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0" r:id="rId3"/>
    <p:sldId id="311" r:id="rId4"/>
    <p:sldId id="312" r:id="rId5"/>
    <p:sldId id="334" r:id="rId6"/>
    <p:sldId id="333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9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7FBF-CEF6-405D-B562-8E01E152D31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4350-A44B-422E-886B-96166F30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wmf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Exponential Growth Functions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Doubling Time; Fitting Exponential to Two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i="1" dirty="0"/>
              <a:t>All slides in this presentations are based on the book  Functions, Data and Models, S.P. Gordon and F. S Gordon</a:t>
            </a:r>
            <a:br>
              <a:rPr lang="en-US" sz="1600" i="1" dirty="0"/>
            </a:br>
            <a:r>
              <a:rPr lang="en-US" sz="1600" i="1" dirty="0"/>
              <a:t>ISBN 978-0-88385-767-0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AEDD85E-3DD0-8244-88D7-836638418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7127" y="1274618"/>
                <a:ext cx="9504218" cy="44057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a) What is the annual growth rate in the number of cell phones in use?</a:t>
                </a:r>
              </a:p>
              <a:p>
                <a:pPr marL="0" indent="0">
                  <a:buNone/>
                </a:pPr>
                <a:r>
                  <a:rPr lang="en-US" sz="2800" dirty="0"/>
                  <a:t>Note growth factor is 1.5234 so growth rate is 1.5234 – 1 = 0.5234 = 52.34%</a:t>
                </a:r>
              </a:p>
              <a:p>
                <a:pPr marL="0" indent="0">
                  <a:buNone/>
                </a:pPr>
                <a:r>
                  <a:rPr lang="en-US" sz="2800" dirty="0"/>
                  <a:t>b) Predict the number of cell phones in use 2003.</a:t>
                </a:r>
              </a:p>
              <a:p>
                <a:pPr marL="0" indent="0">
                  <a:buNone/>
                </a:pPr>
                <a:r>
                  <a:rPr lang="en-US" sz="2800" dirty="0"/>
                  <a:t> t = 2003 - 1990 =13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(13)</m:t>
                    </m:r>
                  </m:oMath>
                </a14:m>
                <a:r>
                  <a:rPr lang="en-US" sz="2800" dirty="0"/>
                  <a:t> =  11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(1.5234)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≈2618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𝑚𝑖𝑙𝑙𝑖𝑜𝑛</m:t>
                    </m:r>
                  </m:oMath>
                </a14:m>
                <a:r>
                  <a:rPr lang="en-US" sz="2800" dirty="0"/>
                  <a:t> or  about 2.618 billion cell phones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AEDD85E-3DD0-8244-88D7-83663841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27" y="1274618"/>
                <a:ext cx="9504218" cy="4405745"/>
              </a:xfrm>
              <a:prstGeom prst="rect">
                <a:avLst/>
              </a:prstGeom>
              <a:blipFill>
                <a:blip r:embed="rId2"/>
                <a:stretch>
                  <a:fillRect l="-1335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DC7B1B2-9FAE-47AE-9633-F11C9842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71525"/>
          </a:xfrm>
        </p:spPr>
        <p:txBody>
          <a:bodyPr/>
          <a:lstStyle/>
          <a:p>
            <a:r>
              <a:rPr lang="en-US" dirty="0"/>
              <a:t>Number of Cell Phones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6442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98D157-F805-B346-8D27-F6BE3CA8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if a Set of Data is 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E6780E-E4D6-6C48-80FD-5B417668A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</a:t>
                </a:r>
                <a:r>
                  <a:rPr lang="en-US" dirty="0">
                    <a:solidFill>
                      <a:srgbClr val="0070C0"/>
                    </a:solidFill>
                  </a:rPr>
                  <a:t>ratios </a:t>
                </a:r>
                <a:r>
                  <a:rPr lang="en-US" dirty="0"/>
                  <a:t>of the successive values of the </a:t>
                </a:r>
                <a:r>
                  <a:rPr lang="en-US" dirty="0">
                    <a:solidFill>
                      <a:srgbClr val="0070C0"/>
                    </a:solidFill>
                  </a:rPr>
                  <a:t>dependent variable y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rgbClr val="0070C0"/>
                    </a:solidFill>
                  </a:rPr>
                  <a:t>constant for equally spaced </a:t>
                </a:r>
                <a:r>
                  <a:rPr lang="en-US" dirty="0"/>
                  <a:t>values of the </a:t>
                </a:r>
                <a:r>
                  <a:rPr lang="en-US" dirty="0">
                    <a:solidFill>
                      <a:srgbClr val="0070C0"/>
                    </a:solidFill>
                  </a:rPr>
                  <a:t>independent variable t</a:t>
                </a:r>
                <a:r>
                  <a:rPr lang="en-US" dirty="0"/>
                  <a:t>, the y values follow an exponential pattern: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common ratio = the growth factor of the exponential model if t increases by 1 unit</a:t>
                </a:r>
              </a:p>
              <a:p>
                <a:r>
                  <a:rPr lang="en-US" dirty="0"/>
                  <a:t>Niger’s population values from one year to the next, the common ration was 1.034, which is the growth factor; therefore the growth rate is 0.034 or 3.4 % per year.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E6780E-E4D6-6C48-80FD-5B417668A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5682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5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FB33F-F3E6-7E49-8E32-1D36689D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981077"/>
            <a:ext cx="10272889" cy="1752599"/>
          </a:xfrm>
        </p:spPr>
        <p:txBody>
          <a:bodyPr/>
          <a:lstStyle/>
          <a:p>
            <a:r>
              <a:rPr lang="en-US" dirty="0"/>
              <a:t>Is the given data set exponential?</a:t>
            </a:r>
            <a:br>
              <a:rPr lang="en-US" dirty="0"/>
            </a:br>
            <a:r>
              <a:rPr lang="en-US" dirty="0"/>
              <a:t>If yes, what its growth rate?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8DE83-3255-1D49-A16F-CDD198054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3205" y="3121250"/>
            <a:ext cx="2027072" cy="25006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A1654-014B-E143-8C57-C1F60555F8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956" y="2920063"/>
            <a:ext cx="3594667" cy="27018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63E7F4-3BE8-45EB-B69F-6BB1FA7BB257}"/>
              </a:ext>
            </a:extLst>
          </p:cNvPr>
          <p:cNvSpPr txBox="1">
            <a:spLocks/>
          </p:cNvSpPr>
          <p:nvPr/>
        </p:nvSpPr>
        <p:spPr>
          <a:xfrm>
            <a:off x="1309511" y="0"/>
            <a:ext cx="10272889" cy="771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Exponential Data Set - Example</a:t>
            </a:r>
          </a:p>
        </p:txBody>
      </p:sp>
    </p:spTree>
    <p:extLst>
      <p:ext uri="{BB962C8B-B14F-4D97-AF65-F5344CB8AC3E}">
        <p14:creationId xmlns:p14="http://schemas.microsoft.com/office/powerpoint/2010/main" val="26758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E84-3392-B846-91E3-615CA532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given data set exponential?</a:t>
            </a:r>
            <a:br>
              <a:rPr lang="en-US" dirty="0"/>
            </a:br>
            <a:r>
              <a:rPr lang="en-US" dirty="0"/>
              <a:t>If yes, what its growth rate?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069B6-CE4C-E742-972E-1FE7FFA62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0156" y="2973387"/>
            <a:ext cx="2565400" cy="27559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48CD2-27B8-B847-BEC9-BD49096CE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0657" y="2720904"/>
            <a:ext cx="3493067" cy="30083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C81316-C3F0-4E06-8FD6-86FB59EB79E4}"/>
              </a:ext>
            </a:extLst>
          </p:cNvPr>
          <p:cNvSpPr txBox="1">
            <a:spLocks/>
          </p:cNvSpPr>
          <p:nvPr/>
        </p:nvSpPr>
        <p:spPr>
          <a:xfrm>
            <a:off x="1309511" y="0"/>
            <a:ext cx="10272889" cy="771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Exponential Data Set - Example</a:t>
            </a:r>
          </a:p>
        </p:txBody>
      </p:sp>
    </p:spTree>
    <p:extLst>
      <p:ext uri="{BB962C8B-B14F-4D97-AF65-F5344CB8AC3E}">
        <p14:creationId xmlns:p14="http://schemas.microsoft.com/office/powerpoint/2010/main" val="15079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9145-A47A-9B4F-800D-C4DE864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0068"/>
            <a:ext cx="10272889" cy="812258"/>
          </a:xfrm>
        </p:spPr>
        <p:txBody>
          <a:bodyPr/>
          <a:lstStyle/>
          <a:p>
            <a:r>
              <a:rPr lang="en-US" dirty="0"/>
              <a:t>Doubling Time of Niger’s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50065-EEA1-1546-A639-27CE509FE7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09511" y="1147866"/>
                <a:ext cx="4986528" cy="48878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Every exponential growth function has a unique and fixed </a:t>
                </a:r>
                <a:r>
                  <a:rPr lang="en-US" sz="2200" dirty="0">
                    <a:solidFill>
                      <a:srgbClr val="0070C0"/>
                    </a:solidFill>
                  </a:rPr>
                  <a:t>doubling time</a:t>
                </a:r>
                <a:r>
                  <a:rPr lang="en-US" sz="2200" dirty="0"/>
                  <a:t>, i.e. the time needed for the function to double its size</a:t>
                </a:r>
              </a:p>
              <a:p>
                <a:pPr marL="0" indent="0">
                  <a:buNone/>
                </a:pPr>
                <a:r>
                  <a:rPr lang="en-US" sz="2200" dirty="0"/>
                  <a:t>Let's go back Niger’s population. The model is 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=11.4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/>
                  <a:t>, t = 0  in 1999.</a:t>
                </a:r>
              </a:p>
              <a:p>
                <a:pPr marL="0" indent="0">
                  <a:buNone/>
                </a:pPr>
                <a:r>
                  <a:rPr lang="en-US" sz="2200" dirty="0"/>
                  <a:t>Find the population in Niger </a:t>
                </a:r>
              </a:p>
              <a:p>
                <a:r>
                  <a:rPr lang="en-US" sz="2200" dirty="0"/>
                  <a:t>in 2020</a:t>
                </a:r>
              </a:p>
              <a:p>
                <a:r>
                  <a:rPr lang="en-US" sz="2200" dirty="0"/>
                  <a:t>in 2041 </a:t>
                </a:r>
              </a:p>
              <a:p>
                <a:r>
                  <a:rPr lang="en-US" sz="2200" dirty="0"/>
                  <a:t>in 2061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50065-EEA1-1546-A639-27CE509FE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09511" y="1147866"/>
                <a:ext cx="4986528" cy="4887808"/>
              </a:xfrm>
              <a:blipFill>
                <a:blip r:embed="rId2"/>
                <a:stretch>
                  <a:fillRect l="-2812" r="-2078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B366F5-16DD-3945-AFF4-DFD2571345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95872" y="1330559"/>
                <a:ext cx="4986528" cy="552744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2020, t = 21  so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=11.4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23.00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2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11.4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In 2041, t = 42 so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=11.4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46.43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2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23.00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In 2061, t = 63 so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=11.4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93.69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2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46.43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If you take Niger’s population in any given year and compare it to the population 21 years later, you will find that it is approximately twice as large.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Doubling time of Niger’s population is about 21 years.</a:t>
                </a:r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B366F5-16DD-3945-AFF4-DFD257134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95872" y="1330559"/>
                <a:ext cx="4986528" cy="5527441"/>
              </a:xfrm>
              <a:blipFill>
                <a:blip r:embed="rId3"/>
                <a:stretch>
                  <a:fillRect l="-2030" t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9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577-7BE7-964D-B4CF-0E1D14A3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847055"/>
          </a:xfrm>
        </p:spPr>
        <p:txBody>
          <a:bodyPr/>
          <a:lstStyle/>
          <a:p>
            <a:r>
              <a:rPr lang="en-US" dirty="0"/>
              <a:t>Doubling time of exponential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218-E130-6A4B-82AA-68050F6D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9428" y="1791510"/>
            <a:ext cx="4986528" cy="3368674"/>
          </a:xfrm>
        </p:spPr>
        <p:txBody>
          <a:bodyPr>
            <a:normAutofit/>
          </a:bodyPr>
          <a:lstStyle/>
          <a:p>
            <a:r>
              <a:rPr lang="en-US" sz="2400" dirty="0"/>
              <a:t>In general, the doubling time  </a:t>
            </a:r>
            <a:r>
              <a:rPr lang="en-US" sz="2400" i="1" dirty="0"/>
              <a:t>t</a:t>
            </a:r>
            <a:r>
              <a:rPr lang="en-US" sz="2400" dirty="0"/>
              <a:t> for any exponential growth process is the same at any point on the curve</a:t>
            </a:r>
          </a:p>
          <a:p>
            <a:r>
              <a:rPr lang="en-US" sz="2400" dirty="0"/>
              <a:t>If you pick up any point (</a:t>
            </a:r>
            <a:r>
              <a:rPr lang="en-US" sz="2400" i="1" dirty="0"/>
              <a:t>t, y</a:t>
            </a:r>
            <a:r>
              <a:rPr lang="en-US" sz="2400" dirty="0"/>
              <a:t>) on the curve, the height </a:t>
            </a:r>
            <a:r>
              <a:rPr lang="en-US" sz="2400" i="1" dirty="0"/>
              <a:t>y</a:t>
            </a:r>
            <a:r>
              <a:rPr lang="en-US" sz="2400" dirty="0"/>
              <a:t> will always increase to </a:t>
            </a:r>
            <a:r>
              <a:rPr lang="en-US" sz="2400" i="1" dirty="0"/>
              <a:t>2y</a:t>
            </a:r>
            <a:r>
              <a:rPr lang="en-US" sz="2400" dirty="0"/>
              <a:t> after </a:t>
            </a:r>
            <a:r>
              <a:rPr lang="en-US" sz="2400" i="1" dirty="0"/>
              <a:t>t</a:t>
            </a:r>
            <a:r>
              <a:rPr lang="en-US" sz="2400" dirty="0"/>
              <a:t> time units.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E9A37-4211-6343-B53B-EBF881D00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956" y="2438401"/>
            <a:ext cx="4986337" cy="24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830-9E92-9444-9399-88CD886A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3" y="0"/>
            <a:ext cx="10272889" cy="638173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time of world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2E7E-C1FC-FB4C-AF58-F7DAFB5FE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2" y="1530080"/>
            <a:ext cx="10272890" cy="3368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world’s population grows exponentially, with annual growth rate of 1.2%, and it has a doubling time of about 58 years</a:t>
            </a:r>
          </a:p>
          <a:p>
            <a:pPr marL="0" indent="0">
              <a:buNone/>
            </a:pPr>
            <a:r>
              <a:rPr lang="en-US" sz="3200" dirty="0"/>
              <a:t>The population in 2019 is about 7.7 billion people 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000" dirty="0"/>
              <a:t>How much will it be in 2077?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000" dirty="0"/>
              <a:t>When will it be about 30.8 billion people?</a:t>
            </a:r>
          </a:p>
        </p:txBody>
      </p:sp>
    </p:spTree>
    <p:extLst>
      <p:ext uri="{BB962C8B-B14F-4D97-AF65-F5344CB8AC3E}">
        <p14:creationId xmlns:p14="http://schemas.microsoft.com/office/powerpoint/2010/main" val="35769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72" y="11358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6: Doubling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05C503-BFAB-4BD2-9339-D9FA58BAC2D0}"/>
                  </a:ext>
                </a:extLst>
              </p:cNvPr>
              <p:cNvSpPr txBox="1"/>
              <p:nvPr/>
            </p:nvSpPr>
            <p:spPr>
              <a:xfrm>
                <a:off x="3354509" y="5308294"/>
                <a:ext cx="7842468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𝐷𝑜𝑢𝑏𝑙𝑖𝑛𝑔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3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 20.73 </a:t>
                </a:r>
              </a:p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or about 20 and ¾ years.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05C503-BFAB-4BD2-9339-D9FA58BA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09" y="5308294"/>
                <a:ext cx="7842468" cy="984885"/>
              </a:xfrm>
              <a:prstGeom prst="rect">
                <a:avLst/>
              </a:prstGeom>
              <a:blipFill>
                <a:blip r:embed="rId3"/>
                <a:stretch>
                  <a:fillRect l="-3108" t="-12422" r="-2253" b="-24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707655-C327-4AFB-9F3C-76EC7867E8C2}"/>
              </a:ext>
            </a:extLst>
          </p:cNvPr>
          <p:cNvSpPr txBox="1"/>
          <p:nvPr/>
        </p:nvSpPr>
        <p:spPr>
          <a:xfrm>
            <a:off x="1701303" y="1057263"/>
            <a:ext cx="988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Estimate the doubling time for the population of Niger using the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82394B-7DDF-4BF7-8011-761718A48DBD}"/>
                  </a:ext>
                </a:extLst>
              </p:cNvPr>
              <p:cNvSpPr txBox="1"/>
              <p:nvPr/>
            </p:nvSpPr>
            <p:spPr>
              <a:xfrm>
                <a:off x="4813144" y="1450809"/>
                <a:ext cx="2888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=11.40(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1.034)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82394B-7DDF-4BF7-8011-761718A4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44" y="1450809"/>
                <a:ext cx="2888227" cy="369332"/>
              </a:xfrm>
              <a:prstGeom prst="rect">
                <a:avLst/>
              </a:prstGeom>
              <a:blipFill>
                <a:blip r:embed="rId4"/>
                <a:stretch>
                  <a:fillRect l="-2114" r="-63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620C403-4D0B-4DE8-ABDA-F87EAFA6C62B}"/>
              </a:ext>
            </a:extLst>
          </p:cNvPr>
          <p:cNvSpPr txBox="1"/>
          <p:nvPr/>
        </p:nvSpPr>
        <p:spPr>
          <a:xfrm>
            <a:off x="1023862" y="2063127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A32BF8-B457-42A7-BDA7-3E7B5BB58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505" y="3706373"/>
            <a:ext cx="18288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E2F54D-CC10-4A7E-8A1F-F2DA6D02C8AE}"/>
              </a:ext>
            </a:extLst>
          </p:cNvPr>
          <p:cNvSpPr txBox="1"/>
          <p:nvPr/>
        </p:nvSpPr>
        <p:spPr>
          <a:xfrm>
            <a:off x="978551" y="2704261"/>
            <a:ext cx="19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94F59-7551-4EA1-8CFC-63E7DA3BEF0C}"/>
              </a:ext>
            </a:extLst>
          </p:cNvPr>
          <p:cNvSpPr txBox="1"/>
          <p:nvPr/>
        </p:nvSpPr>
        <p:spPr>
          <a:xfrm>
            <a:off x="3245996" y="2446047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p(t) will double, 2 times 11.4  is 22.8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D25D46-5822-445C-98E4-2321C5D705D7}"/>
              </a:ext>
            </a:extLst>
          </p:cNvPr>
          <p:cNvSpPr txBox="1"/>
          <p:nvPr/>
        </p:nvSpPr>
        <p:spPr>
          <a:xfrm>
            <a:off x="5304753" y="2370263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1E776-C615-4A1F-939E-20099BE7B241}"/>
              </a:ext>
            </a:extLst>
          </p:cNvPr>
          <p:cNvSpPr txBox="1"/>
          <p:nvPr/>
        </p:nvSpPr>
        <p:spPr>
          <a:xfrm>
            <a:off x="7383629" y="2249155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978BE-BB39-4731-8FF2-91C15D7CB140}"/>
              </a:ext>
            </a:extLst>
          </p:cNvPr>
          <p:cNvSpPr txBox="1"/>
          <p:nvPr/>
        </p:nvSpPr>
        <p:spPr>
          <a:xfrm>
            <a:off x="9480997" y="2422351"/>
            <a:ext cx="2298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000" b="1" dirty="0"/>
              <a:t>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lines intersect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B4745E-248B-46A6-B866-F55672CE5869}"/>
              </a:ext>
            </a:extLst>
          </p:cNvPr>
          <p:cNvSpPr txBox="1"/>
          <p:nvPr/>
        </p:nvSpPr>
        <p:spPr>
          <a:xfrm>
            <a:off x="1701303" y="745664"/>
            <a:ext cx="207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Example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F6490-37FB-4E11-9BA7-71B4138A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083" y="3704904"/>
            <a:ext cx="18288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9CAF61-A56A-48F9-BB21-A5EF2350D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753" y="3704904"/>
            <a:ext cx="18288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04756-B48E-4202-A6CA-3EE3EAEBA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587" y="3704904"/>
            <a:ext cx="182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D662B-3C58-48AD-B053-C13A5C74F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7422" y="3704904"/>
            <a:ext cx="18288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F65F1-5920-45C2-9401-69BE020AEF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820" y="3136049"/>
            <a:ext cx="576356" cy="507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D80ED0-5443-40EF-8C35-0EC013865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4037" y="3163603"/>
            <a:ext cx="1074563" cy="498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AA4EEE-2131-49B7-8288-6F660B8C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4579" y="3166763"/>
            <a:ext cx="957338" cy="50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02CB85-1F1E-40F6-9363-9155C6FF14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5595" y="3136048"/>
            <a:ext cx="1787681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5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  <p:bldP spid="9" grpId="0"/>
      <p:bldP spid="10" grpId="0"/>
      <p:bldP spid="15" grpId="0"/>
      <p:bldP spid="25" grpId="0"/>
      <p:bldP spid="27" grpId="0"/>
      <p:bldP spid="30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72" y="11358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Equations Graphically: TI 83/84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C655F-B21F-41D1-9380-02019008066C}"/>
              </a:ext>
            </a:extLst>
          </p:cNvPr>
          <p:cNvSpPr/>
          <p:nvPr/>
        </p:nvSpPr>
        <p:spPr>
          <a:xfrm>
            <a:off x="1107505" y="3169193"/>
            <a:ext cx="458780" cy="36933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E56A6-B4CC-47E8-B4D0-EA2021C44A57}"/>
              </a:ext>
            </a:extLst>
          </p:cNvPr>
          <p:cNvSpPr/>
          <p:nvPr/>
        </p:nvSpPr>
        <p:spPr>
          <a:xfrm>
            <a:off x="5304753" y="3167345"/>
            <a:ext cx="952505" cy="36933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@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325F1-B879-492A-B3F9-16513BB107C6}"/>
              </a:ext>
            </a:extLst>
          </p:cNvPr>
          <p:cNvSpPr/>
          <p:nvPr/>
        </p:nvSpPr>
        <p:spPr>
          <a:xfrm>
            <a:off x="7405936" y="3170631"/>
            <a:ext cx="835485" cy="36933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6F4FF-8B9E-4C1F-BEB0-215F1C9456DC}"/>
              </a:ext>
            </a:extLst>
          </p:cNvPr>
          <p:cNvGrpSpPr/>
          <p:nvPr/>
        </p:nvGrpSpPr>
        <p:grpSpPr>
          <a:xfrm>
            <a:off x="9530771" y="3160581"/>
            <a:ext cx="1642437" cy="375514"/>
            <a:chOff x="9153459" y="4158290"/>
            <a:chExt cx="1642437" cy="3755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E16C-2EAF-4815-8DE0-7606FA40B3FF}"/>
                </a:ext>
              </a:extLst>
            </p:cNvPr>
            <p:cNvSpPr/>
            <p:nvPr/>
          </p:nvSpPr>
          <p:spPr>
            <a:xfrm>
              <a:off x="9153459" y="4158290"/>
              <a:ext cx="548548" cy="369332"/>
            </a:xfrm>
            <a:prstGeom prst="rect">
              <a:avLst/>
            </a:prstGeom>
            <a:solidFill>
              <a:srgbClr val="3333CC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84EmuKeys" panose="02000600030000020004" pitchFamily="2" charset="0"/>
                </a:rPr>
                <a:t>`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4D5140-6EDB-4533-A8BC-C5A858652070}"/>
                </a:ext>
              </a:extLst>
            </p:cNvPr>
            <p:cNvSpPr/>
            <p:nvPr/>
          </p:nvSpPr>
          <p:spPr>
            <a:xfrm>
              <a:off x="9702007" y="4158290"/>
              <a:ext cx="688009" cy="369332"/>
            </a:xfrm>
            <a:prstGeom prst="rect">
              <a:avLst/>
            </a:prstGeom>
            <a:solidFill>
              <a:srgbClr val="3333CC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84EmuKeys" panose="02000600030000020004" pitchFamily="2" charset="0"/>
                </a:rPr>
                <a:t>è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88BC43-E368-4BFB-B83C-773B36DBF57E}"/>
                </a:ext>
              </a:extLst>
            </p:cNvPr>
            <p:cNvSpPr/>
            <p:nvPr/>
          </p:nvSpPr>
          <p:spPr>
            <a:xfrm>
              <a:off x="10390016" y="4164472"/>
              <a:ext cx="405880" cy="369332"/>
            </a:xfrm>
            <a:prstGeom prst="rect">
              <a:avLst/>
            </a:prstGeom>
            <a:solidFill>
              <a:srgbClr val="3333CC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84EmuKeys" panose="02000600030000020004" pitchFamily="2" charset="0"/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05C503-BFAB-4BD2-9339-D9FA58BAC2D0}"/>
                  </a:ext>
                </a:extLst>
              </p:cNvPr>
              <p:cNvSpPr txBox="1"/>
              <p:nvPr/>
            </p:nvSpPr>
            <p:spPr>
              <a:xfrm>
                <a:off x="3354509" y="5308294"/>
                <a:ext cx="60303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≈13.66</m:t>
                      </m:r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05C503-BFAB-4BD2-9339-D9FA58BA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09" y="5308294"/>
                <a:ext cx="603036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707655-C327-4AFB-9F3C-76EC7867E8C2}"/>
              </a:ext>
            </a:extLst>
          </p:cNvPr>
          <p:cNvSpPr txBox="1"/>
          <p:nvPr/>
        </p:nvSpPr>
        <p:spPr>
          <a:xfrm>
            <a:off x="1701303" y="1057263"/>
            <a:ext cx="988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Estimate when the population of Niger will reach 18 million if the population of Niger is represented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82394B-7DDF-4BF7-8011-761718A48DBD}"/>
                  </a:ext>
                </a:extLst>
              </p:cNvPr>
              <p:cNvSpPr txBox="1"/>
              <p:nvPr/>
            </p:nvSpPr>
            <p:spPr>
              <a:xfrm>
                <a:off x="5199304" y="1438767"/>
                <a:ext cx="2888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=11.40(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1.034)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82394B-7DDF-4BF7-8011-761718A4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04" y="1438767"/>
                <a:ext cx="2888227" cy="369332"/>
              </a:xfrm>
              <a:prstGeom prst="rect">
                <a:avLst/>
              </a:prstGeom>
              <a:blipFill>
                <a:blip r:embed="rId4"/>
                <a:stretch>
                  <a:fillRect l="-2110" r="-42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E0EE815-CF47-4727-81C7-BD8B2C31A131}"/>
              </a:ext>
            </a:extLst>
          </p:cNvPr>
          <p:cNvSpPr txBox="1"/>
          <p:nvPr/>
        </p:nvSpPr>
        <p:spPr>
          <a:xfrm>
            <a:off x="8087531" y="1393563"/>
            <a:ext cx="416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(Assume t = 0 is the year 1999)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0C403-4D0B-4DE8-ABDA-F87EAFA6C62B}"/>
              </a:ext>
            </a:extLst>
          </p:cNvPr>
          <p:cNvSpPr txBox="1"/>
          <p:nvPr/>
        </p:nvSpPr>
        <p:spPr>
          <a:xfrm>
            <a:off x="1023862" y="2063127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A32BF8-B457-42A7-BDA7-3E7B5BB5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05" y="3706373"/>
            <a:ext cx="18288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E2F54D-CC10-4A7E-8A1F-F2DA6D02C8AE}"/>
              </a:ext>
            </a:extLst>
          </p:cNvPr>
          <p:cNvSpPr txBox="1"/>
          <p:nvPr/>
        </p:nvSpPr>
        <p:spPr>
          <a:xfrm>
            <a:off x="978551" y="2704261"/>
            <a:ext cx="19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94F59-7551-4EA1-8CFC-63E7DA3BEF0C}"/>
              </a:ext>
            </a:extLst>
          </p:cNvPr>
          <p:cNvSpPr txBox="1"/>
          <p:nvPr/>
        </p:nvSpPr>
        <p:spPr>
          <a:xfrm>
            <a:off x="3245996" y="2446047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p(t) will be 18, we write a second equation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F14C70-EAAE-4A1A-A300-1E61C42F6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846" y="3719961"/>
            <a:ext cx="1828800" cy="121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D25D46-5822-445C-98E4-2321C5D705D7}"/>
              </a:ext>
            </a:extLst>
          </p:cNvPr>
          <p:cNvSpPr txBox="1"/>
          <p:nvPr/>
        </p:nvSpPr>
        <p:spPr>
          <a:xfrm>
            <a:off x="5304753" y="2370263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9DAA4D-CC54-43B4-9710-103EC59DC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753" y="3714824"/>
            <a:ext cx="1828800" cy="121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F9E6B2-A12F-4798-B344-AC40B7A66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936" y="3714834"/>
            <a:ext cx="1828800" cy="1219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71E776-C615-4A1F-939E-20099BE7B241}"/>
              </a:ext>
            </a:extLst>
          </p:cNvPr>
          <p:cNvSpPr txBox="1"/>
          <p:nvPr/>
        </p:nvSpPr>
        <p:spPr>
          <a:xfrm>
            <a:off x="7363533" y="2299402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199384C-68DE-49EE-906B-60E5FC249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0771" y="3710962"/>
            <a:ext cx="1828800" cy="1219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C978BE-BB39-4731-8FF2-91C15D7CB140}"/>
              </a:ext>
            </a:extLst>
          </p:cNvPr>
          <p:cNvSpPr txBox="1"/>
          <p:nvPr/>
        </p:nvSpPr>
        <p:spPr>
          <a:xfrm>
            <a:off x="9493392" y="2425008"/>
            <a:ext cx="2195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400" b="1" dirty="0"/>
              <a:t>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where lines intersect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B4745E-248B-46A6-B866-F55672CE5869}"/>
              </a:ext>
            </a:extLst>
          </p:cNvPr>
          <p:cNvSpPr txBox="1"/>
          <p:nvPr/>
        </p:nvSpPr>
        <p:spPr>
          <a:xfrm>
            <a:off x="1701303" y="745664"/>
            <a:ext cx="207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16645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4" grpId="0"/>
      <p:bldP spid="8" grpId="0"/>
      <p:bldP spid="9" grpId="0"/>
      <p:bldP spid="22" grpId="0"/>
      <p:bldP spid="10" grpId="0"/>
      <p:bldP spid="15" grpId="0"/>
      <p:bldP spid="25" grpId="0"/>
      <p:bldP spid="27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E016-0B6B-9C49-9B3F-2A9F4CE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52" y="1"/>
            <a:ext cx="10272889" cy="876300"/>
          </a:xfrm>
        </p:spPr>
        <p:txBody>
          <a:bodyPr>
            <a:normAutofit/>
          </a:bodyPr>
          <a:lstStyle/>
          <a:p>
            <a:r>
              <a:rPr lang="en-US" sz="3200" dirty="0"/>
              <a:t>Finding an Exponential Function Through Two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8DB15-24C7-A24D-91E3-E51D720329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9472" y="1876425"/>
                <a:ext cx="4986528" cy="33686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general form of an exp. function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We need to determine the two parameters A and b so we need two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8DB15-24C7-A24D-91E3-E51D72032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9472" y="1876425"/>
                <a:ext cx="4986528" cy="3368674"/>
              </a:xfrm>
              <a:blipFill>
                <a:blip r:embed="rId2"/>
                <a:stretch>
                  <a:fillRect l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44D8D7-4058-234D-98B4-A900BCAD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928" y="2203450"/>
            <a:ext cx="4292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E756-6CBF-D449-983C-D8E88F54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71525"/>
          </a:xfrm>
        </p:spPr>
        <p:txBody>
          <a:bodyPr/>
          <a:lstStyle/>
          <a:p>
            <a:r>
              <a:rPr lang="en-US" dirty="0"/>
              <a:t>Number of Cell Phones in the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DA761-D9EE-E14E-B6E0-0CF3CCA89F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4261" y="2200275"/>
                <a:ext cx="4986528" cy="3368674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number of cell phones in use worldwide grew from 11 million in 1990 to 319 million in 1998</a:t>
                </a:r>
              </a:p>
              <a:p>
                <a:r>
                  <a:rPr lang="en-US" sz="2000" dirty="0"/>
                  <a:t>Assume the growth pattern is exponential. Find the annual growth rate for the number of cell phones in use and the exponential function that models the process</a:t>
                </a:r>
              </a:p>
              <a:p>
                <a:r>
                  <a:rPr lang="en-US" sz="2000" dirty="0"/>
                  <a:t>Let P – number of cell phones in use (in millions)</a:t>
                </a:r>
              </a:p>
              <a:p>
                <a:r>
                  <a:rPr lang="en-US" sz="2000" dirty="0"/>
                  <a:t> t – number of years since 1998</a:t>
                </a:r>
              </a:p>
              <a:p>
                <a:r>
                  <a:rPr lang="en-US" sz="2000" dirty="0"/>
                  <a:t>Then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need to find A and b, given the two points (0 ,11) and (8, 319)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DA761-D9EE-E14E-B6E0-0CF3CCA89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4261" y="2200275"/>
                <a:ext cx="4986528" cy="3368674"/>
              </a:xfrm>
              <a:blipFill>
                <a:blip r:embed="rId2"/>
                <a:stretch>
                  <a:fillRect l="-2323" t="-24774" r="-2200" b="-10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DA0A1-F66B-C148-9007-A098D6C5A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0312" y="2277668"/>
            <a:ext cx="4539342" cy="24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168F7-4297-4543-A67D-31265AEE1C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611827" y="1274617"/>
                <a:ext cx="9968089" cy="41994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First, we substitute the coordinates of the first point t = 0 and P = 11 in the equation to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400" dirty="0"/>
                  <a:t> = 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2400" dirty="0"/>
                  <a:t>; 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=1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So our function becomes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 11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To determine b we use the second point, namely t = 8 and P = 319, to get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(8)</m:t>
                    </m:r>
                  </m:oMath>
                </a14:m>
                <a:r>
                  <a:rPr lang="en-US" sz="2400" dirty="0"/>
                  <a:t> =  11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=319</m:t>
                    </m:r>
                  </m:oMath>
                </a14:m>
                <a:r>
                  <a:rPr lang="en-US" sz="2400" dirty="0"/>
                  <a:t> (divide by 11)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319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=29; </m:t>
                    </m:r>
                  </m:oMath>
                </a14:m>
                <a:r>
                  <a:rPr lang="en-US" sz="2400" b="0" dirty="0"/>
                  <a:t> (take eight root)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≈1.5234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we have found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 11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(1.5234)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168F7-4297-4543-A67D-31265AEE1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11827" y="1274617"/>
                <a:ext cx="9968089" cy="4199412"/>
              </a:xfrm>
              <a:blipFill>
                <a:blip r:embed="rId2"/>
                <a:stretch>
                  <a:fillRect l="-1527" t="-3012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D6C59B-1ECB-481C-88F5-021C2D6C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71525"/>
          </a:xfrm>
        </p:spPr>
        <p:txBody>
          <a:bodyPr/>
          <a:lstStyle/>
          <a:p>
            <a:r>
              <a:rPr lang="en-US" dirty="0"/>
              <a:t>Number of Cell Phones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7748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6293</TotalTime>
  <Words>973</Words>
  <Application>Microsoft Office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TI84EmuKeys</vt:lpstr>
      <vt:lpstr>Wingdings</vt:lpstr>
      <vt:lpstr>Mike</vt:lpstr>
      <vt:lpstr>  Exponential Growth Functions  Doubling Time; Fitting Exponential to Two Points</vt:lpstr>
      <vt:lpstr>Doubling Time of Niger’s Population</vt:lpstr>
      <vt:lpstr>Doubling time of exponential growth</vt:lpstr>
      <vt:lpstr>Doubling time of world population</vt:lpstr>
      <vt:lpstr>Example 6: Doubling Time</vt:lpstr>
      <vt:lpstr>Solving Equations Graphically: TI 83/84</vt:lpstr>
      <vt:lpstr>Finding an Exponential Function Through Two Points</vt:lpstr>
      <vt:lpstr>Number of Cell Phones in the World</vt:lpstr>
      <vt:lpstr>Number of Cell Phones in the World</vt:lpstr>
      <vt:lpstr>Number of Cell Phones in the World</vt:lpstr>
      <vt:lpstr>Determining if a Set of Data is Exponential</vt:lpstr>
      <vt:lpstr>Is the given data set exponential? If yes, what its growth rate?</vt:lpstr>
      <vt:lpstr>Is the given data set exponential? If yes, what its growth rate?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177</cp:revision>
  <dcterms:created xsi:type="dcterms:W3CDTF">2019-06-12T21:35:10Z</dcterms:created>
  <dcterms:modified xsi:type="dcterms:W3CDTF">2020-10-07T02:44:04Z</dcterms:modified>
</cp:coreProperties>
</file>