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8" r:id="rId3"/>
    <p:sldId id="319" r:id="rId4"/>
    <p:sldId id="257" r:id="rId5"/>
    <p:sldId id="320" r:id="rId6"/>
    <p:sldId id="321" r:id="rId7"/>
    <p:sldId id="303" r:id="rId8"/>
    <p:sldId id="322" r:id="rId9"/>
    <p:sldId id="323" r:id="rId10"/>
    <p:sldId id="324" r:id="rId11"/>
    <p:sldId id="314" r:id="rId12"/>
    <p:sldId id="31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9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6248401"/>
            <a:ext cx="1524000" cy="365125"/>
          </a:xfrm>
        </p:spPr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296135020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242317"/>
            <a:ext cx="10272889" cy="640079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2" y="1563624"/>
            <a:ext cx="10272889" cy="3332816"/>
          </a:xfrm>
        </p:spPr>
        <p:txBody>
          <a:bodyPr anchor="ctr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4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7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642" y="1408176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697" y="2091753"/>
            <a:ext cx="4896331" cy="2665259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2280" y="1416643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688" y="2091753"/>
            <a:ext cx="4896331" cy="2665259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68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06227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190" y="86869"/>
            <a:ext cx="10272889" cy="950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5833" y="1671256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588000" y="3108325"/>
            <a:ext cx="65193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0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accent6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png"/><Relationship Id="rId7" Type="http://schemas.openxmlformats.org/officeDocument/2006/relationships/image" Target="../media/image20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wmf"/><Relationship Id="rId4" Type="http://schemas.openxmlformats.org/officeDocument/2006/relationships/image" Target="../media/image17.png"/><Relationship Id="rId9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png"/><Relationship Id="rId7" Type="http://schemas.openxmlformats.org/officeDocument/2006/relationships/image" Target="../media/image31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wmf"/><Relationship Id="rId4" Type="http://schemas.openxmlformats.org/officeDocument/2006/relationships/image" Target="../media/image28.png"/><Relationship Id="rId9" Type="http://schemas.openxmlformats.org/officeDocument/2006/relationships/image" Target="../media/image3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34.wmf"/><Relationship Id="rId5" Type="http://schemas.openxmlformats.org/officeDocument/2006/relationships/image" Target="../media/image37.png"/><Relationship Id="rId10" Type="http://schemas.openxmlformats.org/officeDocument/2006/relationships/image" Target="../media/image33.wmf"/><Relationship Id="rId4" Type="http://schemas.openxmlformats.org/officeDocument/2006/relationships/image" Target="../media/image36.png"/><Relationship Id="rId9" Type="http://schemas.openxmlformats.org/officeDocument/2006/relationships/image" Target="../media/image3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44.png"/><Relationship Id="rId7" Type="http://schemas.openxmlformats.org/officeDocument/2006/relationships/image" Target="../media/image31.w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34.wmf"/><Relationship Id="rId4" Type="http://schemas.openxmlformats.org/officeDocument/2006/relationships/image" Target="../media/image45.png"/><Relationship Id="rId9" Type="http://schemas.openxmlformats.org/officeDocument/2006/relationships/image" Target="../media/image33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 Exponential Decay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200" i="1" dirty="0"/>
              <a:t>All slides in this presentations are based on the book  Functions, Data and Models, S.P. Gordon and F. S Gordon</a:t>
            </a:r>
            <a:br>
              <a:rPr lang="en-US" sz="1200" i="1" dirty="0"/>
            </a:br>
            <a:r>
              <a:rPr lang="en-US" sz="1200" i="1" dirty="0"/>
              <a:t>ISBN 978-0-88385-767-0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94002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Continued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3BAB4-438F-4098-A694-76ABD30C479E}"/>
              </a:ext>
            </a:extLst>
          </p:cNvPr>
          <p:cNvSpPr txBox="1"/>
          <p:nvPr/>
        </p:nvSpPr>
        <p:spPr>
          <a:xfrm>
            <a:off x="1309512" y="1167777"/>
            <a:ext cx="1156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7A33B-67B9-45FE-A377-282BB9C82574}"/>
              </a:ext>
            </a:extLst>
          </p:cNvPr>
          <p:cNvSpPr txBox="1"/>
          <p:nvPr/>
        </p:nvSpPr>
        <p:spPr>
          <a:xfrm>
            <a:off x="1264201" y="1808911"/>
            <a:ext cx="204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Enter the equations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43B154-8AFC-4F64-ACD6-F937EB65A507}"/>
              </a:ext>
            </a:extLst>
          </p:cNvPr>
          <p:cNvSpPr txBox="1"/>
          <p:nvPr/>
        </p:nvSpPr>
        <p:spPr>
          <a:xfrm>
            <a:off x="3305175" y="1475445"/>
            <a:ext cx="2129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Since we are interested when L(t) will be 10, we write a second equation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D135CB-6EB1-47A1-BCB3-3CBF06D21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512" y="2738775"/>
            <a:ext cx="1828800" cy="1219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FC6F8D-DDE8-4B57-BC9A-451177643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75" y="2738775"/>
            <a:ext cx="1828800" cy="1219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3B8328-2C80-4A5D-AD46-D9B6E482805D}"/>
              </a:ext>
            </a:extLst>
          </p:cNvPr>
          <p:cNvSpPr txBox="1"/>
          <p:nvPr/>
        </p:nvSpPr>
        <p:spPr>
          <a:xfrm>
            <a:off x="5435057" y="1429278"/>
            <a:ext cx="212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Adjust window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(Why these values?)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2A1B0-C91D-4BE7-A894-4352438AAE3B}"/>
              </a:ext>
            </a:extLst>
          </p:cNvPr>
          <p:cNvSpPr txBox="1"/>
          <p:nvPr/>
        </p:nvSpPr>
        <p:spPr>
          <a:xfrm>
            <a:off x="7564939" y="1260342"/>
            <a:ext cx="1780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Intersection of two curves is solution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F7397E1-2B6C-4626-8E42-7D8DB320C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939" y="2721941"/>
            <a:ext cx="1828800" cy="1219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A2283AA-689D-4DC3-B18D-CC3B70FE1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057" y="2738775"/>
            <a:ext cx="1828800" cy="1219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91F4D7E-C0E5-4E72-B3F6-0F5C55FDD6F7}"/>
              </a:ext>
            </a:extLst>
          </p:cNvPr>
          <p:cNvSpPr txBox="1"/>
          <p:nvPr/>
        </p:nvSpPr>
        <p:spPr>
          <a:xfrm>
            <a:off x="9642770" y="1429278"/>
            <a:ext cx="22988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Find the value of </a:t>
            </a:r>
            <a:r>
              <a:rPr lang="en-US" sz="2000" b="1" dirty="0"/>
              <a:t>x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where lines intersect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8AD6B0D-8E25-43DD-9DBF-04A4779DC4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2544" y="2675774"/>
            <a:ext cx="1828800" cy="12192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CC07770-1B4B-49DD-B337-BAC800746D84}"/>
              </a:ext>
            </a:extLst>
          </p:cNvPr>
          <p:cNvSpPr/>
          <p:nvPr/>
        </p:nvSpPr>
        <p:spPr>
          <a:xfrm>
            <a:off x="1662550" y="5050583"/>
            <a:ext cx="96748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After 7 hours approximately 10.34 mg of Ibuprofen will remain in the bloodstream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F98808-E87B-4E16-AAFC-D8C2E3F791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2899" y="2257775"/>
            <a:ext cx="576356" cy="507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59E4EC-26F5-47AD-93D9-3408656FD4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5467" y="2170558"/>
            <a:ext cx="1074563" cy="498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0322FC-BF0C-4211-8343-94166C3D2A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8680" y="2172469"/>
            <a:ext cx="986644" cy="527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4FC7FA-D017-4D14-9996-7DDDD1FA78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39067" y="2172469"/>
            <a:ext cx="1836525" cy="5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2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  <p:bldP spid="20" grpId="0"/>
      <p:bldP spid="27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1A8C-F37A-AD47-98E8-C63D1906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257" y="28579"/>
            <a:ext cx="10272889" cy="685798"/>
          </a:xfrm>
        </p:spPr>
        <p:txBody>
          <a:bodyPr>
            <a:normAutofit fontScale="90000"/>
          </a:bodyPr>
          <a:lstStyle/>
          <a:p>
            <a:r>
              <a:rPr lang="en-US" dirty="0"/>
              <a:t>Exponential Decay Formula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1EFA9E-17D3-4A43-B190-BEBECBA0AC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16" t="46667" r="37147" b="38333"/>
          <a:stretch/>
        </p:blipFill>
        <p:spPr>
          <a:xfrm>
            <a:off x="2190750" y="1071564"/>
            <a:ext cx="8086725" cy="2505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CCFAB7-F213-46AB-91F3-04E0549DF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25" t="38195" r="41875" b="46666"/>
          <a:stretch/>
        </p:blipFill>
        <p:spPr>
          <a:xfrm>
            <a:off x="2221384" y="4181474"/>
            <a:ext cx="4012728" cy="19526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923963-B4FC-4B97-A07F-5986E641B794}"/>
              </a:ext>
            </a:extLst>
          </p:cNvPr>
          <p:cNvSpPr txBox="1"/>
          <p:nvPr/>
        </p:nvSpPr>
        <p:spPr>
          <a:xfrm>
            <a:off x="6924675" y="4181474"/>
            <a:ext cx="4486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See figure 5.21</a:t>
            </a:r>
          </a:p>
          <a:p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The larger the decay rate, and hence the smaller the decay factor b, the faster the function dies out and approaches 0.</a:t>
            </a:r>
          </a:p>
        </p:txBody>
      </p:sp>
    </p:spTree>
    <p:extLst>
      <p:ext uri="{BB962C8B-B14F-4D97-AF65-F5344CB8AC3E}">
        <p14:creationId xmlns:p14="http://schemas.microsoft.com/office/powerpoint/2010/main" val="285559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707E-C76F-784D-B358-8A93EF28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1" y="242891"/>
            <a:ext cx="10272889" cy="742948"/>
          </a:xfrm>
        </p:spPr>
        <p:txBody>
          <a:bodyPr/>
          <a:lstStyle/>
          <a:p>
            <a:r>
              <a:rPr lang="en-US" dirty="0"/>
              <a:t>Half Life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779627-B49B-4F60-BACB-4A1D6B257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4069" y="1325562"/>
            <a:ext cx="4986528" cy="406558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Just as the doubling time for an exponential growth process is the time needed for the quantity to double, the half life for an exponential decay process is the time T needed for the quantity to be reduced by half. (see figure 5.22)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CDD959-DBA5-4E54-A728-31279EB754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50" t="58611" r="41328" b="24167"/>
          <a:stretch/>
        </p:blipFill>
        <p:spPr>
          <a:xfrm>
            <a:off x="6595872" y="1755587"/>
            <a:ext cx="5356203" cy="297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7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Half Life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C162EC-3044-4A11-82C1-C407FAD13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9512" y="1258823"/>
                <a:ext cx="10272889" cy="47705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/>
                  <a:t>Example 3  </a:t>
                </a:r>
                <a:r>
                  <a:rPr lang="en-US" sz="2800" dirty="0"/>
                  <a:t>Estimate the half life of Ibuprofen in the bloodstream following a 400 mg dose.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pPr marL="457200" lvl="1" indent="0">
                  <a:buNone/>
                </a:pPr>
                <a:r>
                  <a:rPr lang="en-US" sz="2400" b="1" dirty="0"/>
                  <a:t>Solution:  </a:t>
                </a:r>
                <a:r>
                  <a:rPr lang="en-US" sz="2800" dirty="0"/>
                  <a:t>The exponential decay function that models the amount of Ibuprofen in the bloodstream is 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=400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(0.70)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457200" lvl="1" indent="0">
                  <a:buNone/>
                </a:pPr>
                <a:r>
                  <a:rPr lang="en-US" sz="2400" dirty="0"/>
                  <a:t>We want the time t needed for this level to drop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400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=200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𝑚𝑔</m:t>
                    </m:r>
                  </m:oMath>
                </a14:m>
                <a:endParaRPr lang="en-US" sz="2400" dirty="0"/>
              </a:p>
              <a:p>
                <a:pPr marL="457200" lvl="1" indent="0" algn="ctr">
                  <a:buNone/>
                </a:pPr>
                <a:r>
                  <a:rPr lang="en-US" sz="2400" dirty="0"/>
                  <a:t>So we have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400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(0.70)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C162EC-3044-4A11-82C1-C407FAD13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9512" y="1258823"/>
                <a:ext cx="10272889" cy="4770501"/>
              </a:xfrm>
              <a:blipFill>
                <a:blip r:embed="rId2"/>
                <a:stretch>
                  <a:fillRect l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29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Half Life Continued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3BAB4-438F-4098-A694-76ABD30C479E}"/>
              </a:ext>
            </a:extLst>
          </p:cNvPr>
          <p:cNvSpPr txBox="1"/>
          <p:nvPr/>
        </p:nvSpPr>
        <p:spPr>
          <a:xfrm>
            <a:off x="1309512" y="1167777"/>
            <a:ext cx="1156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7A33B-67B9-45FE-A377-282BB9C82574}"/>
              </a:ext>
            </a:extLst>
          </p:cNvPr>
          <p:cNvSpPr txBox="1"/>
          <p:nvPr/>
        </p:nvSpPr>
        <p:spPr>
          <a:xfrm>
            <a:off x="1264201" y="1808911"/>
            <a:ext cx="204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Enter the equations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43B154-8AFC-4F64-ACD6-F937EB65A507}"/>
              </a:ext>
            </a:extLst>
          </p:cNvPr>
          <p:cNvSpPr txBox="1"/>
          <p:nvPr/>
        </p:nvSpPr>
        <p:spPr>
          <a:xfrm>
            <a:off x="3305175" y="1475445"/>
            <a:ext cx="2129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Since we are interested when L(t) will be 200, we write a second equation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D135CB-6EB1-47A1-BCB3-3CBF06D21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512" y="2738775"/>
            <a:ext cx="1828800" cy="1219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3B8328-2C80-4A5D-AD46-D9B6E482805D}"/>
              </a:ext>
            </a:extLst>
          </p:cNvPr>
          <p:cNvSpPr txBox="1"/>
          <p:nvPr/>
        </p:nvSpPr>
        <p:spPr>
          <a:xfrm>
            <a:off x="5435057" y="1429278"/>
            <a:ext cx="212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Adjust window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(Why these values?)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2A1B0-C91D-4BE7-A894-4352438AAE3B}"/>
              </a:ext>
            </a:extLst>
          </p:cNvPr>
          <p:cNvSpPr txBox="1"/>
          <p:nvPr/>
        </p:nvSpPr>
        <p:spPr>
          <a:xfrm>
            <a:off x="7564939" y="1260342"/>
            <a:ext cx="1780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Intersection of two curves is solution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1F4D7E-C0E5-4E72-B3F6-0F5C55FDD6F7}"/>
              </a:ext>
            </a:extLst>
          </p:cNvPr>
          <p:cNvSpPr txBox="1"/>
          <p:nvPr/>
        </p:nvSpPr>
        <p:spPr>
          <a:xfrm>
            <a:off x="9642770" y="1429278"/>
            <a:ext cx="22988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Find the value of </a:t>
            </a:r>
            <a:r>
              <a:rPr lang="en-US" sz="2000" b="1" dirty="0"/>
              <a:t>x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where lines intersect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C07770-1B4B-49DD-B337-BAC800746D84}"/>
              </a:ext>
            </a:extLst>
          </p:cNvPr>
          <p:cNvSpPr/>
          <p:nvPr/>
        </p:nvSpPr>
        <p:spPr>
          <a:xfrm>
            <a:off x="1662550" y="4539814"/>
            <a:ext cx="96748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It takes almost 2 hours (1.94 hours) for the level of Ibuprofen in your bloodstream to be half the amount present, two hours earlier.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3972B9-EBCA-4DAD-8846-BA8CE4A7B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75" y="2738775"/>
            <a:ext cx="1828800" cy="1219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F858D5-CE34-4D1B-A7EA-A9DE0EF84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662" y="2752143"/>
            <a:ext cx="1828800" cy="1219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C8C1F4-2E55-4B21-B878-D90D73D99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918" y="2738775"/>
            <a:ext cx="1828800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EEF1EB-61EC-4B0E-A2B2-3CABA7C94E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1405" y="2738775"/>
            <a:ext cx="1828800" cy="1219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FF9B88-E77F-488A-88BE-CEE866CA3E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1470" y="2246969"/>
            <a:ext cx="576356" cy="5078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831A62-4EC2-41B7-8E22-E2E2AF4EFA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4233" y="2173690"/>
            <a:ext cx="1074563" cy="498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96BE6B-60C6-44FB-904D-EF8F2FE455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5529" y="2168806"/>
            <a:ext cx="957338" cy="5078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B9D619-B0ED-44F1-8184-FD51A4091C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79498" y="2168805"/>
            <a:ext cx="1787681" cy="50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3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  <p:bldP spid="20" grpId="0"/>
      <p:bldP spid="27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C162EC-3044-4A11-82C1-C407FAD13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9512" y="1258823"/>
                <a:ext cx="10272889" cy="477050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800" b="1" dirty="0"/>
                  <a:t>Example 4  </a:t>
                </a:r>
                <a:r>
                  <a:rPr lang="en-US" sz="2800" dirty="0"/>
                  <a:t>Prozac is one of the most widely used medications to treat severe depression.  The typical dose is 40 mg.  In any 24-hour period, about 25% of the Prozac is eliminated.</a:t>
                </a:r>
              </a:p>
              <a:p>
                <a:pPr marL="914400" lvl="1" indent="-457200">
                  <a:buSzPct val="95000"/>
                  <a:buFont typeface="+mj-lt"/>
                  <a:buAutoNum type="alphaLcPeriod"/>
                </a:pPr>
                <a:r>
                  <a:rPr lang="en-US" sz="2400" dirty="0"/>
                  <a:t>Find a formula for the amount of Prozac P in the bloodstream t days after a single initial dosage.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pPr marL="457200" lvl="1" indent="0">
                  <a:buNone/>
                </a:pPr>
                <a:r>
                  <a:rPr lang="en-US" sz="2400" b="1" dirty="0"/>
                  <a:t>Solution:  </a:t>
                </a:r>
                <a:r>
                  <a:rPr lang="en-US" sz="2800" dirty="0"/>
                  <a:t>The initial amount is 40 mg and the decay rate is 25% = 0.25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Therefore the decay factor is 1 – 0.25 = 0.75 and the amount of Prozac in the bloodstream after t days is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=40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(0.75)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C162EC-3044-4A11-82C1-C407FAD13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9512" y="1258823"/>
                <a:ext cx="10272889" cy="4770501"/>
              </a:xfrm>
              <a:blipFill>
                <a:blip r:embed="rId2"/>
                <a:stretch>
                  <a:fillRect l="-1068" r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56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C162EC-3044-4A11-82C1-C407FAD13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8112" y="882397"/>
                <a:ext cx="10272889" cy="2720466"/>
              </a:xfrm>
            </p:spPr>
            <p:txBody>
              <a:bodyPr>
                <a:normAutofit/>
              </a:bodyPr>
              <a:lstStyle/>
              <a:p>
                <a:pPr marL="914400" lvl="1" indent="-457200">
                  <a:buSzPct val="95000"/>
                  <a:buFont typeface="+mj-lt"/>
                  <a:buAutoNum type="alphaLcPeriod" startAt="2"/>
                </a:pPr>
                <a:r>
                  <a:rPr lang="en-US" sz="2400" dirty="0"/>
                  <a:t>Estimate the half life of Prozac.</a:t>
                </a:r>
                <a:endParaRPr lang="en-US" sz="2800" b="1" dirty="0"/>
              </a:p>
              <a:p>
                <a:pPr marL="457200" lvl="1" indent="0">
                  <a:buNone/>
                </a:pPr>
                <a:r>
                  <a:rPr lang="en-US" sz="2400" b="1" dirty="0"/>
                  <a:t>Solution:  </a:t>
                </a:r>
                <a:r>
                  <a:rPr lang="en-US" sz="2800" dirty="0"/>
                  <a:t>To find the half life we need to solve the equation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Therefore the decay factor is 1 – 0.25 = 0.75 and the amount of Prozac in the bloodstream after t days is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(0.75)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C162EC-3044-4A11-82C1-C407FAD13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8112" y="882397"/>
                <a:ext cx="10272889" cy="272046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2274202-BCCA-456C-9F3F-F7ECC7222028}"/>
              </a:ext>
            </a:extLst>
          </p:cNvPr>
          <p:cNvSpPr txBox="1"/>
          <p:nvPr/>
        </p:nvSpPr>
        <p:spPr>
          <a:xfrm>
            <a:off x="1354823" y="3358527"/>
            <a:ext cx="1156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F3B72C-C44B-4D0F-B558-CEDFFB70AD73}"/>
              </a:ext>
            </a:extLst>
          </p:cNvPr>
          <p:cNvSpPr txBox="1"/>
          <p:nvPr/>
        </p:nvSpPr>
        <p:spPr>
          <a:xfrm>
            <a:off x="1309512" y="3999661"/>
            <a:ext cx="204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Enter the equations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339BA-80A4-4EE1-8911-355F2D3AA704}"/>
              </a:ext>
            </a:extLst>
          </p:cNvPr>
          <p:cNvSpPr txBox="1"/>
          <p:nvPr/>
        </p:nvSpPr>
        <p:spPr>
          <a:xfrm>
            <a:off x="3350486" y="3666195"/>
            <a:ext cx="2129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Since we are interested when P(t) will be 20, we write a second equation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EE58F-0B78-4004-BE11-76465A44685C}"/>
              </a:ext>
            </a:extLst>
          </p:cNvPr>
          <p:cNvSpPr txBox="1"/>
          <p:nvPr/>
        </p:nvSpPr>
        <p:spPr>
          <a:xfrm>
            <a:off x="5480368" y="3620028"/>
            <a:ext cx="212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Adjust window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(Why these values?)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24CC4B-84F5-4967-AD72-8B5E4CA817C1}"/>
              </a:ext>
            </a:extLst>
          </p:cNvPr>
          <p:cNvSpPr txBox="1"/>
          <p:nvPr/>
        </p:nvSpPr>
        <p:spPr>
          <a:xfrm>
            <a:off x="7610250" y="3451092"/>
            <a:ext cx="1780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Intersection of two curves is solution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4CF32-0350-4BE6-85F6-F9ED231299A3}"/>
              </a:ext>
            </a:extLst>
          </p:cNvPr>
          <p:cNvSpPr txBox="1"/>
          <p:nvPr/>
        </p:nvSpPr>
        <p:spPr>
          <a:xfrm>
            <a:off x="9688081" y="3620028"/>
            <a:ext cx="22988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Find the value of </a:t>
            </a:r>
            <a:r>
              <a:rPr lang="en-US" sz="2000" b="1" dirty="0"/>
              <a:t>x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where lines intersect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F2ABFC-3AFD-408E-B16F-5EAD6EF7B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512" y="4942893"/>
            <a:ext cx="1828800" cy="1219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75B7A3-ABB9-4B6A-80D2-D26F8C655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486" y="4942893"/>
            <a:ext cx="1828800" cy="1219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6FF1DA3-FA40-4934-A23E-E33FD7219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9229" y="4929525"/>
            <a:ext cx="1828800" cy="1219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E13FF66-D419-45A7-9780-CBC027FA6B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7972" y="4906707"/>
            <a:ext cx="1828800" cy="1219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76F3F59-9BDF-48B0-93C0-420DC67B5D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6715" y="4906707"/>
            <a:ext cx="1828800" cy="12192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8101AF4-EE6F-44FA-8493-1B489DA61465}"/>
              </a:ext>
            </a:extLst>
          </p:cNvPr>
          <p:cNvSpPr/>
          <p:nvPr/>
        </p:nvSpPr>
        <p:spPr>
          <a:xfrm>
            <a:off x="3232947" y="6181480"/>
            <a:ext cx="96748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The half life of Prozac is about 2.4 days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D833756-3685-47D5-A0B3-7D9726B45C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9512" y="4374422"/>
            <a:ext cx="576356" cy="50786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967712C-097C-443F-9384-90A5F47CE1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5950" y="4337483"/>
            <a:ext cx="1074563" cy="4981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39319F5-40B0-4F2A-B481-D5FDDA174D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98639" y="4358258"/>
            <a:ext cx="957338" cy="50786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DB72FE1-760F-434F-9FB7-DB949D9395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07170" y="4358257"/>
            <a:ext cx="1787681" cy="50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6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3" grpId="0"/>
      <p:bldP spid="18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38087" y="25452"/>
            <a:ext cx="10272889" cy="64007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C162EC-3044-4A11-82C1-C407FAD13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1159" y="293632"/>
                <a:ext cx="10272889" cy="47705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/>
                  <a:t>Example 5  </a:t>
                </a:r>
                <a:r>
                  <a:rPr lang="en-US" sz="2800" dirty="0"/>
                  <a:t>The half life of aspirin is 29 minutes. Determine the corresponding decay rate and write a formula for the amount of aspirin in the blood following a dose of two 325 mg tablets</a:t>
                </a:r>
              </a:p>
              <a:p>
                <a:pPr marL="457200" lvl="1" indent="0">
                  <a:buNone/>
                </a:pPr>
                <a:r>
                  <a:rPr lang="en-US" sz="2400" b="1" dirty="0"/>
                  <a:t>Solution:  </a:t>
                </a:r>
                <a:r>
                  <a:rPr lang="en-US" sz="2800" dirty="0"/>
                  <a:t>The formula for the level L of aspirin in the blood t minutes after two tablets are absorbed into the blood is an exponential decay function of the form: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marL="457200" lvl="1" indent="0">
                  <a:buNone/>
                </a:pPr>
                <a:r>
                  <a:rPr lang="en-US" sz="2800" dirty="0"/>
                  <a:t>Now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=325∗2=650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𝑠𝑜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650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29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650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=325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C162EC-3044-4A11-82C1-C407FAD13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1159" y="293632"/>
                <a:ext cx="10272889" cy="4770501"/>
              </a:xfrm>
              <a:blipFill>
                <a:blip r:embed="rId2"/>
                <a:stretch>
                  <a:fillRect l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03D67E8-DC35-4183-AF45-B5292660EC09}"/>
                  </a:ext>
                </a:extLst>
              </p:cNvPr>
              <p:cNvSpPr/>
              <p:nvPr/>
            </p:nvSpPr>
            <p:spPr>
              <a:xfrm>
                <a:off x="2629217" y="4671561"/>
                <a:ext cx="20308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650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=325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03D67E8-DC35-4183-AF45-B5292660E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217" y="4671561"/>
                <a:ext cx="203081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5EFCA2B-F11C-4E0A-ABC2-0B27FDA02893}"/>
                  </a:ext>
                </a:extLst>
              </p:cNvPr>
              <p:cNvSpPr/>
              <p:nvPr/>
            </p:nvSpPr>
            <p:spPr>
              <a:xfrm>
                <a:off x="2629217" y="4671561"/>
                <a:ext cx="1641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650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=325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5EFCA2B-F11C-4E0A-ABC2-0B27FDA028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217" y="4671561"/>
                <a:ext cx="16410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3B1A52-D726-460D-A47A-7A67611A88D2}"/>
                  </a:ext>
                </a:extLst>
              </p:cNvPr>
              <p:cNvSpPr txBox="1"/>
              <p:nvPr/>
            </p:nvSpPr>
            <p:spPr>
              <a:xfrm>
                <a:off x="4660029" y="4598088"/>
                <a:ext cx="1677575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325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650</m:t>
                          </m:r>
                        </m:den>
                      </m:f>
                      <m:r>
                        <a:rPr lang="en-US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3B1A52-D726-460D-A47A-7A67611A8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029" y="4598088"/>
                <a:ext cx="1677575" cy="5260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97FF57-BDE9-4BDA-BC1D-077D6651C2CA}"/>
                  </a:ext>
                </a:extLst>
              </p:cNvPr>
              <p:cNvSpPr txBox="1"/>
              <p:nvPr/>
            </p:nvSpPr>
            <p:spPr>
              <a:xfrm>
                <a:off x="6727390" y="4661715"/>
                <a:ext cx="1724895" cy="402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g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.5</m:t>
                          </m:r>
                        </m:e>
                      </m:rad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29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97FF57-BDE9-4BDA-BC1D-077D6651C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90" y="4661715"/>
                <a:ext cx="1724895" cy="4024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3F7B8E-6A0C-40DB-9C33-EC63D371F62D}"/>
                  </a:ext>
                </a:extLst>
              </p:cNvPr>
              <p:cNvSpPr txBox="1"/>
              <p:nvPr/>
            </p:nvSpPr>
            <p:spPr>
              <a:xfrm>
                <a:off x="8462363" y="4763894"/>
                <a:ext cx="976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0.9764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3F7B8E-6A0C-40DB-9C33-EC63D371F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363" y="4763894"/>
                <a:ext cx="976229" cy="276999"/>
              </a:xfrm>
              <a:prstGeom prst="rect">
                <a:avLst/>
              </a:prstGeom>
              <a:blipFill>
                <a:blip r:embed="rId7"/>
                <a:stretch>
                  <a:fillRect l="-2500" r="-625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147D8CC-16E5-4006-BEFC-DB1FFA210BC9}"/>
              </a:ext>
            </a:extLst>
          </p:cNvPr>
          <p:cNvSpPr txBox="1"/>
          <p:nvPr/>
        </p:nvSpPr>
        <p:spPr>
          <a:xfrm>
            <a:off x="2824162" y="5188691"/>
            <a:ext cx="654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Decay Rate = 1 – Decay Factor = 1 – 0.9764 = 0.0236 = 2.36%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49D031-B37F-479A-916B-AF1ED079186B}"/>
              </a:ext>
            </a:extLst>
          </p:cNvPr>
          <p:cNvSpPr txBox="1"/>
          <p:nvPr/>
        </p:nvSpPr>
        <p:spPr>
          <a:xfrm>
            <a:off x="2105024" y="5586412"/>
            <a:ext cx="7981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The formula for the amount of aspirin that remains in the blood after t minutes is                                            for a 650 mg dose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2594953-8DB9-462E-B150-FA08B767E4D7}"/>
                  </a:ext>
                </a:extLst>
              </p:cNvPr>
              <p:cNvSpPr txBox="1"/>
              <p:nvPr/>
            </p:nvSpPr>
            <p:spPr>
              <a:xfrm>
                <a:off x="3354480" y="5941802"/>
                <a:ext cx="22337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𝟔𝟓𝟎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𝟗𝟕𝟔𝟒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2594953-8DB9-462E-B150-FA08B767E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480" y="5941802"/>
                <a:ext cx="2233753" cy="276999"/>
              </a:xfrm>
              <a:prstGeom prst="rect">
                <a:avLst/>
              </a:prstGeom>
              <a:blipFill>
                <a:blip r:embed="rId8"/>
                <a:stretch>
                  <a:fillRect l="-1907" t="-4444" r="-54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90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4" grpId="0"/>
      <p:bldP spid="15" grpId="0"/>
      <p:bldP spid="16" grpId="0"/>
      <p:bldP spid="17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5075-D1D2-0142-B326-ADB81C50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Radioactive Decay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11674-CAB9-4DA3-A5FA-72602A951C0B}"/>
              </a:ext>
            </a:extLst>
          </p:cNvPr>
          <p:cNvSpPr txBox="1"/>
          <p:nvPr/>
        </p:nvSpPr>
        <p:spPr>
          <a:xfrm>
            <a:off x="1309512" y="1371600"/>
            <a:ext cx="999666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Radioactive substances transform or decay into other elements, often lead, as time passes.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The rate at which an element decays is specific to that element.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Over the course of 100 years, approximately 4.3% of any radium will decay to lead.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Therefore 95.7% of the original amount of the radium remains after 100 years.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This situation can be represented by an exponential decay function</a:t>
            </a:r>
          </a:p>
        </p:txBody>
      </p:sp>
    </p:spTree>
    <p:extLst>
      <p:ext uri="{BB962C8B-B14F-4D97-AF65-F5344CB8AC3E}">
        <p14:creationId xmlns:p14="http://schemas.microsoft.com/office/powerpoint/2010/main" val="25894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C162EC-3044-4A11-82C1-C407FAD13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5780" y="562356"/>
                <a:ext cx="10272889" cy="47705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/>
                  <a:t>Example 6  </a:t>
                </a:r>
                <a:r>
                  <a:rPr lang="en-US" sz="2800" dirty="0"/>
                  <a:t>Estimate the half-life of radium.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pPr marL="457200" lvl="1" indent="0">
                  <a:buNone/>
                </a:pPr>
                <a:r>
                  <a:rPr lang="en-US" sz="2400" b="1" dirty="0"/>
                  <a:t>Solution:  </a:t>
                </a:r>
                <a:r>
                  <a:rPr lang="en-US" sz="2800" dirty="0"/>
                  <a:t>We use the formula for exponential decay.  (Why?)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(0.957)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457200" lvl="1" indent="0">
                  <a:buNone/>
                </a:pPr>
                <a:r>
                  <a:rPr lang="en-US" sz="2400" dirty="0"/>
                  <a:t>Half-life equation: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(0.957)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C162EC-3044-4A11-82C1-C407FAD13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5780" y="562356"/>
                <a:ext cx="10272889" cy="4770501"/>
              </a:xfrm>
              <a:blipFill>
                <a:blip r:embed="rId2"/>
                <a:stretch>
                  <a:fillRect l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78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5075-D1D2-0142-B326-ADB81C50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Ibuprofen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11674-CAB9-4DA3-A5FA-72602A951C0B}"/>
              </a:ext>
            </a:extLst>
          </p:cNvPr>
          <p:cNvSpPr txBox="1"/>
          <p:nvPr/>
        </p:nvSpPr>
        <p:spPr>
          <a:xfrm>
            <a:off x="1309512" y="1371600"/>
            <a:ext cx="9820275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Ibuprofen is used to treat pain and to reduce joint swelling caused by conditions like arthritis. 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When you take a dose it is absorbed into your bloodstream and is then filtered out of the blood by the kidney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The kidney eliminates approximately 30% of the ibuprofen in the bloodstream during any 1-hour period.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Therefore 70% of the drug remains.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Suppose we take a 400mg dosage of ibuprofen.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How much remains after 1 hour?</a:t>
            </a:r>
          </a:p>
        </p:txBody>
      </p:sp>
    </p:spTree>
    <p:extLst>
      <p:ext uri="{BB962C8B-B14F-4D97-AF65-F5344CB8AC3E}">
        <p14:creationId xmlns:p14="http://schemas.microsoft.com/office/powerpoint/2010/main" val="406427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54823" y="52883"/>
            <a:ext cx="10272889" cy="64007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Continued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274202-BCCA-456C-9F3F-F7ECC7222028}"/>
              </a:ext>
            </a:extLst>
          </p:cNvPr>
          <p:cNvSpPr txBox="1"/>
          <p:nvPr/>
        </p:nvSpPr>
        <p:spPr>
          <a:xfrm>
            <a:off x="1354823" y="1272552"/>
            <a:ext cx="1156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F3B72C-C44B-4D0F-B558-CEDFFB70AD73}"/>
              </a:ext>
            </a:extLst>
          </p:cNvPr>
          <p:cNvSpPr txBox="1"/>
          <p:nvPr/>
        </p:nvSpPr>
        <p:spPr>
          <a:xfrm>
            <a:off x="1309512" y="1913686"/>
            <a:ext cx="204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Enter the equations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339BA-80A4-4EE1-8911-355F2D3AA704}"/>
              </a:ext>
            </a:extLst>
          </p:cNvPr>
          <p:cNvSpPr txBox="1"/>
          <p:nvPr/>
        </p:nvSpPr>
        <p:spPr>
          <a:xfrm>
            <a:off x="3350486" y="1580220"/>
            <a:ext cx="2129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Since we are interested when R(t) will be 0.5, we write a second equation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EE58F-0B78-4004-BE11-76465A44685C}"/>
              </a:ext>
            </a:extLst>
          </p:cNvPr>
          <p:cNvSpPr txBox="1"/>
          <p:nvPr/>
        </p:nvSpPr>
        <p:spPr>
          <a:xfrm>
            <a:off x="5480368" y="1534053"/>
            <a:ext cx="212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Adjust window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(Why these values?)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24CC4B-84F5-4967-AD72-8B5E4CA817C1}"/>
              </a:ext>
            </a:extLst>
          </p:cNvPr>
          <p:cNvSpPr txBox="1"/>
          <p:nvPr/>
        </p:nvSpPr>
        <p:spPr>
          <a:xfrm>
            <a:off x="7610250" y="1365117"/>
            <a:ext cx="1780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Intersection of two curves is solution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4CF32-0350-4BE6-85F6-F9ED231299A3}"/>
              </a:ext>
            </a:extLst>
          </p:cNvPr>
          <p:cNvSpPr txBox="1"/>
          <p:nvPr/>
        </p:nvSpPr>
        <p:spPr>
          <a:xfrm>
            <a:off x="9688081" y="1534053"/>
            <a:ext cx="22988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Find the value of </a:t>
            </a:r>
            <a:r>
              <a:rPr lang="en-US" sz="2000" b="1" dirty="0"/>
              <a:t>x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where lines intersect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01AF4-EE6F-44FA-8493-1B489DA61465}"/>
              </a:ext>
            </a:extLst>
          </p:cNvPr>
          <p:cNvSpPr/>
          <p:nvPr/>
        </p:nvSpPr>
        <p:spPr>
          <a:xfrm>
            <a:off x="1807257" y="5031559"/>
            <a:ext cx="96748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The half life of Radium is about 1577 years (100*15.77)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47E99B3-9E7A-469B-B549-0414C77FC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823" y="2820732"/>
            <a:ext cx="1828800" cy="1219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EFCCA7-9E41-4CD4-B2D2-2EE54174A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486" y="2838479"/>
            <a:ext cx="1828800" cy="1219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13AE71C-B176-44E4-B9D2-417B6D258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229" y="2780549"/>
            <a:ext cx="1828800" cy="1219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997AA1F-70DB-41AA-A4D9-9EA0A2A4B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2653" y="2780549"/>
            <a:ext cx="1828800" cy="1219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4005B4D-BFC2-4CFB-9687-F37644233E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9134" y="2742478"/>
            <a:ext cx="1828800" cy="1219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A15ABB1-264F-45D1-AEAD-B4364488A7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3258" y="2377457"/>
            <a:ext cx="576356" cy="5078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6AF9546-8395-457E-8011-B188B3CA3F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6021" y="2304178"/>
            <a:ext cx="1074563" cy="4981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EB7BD5C-2415-41AD-AE73-270110E17C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5103" y="2299293"/>
            <a:ext cx="957338" cy="50786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DCE4586-4145-416D-9DD8-08DEB94A35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26077" y="2299293"/>
            <a:ext cx="1787681" cy="50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8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3" grpId="0"/>
      <p:bldP spid="18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C162EC-3044-4A11-82C1-C407FAD13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5780" y="562356"/>
                <a:ext cx="10272889" cy="47705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/>
                  <a:t>Example 7  </a:t>
                </a:r>
                <a:r>
                  <a:rPr lang="en-US" sz="2800" dirty="0"/>
                  <a:t>Radioactive iodine is used in the diagnosis and treatment of thyroid problems. It has a half-life of about 8 days. If an initial dosage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𝑝𝑎𝑡𝑖𝑒𝑛𝑡</m:t>
                    </m:r>
                  </m:oMath>
                </a14:m>
                <a:endParaRPr lang="en-US" sz="2800" dirty="0"/>
              </a:p>
              <a:p>
                <a:pPr marL="457200" lvl="1" indent="0">
                  <a:buSzPct val="95000"/>
                  <a:buNone/>
                </a:pPr>
                <a:r>
                  <a:rPr lang="en-US" sz="2400" dirty="0"/>
                  <a:t>Find the associated decay rate and write a formula for the amount present in the blood as a function of time</a:t>
                </a:r>
              </a:p>
              <a:p>
                <a:pPr marL="914400" lvl="2" indent="0">
                  <a:buNone/>
                </a:pPr>
                <a:endParaRPr lang="en-US" sz="2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C162EC-3044-4A11-82C1-C407FAD13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5780" y="562356"/>
                <a:ext cx="10272889" cy="4770501"/>
              </a:xfrm>
              <a:blipFill>
                <a:blip r:embed="rId2"/>
                <a:stretch>
                  <a:fillRect l="-1246" r="-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675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C162EC-3044-4A11-82C1-C407FAD13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414" y="-532348"/>
                <a:ext cx="10272889" cy="45891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4000" b="1" dirty="0"/>
              </a:p>
              <a:p>
                <a:pPr marL="457200" lvl="1" indent="0">
                  <a:buNone/>
                </a:pPr>
                <a:r>
                  <a:rPr lang="en-US" sz="3600" b="1" dirty="0"/>
                  <a:t>Solution:  </a:t>
                </a:r>
                <a:r>
                  <a:rPr lang="en-US" sz="3600" dirty="0"/>
                  <a:t>Half-life equation: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600" b="0" dirty="0">
                    <a:ea typeface="Cambria Math" panose="02040503050406030204" pitchFamily="18" charset="0"/>
                  </a:rPr>
                  <a:t>    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C162EC-3044-4A11-82C1-C407FAD13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414" y="-532348"/>
                <a:ext cx="10272889" cy="458919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23EE58-ED95-4BAF-B2EA-2B42C720DC1B}"/>
                  </a:ext>
                </a:extLst>
              </p:cNvPr>
              <p:cNvSpPr txBox="1"/>
              <p:nvPr/>
            </p:nvSpPr>
            <p:spPr>
              <a:xfrm>
                <a:off x="7221867" y="2334297"/>
                <a:ext cx="3463897" cy="560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g>
                        <m:e>
                          <m: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rad>
                      <m:r>
                        <a:rPr lang="en-US" sz="32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0.9170</m:t>
                      </m:r>
                    </m:oMath>
                  </m:oMathPara>
                </a14:m>
                <a:endParaRPr lang="en-US" sz="3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23EE58-ED95-4BAF-B2EA-2B42C720D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867" y="2334297"/>
                <a:ext cx="3463897" cy="5605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CD04A1B-983C-4042-BC43-AEDAF7296538}"/>
              </a:ext>
            </a:extLst>
          </p:cNvPr>
          <p:cNvSpPr txBox="1"/>
          <p:nvPr/>
        </p:nvSpPr>
        <p:spPr>
          <a:xfrm>
            <a:off x="1309512" y="3429000"/>
            <a:ext cx="93762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Decay Rate = 1 – 0.9170 = 0.0830</a:t>
            </a: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The formula for the amount present in the blood at time t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1E28EF-3C3B-4566-8ADC-0053D97C7B69}"/>
                  </a:ext>
                </a:extLst>
              </p:cNvPr>
              <p:cNvSpPr txBox="1"/>
              <p:nvPr/>
            </p:nvSpPr>
            <p:spPr>
              <a:xfrm>
                <a:off x="4591293" y="5195217"/>
                <a:ext cx="300941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0.9170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1E28EF-3C3B-4566-8ADC-0053D97C7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293" y="5195217"/>
                <a:ext cx="300941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85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5075-D1D2-0142-B326-ADB81C50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Ibuprofen Example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011674-CAB9-4DA3-A5FA-72602A951C0B}"/>
                  </a:ext>
                </a:extLst>
              </p:cNvPr>
              <p:cNvSpPr txBox="1"/>
              <p:nvPr/>
            </p:nvSpPr>
            <p:spPr>
              <a:xfrm>
                <a:off x="1233312" y="1095375"/>
                <a:ext cx="9977613" cy="4985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accent1">
                        <a:lumMod val="75000"/>
                      </a:schemeClr>
                    </a:solidFill>
                  </a:rPr>
                  <a:t>How much remains after 1 hour?</a:t>
                </a:r>
              </a:p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accent1">
                        <a:lumMod val="75000"/>
                      </a:schemeClr>
                    </a:solidFill>
                  </a:rPr>
                  <a:t>Answer: Let L(t) be the amount that remains after t hours, so we have: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=400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=0.7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∗400=280 (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𝑊h𝑦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?)</m:t>
                    </m:r>
                  </m:oMath>
                </a14:m>
                <a:endParaRPr lang="en-US" sz="32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accent1">
                        <a:lumMod val="75000"/>
                      </a:schemeClr>
                    </a:solidFill>
                  </a:rPr>
                  <a:t>How much remains after the 2</a:t>
                </a:r>
                <a:r>
                  <a:rPr lang="en-US" sz="3200" baseline="30000" dirty="0">
                    <a:solidFill>
                      <a:schemeClr val="accent1">
                        <a:lumMod val="75000"/>
                      </a:schemeClr>
                    </a:solidFill>
                  </a:rPr>
                  <a:t>nd</a:t>
                </a:r>
                <a:r>
                  <a:rPr lang="en-US" sz="3200" dirty="0">
                    <a:solidFill>
                      <a:schemeClr val="accent1">
                        <a:lumMod val="75000"/>
                      </a:schemeClr>
                    </a:solidFill>
                  </a:rPr>
                  <a:t> hour?</a:t>
                </a:r>
              </a:p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accent1">
                        <a:lumMod val="75000"/>
                      </a:schemeClr>
                    </a:solidFill>
                  </a:rPr>
                  <a:t>Answer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32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=0.7∗280=196</m:t>
                    </m:r>
                    <m:r>
                      <a:rPr lang="en-US" sz="32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sz="32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=0.7∗</m:t>
                    </m:r>
                    <m:r>
                      <a:rPr lang="en-US" sz="32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32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accent1">
                        <a:lumMod val="75000"/>
                      </a:schemeClr>
                    </a:solidFill>
                  </a:rPr>
                  <a:t>How much remains after the 3rd hour?</a:t>
                </a:r>
              </a:p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accent1">
                        <a:lumMod val="75000"/>
                      </a:schemeClr>
                    </a:solidFill>
                  </a:rPr>
                  <a:t>Answer: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=0.7∗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=0.7∗196=137.2 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𝑚𝑔</m:t>
                    </m:r>
                  </m:oMath>
                </a14:m>
                <a:endParaRPr lang="en-US" sz="32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3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011674-CAB9-4DA3-A5FA-72602A951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312" y="1095375"/>
                <a:ext cx="9977613" cy="4985980"/>
              </a:xfrm>
              <a:prstGeom prst="rect">
                <a:avLst/>
              </a:prstGeom>
              <a:blipFill>
                <a:blip r:embed="rId2"/>
                <a:stretch>
                  <a:fillRect l="-1405" t="-1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99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59594" y="0"/>
            <a:ext cx="10272889" cy="637901"/>
          </a:xfrm>
        </p:spPr>
        <p:txBody>
          <a:bodyPr>
            <a:normAutofit fontScale="90000"/>
          </a:bodyPr>
          <a:lstStyle/>
          <a:p>
            <a:r>
              <a:rPr lang="en-US" dirty="0"/>
              <a:t>Scatterplot of the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B3AFC1-6871-43F3-B251-61B9D871F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91" t="33987" r="35312" b="44508"/>
          <a:stretch/>
        </p:blipFill>
        <p:spPr>
          <a:xfrm>
            <a:off x="1638299" y="1557337"/>
            <a:ext cx="9065463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4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59594" y="0"/>
            <a:ext cx="10272889" cy="637901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 the </a:t>
            </a:r>
            <a:r>
              <a:rPr lang="en-US" dirty="0" err="1"/>
              <a:t>Exponetial</a:t>
            </a:r>
            <a:r>
              <a:rPr lang="en-US" dirty="0"/>
              <a:t>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59CCCB-1124-4F7E-AA6E-F1FABCFBD66A}"/>
                  </a:ext>
                </a:extLst>
              </p:cNvPr>
              <p:cNvSpPr txBox="1"/>
              <p:nvPr/>
            </p:nvSpPr>
            <p:spPr>
              <a:xfrm>
                <a:off x="1685925" y="1371600"/>
                <a:ext cx="40547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=0.7∗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=280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𝑚𝑔</m:t>
                    </m:r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59CCCB-1124-4F7E-AA6E-F1FABCFBD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925" y="1371600"/>
                <a:ext cx="4054764" cy="369332"/>
              </a:xfrm>
              <a:prstGeom prst="rect">
                <a:avLst/>
              </a:prstGeom>
              <a:blipFill>
                <a:blip r:embed="rId2"/>
                <a:stretch>
                  <a:fillRect l="-4361" t="-19672" r="-902" b="-40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B44AB0-4BD1-4D2B-8C1A-F8D5E5C104CD}"/>
                  </a:ext>
                </a:extLst>
              </p:cNvPr>
              <p:cNvSpPr txBox="1"/>
              <p:nvPr/>
            </p:nvSpPr>
            <p:spPr>
              <a:xfrm>
                <a:off x="1685925" y="1825383"/>
                <a:ext cx="104935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=0.7∗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𝑛𝑜𝑤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𝑠𝑢𝑏𝑠𝑡𝑖𝑡𝑢𝑡𝑒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𝑎𝑏𝑜𝑣𝑒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𝑔𝑒𝑡</m:t>
                    </m:r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B44AB0-4BD1-4D2B-8C1A-F8D5E5C10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925" y="1825383"/>
                <a:ext cx="10493514" cy="369332"/>
              </a:xfrm>
              <a:prstGeom prst="rect">
                <a:avLst/>
              </a:prstGeom>
              <a:blipFill>
                <a:blip r:embed="rId3"/>
                <a:stretch>
                  <a:fillRect l="-1685" t="-19672" b="-42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0F39E9-8D84-417D-B32A-445A7B7D8794}"/>
                  </a:ext>
                </a:extLst>
              </p:cNvPr>
              <p:cNvSpPr txBox="1"/>
              <p:nvPr/>
            </p:nvSpPr>
            <p:spPr>
              <a:xfrm>
                <a:off x="1685925" y="945118"/>
                <a:ext cx="33042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=400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𝑚𝑔</m:t>
                    </m:r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0F39E9-8D84-417D-B32A-445A7B7D8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925" y="945118"/>
                <a:ext cx="3304238" cy="369332"/>
              </a:xfrm>
              <a:prstGeom prst="rect">
                <a:avLst/>
              </a:prstGeom>
              <a:blipFill>
                <a:blip r:embed="rId4"/>
                <a:stretch>
                  <a:fillRect l="-5351" t="-19672" r="-1292" b="-42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59A5E6-E896-4C3B-B189-83E590B0C8F3}"/>
                  </a:ext>
                </a:extLst>
              </p:cNvPr>
              <p:cNvSpPr txBox="1"/>
              <p:nvPr/>
            </p:nvSpPr>
            <p:spPr>
              <a:xfrm>
                <a:off x="1685925" y="2317266"/>
                <a:ext cx="51230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=0.7∗0.7∗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0.7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∗400</m:t>
                    </m:r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59A5E6-E896-4C3B-B189-83E590B0C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925" y="2317266"/>
                <a:ext cx="5123006" cy="369332"/>
              </a:xfrm>
              <a:prstGeom prst="rect">
                <a:avLst/>
              </a:prstGeom>
              <a:blipFill>
                <a:blip r:embed="rId5"/>
                <a:stretch>
                  <a:fillRect l="-3452" t="-19672" b="-42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30C368-E2C8-4E5D-83CE-74BC17874601}"/>
                  </a:ext>
                </a:extLst>
              </p:cNvPr>
              <p:cNvSpPr txBox="1"/>
              <p:nvPr/>
            </p:nvSpPr>
            <p:spPr>
              <a:xfrm>
                <a:off x="1733550" y="2809149"/>
                <a:ext cx="71202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=0.7∗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0.7∗(0.7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∗400)=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0.7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∗400</m:t>
                    </m:r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30C368-E2C8-4E5D-83CE-74BC17874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550" y="2809149"/>
                <a:ext cx="7120283" cy="369332"/>
              </a:xfrm>
              <a:prstGeom prst="rect">
                <a:avLst/>
              </a:prstGeom>
              <a:blipFill>
                <a:blip r:embed="rId6"/>
                <a:stretch>
                  <a:fillRect l="-2397" t="-21667" b="-4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AEDFF9-31DC-423A-80A9-574B2D9A3BDA}"/>
                  </a:ext>
                </a:extLst>
              </p:cNvPr>
              <p:cNvSpPr txBox="1"/>
              <p:nvPr/>
            </p:nvSpPr>
            <p:spPr>
              <a:xfrm>
                <a:off x="1685925" y="3479521"/>
                <a:ext cx="7877175" cy="1421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Can you guess what the equation of L(t) should be?</a:t>
                </a:r>
              </a:p>
              <a:p>
                <a:endParaRPr lang="en-US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Answer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=400∗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0.7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AEDFF9-31DC-423A-80A9-574B2D9A3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925" y="3479521"/>
                <a:ext cx="7877175" cy="1421864"/>
              </a:xfrm>
              <a:prstGeom prst="rect">
                <a:avLst/>
              </a:prstGeom>
              <a:blipFill>
                <a:blip r:embed="rId7"/>
                <a:stretch>
                  <a:fillRect l="-1625" t="-4292" b="-9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40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59594" y="0"/>
            <a:ext cx="10272889" cy="637901"/>
          </a:xfrm>
        </p:spPr>
        <p:txBody>
          <a:bodyPr>
            <a:normAutofit fontScale="90000"/>
          </a:bodyPr>
          <a:lstStyle/>
          <a:p>
            <a:r>
              <a:rPr lang="en-US" dirty="0"/>
              <a:t>Exponential Decay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AEDFF9-31DC-423A-80A9-574B2D9A3BDA}"/>
                  </a:ext>
                </a:extLst>
              </p:cNvPr>
              <p:cNvSpPr txBox="1"/>
              <p:nvPr/>
            </p:nvSpPr>
            <p:spPr>
              <a:xfrm>
                <a:off x="1704975" y="637901"/>
                <a:ext cx="787717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ur</m:t>
                    </m:r>
                    <m:r>
                      <a:rPr lang="en-US" sz="28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equation</m:t>
                    </m:r>
                    <m:r>
                      <a:rPr lang="en-US" sz="28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8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=400∗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0.7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AEDFF9-31DC-423A-80A9-574B2D9A3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975" y="637901"/>
                <a:ext cx="7877175" cy="954107"/>
              </a:xfrm>
              <a:prstGeom prst="rect">
                <a:avLst/>
              </a:prstGeom>
              <a:blipFill>
                <a:blip r:embed="rId2"/>
                <a:stretch>
                  <a:fillRect l="-1625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8AC658-D3CD-4A12-B8A3-1DB7E3C7CFDB}"/>
                  </a:ext>
                </a:extLst>
              </p:cNvPr>
              <p:cNvSpPr txBox="1"/>
              <p:nvPr/>
            </p:nvSpPr>
            <p:spPr>
              <a:xfrm>
                <a:off x="1657350" y="2083438"/>
                <a:ext cx="91916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This equation is the same form of the equation we studied in section 5.1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But now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whereas in section 5.1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  (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𝑆𝑒𝑒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𝑓𝑖𝑔𝑢𝑟𝑒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5.19</m:t>
                    </m:r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8AC658-D3CD-4A12-B8A3-1DB7E3C7C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50" y="2083438"/>
                <a:ext cx="9191625" cy="1200329"/>
              </a:xfrm>
              <a:prstGeom prst="rect">
                <a:avLst/>
              </a:prstGeom>
              <a:blipFill>
                <a:blip r:embed="rId3"/>
                <a:stretch>
                  <a:fillRect l="-1061" t="-4061" r="-66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088BC03-4852-465B-9316-C695C8F53B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t="50000" r="36328" b="34028"/>
          <a:stretch/>
        </p:blipFill>
        <p:spPr>
          <a:xfrm>
            <a:off x="4238624" y="3574234"/>
            <a:ext cx="4029075" cy="264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6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Decay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3882A-515F-498E-84C2-0D4B5792A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212" y="1496358"/>
            <a:ext cx="10501488" cy="463774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Suppose that some process decreases at a rate of 12% per year. This 12% = 0.12 is known as the decay rate and the associated factor b is</a:t>
            </a:r>
          </a:p>
          <a:p>
            <a:pPr marL="0" indent="0" algn="ctr">
              <a:buNone/>
            </a:pPr>
            <a:r>
              <a:rPr lang="en-US" sz="3200" dirty="0"/>
              <a:t>Decay Factor = 1 – Decay Rate</a:t>
            </a:r>
          </a:p>
          <a:p>
            <a:r>
              <a:rPr lang="en-US" sz="3200" dirty="0"/>
              <a:t>In our example, the Decay Factor b = 1 – Decay Rate = 1 -0.12 = 0.88</a:t>
            </a:r>
          </a:p>
          <a:p>
            <a:r>
              <a:rPr lang="en-US" sz="3200" dirty="0"/>
              <a:t>By comparison, for exponential growth, we have:</a:t>
            </a:r>
          </a:p>
          <a:p>
            <a:pPr marL="0" indent="0" algn="ctr">
              <a:buNone/>
            </a:pPr>
            <a:r>
              <a:rPr lang="en-US" sz="3200" dirty="0"/>
              <a:t>Growth factor = 1 + Growth Rate</a:t>
            </a:r>
          </a:p>
        </p:txBody>
      </p:sp>
    </p:spTree>
    <p:extLst>
      <p:ext uri="{BB962C8B-B14F-4D97-AF65-F5344CB8AC3E}">
        <p14:creationId xmlns:p14="http://schemas.microsoft.com/office/powerpoint/2010/main" val="256315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C162EC-3044-4A11-82C1-C407FAD13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9512" y="1258823"/>
                <a:ext cx="10272889" cy="47705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/>
                  <a:t>Example 1  </a:t>
                </a:r>
                <a:r>
                  <a:rPr lang="en-US" sz="2800" dirty="0"/>
                  <a:t>Find the amount of ibuprofen in the bloodstream after 7 hours based on an initial dose of 400 mg.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pPr marL="457200" lvl="1" indent="0">
                  <a:buNone/>
                </a:pPr>
                <a:r>
                  <a:rPr lang="en-US" sz="2400" b="1" dirty="0"/>
                  <a:t>Solution:  </a:t>
                </a:r>
                <a:r>
                  <a:rPr lang="en-US" sz="2800" dirty="0"/>
                  <a:t>We use the formula for exponential decay.  (Why?)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=400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(0.70)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457200" lvl="1" indent="0">
                  <a:buNone/>
                </a:pPr>
                <a:r>
                  <a:rPr lang="en-US" sz="2400" dirty="0"/>
                  <a:t>After 7 hours  we have: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=400(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0.70)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≈32.9417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400" dirty="0"/>
                  <a:t>Or slightly less than 33 mg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C162EC-3044-4A11-82C1-C407FAD13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9512" y="1258823"/>
                <a:ext cx="10272889" cy="4770501"/>
              </a:xfrm>
              <a:blipFill>
                <a:blip r:embed="rId2"/>
                <a:stretch>
                  <a:fillRect l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21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C162EC-3044-4A11-82C1-C407FAD13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9512" y="1258823"/>
                <a:ext cx="10272889" cy="47705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/>
                  <a:t>Example 2  </a:t>
                </a:r>
                <a:r>
                  <a:rPr lang="en-US" sz="2800" dirty="0"/>
                  <a:t>Estimate how long it takes until the level of Ibuprofen in the bloodstream drops to 10 mg?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pPr marL="457200" lvl="1" indent="0">
                  <a:buNone/>
                </a:pPr>
                <a:r>
                  <a:rPr lang="en-US" sz="2400" b="1" dirty="0"/>
                  <a:t>Solution: Using</a:t>
                </a:r>
                <a:r>
                  <a:rPr lang="en-US" sz="2800" dirty="0"/>
                  <a:t> the formula for the level of Ibuprofen, we must find t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=400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(0.70)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400" dirty="0"/>
              </a:p>
              <a:p>
                <a:pPr marL="457200" lvl="1" indent="0">
                  <a:buNone/>
                </a:pPr>
                <a:r>
                  <a:rPr lang="en-US" sz="2400" dirty="0"/>
                  <a:t>Solving graphically on our TI calculator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We enter two equations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C162EC-3044-4A11-82C1-C407FAD13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9512" y="1258823"/>
                <a:ext cx="10272889" cy="4770501"/>
              </a:xfrm>
              <a:blipFill>
                <a:blip r:embed="rId2"/>
                <a:stretch>
                  <a:fillRect l="-1246" r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9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k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Custom 1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ke" id="{7BF31CE2-3C1B-45FC-9384-503691636CF1}" vid="{A7BB91BF-794A-4FF7-8CCE-45B879453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7848</TotalTime>
  <Words>1434</Words>
  <Application>Microsoft Office PowerPoint</Application>
  <PresentationFormat>Widescreen</PresentationFormat>
  <Paragraphs>149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</vt:lpstr>
      <vt:lpstr>Cambria Math</vt:lpstr>
      <vt:lpstr>Mike</vt:lpstr>
      <vt:lpstr>  Exponential Decay</vt:lpstr>
      <vt:lpstr>Ibuprofen Example</vt:lpstr>
      <vt:lpstr>Ibuprofen Example Continued</vt:lpstr>
      <vt:lpstr>Scatterplot of the Data</vt:lpstr>
      <vt:lpstr>Finding the Exponetial Equation</vt:lpstr>
      <vt:lpstr>Exponential Decay</vt:lpstr>
      <vt:lpstr>Decay Factor</vt:lpstr>
      <vt:lpstr>Example</vt:lpstr>
      <vt:lpstr>Example</vt:lpstr>
      <vt:lpstr>Example Continued</vt:lpstr>
      <vt:lpstr>Exponential Decay Formula</vt:lpstr>
      <vt:lpstr>Half Life</vt:lpstr>
      <vt:lpstr>Example Half Life</vt:lpstr>
      <vt:lpstr>Example Half Life Continued</vt:lpstr>
      <vt:lpstr>Example</vt:lpstr>
      <vt:lpstr>Example Continued</vt:lpstr>
      <vt:lpstr>Example</vt:lpstr>
      <vt:lpstr>Radioactive Decay</vt:lpstr>
      <vt:lpstr>Example</vt:lpstr>
      <vt:lpstr>Example Continued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 Tzenova</dc:creator>
  <cp:lastModifiedBy>Michael Fernandez</cp:lastModifiedBy>
  <cp:revision>199</cp:revision>
  <dcterms:created xsi:type="dcterms:W3CDTF">2019-06-12T21:35:10Z</dcterms:created>
  <dcterms:modified xsi:type="dcterms:W3CDTF">2019-12-14T00:41:15Z</dcterms:modified>
</cp:coreProperties>
</file>