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7" r:id="rId3"/>
    <p:sldId id="320" r:id="rId4"/>
    <p:sldId id="319" r:id="rId5"/>
    <p:sldId id="324" r:id="rId6"/>
    <p:sldId id="334" r:id="rId7"/>
    <p:sldId id="325" r:id="rId8"/>
    <p:sldId id="321" r:id="rId9"/>
    <p:sldId id="323" r:id="rId10"/>
    <p:sldId id="326" r:id="rId11"/>
    <p:sldId id="335" r:id="rId12"/>
    <p:sldId id="33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86420"/>
  </p:normalViewPr>
  <p:slideViewPr>
    <p:cSldViewPr snapToGrid="0">
      <p:cViewPr varScale="1">
        <p:scale>
          <a:sx n="95" d="100"/>
          <a:sy n="95" d="100"/>
        </p:scale>
        <p:origin x="106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DBD-91FD-4C14-A475-F5CBE13DE253}" type="datetimeFigureOut">
              <a:rPr lang="en-US" smtClean="0"/>
              <a:t>12/15/2019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42E94-B4D2-46DF-9082-CA4C813D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34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08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8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3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0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10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3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73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42E94-B4D2-46DF-9082-CA4C813DB9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8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70933" y="1"/>
            <a:ext cx="5037667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565" y="914401"/>
            <a:ext cx="9262836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98985" y="4402667"/>
            <a:ext cx="7683417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6248401"/>
            <a:ext cx="1524000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70933" y="3771900"/>
            <a:ext cx="48260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747185" y="3867150"/>
            <a:ext cx="82551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296135020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242317"/>
            <a:ext cx="10272889" cy="640079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9512" y="1563624"/>
            <a:ext cx="10272889" cy="3332816"/>
          </a:xfrm>
        </p:spPr>
        <p:txBody>
          <a:bodyPr anchor="ctr"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94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328" y="2666999"/>
            <a:ext cx="8933073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331" y="5027070"/>
            <a:ext cx="8933069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31090" y="6116071"/>
            <a:ext cx="551311" cy="365125"/>
          </a:xfrm>
        </p:spPr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35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512" y="685802"/>
            <a:ext cx="10272889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9511" y="2667000"/>
            <a:ext cx="4986528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95872" y="2667000"/>
            <a:ext cx="4986528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477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642" y="1408176"/>
            <a:ext cx="46083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697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2280" y="1416643"/>
            <a:ext cx="462374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9688" y="2091753"/>
            <a:ext cx="4896331" cy="2665259"/>
          </a:xfrm>
        </p:spPr>
        <p:txBody>
          <a:bodyPr anchor="t">
            <a:normAutofit/>
          </a:bodyPr>
          <a:lstStyle>
            <a:lvl1pPr>
              <a:defRPr sz="1800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 sz="1400"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 sz="1200"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 sz="1200">
                <a:solidFill>
                  <a:schemeClr val="accent1">
                    <a:lumMod val="75000"/>
                  </a:schemeClr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1074400" y="6477000"/>
            <a:ext cx="812800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 dirty="0">
                <a:solidFill>
                  <a:schemeClr val="accent1">
                    <a:lumMod val="75000"/>
                  </a:schemeClr>
                </a:solidFill>
              </a:rPr>
              <a:t>p. </a:t>
            </a:r>
            <a:fld id="{09037DC0-086B-4903-AE09-DACB552AC4D6}" type="slidenum">
              <a:rPr lang="en-US" altLang="en-US" sz="1200" b="0" smtClean="0">
                <a:solidFill>
                  <a:schemeClr val="accent1">
                    <a:lumMod val="75000"/>
                  </a:schemeClr>
                </a:solidFill>
              </a:rPr>
              <a:pPr/>
              <a:t>‹#›</a:t>
            </a:fld>
            <a:endParaRPr lang="en-US" altLang="en-US" sz="120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6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0622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" y="1"/>
            <a:ext cx="2842684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190" y="86869"/>
            <a:ext cx="10272889" cy="95097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5833" y="1671256"/>
            <a:ext cx="10272888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31090" y="6116071"/>
            <a:ext cx="5513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19AEE-32D0-44C0-BCCD-94F11342080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5588000" y="3108325"/>
            <a:ext cx="651933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0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accent6">
              <a:lumMod val="50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accent6">
              <a:lumMod val="50000"/>
            </a:schemeClr>
          </a:solidFill>
          <a:effectLst/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Behavior of Quadratics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200" i="1" dirty="0"/>
              <a:t>All slides in this presentations are based on the book  Functions, Data and Models, S.P. Gordon and F. S Gordon</a:t>
            </a:r>
            <a:br>
              <a:rPr lang="en-US" sz="1200" i="1" dirty="0"/>
            </a:br>
            <a:r>
              <a:rPr lang="en-US" sz="1200" i="1" dirty="0"/>
              <a:t>ISBN 978-0-88385-767-0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4002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BC4EAA-5CD4-469D-809B-4DA5FD061D46}"/>
              </a:ext>
            </a:extLst>
          </p:cNvPr>
          <p:cNvSpPr txBox="1">
            <a:spLocks/>
          </p:cNvSpPr>
          <p:nvPr/>
        </p:nvSpPr>
        <p:spPr>
          <a:xfrm>
            <a:off x="1400335" y="0"/>
            <a:ext cx="10272889" cy="773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244E5-D177-4F47-810F-254455471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5899" y="980780"/>
                <a:ext cx="10272889" cy="333281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Example 2  Use the discriminant to predict the nature of the roots of the quadratic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sz="2800" dirty="0"/>
                  <a:t> and then find the roots.</a:t>
                </a:r>
              </a:p>
              <a:p>
                <a:pPr marL="457200" lvl="1" indent="0">
                  <a:buNone/>
                </a:pPr>
                <a:r>
                  <a:rPr lang="en-US" sz="2400" b="0" dirty="0"/>
                  <a:t>Solution 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=6,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discriminant</m:t>
                    </m:r>
                  </m:oMath>
                </a14:m>
                <a:r>
                  <a:rPr lang="en-US" sz="2400" b="0" dirty="0"/>
                  <a:t> is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=−24</m:t>
                      </m:r>
                    </m:oMath>
                  </m:oMathPara>
                </a14:m>
                <a:endParaRPr lang="en-US" sz="2400" b="0" dirty="0"/>
              </a:p>
              <a:p>
                <a:pPr marL="457200" lvl="1" indent="0">
                  <a:buNone/>
                </a:pPr>
                <a:r>
                  <a:rPr lang="en-US" sz="2400" b="0" dirty="0"/>
                  <a:t>Since the discriminant is negative, the two roots must be complex conjugates.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244E5-D177-4F47-810F-254455471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5899" y="980780"/>
                <a:ext cx="10272889" cy="3332816"/>
              </a:xfrm>
              <a:blipFill>
                <a:blip r:embed="rId3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68BDE0-7893-4AEA-BE16-C6F0E8E69206}"/>
                  </a:ext>
                </a:extLst>
              </p:cNvPr>
              <p:cNvSpPr/>
              <p:nvPr/>
            </p:nvSpPr>
            <p:spPr>
              <a:xfrm>
                <a:off x="5350744" y="4313596"/>
                <a:ext cx="2504082" cy="741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(1)(6)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968BDE0-7893-4AEA-BE16-C6F0E8E69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744" y="4313596"/>
                <a:ext cx="2504082" cy="741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877E98-8F82-415B-A95F-FDFB01BD050B}"/>
                  </a:ext>
                </a:extLst>
              </p:cNvPr>
              <p:cNvSpPr/>
              <p:nvPr/>
            </p:nvSpPr>
            <p:spPr>
              <a:xfrm>
                <a:off x="5422237" y="5125933"/>
                <a:ext cx="2566344" cy="703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4(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6)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8877E98-8F82-415B-A95F-FDFB01BD0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2237" y="5125933"/>
                <a:ext cx="2566344" cy="7036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BF9198-13D8-403B-A2D0-88BE9E3D2A62}"/>
                  </a:ext>
                </a:extLst>
              </p:cNvPr>
              <p:cNvSpPr/>
              <p:nvPr/>
            </p:nvSpPr>
            <p:spPr>
              <a:xfrm>
                <a:off x="5481837" y="5867931"/>
                <a:ext cx="2665923" cy="703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6(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BF9198-13D8-403B-A2D0-88BE9E3D2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1837" y="5867931"/>
                <a:ext cx="2665923" cy="7036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28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BC4EAA-5CD4-469D-809B-4DA5FD061D46}"/>
              </a:ext>
            </a:extLst>
          </p:cNvPr>
          <p:cNvSpPr txBox="1">
            <a:spLocks/>
          </p:cNvSpPr>
          <p:nvPr/>
        </p:nvSpPr>
        <p:spPr>
          <a:xfrm>
            <a:off x="1400335" y="0"/>
            <a:ext cx="10272889" cy="773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Discriminant Equal to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244E5-D177-4F47-810F-254455471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5077" y="629640"/>
                <a:ext cx="10272889" cy="33328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Suppose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hen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=−4,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=4,  </m:t>
                    </m:r>
                  </m:oMath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so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discriminant</m:t>
                    </m:r>
                  </m:oMath>
                </a14:m>
                <a:r>
                  <a:rPr lang="en-US" sz="2400" b="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(−4)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marL="0" lvl="1" indent="0">
                  <a:buNone/>
                </a:pPr>
                <a:r>
                  <a:rPr lang="en-US" sz="2400" dirty="0"/>
                  <a:t>The graph of y is shown in figure 6.16; notice the parabola touches the x-axis only once at x = 2 (Why?)</a:t>
                </a:r>
                <a:endParaRPr lang="en-US" sz="2400" b="0" dirty="0"/>
              </a:p>
              <a:p>
                <a:pPr marL="457200" lvl="1" indent="0">
                  <a:buNone/>
                </a:pPr>
                <a:endParaRPr lang="en-US" sz="2400" b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45244E5-D177-4F47-810F-254455471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5077" y="629640"/>
                <a:ext cx="10272889" cy="3332816"/>
              </a:xfrm>
              <a:blipFill>
                <a:blip r:embed="rId3"/>
                <a:stretch>
                  <a:fillRect l="-1246" r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ABDB05C-A368-4791-A9D5-2FD06C718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9286" t="57525" r="36126" b="27224"/>
          <a:stretch/>
        </p:blipFill>
        <p:spPr>
          <a:xfrm>
            <a:off x="1900294" y="3429000"/>
            <a:ext cx="4411227" cy="2841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91718F-49C4-4B90-8E43-B8AD5D9520CC}"/>
                  </a:ext>
                </a:extLst>
              </p:cNvPr>
              <p:cNvSpPr/>
              <p:nvPr/>
            </p:nvSpPr>
            <p:spPr>
              <a:xfrm>
                <a:off x="6918979" y="3011172"/>
                <a:ext cx="3436454" cy="882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C91718F-49C4-4B90-8E43-B8AD5D952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979" y="3011172"/>
                <a:ext cx="3436454" cy="8827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2C110E-1E9F-40A8-B0BE-9BBE306180C3}"/>
                  </a:ext>
                </a:extLst>
              </p:cNvPr>
              <p:cNvSpPr/>
              <p:nvPr/>
            </p:nvSpPr>
            <p:spPr>
              <a:xfrm>
                <a:off x="7350022" y="3870371"/>
                <a:ext cx="3666901" cy="8141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(−2)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(−4)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(1)(4)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D2C110E-1E9F-40A8-B0BE-9BBE30618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022" y="3870371"/>
                <a:ext cx="3666901" cy="8141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9C7BB30-0660-4C48-B4DB-F4B659B4FAFE}"/>
                  </a:ext>
                </a:extLst>
              </p:cNvPr>
              <p:cNvSpPr/>
              <p:nvPr/>
            </p:nvSpPr>
            <p:spPr>
              <a:xfrm>
                <a:off x="7350022" y="4684505"/>
                <a:ext cx="2343590" cy="7508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6−16)</m:t>
                              </m:r>
                            </m:e>
                          </m:ra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9C7BB30-0660-4C48-B4DB-F4B659B4F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022" y="4684505"/>
                <a:ext cx="2343590" cy="7508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80F5E-E9D6-41AE-8576-22F479387E07}"/>
                  </a:ext>
                </a:extLst>
              </p:cNvPr>
              <p:cNvSpPr txBox="1"/>
              <p:nvPr/>
            </p:nvSpPr>
            <p:spPr>
              <a:xfrm>
                <a:off x="7425731" y="5543704"/>
                <a:ext cx="19178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=2±0=2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D80F5E-E9D6-41AE-8576-22F479387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731" y="5543704"/>
                <a:ext cx="1917897" cy="369332"/>
              </a:xfrm>
              <a:prstGeom prst="rect">
                <a:avLst/>
              </a:prstGeom>
              <a:blipFill>
                <a:blip r:embed="rId8"/>
                <a:stretch>
                  <a:fillRect l="-1587" r="-349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03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EC2B82-2253-4A9E-9FC8-DBD0B3AD44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593" t="34880" r="38022" b="39912"/>
          <a:stretch/>
        </p:blipFill>
        <p:spPr>
          <a:xfrm>
            <a:off x="1112014" y="1517301"/>
            <a:ext cx="7408223" cy="41382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BA7D2E-1A00-406E-B126-9D7C6EB6BE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6" t="59715" r="42077" b="16630"/>
          <a:stretch/>
        </p:blipFill>
        <p:spPr>
          <a:xfrm>
            <a:off x="8825803" y="2228102"/>
            <a:ext cx="3114989" cy="240179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553F2A1-369E-4F35-A4E7-A873F87F5109}"/>
              </a:ext>
            </a:extLst>
          </p:cNvPr>
          <p:cNvSpPr txBox="1">
            <a:spLocks/>
          </p:cNvSpPr>
          <p:nvPr/>
        </p:nvSpPr>
        <p:spPr>
          <a:xfrm>
            <a:off x="1370190" y="0"/>
            <a:ext cx="10272889" cy="773723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Quadratic Polynomial Summary</a:t>
            </a:r>
          </a:p>
        </p:txBody>
      </p:sp>
    </p:spTree>
    <p:extLst>
      <p:ext uri="{BB962C8B-B14F-4D97-AF65-F5344CB8AC3E}">
        <p14:creationId xmlns:p14="http://schemas.microsoft.com/office/powerpoint/2010/main" val="272548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Behavior of Polynomial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1A9E3-2AAE-4CD0-BF8B-7F0DBC4DF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0189" y="1539093"/>
            <a:ext cx="10272889" cy="3726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Behavior of Polynomial Functions depend on:</a:t>
            </a:r>
          </a:p>
          <a:p>
            <a:pPr marL="800100" lvl="1" indent="-342900">
              <a:buSzPct val="95000"/>
              <a:buFont typeface="+mj-lt"/>
              <a:buAutoNum type="alphaLcPeriod"/>
            </a:pPr>
            <a:r>
              <a:rPr lang="en-US" sz="3200" dirty="0"/>
              <a:t>Degree of the polynomial (most important)</a:t>
            </a:r>
          </a:p>
          <a:p>
            <a:pPr marL="800100" lvl="1" indent="-342900">
              <a:buSzPct val="95000"/>
              <a:buFont typeface="+mj-lt"/>
              <a:buAutoNum type="alphaLcPeriod"/>
            </a:pPr>
            <a:r>
              <a:rPr lang="en-US" sz="3200" dirty="0"/>
              <a:t>Value of the zeros</a:t>
            </a:r>
          </a:p>
          <a:p>
            <a:pPr marL="800100" lvl="1" indent="-342900">
              <a:buSzPct val="95000"/>
              <a:buFont typeface="+mj-lt"/>
              <a:buAutoNum type="alphaLcPeriod"/>
            </a:pPr>
            <a:r>
              <a:rPr lang="en-US" sz="3200" dirty="0"/>
              <a:t>Sign of the leading coefficient</a:t>
            </a:r>
          </a:p>
          <a:p>
            <a:pPr marL="800100" lvl="1" indent="-342900">
              <a:buSzPct val="95000"/>
              <a:buFont typeface="+mj-lt"/>
              <a:buAutoNum type="alphaLcPeriod"/>
            </a:pPr>
            <a:endParaRPr lang="en-US" sz="3200" dirty="0"/>
          </a:p>
          <a:p>
            <a:pPr marL="800100" lvl="1" indent="-342900">
              <a:buFont typeface="+mj-lt"/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64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752A10-1678-4550-B5AB-F46651074C42}"/>
              </a:ext>
            </a:extLst>
          </p:cNvPr>
          <p:cNvSpPr txBox="1">
            <a:spLocks/>
          </p:cNvSpPr>
          <p:nvPr/>
        </p:nvSpPr>
        <p:spPr>
          <a:xfrm>
            <a:off x="1370190" y="0"/>
            <a:ext cx="10272889" cy="66675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Quadratic Polynomials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90582A-7DCF-4EFB-8278-EFBB769B7B4A}"/>
                  </a:ext>
                </a:extLst>
              </p:cNvPr>
              <p:cNvSpPr txBox="1"/>
              <p:nvPr/>
            </p:nvSpPr>
            <p:spPr>
              <a:xfrm>
                <a:off x="1504440" y="879582"/>
                <a:ext cx="10272889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Quadratic Polynomial 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3200" b="0" dirty="0">
                  <a:solidFill>
                    <a:schemeClr val="accent1">
                      <a:lumMod val="75000"/>
                    </a:schemeClr>
                  </a:solidFill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When a &gt; 0, the parabola opens upward and is concave up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When a &lt; 0 the parabola opens downward and is concave down.  (see figure 6.11)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90582A-7DCF-4EFB-8278-EFBB769B7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440" y="879582"/>
                <a:ext cx="10272889" cy="2554545"/>
              </a:xfrm>
              <a:prstGeom prst="rect">
                <a:avLst/>
              </a:prstGeom>
              <a:blipFill>
                <a:blip r:embed="rId2"/>
                <a:stretch>
                  <a:fillRect l="-1543" t="-2864" r="-1662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6D0930A-FA7C-4F39-A303-7AFEF5BB3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230" t="61392" r="39918" b="25568"/>
          <a:stretch/>
        </p:blipFill>
        <p:spPr>
          <a:xfrm>
            <a:off x="4170064" y="3429000"/>
            <a:ext cx="4941640" cy="17383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5F1A8C7-5B0C-41D2-BF4A-FA9E811F80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6092" y="5240320"/>
                <a:ext cx="9895210" cy="1181519"/>
              </a:xfrm>
              <a:prstGeom prst="rect">
                <a:avLst/>
              </a:prstGeom>
            </p:spPr>
            <p:txBody>
              <a:bodyPr/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accent6">
                        <a:lumMod val="50000"/>
                      </a:schemeClr>
                    </a:solidFill>
                    <a:effectLst/>
                    <a:latin typeface="Calibri" panose="020F0502020204030204" pitchFamily="34" charset="0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 as x gets larger (to the right of the graph) or more negative (to the left), the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 eventually overwhelms any contribution form the bx term or constant term c.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85F1A8C7-5B0C-41D2-BF4A-FA9E811F8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092" y="5240320"/>
                <a:ext cx="9895210" cy="1181519"/>
              </a:xfrm>
              <a:prstGeom prst="rect">
                <a:avLst/>
              </a:prstGeom>
              <a:blipFill>
                <a:blip r:embed="rId4"/>
                <a:stretch>
                  <a:fillRect l="-1294" t="-5181" r="-1664" b="-31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91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87864275-5DA0-40DD-B631-DAD2802FC0D2}"/>
              </a:ext>
            </a:extLst>
          </p:cNvPr>
          <p:cNvSpPr txBox="1">
            <a:spLocks/>
          </p:cNvSpPr>
          <p:nvPr/>
        </p:nvSpPr>
        <p:spPr>
          <a:xfrm>
            <a:off x="1370190" y="0"/>
            <a:ext cx="10272889" cy="66675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/>
              <a:t>Vertex of a Parabola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1E632A8-0F0D-4074-8CEA-1F3C4608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09510" y="813916"/>
            <a:ext cx="10416915" cy="275324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The turning point of a parabola is called the vertex.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When a parabola opens upward, the turning point is a minimum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When the parabola opens downward, the turning point is a maximum (see graphs below)</a:t>
            </a:r>
          </a:p>
        </p:txBody>
      </p:sp>
      <p:pic>
        <p:nvPicPr>
          <p:cNvPr id="1026" name="Picture 2" descr="Two graphs where the first graph shows the maximum value for f(x)=(x-2)^2+1 which occurs at (2, 1) and the second graph shows the minimum value for g(x)=-(x+3)^2+4 which occurs at (-3, 4).">
            <a:extLst>
              <a:ext uri="{FF2B5EF4-FFF2-40B4-BE49-F238E27FC236}">
                <a16:creationId xmlns:a16="http://schemas.microsoft.com/office/drawing/2014/main" id="{20CDC7F6-586E-41EA-BEAC-AFE0C5A8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17" y="3714324"/>
            <a:ext cx="4958285" cy="283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32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5027"/>
            <a:ext cx="10272889" cy="5852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Quadratic Function: Effect of Constant Term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AF276-73FA-4B85-925C-29E312A27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9472" y="760325"/>
            <a:ext cx="4986528" cy="2668675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Here are the graphs of two quadratic functions where the constants differ.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Notice the 2</a:t>
            </a:r>
            <a:r>
              <a:rPr lang="en-US" sz="3200" baseline="30000" dirty="0">
                <a:solidFill>
                  <a:schemeClr val="accent1">
                    <a:lumMod val="75000"/>
                  </a:schemeClr>
                </a:solidFill>
              </a:rPr>
              <a:t>nd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 graph is shifted upward 6 units.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3E79D-3B26-4CE4-8DDB-E59B4A57D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69" t="26959" r="36951" b="56000"/>
          <a:stretch/>
        </p:blipFill>
        <p:spPr>
          <a:xfrm>
            <a:off x="6445955" y="1089007"/>
            <a:ext cx="5724155" cy="201130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605D11B-361F-455D-BFA5-4E1C928813BE}"/>
              </a:ext>
            </a:extLst>
          </p:cNvPr>
          <p:cNvGrpSpPr/>
          <p:nvPr/>
        </p:nvGrpSpPr>
        <p:grpSpPr>
          <a:xfrm>
            <a:off x="1309511" y="3429000"/>
            <a:ext cx="5593759" cy="3163579"/>
            <a:chOff x="6445955" y="3300046"/>
            <a:chExt cx="5593759" cy="316357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1AD692-7F8F-48AB-9EF1-91EEEBC1D0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0386" t="16618" r="3653" b="8717"/>
            <a:stretch/>
          </p:blipFill>
          <p:spPr>
            <a:xfrm>
              <a:off x="6445955" y="3300046"/>
              <a:ext cx="4215346" cy="316357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81122F-E0A6-477A-AFD2-1F356E613B45}"/>
                    </a:ext>
                  </a:extLst>
                </p:cNvPr>
                <p:cNvSpPr txBox="1"/>
                <p:nvPr/>
              </p:nvSpPr>
              <p:spPr>
                <a:xfrm>
                  <a:off x="6551525" y="5813865"/>
                  <a:ext cx="1265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81122F-E0A6-477A-AFD2-1F356E613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1525" y="5813865"/>
                  <a:ext cx="126585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327" t="-4444" r="-3365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5A0D62E-218B-4246-95F1-09FE9E45ED65}"/>
                    </a:ext>
                  </a:extLst>
                </p:cNvPr>
                <p:cNvSpPr txBox="1"/>
                <p:nvPr/>
              </p:nvSpPr>
              <p:spPr>
                <a:xfrm>
                  <a:off x="10369898" y="4360984"/>
                  <a:ext cx="1669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oMath>
                    </m:oMathPara>
                  </a14:m>
                  <a:endParaRPr lang="en-US" dirty="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5A0D62E-218B-4246-95F1-09FE9E45ED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9898" y="4360984"/>
                  <a:ext cx="166981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930" t="-4444" r="-293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E048C1-E225-4307-8699-FD9F8CE1D516}"/>
                    </a:ext>
                  </a:extLst>
                </p:cNvPr>
                <p:cNvSpPr txBox="1"/>
                <p:nvPr/>
              </p:nvSpPr>
              <p:spPr>
                <a:xfrm>
                  <a:off x="7387212" y="3450527"/>
                  <a:ext cx="16698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+5</m:t>
                        </m:r>
                      </m:oMath>
                    </m:oMathPara>
                  </a14:m>
                  <a:endParaRPr lang="en-US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5E048C1-E225-4307-8699-FD9F8CE1D5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7212" y="3450527"/>
                  <a:ext cx="166981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20" t="-4348" r="-2920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B0CD95-E99C-4E33-962A-42FC44C38FEB}"/>
                </a:ext>
              </a:extLst>
            </p:cNvPr>
            <p:cNvCxnSpPr/>
            <p:nvPr/>
          </p:nvCxnSpPr>
          <p:spPr>
            <a:xfrm flipH="1" flipV="1">
              <a:off x="10048352" y="4230357"/>
              <a:ext cx="271305" cy="271305"/>
            </a:xfrm>
            <a:prstGeom prst="straightConnector1">
              <a:avLst/>
            </a:prstGeom>
            <a:ln w="28575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230AEBD-E9ED-4493-B937-07B076AA7FCD}"/>
                </a:ext>
              </a:extLst>
            </p:cNvPr>
            <p:cNvCxnSpPr/>
            <p:nvPr/>
          </p:nvCxnSpPr>
          <p:spPr>
            <a:xfrm flipH="1">
              <a:off x="7023798" y="3589027"/>
              <a:ext cx="281354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77A59803-D677-44E5-8792-17179A46C83B}"/>
              </a:ext>
            </a:extLst>
          </p:cNvPr>
          <p:cNvSpPr txBox="1">
            <a:spLocks/>
          </p:cNvSpPr>
          <p:nvPr/>
        </p:nvSpPr>
        <p:spPr>
          <a:xfrm>
            <a:off x="7037257" y="3425588"/>
            <a:ext cx="4986528" cy="316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accent6">
                    <a:lumMod val="50000"/>
                  </a:schemeClr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Here are the graphs of three quadratic functions where only the constants differ.</a:t>
            </a: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Notice the blue graph is shifted upward 2 units compared to the red graph, while the green graph is shifted 5 units higher than the red graph</a:t>
            </a:r>
          </a:p>
        </p:txBody>
      </p:sp>
    </p:spTree>
    <p:extLst>
      <p:ext uri="{BB962C8B-B14F-4D97-AF65-F5344CB8AC3E}">
        <p14:creationId xmlns:p14="http://schemas.microsoft.com/office/powerpoint/2010/main" val="9220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73F10-5AF2-F342-8F20-9E9C5EBF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5027"/>
            <a:ext cx="10272889" cy="5852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Roots of a Quadratic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1AF276-73FA-4B85-925C-29E312A275E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188930" y="1139651"/>
                <a:ext cx="10527447" cy="21361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Example 1  Find the roots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US" sz="28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Solution:																				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Use the quadratic equation: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;   where a = 1; b = -2; c = 2</a:t>
                </a:r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1AF276-73FA-4B85-925C-29E312A275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88930" y="1139651"/>
                <a:ext cx="10527447" cy="2136112"/>
              </a:xfrm>
              <a:blipFill>
                <a:blip r:embed="rId3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101BAD-6D05-4C19-A903-3129BA3FE6F9}"/>
                  </a:ext>
                </a:extLst>
              </p:cNvPr>
              <p:cNvSpPr/>
              <p:nvPr/>
            </p:nvSpPr>
            <p:spPr>
              <a:xfrm>
                <a:off x="1657713" y="3086438"/>
                <a:ext cx="3411703" cy="22175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(−2)</m:t>
                          </m:r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(−2)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(1)(2)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2±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4−8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2±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4(−1)</m:t>
                            </m:r>
                          </m:e>
                        </m:rad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4101BAD-6D05-4C19-A903-3129BA3FE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713" y="3086438"/>
                <a:ext cx="3411703" cy="2217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143FA5-07ED-4844-A67C-02988E2F0465}"/>
                  </a:ext>
                </a:extLst>
              </p:cNvPr>
              <p:cNvSpPr/>
              <p:nvPr/>
            </p:nvSpPr>
            <p:spPr>
              <a:xfrm>
                <a:off x="2107230" y="5013343"/>
                <a:ext cx="995465" cy="627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2±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143FA5-07ED-4844-A67C-02988E2F04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230" y="5013343"/>
                <a:ext cx="995465" cy="627672"/>
              </a:xfrm>
              <a:prstGeom prst="rect">
                <a:avLst/>
              </a:prstGeom>
              <a:blipFill>
                <a:blip r:embed="rId5"/>
                <a:stretch>
                  <a:fillRect l="-9816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EFFD97-88E1-495B-8A02-61D24C753D3C}"/>
                  </a:ext>
                </a:extLst>
              </p:cNvPr>
              <p:cNvSpPr/>
              <p:nvPr/>
            </p:nvSpPr>
            <p:spPr>
              <a:xfrm>
                <a:off x="2109669" y="5641015"/>
                <a:ext cx="1124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i="1" dirty="0">
                    <a:solidFill>
                      <a:schemeClr val="accent1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1±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1EFFD97-88E1-495B-8A02-61D24C753D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669" y="5641015"/>
                <a:ext cx="1124731" cy="461665"/>
              </a:xfrm>
              <a:prstGeom prst="rect">
                <a:avLst/>
              </a:prstGeom>
              <a:blipFill>
                <a:blip r:embed="rId6"/>
                <a:stretch>
                  <a:fillRect l="-8108" t="-1315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328AAB-6A75-4CBF-976B-5D1CD4A3C7A9}"/>
                  </a:ext>
                </a:extLst>
              </p:cNvPr>
              <p:cNvSpPr txBox="1"/>
              <p:nvPr/>
            </p:nvSpPr>
            <p:spPr>
              <a:xfrm>
                <a:off x="2918921" y="6301227"/>
                <a:ext cx="2226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328AAB-6A75-4CBF-976B-5D1CD4A3C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21" y="6301227"/>
                <a:ext cx="2226572" cy="276999"/>
              </a:xfrm>
              <a:prstGeom prst="rect">
                <a:avLst/>
              </a:prstGeom>
              <a:blipFill>
                <a:blip r:embed="rId7"/>
                <a:stretch>
                  <a:fillRect l="-1096" r="-191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80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2">
            <a:extLst>
              <a:ext uri="{FF2B5EF4-FFF2-40B4-BE49-F238E27FC236}">
                <a16:creationId xmlns:a16="http://schemas.microsoft.com/office/drawing/2014/main" id="{7AB32D78-838D-42C9-8709-4B8A017C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9511" y="15027"/>
            <a:ext cx="10272889" cy="58526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Roots of a Quadratic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AFC037-77B9-47E5-8932-1CBEF3955DCB}"/>
                  </a:ext>
                </a:extLst>
              </p:cNvPr>
              <p:cNvSpPr txBox="1"/>
              <p:nvPr/>
            </p:nvSpPr>
            <p:spPr>
              <a:xfrm>
                <a:off x="1309510" y="1053532"/>
                <a:ext cx="1027288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In general, for any quadratic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b="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The real roots of the quadratic equation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0 correspond graphically to the points where the associated parabola crosses the x-axis (see figure 6.14), and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The real roots of the quadratic equation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= 0 correspond algebraically to the linear factors of the quadratic polynomial (see figure 6.13.)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AFC037-77B9-47E5-8932-1CBEF3955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510" y="1053532"/>
                <a:ext cx="10272889" cy="2677656"/>
              </a:xfrm>
              <a:prstGeom prst="rect">
                <a:avLst/>
              </a:prstGeom>
              <a:blipFill>
                <a:blip r:embed="rId3"/>
                <a:stretch>
                  <a:fillRect l="-950" t="-1822" r="-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792EF965-8BE0-4C90-9C43-17BFC7356C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709" t="21978" r="37033" b="62051"/>
          <a:stretch/>
        </p:blipFill>
        <p:spPr>
          <a:xfrm>
            <a:off x="7179164" y="3863932"/>
            <a:ext cx="3795698" cy="2391508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453F266-312C-440F-9BB1-B6082AD2073D}"/>
              </a:ext>
            </a:extLst>
          </p:cNvPr>
          <p:cNvGrpSpPr/>
          <p:nvPr/>
        </p:nvGrpSpPr>
        <p:grpSpPr>
          <a:xfrm>
            <a:off x="2216970" y="3863932"/>
            <a:ext cx="2304788" cy="2540822"/>
            <a:chOff x="1593972" y="3179415"/>
            <a:chExt cx="2304788" cy="25408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600243-CB95-4224-A095-C1780C3070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56680" t="43406" r="37571" b="45325"/>
            <a:stretch/>
          </p:blipFill>
          <p:spPr>
            <a:xfrm>
              <a:off x="1593972" y="3179415"/>
              <a:ext cx="2304788" cy="254082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943E86-17FF-43A1-9BCD-8231A5BAA91E}"/>
                </a:ext>
              </a:extLst>
            </p:cNvPr>
            <p:cNvSpPr txBox="1"/>
            <p:nvPr/>
          </p:nvSpPr>
          <p:spPr>
            <a:xfrm>
              <a:off x="2321167" y="5378320"/>
              <a:ext cx="12359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i="1" dirty="0"/>
                <a:t>Figure 6.14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77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216302D-9BEC-4BCA-8BA6-BE298265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Solutions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459EEB-C350-49D1-A3F7-C4C54C1473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329" t="39623" r="37359" b="39132"/>
          <a:stretch/>
        </p:blipFill>
        <p:spPr>
          <a:xfrm>
            <a:off x="4738124" y="3595852"/>
            <a:ext cx="3537020" cy="3175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BFB35-935E-425D-A34C-F6A531BA6582}"/>
                  </a:ext>
                </a:extLst>
              </p:cNvPr>
              <p:cNvSpPr txBox="1"/>
              <p:nvPr/>
            </p:nvSpPr>
            <p:spPr>
              <a:xfrm>
                <a:off x="1613086" y="1195754"/>
                <a:ext cx="1041479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The graph of a quadratic function may not touch the x-axis at all. (see figure 6.16)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Then the two roots of the equation must be complex numbers.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accent1">
                        <a:lumMod val="75000"/>
                      </a:schemeClr>
                    </a:solidFill>
                  </a:rPr>
                  <a:t>These complex solutions must occur as conjugate pairs of the form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5BFB35-935E-425D-A34C-F6A531BA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086" y="1195754"/>
                <a:ext cx="10414791" cy="2246769"/>
              </a:xfrm>
              <a:prstGeom prst="rect">
                <a:avLst/>
              </a:prstGeom>
              <a:blipFill>
                <a:blip r:embed="rId4"/>
                <a:stretch>
                  <a:fillRect l="-1054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338163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A2A96DB-F7F0-47A6-AC43-B20F8BACF3E8}"/>
              </a:ext>
            </a:extLst>
          </p:cNvPr>
          <p:cNvSpPr txBox="1">
            <a:spLocks/>
          </p:cNvSpPr>
          <p:nvPr/>
        </p:nvSpPr>
        <p:spPr>
          <a:xfrm>
            <a:off x="1460566" y="76820"/>
            <a:ext cx="10272889" cy="9509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Discriminant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0333419-7519-4614-BF3B-AE472337EF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7313" y="873482"/>
                <a:ext cx="10272889" cy="13303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0333419-7519-4614-BF3B-AE472337EF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7313" y="873482"/>
                <a:ext cx="10272889" cy="133030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8138FF-B4A2-4E85-8AE8-27ED6B45BF47}"/>
                  </a:ext>
                </a:extLst>
              </p:cNvPr>
              <p:cNvSpPr txBox="1"/>
              <p:nvPr/>
            </p:nvSpPr>
            <p:spPr>
              <a:xfrm>
                <a:off x="1798653" y="1323656"/>
                <a:ext cx="97167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In the equation:</a:t>
                </a:r>
              </a:p>
              <a:p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The expression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32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𝑐𝑎𝑙𝑙𝑒𝑑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𝑑𝑖𝑠𝑐𝑟𝑖𝑚𝑖𝑛𝑎𝑛𝑡</m:t>
                    </m:r>
                  </m:oMath>
                </a14:m>
                <a:r>
                  <a:rPr lang="en-US" sz="3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8138FF-B4A2-4E85-8AE8-27ED6B45B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653" y="1323656"/>
                <a:ext cx="9716757" cy="1569660"/>
              </a:xfrm>
              <a:prstGeom prst="rect">
                <a:avLst/>
              </a:prstGeom>
              <a:blipFill>
                <a:blip r:embed="rId3"/>
                <a:stretch>
                  <a:fillRect l="-1568" t="-5039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6DB1FAB-0895-486C-8418-F4C8A322A2F3}"/>
              </a:ext>
            </a:extLst>
          </p:cNvPr>
          <p:cNvSpPr txBox="1"/>
          <p:nvPr/>
        </p:nvSpPr>
        <p:spPr>
          <a:xfrm>
            <a:off x="1460566" y="3066865"/>
            <a:ext cx="9013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When the discriminant is greater than zero there are two real solutions;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When the discriminant is less than zero there are two complex solutions.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When the discriminant is equal to zero; the solution is a double root.</a:t>
            </a:r>
          </a:p>
        </p:txBody>
      </p:sp>
    </p:spTree>
    <p:extLst>
      <p:ext uri="{BB962C8B-B14F-4D97-AF65-F5344CB8AC3E}">
        <p14:creationId xmlns:p14="http://schemas.microsoft.com/office/powerpoint/2010/main" val="234505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k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Custom 1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ke" id="{7BF31CE2-3C1B-45FC-9384-503691636CF1}" vid="{A7BB91BF-794A-4FF7-8CCE-45B879453F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24846</TotalTime>
  <Words>772</Words>
  <Application>Microsoft Office PowerPoint</Application>
  <PresentationFormat>Widescreen</PresentationFormat>
  <Paragraphs>80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</vt:lpstr>
      <vt:lpstr>Cambria Math</vt:lpstr>
      <vt:lpstr>Mike</vt:lpstr>
      <vt:lpstr> Behavior of Quadratics</vt:lpstr>
      <vt:lpstr>Behavior of Polynomial Functions</vt:lpstr>
      <vt:lpstr>PowerPoint Presentation</vt:lpstr>
      <vt:lpstr>PowerPoint Presentation</vt:lpstr>
      <vt:lpstr>Quadratic Function: Effect of Constant Term</vt:lpstr>
      <vt:lpstr>Roots of a Quadratic Equation</vt:lpstr>
      <vt:lpstr>Roots of a Quadratic Equation</vt:lpstr>
      <vt:lpstr>Complex Solutions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Tzenova</dc:creator>
  <cp:lastModifiedBy>Michael Fernandez</cp:lastModifiedBy>
  <cp:revision>213</cp:revision>
  <dcterms:created xsi:type="dcterms:W3CDTF">2019-06-12T21:35:10Z</dcterms:created>
  <dcterms:modified xsi:type="dcterms:W3CDTF">2019-12-15T18:34:45Z</dcterms:modified>
</cp:coreProperties>
</file>