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85" r:id="rId5"/>
    <p:sldId id="259" r:id="rId6"/>
    <p:sldId id="260" r:id="rId7"/>
    <p:sldId id="264" r:id="rId8"/>
    <p:sldId id="262" r:id="rId9"/>
    <p:sldId id="282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Tables, Graphs, Formulas</a:t>
            </a:r>
          </a:p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5273-13FD-6C46-930E-CC05F038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"/>
            <a:ext cx="10272889" cy="705394"/>
          </a:xfrm>
        </p:spPr>
        <p:txBody>
          <a:bodyPr/>
          <a:lstStyle/>
          <a:p>
            <a:pPr algn="ctr"/>
            <a:r>
              <a:rPr lang="en-US" dirty="0"/>
              <a:t>Data Tables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3B5A6-EFE2-5D46-916D-20AA697FA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145257"/>
            <a:ext cx="4986528" cy="336867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Population of a given country (in millions) in the years 1900 to 2000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Is this a function?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No, there are two different values of the population in 1950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F2126-ED47-4841-9B86-9E1EDF6C5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7314" y="1704132"/>
            <a:ext cx="2026035" cy="34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8D3A83-C609-0C41-B0E5-D6FF48D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0" y="-383177"/>
            <a:ext cx="10272889" cy="60306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  <a:br>
              <a:rPr lang="en-US" dirty="0"/>
            </a:br>
            <a:r>
              <a:rPr lang="en-US" dirty="0"/>
              <a:t>Life expectancy in the US in 1900 to 2000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34AC1-9808-0542-8DC0-C580F616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272" y="1653804"/>
            <a:ext cx="4986528" cy="33686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Show clearly any trends/patterns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Life expectancy in the US in 1900 to 2000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any given year there is exactly one value of the life expectancy for a child born in this year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child born in 1960 will have a life expectancy of about 70 years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2DACFA-E8A7-844D-9B21-7E88854CE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5955" y="1653804"/>
            <a:ext cx="5181600" cy="31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6D42-0FFB-874F-9A7D-59674BA7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26" y="0"/>
            <a:ext cx="10272889" cy="724987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5E81-D18D-694F-88E5-3E6AE0A20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426" y="1744663"/>
            <a:ext cx="4986528" cy="285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Does every graph represent a function?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How about a circle?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0A3CD-FDBF-3047-83D0-3F041D3C0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8363" y="1744663"/>
            <a:ext cx="2509836" cy="25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21BC-7F26-ED4D-8BE6-7FA23785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Why we study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2A189-E485-954C-BECE-0CD0CB27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4" y="1563623"/>
            <a:ext cx="10737668" cy="4184033"/>
          </a:xfrm>
        </p:spPr>
        <p:txBody>
          <a:bodyPr>
            <a:normAutofit/>
          </a:bodyPr>
          <a:lstStyle/>
          <a:p>
            <a:r>
              <a:rPr lang="en-US" sz="3200" dirty="0"/>
              <a:t>Is a given quantity a function of another one?</a:t>
            </a:r>
          </a:p>
          <a:p>
            <a:r>
              <a:rPr lang="en-US" sz="3200" dirty="0"/>
              <a:t>If there is a functional relationship, can we find a formula for it?</a:t>
            </a:r>
          </a:p>
          <a:p>
            <a:r>
              <a:rPr lang="en-US" sz="3200" dirty="0"/>
              <a:t>If not, can construct a table or graph relating the two quantities?</a:t>
            </a:r>
          </a:p>
          <a:p>
            <a:r>
              <a:rPr lang="en-US" sz="3200" dirty="0"/>
              <a:t>If we can find a formula, a table or a graph, how do we use it?</a:t>
            </a:r>
          </a:p>
        </p:txBody>
      </p:sp>
    </p:spTree>
    <p:extLst>
      <p:ext uri="{BB962C8B-B14F-4D97-AF65-F5344CB8AC3E}">
        <p14:creationId xmlns:p14="http://schemas.microsoft.com/office/powerpoint/2010/main" val="16556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6F21B-71E8-C049-8204-D45FE9D3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55" y="0"/>
            <a:ext cx="10272889" cy="111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Connection between different representations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0939D80-3B47-624A-B4F8-021C94275D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53055" y="1636500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From formula to table 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</a:t>
                </a:r>
                <a:endParaRPr lang="en-US" sz="3200" i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=180−16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Height is in feet;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time – in  seconds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endParaRPr 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0939D80-3B47-624A-B4F8-021C94275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53055" y="1636500"/>
                <a:ext cx="5181600" cy="4351338"/>
              </a:xfrm>
              <a:blipFill>
                <a:blip r:embed="rId2"/>
                <a:stretch>
                  <a:fillRect l="-4706" t="-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F7D3F-9A49-FB4A-B083-01029FD80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4013" y="1932592"/>
            <a:ext cx="1384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753-62D5-894E-8F0B-A0D7606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12039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Connection between different representations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3E7C2-4D5A-0D47-8DE2-293508B971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5672" y="1561155"/>
                <a:ext cx="4986528" cy="4204063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457200" indent="-457200">
                  <a:buSzPct val="95000"/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From formula to graph</a:t>
                </a:r>
              </a:p>
              <a:p>
                <a:pPr lvl="1">
                  <a:buSzPct val="95000"/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When t = 0.5 second, the respective height is </a:t>
                </a:r>
                <a:endParaRPr lang="en-US" sz="2200" i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lvl="1">
                  <a:buSzPct val="95000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=180−16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=180−16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</m:d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=180−4=176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feet</a:t>
                </a:r>
              </a:p>
              <a:p>
                <a:pPr marL="457200" indent="-457200">
                  <a:buSzPct val="95000"/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From graph to table – read off a set of points and produce a respective table</a:t>
                </a:r>
              </a:p>
              <a:p>
                <a:pPr marL="457200" indent="-457200">
                  <a:buSzPct val="95000"/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From table to graph – plot the point and connect them by a smooth curve to represent the function graphically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3E7C2-4D5A-0D47-8DE2-293508B97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5672" y="1561155"/>
                <a:ext cx="4986528" cy="4204063"/>
              </a:xfrm>
              <a:blipFill>
                <a:blip r:embed="rId2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DE2E64-7E09-374C-AEED-B29C3A1A0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1561155"/>
            <a:ext cx="5181600" cy="686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2D825-632C-7544-BFD5-791B761A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2991894"/>
            <a:ext cx="4406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2901-4D3C-6944-AAA2-E75B2D4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table to formula; from graph to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E602-2B19-294F-A79E-129BF257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59" y="1590011"/>
            <a:ext cx="9298577" cy="414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Often in real life we have a data table and need to produce a formula to fit the given data points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is difficult but is made possible using modern technology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We’ll revisit this approach several times in our course in future classes</a:t>
            </a:r>
          </a:p>
        </p:txBody>
      </p:sp>
    </p:spTree>
    <p:extLst>
      <p:ext uri="{BB962C8B-B14F-4D97-AF65-F5344CB8AC3E}">
        <p14:creationId xmlns:p14="http://schemas.microsoft.com/office/powerpoint/2010/main" val="316932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202C-FEE4-E64F-BF10-583A9A2B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FA56-BB7F-5141-8DC8-2A3C819E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870" y="1502664"/>
            <a:ext cx="4951951" cy="974926"/>
          </a:xfrm>
        </p:spPr>
        <p:txBody>
          <a:bodyPr/>
          <a:lstStyle/>
          <a:p>
            <a:r>
              <a:rPr lang="en-US" dirty="0"/>
              <a:t>Increasing/Decreasing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7B8EC-CD00-EC4D-8AC3-63824943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846" y="2538550"/>
            <a:ext cx="6096000" cy="36576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383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27AE-B9EE-744C-8E89-0C58223E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1" y="2156551"/>
            <a:ext cx="638338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Not every quantity only increases/decreases</a:t>
            </a:r>
          </a:p>
          <a:p>
            <a:pPr lvl="2">
              <a:buSzPct val="100000"/>
              <a:buFont typeface="Calibri" panose="020F0502020204030204" pitchFamily="34" charset="0"/>
              <a:buChar char="₋"/>
            </a:pPr>
            <a:r>
              <a:rPr lang="en-US" sz="2600" dirty="0"/>
              <a:t>Height of a bouncing ball</a:t>
            </a:r>
          </a:p>
          <a:p>
            <a:pPr lvl="2">
              <a:buSzPct val="100000"/>
              <a:buFont typeface="Calibri" panose="020F0502020204030204" pitchFamily="34" charset="0"/>
              <a:buChar char="₋"/>
            </a:pPr>
            <a:r>
              <a:rPr lang="en-US" sz="2600" dirty="0"/>
              <a:t>Value of the Dow-Jones average</a:t>
            </a:r>
          </a:p>
          <a:p>
            <a:pPr lvl="2">
              <a:buSzPct val="100000"/>
              <a:buFont typeface="Calibri" panose="020F0502020204030204" pitchFamily="34" charset="0"/>
              <a:buChar char="₋"/>
            </a:pPr>
            <a:r>
              <a:rPr lang="en-US" sz="2600" dirty="0"/>
              <a:t>Min temperature readings in a given location</a:t>
            </a:r>
          </a:p>
          <a:p>
            <a:pPr marL="7938" indent="-342900"/>
            <a:r>
              <a:rPr lang="en-US" sz="3200" dirty="0"/>
              <a:t>Local minimum/maximum (Turning Points)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8B5A4-233E-464E-AC4D-099A8AA6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2532" y="1534696"/>
            <a:ext cx="4020379" cy="35939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521CA1-199D-4DF7-8617-748BA76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60" y="30071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Behavior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8310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FA885D-641C-4236-AA72-9AF3A82A178F}"/>
              </a:ext>
            </a:extLst>
          </p:cNvPr>
          <p:cNvSpPr txBox="1">
            <a:spLocks/>
          </p:cNvSpPr>
          <p:nvPr/>
        </p:nvSpPr>
        <p:spPr>
          <a:xfrm>
            <a:off x="1500360" y="30071"/>
            <a:ext cx="10272889" cy="6400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5C1D3-F555-4B65-9BE8-31A112FF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64" y="1061208"/>
            <a:ext cx="10272889" cy="499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For each of the following functions, determine which are strictly increasing, strictly decreasing, or neither.</a:t>
            </a:r>
          </a:p>
          <a:p>
            <a:pPr lvl="1">
              <a:buSzPct val="100000"/>
              <a:buFont typeface="Calibri" panose="020F0502020204030204" pitchFamily="34" charset="0"/>
              <a:buChar char="₋"/>
            </a:pPr>
            <a:r>
              <a:rPr lang="en-US" sz="3600" dirty="0"/>
              <a:t>The closing price of one share of Apple stock for each trading day on the stock exchange.</a:t>
            </a:r>
          </a:p>
          <a:p>
            <a:pPr lvl="1">
              <a:buSzPct val="100000"/>
              <a:buFont typeface="Calibri" panose="020F0502020204030204" pitchFamily="34" charset="0"/>
              <a:buChar char="₋"/>
            </a:pPr>
            <a:r>
              <a:rPr lang="en-US" sz="3600" dirty="0"/>
              <a:t>The height H of a bungee jumper t seconds after leaping off a bridge.</a:t>
            </a:r>
          </a:p>
        </p:txBody>
      </p:sp>
    </p:spTree>
    <p:extLst>
      <p:ext uri="{BB962C8B-B14F-4D97-AF65-F5344CB8AC3E}">
        <p14:creationId xmlns:p14="http://schemas.microsoft.com/office/powerpoint/2010/main" val="31342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52796" y="0"/>
            <a:ext cx="10272889" cy="968827"/>
          </a:xfrm>
        </p:spPr>
        <p:txBody>
          <a:bodyPr/>
          <a:lstStyle/>
          <a:p>
            <a:r>
              <a:rPr lang="en-US" dirty="0"/>
              <a:t>Functions in the Real World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9161" y="1996440"/>
            <a:ext cx="3977830" cy="3727099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5569FBF-3424-4969-B768-8BADC17C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080" y="1996440"/>
            <a:ext cx="5613354" cy="3368675"/>
          </a:xfrm>
        </p:spPr>
        <p:txBody>
          <a:bodyPr>
            <a:normAutofit/>
          </a:bodyPr>
          <a:lstStyle/>
          <a:p>
            <a:pPr marL="803275" indent="-571500">
              <a:buSzPct val="95000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are the two variables? </a:t>
            </a:r>
          </a:p>
          <a:p>
            <a:pPr marL="803275" indent="-571500">
              <a:buSzPct val="95000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Which one depends on which? </a:t>
            </a:r>
          </a:p>
        </p:txBody>
      </p:sp>
    </p:spTree>
    <p:extLst>
      <p:ext uri="{BB962C8B-B14F-4D97-AF65-F5344CB8AC3E}">
        <p14:creationId xmlns:p14="http://schemas.microsoft.com/office/powerpoint/2010/main" val="17992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4053B-2AF4-D34D-9BB3-4CD5B071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33695"/>
          </a:xfrm>
        </p:spPr>
        <p:txBody>
          <a:bodyPr/>
          <a:lstStyle/>
          <a:p>
            <a:pPr algn="ctr"/>
            <a:r>
              <a:rPr lang="en-US" dirty="0"/>
              <a:t>Local Extrema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95C08B-29AB-C04E-B847-AF2761B18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9427" y="1465216"/>
            <a:ext cx="4986528" cy="460465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On what intervals is the function increasing/decreasing?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Decreases on the intervals t=0 to t=4 and t=6 to t=10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Increases on the intervals t=4 to t=6 and t=10 onwards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are the turning points?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Turning point at t=4, t=6 and t=10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are the max/min values?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Local minimum at t=4 and t=10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Local maximum at t=6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AD009-1ECB-9F40-8711-4BC57CE1B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1109" y="1648097"/>
            <a:ext cx="3905250" cy="3324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3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E55-8E10-1F49-843F-1991DF49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812072"/>
          </a:xfrm>
        </p:spPr>
        <p:txBody>
          <a:bodyPr/>
          <a:lstStyle/>
          <a:p>
            <a:pPr algn="ctr"/>
            <a:r>
              <a:rPr lang="en-US" dirty="0"/>
              <a:t>Concavity – how a function bends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8D2-190B-844A-A1FC-02165BD8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1744663"/>
            <a:ext cx="4986528" cy="384222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Suppose we have a strictly increasing or a strictly decreasing function.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Increasing - graph rises from left to right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Decreasing – graph falls from left to right</a:t>
            </a:r>
          </a:p>
          <a:p>
            <a:pPr marL="46355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 is the difference between the given functions?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B2ACB-8828-A34E-B2D7-52E8DDBBE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39"/>
          <a:stretch/>
        </p:blipFill>
        <p:spPr>
          <a:xfrm>
            <a:off x="7840955" y="1744663"/>
            <a:ext cx="3041534" cy="321128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56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E55-8E10-1F49-843F-1991DF49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81257"/>
          </a:xfrm>
        </p:spPr>
        <p:txBody>
          <a:bodyPr/>
          <a:lstStyle/>
          <a:p>
            <a:pPr algn="ctr"/>
            <a:r>
              <a:rPr lang="en-US" dirty="0"/>
              <a:t>Concavity – how a function bends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8D2-190B-844A-A1FC-02165BD8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1672212"/>
            <a:ext cx="4986528" cy="40452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Suppose we have a strictly increasing or a strictly decreasing function. </a:t>
            </a:r>
          </a:p>
          <a:p>
            <a:pPr marL="46355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difference between the given functions?</a:t>
            </a:r>
          </a:p>
          <a:p>
            <a:pPr marL="46355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way it bends.</a:t>
            </a:r>
          </a:p>
          <a:p>
            <a:pPr marL="46355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fast does it increase/decrease initially and afterwards?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CE16BA-34BE-4232-B166-4A28F43AA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39"/>
          <a:stretch/>
        </p:blipFill>
        <p:spPr>
          <a:xfrm>
            <a:off x="7840955" y="1744663"/>
            <a:ext cx="3041534" cy="321128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8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E55-8E10-1F49-843F-1991DF49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428" y="0"/>
            <a:ext cx="10272889" cy="881741"/>
          </a:xfrm>
        </p:spPr>
        <p:txBody>
          <a:bodyPr/>
          <a:lstStyle/>
          <a:p>
            <a:pPr algn="ctr"/>
            <a:r>
              <a:rPr lang="en-US" dirty="0"/>
              <a:t>Concavity – how a function bends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8D2-190B-844A-A1FC-02165BD8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463" y="1652116"/>
            <a:ext cx="4986528" cy="42261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fast does it increase/decrease initially and afterwards?</a:t>
            </a:r>
          </a:p>
          <a:p>
            <a:pPr lvl="1">
              <a:buSzPct val="100000"/>
              <a:buFont typeface="Calibri" panose="020F0502020204030204" pitchFamily="34" charset="0"/>
              <a:buChar char="₋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First increase slowly then faster, fig. 2.11</a:t>
            </a:r>
          </a:p>
          <a:p>
            <a:pPr lvl="1">
              <a:buSzPct val="100000"/>
              <a:buFont typeface="Calibri" panose="020F0502020204030204" pitchFamily="34" charset="0"/>
              <a:buChar char="₋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First increases rapidly then more slowly, fig. 2.11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about the decreasing function?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B2ACB-8828-A34E-B2D7-52E8DDBBE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1003" y="1652116"/>
            <a:ext cx="3041534" cy="3346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360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D535-7E7C-9F47-84B5-03495BCE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7" y="0"/>
            <a:ext cx="10272889" cy="891789"/>
          </a:xfrm>
        </p:spPr>
        <p:txBody>
          <a:bodyPr/>
          <a:lstStyle/>
          <a:p>
            <a:pPr algn="ctr"/>
            <a:r>
              <a:rPr lang="en-US" dirty="0"/>
              <a:t>Concavity – how a function bends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02D4-9CD4-C949-96EB-CE97F183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8467" y="1722455"/>
            <a:ext cx="4986528" cy="21971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Concavity is different from monotonicity 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Concave UP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Concave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781BB-F2B3-6E4B-8DBA-BAF11F01E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4911" y="1722455"/>
            <a:ext cx="5105400" cy="21971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4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A684-5AD5-D84B-880C-6E413B24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Intervals of Concavity; Inflection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540FB-B381-0349-AA07-533B37DD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67" y="1050973"/>
            <a:ext cx="9864134" cy="147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Inflection point is where the graph changes it concavity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2DF37-A81B-1242-96E1-2B8075E8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9682" y="2522136"/>
            <a:ext cx="5713627" cy="26449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729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89C-6C6F-8B47-BC05-D5431E68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Growth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F10A-681A-1D4D-8CA3-F41DD12D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3"/>
            <a:ext cx="6256897" cy="4113695"/>
          </a:xfrm>
        </p:spPr>
        <p:txBody>
          <a:bodyPr>
            <a:normAutofit/>
          </a:bodyPr>
          <a:lstStyle/>
          <a:p>
            <a:r>
              <a:rPr lang="en-US" dirty="0"/>
              <a:t>It is important where the inflection point occurs</a:t>
            </a:r>
          </a:p>
          <a:p>
            <a:r>
              <a:rPr lang="en-US" dirty="0"/>
              <a:t>Growth of a population</a:t>
            </a:r>
          </a:p>
          <a:p>
            <a:pPr lvl="1"/>
            <a:r>
              <a:rPr lang="en-US" dirty="0"/>
              <a:t>Starts slowly</a:t>
            </a:r>
          </a:p>
          <a:p>
            <a:pPr lvl="1"/>
            <a:r>
              <a:rPr lang="en-US" dirty="0"/>
              <a:t>Grows more and more rapidly</a:t>
            </a:r>
          </a:p>
          <a:p>
            <a:pPr lvl="1"/>
            <a:r>
              <a:rPr lang="en-US" dirty="0"/>
              <a:t>Eventually the growth slows down again</a:t>
            </a:r>
          </a:p>
          <a:p>
            <a:pPr lvl="1"/>
            <a:r>
              <a:rPr lang="en-US" dirty="0"/>
              <a:t>Limited resources play a role </a:t>
            </a:r>
          </a:p>
          <a:p>
            <a:pPr marL="457200" lvl="1" indent="0">
              <a:buNone/>
            </a:pPr>
            <a:r>
              <a:rPr lang="en-US" dirty="0"/>
              <a:t>    – food, diseases, competition, etc.</a:t>
            </a:r>
          </a:p>
          <a:p>
            <a:pPr marL="7938" indent="-342900"/>
            <a:r>
              <a:rPr lang="en-US" dirty="0"/>
              <a:t>Sales of electronics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67C1-4687-6140-8A73-A6A3BFE5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9746" y="1684204"/>
            <a:ext cx="3860800" cy="2921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6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6DEA-F5CD-694D-A00B-9285670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980-5583-F144-95C8-A1DC5E0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923544"/>
            <a:ext cx="10272889" cy="5052059"/>
          </a:xfrm>
        </p:spPr>
        <p:txBody>
          <a:bodyPr>
            <a:normAutofit/>
          </a:bodyPr>
          <a:lstStyle/>
          <a:p>
            <a:r>
              <a:rPr lang="en-US" sz="2800" dirty="0"/>
              <a:t>A function is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Increasing</a:t>
            </a:r>
            <a:r>
              <a:rPr lang="en-US" sz="2400" dirty="0"/>
              <a:t> if its values </a:t>
            </a:r>
            <a:r>
              <a:rPr lang="en-US" sz="2400" dirty="0">
                <a:solidFill>
                  <a:srgbClr val="0070C0"/>
                </a:solidFill>
              </a:rPr>
              <a:t>increase</a:t>
            </a:r>
            <a:r>
              <a:rPr lang="en-US" sz="2400" dirty="0"/>
              <a:t> as the argument </a:t>
            </a:r>
            <a:r>
              <a:rPr lang="en-US" sz="2400" dirty="0">
                <a:solidFill>
                  <a:srgbClr val="FF0000"/>
                </a:solidFill>
              </a:rPr>
              <a:t>increases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Decreasing</a:t>
            </a:r>
            <a:r>
              <a:rPr lang="en-US" sz="2400" dirty="0"/>
              <a:t> if its values </a:t>
            </a:r>
            <a:r>
              <a:rPr lang="en-US" sz="2400" dirty="0">
                <a:solidFill>
                  <a:srgbClr val="00B050"/>
                </a:solidFill>
              </a:rPr>
              <a:t>decrease</a:t>
            </a:r>
            <a:r>
              <a:rPr lang="en-US" sz="2400" dirty="0"/>
              <a:t> as the argument </a:t>
            </a:r>
            <a:r>
              <a:rPr lang="en-US" sz="2400" dirty="0">
                <a:solidFill>
                  <a:srgbClr val="FF0000"/>
                </a:solidFill>
              </a:rPr>
              <a:t>increases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55600" lvl="1" indent="-342900"/>
            <a:r>
              <a:rPr lang="en-US" sz="2400" dirty="0">
                <a:solidFill>
                  <a:srgbClr val="7030A0"/>
                </a:solidFill>
              </a:rPr>
              <a:t>Turning point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400" dirty="0"/>
              <a:t>where the monotonicity changes</a:t>
            </a:r>
          </a:p>
          <a:p>
            <a:pPr marL="12700" lvl="1" indent="0">
              <a:buNone/>
            </a:pPr>
            <a:endParaRPr lang="en-US" sz="2400" dirty="0"/>
          </a:p>
          <a:p>
            <a:pPr marL="695325" lvl="1" indent="-341313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Concave UP </a:t>
            </a:r>
            <a:r>
              <a:rPr lang="en-US" sz="2400" dirty="0"/>
              <a:t>if the graph bends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upwards</a:t>
            </a:r>
          </a:p>
          <a:p>
            <a:pPr marL="696912" lvl="1" indent="-342900"/>
            <a:r>
              <a:rPr lang="en-US" sz="2400" dirty="0">
                <a:solidFill>
                  <a:srgbClr val="00B050"/>
                </a:solidFill>
              </a:rPr>
              <a:t>Concave DOWN </a:t>
            </a:r>
            <a:r>
              <a:rPr lang="en-US" sz="2400" dirty="0"/>
              <a:t>if the graphs bends </a:t>
            </a:r>
            <a:r>
              <a:rPr lang="en-US" sz="2400" dirty="0">
                <a:solidFill>
                  <a:srgbClr val="00B050"/>
                </a:solidFill>
              </a:rPr>
              <a:t>downwards</a:t>
            </a:r>
          </a:p>
          <a:p>
            <a:pPr marL="354013" lvl="1" indent="-354013"/>
            <a:r>
              <a:rPr lang="en-US" sz="2400" dirty="0">
                <a:solidFill>
                  <a:srgbClr val="7030A0"/>
                </a:solidFill>
              </a:rPr>
              <a:t>Inflection point  </a:t>
            </a:r>
            <a:r>
              <a:rPr lang="en-US" sz="2400" dirty="0"/>
              <a:t>- where bending of graph changes</a:t>
            </a:r>
          </a:p>
        </p:txBody>
      </p:sp>
    </p:spTree>
    <p:extLst>
      <p:ext uri="{BB962C8B-B14F-4D97-AF65-F5344CB8AC3E}">
        <p14:creationId xmlns:p14="http://schemas.microsoft.com/office/powerpoint/2010/main" val="25985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8833-BB31-094F-8EDD-9CE1BFCF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96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1313-7CC2-4044-B491-CD87CCD1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51" y="870823"/>
            <a:ext cx="9763031" cy="89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Amount of profit from an investment over the course of 40 days from the day on which it was purchased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F3625-BAFE-2742-9684-74717A01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12302" y="1881555"/>
            <a:ext cx="5560906" cy="2740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065B5-2A0C-42F6-8369-5E9705BA7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20" t="30949" r="46497" b="54554"/>
          <a:stretch/>
        </p:blipFill>
        <p:spPr>
          <a:xfrm>
            <a:off x="7174522" y="2022233"/>
            <a:ext cx="4561953" cy="19192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878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9B55-1D2F-6445-874D-EDB20FCD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Periodic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E63-A3B9-9447-ACFD-6DC66096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78" y="1173786"/>
            <a:ext cx="9668714" cy="1405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tide at different times of the day near Montauk Point at the eastern end of Long Island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9960F-BBD2-A040-B66A-C9F5FB12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06" y="2408952"/>
            <a:ext cx="7556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4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in the Real World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249904" y="1631265"/>
            <a:ext cx="4986528" cy="39160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 are the two variables?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Which one depends on which?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Metabolic rate R depends on the body mass M of an organism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 is a function of M; a rule assigning values to R given a value of M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1542" y="1561597"/>
            <a:ext cx="4730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523" y="-30194"/>
            <a:ext cx="10272889" cy="115634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Body mass of mammals and birds (kg) versus their metabolic rates (watts)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106968" y="1982711"/>
            <a:ext cx="5181600" cy="222352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 is a linear function of 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How is it represented?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Answer: Graphically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0968" y="1842149"/>
            <a:ext cx="4644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0010" y="0"/>
            <a:ext cx="10515600" cy="602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Four Representations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333849" y="1502973"/>
                <a:ext cx="10515600" cy="4351338"/>
              </a:xfrm>
            </p:spPr>
            <p:txBody>
              <a:bodyPr/>
              <a:lstStyle/>
              <a:p>
                <a:r>
                  <a:rPr lang="en-US" b="1" i="1" dirty="0"/>
                  <a:t>Graphs </a:t>
                </a:r>
                <a:r>
                  <a:rPr lang="en-US" dirty="0"/>
                  <a:t> for any value of M there is </a:t>
                </a:r>
                <a:r>
                  <a:rPr lang="en-US" u="sng" dirty="0"/>
                  <a:t>precisely one </a:t>
                </a:r>
                <a:r>
                  <a:rPr lang="en-US" dirty="0"/>
                  <a:t>value of R associated with it</a:t>
                </a:r>
              </a:p>
              <a:p>
                <a:r>
                  <a:rPr lang="en-US" b="1" i="1" dirty="0"/>
                  <a:t>Tables</a:t>
                </a:r>
                <a:r>
                  <a:rPr lang="en-US" dirty="0"/>
                  <a:t> of data</a:t>
                </a:r>
              </a:p>
              <a:p>
                <a:r>
                  <a:rPr lang="en-US" b="1" i="1" dirty="0"/>
                  <a:t>In words </a:t>
                </a:r>
              </a:p>
              <a:p>
                <a:pPr marL="741363" indent="0">
                  <a:buNone/>
                  <a:tabLst>
                    <a:tab pos="690563" algn="l"/>
                  </a:tabLst>
                </a:pPr>
                <a:r>
                  <a:rPr lang="en-US" dirty="0"/>
                  <a:t>The taxi fare is determined as a flat rate of 2 USD plus .75 USD for each kilometer driven to the destination</a:t>
                </a:r>
              </a:p>
              <a:p>
                <a:pPr marL="741363" indent="0">
                  <a:buNone/>
                  <a:tabLst>
                    <a:tab pos="690563" algn="l"/>
                  </a:tabLst>
                </a:pPr>
                <a:endParaRPr lang="en-US" dirty="0"/>
              </a:p>
              <a:p>
                <a:r>
                  <a:rPr lang="en-US" b="1" i="1" dirty="0"/>
                  <a:t>Formulas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849" y="1502973"/>
                <a:ext cx="10515600" cy="4351338"/>
              </a:xfrm>
              <a:blipFill>
                <a:blip r:embed="rId2"/>
                <a:stretch>
                  <a:fillRect l="-1507" t="-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211991" y="4438917"/>
            <a:ext cx="1812175" cy="7315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01454" y="4045990"/>
            <a:ext cx="9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4166" y="4550259"/>
            <a:ext cx="513410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7899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7758" y="15815"/>
            <a:ext cx="10515600" cy="884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Formulas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985781" y="1134148"/>
                <a:ext cx="10515600" cy="4589703"/>
              </a:xfrm>
            </p:spPr>
            <p:txBody>
              <a:bodyPr/>
              <a:lstStyle/>
              <a:p>
                <a:pPr marL="741363" indent="0">
                  <a:buNone/>
                  <a:tabLst>
                    <a:tab pos="690563" algn="l"/>
                  </a:tabLst>
                </a:pPr>
                <a:endParaRPr lang="en-US" dirty="0"/>
              </a:p>
              <a:p>
                <a:r>
                  <a:rPr lang="en-US" dirty="0"/>
                  <a:t>Area of a rectangle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</a:t>
                </a:r>
              </a:p>
              <a:p>
                <a:pPr marL="0" indent="0">
                  <a:buNone/>
                </a:pPr>
                <a:r>
                  <a:rPr lang="en-US" dirty="0"/>
                  <a:t>A = 10 x 4 = 40 </a:t>
                </a:r>
                <a:r>
                  <a:rPr lang="en-US" dirty="0" err="1"/>
                  <a:t>Sq</a:t>
                </a:r>
                <a:r>
                  <a:rPr lang="en-US" dirty="0"/>
                  <a:t> cm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Perimeter of a rectangle  P = 2W + 2L</a:t>
                </a:r>
              </a:p>
              <a:p>
                <a:pPr marL="0" indent="0">
                  <a:buNone/>
                </a:pPr>
                <a:r>
                  <a:rPr lang="en-US" dirty="0"/>
                  <a:t>Example P = 2x10 + 2x4 = 28 cm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5781" y="1134148"/>
                <a:ext cx="10515600" cy="4589703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756991" y="1452882"/>
            <a:ext cx="1812175" cy="7315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0614" y="2179891"/>
            <a:ext cx="9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3581" y="1633976"/>
            <a:ext cx="513410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9855" y="3120680"/>
            <a:ext cx="1923690" cy="69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4693" y="3819420"/>
            <a:ext cx="87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 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76AA8-C858-420C-9A3E-49835FC3CE11}"/>
              </a:ext>
            </a:extLst>
          </p:cNvPr>
          <p:cNvSpPr txBox="1"/>
          <p:nvPr/>
        </p:nvSpPr>
        <p:spPr>
          <a:xfrm>
            <a:off x="6409503" y="3317966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 cm</a:t>
            </a:r>
          </a:p>
        </p:txBody>
      </p:sp>
    </p:spTree>
    <p:extLst>
      <p:ext uri="{BB962C8B-B14F-4D97-AF65-F5344CB8AC3E}">
        <p14:creationId xmlns:p14="http://schemas.microsoft.com/office/powerpoint/2010/main" val="23825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2" grpId="0" animBg="1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BAA-D575-EE42-8355-6A4C5954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21" y="0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F02EF-0DD8-DD4F-A769-9EA1E2EA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8221" y="1084435"/>
                <a:ext cx="10272889" cy="468913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Area of a circle with radius 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Conversion formula between </a:t>
                </a:r>
                <a:r>
                  <a:rPr lang="en-US" sz="2800" dirty="0" err="1">
                    <a:latin typeface="+mn-lt"/>
                  </a:rPr>
                  <a:t>Farenheit</a:t>
                </a:r>
                <a:r>
                  <a:rPr lang="en-US" sz="2800" dirty="0">
                    <a:latin typeface="+mn-lt"/>
                  </a:rPr>
                  <a:t> and Celsius temperature measurements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The height of an object, H, dropped  from the top of 180-foot-high Tower of Pisa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=180−16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F02EF-0DD8-DD4F-A769-9EA1E2EA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8221" y="1084435"/>
                <a:ext cx="10272889" cy="4689130"/>
              </a:xfrm>
              <a:blipFill>
                <a:blip r:embed="rId2"/>
                <a:stretch>
                  <a:fillRect l="-1958" t="-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63FC8-04CA-B14C-9299-6D4C6855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9914"/>
            <a:ext cx="10272889" cy="864324"/>
          </a:xfrm>
        </p:spPr>
        <p:txBody>
          <a:bodyPr/>
          <a:lstStyle/>
          <a:p>
            <a:pPr algn="ctr"/>
            <a:r>
              <a:rPr lang="en-US" dirty="0"/>
              <a:t>Data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583EE-8986-3843-8B47-E9AC8B9E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1795462"/>
            <a:ext cx="4986528" cy="33686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U.S. population (in millions)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the years 1780 to 1900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This is a function since for each year there is precisely one value of the population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9EDE64-7A63-4E49-BDCF-A3903FDEE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9490" y="1795462"/>
            <a:ext cx="1647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5273-13FD-6C46-930E-CC05F038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68529"/>
          </a:xfrm>
        </p:spPr>
        <p:txBody>
          <a:bodyPr/>
          <a:lstStyle/>
          <a:p>
            <a:pPr algn="ctr"/>
            <a:r>
              <a:rPr lang="en-US" dirty="0"/>
              <a:t>Data Tables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3B5A6-EFE2-5D46-916D-20AA697FA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0387" y="1629727"/>
            <a:ext cx="4986528" cy="33686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Population of a given country (in millions) in the years 1900 to 2000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Is this a function?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F2126-ED47-4841-9B86-9E1EDF6C5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3772" y="1446848"/>
            <a:ext cx="187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1113</Words>
  <Application>Microsoft Office PowerPoint</Application>
  <PresentationFormat>Widescreen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Mike</vt:lpstr>
      <vt:lpstr>Functions</vt:lpstr>
      <vt:lpstr>Functions in the Real World</vt:lpstr>
      <vt:lpstr>Functions in the Real World</vt:lpstr>
      <vt:lpstr>Body mass of mammals and birds (kg) versus their metabolic rates (watts)</vt:lpstr>
      <vt:lpstr> Four Representations of Functions</vt:lpstr>
      <vt:lpstr>   Formulas  </vt:lpstr>
      <vt:lpstr>Formulas</vt:lpstr>
      <vt:lpstr>Data Tables</vt:lpstr>
      <vt:lpstr>Data Tables Example</vt:lpstr>
      <vt:lpstr>Data Tables </vt:lpstr>
      <vt:lpstr>Graphs Life expectancy in the US in 1900 to 2000</vt:lpstr>
      <vt:lpstr>Graphs</vt:lpstr>
      <vt:lpstr>Why we study Functions</vt:lpstr>
      <vt:lpstr>Connection between different representations of a function</vt:lpstr>
      <vt:lpstr>Connection between different representations of a function</vt:lpstr>
      <vt:lpstr>From table to formula; from graph to formula</vt:lpstr>
      <vt:lpstr>Behavior of Functions</vt:lpstr>
      <vt:lpstr>Behavior of Functions</vt:lpstr>
      <vt:lpstr>PowerPoint Presentation</vt:lpstr>
      <vt:lpstr>Local Extrema</vt:lpstr>
      <vt:lpstr>Concavity – how a function bends</vt:lpstr>
      <vt:lpstr>Concavity – how a function bends</vt:lpstr>
      <vt:lpstr>Concavity – how a function bends</vt:lpstr>
      <vt:lpstr>Concavity – how a function bends</vt:lpstr>
      <vt:lpstr>Intervals of Concavity; Inflection points</vt:lpstr>
      <vt:lpstr>Logistic Growth Model</vt:lpstr>
      <vt:lpstr>Summary </vt:lpstr>
      <vt:lpstr>Example</vt:lpstr>
      <vt:lpstr>Periodic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58</cp:revision>
  <dcterms:created xsi:type="dcterms:W3CDTF">2019-06-12T21:35:10Z</dcterms:created>
  <dcterms:modified xsi:type="dcterms:W3CDTF">2019-09-04T02:45:11Z</dcterms:modified>
</cp:coreProperties>
</file>