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7" r:id="rId3"/>
    <p:sldId id="318" r:id="rId4"/>
    <p:sldId id="257" r:id="rId5"/>
    <p:sldId id="287" r:id="rId6"/>
    <p:sldId id="303" r:id="rId7"/>
    <p:sldId id="288" r:id="rId8"/>
    <p:sldId id="304" r:id="rId9"/>
    <p:sldId id="314" r:id="rId10"/>
    <p:sldId id="315" r:id="rId11"/>
    <p:sldId id="316" r:id="rId12"/>
    <p:sldId id="313" r:id="rId13"/>
    <p:sldId id="299" r:id="rId14"/>
    <p:sldId id="305" r:id="rId15"/>
    <p:sldId id="306" r:id="rId16"/>
    <p:sldId id="300" r:id="rId17"/>
    <p:sldId id="307" r:id="rId18"/>
    <p:sldId id="301" r:id="rId19"/>
    <p:sldId id="289" r:id="rId20"/>
    <p:sldId id="308"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922" autoAdjust="0"/>
    <p:restoredTop sz="94660"/>
  </p:normalViewPr>
  <p:slideViewPr>
    <p:cSldViewPr snapToGrid="0">
      <p:cViewPr varScale="1">
        <p:scale>
          <a:sx n="100" d="100"/>
          <a:sy n="100" d="100"/>
        </p:scale>
        <p:origin x="11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0363200" y="6248401"/>
            <a:ext cx="1524000" cy="365125"/>
          </a:xfrm>
        </p:spPr>
        <p:txBody>
          <a:bodyPr/>
          <a:lstStyle/>
          <a:p>
            <a:fld id="{F2319AEE-32D0-44C0-BCCD-94F113420805}" type="slidenum">
              <a:rPr lang="en-US" smtClean="0"/>
              <a:t>‹#›</a:t>
            </a:fld>
            <a:endParaRPr 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29613502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09512" y="242317"/>
            <a:ext cx="10272889" cy="640079"/>
          </a:xfrm>
        </p:spPr>
        <p:txBody>
          <a:bodyPr/>
          <a:lstStyle>
            <a:lvl1pPr>
              <a:defRPr>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1309512" y="1563624"/>
            <a:ext cx="10272889" cy="3332816"/>
          </a:xfrm>
        </p:spPr>
        <p:txBody>
          <a:bodyPr anchor="ctr"/>
          <a:lstStyle>
            <a:lvl1pPr>
              <a:defRPr>
                <a:solidFill>
                  <a:schemeClr val="accent1">
                    <a:lumMod val="75000"/>
                  </a:schemeClr>
                </a:solidFill>
              </a:defRPr>
            </a:lvl1pPr>
            <a:lvl2pPr>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31"/>
          <p:cNvSpPr>
            <a:spLocks noChangeArrowheads="1"/>
          </p:cNvSpPr>
          <p:nvPr/>
        </p:nvSpPr>
        <p:spPr bwMode="auto">
          <a:xfrm>
            <a:off x="11074400" y="6477000"/>
            <a:ext cx="812800" cy="239712"/>
          </a:xfrm>
          <a:prstGeom prst="rect">
            <a:avLst/>
          </a:prstGeom>
          <a:noFill/>
          <a:ln w="9525">
            <a:noFill/>
            <a:miter lim="800000"/>
            <a:headEnd/>
            <a:tailEnd/>
          </a:ln>
          <a:effec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r>
              <a:rPr lang="en-US" altLang="en-US" sz="1200" b="0" dirty="0">
                <a:solidFill>
                  <a:schemeClr val="accent1">
                    <a:lumMod val="75000"/>
                  </a:schemeClr>
                </a:solidFill>
              </a:rPr>
              <a:t>p. </a:t>
            </a:r>
            <a:fld id="{09037DC0-086B-4903-AE09-DACB552AC4D6}" type="slidenum">
              <a:rPr lang="en-US" altLang="en-US" sz="1200" b="0" smtClean="0">
                <a:solidFill>
                  <a:schemeClr val="accent1">
                    <a:lumMod val="75000"/>
                  </a:schemeClr>
                </a:solidFill>
              </a:rPr>
              <a:pPr/>
              <a:t>‹#›</a:t>
            </a:fld>
            <a:endParaRPr lang="en-US" altLang="en-US" sz="1200" b="0" dirty="0">
              <a:solidFill>
                <a:schemeClr val="accent1">
                  <a:lumMod val="75000"/>
                </a:schemeClr>
              </a:solidFill>
            </a:endParaRPr>
          </a:p>
        </p:txBody>
      </p:sp>
    </p:spTree>
    <p:extLst>
      <p:ext uri="{BB962C8B-B14F-4D97-AF65-F5344CB8AC3E}">
        <p14:creationId xmlns:p14="http://schemas.microsoft.com/office/powerpoint/2010/main" val="121494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11031090" y="6116071"/>
            <a:ext cx="551311" cy="365125"/>
          </a:xfrm>
        </p:spPr>
        <p:txBody>
          <a:bodyPr/>
          <a:lstStyle/>
          <a:p>
            <a:fld id="{F2319AEE-32D0-44C0-BCCD-94F113420805}" type="slidenum">
              <a:rPr lang="en-US" smtClean="0"/>
              <a:t>‹#›</a:t>
            </a:fld>
            <a:endParaRPr lang="en-US"/>
          </a:p>
        </p:txBody>
      </p:sp>
    </p:spTree>
    <p:extLst>
      <p:ext uri="{BB962C8B-B14F-4D97-AF65-F5344CB8AC3E}">
        <p14:creationId xmlns:p14="http://schemas.microsoft.com/office/powerpoint/2010/main" val="369323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31"/>
          <p:cNvSpPr>
            <a:spLocks noChangeArrowheads="1"/>
          </p:cNvSpPr>
          <p:nvPr/>
        </p:nvSpPr>
        <p:spPr bwMode="auto">
          <a:xfrm>
            <a:off x="11074400" y="6477000"/>
            <a:ext cx="812800" cy="239712"/>
          </a:xfrm>
          <a:prstGeom prst="rect">
            <a:avLst/>
          </a:prstGeom>
          <a:noFill/>
          <a:ln w="9525">
            <a:noFill/>
            <a:miter lim="800000"/>
            <a:headEnd/>
            <a:tailEnd/>
          </a:ln>
          <a:effec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r>
              <a:rPr lang="en-US" altLang="en-US" sz="1200" b="0" dirty="0">
                <a:solidFill>
                  <a:schemeClr val="accent1">
                    <a:lumMod val="75000"/>
                  </a:schemeClr>
                </a:solidFill>
              </a:rPr>
              <a:t>p. </a:t>
            </a:r>
            <a:fld id="{09037DC0-086B-4903-AE09-DACB552AC4D6}" type="slidenum">
              <a:rPr lang="en-US" altLang="en-US" sz="1200" b="0" smtClean="0">
                <a:solidFill>
                  <a:schemeClr val="accent1">
                    <a:lumMod val="75000"/>
                  </a:schemeClr>
                </a:solidFill>
              </a:rPr>
              <a:pPr/>
              <a:t>‹#›</a:t>
            </a:fld>
            <a:endParaRPr lang="en-US" altLang="en-US" sz="1200" b="0" dirty="0">
              <a:solidFill>
                <a:schemeClr val="accent1">
                  <a:lumMod val="75000"/>
                </a:schemeClr>
              </a:solidFill>
            </a:endParaRPr>
          </a:p>
        </p:txBody>
      </p:sp>
    </p:spTree>
    <p:extLst>
      <p:ext uri="{BB962C8B-B14F-4D97-AF65-F5344CB8AC3E}">
        <p14:creationId xmlns:p14="http://schemas.microsoft.com/office/powerpoint/2010/main" val="239247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642" y="1408176"/>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697" y="2091753"/>
            <a:ext cx="4896331" cy="2665259"/>
          </a:xfrm>
        </p:spPr>
        <p:txBody>
          <a:bodyPr anchor="t">
            <a:normAutofit/>
          </a:bodyPr>
          <a:lstStyle>
            <a:lvl1pPr>
              <a:defRPr sz="1800">
                <a:solidFill>
                  <a:schemeClr val="accent1">
                    <a:lumMod val="75000"/>
                  </a:schemeClr>
                </a:solidFill>
              </a:defRPr>
            </a:lvl1pPr>
            <a:lvl2pPr>
              <a:defRPr sz="1600">
                <a:solidFill>
                  <a:schemeClr val="accent1">
                    <a:lumMod val="75000"/>
                  </a:schemeClr>
                </a:solidFill>
              </a:defRPr>
            </a:lvl2pPr>
            <a:lvl3pPr>
              <a:defRPr sz="1400">
                <a:solidFill>
                  <a:schemeClr val="accent1">
                    <a:lumMod val="75000"/>
                  </a:schemeClr>
                </a:solidFill>
              </a:defRPr>
            </a:lvl3pPr>
            <a:lvl4pPr>
              <a:defRPr sz="1200">
                <a:solidFill>
                  <a:schemeClr val="accent1">
                    <a:lumMod val="75000"/>
                  </a:schemeClr>
                </a:solidFill>
              </a:defRPr>
            </a:lvl4pPr>
            <a:lvl5pPr>
              <a:defRPr sz="1200">
                <a:solidFill>
                  <a:schemeClr val="accent1">
                    <a:lumMod val="75000"/>
                  </a:schemeClr>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2280" y="1416643"/>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9688" y="2091753"/>
            <a:ext cx="4896331" cy="2665259"/>
          </a:xfrm>
        </p:spPr>
        <p:txBody>
          <a:bodyPr anchor="t">
            <a:normAutofit/>
          </a:bodyPr>
          <a:lstStyle>
            <a:lvl1pPr>
              <a:defRPr sz="1800">
                <a:solidFill>
                  <a:schemeClr val="accent1">
                    <a:lumMod val="75000"/>
                  </a:schemeClr>
                </a:solidFill>
              </a:defRPr>
            </a:lvl1pPr>
            <a:lvl2pPr>
              <a:defRPr sz="1600">
                <a:solidFill>
                  <a:schemeClr val="accent1">
                    <a:lumMod val="75000"/>
                  </a:schemeClr>
                </a:solidFill>
              </a:defRPr>
            </a:lvl2pPr>
            <a:lvl3pPr>
              <a:defRPr sz="1400">
                <a:solidFill>
                  <a:schemeClr val="accent1">
                    <a:lumMod val="75000"/>
                  </a:schemeClr>
                </a:solidFill>
              </a:defRPr>
            </a:lvl3pPr>
            <a:lvl4pPr>
              <a:defRPr sz="1200">
                <a:solidFill>
                  <a:schemeClr val="accent1">
                    <a:lumMod val="75000"/>
                  </a:schemeClr>
                </a:solidFill>
              </a:defRPr>
            </a:lvl4pPr>
            <a:lvl5pPr>
              <a:defRPr sz="1200">
                <a:solidFill>
                  <a:schemeClr val="accent1">
                    <a:lumMod val="75000"/>
                  </a:schemeClr>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31"/>
          <p:cNvSpPr>
            <a:spLocks noChangeArrowheads="1"/>
          </p:cNvSpPr>
          <p:nvPr/>
        </p:nvSpPr>
        <p:spPr bwMode="auto">
          <a:xfrm>
            <a:off x="11074400" y="6477000"/>
            <a:ext cx="812800" cy="239712"/>
          </a:xfrm>
          <a:prstGeom prst="rect">
            <a:avLst/>
          </a:prstGeom>
          <a:noFill/>
          <a:ln w="9525">
            <a:noFill/>
            <a:miter lim="800000"/>
            <a:headEnd/>
            <a:tailEnd/>
          </a:ln>
          <a:effec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r>
              <a:rPr lang="en-US" altLang="en-US" sz="1200" b="0" dirty="0">
                <a:solidFill>
                  <a:schemeClr val="accent1">
                    <a:lumMod val="75000"/>
                  </a:schemeClr>
                </a:solidFill>
              </a:rPr>
              <a:t>p. </a:t>
            </a:r>
            <a:fld id="{09037DC0-086B-4903-AE09-DACB552AC4D6}" type="slidenum">
              <a:rPr lang="en-US" altLang="en-US" sz="1200" b="0" smtClean="0">
                <a:solidFill>
                  <a:schemeClr val="accent1">
                    <a:lumMod val="75000"/>
                  </a:schemeClr>
                </a:solidFill>
              </a:rPr>
              <a:pPr/>
              <a:t>‹#›</a:t>
            </a:fld>
            <a:endParaRPr lang="en-US" altLang="en-US" sz="1200" b="0" dirty="0">
              <a:solidFill>
                <a:schemeClr val="accent1">
                  <a:lumMod val="75000"/>
                </a:schemeClr>
              </a:solidFill>
            </a:endParaRPr>
          </a:p>
        </p:txBody>
      </p:sp>
    </p:spTree>
    <p:extLst>
      <p:ext uri="{BB962C8B-B14F-4D97-AF65-F5344CB8AC3E}">
        <p14:creationId xmlns:p14="http://schemas.microsoft.com/office/powerpoint/2010/main" val="326868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F2319AEE-32D0-44C0-BCCD-94F113420805}" type="slidenum">
              <a:rPr lang="en-US" smtClean="0"/>
              <a:t>‹#›</a:t>
            </a:fld>
            <a:endParaRPr lang="en-US"/>
          </a:p>
        </p:txBody>
      </p:sp>
    </p:spTree>
    <p:extLst>
      <p:ext uri="{BB962C8B-B14F-4D97-AF65-F5344CB8AC3E}">
        <p14:creationId xmlns:p14="http://schemas.microsoft.com/office/powerpoint/2010/main" val="158000622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319AEE-32D0-44C0-BCCD-94F113420805}" type="slidenum">
              <a:rPr lang="en-US" smtClean="0"/>
              <a:t>‹#›</a:t>
            </a:fld>
            <a:endParaRPr lang="en-US"/>
          </a:p>
        </p:txBody>
      </p:sp>
    </p:spTree>
    <p:extLst>
      <p:ext uri="{BB962C8B-B14F-4D97-AF65-F5344CB8AC3E}">
        <p14:creationId xmlns:p14="http://schemas.microsoft.com/office/powerpoint/2010/main" val="21694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70190" y="86869"/>
            <a:ext cx="10272889" cy="950975"/>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15833" y="1671256"/>
            <a:ext cx="10272888"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319AEE-32D0-44C0-BCCD-94F113420805}" type="slidenum">
              <a:rPr lang="en-US" smtClean="0"/>
              <a:t>‹#›</a:t>
            </a:fld>
            <a:endParaRPr lang="en-US"/>
          </a:p>
        </p:txBody>
      </p:sp>
      <p:sp>
        <p:nvSpPr>
          <p:cNvPr id="12" name="Rectangle 8"/>
          <p:cNvSpPr>
            <a:spLocks noChangeArrowheads="1"/>
          </p:cNvSpPr>
          <p:nvPr/>
        </p:nvSpPr>
        <p:spPr bwMode="auto">
          <a:xfrm>
            <a:off x="5588000" y="3108325"/>
            <a:ext cx="651933" cy="457200"/>
          </a:xfrm>
          <a:prstGeom prst="rect">
            <a:avLst/>
          </a:prstGeom>
          <a:noFill/>
          <a:ln w="12700">
            <a:noFill/>
            <a:miter lim="800000"/>
            <a:headEnd/>
            <a:tailEnd/>
          </a:ln>
          <a:effectLst/>
        </p:spPr>
        <p:txBody>
          <a:bodyPr wrap="none" anchor="ctr"/>
          <a:lstStyle/>
          <a:p>
            <a:pPr>
              <a:defRPr/>
            </a:pPr>
            <a:endParaRPr lang="en-US" sz="1800" dirty="0">
              <a:latin typeface="Arial" charset="0"/>
            </a:endParaRPr>
          </a:p>
        </p:txBody>
      </p:sp>
    </p:spTree>
    <p:extLst>
      <p:ext uri="{BB962C8B-B14F-4D97-AF65-F5344CB8AC3E}">
        <p14:creationId xmlns:p14="http://schemas.microsoft.com/office/powerpoint/2010/main" val="2287503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defTabSz="457200" rtl="0" eaLnBrk="1" latinLnBrk="0" hangingPunct="1">
        <a:spcBef>
          <a:spcPct val="0"/>
        </a:spcBef>
        <a:buNone/>
        <a:defRPr sz="4000"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6">
              <a:lumMod val="50000"/>
            </a:schemeClr>
          </a:solidFill>
          <a:effectLst/>
          <a:latin typeface="Calibri" panose="020F0502020204030204" pitchFamily="34" charset="0"/>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6">
              <a:lumMod val="50000"/>
            </a:schemeClr>
          </a:solidFill>
          <a:effectLst/>
          <a:latin typeface="Calibri" panose="020F0502020204030204" pitchFamily="34" charset="0"/>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6">
              <a:lumMod val="50000"/>
            </a:schemeClr>
          </a:solidFill>
          <a:effectLst/>
          <a:latin typeface="Calibri" panose="020F0502020204030204" pitchFamily="34" charset="0"/>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6">
              <a:lumMod val="50000"/>
            </a:schemeClr>
          </a:solidFill>
          <a:effectLst/>
          <a:latin typeface="Calibri" panose="020F0502020204030204" pitchFamily="34" charset="0"/>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6">
              <a:lumMod val="50000"/>
            </a:schemeClr>
          </a:solidFill>
          <a:effectLst/>
          <a:latin typeface="Calibri" panose="020F0502020204030204" pitchFamily="34" charset="0"/>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22.tiff"/></Relationships>
</file>

<file path=ppt/slides/_rels/slide18.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4.xml"/><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7.tiff"/><Relationship Id="rId1" Type="http://schemas.openxmlformats.org/officeDocument/2006/relationships/slideLayout" Target="../slideLayouts/slideLayout4.xml"/><Relationship Id="rId5" Type="http://schemas.openxmlformats.org/officeDocument/2006/relationships/image" Target="../media/image9.tiff"/><Relationship Id="rId4" Type="http://schemas.openxmlformats.org/officeDocument/2006/relationships/image" Target="../media/image8.tif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tiff"/><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 Exponential Growth Functions</a:t>
            </a:r>
          </a:p>
        </p:txBody>
      </p:sp>
      <p:sp>
        <p:nvSpPr>
          <p:cNvPr id="3" name="Subtitle 2"/>
          <p:cNvSpPr>
            <a:spLocks noGrp="1"/>
          </p:cNvSpPr>
          <p:nvPr>
            <p:ph type="subTitle" idx="1"/>
          </p:nvPr>
        </p:nvSpPr>
        <p:spPr/>
        <p:txBody>
          <a:bodyPr/>
          <a:lstStyle/>
          <a:p>
            <a:r>
              <a:rPr lang="en-US" sz="1200" i="1" dirty="0"/>
              <a:t>All slides in this presentations are based on the book  Functions, Data and Models, S.P. Gordon and F. S Gordon</a:t>
            </a:r>
            <a:br>
              <a:rPr lang="en-US" sz="1200" i="1" dirty="0"/>
            </a:br>
            <a:r>
              <a:rPr lang="en-US" sz="1200" i="1" dirty="0"/>
              <a:t>ISBN 978-0-88385-767-0</a:t>
            </a:r>
            <a:endParaRPr lang="en-US" sz="1200" dirty="0"/>
          </a:p>
        </p:txBody>
      </p:sp>
    </p:spTree>
    <p:extLst>
      <p:ext uri="{BB962C8B-B14F-4D97-AF65-F5344CB8AC3E}">
        <p14:creationId xmlns:p14="http://schemas.microsoft.com/office/powerpoint/2010/main" val="3694002518"/>
      </p:ext>
    </p:extLst>
  </p:cSld>
  <p:clrMapOvr>
    <a:overrideClrMapping bg1="lt1" tx1="dk1" bg2="lt2" tx2="dk2" accent1="accent1" accent2="accent2" accent3="accent3" accent4="accent4" accent5="accent5" accent6="accent6" hlink="hlink" folHlink="folHlink"/>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707E-C76F-784D-B358-8A93EF2881B4}"/>
              </a:ext>
            </a:extLst>
          </p:cNvPr>
          <p:cNvSpPr>
            <a:spLocks noGrp="1"/>
          </p:cNvSpPr>
          <p:nvPr>
            <p:ph type="title"/>
          </p:nvPr>
        </p:nvSpPr>
        <p:spPr>
          <a:xfrm>
            <a:off x="1309511" y="242891"/>
            <a:ext cx="10272889" cy="742948"/>
          </a:xfrm>
        </p:spPr>
        <p:txBody>
          <a:bodyPr/>
          <a:lstStyle/>
          <a:p>
            <a:r>
              <a:rPr lang="en-US" dirty="0"/>
              <a:t>Range of an Exponential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6543C0-5197-3A4E-932F-A5B403D0626E}"/>
                  </a:ext>
                </a:extLst>
              </p:cNvPr>
              <p:cNvSpPr>
                <a:spLocks noGrp="1"/>
              </p:cNvSpPr>
              <p:nvPr>
                <p:ph sz="half" idx="1"/>
              </p:nvPr>
            </p:nvSpPr>
            <p:spPr>
              <a:xfrm>
                <a:off x="1309511" y="1461294"/>
                <a:ext cx="4986528" cy="3935411"/>
              </a:xfrm>
            </p:spPr>
            <p:txBody>
              <a:bodyPr>
                <a:noAutofit/>
              </a:bodyPr>
              <a:lstStyle/>
              <a:p>
                <a:pPr marL="0" indent="0">
                  <a:buNone/>
                </a:pPr>
                <a:r>
                  <a:rPr lang="en-US" sz="2000" dirty="0">
                    <a:solidFill>
                      <a:schemeClr val="accent1">
                        <a:lumMod val="75000"/>
                      </a:schemeClr>
                    </a:solidFill>
                  </a:rPr>
                  <a:t>Consider a general exponential growth function. It has the form  </a:t>
                </a:r>
                <a14:m>
                  <m:oMath xmlns:m="http://schemas.openxmlformats.org/officeDocument/2006/math">
                    <m:r>
                      <a:rPr lang="en-US" sz="2000" b="0" i="1" smtClean="0">
                        <a:solidFill>
                          <a:srgbClr val="0070C0"/>
                        </a:solidFill>
                        <a:latin typeface="Cambria Math" panose="02040503050406030204" pitchFamily="18" charset="0"/>
                      </a:rPr>
                      <m:t>𝑦</m:t>
                    </m:r>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𝐴</m:t>
                    </m:r>
                    <m:sSup>
                      <m:sSupPr>
                        <m:ctrlPr>
                          <a:rPr lang="en-US" sz="2000" b="0" i="1" smtClean="0">
                            <a:solidFill>
                              <a:srgbClr val="0070C0"/>
                            </a:solidFill>
                            <a:latin typeface="Cambria Math" panose="02040503050406030204" pitchFamily="18" charset="0"/>
                          </a:rPr>
                        </m:ctrlPr>
                      </m:sSupPr>
                      <m:e>
                        <m:r>
                          <a:rPr lang="en-US" sz="2000" b="0" i="1" smtClean="0">
                            <a:solidFill>
                              <a:srgbClr val="0070C0"/>
                            </a:solidFill>
                            <a:latin typeface="Cambria Math" panose="02040503050406030204" pitchFamily="18" charset="0"/>
                          </a:rPr>
                          <m:t>𝑏</m:t>
                        </m:r>
                      </m:e>
                      <m:sup>
                        <m:r>
                          <a:rPr lang="en-US" sz="2000" b="0" i="1" smtClean="0">
                            <a:solidFill>
                              <a:srgbClr val="0070C0"/>
                            </a:solidFill>
                            <a:latin typeface="Cambria Math" panose="02040503050406030204" pitchFamily="18" charset="0"/>
                          </a:rPr>
                          <m:t>𝑥</m:t>
                        </m:r>
                      </m:sup>
                    </m:sSup>
                  </m:oMath>
                </a14:m>
                <a:r>
                  <a:rPr lang="en-US" sz="2000" dirty="0">
                    <a:solidFill>
                      <a:srgbClr val="0070C0"/>
                    </a:solidFill>
                  </a:rPr>
                  <a:t>, A &gt; 0</a:t>
                </a:r>
              </a:p>
              <a:p>
                <a:pPr marL="0" indent="0">
                  <a:buNone/>
                </a:pPr>
                <a:r>
                  <a:rPr lang="en-US" sz="2000" dirty="0">
                    <a:solidFill>
                      <a:schemeClr val="accent1">
                        <a:lumMod val="75000"/>
                      </a:schemeClr>
                    </a:solidFill>
                  </a:rPr>
                  <a:t>A typical graph of such a function looks something like the one on the right</a:t>
                </a:r>
              </a:p>
              <a:p>
                <a:pPr marL="0" indent="0">
                  <a:buNone/>
                </a:pPr>
                <a:r>
                  <a:rPr lang="en-US" sz="2000" dirty="0">
                    <a:solidFill>
                      <a:schemeClr val="accent1">
                        <a:lumMod val="75000"/>
                      </a:schemeClr>
                    </a:solidFill>
                  </a:rPr>
                  <a:t>How does it grow? In a concave up fashion as we move from left to right</a:t>
                </a:r>
              </a:p>
              <a:p>
                <a:pPr marL="0" indent="0">
                  <a:buNone/>
                </a:pPr>
                <a:r>
                  <a:rPr lang="en-US" sz="2000" dirty="0">
                    <a:solidFill>
                      <a:schemeClr val="accent1">
                        <a:lumMod val="75000"/>
                      </a:schemeClr>
                    </a:solidFill>
                  </a:rPr>
                  <a:t>What happened as y gets smaller and smaller? It decreases and gets closer and closer to the t-axis</a:t>
                </a:r>
              </a:p>
              <a:p>
                <a:pPr marL="0" indent="0">
                  <a:buNone/>
                </a:pPr>
                <a:r>
                  <a:rPr lang="en-US" sz="2000" dirty="0">
                    <a:solidFill>
                      <a:schemeClr val="accent1">
                        <a:lumMod val="75000"/>
                      </a:schemeClr>
                    </a:solidFill>
                  </a:rPr>
                  <a:t>We call the t-axis, </a:t>
                </a:r>
                <a:r>
                  <a:rPr lang="en-US" sz="2000" i="1" dirty="0">
                    <a:solidFill>
                      <a:srgbClr val="0070C0"/>
                    </a:solidFill>
                  </a:rPr>
                  <a:t>horizontal asymptote </a:t>
                </a:r>
                <a:r>
                  <a:rPr lang="en-US" sz="2000" dirty="0">
                    <a:solidFill>
                      <a:schemeClr val="accent1">
                        <a:lumMod val="75000"/>
                      </a:schemeClr>
                    </a:solidFill>
                  </a:rPr>
                  <a:t>to the graph of the function</a:t>
                </a:r>
              </a:p>
            </p:txBody>
          </p:sp>
        </mc:Choice>
        <mc:Fallback>
          <p:sp>
            <p:nvSpPr>
              <p:cNvPr id="3" name="Content Placeholder 2">
                <a:extLst>
                  <a:ext uri="{FF2B5EF4-FFF2-40B4-BE49-F238E27FC236}">
                    <a16:creationId xmlns:a16="http://schemas.microsoft.com/office/drawing/2014/main" id="{6C6543C0-5197-3A4E-932F-A5B403D0626E}"/>
                  </a:ext>
                </a:extLst>
              </p:cNvPr>
              <p:cNvSpPr>
                <a:spLocks noGrp="1" noRot="1" noChangeAspect="1" noMove="1" noResize="1" noEditPoints="1" noAdjustHandles="1" noChangeArrowheads="1" noChangeShapeType="1" noTextEdit="1"/>
              </p:cNvSpPr>
              <p:nvPr>
                <p:ph sz="half" idx="1"/>
              </p:nvPr>
            </p:nvSpPr>
            <p:spPr>
              <a:xfrm>
                <a:off x="1309511" y="1461294"/>
                <a:ext cx="4986528" cy="3935411"/>
              </a:xfrm>
              <a:blipFill>
                <a:blip r:embed="rId2"/>
                <a:stretch>
                  <a:fillRect l="-1345" t="-1550" r="-2200" b="-3566"/>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217E430F-8DEB-944E-AF7A-AC7D4770F7B9}"/>
              </a:ext>
            </a:extLst>
          </p:cNvPr>
          <p:cNvPicPr>
            <a:picLocks noGrp="1" noChangeAspect="1"/>
          </p:cNvPicPr>
          <p:nvPr>
            <p:ph sz="half" idx="2"/>
          </p:nvPr>
        </p:nvPicPr>
        <p:blipFill>
          <a:blip r:embed="rId3"/>
          <a:stretch>
            <a:fillRect/>
          </a:stretch>
        </p:blipFill>
        <p:spPr>
          <a:xfrm>
            <a:off x="6881018" y="1752601"/>
            <a:ext cx="3771400" cy="2219324"/>
          </a:xfrm>
          <a:prstGeom prst="rect">
            <a:avLst/>
          </a:prstGeom>
        </p:spPr>
      </p:pic>
    </p:spTree>
    <p:extLst>
      <p:ext uri="{BB962C8B-B14F-4D97-AF65-F5344CB8AC3E}">
        <p14:creationId xmlns:p14="http://schemas.microsoft.com/office/powerpoint/2010/main" val="184797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92EAC6-B23C-8545-A8D0-24CAAD788B61}"/>
              </a:ext>
            </a:extLst>
          </p:cNvPr>
          <p:cNvSpPr>
            <a:spLocks noGrp="1"/>
          </p:cNvSpPr>
          <p:nvPr>
            <p:ph type="title"/>
          </p:nvPr>
        </p:nvSpPr>
        <p:spPr>
          <a:xfrm>
            <a:off x="1309512" y="962316"/>
            <a:ext cx="10272889" cy="640079"/>
          </a:xfrm>
        </p:spPr>
        <p:txBody>
          <a:bodyPr>
            <a:normAutofit fontScale="90000"/>
          </a:bodyPr>
          <a:lstStyle/>
          <a:p>
            <a:r>
              <a:rPr lang="en-US" dirty="0"/>
              <a:t>Range of an Exponential Function</a:t>
            </a:r>
          </a:p>
        </p:txBody>
      </p:sp>
      <p:grpSp>
        <p:nvGrpSpPr>
          <p:cNvPr id="13" name="Group 12">
            <a:extLst>
              <a:ext uri="{FF2B5EF4-FFF2-40B4-BE49-F238E27FC236}">
                <a16:creationId xmlns:a16="http://schemas.microsoft.com/office/drawing/2014/main" id="{74EC15A8-7817-9D43-9AA3-780F9383188D}"/>
              </a:ext>
            </a:extLst>
          </p:cNvPr>
          <p:cNvGrpSpPr/>
          <p:nvPr/>
        </p:nvGrpSpPr>
        <p:grpSpPr>
          <a:xfrm>
            <a:off x="2043752" y="3199830"/>
            <a:ext cx="6731216" cy="1644139"/>
            <a:chOff x="2043752" y="3199830"/>
            <a:chExt cx="6731216" cy="1644139"/>
          </a:xfrm>
        </p:grpSpPr>
        <p:pic>
          <p:nvPicPr>
            <p:cNvPr id="8" name="Picture 7">
              <a:extLst>
                <a:ext uri="{FF2B5EF4-FFF2-40B4-BE49-F238E27FC236}">
                  <a16:creationId xmlns:a16="http://schemas.microsoft.com/office/drawing/2014/main" id="{53A59EDD-357F-7E4A-BF57-CE71DF4358F1}"/>
                </a:ext>
              </a:extLst>
            </p:cNvPr>
            <p:cNvPicPr>
              <a:picLocks noChangeAspect="1"/>
            </p:cNvPicPr>
            <p:nvPr/>
          </p:nvPicPr>
          <p:blipFill>
            <a:blip r:embed="rId2"/>
            <a:stretch>
              <a:fillRect/>
            </a:stretch>
          </p:blipFill>
          <p:spPr>
            <a:xfrm>
              <a:off x="5307979" y="3199830"/>
              <a:ext cx="3466989" cy="1644139"/>
            </a:xfrm>
            <a:prstGeom prst="rect">
              <a:avLst/>
            </a:prstGeom>
          </p:spPr>
        </p:pic>
        <p:sp>
          <p:nvSpPr>
            <p:cNvPr id="9" name="TextBox 8">
              <a:extLst>
                <a:ext uri="{FF2B5EF4-FFF2-40B4-BE49-F238E27FC236}">
                  <a16:creationId xmlns:a16="http://schemas.microsoft.com/office/drawing/2014/main" id="{45DC92C1-89C2-3046-A084-68A3013027FA}"/>
                </a:ext>
              </a:extLst>
            </p:cNvPr>
            <p:cNvSpPr txBox="1"/>
            <p:nvPr/>
          </p:nvSpPr>
          <p:spPr>
            <a:xfrm>
              <a:off x="2043752" y="3199830"/>
              <a:ext cx="3264227" cy="461665"/>
            </a:xfrm>
            <a:prstGeom prst="rect">
              <a:avLst/>
            </a:prstGeom>
            <a:noFill/>
          </p:spPr>
          <p:txBody>
            <a:bodyPr wrap="square" rtlCol="0">
              <a:spAutoFit/>
            </a:bodyPr>
            <a:lstStyle/>
            <a:p>
              <a:r>
                <a:rPr lang="en-US" sz="2400" dirty="0">
                  <a:solidFill>
                    <a:schemeClr val="accent1">
                      <a:lumMod val="75000"/>
                    </a:schemeClr>
                  </a:solidFill>
                </a:rPr>
                <a:t>So we have numerically, </a:t>
              </a:r>
            </a:p>
          </p:txBody>
        </p:sp>
      </p:grpSp>
      <p:grpSp>
        <p:nvGrpSpPr>
          <p:cNvPr id="12" name="Group 11">
            <a:extLst>
              <a:ext uri="{FF2B5EF4-FFF2-40B4-BE49-F238E27FC236}">
                <a16:creationId xmlns:a16="http://schemas.microsoft.com/office/drawing/2014/main" id="{FEF8D61E-1A6E-F54C-969E-6410FDCC8453}"/>
              </a:ext>
            </a:extLst>
          </p:cNvPr>
          <p:cNvGrpSpPr/>
          <p:nvPr/>
        </p:nvGrpSpPr>
        <p:grpSpPr>
          <a:xfrm>
            <a:off x="2029522" y="2148859"/>
            <a:ext cx="3816469" cy="698500"/>
            <a:chOff x="2029522" y="2148859"/>
            <a:chExt cx="3816469" cy="698500"/>
          </a:xfrm>
        </p:grpSpPr>
        <p:pic>
          <p:nvPicPr>
            <p:cNvPr id="7" name="Picture 6">
              <a:extLst>
                <a:ext uri="{FF2B5EF4-FFF2-40B4-BE49-F238E27FC236}">
                  <a16:creationId xmlns:a16="http://schemas.microsoft.com/office/drawing/2014/main" id="{67949F36-339D-E64F-B4D9-893D1C93841A}"/>
                </a:ext>
              </a:extLst>
            </p:cNvPr>
            <p:cNvPicPr>
              <a:picLocks noChangeAspect="1"/>
            </p:cNvPicPr>
            <p:nvPr/>
          </p:nvPicPr>
          <p:blipFill>
            <a:blip r:embed="rId3"/>
            <a:stretch>
              <a:fillRect/>
            </a:stretch>
          </p:blipFill>
          <p:spPr>
            <a:xfrm>
              <a:off x="4194991" y="2148859"/>
              <a:ext cx="1651000" cy="698500"/>
            </a:xfrm>
            <a:prstGeom prst="rect">
              <a:avLst/>
            </a:prstGeom>
          </p:spPr>
        </p:pic>
        <p:sp>
          <p:nvSpPr>
            <p:cNvPr id="10" name="TextBox 9">
              <a:extLst>
                <a:ext uri="{FF2B5EF4-FFF2-40B4-BE49-F238E27FC236}">
                  <a16:creationId xmlns:a16="http://schemas.microsoft.com/office/drawing/2014/main" id="{ED6D7837-5324-6E43-877C-BA99D0243722}"/>
                </a:ext>
              </a:extLst>
            </p:cNvPr>
            <p:cNvSpPr txBox="1"/>
            <p:nvPr/>
          </p:nvSpPr>
          <p:spPr>
            <a:xfrm>
              <a:off x="2029522" y="2274849"/>
              <a:ext cx="2328100" cy="461665"/>
            </a:xfrm>
            <a:prstGeom prst="rect">
              <a:avLst/>
            </a:prstGeom>
            <a:noFill/>
          </p:spPr>
          <p:txBody>
            <a:bodyPr wrap="square" rtlCol="0">
              <a:spAutoFit/>
            </a:bodyPr>
            <a:lstStyle/>
            <a:p>
              <a:r>
                <a:rPr lang="en-US" sz="2400" dirty="0">
                  <a:solidFill>
                    <a:schemeClr val="accent1">
                      <a:lumMod val="75000"/>
                    </a:schemeClr>
                  </a:solidFill>
                </a:rPr>
                <a:t>Remember that</a:t>
              </a:r>
            </a:p>
          </p:txBody>
        </p:sp>
      </p:grpSp>
      <p:sp>
        <p:nvSpPr>
          <p:cNvPr id="11" name="TextBox 10">
            <a:extLst>
              <a:ext uri="{FF2B5EF4-FFF2-40B4-BE49-F238E27FC236}">
                <a16:creationId xmlns:a16="http://schemas.microsoft.com/office/drawing/2014/main" id="{1E98FC9E-EAFC-914A-9700-15CC5E47BB2B}"/>
              </a:ext>
            </a:extLst>
          </p:cNvPr>
          <p:cNvSpPr txBox="1"/>
          <p:nvPr/>
        </p:nvSpPr>
        <p:spPr>
          <a:xfrm>
            <a:off x="2043751" y="5307980"/>
            <a:ext cx="9538649" cy="461665"/>
          </a:xfrm>
          <a:prstGeom prst="rect">
            <a:avLst/>
          </a:prstGeom>
          <a:noFill/>
        </p:spPr>
        <p:txBody>
          <a:bodyPr wrap="square" rtlCol="0">
            <a:spAutoFit/>
          </a:bodyPr>
          <a:lstStyle/>
          <a:p>
            <a:r>
              <a:rPr lang="en-US" sz="2400" dirty="0">
                <a:solidFill>
                  <a:schemeClr val="accent1">
                    <a:lumMod val="75000"/>
                  </a:schemeClr>
                </a:solidFill>
              </a:rPr>
              <a:t>Hence as x gets smaller and smaller, the values of the function approach 0</a:t>
            </a:r>
            <a:endParaRPr lang="en-US" sz="2400" dirty="0"/>
          </a:p>
        </p:txBody>
      </p:sp>
    </p:spTree>
    <p:extLst>
      <p:ext uri="{BB962C8B-B14F-4D97-AF65-F5344CB8AC3E}">
        <p14:creationId xmlns:p14="http://schemas.microsoft.com/office/powerpoint/2010/main" val="258401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E416-D282-2144-8F74-1E29C7353586}"/>
              </a:ext>
            </a:extLst>
          </p:cNvPr>
          <p:cNvSpPr>
            <a:spLocks noGrp="1"/>
          </p:cNvSpPr>
          <p:nvPr>
            <p:ph type="title"/>
          </p:nvPr>
        </p:nvSpPr>
        <p:spPr>
          <a:xfrm>
            <a:off x="1309511" y="0"/>
            <a:ext cx="10272889" cy="1123948"/>
          </a:xfrm>
        </p:spPr>
        <p:txBody>
          <a:bodyPr>
            <a:normAutofit fontScale="90000"/>
          </a:bodyPr>
          <a:lstStyle/>
          <a:p>
            <a:r>
              <a:rPr lang="en-US" dirty="0"/>
              <a:t>Population growth of Niger – Negative Values of the Independent Variable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AE0988-F506-534B-938B-5F3D7CF93107}"/>
                  </a:ext>
                </a:extLst>
              </p:cNvPr>
              <p:cNvSpPr>
                <a:spLocks noGrp="1"/>
              </p:cNvSpPr>
              <p:nvPr>
                <p:ph sz="half" idx="1"/>
              </p:nvPr>
            </p:nvSpPr>
            <p:spPr>
              <a:xfrm>
                <a:off x="1459426" y="1300162"/>
                <a:ext cx="5131873" cy="4872038"/>
              </a:xfrm>
            </p:spPr>
            <p:txBody>
              <a:bodyPr>
                <a:normAutofit/>
              </a:bodyPr>
              <a:lstStyle/>
              <a:p>
                <a:pPr marL="0" indent="0">
                  <a:buNone/>
                </a:pPr>
                <a:r>
                  <a:rPr lang="en-US" sz="2400" dirty="0">
                    <a:solidFill>
                      <a:schemeClr val="accent1">
                        <a:lumMod val="75000"/>
                      </a:schemeClr>
                    </a:solidFill>
                  </a:rPr>
                  <a:t>Predict what the population was in 1990 in Niger, assuming the model for the Niger’s population was appropriate then</a:t>
                </a:r>
                <a:endParaRPr lang="en-US" sz="2400" i="1" dirty="0">
                  <a:solidFill>
                    <a:schemeClr val="accent1">
                      <a:lumMod val="75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11.4</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(1.034)</m:t>
                          </m:r>
                        </m:e>
                        <m:sup>
                          <m:r>
                            <a:rPr lang="en-US" sz="2000" i="1">
                              <a:latin typeface="Cambria Math" panose="02040503050406030204" pitchFamily="18" charset="0"/>
                              <a:ea typeface="Cambria Math" panose="02040503050406030204" pitchFamily="18" charset="0"/>
                            </a:rPr>
                            <m:t>𝑡</m:t>
                          </m:r>
                        </m:sup>
                      </m:sSup>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r>
                  <a:rPr lang="en-US" sz="2400" dirty="0"/>
                  <a:t>Solution: Note 1990 - 1999 = -9 and therefore we plug in P(t), t = -9, to get </a:t>
                </a:r>
              </a:p>
              <a:p>
                <a:pPr marL="0" indent="0">
                  <a:buNone/>
                </a:pP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latin typeface="Cambria Math" panose="02040503050406030204" pitchFamily="18" charset="0"/>
                          </a:rPr>
                          <m:t>−9</m:t>
                        </m:r>
                      </m:e>
                    </m:d>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11.4</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(1.034)</m:t>
                        </m:r>
                      </m:e>
                      <m:sup>
                        <m:r>
                          <a:rPr lang="en-US" sz="2400" b="0" i="1" smtClean="0">
                            <a:latin typeface="Cambria Math" panose="02040503050406030204" pitchFamily="18" charset="0"/>
                            <a:ea typeface="Cambria Math" panose="02040503050406030204" pitchFamily="18" charset="0"/>
                          </a:rPr>
                          <m:t>−9</m:t>
                        </m:r>
                      </m:sup>
                    </m:sSup>
                    <m:r>
                      <a:rPr lang="en-US" sz="2400" b="0" i="1" smtClean="0">
                        <a:latin typeface="Cambria Math" panose="02040503050406030204" pitchFamily="18" charset="0"/>
                        <a:ea typeface="Cambria Math" panose="02040503050406030204" pitchFamily="18" charset="0"/>
                      </a:rPr>
                      <m:t>=11.4(0.74014)≈8.44</m:t>
                    </m:r>
                  </m:oMath>
                </a14:m>
                <a:r>
                  <a:rPr lang="en-US" sz="2400" dirty="0"/>
                  <a:t>  million people.</a:t>
                </a:r>
              </a:p>
              <a:p>
                <a:pPr marL="0" indent="0">
                  <a:buNone/>
                </a:pPr>
                <a:r>
                  <a:rPr lang="en-US" sz="2400" dirty="0"/>
                  <a:t> Note that 8.44&lt;11.4 as expected.</a:t>
                </a:r>
              </a:p>
            </p:txBody>
          </p:sp>
        </mc:Choice>
        <mc:Fallback>
          <p:sp>
            <p:nvSpPr>
              <p:cNvPr id="3" name="Content Placeholder 2">
                <a:extLst>
                  <a:ext uri="{FF2B5EF4-FFF2-40B4-BE49-F238E27FC236}">
                    <a16:creationId xmlns:a16="http://schemas.microsoft.com/office/drawing/2014/main" id="{60AE0988-F506-534B-938B-5F3D7CF93107}"/>
                  </a:ext>
                </a:extLst>
              </p:cNvPr>
              <p:cNvSpPr>
                <a:spLocks noGrp="1" noRot="1" noChangeAspect="1" noMove="1" noResize="1" noEditPoints="1" noAdjustHandles="1" noChangeArrowheads="1" noChangeShapeType="1" noTextEdit="1"/>
              </p:cNvSpPr>
              <p:nvPr>
                <p:ph sz="half" idx="1"/>
              </p:nvPr>
            </p:nvSpPr>
            <p:spPr>
              <a:xfrm>
                <a:off x="1459426" y="1300162"/>
                <a:ext cx="5131873" cy="4872038"/>
              </a:xfrm>
              <a:blipFill>
                <a:blip r:embed="rId2"/>
                <a:stretch>
                  <a:fillRect l="-1781" r="-831" b="-125"/>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5FCD381A-FF30-184B-AA6D-05FA35C80898}"/>
              </a:ext>
            </a:extLst>
          </p:cNvPr>
          <p:cNvPicPr>
            <a:picLocks noGrp="1" noChangeAspect="1"/>
          </p:cNvPicPr>
          <p:nvPr>
            <p:ph sz="half" idx="2"/>
          </p:nvPr>
        </p:nvPicPr>
        <p:blipFill>
          <a:blip r:embed="rId3"/>
          <a:stretch>
            <a:fillRect/>
          </a:stretch>
        </p:blipFill>
        <p:spPr>
          <a:xfrm>
            <a:off x="6806406" y="2503486"/>
            <a:ext cx="4851400" cy="2870200"/>
          </a:xfrm>
          <a:prstGeom prst="rect">
            <a:avLst/>
          </a:prstGeom>
        </p:spPr>
      </p:pic>
    </p:spTree>
    <p:extLst>
      <p:ext uri="{BB962C8B-B14F-4D97-AF65-F5344CB8AC3E}">
        <p14:creationId xmlns:p14="http://schemas.microsoft.com/office/powerpoint/2010/main" val="391558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334233"/>
            <a:ext cx="10272889" cy="637901"/>
          </a:xfrm>
        </p:spPr>
        <p:txBody>
          <a:bodyPr>
            <a:normAutofit fontScale="90000"/>
          </a:bodyPr>
          <a:lstStyle/>
          <a:p>
            <a:r>
              <a:rPr lang="en-US" dirty="0"/>
              <a:t>Example 2 – California Population</a:t>
            </a:r>
          </a:p>
        </p:txBody>
      </p:sp>
      <p:sp>
        <p:nvSpPr>
          <p:cNvPr id="10" name="Rectangle 9">
            <a:extLst>
              <a:ext uri="{FF2B5EF4-FFF2-40B4-BE49-F238E27FC236}">
                <a16:creationId xmlns:a16="http://schemas.microsoft.com/office/drawing/2014/main" id="{6A1F4830-10AA-4698-ABA6-C85BA3E714C9}"/>
              </a:ext>
            </a:extLst>
          </p:cNvPr>
          <p:cNvSpPr/>
          <p:nvPr/>
        </p:nvSpPr>
        <p:spPr>
          <a:xfrm>
            <a:off x="1628316" y="1011045"/>
            <a:ext cx="8813074" cy="1632178"/>
          </a:xfrm>
          <a:prstGeom prst="rect">
            <a:avLst/>
          </a:prstGeom>
        </p:spPr>
        <p:txBody>
          <a:bodyPr wrap="square">
            <a:spAutoFit/>
          </a:bodyPr>
          <a:lstStyle/>
          <a:p>
            <a:pPr>
              <a:lnSpc>
                <a:spcPct val="107000"/>
              </a:lnSpc>
              <a:spcAft>
                <a:spcPts val="800"/>
              </a:spcAft>
            </a:pPr>
            <a:r>
              <a:rPr lang="en-US" sz="24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2 The population of California  in 2008 was  38 million with an annual growth rate of 1.16%. Write a formula for the population of California at any time after 2008.</a:t>
            </a:r>
            <a:endPar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42B6686-DBA0-164E-853C-356D15AE4494}"/>
                  </a:ext>
                </a:extLst>
              </p:cNvPr>
              <p:cNvSpPr txBox="1"/>
              <p:nvPr/>
            </p:nvSpPr>
            <p:spPr>
              <a:xfrm>
                <a:off x="1159594" y="2643223"/>
                <a:ext cx="10272889" cy="2893100"/>
              </a:xfrm>
              <a:prstGeom prst="rect">
                <a:avLst/>
              </a:prstGeom>
              <a:noFill/>
            </p:spPr>
            <p:txBody>
              <a:bodyPr wrap="square" rtlCol="0">
                <a:spAutoFit/>
              </a:bodyPr>
              <a:lstStyle/>
              <a:p>
                <a:pPr marL="457200" indent="-457200">
                  <a:buFont typeface="Arial" panose="020B0604020202020204" pitchFamily="34" charset="0"/>
                  <a:buChar char="•"/>
                </a:pPr>
                <a:r>
                  <a:rPr lang="en-US" sz="2600" dirty="0"/>
                  <a:t>First, we write the growth rate 1.16% as a decimal r = 0. 0116.</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This means that the growth factor is b = 1 + r = 1.0116.</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Initial population is the population in 2008,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𝑃</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 </m:t>
                    </m:r>
                  </m:oMath>
                </a14:m>
                <a:r>
                  <a:rPr lang="en-US" sz="2600" dirty="0"/>
                  <a:t>38, in millions.</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Therefore the exponential growth model is </a:t>
                </a:r>
                <a14:m>
                  <m:oMath xmlns:m="http://schemas.openxmlformats.org/officeDocument/2006/math">
                    <m:r>
                      <a:rPr lang="en-US" sz="2600" b="0" i="1" smtClean="0">
                        <a:latin typeface="Cambria Math" panose="02040503050406030204" pitchFamily="18" charset="0"/>
                      </a:rPr>
                      <m:t>𝑃</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𝑡</m:t>
                        </m:r>
                      </m:e>
                    </m:d>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𝑃</m:t>
                        </m:r>
                      </m:e>
                      <m:sub>
                        <m:r>
                          <a:rPr lang="en-US" sz="2600" b="0" i="1" smtClean="0">
                            <a:latin typeface="Cambria Math" panose="02040503050406030204" pitchFamily="18" charset="0"/>
                          </a:rPr>
                          <m:t>0</m:t>
                        </m:r>
                      </m:sub>
                    </m:sSub>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𝑏</m:t>
                        </m:r>
                      </m:e>
                      <m:sup>
                        <m:r>
                          <a:rPr lang="en-US" sz="2600" b="0" i="1" smtClean="0">
                            <a:latin typeface="Cambria Math" panose="02040503050406030204" pitchFamily="18" charset="0"/>
                          </a:rPr>
                          <m:t>𝑡</m:t>
                        </m:r>
                      </m:sup>
                    </m:sSup>
                  </m:oMath>
                </a14:m>
                <a:r>
                  <a:rPr lang="en-US" sz="2600" dirty="0"/>
                  <a:t> = 38</a:t>
                </a:r>
                <a14:m>
                  <m:oMath xmlns:m="http://schemas.openxmlformats.org/officeDocument/2006/math">
                    <m:sSup>
                      <m:sSupPr>
                        <m:ctrlPr>
                          <a:rPr lang="en-US" sz="2600" i="1" dirty="0" smtClean="0">
                            <a:latin typeface="Cambria Math" panose="02040503050406030204" pitchFamily="18" charset="0"/>
                          </a:rPr>
                        </m:ctrlPr>
                      </m:sSupPr>
                      <m:e>
                        <m:r>
                          <a:rPr lang="en-US" sz="2600" i="1" dirty="0">
                            <a:latin typeface="Cambria Math" panose="02040503050406030204" pitchFamily="18" charset="0"/>
                          </a:rPr>
                          <m:t>(1.0116)</m:t>
                        </m:r>
                      </m:e>
                      <m:sup>
                        <m:r>
                          <a:rPr lang="en-US" sz="2600" b="0" i="1" dirty="0" smtClean="0">
                            <a:latin typeface="Cambria Math" panose="02040503050406030204" pitchFamily="18" charset="0"/>
                          </a:rPr>
                          <m:t>𝑡</m:t>
                        </m:r>
                      </m:sup>
                    </m:sSup>
                  </m:oMath>
                </a14:m>
                <a:endParaRPr lang="en-US" sz="2600" dirty="0"/>
              </a:p>
            </p:txBody>
          </p:sp>
        </mc:Choice>
        <mc:Fallback xmlns="">
          <p:sp>
            <p:nvSpPr>
              <p:cNvPr id="3" name="TextBox 2">
                <a:extLst>
                  <a:ext uri="{FF2B5EF4-FFF2-40B4-BE49-F238E27FC236}">
                    <a16:creationId xmlns:a16="http://schemas.microsoft.com/office/drawing/2014/main" id="{D42B6686-DBA0-164E-853C-356D15AE4494}"/>
                  </a:ext>
                </a:extLst>
              </p:cNvPr>
              <p:cNvSpPr txBox="1">
                <a:spLocks noRot="1" noChangeAspect="1" noMove="1" noResize="1" noEditPoints="1" noAdjustHandles="1" noChangeArrowheads="1" noChangeShapeType="1" noTextEdit="1"/>
              </p:cNvSpPr>
              <p:nvPr/>
            </p:nvSpPr>
            <p:spPr>
              <a:xfrm>
                <a:off x="1159594" y="2643223"/>
                <a:ext cx="10272889" cy="2893100"/>
              </a:xfrm>
              <a:prstGeom prst="rect">
                <a:avLst/>
              </a:prstGeom>
              <a:blipFill>
                <a:blip r:embed="rId2"/>
                <a:stretch>
                  <a:fillRect l="-741" t="-1747" b="-4367"/>
                </a:stretch>
              </a:blipFill>
            </p:spPr>
            <p:txBody>
              <a:bodyPr/>
              <a:lstStyle/>
              <a:p>
                <a:r>
                  <a:rPr lang="en-US">
                    <a:noFill/>
                  </a:rPr>
                  <a:t> </a:t>
                </a:r>
              </a:p>
            </p:txBody>
          </p:sp>
        </mc:Fallback>
      </mc:AlternateContent>
    </p:spTree>
    <p:extLst>
      <p:ext uri="{BB962C8B-B14F-4D97-AF65-F5344CB8AC3E}">
        <p14:creationId xmlns:p14="http://schemas.microsoft.com/office/powerpoint/2010/main" val="325651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5329-BB23-F943-8C80-A44C6437AF15}"/>
              </a:ext>
            </a:extLst>
          </p:cNvPr>
          <p:cNvSpPr>
            <a:spLocks noGrp="1"/>
          </p:cNvSpPr>
          <p:nvPr>
            <p:ph type="title"/>
          </p:nvPr>
        </p:nvSpPr>
        <p:spPr>
          <a:xfrm>
            <a:off x="1484609" y="436870"/>
            <a:ext cx="10272889" cy="640079"/>
          </a:xfrm>
        </p:spPr>
        <p:txBody>
          <a:bodyPr>
            <a:normAutofit fontScale="90000"/>
          </a:bodyPr>
          <a:lstStyle/>
          <a:p>
            <a:r>
              <a:rPr lang="en-US" dirty="0"/>
              <a:t>Other Examples of Exponential Growth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6BC69A-412C-394B-8171-3B3F9487E016}"/>
                  </a:ext>
                </a:extLst>
              </p:cNvPr>
              <p:cNvSpPr>
                <a:spLocks noGrp="1"/>
              </p:cNvSpPr>
              <p:nvPr>
                <p:ph idx="1"/>
              </p:nvPr>
            </p:nvSpPr>
            <p:spPr>
              <a:xfrm>
                <a:off x="1484610" y="1835999"/>
                <a:ext cx="10272889" cy="3332816"/>
              </a:xfrm>
            </p:spPr>
            <p:txBody>
              <a:bodyPr>
                <a:normAutofit fontScale="92500" lnSpcReduction="20000"/>
              </a:bodyPr>
              <a:lstStyle/>
              <a:p>
                <a:pPr marL="0" indent="0">
                  <a:buNone/>
                </a:pPr>
                <a:r>
                  <a:rPr lang="en-US" sz="3000" dirty="0"/>
                  <a:t>Bacteria grows at exponential rate of 8.5% per hour. Its initial amount was 23 billion at 8 AM this morning. Write the formula of this model.</a:t>
                </a:r>
              </a:p>
              <a:p>
                <a:pPr marL="914400" lvl="2"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=23 </m:t>
                      </m:r>
                      <m:sSup>
                        <m:sSupPr>
                          <m:ctrlPr>
                            <a:rPr lang="en-US" sz="2800" b="0" i="1" smtClean="0">
                              <a:latin typeface="Cambria Math" panose="02040503050406030204" pitchFamily="18" charset="0"/>
                            </a:rPr>
                          </m:ctrlPr>
                        </m:sSupPr>
                        <m:e>
                          <m:r>
                            <a:rPr lang="en-US" sz="2800" i="1">
                              <a:latin typeface="Cambria Math" panose="02040503050406030204" pitchFamily="18" charset="0"/>
                            </a:rPr>
                            <m:t>(1.085)</m:t>
                          </m:r>
                          <m:r>
                            <m:rPr>
                              <m:nor/>
                            </m:rPr>
                            <a:rPr lang="en-US" sz="2800" dirty="0"/>
                            <m:t> </m:t>
                          </m:r>
                        </m:e>
                        <m:sup>
                          <m:r>
                            <a:rPr lang="en-US" sz="2800" b="0" i="1" smtClean="0">
                              <a:latin typeface="Cambria Math" panose="02040503050406030204" pitchFamily="18" charset="0"/>
                            </a:rPr>
                            <m:t>𝑡</m:t>
                          </m:r>
                        </m:sup>
                      </m:sSup>
                    </m:oMath>
                  </m:oMathPara>
                </a14:m>
                <a:endParaRPr lang="en-US" sz="2400" dirty="0"/>
              </a:p>
              <a:p>
                <a:pPr marL="0" indent="0">
                  <a:buNone/>
                </a:pPr>
                <a:r>
                  <a:rPr lang="en-US" sz="3000" dirty="0"/>
                  <a:t>What will be the amount of the bacteria at 10 AM? </a:t>
                </a:r>
              </a:p>
              <a:p>
                <a:pPr marL="914400" lvl="2" indent="0" algn="ctr">
                  <a:buNone/>
                </a:pPr>
                <a:r>
                  <a:rPr lang="en-US" sz="2800" dirty="0"/>
                  <a:t>t = 2 ; </a:t>
                </a:r>
                <a14:m>
                  <m:oMath xmlns:m="http://schemas.openxmlformats.org/officeDocument/2006/math">
                    <m:r>
                      <a:rPr lang="en-US" sz="2800" i="1">
                        <a:latin typeface="Cambria Math" panose="02040503050406030204" pitchFamily="18" charset="0"/>
                      </a:rPr>
                      <m:t>𝐵</m:t>
                    </m:r>
                    <m:d>
                      <m:dPr>
                        <m:ctrlPr>
                          <a:rPr lang="en-US" sz="2800" i="1">
                            <a:latin typeface="Cambria Math" panose="02040503050406030204" pitchFamily="18" charset="0"/>
                          </a:rPr>
                        </m:ctrlPr>
                      </m:dPr>
                      <m:e>
                        <m:r>
                          <a:rPr lang="en-US" sz="2800" b="0" i="1" smtClean="0">
                            <a:latin typeface="Cambria Math" panose="02040503050406030204" pitchFamily="18" charset="0"/>
                          </a:rPr>
                          <m:t>2</m:t>
                        </m:r>
                      </m:e>
                    </m:d>
                    <m:r>
                      <a:rPr lang="en-US" sz="2800" i="1">
                        <a:latin typeface="Cambria Math" panose="02040503050406030204" pitchFamily="18" charset="0"/>
                      </a:rPr>
                      <m:t>=23 </m:t>
                    </m:r>
                    <m:sSup>
                      <m:sSupPr>
                        <m:ctrlPr>
                          <a:rPr lang="en-US" sz="2800" i="1">
                            <a:latin typeface="Cambria Math" panose="02040503050406030204" pitchFamily="18" charset="0"/>
                          </a:rPr>
                        </m:ctrlPr>
                      </m:sSupPr>
                      <m:e>
                        <m:r>
                          <a:rPr lang="en-US" sz="2800" i="1">
                            <a:latin typeface="Cambria Math" panose="02040503050406030204" pitchFamily="18" charset="0"/>
                          </a:rPr>
                          <m:t>(1.085)</m:t>
                        </m:r>
                        <m:r>
                          <m:rPr>
                            <m:nor/>
                          </m:rPr>
                          <a:rPr lang="en-US" sz="2800" dirty="0"/>
                          <m:t> </m:t>
                        </m:r>
                      </m:e>
                      <m:sup>
                        <m:r>
                          <a:rPr lang="en-US" sz="2800" b="0" i="1" dirty="0" smtClean="0">
                            <a:latin typeface="Cambria Math" panose="02040503050406030204" pitchFamily="18" charset="0"/>
                          </a:rPr>
                          <m:t>2</m:t>
                        </m:r>
                      </m:sup>
                    </m:sSup>
                  </m:oMath>
                </a14:m>
                <a:r>
                  <a:rPr lang="en-US" sz="2800" dirty="0"/>
                  <a:t>= 27.0761 million</a:t>
                </a:r>
              </a:p>
              <a:p>
                <a:pPr marL="0" indent="0">
                  <a:buNone/>
                </a:pPr>
                <a:r>
                  <a:rPr lang="en-US" sz="3000" dirty="0"/>
                  <a:t>How about at 8 PM?  </a:t>
                </a:r>
              </a:p>
              <a:p>
                <a:pPr marL="0" lvl="4" indent="0" algn="ctr">
                  <a:buNone/>
                </a:pPr>
                <a:r>
                  <a:rPr lang="en-US" sz="3000" dirty="0"/>
                  <a:t>t = 12 ; </a:t>
                </a:r>
                <a14:m>
                  <m:oMath xmlns:m="http://schemas.openxmlformats.org/officeDocument/2006/math">
                    <m:r>
                      <a:rPr lang="en-US" sz="3000" i="1">
                        <a:latin typeface="Cambria Math" panose="02040503050406030204" pitchFamily="18" charset="0"/>
                      </a:rPr>
                      <m:t>𝐵</m:t>
                    </m:r>
                    <m:d>
                      <m:dPr>
                        <m:ctrlPr>
                          <a:rPr lang="en-US" sz="3000" i="1">
                            <a:latin typeface="Cambria Math" panose="02040503050406030204" pitchFamily="18" charset="0"/>
                          </a:rPr>
                        </m:ctrlPr>
                      </m:dPr>
                      <m:e>
                        <m:r>
                          <a:rPr lang="en-US" sz="3000" b="0" i="1" smtClean="0">
                            <a:latin typeface="Cambria Math" panose="02040503050406030204" pitchFamily="18" charset="0"/>
                          </a:rPr>
                          <m:t>1</m:t>
                        </m:r>
                        <m:r>
                          <a:rPr lang="en-US" sz="3000" i="1">
                            <a:latin typeface="Cambria Math" panose="02040503050406030204" pitchFamily="18" charset="0"/>
                          </a:rPr>
                          <m:t>2</m:t>
                        </m:r>
                      </m:e>
                    </m:d>
                    <m:r>
                      <a:rPr lang="en-US" sz="3000" i="1">
                        <a:latin typeface="Cambria Math" panose="02040503050406030204" pitchFamily="18" charset="0"/>
                      </a:rPr>
                      <m:t>=23 </m:t>
                    </m:r>
                    <m:sSup>
                      <m:sSupPr>
                        <m:ctrlPr>
                          <a:rPr lang="en-US" sz="3000" i="1">
                            <a:latin typeface="Cambria Math" panose="02040503050406030204" pitchFamily="18" charset="0"/>
                          </a:rPr>
                        </m:ctrlPr>
                      </m:sSupPr>
                      <m:e>
                        <m:r>
                          <a:rPr lang="en-US" sz="3000" i="1">
                            <a:latin typeface="Cambria Math" panose="02040503050406030204" pitchFamily="18" charset="0"/>
                          </a:rPr>
                          <m:t>(1.085)</m:t>
                        </m:r>
                        <m:r>
                          <m:rPr>
                            <m:nor/>
                          </m:rPr>
                          <a:rPr lang="en-US" sz="3000" dirty="0"/>
                          <m:t> </m:t>
                        </m:r>
                      </m:e>
                      <m:sup>
                        <m:r>
                          <a:rPr lang="en-US" sz="3000" b="0" i="1" dirty="0" smtClean="0">
                            <a:latin typeface="Cambria Math" panose="02040503050406030204" pitchFamily="18" charset="0"/>
                          </a:rPr>
                          <m:t>1</m:t>
                        </m:r>
                        <m:r>
                          <a:rPr lang="en-US" sz="3000" i="1" dirty="0">
                            <a:latin typeface="Cambria Math" panose="02040503050406030204" pitchFamily="18" charset="0"/>
                          </a:rPr>
                          <m:t>2</m:t>
                        </m:r>
                      </m:sup>
                    </m:sSup>
                  </m:oMath>
                </a14:m>
                <a:r>
                  <a:rPr lang="en-US" sz="3000" dirty="0"/>
                  <a:t>= 61.2187 million</a:t>
                </a:r>
              </a:p>
              <a:p>
                <a:endParaRPr lang="en-US" dirty="0"/>
              </a:p>
            </p:txBody>
          </p:sp>
        </mc:Choice>
        <mc:Fallback>
          <p:sp>
            <p:nvSpPr>
              <p:cNvPr id="3" name="Content Placeholder 2">
                <a:extLst>
                  <a:ext uri="{FF2B5EF4-FFF2-40B4-BE49-F238E27FC236}">
                    <a16:creationId xmlns:a16="http://schemas.microsoft.com/office/drawing/2014/main" id="{AD6BC69A-412C-394B-8171-3B3F9487E016}"/>
                  </a:ext>
                </a:extLst>
              </p:cNvPr>
              <p:cNvSpPr>
                <a:spLocks noGrp="1" noRot="1" noChangeAspect="1" noMove="1" noResize="1" noEditPoints="1" noAdjustHandles="1" noChangeArrowheads="1" noChangeShapeType="1" noTextEdit="1"/>
              </p:cNvSpPr>
              <p:nvPr>
                <p:ph idx="1"/>
              </p:nvPr>
            </p:nvSpPr>
            <p:spPr>
              <a:xfrm>
                <a:off x="1484610" y="1835999"/>
                <a:ext cx="10272889" cy="3332816"/>
              </a:xfrm>
              <a:blipFill>
                <a:blip r:embed="rId2"/>
                <a:stretch>
                  <a:fillRect l="-1246" t="-8775" r="-1128"/>
                </a:stretch>
              </a:blipFill>
            </p:spPr>
            <p:txBody>
              <a:bodyPr/>
              <a:lstStyle/>
              <a:p>
                <a:r>
                  <a:rPr lang="en-US">
                    <a:noFill/>
                  </a:rPr>
                  <a:t> </a:t>
                </a:r>
              </a:p>
            </p:txBody>
          </p:sp>
        </mc:Fallback>
      </mc:AlternateContent>
    </p:spTree>
    <p:extLst>
      <p:ext uri="{BB962C8B-B14F-4D97-AF65-F5344CB8AC3E}">
        <p14:creationId xmlns:p14="http://schemas.microsoft.com/office/powerpoint/2010/main" val="51809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5329-BB23-F943-8C80-A44C6437AF15}"/>
              </a:ext>
            </a:extLst>
          </p:cNvPr>
          <p:cNvSpPr>
            <a:spLocks noGrp="1"/>
          </p:cNvSpPr>
          <p:nvPr>
            <p:ph type="title"/>
          </p:nvPr>
        </p:nvSpPr>
        <p:spPr/>
        <p:txBody>
          <a:bodyPr>
            <a:normAutofit fontScale="90000"/>
          </a:bodyPr>
          <a:lstStyle/>
          <a:p>
            <a:r>
              <a:rPr lang="en-US" dirty="0"/>
              <a:t>Other Examples of Exponential Growth</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3D4F4D13-A0C7-D849-BE29-7330FE862E3F}"/>
                  </a:ext>
                </a:extLst>
              </p:cNvPr>
              <p:cNvSpPr>
                <a:spLocks noGrp="1"/>
              </p:cNvSpPr>
              <p:nvPr>
                <p:ph idx="1"/>
              </p:nvPr>
            </p:nvSpPr>
            <p:spPr/>
            <p:txBody>
              <a:bodyPr>
                <a:normAutofit fontScale="92500"/>
              </a:bodyPr>
              <a:lstStyle/>
              <a:p>
                <a:pPr marL="0" indent="0">
                  <a:buNone/>
                </a:pPr>
                <a:r>
                  <a:rPr lang="en-US" sz="2400" dirty="0"/>
                  <a:t>A given initial investment of 2000 dollars in January this year  grows exponentially  at a rate 0.5% per month. Write the formula of this model.</a:t>
                </a:r>
              </a:p>
              <a:p>
                <a:pPr marL="0" indent="0" algn="ctr">
                  <a:buNone/>
                </a:pPr>
                <a14:m>
                  <m:oMath xmlns:m="http://schemas.openxmlformats.org/officeDocument/2006/math">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=2000</m:t>
                    </m:r>
                    <m:sSup>
                      <m:sSupPr>
                        <m:ctrlPr>
                          <a:rPr lang="en-US" sz="2400" b="0" i="1" smtClean="0">
                            <a:latin typeface="Cambria Math" panose="02040503050406030204" pitchFamily="18" charset="0"/>
                          </a:rPr>
                        </m:ctrlPr>
                      </m:sSupPr>
                      <m:e>
                        <m:r>
                          <a:rPr lang="en-US" sz="2400" i="1">
                            <a:latin typeface="Cambria Math" panose="02040503050406030204" pitchFamily="18" charset="0"/>
                          </a:rPr>
                          <m:t>(1.005)</m:t>
                        </m:r>
                      </m:e>
                      <m:sup>
                        <m:r>
                          <a:rPr lang="en-US" sz="2400" b="0" i="1" smtClean="0">
                            <a:latin typeface="Cambria Math" panose="02040503050406030204" pitchFamily="18" charset="0"/>
                          </a:rPr>
                          <m:t>𝑡</m:t>
                        </m:r>
                      </m:sup>
                    </m:sSup>
                  </m:oMath>
                </a14:m>
                <a:r>
                  <a:rPr lang="en-US" sz="2400" dirty="0"/>
                  <a:t>,  t months after last January</a:t>
                </a:r>
              </a:p>
              <a:p>
                <a:pPr marL="0" indent="0">
                  <a:buNone/>
                </a:pPr>
                <a:r>
                  <a:rPr lang="en-US" sz="2400" dirty="0"/>
                  <a:t>How much is I(5)? What does it signify in reality?</a:t>
                </a:r>
              </a:p>
              <a:p>
                <a:pPr marL="0" indent="0" algn="ctr">
                  <a:buNone/>
                </a:pPr>
                <a:r>
                  <a:rPr lang="en-US" sz="2400" dirty="0"/>
                  <a:t>I(5) = 2050.5025 dollars is the value of the investment in June </a:t>
                </a:r>
              </a:p>
              <a:p>
                <a:pPr marL="0" indent="0">
                  <a:buNone/>
                </a:pPr>
                <a:r>
                  <a:rPr lang="en-US" sz="2400" dirty="0"/>
                  <a:t>When will this investment  reach 8000 dollars?</a:t>
                </a:r>
              </a:p>
              <a:p>
                <a:pPr marL="0" indent="0" algn="ctr">
                  <a:buNone/>
                </a:pPr>
                <a:r>
                  <a:rPr lang="en-US" sz="2400" dirty="0"/>
                  <a:t>Need to solve 8000 </a:t>
                </a:r>
                <a14:m>
                  <m:oMath xmlns:m="http://schemas.openxmlformats.org/officeDocument/2006/math">
                    <m:r>
                      <a:rPr lang="en-US" sz="2400" i="1">
                        <a:latin typeface="Cambria Math" panose="02040503050406030204" pitchFamily="18" charset="0"/>
                      </a:rPr>
                      <m:t>=2000</m:t>
                    </m:r>
                    <m:sSup>
                      <m:sSupPr>
                        <m:ctrlPr>
                          <a:rPr lang="en-US" sz="2400" i="1">
                            <a:latin typeface="Cambria Math" panose="02040503050406030204" pitchFamily="18" charset="0"/>
                          </a:rPr>
                        </m:ctrlPr>
                      </m:sSupPr>
                      <m:e>
                        <m:r>
                          <a:rPr lang="en-US" sz="2400" i="1">
                            <a:latin typeface="Cambria Math" panose="02040503050406030204" pitchFamily="18" charset="0"/>
                          </a:rPr>
                          <m:t>(1.005)</m:t>
                        </m:r>
                      </m:e>
                      <m:sup>
                        <m:r>
                          <a:rPr lang="en-US" sz="2400" i="1">
                            <a:latin typeface="Cambria Math" panose="02040503050406030204" pitchFamily="18" charset="0"/>
                          </a:rPr>
                          <m:t>𝑡</m:t>
                        </m:r>
                      </m:sup>
                    </m:sSup>
                  </m:oMath>
                </a14:m>
                <a:r>
                  <a:rPr lang="en-US" sz="2400" dirty="0"/>
                  <a:t> for t  or 4000 </a:t>
                </a:r>
                <a14:m>
                  <m:oMath xmlns:m="http://schemas.openxmlformats.org/officeDocument/2006/math">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(1.005)</m:t>
                        </m:r>
                      </m:e>
                      <m:sup>
                        <m:r>
                          <a:rPr lang="en-US" sz="2400" i="1">
                            <a:latin typeface="Cambria Math" panose="02040503050406030204" pitchFamily="18" charset="0"/>
                          </a:rPr>
                          <m:t>𝑡</m:t>
                        </m:r>
                      </m:sup>
                    </m:sSup>
                    <m:r>
                      <a:rPr lang="en-US" sz="2400" b="0" i="1" smtClean="0">
                        <a:latin typeface="Cambria Math" panose="02040503050406030204" pitchFamily="18" charset="0"/>
                      </a:rPr>
                      <m:t> .</m:t>
                    </m:r>
                  </m:oMath>
                </a14:m>
                <a:r>
                  <a:rPr lang="en-US" sz="2400" dirty="0"/>
                  <a:t> We’ll learn this later…</a:t>
                </a:r>
              </a:p>
            </p:txBody>
          </p:sp>
        </mc:Choice>
        <mc:Fallback>
          <p:sp>
            <p:nvSpPr>
              <p:cNvPr id="4" name="Content Placeholder 3">
                <a:extLst>
                  <a:ext uri="{FF2B5EF4-FFF2-40B4-BE49-F238E27FC236}">
                    <a16:creationId xmlns:a16="http://schemas.microsoft.com/office/drawing/2014/main" id="{3D4F4D13-A0C7-D849-BE29-7330FE862E3F}"/>
                  </a:ext>
                </a:extLst>
              </p:cNvPr>
              <p:cNvSpPr>
                <a:spLocks noGrp="1" noRot="1" noChangeAspect="1" noMove="1" noResize="1" noEditPoints="1" noAdjustHandles="1" noChangeArrowheads="1" noChangeShapeType="1" noTextEdit="1"/>
              </p:cNvSpPr>
              <p:nvPr>
                <p:ph idx="1"/>
              </p:nvPr>
            </p:nvSpPr>
            <p:spPr>
              <a:blipFill>
                <a:blip r:embed="rId2"/>
                <a:stretch>
                  <a:fillRect l="-772" b="-1282"/>
                </a:stretch>
              </a:blipFill>
            </p:spPr>
            <p:txBody>
              <a:bodyPr/>
              <a:lstStyle/>
              <a:p>
                <a:r>
                  <a:rPr lang="en-US">
                    <a:noFill/>
                  </a:rPr>
                  <a:t> </a:t>
                </a:r>
              </a:p>
            </p:txBody>
          </p:sp>
        </mc:Fallback>
      </mc:AlternateContent>
    </p:spTree>
    <p:extLst>
      <p:ext uri="{BB962C8B-B14F-4D97-AF65-F5344CB8AC3E}">
        <p14:creationId xmlns:p14="http://schemas.microsoft.com/office/powerpoint/2010/main" val="714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52568" y="301891"/>
            <a:ext cx="10272889" cy="1023803"/>
          </a:xfrm>
        </p:spPr>
        <p:txBody>
          <a:bodyPr>
            <a:normAutofit/>
          </a:bodyPr>
          <a:lstStyle/>
          <a:p>
            <a:r>
              <a:rPr lang="en-US" sz="3200" dirty="0"/>
              <a:t>Mathematical Role of Growth Factor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A1F4830-10AA-4698-ABA6-C85BA3E714C9}"/>
                  </a:ext>
                </a:extLst>
              </p:cNvPr>
              <p:cNvSpPr/>
              <p:nvPr/>
            </p:nvSpPr>
            <p:spPr>
              <a:xfrm>
                <a:off x="1545544" y="1426066"/>
                <a:ext cx="8813074" cy="461665"/>
              </a:xfrm>
              <a:prstGeom prst="rect">
                <a:avLst/>
              </a:prstGeom>
            </p:spPr>
            <p:txBody>
              <a:bodyPr wrap="square">
                <a:spAutoFit/>
              </a:bodyPr>
              <a:lstStyle/>
              <a:p>
                <a:pPr algn="ct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𝑡</m:t>
                        </m:r>
                      </m:sup>
                    </m:sSup>
                    <m:r>
                      <a:rPr lang="en-US" sz="2400" i="1">
                        <a:latin typeface="Cambria Math" panose="02040503050406030204" pitchFamily="18" charset="0"/>
                        <a:ea typeface="Cambria Math" panose="02040503050406030204" pitchFamily="18" charset="0"/>
                      </a:rPr>
                      <m:t> </m:t>
                    </m:r>
                  </m:oMath>
                </a14:m>
                <a:endParaRPr lang="en-US" sz="2400" i="1" dirty="0">
                  <a:latin typeface="Cambria Math" panose="02040503050406030204" pitchFamily="18" charset="0"/>
                  <a:ea typeface="Cambria Math" panose="02040503050406030204" pitchFamily="18" charset="0"/>
                </a:endParaRPr>
              </a:p>
            </p:txBody>
          </p:sp>
        </mc:Choice>
        <mc:Fallback xmlns="">
          <p:sp>
            <p:nvSpPr>
              <p:cNvPr id="10" name="Rectangle 9">
                <a:extLst>
                  <a:ext uri="{FF2B5EF4-FFF2-40B4-BE49-F238E27FC236}">
                    <a16:creationId xmlns:a16="http://schemas.microsoft.com/office/drawing/2014/main" id="{6A1F4830-10AA-4698-ABA6-C85BA3E714C9}"/>
                  </a:ext>
                </a:extLst>
              </p:cNvPr>
              <p:cNvSpPr>
                <a:spLocks noRot="1" noChangeAspect="1" noMove="1" noResize="1" noEditPoints="1" noAdjustHandles="1" noChangeArrowheads="1" noChangeShapeType="1" noTextEdit="1"/>
              </p:cNvSpPr>
              <p:nvPr/>
            </p:nvSpPr>
            <p:spPr>
              <a:xfrm>
                <a:off x="1545544" y="1426066"/>
                <a:ext cx="8813074" cy="461665"/>
              </a:xfrm>
              <a:prstGeom prst="rect">
                <a:avLst/>
              </a:prstGeom>
              <a:blipFill>
                <a:blip r:embed="rId2"/>
                <a:stretch>
                  <a:fillRect t="-5263" b="-2631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AE340A1-3F65-EB41-8029-BE8589F12021}"/>
              </a:ext>
            </a:extLst>
          </p:cNvPr>
          <p:cNvSpPr txBox="1"/>
          <p:nvPr/>
        </p:nvSpPr>
        <p:spPr>
          <a:xfrm>
            <a:off x="1545544" y="1988103"/>
            <a:ext cx="9886939" cy="2585323"/>
          </a:xfrm>
          <a:prstGeom prst="rect">
            <a:avLst/>
          </a:prstGeom>
          <a:noFill/>
        </p:spPr>
        <p:txBody>
          <a:bodyPr wrap="square" rtlCol="0">
            <a:spAutoFit/>
          </a:bodyPr>
          <a:lstStyle/>
          <a:p>
            <a:r>
              <a:rPr lang="en-US" sz="2400" dirty="0"/>
              <a:t>The role of the </a:t>
            </a:r>
            <a:r>
              <a:rPr lang="en-US" sz="2400" dirty="0">
                <a:solidFill>
                  <a:srgbClr val="0070C0"/>
                </a:solidFill>
              </a:rPr>
              <a:t>growth factor </a:t>
            </a:r>
            <a:r>
              <a:rPr lang="en-US" sz="2400" i="1" dirty="0">
                <a:solidFill>
                  <a:srgbClr val="0070C0"/>
                </a:solidFill>
              </a:rPr>
              <a:t>b</a:t>
            </a:r>
            <a:r>
              <a:rPr lang="en-US" sz="2400" dirty="0">
                <a:solidFill>
                  <a:srgbClr val="0070C0"/>
                </a:solidFill>
              </a:rPr>
              <a:t> </a:t>
            </a:r>
            <a:r>
              <a:rPr lang="en-US" sz="2400" dirty="0"/>
              <a:t>is similar to that of </a:t>
            </a:r>
            <a:r>
              <a:rPr lang="en-US" sz="2400" dirty="0">
                <a:solidFill>
                  <a:srgbClr val="0070C0"/>
                </a:solidFill>
              </a:rPr>
              <a:t>the slope </a:t>
            </a:r>
            <a:r>
              <a:rPr lang="en-US" sz="2400" dirty="0"/>
              <a:t>of a linear function. The larger b is, the faster the exponential function grows.</a:t>
            </a:r>
          </a:p>
          <a:p>
            <a:r>
              <a:rPr lang="en-US" sz="2400" dirty="0"/>
              <a:t>Where does the curve lie if b = 1.045? What if b  = 1.032?</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76527359-2291-3644-9134-E750C1AF0162}"/>
              </a:ext>
            </a:extLst>
          </p:cNvPr>
          <p:cNvPicPr>
            <a:picLocks noChangeAspect="1"/>
          </p:cNvPicPr>
          <p:nvPr/>
        </p:nvPicPr>
        <p:blipFill>
          <a:blip r:embed="rId3"/>
          <a:stretch>
            <a:fillRect/>
          </a:stretch>
        </p:blipFill>
        <p:spPr>
          <a:xfrm>
            <a:off x="3285081" y="3580536"/>
            <a:ext cx="5334000" cy="2870200"/>
          </a:xfrm>
          <a:prstGeom prst="rect">
            <a:avLst/>
          </a:prstGeom>
        </p:spPr>
      </p:pic>
    </p:spTree>
    <p:extLst>
      <p:ext uri="{BB962C8B-B14F-4D97-AF65-F5344CB8AC3E}">
        <p14:creationId xmlns:p14="http://schemas.microsoft.com/office/powerpoint/2010/main" val="118236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52568" y="301891"/>
            <a:ext cx="10272889" cy="1023803"/>
          </a:xfrm>
        </p:spPr>
        <p:txBody>
          <a:bodyPr>
            <a:normAutofit/>
          </a:bodyPr>
          <a:lstStyle/>
          <a:p>
            <a:r>
              <a:rPr lang="en-US" sz="3200" dirty="0"/>
              <a:t>Mathematical Role of Initial Population</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A1F4830-10AA-4698-ABA6-C85BA3E714C9}"/>
                  </a:ext>
                </a:extLst>
              </p:cNvPr>
              <p:cNvSpPr/>
              <p:nvPr/>
            </p:nvSpPr>
            <p:spPr>
              <a:xfrm>
                <a:off x="1545544" y="1426066"/>
                <a:ext cx="8813074" cy="461665"/>
              </a:xfrm>
              <a:prstGeom prst="rect">
                <a:avLst/>
              </a:prstGeom>
            </p:spPr>
            <p:txBody>
              <a:bodyPr wrap="square">
                <a:spAutoFit/>
              </a:bodyPr>
              <a:lstStyle/>
              <a:p>
                <a:pPr algn="ct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𝑡</m:t>
                        </m:r>
                      </m:sup>
                    </m:sSup>
                    <m:r>
                      <a:rPr lang="en-US" sz="2400" i="1">
                        <a:latin typeface="Cambria Math" panose="02040503050406030204" pitchFamily="18" charset="0"/>
                        <a:ea typeface="Cambria Math" panose="02040503050406030204" pitchFamily="18" charset="0"/>
                      </a:rPr>
                      <m:t> </m:t>
                    </m:r>
                  </m:oMath>
                </a14:m>
                <a:endParaRPr lang="en-US" sz="2400" i="1" dirty="0">
                  <a:latin typeface="Cambria Math" panose="02040503050406030204" pitchFamily="18" charset="0"/>
                  <a:ea typeface="Cambria Math" panose="02040503050406030204" pitchFamily="18" charset="0"/>
                </a:endParaRPr>
              </a:p>
            </p:txBody>
          </p:sp>
        </mc:Choice>
        <mc:Fallback xmlns="">
          <p:sp>
            <p:nvSpPr>
              <p:cNvPr id="10" name="Rectangle 9">
                <a:extLst>
                  <a:ext uri="{FF2B5EF4-FFF2-40B4-BE49-F238E27FC236}">
                    <a16:creationId xmlns:a16="http://schemas.microsoft.com/office/drawing/2014/main" id="{6A1F4830-10AA-4698-ABA6-C85BA3E714C9}"/>
                  </a:ext>
                </a:extLst>
              </p:cNvPr>
              <p:cNvSpPr>
                <a:spLocks noRot="1" noChangeAspect="1" noMove="1" noResize="1" noEditPoints="1" noAdjustHandles="1" noChangeArrowheads="1" noChangeShapeType="1" noTextEdit="1"/>
              </p:cNvSpPr>
              <p:nvPr/>
            </p:nvSpPr>
            <p:spPr>
              <a:xfrm>
                <a:off x="1545544" y="1426066"/>
                <a:ext cx="8813074" cy="461665"/>
              </a:xfrm>
              <a:prstGeom prst="rect">
                <a:avLst/>
              </a:prstGeom>
              <a:blipFill>
                <a:blip r:embed="rId2"/>
                <a:stretch>
                  <a:fillRect t="-5263"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AE340A1-3F65-EB41-8029-BE8589F12021}"/>
                  </a:ext>
                </a:extLst>
              </p:cNvPr>
              <p:cNvSpPr txBox="1"/>
              <p:nvPr/>
            </p:nvSpPr>
            <p:spPr>
              <a:xfrm>
                <a:off x="1545544" y="1988103"/>
                <a:ext cx="9886939" cy="2585323"/>
              </a:xfrm>
              <a:prstGeom prst="rect">
                <a:avLst/>
              </a:prstGeom>
              <a:noFill/>
            </p:spPr>
            <p:txBody>
              <a:bodyPr wrap="square" rtlCol="0">
                <a:spAutoFit/>
              </a:bodyPr>
              <a:lstStyle/>
              <a:p>
                <a:r>
                  <a:rPr lang="en-US" sz="2400" dirty="0"/>
                  <a:t>The role of the coefficient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r>
                      <a:rPr lang="en-US" sz="2400" i="1">
                        <a:latin typeface="Cambria Math" panose="02040503050406030204" pitchFamily="18" charset="0"/>
                      </a:rPr>
                      <m:t> </m:t>
                    </m:r>
                  </m:oMath>
                </a14:m>
                <a:r>
                  <a:rPr lang="en-US" sz="2400" dirty="0"/>
                  <a:t>is similar to that of the vertical intercept of a linear function. Note when t = 0,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latin typeface="Cambria Math" panose="02040503050406030204" pitchFamily="18" charset="0"/>
                          </a:rPr>
                          <m:t>0</m:t>
                        </m:r>
                      </m:e>
                    </m:d>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b="0" i="1" smtClean="0">
                            <a:latin typeface="Cambria Math" panose="02040503050406030204" pitchFamily="18" charset="0"/>
                            <a:ea typeface="Cambria Math" panose="02040503050406030204" pitchFamily="18" charset="0"/>
                          </a:rPr>
                          <m:t>0</m:t>
                        </m:r>
                      </m:sup>
                    </m:sSup>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oMath>
                </a14:m>
                <a:r>
                  <a:rPr lang="en-US" sz="2400" dirty="0"/>
                  <a:t>, i.e. this is the y-intercept of the graph of P(t)</a:t>
                </a:r>
              </a:p>
              <a:p>
                <a:endParaRPr lang="en-US" dirty="0"/>
              </a:p>
              <a:p>
                <a:endParaRPr lang="en-US" dirty="0"/>
              </a:p>
              <a:p>
                <a:endParaRPr lang="en-US" dirty="0"/>
              </a:p>
              <a:p>
                <a:endParaRPr lang="en-US" dirty="0"/>
              </a:p>
              <a:p>
                <a:endParaRPr lang="en-US" dirty="0"/>
              </a:p>
            </p:txBody>
          </p:sp>
        </mc:Choice>
        <mc:Fallback xmlns="">
          <p:sp>
            <p:nvSpPr>
              <p:cNvPr id="3" name="TextBox 2">
                <a:extLst>
                  <a:ext uri="{FF2B5EF4-FFF2-40B4-BE49-F238E27FC236}">
                    <a16:creationId xmlns:a16="http://schemas.microsoft.com/office/drawing/2014/main" id="{8AE340A1-3F65-EB41-8029-BE8589F12021}"/>
                  </a:ext>
                </a:extLst>
              </p:cNvPr>
              <p:cNvSpPr txBox="1">
                <a:spLocks noRot="1" noChangeAspect="1" noMove="1" noResize="1" noEditPoints="1" noAdjustHandles="1" noChangeArrowheads="1" noChangeShapeType="1" noTextEdit="1"/>
              </p:cNvSpPr>
              <p:nvPr/>
            </p:nvSpPr>
            <p:spPr>
              <a:xfrm>
                <a:off x="1545544" y="1988103"/>
                <a:ext cx="9886939" cy="2585323"/>
              </a:xfrm>
              <a:prstGeom prst="rect">
                <a:avLst/>
              </a:prstGeom>
              <a:blipFill>
                <a:blip r:embed="rId3"/>
                <a:stretch>
                  <a:fillRect l="-899" t="-1471" r="-899"/>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97D6F517-1674-7144-A635-51BF59DA881F}"/>
              </a:ext>
            </a:extLst>
          </p:cNvPr>
          <p:cNvPicPr>
            <a:picLocks noChangeAspect="1"/>
          </p:cNvPicPr>
          <p:nvPr/>
        </p:nvPicPr>
        <p:blipFill>
          <a:blip r:embed="rId4"/>
          <a:stretch>
            <a:fillRect/>
          </a:stretch>
        </p:blipFill>
        <p:spPr>
          <a:xfrm>
            <a:off x="3233771" y="3280764"/>
            <a:ext cx="5880100" cy="3225800"/>
          </a:xfrm>
          <a:prstGeom prst="rect">
            <a:avLst/>
          </a:prstGeom>
        </p:spPr>
      </p:pic>
    </p:spTree>
    <p:extLst>
      <p:ext uri="{BB962C8B-B14F-4D97-AF65-F5344CB8AC3E}">
        <p14:creationId xmlns:p14="http://schemas.microsoft.com/office/powerpoint/2010/main" val="364638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Linear Growth versus Exponential Growth</a:t>
            </a:r>
          </a:p>
        </p:txBody>
      </p:sp>
      <p:pic>
        <p:nvPicPr>
          <p:cNvPr id="4" name="Picture 3">
            <a:extLst>
              <a:ext uri="{FF2B5EF4-FFF2-40B4-BE49-F238E27FC236}">
                <a16:creationId xmlns:a16="http://schemas.microsoft.com/office/drawing/2014/main" id="{50950A93-591A-C743-8F21-D6C4482C5578}"/>
              </a:ext>
            </a:extLst>
          </p:cNvPr>
          <p:cNvPicPr>
            <a:picLocks noChangeAspect="1"/>
          </p:cNvPicPr>
          <p:nvPr/>
        </p:nvPicPr>
        <p:blipFill>
          <a:blip r:embed="rId2"/>
          <a:stretch>
            <a:fillRect/>
          </a:stretch>
        </p:blipFill>
        <p:spPr>
          <a:xfrm>
            <a:off x="2918298" y="2355091"/>
            <a:ext cx="6433121" cy="3831701"/>
          </a:xfrm>
          <a:prstGeom prst="rect">
            <a:avLst/>
          </a:prstGeom>
        </p:spPr>
      </p:pic>
      <p:sp>
        <p:nvSpPr>
          <p:cNvPr id="5" name="TextBox 4">
            <a:extLst>
              <a:ext uri="{FF2B5EF4-FFF2-40B4-BE49-F238E27FC236}">
                <a16:creationId xmlns:a16="http://schemas.microsoft.com/office/drawing/2014/main" id="{688ECCCE-AF19-F941-B703-AEC730827D37}"/>
              </a:ext>
            </a:extLst>
          </p:cNvPr>
          <p:cNvSpPr txBox="1"/>
          <p:nvPr/>
        </p:nvSpPr>
        <p:spPr>
          <a:xfrm>
            <a:off x="2107420" y="1218634"/>
            <a:ext cx="8677072" cy="800219"/>
          </a:xfrm>
          <a:prstGeom prst="rect">
            <a:avLst/>
          </a:prstGeom>
          <a:noFill/>
        </p:spPr>
        <p:txBody>
          <a:bodyPr wrap="square" rtlCol="0">
            <a:spAutoFit/>
          </a:bodyPr>
          <a:lstStyle/>
          <a:p>
            <a:r>
              <a:rPr lang="en-US" sz="2300" dirty="0"/>
              <a:t>Linear growth – increase by a </a:t>
            </a:r>
            <a:r>
              <a:rPr lang="en-US" sz="2300" i="1" dirty="0">
                <a:solidFill>
                  <a:srgbClr val="0070C0"/>
                </a:solidFill>
              </a:rPr>
              <a:t>fixed amount </a:t>
            </a:r>
            <a:r>
              <a:rPr lang="en-US" sz="2300" dirty="0"/>
              <a:t>(slope=m);</a:t>
            </a:r>
          </a:p>
          <a:p>
            <a:r>
              <a:rPr lang="en-US" sz="2300" dirty="0"/>
              <a:t>Exponential growth – increases by a </a:t>
            </a:r>
            <a:r>
              <a:rPr lang="en-US" sz="2300" i="1" dirty="0">
                <a:solidFill>
                  <a:srgbClr val="0070C0"/>
                </a:solidFill>
              </a:rPr>
              <a:t>fixed percent</a:t>
            </a:r>
          </a:p>
        </p:txBody>
      </p:sp>
    </p:spTree>
    <p:extLst>
      <p:ext uri="{BB962C8B-B14F-4D97-AF65-F5344CB8AC3E}">
        <p14:creationId xmlns:p14="http://schemas.microsoft.com/office/powerpoint/2010/main" val="204172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256048"/>
            <a:ext cx="10272889" cy="637901"/>
          </a:xfrm>
        </p:spPr>
        <p:txBody>
          <a:bodyPr>
            <a:normAutofit fontScale="90000"/>
          </a:bodyPr>
          <a:lstStyle/>
          <a:p>
            <a:r>
              <a:rPr lang="en-US" dirty="0"/>
              <a:t>Example 3 – Population of Mexico</a:t>
            </a:r>
          </a:p>
        </p:txBody>
      </p:sp>
      <p:sp>
        <p:nvSpPr>
          <p:cNvPr id="10" name="Rectangle 9">
            <a:extLst>
              <a:ext uri="{FF2B5EF4-FFF2-40B4-BE49-F238E27FC236}">
                <a16:creationId xmlns:a16="http://schemas.microsoft.com/office/drawing/2014/main" id="{6A1F4830-10AA-4698-ABA6-C85BA3E714C9}"/>
              </a:ext>
            </a:extLst>
          </p:cNvPr>
          <p:cNvSpPr/>
          <p:nvPr/>
        </p:nvSpPr>
        <p:spPr>
          <a:xfrm>
            <a:off x="1447129" y="1128855"/>
            <a:ext cx="8813074" cy="1860702"/>
          </a:xfrm>
          <a:prstGeom prst="rect">
            <a:avLst/>
          </a:prstGeom>
        </p:spPr>
        <p:txBody>
          <a:bodyPr wrap="square">
            <a:spAutoFit/>
          </a:bodyPr>
          <a:lstStyle/>
          <a:p>
            <a:pPr>
              <a:lnSpc>
                <a:spcPct val="107000"/>
              </a:lnSpc>
              <a:spcAft>
                <a:spcPts val="800"/>
              </a:spcAft>
            </a:pPr>
            <a:r>
              <a:rPr lang="en-US" sz="24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3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In 2006, the population of Mexico was 108.3 million and was growing exponentially at a rate of 1.7% per year.</a:t>
            </a:r>
          </a:p>
          <a:p>
            <a:pPr marL="342900" indent="-342900">
              <a:lnSpc>
                <a:spcPct val="107000"/>
              </a:lnSpc>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Find a formula for the population of Mexico at any time t</a:t>
            </a:r>
          </a:p>
          <a:p>
            <a:pPr marL="342900" indent="-342900">
              <a:lnSpc>
                <a:spcPct val="107000"/>
              </a:lnSpc>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Predict the population of Mexico in 2015.</a:t>
            </a:r>
            <a:endParaRPr lang="en-US" sz="1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7F7357AA-B75F-4CE2-A50F-6BB0D1EC5453}"/>
              </a:ext>
            </a:extLst>
          </p:cNvPr>
          <p:cNvSpPr txBox="1"/>
          <p:nvPr/>
        </p:nvSpPr>
        <p:spPr>
          <a:xfrm>
            <a:off x="1276350" y="3224463"/>
            <a:ext cx="1462189" cy="461665"/>
          </a:xfrm>
          <a:prstGeom prst="rect">
            <a:avLst/>
          </a:prstGeom>
          <a:noFill/>
        </p:spPr>
        <p:txBody>
          <a:bodyPr wrap="square" rtlCol="0">
            <a:spAutoFit/>
          </a:bodyPr>
          <a:lstStyle/>
          <a:p>
            <a:r>
              <a:rPr lang="en-US" sz="2400" dirty="0">
                <a:solidFill>
                  <a:schemeClr val="accent5">
                    <a:lumMod val="50000"/>
                  </a:schemeClr>
                </a:solidFill>
              </a:rPr>
              <a:t>Solution: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C6C9E3C-494D-498E-B793-1AA32A46A54C}"/>
                  </a:ext>
                </a:extLst>
              </p:cNvPr>
              <p:cNvSpPr txBox="1"/>
              <p:nvPr/>
            </p:nvSpPr>
            <p:spPr>
              <a:xfrm>
                <a:off x="2902016" y="3617170"/>
                <a:ext cx="6823009" cy="830997"/>
              </a:xfrm>
              <a:prstGeom prst="rect">
                <a:avLst/>
              </a:prstGeom>
              <a:noFill/>
            </p:spPr>
            <p:txBody>
              <a:bodyPr wrap="square" rtlCol="0">
                <a:spAutoFit/>
              </a:bodyPr>
              <a:lstStyle/>
              <a:p>
                <a:pPr marL="342900" indent="-342900">
                  <a:buFont typeface="+mj-lt"/>
                  <a:buAutoNum type="alphaLcPeriod"/>
                </a:pPr>
                <a14:m>
                  <m:oMath xmlns:m="http://schemas.openxmlformats.org/officeDocument/2006/math">
                    <m:r>
                      <a:rPr lang="en-US" sz="2400" b="0" i="1" smtClean="0">
                        <a:solidFill>
                          <a:schemeClr val="accent1">
                            <a:lumMod val="75000"/>
                          </a:schemeClr>
                        </a:solidFill>
                        <a:latin typeface="Cambria Math" panose="02040503050406030204" pitchFamily="18" charset="0"/>
                      </a:rPr>
                      <m:t>𝑀</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𝑡</m:t>
                        </m:r>
                      </m:e>
                    </m:d>
                    <m:r>
                      <a:rPr lang="en-US" sz="2400" b="0" i="1" smtClean="0">
                        <a:solidFill>
                          <a:schemeClr val="accent1">
                            <a:lumMod val="75000"/>
                          </a:schemeClr>
                        </a:solidFill>
                        <a:latin typeface="Cambria Math" panose="02040503050406030204" pitchFamily="18" charset="0"/>
                      </a:rPr>
                      <m:t>=108.3(</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1.017)</m:t>
                        </m:r>
                      </m:e>
                      <m:sup>
                        <m:r>
                          <a:rPr lang="en-US" sz="2400" b="0" i="1" smtClean="0">
                            <a:solidFill>
                              <a:schemeClr val="accent1">
                                <a:lumMod val="75000"/>
                              </a:schemeClr>
                            </a:solidFill>
                            <a:latin typeface="Cambria Math" panose="02040503050406030204" pitchFamily="18" charset="0"/>
                          </a:rPr>
                          <m:t>𝑡</m:t>
                        </m:r>
                      </m:sup>
                    </m:sSup>
                  </m:oMath>
                </a14:m>
                <a:endParaRPr lang="en-US" sz="2400" dirty="0">
                  <a:solidFill>
                    <a:schemeClr val="accent1">
                      <a:lumMod val="75000"/>
                    </a:schemeClr>
                  </a:solidFill>
                </a:endParaRPr>
              </a:p>
              <a:p>
                <a:pPr marL="342900" indent="-342900">
                  <a:buFont typeface="+mj-lt"/>
                  <a:buAutoNum type="alphaLcPeriod"/>
                </a:pPr>
                <a14:m>
                  <m:oMath xmlns:m="http://schemas.openxmlformats.org/officeDocument/2006/math">
                    <m:r>
                      <a:rPr lang="en-US" sz="2400" b="0" i="1" smtClean="0">
                        <a:solidFill>
                          <a:schemeClr val="accent1">
                            <a:lumMod val="75000"/>
                          </a:schemeClr>
                        </a:solidFill>
                        <a:latin typeface="Cambria Math" panose="02040503050406030204" pitchFamily="18" charset="0"/>
                      </a:rPr>
                      <m:t>𝑀</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9</m:t>
                        </m:r>
                      </m:e>
                    </m:d>
                    <m:r>
                      <a:rPr lang="en-US" sz="2400" b="0" i="1" smtClean="0">
                        <a:solidFill>
                          <a:schemeClr val="accent1">
                            <a:lumMod val="75000"/>
                          </a:schemeClr>
                        </a:solidFill>
                        <a:latin typeface="Cambria Math" panose="02040503050406030204" pitchFamily="18" charset="0"/>
                      </a:rPr>
                      <m:t>=108.3(</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1.017)</m:t>
                        </m:r>
                      </m:e>
                      <m:sup>
                        <m:r>
                          <a:rPr lang="en-US" sz="2400" b="0" i="1" smtClean="0">
                            <a:solidFill>
                              <a:schemeClr val="accent1">
                                <a:lumMod val="75000"/>
                              </a:schemeClr>
                            </a:solidFill>
                            <a:latin typeface="Cambria Math" panose="02040503050406030204" pitchFamily="18" charset="0"/>
                          </a:rPr>
                          <m:t>9</m:t>
                        </m:r>
                      </m:sup>
                    </m:sSup>
                    <m:r>
                      <a:rPr lang="en-US" sz="2400" b="0" i="1" smtClean="0">
                        <a:solidFill>
                          <a:schemeClr val="accent1">
                            <a:lumMod val="75000"/>
                          </a:schemeClr>
                        </a:solidFill>
                        <a:latin typeface="Cambria Math" panose="02040503050406030204" pitchFamily="18" charset="0"/>
                        <a:ea typeface="Cambria Math" panose="02040503050406030204" pitchFamily="18" charset="0"/>
                      </a:rPr>
                      <m:t>≈126.16 </m:t>
                    </m:r>
                    <m:r>
                      <a:rPr lang="en-US" sz="2400" b="0" i="1" smtClean="0">
                        <a:solidFill>
                          <a:schemeClr val="accent1">
                            <a:lumMod val="75000"/>
                          </a:schemeClr>
                        </a:solidFill>
                        <a:latin typeface="Cambria Math" panose="02040503050406030204" pitchFamily="18" charset="0"/>
                        <a:ea typeface="Cambria Math" panose="02040503050406030204" pitchFamily="18" charset="0"/>
                      </a:rPr>
                      <m:t>𝑚𝑖𝑙𝑙𝑖𝑜𝑛</m:t>
                    </m:r>
                    <m:r>
                      <a:rPr lang="en-US" sz="2400" b="0" i="1" smtClean="0">
                        <a:solidFill>
                          <a:schemeClr val="accent1">
                            <a:lumMod val="75000"/>
                          </a:schemeClr>
                        </a:solidFill>
                        <a:latin typeface="Cambria Math" panose="02040503050406030204" pitchFamily="18" charset="0"/>
                        <a:ea typeface="Cambria Math" panose="02040503050406030204" pitchFamily="18" charset="0"/>
                      </a:rPr>
                      <m:t> </m:t>
                    </m:r>
                    <m:r>
                      <a:rPr lang="en-US" sz="2400" b="0" i="1" smtClean="0">
                        <a:solidFill>
                          <a:schemeClr val="accent1">
                            <a:lumMod val="75000"/>
                          </a:schemeClr>
                        </a:solidFill>
                        <a:latin typeface="Cambria Math" panose="02040503050406030204" pitchFamily="18" charset="0"/>
                        <a:ea typeface="Cambria Math" panose="02040503050406030204" pitchFamily="18" charset="0"/>
                      </a:rPr>
                      <m:t>𝑝𝑒𝑜𝑝𝑙𝑒</m:t>
                    </m:r>
                  </m:oMath>
                </a14:m>
                <a:endParaRPr lang="en-US" sz="2400" dirty="0">
                  <a:solidFill>
                    <a:schemeClr val="accent1">
                      <a:lumMod val="75000"/>
                    </a:schemeClr>
                  </a:solidFill>
                </a:endParaRPr>
              </a:p>
            </p:txBody>
          </p:sp>
        </mc:Choice>
        <mc:Fallback>
          <p:sp>
            <p:nvSpPr>
              <p:cNvPr id="3" name="TextBox 2">
                <a:extLst>
                  <a:ext uri="{FF2B5EF4-FFF2-40B4-BE49-F238E27FC236}">
                    <a16:creationId xmlns:a16="http://schemas.microsoft.com/office/drawing/2014/main" id="{1C6C9E3C-494D-498E-B793-1AA32A46A54C}"/>
                  </a:ext>
                </a:extLst>
              </p:cNvPr>
              <p:cNvSpPr txBox="1">
                <a:spLocks noRot="1" noChangeAspect="1" noMove="1" noResize="1" noEditPoints="1" noAdjustHandles="1" noChangeArrowheads="1" noChangeShapeType="1" noTextEdit="1"/>
              </p:cNvSpPr>
              <p:nvPr/>
            </p:nvSpPr>
            <p:spPr>
              <a:xfrm>
                <a:off x="2902016" y="3617170"/>
                <a:ext cx="6823009" cy="830997"/>
              </a:xfrm>
              <a:prstGeom prst="rect">
                <a:avLst/>
              </a:prstGeom>
              <a:blipFill>
                <a:blip r:embed="rId2"/>
                <a:stretch>
                  <a:fillRect l="-1340" t="-5839" r="-357" b="-13869"/>
                </a:stretch>
              </a:blipFill>
            </p:spPr>
            <p:txBody>
              <a:bodyPr/>
              <a:lstStyle/>
              <a:p>
                <a:r>
                  <a:rPr lang="en-US">
                    <a:noFill/>
                  </a:rPr>
                  <a:t> </a:t>
                </a:r>
              </a:p>
            </p:txBody>
          </p:sp>
        </mc:Fallback>
      </mc:AlternateContent>
    </p:spTree>
    <p:extLst>
      <p:ext uri="{BB962C8B-B14F-4D97-AF65-F5344CB8AC3E}">
        <p14:creationId xmlns:p14="http://schemas.microsoft.com/office/powerpoint/2010/main" val="316145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3BCC-0DB0-5640-BAE3-99549348D4ED}"/>
              </a:ext>
            </a:extLst>
          </p:cNvPr>
          <p:cNvSpPr>
            <a:spLocks noGrp="1"/>
          </p:cNvSpPr>
          <p:nvPr>
            <p:ph type="title"/>
          </p:nvPr>
        </p:nvSpPr>
        <p:spPr/>
        <p:txBody>
          <a:bodyPr>
            <a:normAutofit fontScale="90000"/>
          </a:bodyPr>
          <a:lstStyle/>
          <a:p>
            <a:r>
              <a:rPr lang="en-US" dirty="0"/>
              <a:t>Review: Algebra with Exponents</a:t>
            </a:r>
          </a:p>
        </p:txBody>
      </p:sp>
      <p:pic>
        <p:nvPicPr>
          <p:cNvPr id="4" name="Content Placeholder 3">
            <a:extLst>
              <a:ext uri="{FF2B5EF4-FFF2-40B4-BE49-F238E27FC236}">
                <a16:creationId xmlns:a16="http://schemas.microsoft.com/office/drawing/2014/main" id="{3AD070E7-A661-E744-A372-A43394547D56}"/>
              </a:ext>
            </a:extLst>
          </p:cNvPr>
          <p:cNvPicPr>
            <a:picLocks noGrp="1" noChangeAspect="1"/>
          </p:cNvPicPr>
          <p:nvPr>
            <p:ph idx="1"/>
          </p:nvPr>
        </p:nvPicPr>
        <p:blipFill>
          <a:blip r:embed="rId2"/>
          <a:stretch>
            <a:fillRect/>
          </a:stretch>
        </p:blipFill>
        <p:spPr>
          <a:xfrm>
            <a:off x="1415663" y="1563687"/>
            <a:ext cx="9230566" cy="4020987"/>
          </a:xfrm>
          <a:prstGeom prst="rect">
            <a:avLst/>
          </a:prstGeom>
        </p:spPr>
      </p:pic>
    </p:spTree>
    <p:extLst>
      <p:ext uri="{BB962C8B-B14F-4D97-AF65-F5344CB8AC3E}">
        <p14:creationId xmlns:p14="http://schemas.microsoft.com/office/powerpoint/2010/main" val="639611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256048"/>
            <a:ext cx="10272889" cy="637901"/>
          </a:xfrm>
        </p:spPr>
        <p:txBody>
          <a:bodyPr>
            <a:normAutofit fontScale="90000"/>
          </a:bodyPr>
          <a:lstStyle/>
          <a:p>
            <a:r>
              <a:rPr lang="en-US" dirty="0"/>
              <a:t>Example 4 – Loan of NYC</a:t>
            </a:r>
          </a:p>
        </p:txBody>
      </p:sp>
      <p:sp>
        <p:nvSpPr>
          <p:cNvPr id="10" name="Rectangle 9">
            <a:extLst>
              <a:ext uri="{FF2B5EF4-FFF2-40B4-BE49-F238E27FC236}">
                <a16:creationId xmlns:a16="http://schemas.microsoft.com/office/drawing/2014/main" id="{6A1F4830-10AA-4698-ABA6-C85BA3E714C9}"/>
              </a:ext>
            </a:extLst>
          </p:cNvPr>
          <p:cNvSpPr/>
          <p:nvPr/>
        </p:nvSpPr>
        <p:spPr>
          <a:xfrm>
            <a:off x="1447129" y="1128855"/>
            <a:ext cx="8813074" cy="2050690"/>
          </a:xfrm>
          <a:prstGeom prst="rect">
            <a:avLst/>
          </a:prstGeom>
        </p:spPr>
        <p:txBody>
          <a:bodyPr wrap="square">
            <a:spAutoFit/>
          </a:bodyPr>
          <a:lstStyle/>
          <a:p>
            <a:pPr>
              <a:lnSpc>
                <a:spcPct val="107000"/>
              </a:lnSpc>
              <a:spcAft>
                <a:spcPts val="800"/>
              </a:spcAft>
            </a:pPr>
            <a:r>
              <a:rPr lang="en-US" sz="24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4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In the early 1990s, a historian discovered a million-dollar loan that the New York City had made to the U.S. government in 1812. At first, it appeared that the loan had never been repaid. Assuming a 6% annual compound interest rate, what would the value V of this loan have become by 2010?</a:t>
            </a:r>
          </a:p>
        </p:txBody>
      </p:sp>
      <p:sp>
        <p:nvSpPr>
          <p:cNvPr id="2" name="TextBox 1">
            <a:extLst>
              <a:ext uri="{FF2B5EF4-FFF2-40B4-BE49-F238E27FC236}">
                <a16:creationId xmlns:a16="http://schemas.microsoft.com/office/drawing/2014/main" id="{E5C0FEB7-BD7B-E841-860B-062337FF1C4E}"/>
              </a:ext>
            </a:extLst>
          </p:cNvPr>
          <p:cNvSpPr txBox="1"/>
          <p:nvPr/>
        </p:nvSpPr>
        <p:spPr>
          <a:xfrm>
            <a:off x="1447129" y="3184909"/>
            <a:ext cx="7645940" cy="830997"/>
          </a:xfrm>
          <a:prstGeom prst="rect">
            <a:avLst/>
          </a:prstGeom>
          <a:noFill/>
        </p:spPr>
        <p:txBody>
          <a:bodyPr wrap="square" rtlCol="0">
            <a:spAutoFit/>
          </a:bodyPr>
          <a:lstStyle/>
          <a:p>
            <a:r>
              <a:rPr lang="en-US" sz="2400" dirty="0"/>
              <a:t>Solution: what is the value of the growth factor? </a:t>
            </a:r>
          </a:p>
          <a:p>
            <a:r>
              <a:rPr lang="en-US" sz="2400" dirty="0"/>
              <a:t>It is  = 1 + 0.06</a:t>
            </a:r>
          </a:p>
        </p:txBody>
      </p:sp>
      <p:sp>
        <p:nvSpPr>
          <p:cNvPr id="5" name="TextBox 4">
            <a:extLst>
              <a:ext uri="{FF2B5EF4-FFF2-40B4-BE49-F238E27FC236}">
                <a16:creationId xmlns:a16="http://schemas.microsoft.com/office/drawing/2014/main" id="{D8AF0CD2-3E01-B946-ADA8-2D2D29C340B9}"/>
              </a:ext>
            </a:extLst>
          </p:cNvPr>
          <p:cNvSpPr txBox="1"/>
          <p:nvPr/>
        </p:nvSpPr>
        <p:spPr>
          <a:xfrm>
            <a:off x="1614795" y="4717958"/>
            <a:ext cx="7898859" cy="830997"/>
          </a:xfrm>
          <a:prstGeom prst="rect">
            <a:avLst/>
          </a:prstGeom>
          <a:noFill/>
        </p:spPr>
        <p:txBody>
          <a:bodyPr wrap="square" rtlCol="0">
            <a:spAutoFit/>
          </a:bodyPr>
          <a:lstStyle/>
          <a:p>
            <a:r>
              <a:rPr lang="en-US" sz="2400" dirty="0"/>
              <a:t>What does t equal to in 2010? </a:t>
            </a:r>
          </a:p>
          <a:p>
            <a:r>
              <a:rPr lang="en-US" sz="2400" dirty="0"/>
              <a:t>t = 2010 – 1812 = 198 years, so resulting balance would be </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D40FD4E-6E32-4E4F-8BA6-BF0F11CE15A9}"/>
                  </a:ext>
                </a:extLst>
              </p:cNvPr>
              <p:cNvSpPr txBox="1"/>
              <p:nvPr/>
            </p:nvSpPr>
            <p:spPr>
              <a:xfrm>
                <a:off x="3480971" y="4010542"/>
                <a:ext cx="4603633"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solidFill>
                            <a:schemeClr val="accent1">
                              <a:lumMod val="75000"/>
                            </a:schemeClr>
                          </a:solidFill>
                          <a:latin typeface="Cambria Math" panose="02040503050406030204" pitchFamily="18" charset="0"/>
                        </a:rPr>
                        <m:t>𝑀</m:t>
                      </m:r>
                      <m:d>
                        <m:dPr>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𝑡</m:t>
                          </m:r>
                        </m:e>
                      </m:d>
                      <m:r>
                        <a:rPr lang="en-US" sz="2800" b="0" i="1" smtClean="0">
                          <a:solidFill>
                            <a:schemeClr val="accent1">
                              <a:lumMod val="75000"/>
                            </a:schemeClr>
                          </a:solidFill>
                          <a:latin typeface="Cambria Math" panose="02040503050406030204" pitchFamily="18" charset="0"/>
                        </a:rPr>
                        <m:t>=</m:t>
                      </m:r>
                      <m:sSub>
                        <m:sSubPr>
                          <m:ctrlPr>
                            <a:rPr lang="en-US" sz="2800" b="0" i="1" smtClean="0">
                              <a:solidFill>
                                <a:schemeClr val="accent1">
                                  <a:lumMod val="75000"/>
                                </a:schemeClr>
                              </a:solidFill>
                              <a:latin typeface="Cambria Math" panose="02040503050406030204" pitchFamily="18" charset="0"/>
                            </a:rPr>
                          </m:ctrlPr>
                        </m:sSubPr>
                        <m:e>
                          <m:r>
                            <a:rPr lang="en-US" sz="2800" b="0" i="1" smtClean="0">
                              <a:solidFill>
                                <a:schemeClr val="accent1">
                                  <a:lumMod val="75000"/>
                                </a:schemeClr>
                              </a:solidFill>
                              <a:latin typeface="Cambria Math" panose="02040503050406030204" pitchFamily="18" charset="0"/>
                            </a:rPr>
                            <m:t>𝑀</m:t>
                          </m:r>
                        </m:e>
                        <m:sub>
                          <m:r>
                            <a:rPr lang="en-US" sz="2800" b="0" i="1" smtClean="0">
                              <a:solidFill>
                                <a:schemeClr val="accent1">
                                  <a:lumMod val="75000"/>
                                </a:schemeClr>
                              </a:solidFill>
                              <a:latin typeface="Cambria Math" panose="02040503050406030204" pitchFamily="18" charset="0"/>
                            </a:rPr>
                            <m:t>0</m:t>
                          </m:r>
                        </m:sub>
                      </m:sSub>
                      <m:r>
                        <a:rPr lang="en-US" sz="2800" b="0" i="1" smtClean="0">
                          <a:solidFill>
                            <a:schemeClr val="accent1">
                              <a:lumMod val="75000"/>
                            </a:schemeClr>
                          </a:solidFill>
                          <a:latin typeface="Cambria Math" panose="02040503050406030204" pitchFamily="18" charset="0"/>
                        </a:rPr>
                        <m:t>(</m:t>
                      </m:r>
                      <m:sSup>
                        <m:sSupPr>
                          <m:ctrlPr>
                            <a:rPr lang="en-US" sz="2800" b="0" i="1" smtClean="0">
                              <a:solidFill>
                                <a:schemeClr val="accent1">
                                  <a:lumMod val="75000"/>
                                </a:schemeClr>
                              </a:solidFill>
                              <a:latin typeface="Cambria Math" panose="02040503050406030204" pitchFamily="18" charset="0"/>
                            </a:rPr>
                          </m:ctrlPr>
                        </m:sSupPr>
                        <m:e>
                          <m:r>
                            <a:rPr lang="en-US" sz="2800" b="0" i="1" smtClean="0">
                              <a:solidFill>
                                <a:schemeClr val="accent1">
                                  <a:lumMod val="75000"/>
                                </a:schemeClr>
                              </a:solidFill>
                              <a:latin typeface="Cambria Math" panose="02040503050406030204" pitchFamily="18" charset="0"/>
                            </a:rPr>
                            <m:t>1.06)</m:t>
                          </m:r>
                        </m:e>
                        <m:sup>
                          <m:r>
                            <a:rPr lang="en-US" sz="2800" b="0" i="1" smtClean="0">
                              <a:solidFill>
                                <a:schemeClr val="accent1">
                                  <a:lumMod val="75000"/>
                                </a:schemeClr>
                              </a:solidFill>
                              <a:latin typeface="Cambria Math" panose="02040503050406030204" pitchFamily="18" charset="0"/>
                            </a:rPr>
                            <m:t>𝑡</m:t>
                          </m:r>
                        </m:sup>
                      </m:sSup>
                      <m:r>
                        <a:rPr lang="en-US" sz="2800" b="0" i="1" smtClean="0">
                          <a:solidFill>
                            <a:schemeClr val="accent1">
                              <a:lumMod val="75000"/>
                            </a:schemeClr>
                          </a:solidFill>
                          <a:latin typeface="Cambria Math" panose="02040503050406030204" pitchFamily="18" charset="0"/>
                        </a:rPr>
                        <m:t>=1</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en-US" sz="2800" b="0" i="1" smtClean="0">
                              <a:solidFill>
                                <a:schemeClr val="accent1">
                                  <a:lumMod val="75000"/>
                                </a:schemeClr>
                              </a:solidFill>
                              <a:latin typeface="Cambria Math" panose="02040503050406030204" pitchFamily="18" charset="0"/>
                              <a:ea typeface="Cambria Math" panose="02040503050406030204" pitchFamily="18" charset="0"/>
                            </a:rPr>
                          </m:ctrlPr>
                        </m:sSupPr>
                        <m:e>
                          <m:r>
                            <a:rPr lang="en-US" sz="2800" b="0" i="1" smtClean="0">
                              <a:solidFill>
                                <a:schemeClr val="accent1">
                                  <a:lumMod val="75000"/>
                                </a:schemeClr>
                              </a:solidFill>
                              <a:latin typeface="Cambria Math" panose="02040503050406030204" pitchFamily="18" charset="0"/>
                              <a:ea typeface="Cambria Math" panose="02040503050406030204" pitchFamily="18" charset="0"/>
                            </a:rPr>
                            <m:t>1.06</m:t>
                          </m:r>
                        </m:e>
                        <m:sup>
                          <m:r>
                            <a:rPr lang="en-US" sz="2800" b="0" i="1" smtClean="0">
                              <a:solidFill>
                                <a:schemeClr val="accent1">
                                  <a:lumMod val="75000"/>
                                </a:schemeClr>
                              </a:solidFill>
                              <a:latin typeface="Cambria Math" panose="02040503050406030204" pitchFamily="18" charset="0"/>
                              <a:ea typeface="Cambria Math" panose="02040503050406030204" pitchFamily="18" charset="0"/>
                            </a:rPr>
                            <m:t>𝑡</m:t>
                          </m:r>
                        </m:sup>
                      </m:sSup>
                    </m:oMath>
                  </m:oMathPara>
                </a14:m>
                <a:endParaRPr lang="en-US" sz="2800" dirty="0">
                  <a:solidFill>
                    <a:schemeClr val="accent1">
                      <a:lumMod val="75000"/>
                    </a:schemeClr>
                  </a:solidFill>
                </a:endParaRPr>
              </a:p>
            </p:txBody>
          </p:sp>
        </mc:Choice>
        <mc:Fallback>
          <p:sp>
            <p:nvSpPr>
              <p:cNvPr id="3" name="TextBox 2">
                <a:extLst>
                  <a:ext uri="{FF2B5EF4-FFF2-40B4-BE49-F238E27FC236}">
                    <a16:creationId xmlns:a16="http://schemas.microsoft.com/office/drawing/2014/main" id="{AD40FD4E-6E32-4E4F-8BA6-BF0F11CE15A9}"/>
                  </a:ext>
                </a:extLst>
              </p:cNvPr>
              <p:cNvSpPr txBox="1">
                <a:spLocks noRot="1" noChangeAspect="1" noMove="1" noResize="1" noEditPoints="1" noAdjustHandles="1" noChangeArrowheads="1" noChangeShapeType="1" noTextEdit="1"/>
              </p:cNvSpPr>
              <p:nvPr/>
            </p:nvSpPr>
            <p:spPr>
              <a:xfrm>
                <a:off x="3480971" y="4010542"/>
                <a:ext cx="4603633"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47E428A-5357-4DFB-B028-EFED2E70ADB1}"/>
                  </a:ext>
                </a:extLst>
              </p:cNvPr>
              <p:cNvSpPr txBox="1"/>
              <p:nvPr/>
            </p:nvSpPr>
            <p:spPr>
              <a:xfrm>
                <a:off x="3480971" y="5610040"/>
                <a:ext cx="631294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solidFill>
                            <a:schemeClr val="accent1">
                              <a:lumMod val="75000"/>
                            </a:schemeClr>
                          </a:solidFill>
                          <a:latin typeface="Cambria Math" panose="02040503050406030204" pitchFamily="18" charset="0"/>
                        </a:rPr>
                        <m:t>𝑀</m:t>
                      </m:r>
                      <m:d>
                        <m:dPr>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198</m:t>
                          </m:r>
                        </m:e>
                      </m:d>
                      <m:r>
                        <a:rPr lang="en-US" sz="2800" b="0" i="1" smtClean="0">
                          <a:solidFill>
                            <a:schemeClr val="accent1">
                              <a:lumMod val="75000"/>
                            </a:schemeClr>
                          </a:solidFill>
                          <a:latin typeface="Cambria Math" panose="02040503050406030204" pitchFamily="18" charset="0"/>
                        </a:rPr>
                        <m:t>=1</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sSup>
                        <m:sSupPr>
                          <m:ctrlPr>
                            <a:rPr lang="en-US" sz="2800" b="0" i="1" smtClean="0">
                              <a:solidFill>
                                <a:schemeClr val="accent1">
                                  <a:lumMod val="75000"/>
                                </a:schemeClr>
                              </a:solidFill>
                              <a:latin typeface="Cambria Math" panose="02040503050406030204" pitchFamily="18" charset="0"/>
                              <a:ea typeface="Cambria Math" panose="02040503050406030204" pitchFamily="18" charset="0"/>
                            </a:rPr>
                          </m:ctrlPr>
                        </m:sSupPr>
                        <m:e>
                          <m:r>
                            <a:rPr lang="en-US" sz="2800" b="0" i="1" smtClean="0">
                              <a:solidFill>
                                <a:schemeClr val="accent1">
                                  <a:lumMod val="75000"/>
                                </a:schemeClr>
                              </a:solidFill>
                              <a:latin typeface="Cambria Math" panose="02040503050406030204" pitchFamily="18" charset="0"/>
                              <a:ea typeface="Cambria Math" panose="02040503050406030204" pitchFamily="18" charset="0"/>
                            </a:rPr>
                            <m:t>1.06</m:t>
                          </m:r>
                        </m:e>
                        <m:sup>
                          <m:r>
                            <a:rPr lang="en-US" sz="2800" b="0" i="1" smtClean="0">
                              <a:solidFill>
                                <a:schemeClr val="accent1">
                                  <a:lumMod val="75000"/>
                                </a:schemeClr>
                              </a:solidFill>
                              <a:latin typeface="Cambria Math" panose="02040503050406030204" pitchFamily="18" charset="0"/>
                              <a:ea typeface="Cambria Math" panose="02040503050406030204" pitchFamily="18" charset="0"/>
                            </a:rPr>
                            <m:t>198</m:t>
                          </m:r>
                        </m:sup>
                      </m:sSup>
                      <m:r>
                        <a:rPr lang="en-US" sz="2800" b="0" i="1" smtClean="0">
                          <a:solidFill>
                            <a:schemeClr val="accent1">
                              <a:lumMod val="75000"/>
                            </a:schemeClr>
                          </a:solidFill>
                          <a:latin typeface="Cambria Math" panose="02040503050406030204" pitchFamily="18" charset="0"/>
                          <a:ea typeface="Cambria Math" panose="02040503050406030204" pitchFamily="18" charset="0"/>
                        </a:rPr>
                        <m:t>≈102,462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𝑚𝑖𝑙𝑙𝑖𝑜𝑛</m:t>
                      </m:r>
                    </m:oMath>
                  </m:oMathPara>
                </a14:m>
                <a:endParaRPr lang="en-US" sz="2800" dirty="0">
                  <a:solidFill>
                    <a:schemeClr val="accent1">
                      <a:lumMod val="75000"/>
                    </a:schemeClr>
                  </a:solidFill>
                </a:endParaRPr>
              </a:p>
            </p:txBody>
          </p:sp>
        </mc:Choice>
        <mc:Fallback>
          <p:sp>
            <p:nvSpPr>
              <p:cNvPr id="4" name="TextBox 3">
                <a:extLst>
                  <a:ext uri="{FF2B5EF4-FFF2-40B4-BE49-F238E27FC236}">
                    <a16:creationId xmlns:a16="http://schemas.microsoft.com/office/drawing/2014/main" id="{A47E428A-5357-4DFB-B028-EFED2E70ADB1}"/>
                  </a:ext>
                </a:extLst>
              </p:cNvPr>
              <p:cNvSpPr txBox="1">
                <a:spLocks noRot="1" noChangeAspect="1" noMove="1" noResize="1" noEditPoints="1" noAdjustHandles="1" noChangeArrowheads="1" noChangeShapeType="1" noTextEdit="1"/>
              </p:cNvSpPr>
              <p:nvPr/>
            </p:nvSpPr>
            <p:spPr>
              <a:xfrm>
                <a:off x="3480971" y="5610040"/>
                <a:ext cx="6312947" cy="43088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4706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256048"/>
            <a:ext cx="10272889" cy="637901"/>
          </a:xfrm>
        </p:spPr>
        <p:txBody>
          <a:bodyPr>
            <a:normAutofit fontScale="90000"/>
          </a:bodyPr>
          <a:lstStyle/>
          <a:p>
            <a:r>
              <a:rPr lang="en-US" dirty="0"/>
              <a:t>Example 4 – Loan of NYC</a:t>
            </a:r>
          </a:p>
        </p:txBody>
      </p:sp>
      <p:sp>
        <p:nvSpPr>
          <p:cNvPr id="2" name="TextBox 1">
            <a:extLst>
              <a:ext uri="{FF2B5EF4-FFF2-40B4-BE49-F238E27FC236}">
                <a16:creationId xmlns:a16="http://schemas.microsoft.com/office/drawing/2014/main" id="{E5C0FEB7-BD7B-E841-860B-062337FF1C4E}"/>
              </a:ext>
            </a:extLst>
          </p:cNvPr>
          <p:cNvSpPr txBox="1"/>
          <p:nvPr/>
        </p:nvSpPr>
        <p:spPr>
          <a:xfrm>
            <a:off x="5525310" y="1388245"/>
            <a:ext cx="7645940" cy="461665"/>
          </a:xfrm>
          <a:prstGeom prst="rect">
            <a:avLst/>
          </a:prstGeom>
          <a:noFill/>
        </p:spPr>
        <p:txBody>
          <a:bodyPr wrap="square" rtlCol="0">
            <a:spAutoFit/>
          </a:bodyPr>
          <a:lstStyle/>
          <a:p>
            <a:r>
              <a:rPr lang="en-US" sz="2400" dirty="0"/>
              <a:t>How does the graph of M(t) look like?</a:t>
            </a:r>
          </a:p>
        </p:txBody>
      </p:sp>
      <p:pic>
        <p:nvPicPr>
          <p:cNvPr id="11" name="Picture 10">
            <a:extLst>
              <a:ext uri="{FF2B5EF4-FFF2-40B4-BE49-F238E27FC236}">
                <a16:creationId xmlns:a16="http://schemas.microsoft.com/office/drawing/2014/main" id="{A747CB7C-DAA5-7242-A2EC-0EC944ED4C45}"/>
              </a:ext>
            </a:extLst>
          </p:cNvPr>
          <p:cNvPicPr>
            <a:picLocks noChangeAspect="1"/>
          </p:cNvPicPr>
          <p:nvPr/>
        </p:nvPicPr>
        <p:blipFill>
          <a:blip r:embed="rId2"/>
          <a:stretch>
            <a:fillRect/>
          </a:stretch>
        </p:blipFill>
        <p:spPr>
          <a:xfrm>
            <a:off x="1491574" y="1388245"/>
            <a:ext cx="3810000" cy="520700"/>
          </a:xfrm>
          <a:prstGeom prst="rect">
            <a:avLst/>
          </a:prstGeom>
        </p:spPr>
      </p:pic>
      <p:pic>
        <p:nvPicPr>
          <p:cNvPr id="4" name="Picture 3">
            <a:extLst>
              <a:ext uri="{FF2B5EF4-FFF2-40B4-BE49-F238E27FC236}">
                <a16:creationId xmlns:a16="http://schemas.microsoft.com/office/drawing/2014/main" id="{412CB527-AB66-8944-B192-5BADC0E57498}"/>
              </a:ext>
            </a:extLst>
          </p:cNvPr>
          <p:cNvPicPr>
            <a:picLocks noChangeAspect="1"/>
          </p:cNvPicPr>
          <p:nvPr/>
        </p:nvPicPr>
        <p:blipFill>
          <a:blip r:embed="rId3"/>
          <a:stretch>
            <a:fillRect/>
          </a:stretch>
        </p:blipFill>
        <p:spPr>
          <a:xfrm>
            <a:off x="2778138" y="2186561"/>
            <a:ext cx="7035800" cy="4165600"/>
          </a:xfrm>
          <a:prstGeom prst="rect">
            <a:avLst/>
          </a:prstGeom>
        </p:spPr>
      </p:pic>
    </p:spTree>
    <p:extLst>
      <p:ext uri="{BB962C8B-B14F-4D97-AF65-F5344CB8AC3E}">
        <p14:creationId xmlns:p14="http://schemas.microsoft.com/office/powerpoint/2010/main" val="337622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5075-D1D2-0142-B326-ADB81C50C3AF}"/>
              </a:ext>
            </a:extLst>
          </p:cNvPr>
          <p:cNvSpPr>
            <a:spLocks noGrp="1"/>
          </p:cNvSpPr>
          <p:nvPr>
            <p:ph type="title"/>
          </p:nvPr>
        </p:nvSpPr>
        <p:spPr/>
        <p:txBody>
          <a:bodyPr>
            <a:normAutofit fontScale="90000"/>
          </a:bodyPr>
          <a:lstStyle/>
          <a:p>
            <a:r>
              <a:rPr lang="en-US" dirty="0"/>
              <a:t>A Few Problems</a:t>
            </a:r>
          </a:p>
        </p:txBody>
      </p:sp>
      <p:pic>
        <p:nvPicPr>
          <p:cNvPr id="4" name="Content Placeholder 3">
            <a:extLst>
              <a:ext uri="{FF2B5EF4-FFF2-40B4-BE49-F238E27FC236}">
                <a16:creationId xmlns:a16="http://schemas.microsoft.com/office/drawing/2014/main" id="{65DC4532-8B39-DC41-8AA0-AE9D735012A7}"/>
              </a:ext>
            </a:extLst>
          </p:cNvPr>
          <p:cNvPicPr>
            <a:picLocks noGrp="1" noChangeAspect="1"/>
          </p:cNvPicPr>
          <p:nvPr>
            <p:ph idx="1"/>
          </p:nvPr>
        </p:nvPicPr>
        <p:blipFill>
          <a:blip r:embed="rId2"/>
          <a:stretch>
            <a:fillRect/>
          </a:stretch>
        </p:blipFill>
        <p:spPr>
          <a:xfrm>
            <a:off x="2710543" y="1395279"/>
            <a:ext cx="7625443" cy="4417693"/>
          </a:xfrm>
          <a:prstGeom prst="rect">
            <a:avLst/>
          </a:prstGeom>
        </p:spPr>
      </p:pic>
    </p:spTree>
    <p:extLst>
      <p:ext uri="{BB962C8B-B14F-4D97-AF65-F5344CB8AC3E}">
        <p14:creationId xmlns:p14="http://schemas.microsoft.com/office/powerpoint/2010/main" val="406427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1</a:t>
            </a:r>
          </a:p>
        </p:txBody>
      </p:sp>
      <p:sp>
        <p:nvSpPr>
          <p:cNvPr id="5" name="Rectangle 4">
            <a:extLst>
              <a:ext uri="{FF2B5EF4-FFF2-40B4-BE49-F238E27FC236}">
                <a16:creationId xmlns:a16="http://schemas.microsoft.com/office/drawing/2014/main" id="{972FFDC2-FFE0-4B48-A41D-DB58282A9C98}"/>
              </a:ext>
            </a:extLst>
          </p:cNvPr>
          <p:cNvSpPr/>
          <p:nvPr/>
        </p:nvSpPr>
        <p:spPr>
          <a:xfrm>
            <a:off x="1445623" y="974738"/>
            <a:ext cx="8813074" cy="1260345"/>
          </a:xfrm>
          <a:prstGeom prst="rect">
            <a:avLst/>
          </a:prstGeom>
        </p:spPr>
        <p:txBody>
          <a:bodyPr wrap="square">
            <a:spAutoFit/>
          </a:bodyPr>
          <a:lstStyle/>
          <a:p>
            <a:pPr>
              <a:lnSpc>
                <a:spcPct val="107000"/>
              </a:lnSpc>
              <a:spcAft>
                <a:spcPts val="800"/>
              </a:spcAft>
            </a:pPr>
            <a:r>
              <a:rPr lang="en-US" sz="24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We’ll study functions that increase in a concave up or a concave down fashion. Consider the population of Niger, growing at rate 3.4% per year (one of the fastest in the world)</a:t>
            </a:r>
          </a:p>
        </p:txBody>
      </p:sp>
      <p:pic>
        <p:nvPicPr>
          <p:cNvPr id="3" name="Picture 2">
            <a:extLst>
              <a:ext uri="{FF2B5EF4-FFF2-40B4-BE49-F238E27FC236}">
                <a16:creationId xmlns:a16="http://schemas.microsoft.com/office/drawing/2014/main" id="{1CF9E627-DD95-DD4A-AF46-312C6E3C94A2}"/>
              </a:ext>
            </a:extLst>
          </p:cNvPr>
          <p:cNvPicPr>
            <a:picLocks noChangeAspect="1"/>
          </p:cNvPicPr>
          <p:nvPr/>
        </p:nvPicPr>
        <p:blipFill>
          <a:blip r:embed="rId2"/>
          <a:stretch>
            <a:fillRect/>
          </a:stretch>
        </p:blipFill>
        <p:spPr>
          <a:xfrm>
            <a:off x="3056081" y="2362200"/>
            <a:ext cx="5969000" cy="762000"/>
          </a:xfrm>
          <a:prstGeom prst="rect">
            <a:avLst/>
          </a:prstGeom>
        </p:spPr>
      </p:pic>
      <p:pic>
        <p:nvPicPr>
          <p:cNvPr id="9" name="Picture 8">
            <a:extLst>
              <a:ext uri="{FF2B5EF4-FFF2-40B4-BE49-F238E27FC236}">
                <a16:creationId xmlns:a16="http://schemas.microsoft.com/office/drawing/2014/main" id="{4528D5F8-1873-3142-B50D-0741A67F9EFA}"/>
              </a:ext>
            </a:extLst>
          </p:cNvPr>
          <p:cNvPicPr>
            <a:picLocks noChangeAspect="1"/>
          </p:cNvPicPr>
          <p:nvPr/>
        </p:nvPicPr>
        <p:blipFill>
          <a:blip r:embed="rId3"/>
          <a:stretch>
            <a:fillRect/>
          </a:stretch>
        </p:blipFill>
        <p:spPr>
          <a:xfrm>
            <a:off x="7141424" y="3429000"/>
            <a:ext cx="3352800" cy="3429000"/>
          </a:xfrm>
          <a:prstGeom prst="rect">
            <a:avLst/>
          </a:prstGeom>
        </p:spPr>
      </p:pic>
      <p:pic>
        <p:nvPicPr>
          <p:cNvPr id="10" name="Picture 9">
            <a:extLst>
              <a:ext uri="{FF2B5EF4-FFF2-40B4-BE49-F238E27FC236}">
                <a16:creationId xmlns:a16="http://schemas.microsoft.com/office/drawing/2014/main" id="{306FC274-1ED4-5A4F-B853-A8E8128B86C5}"/>
              </a:ext>
            </a:extLst>
          </p:cNvPr>
          <p:cNvPicPr>
            <a:picLocks noChangeAspect="1"/>
          </p:cNvPicPr>
          <p:nvPr/>
        </p:nvPicPr>
        <p:blipFill>
          <a:blip r:embed="rId4"/>
          <a:stretch>
            <a:fillRect/>
          </a:stretch>
        </p:blipFill>
        <p:spPr>
          <a:xfrm>
            <a:off x="1732973" y="3429000"/>
            <a:ext cx="5207000" cy="2806700"/>
          </a:xfrm>
          <a:prstGeom prst="rect">
            <a:avLst/>
          </a:prstGeom>
        </p:spPr>
      </p:pic>
    </p:spTree>
    <p:extLst>
      <p:ext uri="{BB962C8B-B14F-4D97-AF65-F5344CB8AC3E}">
        <p14:creationId xmlns:p14="http://schemas.microsoft.com/office/powerpoint/2010/main" val="208534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1 – Finding a Formula for the Model</a:t>
            </a:r>
          </a:p>
        </p:txBody>
      </p:sp>
      <p:sp>
        <p:nvSpPr>
          <p:cNvPr id="10" name="Rectangle 9">
            <a:extLst>
              <a:ext uri="{FF2B5EF4-FFF2-40B4-BE49-F238E27FC236}">
                <a16:creationId xmlns:a16="http://schemas.microsoft.com/office/drawing/2014/main" id="{6A1F4830-10AA-4698-ABA6-C85BA3E714C9}"/>
              </a:ext>
            </a:extLst>
          </p:cNvPr>
          <p:cNvSpPr/>
          <p:nvPr/>
        </p:nvSpPr>
        <p:spPr>
          <a:xfrm>
            <a:off x="1297575" y="824473"/>
            <a:ext cx="8813074" cy="607539"/>
          </a:xfrm>
          <a:prstGeom prst="rect">
            <a:avLst/>
          </a:prstGeom>
        </p:spPr>
        <p:txBody>
          <a:bodyPr wrap="square">
            <a:spAutoFit/>
          </a:bodyPr>
          <a:lstStyle/>
          <a:p>
            <a:pPr>
              <a:lnSpc>
                <a:spcPct val="107000"/>
              </a:lnSpc>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Note, the  population is increasing at an increasing rate, i.e. following a concave up fashion. How to find the respective formula of the function?</a:t>
            </a:r>
          </a:p>
        </p:txBody>
      </p:sp>
      <p:pic>
        <p:nvPicPr>
          <p:cNvPr id="2" name="Picture 1">
            <a:extLst>
              <a:ext uri="{FF2B5EF4-FFF2-40B4-BE49-F238E27FC236}">
                <a16:creationId xmlns:a16="http://schemas.microsoft.com/office/drawing/2014/main" id="{044158F0-B25F-6B4F-86CF-12BB4FBF6B7C}"/>
              </a:ext>
            </a:extLst>
          </p:cNvPr>
          <p:cNvPicPr>
            <a:picLocks noChangeAspect="1"/>
          </p:cNvPicPr>
          <p:nvPr/>
        </p:nvPicPr>
        <p:blipFill>
          <a:blip r:embed="rId2"/>
          <a:stretch>
            <a:fillRect/>
          </a:stretch>
        </p:blipFill>
        <p:spPr>
          <a:xfrm>
            <a:off x="5031442" y="1670079"/>
            <a:ext cx="3842990" cy="1727731"/>
          </a:xfrm>
          <a:prstGeom prst="rect">
            <a:avLst/>
          </a:prstGeom>
        </p:spPr>
      </p:pic>
      <p:pic>
        <p:nvPicPr>
          <p:cNvPr id="12" name="Picture 11">
            <a:extLst>
              <a:ext uri="{FF2B5EF4-FFF2-40B4-BE49-F238E27FC236}">
                <a16:creationId xmlns:a16="http://schemas.microsoft.com/office/drawing/2014/main" id="{CE5B8A1B-2243-5947-83AB-7095F7A46C14}"/>
              </a:ext>
            </a:extLst>
          </p:cNvPr>
          <p:cNvPicPr>
            <a:picLocks noChangeAspect="1"/>
          </p:cNvPicPr>
          <p:nvPr/>
        </p:nvPicPr>
        <p:blipFill>
          <a:blip r:embed="rId3"/>
          <a:stretch>
            <a:fillRect/>
          </a:stretch>
        </p:blipFill>
        <p:spPr>
          <a:xfrm>
            <a:off x="1297575" y="1641418"/>
            <a:ext cx="3352800" cy="3309836"/>
          </a:xfrm>
          <a:prstGeom prst="rect">
            <a:avLst/>
          </a:prstGeom>
        </p:spPr>
      </p:pic>
      <p:sp>
        <p:nvSpPr>
          <p:cNvPr id="3" name="TextBox 2">
            <a:extLst>
              <a:ext uri="{FF2B5EF4-FFF2-40B4-BE49-F238E27FC236}">
                <a16:creationId xmlns:a16="http://schemas.microsoft.com/office/drawing/2014/main" id="{0AC11082-74F6-D949-82C6-89E643AF28D4}"/>
              </a:ext>
            </a:extLst>
          </p:cNvPr>
          <p:cNvSpPr txBox="1"/>
          <p:nvPr/>
        </p:nvSpPr>
        <p:spPr>
          <a:xfrm>
            <a:off x="5031442" y="3566139"/>
            <a:ext cx="2056589" cy="369332"/>
          </a:xfrm>
          <a:prstGeom prst="rect">
            <a:avLst/>
          </a:prstGeom>
          <a:noFill/>
        </p:spPr>
        <p:txBody>
          <a:bodyPr wrap="none" rtlCol="0">
            <a:spAutoFit/>
          </a:bodyPr>
          <a:lstStyle/>
          <a:p>
            <a:r>
              <a:rPr lang="en-US" dirty="0"/>
              <a:t>In general, we have </a:t>
            </a:r>
          </a:p>
        </p:txBody>
      </p:sp>
      <p:pic>
        <p:nvPicPr>
          <p:cNvPr id="4" name="Picture 3">
            <a:extLst>
              <a:ext uri="{FF2B5EF4-FFF2-40B4-BE49-F238E27FC236}">
                <a16:creationId xmlns:a16="http://schemas.microsoft.com/office/drawing/2014/main" id="{D700A5C3-F969-F34C-87CD-90C036B42FE5}"/>
              </a:ext>
            </a:extLst>
          </p:cNvPr>
          <p:cNvPicPr>
            <a:picLocks noChangeAspect="1"/>
          </p:cNvPicPr>
          <p:nvPr/>
        </p:nvPicPr>
        <p:blipFill>
          <a:blip r:embed="rId4"/>
          <a:stretch>
            <a:fillRect/>
          </a:stretch>
        </p:blipFill>
        <p:spPr>
          <a:xfrm>
            <a:off x="7088031" y="3577673"/>
            <a:ext cx="3168891" cy="742082"/>
          </a:xfrm>
          <a:prstGeom prst="rect">
            <a:avLst/>
          </a:prstGeom>
        </p:spPr>
      </p:pic>
      <p:pic>
        <p:nvPicPr>
          <p:cNvPr id="8" name="Picture 7">
            <a:extLst>
              <a:ext uri="{FF2B5EF4-FFF2-40B4-BE49-F238E27FC236}">
                <a16:creationId xmlns:a16="http://schemas.microsoft.com/office/drawing/2014/main" id="{2222EF08-6C0B-F84E-8253-382AAE7A61FC}"/>
              </a:ext>
            </a:extLst>
          </p:cNvPr>
          <p:cNvPicPr>
            <a:picLocks noChangeAspect="1"/>
          </p:cNvPicPr>
          <p:nvPr/>
        </p:nvPicPr>
        <p:blipFill>
          <a:blip r:embed="rId5"/>
          <a:stretch>
            <a:fillRect/>
          </a:stretch>
        </p:blipFill>
        <p:spPr>
          <a:xfrm>
            <a:off x="5039111" y="4478664"/>
            <a:ext cx="6393372" cy="1205698"/>
          </a:xfrm>
          <a:prstGeom prst="rect">
            <a:avLst/>
          </a:prstGeom>
        </p:spPr>
      </p:pic>
    </p:spTree>
    <p:extLst>
      <p:ext uri="{BB962C8B-B14F-4D97-AF65-F5344CB8AC3E}">
        <p14:creationId xmlns:p14="http://schemas.microsoft.com/office/powerpoint/2010/main" val="318964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1 – Finding a Formula for the Model</a:t>
            </a:r>
          </a:p>
        </p:txBody>
      </p:sp>
      <p:pic>
        <p:nvPicPr>
          <p:cNvPr id="9" name="Picture 8">
            <a:extLst>
              <a:ext uri="{FF2B5EF4-FFF2-40B4-BE49-F238E27FC236}">
                <a16:creationId xmlns:a16="http://schemas.microsoft.com/office/drawing/2014/main" id="{7BA9610C-0758-0246-8395-FB5AB003DD25}"/>
              </a:ext>
            </a:extLst>
          </p:cNvPr>
          <p:cNvPicPr>
            <a:picLocks noChangeAspect="1"/>
          </p:cNvPicPr>
          <p:nvPr/>
        </p:nvPicPr>
        <p:blipFill>
          <a:blip r:embed="rId2"/>
          <a:stretch>
            <a:fillRect/>
          </a:stretch>
        </p:blipFill>
        <p:spPr>
          <a:xfrm>
            <a:off x="2054611" y="894945"/>
            <a:ext cx="7251701" cy="925749"/>
          </a:xfrm>
          <a:prstGeom prst="rect">
            <a:avLst/>
          </a:prstGeom>
        </p:spPr>
      </p:pic>
      <p:sp>
        <p:nvSpPr>
          <p:cNvPr id="5" name="TextBox 4">
            <a:extLst>
              <a:ext uri="{FF2B5EF4-FFF2-40B4-BE49-F238E27FC236}">
                <a16:creationId xmlns:a16="http://schemas.microsoft.com/office/drawing/2014/main" id="{2010339D-7A36-CB4A-8D78-9B9F62876115}"/>
              </a:ext>
            </a:extLst>
          </p:cNvPr>
          <p:cNvSpPr txBox="1"/>
          <p:nvPr/>
        </p:nvSpPr>
        <p:spPr>
          <a:xfrm>
            <a:off x="1159594" y="2077738"/>
            <a:ext cx="10272889" cy="800219"/>
          </a:xfrm>
          <a:prstGeom prst="rect">
            <a:avLst/>
          </a:prstGeom>
          <a:noFill/>
        </p:spPr>
        <p:txBody>
          <a:bodyPr wrap="square" rtlCol="0">
            <a:spAutoFit/>
          </a:bodyPr>
          <a:lstStyle/>
          <a:p>
            <a:r>
              <a:rPr lang="en-US" sz="2300" dirty="0"/>
              <a:t>Let t  - number of years since 1999  and P(t) – population of Niger (in millions) t years after 1999.</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F780D30-EB63-8846-B6FA-D837DBF0D50D}"/>
                  </a:ext>
                </a:extLst>
              </p:cNvPr>
              <p:cNvSpPr txBox="1"/>
              <p:nvPr/>
            </p:nvSpPr>
            <p:spPr>
              <a:xfrm>
                <a:off x="1749921" y="2959082"/>
                <a:ext cx="7673121" cy="1508105"/>
              </a:xfrm>
              <a:prstGeom prst="rect">
                <a:avLst/>
              </a:prstGeom>
              <a:noFill/>
            </p:spPr>
            <p:txBody>
              <a:bodyPr wrap="square" rtlCol="0">
                <a:spAutoFit/>
              </a:bodyPr>
              <a:lstStyle/>
              <a:p>
                <a:r>
                  <a:rPr lang="en-US" sz="2300" dirty="0"/>
                  <a:t>Then we have P(0) = 11.4;</a:t>
                </a:r>
              </a:p>
              <a:p>
                <a:r>
                  <a:rPr lang="en-US" sz="2300" dirty="0"/>
                  <a:t>P(1) = 1.034 P(0) = 11.79;</a:t>
                </a:r>
              </a:p>
              <a:p>
                <a:r>
                  <a:rPr lang="en-US" sz="2300" dirty="0"/>
                  <a:t>P(2) = 1.034(1.034)P(0) = </a:t>
                </a:r>
                <a14:m>
                  <m:oMath xmlns:m="http://schemas.openxmlformats.org/officeDocument/2006/math">
                    <m:sSup>
                      <m:sSupPr>
                        <m:ctrlPr>
                          <a:rPr lang="en-US" sz="2300" i="1" smtClean="0">
                            <a:latin typeface="Cambria Math" panose="02040503050406030204" pitchFamily="18" charset="0"/>
                          </a:rPr>
                        </m:ctrlPr>
                      </m:sSupPr>
                      <m:e>
                        <m:r>
                          <a:rPr lang="en-US" sz="2300" b="0" i="1" smtClean="0">
                            <a:latin typeface="Cambria Math" panose="02040503050406030204" pitchFamily="18" charset="0"/>
                          </a:rPr>
                          <m:t>1.034</m:t>
                        </m:r>
                      </m:e>
                      <m:sup>
                        <m:r>
                          <a:rPr lang="en-US" sz="2300" b="0" i="1" smtClean="0">
                            <a:latin typeface="Cambria Math" panose="02040503050406030204" pitchFamily="18" charset="0"/>
                          </a:rPr>
                          <m:t>2</m:t>
                        </m:r>
                      </m:sup>
                    </m:sSup>
                    <m:r>
                      <a:rPr lang="en-US" sz="2300" b="0" i="1" smtClean="0">
                        <a:latin typeface="Cambria Math" panose="02040503050406030204" pitchFamily="18" charset="0"/>
                      </a:rPr>
                      <m:t>𝑃</m:t>
                    </m:r>
                    <m:r>
                      <a:rPr lang="en-US" sz="2300" b="0" i="1" smtClean="0">
                        <a:latin typeface="Cambria Math" panose="02040503050406030204" pitchFamily="18" charset="0"/>
                      </a:rPr>
                      <m:t>(0)</m:t>
                    </m:r>
                  </m:oMath>
                </a14:m>
                <a:r>
                  <a:rPr lang="en-US" sz="2300" dirty="0"/>
                  <a:t> = 12.19;</a:t>
                </a:r>
              </a:p>
              <a:p>
                <a:r>
                  <a:rPr lang="en-US" sz="2300" dirty="0"/>
                  <a:t>P(3) = 1.034P(2) = 1.034</a:t>
                </a:r>
                <a14:m>
                  <m:oMath xmlns:m="http://schemas.openxmlformats.org/officeDocument/2006/math">
                    <m:sSup>
                      <m:sSupPr>
                        <m:ctrlPr>
                          <a:rPr lang="en-US" sz="2300" i="1" smtClean="0">
                            <a:latin typeface="Cambria Math" panose="02040503050406030204" pitchFamily="18" charset="0"/>
                          </a:rPr>
                        </m:ctrlPr>
                      </m:sSupPr>
                      <m:e>
                        <m:d>
                          <m:dPr>
                            <m:ctrlPr>
                              <a:rPr lang="en-US" sz="2300" b="0" i="1" smtClean="0">
                                <a:latin typeface="Cambria Math" panose="02040503050406030204" pitchFamily="18" charset="0"/>
                              </a:rPr>
                            </m:ctrlPr>
                          </m:dPr>
                          <m:e>
                            <m:r>
                              <a:rPr lang="en-US" sz="2300" b="0" i="1" smtClean="0">
                                <a:latin typeface="Cambria Math" panose="02040503050406030204" pitchFamily="18" charset="0"/>
                              </a:rPr>
                              <m:t>1.034</m:t>
                            </m:r>
                          </m:e>
                        </m:d>
                      </m:e>
                      <m:sup>
                        <m:r>
                          <a:rPr lang="en-US" sz="2300" b="0" i="1" smtClean="0">
                            <a:latin typeface="Cambria Math" panose="02040503050406030204" pitchFamily="18" charset="0"/>
                          </a:rPr>
                          <m:t>2</m:t>
                        </m:r>
                      </m:sup>
                    </m:sSup>
                    <m:r>
                      <a:rPr lang="en-US" sz="2300" b="0" i="1" smtClean="0">
                        <a:latin typeface="Cambria Math" panose="02040503050406030204" pitchFamily="18" charset="0"/>
                      </a:rPr>
                      <m:t>𝑃</m:t>
                    </m:r>
                    <m:d>
                      <m:dPr>
                        <m:ctrlPr>
                          <a:rPr lang="en-US" sz="2300" b="0" i="1" smtClean="0">
                            <a:latin typeface="Cambria Math" panose="02040503050406030204" pitchFamily="18" charset="0"/>
                          </a:rPr>
                        </m:ctrlPr>
                      </m:dPr>
                      <m:e>
                        <m:r>
                          <a:rPr lang="en-US" sz="2300" b="0" i="1" smtClean="0">
                            <a:latin typeface="Cambria Math" panose="02040503050406030204" pitchFamily="18" charset="0"/>
                          </a:rPr>
                          <m:t>0</m:t>
                        </m:r>
                      </m:e>
                    </m:d>
                    <m:r>
                      <a:rPr lang="en-US" sz="2300" b="0" i="1" smtClean="0">
                        <a:latin typeface="Cambria Math" panose="02040503050406030204" pitchFamily="18" charset="0"/>
                      </a:rPr>
                      <m:t>=</m:t>
                    </m:r>
                    <m:sSup>
                      <m:sSupPr>
                        <m:ctrlPr>
                          <a:rPr lang="en-US" sz="2300" b="0" i="1" smtClean="0">
                            <a:latin typeface="Cambria Math" panose="02040503050406030204" pitchFamily="18" charset="0"/>
                          </a:rPr>
                        </m:ctrlPr>
                      </m:sSupPr>
                      <m:e>
                        <m:r>
                          <a:rPr lang="en-US" sz="2300" b="0" i="1" smtClean="0">
                            <a:latin typeface="Cambria Math" panose="02040503050406030204" pitchFamily="18" charset="0"/>
                          </a:rPr>
                          <m:t>(1.034)</m:t>
                        </m:r>
                      </m:e>
                      <m:sup>
                        <m:r>
                          <a:rPr lang="en-US" sz="2300" b="0" i="1" smtClean="0">
                            <a:latin typeface="Cambria Math" panose="02040503050406030204" pitchFamily="18" charset="0"/>
                          </a:rPr>
                          <m:t>3</m:t>
                        </m:r>
                      </m:sup>
                    </m:sSup>
                  </m:oMath>
                </a14:m>
                <a:r>
                  <a:rPr lang="en-US" sz="2300" dirty="0"/>
                  <a:t>P(0) = 12.6</a:t>
                </a:r>
              </a:p>
            </p:txBody>
          </p:sp>
        </mc:Choice>
        <mc:Fallback xmlns="">
          <p:sp>
            <p:nvSpPr>
              <p:cNvPr id="6" name="TextBox 5">
                <a:extLst>
                  <a:ext uri="{FF2B5EF4-FFF2-40B4-BE49-F238E27FC236}">
                    <a16:creationId xmlns:a16="http://schemas.microsoft.com/office/drawing/2014/main" id="{DF780D30-EB63-8846-B6FA-D837DBF0D50D}"/>
                  </a:ext>
                </a:extLst>
              </p:cNvPr>
              <p:cNvSpPr txBox="1">
                <a:spLocks noRot="1" noChangeAspect="1" noMove="1" noResize="1" noEditPoints="1" noAdjustHandles="1" noChangeArrowheads="1" noChangeShapeType="1" noTextEdit="1"/>
              </p:cNvSpPr>
              <p:nvPr/>
            </p:nvSpPr>
            <p:spPr>
              <a:xfrm>
                <a:off x="1749921" y="2959082"/>
                <a:ext cx="7673121" cy="1508105"/>
              </a:xfrm>
              <a:prstGeom prst="rect">
                <a:avLst/>
              </a:prstGeom>
              <a:blipFill>
                <a:blip r:embed="rId3"/>
                <a:stretch>
                  <a:fillRect l="-1157" t="-250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8CBBD77-3F08-E645-A449-C32305775D07}"/>
                  </a:ext>
                </a:extLst>
              </p:cNvPr>
              <p:cNvSpPr txBox="1"/>
              <p:nvPr/>
            </p:nvSpPr>
            <p:spPr>
              <a:xfrm>
                <a:off x="1399727" y="4548312"/>
                <a:ext cx="7945495" cy="1200329"/>
              </a:xfrm>
              <a:prstGeom prst="rect">
                <a:avLst/>
              </a:prstGeom>
              <a:noFill/>
            </p:spPr>
            <p:txBody>
              <a:bodyPr wrap="square" rtlCol="0">
                <a:spAutoFit/>
              </a:bodyPr>
              <a:lstStyle/>
              <a:p>
                <a:pPr algn="ctr"/>
                <a:r>
                  <a:rPr lang="en-US" sz="2400" dirty="0"/>
                  <a:t>If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(0)</m:t>
                    </m:r>
                  </m:oMath>
                </a14:m>
                <a:r>
                  <a:rPr lang="en-US" sz="2400" dirty="0"/>
                  <a:t> is the initial population we have that </a:t>
                </a:r>
                <a:endParaRPr lang="en-US" sz="2400" b="0" i="1" dirty="0">
                  <a:latin typeface="Cambria Math" panose="02040503050406030204" pitchFamily="18" charset="0"/>
                </a:endParaRPr>
              </a:p>
              <a:p>
                <a:pPr algn="ct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(1.034)</m:t>
                        </m:r>
                      </m:e>
                      <m:sup>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=11.4</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(1.034)</m:t>
                        </m:r>
                      </m:e>
                      <m:sup>
                        <m:r>
                          <a:rPr lang="en-US" sz="2400" b="0" i="1" smtClean="0">
                            <a:latin typeface="Cambria Math" panose="02040503050406030204" pitchFamily="18" charset="0"/>
                            <a:ea typeface="Cambria Math" panose="02040503050406030204" pitchFamily="18" charset="0"/>
                          </a:rPr>
                          <m:t>𝑡</m:t>
                        </m:r>
                      </m:sup>
                    </m:sSup>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 </m:t>
                    </m:r>
                  </m:oMath>
                </a14:m>
                <a:endParaRPr lang="en-US" sz="2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𝑤h𝑒𝑟𝑒</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=1.034</m:t>
                      </m:r>
                    </m:oMath>
                  </m:oMathPara>
                </a14:m>
                <a:endParaRPr lang="en-US" sz="2400" dirty="0"/>
              </a:p>
            </p:txBody>
          </p:sp>
        </mc:Choice>
        <mc:Fallback xmlns="">
          <p:sp>
            <p:nvSpPr>
              <p:cNvPr id="11" name="TextBox 10">
                <a:extLst>
                  <a:ext uri="{FF2B5EF4-FFF2-40B4-BE49-F238E27FC236}">
                    <a16:creationId xmlns:a16="http://schemas.microsoft.com/office/drawing/2014/main" id="{A8CBBD77-3F08-E645-A449-C32305775D07}"/>
                  </a:ext>
                </a:extLst>
              </p:cNvPr>
              <p:cNvSpPr txBox="1">
                <a:spLocks noRot="1" noChangeAspect="1" noMove="1" noResize="1" noEditPoints="1" noAdjustHandles="1" noChangeArrowheads="1" noChangeShapeType="1" noTextEdit="1"/>
              </p:cNvSpPr>
              <p:nvPr/>
            </p:nvSpPr>
            <p:spPr>
              <a:xfrm>
                <a:off x="1399727" y="4548312"/>
                <a:ext cx="7945495" cy="1200329"/>
              </a:xfrm>
              <a:prstGeom prst="rect">
                <a:avLst/>
              </a:prstGeom>
              <a:blipFill>
                <a:blip r:embed="rId4"/>
                <a:stretch>
                  <a:fillRect t="-3125" b="-6250"/>
                </a:stretch>
              </a:blipFill>
            </p:spPr>
            <p:txBody>
              <a:bodyPr/>
              <a:lstStyle/>
              <a:p>
                <a:r>
                  <a:rPr lang="en-US">
                    <a:noFill/>
                  </a:rPr>
                  <a:t> </a:t>
                </a:r>
              </a:p>
            </p:txBody>
          </p:sp>
        </mc:Fallback>
      </mc:AlternateContent>
    </p:spTree>
    <p:extLst>
      <p:ext uri="{BB962C8B-B14F-4D97-AF65-F5344CB8AC3E}">
        <p14:creationId xmlns:p14="http://schemas.microsoft.com/office/powerpoint/2010/main" val="256315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79049" y="428017"/>
            <a:ext cx="10272889" cy="637901"/>
          </a:xfrm>
        </p:spPr>
        <p:txBody>
          <a:bodyPr>
            <a:normAutofit fontScale="90000"/>
          </a:bodyPr>
          <a:lstStyle/>
          <a:p>
            <a:r>
              <a:rPr lang="en-US" dirty="0"/>
              <a:t>Example 1 - Terminology</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6989920-98AA-8842-B234-09AA33CC5276}"/>
                  </a:ext>
                </a:extLst>
              </p:cNvPr>
              <p:cNvSpPr/>
              <p:nvPr/>
            </p:nvSpPr>
            <p:spPr>
              <a:xfrm>
                <a:off x="2246074" y="1240436"/>
                <a:ext cx="4944687" cy="461665"/>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(1.034)</m:t>
                          </m:r>
                        </m:e>
                        <m:sup>
                          <m:r>
                            <a:rPr lang="en-US" sz="2400" i="1">
                              <a:latin typeface="Cambria Math" panose="02040503050406030204" pitchFamily="18" charset="0"/>
                              <a:ea typeface="Cambria Math" panose="02040503050406030204" pitchFamily="18" charset="0"/>
                            </a:rPr>
                            <m:t>𝑡</m:t>
                          </m:r>
                        </m:sup>
                      </m:sSup>
                      <m:r>
                        <a:rPr lang="en-US" sz="2400" i="1">
                          <a:latin typeface="Cambria Math" panose="02040503050406030204" pitchFamily="18" charset="0"/>
                          <a:ea typeface="Cambria Math" panose="02040503050406030204" pitchFamily="18" charset="0"/>
                        </a:rPr>
                        <m:t>=11.4</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(1.034)</m:t>
                          </m:r>
                        </m:e>
                        <m:sup>
                          <m:r>
                            <a:rPr lang="en-US" sz="2400" i="1">
                              <a:latin typeface="Cambria Math" panose="02040503050406030204" pitchFamily="18" charset="0"/>
                              <a:ea typeface="Cambria Math" panose="02040503050406030204" pitchFamily="18" charset="0"/>
                            </a:rPr>
                            <m:t>𝑡</m:t>
                          </m:r>
                        </m:sup>
                      </m:sSup>
                    </m:oMath>
                  </m:oMathPara>
                </a14:m>
                <a:endParaRPr lang="en-US" sz="2400" dirty="0"/>
              </a:p>
            </p:txBody>
          </p:sp>
        </mc:Choice>
        <mc:Fallback xmlns="">
          <p:sp>
            <p:nvSpPr>
              <p:cNvPr id="3" name="Rectangle 2">
                <a:extLst>
                  <a:ext uri="{FF2B5EF4-FFF2-40B4-BE49-F238E27FC236}">
                    <a16:creationId xmlns:a16="http://schemas.microsoft.com/office/drawing/2014/main" id="{56989920-98AA-8842-B234-09AA33CC5276}"/>
                  </a:ext>
                </a:extLst>
              </p:cNvPr>
              <p:cNvSpPr>
                <a:spLocks noRot="1" noChangeAspect="1" noMove="1" noResize="1" noEditPoints="1" noAdjustHandles="1" noChangeArrowheads="1" noChangeShapeType="1" noTextEdit="1"/>
              </p:cNvSpPr>
              <p:nvPr/>
            </p:nvSpPr>
            <p:spPr>
              <a:xfrm>
                <a:off x="2246074" y="1240436"/>
                <a:ext cx="4944687" cy="461665"/>
              </a:xfrm>
              <a:prstGeom prst="rect">
                <a:avLst/>
              </a:prstGeom>
              <a:blipFill>
                <a:blip r:embed="rId2"/>
                <a:stretch>
                  <a:fillRect b="-2162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35670E9-BF97-DB48-9443-771CF5809C3E}"/>
              </a:ext>
            </a:extLst>
          </p:cNvPr>
          <p:cNvSpPr txBox="1"/>
          <p:nvPr/>
        </p:nvSpPr>
        <p:spPr>
          <a:xfrm>
            <a:off x="1179049" y="1702101"/>
            <a:ext cx="10046670" cy="830997"/>
          </a:xfrm>
          <a:prstGeom prst="rect">
            <a:avLst/>
          </a:prstGeom>
          <a:noFill/>
        </p:spPr>
        <p:txBody>
          <a:bodyPr wrap="square" rtlCol="0">
            <a:spAutoFit/>
          </a:bodyPr>
          <a:lstStyle/>
          <a:p>
            <a:r>
              <a:rPr lang="en-US" sz="2400" dirty="0">
                <a:solidFill>
                  <a:srgbClr val="0070C0"/>
                </a:solidFill>
              </a:rPr>
              <a:t>Exponential growth </a:t>
            </a:r>
            <a:r>
              <a:rPr lang="en-US" sz="2400" dirty="0"/>
              <a:t>function/model with </a:t>
            </a:r>
            <a:r>
              <a:rPr lang="en-US" sz="2400" dirty="0">
                <a:solidFill>
                  <a:srgbClr val="0070C0"/>
                </a:solidFill>
              </a:rPr>
              <a:t>base</a:t>
            </a:r>
            <a:r>
              <a:rPr lang="en-US" sz="2400" dirty="0"/>
              <a:t> b = 1.034. Note, t appears in the </a:t>
            </a:r>
            <a:r>
              <a:rPr lang="en-US" sz="2400" dirty="0">
                <a:solidFill>
                  <a:srgbClr val="0070C0"/>
                </a:solidFill>
              </a:rPr>
              <a:t>exponent.</a:t>
            </a:r>
          </a:p>
        </p:txBody>
      </p:sp>
      <p:sp>
        <p:nvSpPr>
          <p:cNvPr id="5" name="TextBox 4">
            <a:extLst>
              <a:ext uri="{FF2B5EF4-FFF2-40B4-BE49-F238E27FC236}">
                <a16:creationId xmlns:a16="http://schemas.microsoft.com/office/drawing/2014/main" id="{AE6A2573-48E5-FF46-A735-5BC006442DC3}"/>
              </a:ext>
            </a:extLst>
          </p:cNvPr>
          <p:cNvSpPr txBox="1"/>
          <p:nvPr/>
        </p:nvSpPr>
        <p:spPr>
          <a:xfrm>
            <a:off x="1179049" y="2579264"/>
            <a:ext cx="9424100" cy="830997"/>
          </a:xfrm>
          <a:prstGeom prst="rect">
            <a:avLst/>
          </a:prstGeom>
          <a:noFill/>
        </p:spPr>
        <p:txBody>
          <a:bodyPr wrap="square" rtlCol="0">
            <a:spAutoFit/>
          </a:bodyPr>
          <a:lstStyle/>
          <a:p>
            <a:r>
              <a:rPr lang="en-US" sz="2400" dirty="0"/>
              <a:t>The population in each year is 1.034 times the population of the preceding year.</a:t>
            </a:r>
          </a:p>
        </p:txBody>
      </p:sp>
      <p:sp>
        <p:nvSpPr>
          <p:cNvPr id="9" name="TextBox 8">
            <a:extLst>
              <a:ext uri="{FF2B5EF4-FFF2-40B4-BE49-F238E27FC236}">
                <a16:creationId xmlns:a16="http://schemas.microsoft.com/office/drawing/2014/main" id="{CCE50026-5FA5-5A45-9A30-3BDD1F736766}"/>
              </a:ext>
            </a:extLst>
          </p:cNvPr>
          <p:cNvSpPr txBox="1"/>
          <p:nvPr/>
        </p:nvSpPr>
        <p:spPr>
          <a:xfrm>
            <a:off x="1179049" y="3456427"/>
            <a:ext cx="9424100" cy="461665"/>
          </a:xfrm>
          <a:prstGeom prst="rect">
            <a:avLst/>
          </a:prstGeom>
          <a:noFill/>
        </p:spPr>
        <p:txBody>
          <a:bodyPr wrap="square" rtlCol="0">
            <a:spAutoFit/>
          </a:bodyPr>
          <a:lstStyle/>
          <a:p>
            <a:r>
              <a:rPr lang="en-US" sz="2400" dirty="0"/>
              <a:t>The quantity is 0.034 = 3.4% is the respective </a:t>
            </a:r>
            <a:r>
              <a:rPr lang="en-US" sz="2400" dirty="0">
                <a:solidFill>
                  <a:srgbClr val="0070C0"/>
                </a:solidFill>
              </a:rPr>
              <a:t>annual growth rate, r.</a:t>
            </a:r>
            <a:r>
              <a:rPr lang="en-US" sz="2400" dirty="0"/>
              <a:t> </a:t>
            </a:r>
          </a:p>
        </p:txBody>
      </p:sp>
      <p:sp>
        <p:nvSpPr>
          <p:cNvPr id="11" name="TextBox 10">
            <a:extLst>
              <a:ext uri="{FF2B5EF4-FFF2-40B4-BE49-F238E27FC236}">
                <a16:creationId xmlns:a16="http://schemas.microsoft.com/office/drawing/2014/main" id="{E4D8CD51-3A61-8647-B259-E235888C0BB8}"/>
              </a:ext>
            </a:extLst>
          </p:cNvPr>
          <p:cNvSpPr txBox="1"/>
          <p:nvPr/>
        </p:nvSpPr>
        <p:spPr>
          <a:xfrm>
            <a:off x="1179049" y="4114665"/>
            <a:ext cx="9424100" cy="461665"/>
          </a:xfrm>
          <a:prstGeom prst="rect">
            <a:avLst/>
          </a:prstGeom>
          <a:noFill/>
        </p:spPr>
        <p:txBody>
          <a:bodyPr wrap="square" rtlCol="0">
            <a:spAutoFit/>
          </a:bodyPr>
          <a:lstStyle/>
          <a:p>
            <a:r>
              <a:rPr lang="en-US" sz="2400" dirty="0"/>
              <a:t>Recall that  the population of Niger grows at 3.4% per year.</a:t>
            </a:r>
          </a:p>
        </p:txBody>
      </p:sp>
      <p:sp>
        <p:nvSpPr>
          <p:cNvPr id="6" name="TextBox 5">
            <a:extLst>
              <a:ext uri="{FF2B5EF4-FFF2-40B4-BE49-F238E27FC236}">
                <a16:creationId xmlns:a16="http://schemas.microsoft.com/office/drawing/2014/main" id="{CCAA5ECB-7E71-6F4F-8F82-B7E2E6F8A62C}"/>
              </a:ext>
            </a:extLst>
          </p:cNvPr>
          <p:cNvSpPr txBox="1"/>
          <p:nvPr/>
        </p:nvSpPr>
        <p:spPr>
          <a:xfrm>
            <a:off x="1342415" y="4852715"/>
            <a:ext cx="8813260" cy="830997"/>
          </a:xfrm>
          <a:prstGeom prst="rect">
            <a:avLst/>
          </a:prstGeom>
          <a:noFill/>
        </p:spPr>
        <p:txBody>
          <a:bodyPr wrap="square" rtlCol="0">
            <a:spAutoFit/>
          </a:bodyPr>
          <a:lstStyle/>
          <a:p>
            <a:pPr algn="ctr"/>
            <a:r>
              <a:rPr lang="en-US" sz="2400" dirty="0"/>
              <a:t>Growth Factor = 1 + Growth Rate; </a:t>
            </a:r>
            <a:r>
              <a:rPr lang="en-US" sz="2400" b="1" dirty="0"/>
              <a:t>b = 1 + r</a:t>
            </a:r>
          </a:p>
          <a:p>
            <a:pPr algn="ctr"/>
            <a:r>
              <a:rPr lang="en-US" sz="2400" dirty="0"/>
              <a:t>Growth Rate  = Growth Factor -1; </a:t>
            </a:r>
            <a:r>
              <a:rPr lang="en-US" sz="2400" b="1" dirty="0"/>
              <a:t>r = b - 1 </a:t>
            </a:r>
          </a:p>
        </p:txBody>
      </p:sp>
      <p:sp>
        <p:nvSpPr>
          <p:cNvPr id="8" name="Frame 7">
            <a:extLst>
              <a:ext uri="{FF2B5EF4-FFF2-40B4-BE49-F238E27FC236}">
                <a16:creationId xmlns:a16="http://schemas.microsoft.com/office/drawing/2014/main" id="{5564651C-E6AA-2D40-B8D1-AD6941BDC4D0}"/>
              </a:ext>
            </a:extLst>
          </p:cNvPr>
          <p:cNvSpPr/>
          <p:nvPr/>
        </p:nvSpPr>
        <p:spPr>
          <a:xfrm>
            <a:off x="2879386" y="4705887"/>
            <a:ext cx="5739319" cy="118244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8AFA4B6B-6531-C847-8052-7B8CD87E8DB9}"/>
              </a:ext>
            </a:extLst>
          </p:cNvPr>
          <p:cNvSpPr txBox="1"/>
          <p:nvPr/>
        </p:nvSpPr>
        <p:spPr>
          <a:xfrm>
            <a:off x="2645923" y="5955347"/>
            <a:ext cx="8112868" cy="461665"/>
          </a:xfrm>
          <a:prstGeom prst="rect">
            <a:avLst/>
          </a:prstGeom>
          <a:noFill/>
        </p:spPr>
        <p:txBody>
          <a:bodyPr wrap="square" rtlCol="0">
            <a:spAutoFit/>
          </a:bodyPr>
          <a:lstStyle/>
          <a:p>
            <a:r>
              <a:rPr lang="en-US" sz="2400" dirty="0"/>
              <a:t>Growth rate, r, must be written as a </a:t>
            </a:r>
            <a:r>
              <a:rPr lang="en-US" sz="2400" dirty="0">
                <a:solidFill>
                  <a:srgbClr val="0070C0"/>
                </a:solidFill>
              </a:rPr>
              <a:t>decimal</a:t>
            </a:r>
            <a:r>
              <a:rPr lang="en-US" sz="2400" dirty="0"/>
              <a:t>, not a percent.</a:t>
            </a:r>
          </a:p>
        </p:txBody>
      </p:sp>
    </p:spTree>
    <p:extLst>
      <p:ext uri="{BB962C8B-B14F-4D97-AF65-F5344CB8AC3E}">
        <p14:creationId xmlns:p14="http://schemas.microsoft.com/office/powerpoint/2010/main" val="103103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grpId="0" nodeType="clickEffect">
                                  <p:stCondLst>
                                    <p:cond delay="0"/>
                                  </p:stCondLst>
                                  <p:childTnLst>
                                    <p:animClr clrSpc="rgb" dir="cw">
                                      <p:cBhvr>
                                        <p:cTn id="26" dur="2000" fill="hold"/>
                                        <p:tgtEl>
                                          <p:spTgt spid="6"/>
                                        </p:tgtEl>
                                        <p:attrNameLst>
                                          <p:attrName>fillcolor</p:attrName>
                                        </p:attrNameLst>
                                      </p:cBhvr>
                                      <p:to>
                                        <a:schemeClr val="accent2"/>
                                      </p:to>
                                    </p:animClr>
                                    <p:set>
                                      <p:cBhvr>
                                        <p:cTn id="27" dur="2000" fill="hold"/>
                                        <p:tgtEl>
                                          <p:spTgt spid="6"/>
                                        </p:tgtEl>
                                        <p:attrNameLst>
                                          <p:attrName>fill.type</p:attrName>
                                        </p:attrNameLst>
                                      </p:cBhvr>
                                      <p:to>
                                        <p:strVal val="solid"/>
                                      </p:to>
                                    </p:set>
                                    <p:set>
                                      <p:cBhvr>
                                        <p:cTn id="28" dur="2000" fill="hold"/>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 calcmode="lin" valueType="num">
                                      <p:cBhvr additive="base">
                                        <p:cTn id="4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11" grpId="0"/>
      <p:bldP spid="6"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BA74-7BE1-6841-BD71-55550485CAAC}"/>
              </a:ext>
            </a:extLst>
          </p:cNvPr>
          <p:cNvSpPr>
            <a:spLocks noGrp="1"/>
          </p:cNvSpPr>
          <p:nvPr>
            <p:ph type="title"/>
          </p:nvPr>
        </p:nvSpPr>
        <p:spPr>
          <a:xfrm>
            <a:off x="1384566" y="311285"/>
            <a:ext cx="10272889" cy="609601"/>
          </a:xfrm>
        </p:spPr>
        <p:txBody>
          <a:bodyPr>
            <a:normAutofit fontScale="90000"/>
          </a:bodyPr>
          <a:lstStyle/>
          <a:p>
            <a:r>
              <a:rPr lang="en-US" dirty="0"/>
              <a:t>Population growth of Niger -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331D7C-1A83-A84D-9FD9-D3D254B9E4DF}"/>
                  </a:ext>
                </a:extLst>
              </p:cNvPr>
              <p:cNvSpPr>
                <a:spLocks noGrp="1"/>
              </p:cNvSpPr>
              <p:nvPr>
                <p:ph sz="half" idx="1"/>
              </p:nvPr>
            </p:nvSpPr>
            <p:spPr>
              <a:xfrm>
                <a:off x="1384566" y="1191206"/>
                <a:ext cx="4986528" cy="4031776"/>
              </a:xfrm>
            </p:spPr>
            <p:txBody>
              <a:bodyPr>
                <a:noAutofit/>
              </a:bodyPr>
              <a:lstStyle/>
              <a:p>
                <a:r>
                  <a:rPr lang="en-US" sz="2200" dirty="0"/>
                  <a:t>Assume that the population in Niger continues to grow at the same exponential rate  r = 0.034 for the next 80 years after 1999. </a:t>
                </a:r>
              </a:p>
              <a:p>
                <a:r>
                  <a:rPr lang="en-US" sz="2200" dirty="0"/>
                  <a:t>Then we can graph the function </a:t>
                </a:r>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𝑡</m:t>
                        </m:r>
                      </m:e>
                    </m:d>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11.4</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(1.034)</m:t>
                        </m:r>
                      </m:e>
                      <m:sup>
                        <m:r>
                          <a:rPr lang="en-US" sz="2200" i="1">
                            <a:latin typeface="Cambria Math" panose="02040503050406030204" pitchFamily="18" charset="0"/>
                            <a:ea typeface="Cambria Math" panose="02040503050406030204" pitchFamily="18" charset="0"/>
                          </a:rPr>
                          <m:t>𝑡</m:t>
                        </m:r>
                      </m:sup>
                    </m:sSup>
                  </m:oMath>
                </a14:m>
                <a:r>
                  <a:rPr lang="en-US" sz="2200" dirty="0"/>
                  <a:t> for t from 0 to 80</a:t>
                </a:r>
              </a:p>
              <a:p>
                <a:r>
                  <a:rPr lang="en-US" sz="2200" dirty="0"/>
                  <a:t>What is the real-life meaning of the point (80, 165)?</a:t>
                </a:r>
              </a:p>
              <a:p>
                <a:r>
                  <a:rPr lang="en-US" sz="2200" dirty="0"/>
                  <a:t>What can we say about this exponential behavior in comparison to the linearly increasing one?</a:t>
                </a:r>
              </a:p>
            </p:txBody>
          </p:sp>
        </mc:Choice>
        <mc:Fallback xmlns="">
          <p:sp>
            <p:nvSpPr>
              <p:cNvPr id="3" name="Content Placeholder 2">
                <a:extLst>
                  <a:ext uri="{FF2B5EF4-FFF2-40B4-BE49-F238E27FC236}">
                    <a16:creationId xmlns:a16="http://schemas.microsoft.com/office/drawing/2014/main" id="{05331D7C-1A83-A84D-9FD9-D3D254B9E4DF}"/>
                  </a:ext>
                </a:extLst>
              </p:cNvPr>
              <p:cNvSpPr>
                <a:spLocks noGrp="1" noRot="1" noChangeAspect="1" noMove="1" noResize="1" noEditPoints="1" noAdjustHandles="1" noChangeArrowheads="1" noChangeShapeType="1" noTextEdit="1"/>
              </p:cNvSpPr>
              <p:nvPr>
                <p:ph sz="half" idx="1"/>
              </p:nvPr>
            </p:nvSpPr>
            <p:spPr>
              <a:xfrm>
                <a:off x="1384566" y="1191206"/>
                <a:ext cx="4986528" cy="4031776"/>
              </a:xfrm>
              <a:blipFill>
                <a:blip r:embed="rId2"/>
                <a:stretch>
                  <a:fillRect l="-2792" t="-6604" r="-2538" b="-503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51C59E9E-9067-CE46-9323-E8F102FA48B5}"/>
              </a:ext>
            </a:extLst>
          </p:cNvPr>
          <p:cNvPicPr>
            <a:picLocks noGrp="1" noChangeAspect="1"/>
          </p:cNvPicPr>
          <p:nvPr>
            <p:ph sz="half" idx="2"/>
          </p:nvPr>
        </p:nvPicPr>
        <p:blipFill>
          <a:blip r:embed="rId3"/>
          <a:stretch>
            <a:fillRect/>
          </a:stretch>
        </p:blipFill>
        <p:spPr>
          <a:xfrm>
            <a:off x="6445956" y="1191206"/>
            <a:ext cx="4986337" cy="2615382"/>
          </a:xfrm>
          <a:prstGeom prst="rect">
            <a:avLst/>
          </a:prstGeom>
        </p:spPr>
      </p:pic>
      <p:sp>
        <p:nvSpPr>
          <p:cNvPr id="6" name="TextBox 5">
            <a:extLst>
              <a:ext uri="{FF2B5EF4-FFF2-40B4-BE49-F238E27FC236}">
                <a16:creationId xmlns:a16="http://schemas.microsoft.com/office/drawing/2014/main" id="{D302954E-0152-304F-AC7B-5277AF966AEB}"/>
              </a:ext>
            </a:extLst>
          </p:cNvPr>
          <p:cNvSpPr txBox="1"/>
          <p:nvPr/>
        </p:nvSpPr>
        <p:spPr>
          <a:xfrm>
            <a:off x="6673174" y="4076908"/>
            <a:ext cx="4759119" cy="2492990"/>
          </a:xfrm>
          <a:prstGeom prst="rect">
            <a:avLst/>
          </a:prstGeom>
          <a:noFill/>
        </p:spPr>
        <p:txBody>
          <a:bodyPr wrap="square" rtlCol="0">
            <a:spAutoFit/>
          </a:bodyPr>
          <a:lstStyle/>
          <a:p>
            <a:r>
              <a:rPr lang="en-US" sz="2300" dirty="0"/>
              <a:t>We note that even though this exponential model grows quite slowly at the beginning, eventually peaks up to reach very rapid increase leading to huge population for which there may not be enough resources.</a:t>
            </a:r>
          </a:p>
          <a:p>
            <a:endParaRPr lang="en-US" dirty="0"/>
          </a:p>
        </p:txBody>
      </p:sp>
    </p:spTree>
    <p:extLst>
      <p:ext uri="{BB962C8B-B14F-4D97-AF65-F5344CB8AC3E}">
        <p14:creationId xmlns:p14="http://schemas.microsoft.com/office/powerpoint/2010/main" val="14130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1A8C-F37A-AD47-98E8-C63D1906D8B6}"/>
              </a:ext>
            </a:extLst>
          </p:cNvPr>
          <p:cNvSpPr>
            <a:spLocks noGrp="1"/>
          </p:cNvSpPr>
          <p:nvPr>
            <p:ph type="title"/>
          </p:nvPr>
        </p:nvSpPr>
        <p:spPr>
          <a:xfrm>
            <a:off x="1309512" y="371477"/>
            <a:ext cx="10272889" cy="1752599"/>
          </a:xfrm>
        </p:spPr>
        <p:txBody>
          <a:bodyPr/>
          <a:lstStyle/>
          <a:p>
            <a:r>
              <a:rPr lang="en-US" dirty="0"/>
              <a:t>Domain of an Exponential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438016-3EE4-554A-AF52-56BCE977DFB4}"/>
                  </a:ext>
                </a:extLst>
              </p:cNvPr>
              <p:cNvSpPr>
                <a:spLocks noGrp="1"/>
              </p:cNvSpPr>
              <p:nvPr>
                <p:ph sz="half" idx="1"/>
              </p:nvPr>
            </p:nvSpPr>
            <p:spPr>
              <a:xfrm>
                <a:off x="1309512" y="2124076"/>
                <a:ext cx="9963328" cy="3597273"/>
              </a:xfrm>
            </p:spPr>
            <p:txBody>
              <a:bodyPr>
                <a:normAutofit/>
              </a:bodyPr>
              <a:lstStyle/>
              <a:p>
                <a:r>
                  <a:rPr lang="en-US" sz="2400" dirty="0"/>
                  <a:t>Theoretically the domain of an exponential function is all real numbers,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d>
                  </m:oMath>
                </a14:m>
                <a:endParaRPr lang="en-US" sz="2400" b="0" dirty="0">
                  <a:ea typeface="Cambria Math" panose="02040503050406030204" pitchFamily="18" charset="0"/>
                </a:endParaRPr>
              </a:p>
              <a:p>
                <a:r>
                  <a:rPr lang="en-US" sz="2400" dirty="0"/>
                  <a:t>However in real-world setting, there are practical limitations to the domain</a:t>
                </a:r>
              </a:p>
              <a:p>
                <a:r>
                  <a:rPr lang="en-US" sz="2400" dirty="0"/>
                  <a:t>Niger was only founded in 1960 so using the model to extrapolate its population more than 39 year in the past is obviously meaningless.</a:t>
                </a:r>
              </a:p>
              <a:p>
                <a:r>
                  <a:rPr lang="en-US" sz="2400" dirty="0"/>
                  <a:t>Going too far into the future or too far back in the past is always risky since many conditions change over time (e.g. drought and famine may slow down the growth of population considerably) and model may not hold</a:t>
                </a:r>
              </a:p>
            </p:txBody>
          </p:sp>
        </mc:Choice>
        <mc:Fallback xmlns="">
          <p:sp>
            <p:nvSpPr>
              <p:cNvPr id="3" name="Content Placeholder 2">
                <a:extLst>
                  <a:ext uri="{FF2B5EF4-FFF2-40B4-BE49-F238E27FC236}">
                    <a16:creationId xmlns:a16="http://schemas.microsoft.com/office/drawing/2014/main" id="{FF438016-3EE4-554A-AF52-56BCE977DFB4}"/>
                  </a:ext>
                </a:extLst>
              </p:cNvPr>
              <p:cNvSpPr>
                <a:spLocks noGrp="1" noRot="1" noChangeAspect="1" noMove="1" noResize="1" noEditPoints="1" noAdjustHandles="1" noChangeArrowheads="1" noChangeShapeType="1" noTextEdit="1"/>
              </p:cNvSpPr>
              <p:nvPr>
                <p:ph sz="half" idx="1"/>
              </p:nvPr>
            </p:nvSpPr>
            <p:spPr>
              <a:xfrm>
                <a:off x="1309512" y="2124076"/>
                <a:ext cx="9963328" cy="3597273"/>
              </a:xfrm>
              <a:blipFill>
                <a:blip r:embed="rId2"/>
                <a:stretch>
                  <a:fillRect l="-1527" t="-3521" r="-254" b="-2113"/>
                </a:stretch>
              </a:blipFill>
            </p:spPr>
            <p:txBody>
              <a:bodyPr/>
              <a:lstStyle/>
              <a:p>
                <a:r>
                  <a:rPr lang="en-US">
                    <a:noFill/>
                  </a:rPr>
                  <a:t> </a:t>
                </a:r>
              </a:p>
            </p:txBody>
          </p:sp>
        </mc:Fallback>
      </mc:AlternateContent>
    </p:spTree>
    <p:extLst>
      <p:ext uri="{BB962C8B-B14F-4D97-AF65-F5344CB8AC3E}">
        <p14:creationId xmlns:p14="http://schemas.microsoft.com/office/powerpoint/2010/main" val="285559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ke">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ustom 1">
      <a:majorFont>
        <a:latin typeface="Cambria"/>
        <a:ea typeface=""/>
        <a:cs typeface=""/>
      </a:majorFont>
      <a:minorFont>
        <a:latin typeface="Calibri"/>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Mike" id="{7BF31CE2-3C1B-45FC-9384-503691636CF1}" vid="{A7BB91BF-794A-4FF7-8CCE-45B879453F89}"/>
    </a:ext>
  </a:extLst>
</a:theme>
</file>

<file path=docProps/app.xml><?xml version="1.0" encoding="utf-8"?>
<Properties xmlns="http://schemas.openxmlformats.org/officeDocument/2006/extended-properties" xmlns:vt="http://schemas.openxmlformats.org/officeDocument/2006/docPropsVTypes">
  <Template/>
  <TotalTime>6503</TotalTime>
  <Words>1421</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vt:lpstr>
      <vt:lpstr>Cambria Math</vt:lpstr>
      <vt:lpstr>Mike</vt:lpstr>
      <vt:lpstr>  Exponential Growth Functions</vt:lpstr>
      <vt:lpstr>Review: Algebra with Exponents</vt:lpstr>
      <vt:lpstr>A Few Problems</vt:lpstr>
      <vt:lpstr>Example 1</vt:lpstr>
      <vt:lpstr>Example 1 – Finding a Formula for the Model</vt:lpstr>
      <vt:lpstr>Example 1 – Finding a Formula for the Model</vt:lpstr>
      <vt:lpstr>Example 1 - Terminology</vt:lpstr>
      <vt:lpstr>Population growth of Niger - Graph</vt:lpstr>
      <vt:lpstr>Domain of an Exponential Function</vt:lpstr>
      <vt:lpstr>Range of an Exponential Function</vt:lpstr>
      <vt:lpstr>Range of an Exponential Function</vt:lpstr>
      <vt:lpstr>Population growth of Niger – Negative Values of the Independent Variable</vt:lpstr>
      <vt:lpstr>Example 2 – California Population</vt:lpstr>
      <vt:lpstr>Other Examples of Exponential Growth</vt:lpstr>
      <vt:lpstr>Other Examples of Exponential Growth</vt:lpstr>
      <vt:lpstr>Mathematical Role of Growth Factor </vt:lpstr>
      <vt:lpstr>Mathematical Role of Initial Population</vt:lpstr>
      <vt:lpstr>Linear Growth versus Exponential Growth</vt:lpstr>
      <vt:lpstr>Example 3 – Population of Mexico</vt:lpstr>
      <vt:lpstr>Example 4 – Loan of NYC</vt:lpstr>
      <vt:lpstr>Example 4 – Loan of NYC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Elena Tzenova</dc:creator>
  <cp:lastModifiedBy>Michael Fernandez</cp:lastModifiedBy>
  <cp:revision>170</cp:revision>
  <dcterms:created xsi:type="dcterms:W3CDTF">2019-06-12T21:35:10Z</dcterms:created>
  <dcterms:modified xsi:type="dcterms:W3CDTF">2019-10-21T00:57:16Z</dcterms:modified>
</cp:coreProperties>
</file>