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4" r:id="rId4"/>
    <p:sldId id="305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0" r:id="rId15"/>
    <p:sldId id="331" r:id="rId16"/>
    <p:sldId id="332" r:id="rId17"/>
    <p:sldId id="33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Logarithmic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F71B-B52E-3A43-84D9-1716E0F1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Exponential and Logarithmic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C7217-B0A4-514A-AE71-27BF87AC1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1" y="1138751"/>
                <a:ext cx="10272889" cy="33328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Let's graph them</a:t>
                </a:r>
              </a:p>
              <a:p>
                <a:pPr marL="0" indent="0">
                  <a:buNone/>
                </a:pPr>
                <a:r>
                  <a:rPr lang="en-US" dirty="0"/>
                  <a:t>What do we observe?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C7217-B0A4-514A-AE71-27BF87AC1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1" y="1138751"/>
                <a:ext cx="10272889" cy="3332816"/>
              </a:xfrm>
              <a:blipFill>
                <a:blip r:embed="rId2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79007B-C832-F040-9AF6-45206839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69" y="3125932"/>
            <a:ext cx="5118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E46A-B59D-457E-8212-F8EAAD3F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2C874-AFEA-4A6B-9256-AF36FB898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267531"/>
                <a:ext cx="10272889" cy="469783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Many applications of logarithms arise in chemistry.</a:t>
                </a:r>
              </a:p>
              <a:p>
                <a:r>
                  <a:rPr lang="en-US" sz="2800" dirty="0"/>
                  <a:t>pH value, or simply pH measures how acidic a water solution is.</a:t>
                </a:r>
              </a:p>
              <a:p>
                <a:r>
                  <a:rPr lang="en-US" sz="2800" dirty="0"/>
                  <a:t>The formula is: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h𝑦𝑑𝑟𝑜𝑔𝑒𝑛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𝑐𝑜𝑛𝑐𝑒𝑛𝑡𝑟𝑎𝑡𝑖𝑜𝑛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800" u="sng" dirty="0"/>
                  <a:t>Example</a:t>
                </a:r>
                <a:r>
                  <a:rPr lang="en-US" sz="2800" dirty="0"/>
                  <a:t>  The hydrogen-ion concentration of pure water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moles per liter, so the pH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∙1=7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𝑅𝑒𝑚𝑒𝑚𝑏𝑒𝑟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2C874-AFEA-4A6B-9256-AF36FB898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267531"/>
                <a:ext cx="10272889" cy="4697839"/>
              </a:xfrm>
              <a:blipFill>
                <a:blip r:embed="rId2"/>
                <a:stretch>
                  <a:fillRect l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78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E46A-B59D-457E-8212-F8EAAD3F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019D2A3-6727-4E5E-BE10-8AD43F71A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979932"/>
                <a:ext cx="10272889" cy="48981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1 Orange juice, which is somewhat acidic, has a hydrogen-ion concentration of 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moles per liter.  Find the pH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Solution: </a:t>
                </a:r>
              </a:p>
              <a:p>
                <a:pPr marL="457200" lvl="1" indent="0">
                  <a:buNone/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𝒑𝑯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e>
                    </m:d>
                  </m:oMath>
                </a14:m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−(−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𝟑𝟎𝟏</m:t>
                    </m:r>
                    <m:r>
                      <a:rPr lang="en-US" sz="28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019D2A3-6727-4E5E-BE10-8AD43F71A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979932"/>
                <a:ext cx="10272889" cy="4898136"/>
              </a:xfrm>
              <a:blipFill>
                <a:blip r:embed="rId2"/>
                <a:stretch>
                  <a:fillRect l="-1543" t="-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1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E46A-B59D-457E-8212-F8EAAD3F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Earthquakes and the Richter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019D2A3-6727-4E5E-BE10-8AD43F71A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9555" y="1166055"/>
                <a:ext cx="10272889" cy="3332816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The Richter Scale is based on the idea that there is a minimum threshold, level of earthquake intensity,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b="1" dirty="0"/>
                  <a:t>The energy involved in a threshold level earthquake is approximately equal to the energy released by 10,000 atomic bombs.</a:t>
                </a:r>
              </a:p>
              <a:p>
                <a:pPr lvl="1"/>
                <a:r>
                  <a:rPr lang="en-US" sz="2400" b="1" dirty="0"/>
                  <a:t>The Richter scale relates the magnitude R of a quake to its intensity Q based on the formula:</a:t>
                </a:r>
              </a:p>
              <a:p>
                <a:pPr marL="12573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lvl="1"/>
                <a:r>
                  <a:rPr lang="en-US" sz="2400" b="1" dirty="0"/>
                  <a:t>The largest recorded earthquake, which occurred in Chile in 1960, had a magnitude R = 9.5 on the Richter scale.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019D2A3-6727-4E5E-BE10-8AD43F71A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9555" y="1166055"/>
                <a:ext cx="10272889" cy="3332816"/>
              </a:xfrm>
              <a:blipFill>
                <a:blip r:embed="rId2"/>
                <a:stretch>
                  <a:fillRect t="-19013" r="-297" b="-17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5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E46A-B59D-457E-8212-F8EAAD3F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Earthquakes and the Richter Scale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9D2A3-6727-4E5E-BE10-8AD43F71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55" y="3917963"/>
            <a:ext cx="10272889" cy="1324596"/>
          </a:xfrm>
        </p:spPr>
        <p:txBody>
          <a:bodyPr>
            <a:noAutofit/>
          </a:bodyPr>
          <a:lstStyle/>
          <a:p>
            <a:pPr lvl="1"/>
            <a:r>
              <a:rPr lang="en-US" sz="2400" b="1" dirty="0"/>
              <a:t>The largest recorded earthquake, which occurred in Chile in 1960, had a magnitude R = 9.5 on the Richter scale.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This quake had an intensity more than 3.1 billion times greater than the threshold level.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8FD07D-855C-44A2-8AC9-6B52B474E806}"/>
                  </a:ext>
                </a:extLst>
              </p:cNvPr>
              <p:cNvSpPr txBox="1"/>
              <p:nvPr/>
            </p:nvSpPr>
            <p:spPr>
              <a:xfrm>
                <a:off x="4903051" y="2333075"/>
                <a:ext cx="2089803" cy="2034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=9.5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3,162,277,660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8FD07D-855C-44A2-8AC9-6B52B474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051" y="2333075"/>
                <a:ext cx="2089803" cy="2034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E46A-B59D-457E-8212-F8EAAD3F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Earthquake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8FD07D-855C-44A2-8AC9-6B52B474E806}"/>
                  </a:ext>
                </a:extLst>
              </p:cNvPr>
              <p:cNvSpPr txBox="1"/>
              <p:nvPr/>
            </p:nvSpPr>
            <p:spPr>
              <a:xfrm>
                <a:off x="1750548" y="2488062"/>
                <a:ext cx="2016578" cy="2311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=100,000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8FD07D-855C-44A2-8AC9-6B52B474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8" y="2488062"/>
                <a:ext cx="2016578" cy="23112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555DD-F57B-4AD4-A734-4B096712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718892"/>
            <a:ext cx="10272889" cy="1876262"/>
          </a:xfrm>
        </p:spPr>
        <p:txBody>
          <a:bodyPr/>
          <a:lstStyle/>
          <a:p>
            <a:r>
              <a:rPr lang="en-US" dirty="0"/>
              <a:t>Example 2  How does a magnitude 6 earthquake on the Richter scale  compare to a magnitude 5 earthquake?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  If R = 5 we have						If R = 6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38FDDC-C52A-44F8-9E09-9EE594995E1D}"/>
                  </a:ext>
                </a:extLst>
              </p:cNvPr>
              <p:cNvSpPr txBox="1"/>
              <p:nvPr/>
            </p:nvSpPr>
            <p:spPr>
              <a:xfrm>
                <a:off x="7119383" y="2488062"/>
                <a:ext cx="2016578" cy="2311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1,000,000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=1,000,000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38FDDC-C52A-44F8-9E09-9EE59499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83" y="2488062"/>
                <a:ext cx="2016578" cy="2311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0B58987-0B04-46F8-AD47-43BB7A4079A1}"/>
              </a:ext>
            </a:extLst>
          </p:cNvPr>
          <p:cNvSpPr txBox="1"/>
          <p:nvPr/>
        </p:nvSpPr>
        <p:spPr>
          <a:xfrm>
            <a:off x="1309512" y="5083216"/>
            <a:ext cx="1058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The intensity of a magnitude 6 earthquake is 10 times greater than the magnitude 5 earthquake.</a:t>
            </a:r>
          </a:p>
        </p:txBody>
      </p:sp>
    </p:spTree>
    <p:extLst>
      <p:ext uri="{BB962C8B-B14F-4D97-AF65-F5344CB8AC3E}">
        <p14:creationId xmlns:p14="http://schemas.microsoft.com/office/powerpoint/2010/main" val="2030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06EEC5-EBD5-45FE-863C-FD489C33E44D}"/>
              </a:ext>
            </a:extLst>
          </p:cNvPr>
          <p:cNvSpPr txBox="1">
            <a:spLocks/>
          </p:cNvSpPr>
          <p:nvPr/>
        </p:nvSpPr>
        <p:spPr>
          <a:xfrm>
            <a:off x="1309512" y="0"/>
            <a:ext cx="10272889" cy="6400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Sound Decibels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614B42-5E1A-4C3B-A9ED-135567AF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5307" y="923544"/>
                <a:ext cx="10272889" cy="435820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There is a minimum threshold level of sound that can be heard by a human being,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If the intensity of a particular sound is S, the magnitude d of the sound, measured in decibels, is defined by </a:t>
                </a:r>
              </a:p>
              <a:p>
                <a:pPr marL="12573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614B42-5E1A-4C3B-A9ED-135567AF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5307" y="923544"/>
                <a:ext cx="10272889" cy="4358205"/>
              </a:xfrm>
              <a:blipFill>
                <a:blip r:embed="rId2"/>
                <a:stretch>
                  <a:fillRect l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14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06EEC5-EBD5-45FE-863C-FD489C33E44D}"/>
              </a:ext>
            </a:extLst>
          </p:cNvPr>
          <p:cNvSpPr txBox="1">
            <a:spLocks/>
          </p:cNvSpPr>
          <p:nvPr/>
        </p:nvSpPr>
        <p:spPr>
          <a:xfrm>
            <a:off x="1309512" y="0"/>
            <a:ext cx="10272889" cy="6400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Sound Decibel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614B42-5E1A-4C3B-A9ED-135567AF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02" y="945314"/>
                <a:ext cx="10142259" cy="405340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Example 3  How much more intense is the sound level of a normal conversation with a decibel level of d = 60 compared to a threshold level?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Solution   If d = 60 we have</a:t>
                </a:r>
              </a:p>
              <a:p>
                <a:pPr marL="222885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sz="1600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22885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22885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22885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=1,000,000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614B42-5E1A-4C3B-A9ED-135567AF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02" y="945314"/>
                <a:ext cx="10142259" cy="40534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A5E684-7D27-4531-891C-9EDCFEB94936}"/>
              </a:ext>
            </a:extLst>
          </p:cNvPr>
          <p:cNvSpPr txBox="1"/>
          <p:nvPr/>
        </p:nvSpPr>
        <p:spPr>
          <a:xfrm>
            <a:off x="1309512" y="4907335"/>
            <a:ext cx="970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intensity of normal conversation is 1,000,000 times the threshold level.</a:t>
            </a:r>
          </a:p>
        </p:txBody>
      </p:sp>
    </p:spTree>
    <p:extLst>
      <p:ext uri="{BB962C8B-B14F-4D97-AF65-F5344CB8AC3E}">
        <p14:creationId xmlns:p14="http://schemas.microsoft.com/office/powerpoint/2010/main" val="2751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FFDC2-FFE0-4B48-A41D-DB58282A9C98}"/>
              </a:ext>
            </a:extLst>
          </p:cNvPr>
          <p:cNvSpPr/>
          <p:nvPr/>
        </p:nvSpPr>
        <p:spPr>
          <a:xfrm>
            <a:off x="1445623" y="974738"/>
            <a:ext cx="8813074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population of Niger, growing at rate 3.4% per year (one of the fastest in the world)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9E627-DD95-DD4A-AF46-312C6E3C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81" y="2362200"/>
            <a:ext cx="5969000" cy="76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48696-2BE0-6E42-B072-60949A79D0F8}"/>
                  </a:ext>
                </a:extLst>
              </p:cNvPr>
              <p:cNvSpPr/>
              <p:nvPr/>
            </p:nvSpPr>
            <p:spPr>
              <a:xfrm>
                <a:off x="3056081" y="3415656"/>
                <a:ext cx="4944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(1.034)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=11.4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(1.034)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48696-2BE0-6E42-B072-60949A79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81" y="3415656"/>
                <a:ext cx="4944687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3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BA74-7BE1-6841-BD71-55550485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66" y="311285"/>
            <a:ext cx="10272889" cy="609601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Population growth of Niger -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31D7C-1A83-A84D-9FD9-D3D254B9E4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84566" y="1191206"/>
                <a:ext cx="4986528" cy="4031776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Assume that the population in Niger continues to grow at the same exponential rate  r = 0.034 for the next 80 years after 1999. </a:t>
                </a:r>
              </a:p>
              <a:p>
                <a:r>
                  <a:rPr lang="en-US" sz="2200" dirty="0"/>
                  <a:t>Then we can graph the function 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11.4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(1.034)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200" dirty="0"/>
                  <a:t> for t from 0 to 80</a:t>
                </a:r>
              </a:p>
              <a:p>
                <a:r>
                  <a:rPr lang="en-US" sz="2200" dirty="0"/>
                  <a:t>When will the population of Niger reach 18 million?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11.4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(1.034)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200" dirty="0"/>
                  <a:t> = 18 we need to solve this equation for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31D7C-1A83-A84D-9FD9-D3D254B9E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84566" y="1191206"/>
                <a:ext cx="4986528" cy="4031776"/>
              </a:xfrm>
              <a:blipFill>
                <a:blip r:embed="rId2"/>
                <a:stretch>
                  <a:fillRect l="-2792" t="-4088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9E9E-9067-CE46-9323-E8F102FA48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956" y="1191206"/>
            <a:ext cx="4986337" cy="2615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2759B-10BE-B144-B4A2-6517FB96510F}"/>
              </a:ext>
            </a:extLst>
          </p:cNvPr>
          <p:cNvSpPr txBox="1"/>
          <p:nvPr/>
        </p:nvSpPr>
        <p:spPr>
          <a:xfrm>
            <a:off x="6690360" y="4206240"/>
            <a:ext cx="4967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exponential function is strictly increasing so for we know that there is exactly one time value for which P(t) = 18. How to find it algebraically?</a:t>
            </a:r>
          </a:p>
        </p:txBody>
      </p:sp>
    </p:spTree>
    <p:extLst>
      <p:ext uri="{BB962C8B-B14F-4D97-AF65-F5344CB8AC3E}">
        <p14:creationId xmlns:p14="http://schemas.microsoft.com/office/powerpoint/2010/main" val="141305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9732-C75E-A34A-800C-8264F07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524165"/>
            <a:ext cx="10272889" cy="842819"/>
          </a:xfrm>
        </p:spPr>
        <p:txBody>
          <a:bodyPr/>
          <a:lstStyle/>
          <a:p>
            <a:r>
              <a:rPr lang="en-US" dirty="0"/>
              <a:t>Definition of Logarithm with Base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CA39A-0B7B-6C4E-9671-F7E72DA0D3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09512" y="1595583"/>
                <a:ext cx="4986528" cy="31592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b="1" dirty="0"/>
                  <a:t>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The logarithm with base 10 is that power of 10 needed to produce x.</a:t>
                </a:r>
              </a:p>
              <a:p>
                <a:pPr marL="0" indent="0">
                  <a:buNone/>
                </a:pPr>
                <a:r>
                  <a:rPr lang="en-US" sz="2000" dirty="0"/>
                  <a:t>We normally simply write log x when we have a log with base 10.</a:t>
                </a:r>
              </a:p>
              <a:p>
                <a:pPr marL="0" indent="0">
                  <a:buNone/>
                </a:pPr>
                <a:r>
                  <a:rPr lang="en-US" sz="2000" dirty="0"/>
                  <a:t>Remember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so x &gt; 0 is the domain of the log function.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CA39A-0B7B-6C4E-9671-F7E72DA0D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09512" y="1595583"/>
                <a:ext cx="4986528" cy="3159297"/>
              </a:xfrm>
              <a:blipFill>
                <a:blip r:embed="rId2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CFC238-C5C2-044A-9BCC-86E98D4B30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96039" y="1682403"/>
                <a:ext cx="4986528" cy="28743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func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.01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func>
                  </m:oMath>
                </a14:m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2.7782</m:t>
                        </m:r>
                      </m:e>
                    </m:func>
                  </m:oMath>
                </a14:m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2.7782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600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CFC238-C5C2-044A-9BCC-86E98D4B3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96039" y="1682403"/>
                <a:ext cx="4986528" cy="2874357"/>
              </a:xfrm>
              <a:blipFill>
                <a:blip r:embed="rId3"/>
                <a:stretch>
                  <a:fillRect l="-3053" t="-11454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189D3-948F-AC45-8114-17FDE7D74DE6}"/>
                  </a:ext>
                </a:extLst>
              </p:cNvPr>
              <p:cNvSpPr txBox="1"/>
              <p:nvPr/>
            </p:nvSpPr>
            <p:spPr>
              <a:xfrm>
                <a:off x="1861199" y="4983479"/>
                <a:ext cx="886968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Fundamental Logarithmic-Exponential Identities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𝒓𝒆𝒂𝒍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unc>
                          <m:func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189D3-948F-AC45-8114-17FDE7D7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199" y="4983479"/>
                <a:ext cx="8869680" cy="1027333"/>
              </a:xfrm>
              <a:prstGeom prst="rect">
                <a:avLst/>
              </a:prstGeom>
              <a:blipFill>
                <a:blip r:embed="rId4"/>
                <a:stretch>
                  <a:fillRect t="-243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ame 8">
            <a:extLst>
              <a:ext uri="{FF2B5EF4-FFF2-40B4-BE49-F238E27FC236}">
                <a16:creationId xmlns:a16="http://schemas.microsoft.com/office/drawing/2014/main" id="{2AF28387-3FC4-C84F-A9D6-EAD7BF0D9163}"/>
              </a:ext>
            </a:extLst>
          </p:cNvPr>
          <p:cNvSpPr/>
          <p:nvPr/>
        </p:nvSpPr>
        <p:spPr>
          <a:xfrm>
            <a:off x="3398520" y="4643580"/>
            <a:ext cx="5806440" cy="16353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solving equations using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23C942-54B7-449D-A02E-EF7596806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592" y="1764401"/>
                <a:ext cx="10272889" cy="12557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1  Solve for x algebraically in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23C942-54B7-449D-A02E-EF7596806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592" y="1764401"/>
                <a:ext cx="10272889" cy="1255776"/>
              </a:xfrm>
              <a:blipFill>
                <a:blip r:embed="rId2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CD0DF1-1631-495A-AAF5-E2C0D912F8E5}"/>
              </a:ext>
            </a:extLst>
          </p:cNvPr>
          <p:cNvSpPr txBox="1"/>
          <p:nvPr/>
        </p:nvSpPr>
        <p:spPr>
          <a:xfrm>
            <a:off x="1309512" y="2552700"/>
            <a:ext cx="10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204AE1-67C2-407E-AE99-84C08F5F5620}"/>
                  </a:ext>
                </a:extLst>
              </p:cNvPr>
              <p:cNvSpPr/>
              <p:nvPr/>
            </p:nvSpPr>
            <p:spPr>
              <a:xfrm>
                <a:off x="2962394" y="2737366"/>
                <a:ext cx="95975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204AE1-67C2-407E-AE99-84C08F5F5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94" y="2737366"/>
                <a:ext cx="9597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C225FB-7B48-4B7F-BDA7-C6E2FC1DDC08}"/>
                  </a:ext>
                </a:extLst>
              </p:cNvPr>
              <p:cNvSpPr/>
              <p:nvPr/>
            </p:nvSpPr>
            <p:spPr>
              <a:xfrm>
                <a:off x="2648558" y="3199031"/>
                <a:ext cx="1587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C225FB-7B48-4B7F-BDA7-C6E2FC1DD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58" y="3199031"/>
                <a:ext cx="158742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969E87-E856-42F4-81FD-EC77CFC80A86}"/>
                  </a:ext>
                </a:extLst>
              </p:cNvPr>
              <p:cNvSpPr/>
              <p:nvPr/>
            </p:nvSpPr>
            <p:spPr>
              <a:xfrm>
                <a:off x="2648558" y="3735885"/>
                <a:ext cx="2652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969E87-E856-42F4-81FD-EC77CFC80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58" y="3735885"/>
                <a:ext cx="265239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B1CD1D-3A07-400F-9B36-8B13717F1996}"/>
                  </a:ext>
                </a:extLst>
              </p:cNvPr>
              <p:cNvSpPr txBox="1"/>
              <p:nvPr/>
            </p:nvSpPr>
            <p:spPr>
              <a:xfrm>
                <a:off x="2653239" y="4315720"/>
                <a:ext cx="1582741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B1CD1D-3A07-400F-9B36-8B13717F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39" y="4315720"/>
                <a:ext cx="1582741" cy="574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898A78-B861-4241-B06E-8E5F8931D132}"/>
                  </a:ext>
                </a:extLst>
              </p:cNvPr>
              <p:cNvSpPr txBox="1"/>
              <p:nvPr/>
            </p:nvSpPr>
            <p:spPr>
              <a:xfrm>
                <a:off x="2738964" y="5100804"/>
                <a:ext cx="1808765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≈1.893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898A78-B861-4241-B06E-8E5F8931D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64" y="5100804"/>
                <a:ext cx="1808765" cy="574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9B2BD81-C98F-4087-AA39-464EEF6925E3}"/>
                  </a:ext>
                </a:extLst>
              </p:cNvPr>
              <p:cNvSpPr/>
              <p:nvPr/>
            </p:nvSpPr>
            <p:spPr>
              <a:xfrm>
                <a:off x="2052481" y="1182615"/>
                <a:ext cx="854310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use logarithms to solve equations of type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b and C are constants</a:t>
                </a:r>
              </a:p>
              <a:p>
                <a:pPr algn="ctr"/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property of log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9B2BD81-C98F-4087-AA39-464EEF692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81" y="1182615"/>
                <a:ext cx="8543109" cy="923330"/>
              </a:xfrm>
              <a:prstGeom prst="rect">
                <a:avLst/>
              </a:prstGeom>
              <a:blipFill>
                <a:blip r:embed="rId8"/>
                <a:stretch>
                  <a:fillRect l="-642" t="-4636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55ED108-2343-43E2-97A6-A1B19CF7E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0084" y="2687731"/>
            <a:ext cx="4940070" cy="3049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1149C2BA-E267-4992-850B-A1CB639189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8558" y="5885888"/>
                <a:ext cx="4986528" cy="123444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can check our result by plugging in the original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1.893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8.0018 </a:t>
                </a:r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1149C2BA-E267-4992-850B-A1CB6391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58" y="5885888"/>
                <a:ext cx="4986528" cy="1234440"/>
              </a:xfrm>
              <a:prstGeom prst="rect">
                <a:avLst/>
              </a:prstGeom>
              <a:blipFill>
                <a:blip r:embed="rId10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9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3" grpId="0"/>
      <p:bldP spid="1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solving equations using logarithms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3C942-54B7-449D-A02E-EF759680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1255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  Determine algebraically when the population of Niger will reach 18 million.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D0DF1-1631-495A-AAF5-E2C0D912F8E5}"/>
              </a:ext>
            </a:extLst>
          </p:cNvPr>
          <p:cNvSpPr txBox="1"/>
          <p:nvPr/>
        </p:nvSpPr>
        <p:spPr>
          <a:xfrm>
            <a:off x="1309512" y="2552700"/>
            <a:ext cx="10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C5D319-60AF-4C25-80D8-B834C15D2A78}"/>
                  </a:ext>
                </a:extLst>
              </p:cNvPr>
              <p:cNvSpPr/>
              <p:nvPr/>
            </p:nvSpPr>
            <p:spPr>
              <a:xfrm>
                <a:off x="4360001" y="2701672"/>
                <a:ext cx="3150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11.4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(1.034)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18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C5D319-60AF-4C25-80D8-B834C15D2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01" y="2701672"/>
                <a:ext cx="3150286" cy="461665"/>
              </a:xfrm>
              <a:prstGeom prst="rect">
                <a:avLst/>
              </a:prstGeom>
              <a:blipFill>
                <a:blip r:embed="rId2"/>
                <a:stretch>
                  <a:fillRect l="-387" t="-10526" r="-193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C397461-8487-400A-9A33-5932DC52E95B}"/>
                  </a:ext>
                </a:extLst>
              </p:cNvPr>
              <p:cNvSpPr/>
              <p:nvPr/>
            </p:nvSpPr>
            <p:spPr>
              <a:xfrm>
                <a:off x="5011076" y="3208920"/>
                <a:ext cx="1848135" cy="61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1.034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11.4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C397461-8487-400A-9A33-5932DC52E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076" y="3208920"/>
                <a:ext cx="1848135" cy="61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4E0C79-4354-43C1-BBE8-3BD6CBB8BF04}"/>
                  </a:ext>
                </a:extLst>
              </p:cNvPr>
              <p:cNvSpPr/>
              <p:nvPr/>
            </p:nvSpPr>
            <p:spPr>
              <a:xfrm>
                <a:off x="3758362" y="3869159"/>
                <a:ext cx="4353564" cy="61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1.034</m:t>
                            </m:r>
                          </m:e>
                        </m:fun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11.4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1.579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4E0C79-4354-43C1-BBE8-3BD6CBB8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62" y="3869159"/>
                <a:ext cx="4353564" cy="614655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AACA33-BAC1-4E21-B315-3935E9BF18FB}"/>
                  </a:ext>
                </a:extLst>
              </p:cNvPr>
              <p:cNvSpPr/>
              <p:nvPr/>
            </p:nvSpPr>
            <p:spPr>
              <a:xfrm>
                <a:off x="4294565" y="4642501"/>
                <a:ext cx="32811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1.034</m:t>
                        </m:r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1.579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AACA33-BAC1-4E21-B315-3935E9BF1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65" y="4642501"/>
                <a:ext cx="3281155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5A9200-DE64-485E-8D18-4433899EDC0E}"/>
                  </a:ext>
                </a:extLst>
              </p:cNvPr>
              <p:cNvSpPr txBox="1"/>
              <p:nvPr/>
            </p:nvSpPr>
            <p:spPr>
              <a:xfrm>
                <a:off x="4475576" y="5294376"/>
                <a:ext cx="3100144" cy="766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1.579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1.034</m:t>
                              </m:r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13.662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5A9200-DE64-485E-8D18-4433899E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76" y="5294376"/>
                <a:ext cx="3100144" cy="766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E0310-CD38-45C7-9C46-24766FBD3A1C}"/>
                  </a:ext>
                </a:extLst>
              </p:cNvPr>
              <p:cNvSpPr txBox="1"/>
              <p:nvPr/>
            </p:nvSpPr>
            <p:spPr>
              <a:xfrm>
                <a:off x="8648701" y="5294376"/>
                <a:ext cx="2933700" cy="76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>
                        <a:lumMod val="75000"/>
                      </a:schemeClr>
                    </a:solidFill>
                  </a:rPr>
                  <a:t>Niger’s population will double in about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chemeClr val="accent1">
                        <a:lumMod val="75000"/>
                      </a:schemeClr>
                    </a:solidFill>
                  </a:rPr>
                  <a:t> years.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E0310-CD38-45C7-9C46-24766FBD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01" y="5294376"/>
                <a:ext cx="2933700" cy="762453"/>
              </a:xfrm>
              <a:prstGeom prst="rect">
                <a:avLst/>
              </a:prstGeom>
              <a:blipFill>
                <a:blip r:embed="rId7"/>
                <a:stretch>
                  <a:fillRect l="-1871" t="-48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3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solving equations using logarithms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3C942-54B7-449D-A02E-EF759680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1255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  Determine the half life of ibuprofen in blood given it follows the decay model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D0DF1-1631-495A-AAF5-E2C0D912F8E5}"/>
              </a:ext>
            </a:extLst>
          </p:cNvPr>
          <p:cNvSpPr txBox="1"/>
          <p:nvPr/>
        </p:nvSpPr>
        <p:spPr>
          <a:xfrm>
            <a:off x="1309512" y="2747838"/>
            <a:ext cx="10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2EDA99-1D2F-4D33-A2FD-6F0C36CF5EE6}"/>
                  </a:ext>
                </a:extLst>
              </p:cNvPr>
              <p:cNvSpPr/>
              <p:nvPr/>
            </p:nvSpPr>
            <p:spPr>
              <a:xfrm>
                <a:off x="2425337" y="2179130"/>
                <a:ext cx="26660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)=400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2EDA99-1D2F-4D33-A2FD-6F0C36CF5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337" y="2179130"/>
                <a:ext cx="266605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33CDEB-2025-408C-94C8-5A07E426D431}"/>
                  </a:ext>
                </a:extLst>
              </p:cNvPr>
              <p:cNvSpPr/>
              <p:nvPr/>
            </p:nvSpPr>
            <p:spPr>
              <a:xfrm>
                <a:off x="3063512" y="2804850"/>
                <a:ext cx="3506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400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=200  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𝑊h𝑦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33CDEB-2025-408C-94C8-5A07E426D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12" y="2804850"/>
                <a:ext cx="350660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44B54A-D978-4DD7-AB56-8FDF5368C9FE}"/>
                  </a:ext>
                </a:extLst>
              </p:cNvPr>
              <p:cNvSpPr/>
              <p:nvPr/>
            </p:nvSpPr>
            <p:spPr>
              <a:xfrm>
                <a:off x="3572801" y="3591486"/>
                <a:ext cx="243425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44B54A-D978-4DD7-AB56-8FDF5368C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01" y="3591486"/>
                <a:ext cx="2434256" cy="61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262764-B28D-46C7-AC21-C76C56999391}"/>
                  </a:ext>
                </a:extLst>
              </p:cNvPr>
              <p:cNvSpPr/>
              <p:nvPr/>
            </p:nvSpPr>
            <p:spPr>
              <a:xfrm>
                <a:off x="3572801" y="4374391"/>
                <a:ext cx="2557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0.70</m:t>
                            </m:r>
                          </m:e>
                        </m:fun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log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262764-B28D-46C7-AC21-C76C56999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01" y="4374391"/>
                <a:ext cx="2557175" cy="461665"/>
              </a:xfrm>
              <a:prstGeom prst="rect">
                <a:avLst/>
              </a:prstGeom>
              <a:blipFill>
                <a:blip r:embed="rId5"/>
                <a:stretch>
                  <a:fillRect l="-190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65BA7B-88C8-4FF7-9A2D-A7F6563D8328}"/>
                  </a:ext>
                </a:extLst>
              </p:cNvPr>
              <p:cNvSpPr/>
              <p:nvPr/>
            </p:nvSpPr>
            <p:spPr>
              <a:xfrm>
                <a:off x="3288958" y="4928251"/>
                <a:ext cx="2771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0.70</m:t>
                        </m:r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65BA7B-88C8-4FF7-9A2D-A7F6563D8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58" y="4928251"/>
                <a:ext cx="2771400" cy="461665"/>
              </a:xfrm>
              <a:prstGeom prst="rect">
                <a:avLst/>
              </a:prstGeom>
              <a:blipFill>
                <a:blip r:embed="rId6"/>
                <a:stretch>
                  <a:fillRect l="-22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057A95-0B86-4F0F-A14A-21E7C7265A83}"/>
                  </a:ext>
                </a:extLst>
              </p:cNvPr>
              <p:cNvSpPr txBox="1"/>
              <p:nvPr/>
            </p:nvSpPr>
            <p:spPr>
              <a:xfrm>
                <a:off x="3513106" y="5555857"/>
                <a:ext cx="2760307" cy="766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0.70</m:t>
                              </m:r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1.943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057A95-0B86-4F0F-A14A-21E7C726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106" y="5555857"/>
                <a:ext cx="2760307" cy="766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977ACF0-AB35-49C2-BF84-2BD9D637137A}"/>
              </a:ext>
            </a:extLst>
          </p:cNvPr>
          <p:cNvSpPr txBox="1"/>
          <p:nvPr/>
        </p:nvSpPr>
        <p:spPr>
          <a:xfrm>
            <a:off x="8648701" y="5294376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The level of ibuprofen in your blood will drop by half in just under two hours.</a:t>
            </a:r>
          </a:p>
        </p:txBody>
      </p:sp>
    </p:spTree>
    <p:extLst>
      <p:ext uri="{BB962C8B-B14F-4D97-AF65-F5344CB8AC3E}">
        <p14:creationId xmlns:p14="http://schemas.microsoft.com/office/powerpoint/2010/main" val="9237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of the Logarithmic Function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0A152-5FFC-4CEB-96B9-17447D2EB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31668" r="32734" b="12638"/>
          <a:stretch/>
        </p:blipFill>
        <p:spPr>
          <a:xfrm>
            <a:off x="5266114" y="3214128"/>
            <a:ext cx="6563936" cy="3209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22638-4CF4-4CFF-95D5-1A61250CC1DF}"/>
                  </a:ext>
                </a:extLst>
              </p:cNvPr>
              <p:cNvSpPr txBox="1"/>
              <p:nvPr/>
            </p:nvSpPr>
            <p:spPr>
              <a:xfrm>
                <a:off x="8050759" y="3429000"/>
                <a:ext cx="1147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22638-4CF4-4CFF-95D5-1A61250C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59" y="3429000"/>
                <a:ext cx="1147045" cy="276999"/>
              </a:xfrm>
              <a:prstGeom prst="rect">
                <a:avLst/>
              </a:prstGeom>
              <a:blipFill>
                <a:blip r:embed="rId3"/>
                <a:stretch>
                  <a:fillRect l="-4787" t="-4444" r="-266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E7D4EBA-0DE3-41F6-83FA-3A7830D6E629}"/>
              </a:ext>
            </a:extLst>
          </p:cNvPr>
          <p:cNvSpPr txBox="1"/>
          <p:nvPr/>
        </p:nvSpPr>
        <p:spPr>
          <a:xfrm>
            <a:off x="1447798" y="1163943"/>
            <a:ext cx="8991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Some questions: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domain?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range?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what values of x is the function increasing (decreasing)?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what values of x is the function concave up (concave down)?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7AB0F2-BDCA-894B-BE7C-4E13015235B5}"/>
                  </a:ext>
                </a:extLst>
              </p:cNvPr>
              <p:cNvSpPr txBox="1"/>
              <p:nvPr/>
            </p:nvSpPr>
            <p:spPr>
              <a:xfrm>
                <a:off x="1447798" y="3319945"/>
                <a:ext cx="338050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0.001 = -3; Why?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0.01 = -2; Why?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0.1 = -1; Why?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1=0, 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𝑊h𝑦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10  = 1; Why?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100  = 2; Why?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1000 = 3; Why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7AB0F2-BDCA-894B-BE7C-4E1301523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8" y="3319945"/>
                <a:ext cx="3380509" cy="2677656"/>
              </a:xfrm>
              <a:prstGeom prst="rect">
                <a:avLst/>
              </a:prstGeom>
              <a:blipFill>
                <a:blip r:embed="rId4"/>
                <a:stretch>
                  <a:fillRect l="-2703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647F-5CCB-694D-A197-92D2D89B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228462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Properties of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95996-5039-1844-8A32-8B0E3C82D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1" y="1039090"/>
                <a:ext cx="10272889" cy="502920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(extract a variable form the exponent)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(product rule)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sz="2000" dirty="0"/>
                  <a:t> (quotient rule)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Examples: </a:t>
                </a:r>
                <a:r>
                  <a:rPr lang="en-US" sz="2000" dirty="0"/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7/4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100/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Note: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7/4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= log 7/ log 4 true? </a:t>
                </a:r>
              </a:p>
              <a:p>
                <a:pPr marL="0" indent="0">
                  <a:buNone/>
                </a:pPr>
                <a:r>
                  <a:rPr lang="en-US" sz="2000" dirty="0"/>
                  <a:t>	How about log 100/log 6 = log 100 - log 6?</a:t>
                </a:r>
              </a:p>
              <a:p>
                <a:pPr marL="0" indent="0">
                  <a:buNone/>
                </a:pPr>
                <a:r>
                  <a:rPr lang="en-US" sz="2000" dirty="0"/>
                  <a:t>	Is log (A+B) = log A + log B true? Check for example log (3 + 8) is it equal to log 3 + log 8?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95996-5039-1844-8A32-8B0E3C82D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1" y="1039090"/>
                <a:ext cx="10272889" cy="5029200"/>
              </a:xfr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</TotalTime>
  <Words>1231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Mike</vt:lpstr>
      <vt:lpstr>  Logarithmic Functions</vt:lpstr>
      <vt:lpstr>Example 1</vt:lpstr>
      <vt:lpstr>Population growth of Niger - Graph</vt:lpstr>
      <vt:lpstr>Definition of Logarithm with Base 10</vt:lpstr>
      <vt:lpstr>Example solving equations using logarithms</vt:lpstr>
      <vt:lpstr>Example solving equations using logarithms</vt:lpstr>
      <vt:lpstr>Example solving equations using logarithms</vt:lpstr>
      <vt:lpstr>Behavior of the Logarithmic Function </vt:lpstr>
      <vt:lpstr>Additional Properties of Logarithms</vt:lpstr>
      <vt:lpstr>Comparing Exponential and Logarithmic Functions</vt:lpstr>
      <vt:lpstr>Modeling with Logarithms</vt:lpstr>
      <vt:lpstr>Modeling with Logarithms</vt:lpstr>
      <vt:lpstr>Earthquakes and the Richter Scale</vt:lpstr>
      <vt:lpstr>Earthquakes and the Richter Scale</vt:lpstr>
      <vt:lpstr>Earthquake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195</cp:revision>
  <dcterms:created xsi:type="dcterms:W3CDTF">2019-06-12T21:35:10Z</dcterms:created>
  <dcterms:modified xsi:type="dcterms:W3CDTF">2019-12-15T18:11:03Z</dcterms:modified>
</cp:coreProperties>
</file>