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1.xml" ContentType="application/vnd.ms-office.webextension+xml"/>
  <Override PartName="/ppt/notesSlides/notesSlide4.xml" ContentType="application/vnd.openxmlformats-officedocument.presentationml.notesSlide+xml"/>
  <Override PartName="/ppt/webextensions/webextension2.xml" ContentType="application/vnd.ms-office.webextension+xml"/>
  <Override PartName="/ppt/notesSlides/notesSlide5.xml" ContentType="application/vnd.openxmlformats-officedocument.presentationml.notesSlide+xml"/>
  <Override PartName="/ppt/webextensions/webextension3.xml" ContentType="application/vnd.ms-office.webextens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8" autoAdjust="0"/>
  </p:normalViewPr>
  <p:slideViewPr>
    <p:cSldViewPr snapToGrid="0">
      <p:cViewPr varScale="1">
        <p:scale>
          <a:sx n="71" d="100"/>
          <a:sy n="71" d="100"/>
        </p:scale>
        <p:origin x="179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58771-FE39-447D-95C5-4CCF28BFB520}" type="datetimeFigureOut">
              <a:rPr lang="en-GB" smtClean="0"/>
              <a:t>22/04/2019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DCE5F-6E26-41B0-8A93-17FD97CB1702}" type="slidenum">
              <a:rPr lang="en-GB" smtClean="0"/>
              <a:t>‹#›</a:t>
            </a:fld>
            <a:endParaRPr lang="en-GB"/>
          </a:p>
        </p:txBody>
      </p:sp>
    </p:spTree>
    <p:extLst>
      <p:ext uri="{BB962C8B-B14F-4D97-AF65-F5344CB8AC3E}">
        <p14:creationId xmlns:p14="http://schemas.microsoft.com/office/powerpoint/2010/main" val="366547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a:t>
            </a:r>
          </a:p>
          <a:p>
            <a:endParaRPr lang="en-GB" dirty="0"/>
          </a:p>
          <a:p>
            <a:r>
              <a:rPr lang="en-GB" dirty="0"/>
              <a:t>I wanted to know, specifically, whether Donald Trump’s inauguration on January 20</a:t>
            </a:r>
            <a:r>
              <a:rPr lang="en-GB" baseline="30000" dirty="0"/>
              <a:t>th</a:t>
            </a:r>
            <a:r>
              <a:rPr lang="en-GB" dirty="0"/>
              <a:t>, 2017 has had a meaningful impact on the total generation of renewable or fossil fuel energy in the United States.</a:t>
            </a:r>
          </a:p>
        </p:txBody>
      </p:sp>
      <p:sp>
        <p:nvSpPr>
          <p:cNvPr id="4" name="Slide Number Placeholder 3"/>
          <p:cNvSpPr>
            <a:spLocks noGrp="1"/>
          </p:cNvSpPr>
          <p:nvPr>
            <p:ph type="sldNum" sz="quarter" idx="5"/>
          </p:nvPr>
        </p:nvSpPr>
        <p:spPr/>
        <p:txBody>
          <a:bodyPr/>
          <a:lstStyle/>
          <a:p>
            <a:fld id="{956DCE5F-6E26-41B0-8A93-17FD97CB1702}" type="slidenum">
              <a:rPr lang="en-GB" smtClean="0"/>
              <a:t>1</a:t>
            </a:fld>
            <a:endParaRPr lang="en-GB"/>
          </a:p>
        </p:txBody>
      </p:sp>
    </p:spTree>
    <p:extLst>
      <p:ext uri="{BB962C8B-B14F-4D97-AF65-F5344CB8AC3E}">
        <p14:creationId xmlns:p14="http://schemas.microsoft.com/office/powerpoint/2010/main" val="2318639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6DCE5F-6E26-41B0-8A93-17FD97CB1702}" type="slidenum">
              <a:rPr lang="en-GB" smtClean="0"/>
              <a:t>10</a:t>
            </a:fld>
            <a:endParaRPr lang="en-GB"/>
          </a:p>
        </p:txBody>
      </p:sp>
    </p:spTree>
    <p:extLst>
      <p:ext uri="{BB962C8B-B14F-4D97-AF65-F5344CB8AC3E}">
        <p14:creationId xmlns:p14="http://schemas.microsoft.com/office/powerpoint/2010/main" val="2539517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Commander in Chief has been president for just over 2 years and 3 months.</a:t>
            </a:r>
          </a:p>
          <a:p>
            <a:endParaRPr lang="en-GB" dirty="0"/>
          </a:p>
          <a:p>
            <a:r>
              <a:rPr lang="en-GB" dirty="0"/>
              <a:t>His administration is undeniably pro-fossil fuels, a major contributor to the atmospheric CO2 that worsens climate change.</a:t>
            </a:r>
          </a:p>
          <a:p>
            <a:r>
              <a:rPr lang="en-GB" dirty="0"/>
              <a:t>Here are a few of the climate-related claims he has made:</a:t>
            </a:r>
          </a:p>
          <a:p>
            <a:endParaRPr lang="en-GB" dirty="0"/>
          </a:p>
          <a:p>
            <a:r>
              <a:rPr lang="en-GB" dirty="0"/>
              <a:t>He has said he will pull the US out of the Paris international climate agreement. </a:t>
            </a:r>
          </a:p>
          <a:p>
            <a:endParaRPr lang="en-GB" dirty="0"/>
          </a:p>
          <a:p>
            <a:r>
              <a:rPr lang="en-GB" dirty="0"/>
              <a:t>He has cut the budget of the US Environmental Protection Agency, and put lawyers from the oil and gas industry in charge of it, leading to the rollback of 47 environmental regulations, a halving in the number of fines issued by the agency, and a net loss of 1200 agency employees. </a:t>
            </a:r>
          </a:p>
          <a:p>
            <a:endParaRPr lang="en-GB" dirty="0"/>
          </a:p>
          <a:p>
            <a:r>
              <a:rPr lang="en-GB" dirty="0"/>
              <a:t>He is famously on record as saying that global warming is a hoax perpetuated by the Chinese, and when asked about the recent Fourth National Climate assessment, compiled by his own government and detailing the devastating effects that unchecked climate change would have on America, Trump countered the 1524 pages of science with just four words: "I don't believe it". </a:t>
            </a:r>
          </a:p>
          <a:p>
            <a:endParaRPr lang="en-GB" dirty="0"/>
          </a:p>
          <a:p>
            <a:r>
              <a:rPr lang="en-GB" dirty="0"/>
              <a:t>Intro to the scraper – scraping the US Energy Information Administration tables of renewable and fossil fuel energy using </a:t>
            </a:r>
            <a:r>
              <a:rPr lang="en-GB" dirty="0" err="1"/>
              <a:t>scrapy</a:t>
            </a:r>
            <a:r>
              <a:rPr lang="en-GB" dirty="0"/>
              <a:t>.</a:t>
            </a:r>
          </a:p>
          <a:p>
            <a:r>
              <a:rPr lang="en-GB" dirty="0"/>
              <a:t>Info was in slightly disparate parts of the site, but thankfully all structured the same so basically ended up building several, very similar </a:t>
            </a:r>
            <a:r>
              <a:rPr lang="en-GB" dirty="0" err="1"/>
              <a:t>srapers</a:t>
            </a:r>
            <a:r>
              <a:rPr lang="en-GB" dirty="0"/>
              <a:t>.</a:t>
            </a:r>
          </a:p>
        </p:txBody>
      </p:sp>
      <p:sp>
        <p:nvSpPr>
          <p:cNvPr id="4" name="Slide Number Placeholder 3"/>
          <p:cNvSpPr>
            <a:spLocks noGrp="1"/>
          </p:cNvSpPr>
          <p:nvPr>
            <p:ph type="sldNum" sz="quarter" idx="5"/>
          </p:nvPr>
        </p:nvSpPr>
        <p:spPr/>
        <p:txBody>
          <a:bodyPr/>
          <a:lstStyle/>
          <a:p>
            <a:fld id="{956DCE5F-6E26-41B0-8A93-17FD97CB1702}" type="slidenum">
              <a:rPr lang="en-GB" smtClean="0"/>
              <a:t>2</a:t>
            </a:fld>
            <a:endParaRPr lang="en-GB"/>
          </a:p>
        </p:txBody>
      </p:sp>
    </p:spTree>
    <p:extLst>
      <p:ext uri="{BB962C8B-B14F-4D97-AF65-F5344CB8AC3E}">
        <p14:creationId xmlns:p14="http://schemas.microsoft.com/office/powerpoint/2010/main" val="218838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after a little bit of tidying, this is the high level result.</a:t>
            </a:r>
          </a:p>
          <a:p>
            <a:endParaRPr lang="en-GB" dirty="0"/>
          </a:p>
          <a:p>
            <a:r>
              <a:rPr lang="en-GB" dirty="0"/>
              <a:t>Shows US energy generation between Jan 2015 and Jan 2019, in thousands of </a:t>
            </a:r>
            <a:r>
              <a:rPr lang="en-GB" dirty="0" err="1"/>
              <a:t>megawatthours</a:t>
            </a:r>
            <a:r>
              <a:rPr lang="en-GB" dirty="0"/>
              <a:t> (just a unit of energy).</a:t>
            </a:r>
          </a:p>
          <a:p>
            <a:endParaRPr lang="en-GB" dirty="0"/>
          </a:p>
          <a:p>
            <a:r>
              <a:rPr lang="en-GB" dirty="0"/>
              <a:t>Hard to qualitatively see much of a change pre-to-post Trump. So in the next graphs I have split the data in half, and then averaged each half over one year. </a:t>
            </a:r>
          </a:p>
        </p:txBody>
      </p:sp>
      <p:sp>
        <p:nvSpPr>
          <p:cNvPr id="4" name="Slide Number Placeholder 3"/>
          <p:cNvSpPr>
            <a:spLocks noGrp="1"/>
          </p:cNvSpPr>
          <p:nvPr>
            <p:ph type="sldNum" sz="quarter" idx="5"/>
          </p:nvPr>
        </p:nvSpPr>
        <p:spPr/>
        <p:txBody>
          <a:bodyPr/>
          <a:lstStyle/>
          <a:p>
            <a:fld id="{956DCE5F-6E26-41B0-8A93-17FD97CB1702}" type="slidenum">
              <a:rPr lang="en-GB" smtClean="0"/>
              <a:t>3</a:t>
            </a:fld>
            <a:endParaRPr lang="en-GB"/>
          </a:p>
        </p:txBody>
      </p:sp>
    </p:spTree>
    <p:extLst>
      <p:ext uri="{BB962C8B-B14F-4D97-AF65-F5344CB8AC3E}">
        <p14:creationId xmlns:p14="http://schemas.microsoft.com/office/powerpoint/2010/main" val="3965567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that is what this shows for the fossil fuels. And we can see more clearly the annual pattern, but also that there appears to have been little difference in the average monthly generation numbers.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Pre trump looks very slightly higher, in fact.</a:t>
            </a:r>
          </a:p>
        </p:txBody>
      </p:sp>
      <p:sp>
        <p:nvSpPr>
          <p:cNvPr id="4" name="Slide Number Placeholder 3"/>
          <p:cNvSpPr>
            <a:spLocks noGrp="1"/>
          </p:cNvSpPr>
          <p:nvPr>
            <p:ph type="sldNum" sz="quarter" idx="5"/>
          </p:nvPr>
        </p:nvSpPr>
        <p:spPr/>
        <p:txBody>
          <a:bodyPr/>
          <a:lstStyle/>
          <a:p>
            <a:fld id="{956DCE5F-6E26-41B0-8A93-17FD97CB1702}" type="slidenum">
              <a:rPr lang="en-GB" smtClean="0"/>
              <a:t>4</a:t>
            </a:fld>
            <a:endParaRPr lang="en-GB"/>
          </a:p>
        </p:txBody>
      </p:sp>
    </p:spTree>
    <p:extLst>
      <p:ext uri="{BB962C8B-B14F-4D97-AF65-F5344CB8AC3E}">
        <p14:creationId xmlns:p14="http://schemas.microsoft.com/office/powerpoint/2010/main" val="4292237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chart shows the same thing, but for renewables and nuclear.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Renewables we can definitely see an increase in the monthly generation, yay!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was more of a qualitative look, but given we are doing data science I thought I would get more scientific and do some testing.</a:t>
            </a:r>
          </a:p>
        </p:txBody>
      </p:sp>
      <p:sp>
        <p:nvSpPr>
          <p:cNvPr id="4" name="Slide Number Placeholder 3"/>
          <p:cNvSpPr>
            <a:spLocks noGrp="1"/>
          </p:cNvSpPr>
          <p:nvPr>
            <p:ph type="sldNum" sz="quarter" idx="5"/>
          </p:nvPr>
        </p:nvSpPr>
        <p:spPr/>
        <p:txBody>
          <a:bodyPr/>
          <a:lstStyle/>
          <a:p>
            <a:fld id="{956DCE5F-6E26-41B0-8A93-17FD97CB1702}" type="slidenum">
              <a:rPr lang="en-GB" smtClean="0"/>
              <a:t>5</a:t>
            </a:fld>
            <a:endParaRPr lang="en-GB"/>
          </a:p>
        </p:txBody>
      </p:sp>
    </p:spTree>
    <p:extLst>
      <p:ext uri="{BB962C8B-B14F-4D97-AF65-F5344CB8AC3E}">
        <p14:creationId xmlns:p14="http://schemas.microsoft.com/office/powerpoint/2010/main" val="287071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set-up here is I have treated the data set before the inauguration, and the data set after the inauguration, as being two samples, drawn from a population which is the data set for the full period from Jan 2015 to Jan 2019.</a:t>
            </a:r>
          </a:p>
          <a:p>
            <a:endParaRPr lang="en-GB" dirty="0"/>
          </a:p>
          <a:p>
            <a:r>
              <a:rPr lang="en-GB" dirty="0"/>
              <a:t>Given I have two samples and want to check for a difference in their mean, I would like to use a two-sample t-test. But to do that, we need to satisfy the assumptions of the test:</a:t>
            </a:r>
          </a:p>
          <a:p>
            <a:endParaRPr lang="en-GB" dirty="0"/>
          </a:p>
          <a:p>
            <a:r>
              <a:rPr lang="en-GB" dirty="0"/>
              <a:t>Equal population variances (should be satisfied as they are actually from the same population, but to be safe I have used Welch’s t-test where this assumption is relaxed)</a:t>
            </a:r>
          </a:p>
          <a:p>
            <a:r>
              <a:rPr lang="en-GB" dirty="0"/>
              <a:t>Randomly drawn and independent sample observations. </a:t>
            </a:r>
          </a:p>
          <a:p>
            <a:r>
              <a:rPr lang="en-GB" dirty="0"/>
              <a:t>	Well, the generation in one month is not a function of the generation in another. But, it is not like every month we knockdown all the existing wind turbines and power stations and 	then build a random amount again before the next month, so the numbers are related.</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Normally distributed population – that’s what we are checking here.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see from the plots that neither population is particularly close to the normal, but the renewable plot probably looks slightly better.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on a simple measure of skewness it seems to be less skewed than the fossil fuel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also ran a few statistical tests, which seemed to corroborate what we are seeing here, and so as an approximation I am going to say that the monthly renewable generation data is approximately normally distributed, but the fossil fuel data is not.</a:t>
            </a:r>
          </a:p>
          <a:p>
            <a:endParaRPr lang="en-GB" dirty="0"/>
          </a:p>
        </p:txBody>
      </p:sp>
      <p:sp>
        <p:nvSpPr>
          <p:cNvPr id="4" name="Slide Number Placeholder 3"/>
          <p:cNvSpPr>
            <a:spLocks noGrp="1"/>
          </p:cNvSpPr>
          <p:nvPr>
            <p:ph type="sldNum" sz="quarter" idx="5"/>
          </p:nvPr>
        </p:nvSpPr>
        <p:spPr/>
        <p:txBody>
          <a:bodyPr/>
          <a:lstStyle/>
          <a:p>
            <a:fld id="{956DCE5F-6E26-41B0-8A93-17FD97CB1702}" type="slidenum">
              <a:rPr lang="en-GB" smtClean="0"/>
              <a:t>6</a:t>
            </a:fld>
            <a:endParaRPr lang="en-GB"/>
          </a:p>
        </p:txBody>
      </p:sp>
    </p:spTree>
    <p:extLst>
      <p:ext uri="{BB962C8B-B14F-4D97-AF65-F5344CB8AC3E}">
        <p14:creationId xmlns:p14="http://schemas.microsoft.com/office/powerpoint/2010/main" val="1238143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 went ahead and did a two-sample t-test on the renewables data from before and after Trump was inaugurated, and indeed there was a statistically significant difference, and I was able to reject the null hypothesis that the means either side of the inauguration were the same.</a:t>
            </a:r>
          </a:p>
          <a:p>
            <a:endParaRPr lang="en-GB" dirty="0"/>
          </a:p>
          <a:p>
            <a:r>
              <a:rPr lang="en-GB" dirty="0"/>
              <a:t>But, that is not quite the complete story. I apologise for the tiny text in these charts, I could not for the life of me figure out how to edit the plot. What this shows is a classical time series decomposition of the renewable energy data during the whole 2015 – 2019 period.</a:t>
            </a:r>
          </a:p>
          <a:p>
            <a:endParaRPr lang="en-GB" dirty="0"/>
          </a:p>
          <a:p>
            <a:r>
              <a:rPr lang="en-GB" dirty="0"/>
              <a:t>There are two options for forming the decomposition, a multiplicative or an additive model. I went with the additive because the magnitude of the variation of the time series didn’t appear to vary with the level of the time series.</a:t>
            </a:r>
          </a:p>
          <a:p>
            <a:endParaRPr lang="en-GB" dirty="0"/>
          </a:p>
          <a:p>
            <a:r>
              <a:rPr lang="en-GB" dirty="0"/>
              <a:t>So this assumes a model of the time series which is a trend component (the long term progression of the series), which we see here at the top. </a:t>
            </a:r>
          </a:p>
          <a:p>
            <a:r>
              <a:rPr lang="en-GB" dirty="0"/>
              <a:t>And added to that is a seasonal component, which is this component that fluctuates with a fixed frequency.</a:t>
            </a:r>
          </a:p>
          <a:p>
            <a:r>
              <a:rPr lang="en-GB" dirty="0"/>
              <a:t>Then finally there is a noise component, which describes random, irregular influences – basically the remainder of the time series after the other components have been removed.</a:t>
            </a:r>
          </a:p>
          <a:p>
            <a:endParaRPr lang="en-GB" dirty="0"/>
          </a:p>
          <a:p>
            <a:r>
              <a:rPr lang="en-GB" dirty="0"/>
              <a:t>And what this shows which thankfully isn’t too much of a surprise is that the renewable energy generation is growing and has been for a while.</a:t>
            </a:r>
          </a:p>
        </p:txBody>
      </p:sp>
      <p:sp>
        <p:nvSpPr>
          <p:cNvPr id="4" name="Slide Number Placeholder 3"/>
          <p:cNvSpPr>
            <a:spLocks noGrp="1"/>
          </p:cNvSpPr>
          <p:nvPr>
            <p:ph type="sldNum" sz="quarter" idx="5"/>
          </p:nvPr>
        </p:nvSpPr>
        <p:spPr/>
        <p:txBody>
          <a:bodyPr/>
          <a:lstStyle/>
          <a:p>
            <a:fld id="{956DCE5F-6E26-41B0-8A93-17FD97CB1702}" type="slidenum">
              <a:rPr lang="en-GB" smtClean="0"/>
              <a:t>7</a:t>
            </a:fld>
            <a:endParaRPr lang="en-GB"/>
          </a:p>
        </p:txBody>
      </p:sp>
    </p:spTree>
    <p:extLst>
      <p:ext uri="{BB962C8B-B14F-4D97-AF65-F5344CB8AC3E}">
        <p14:creationId xmlns:p14="http://schemas.microsoft.com/office/powerpoint/2010/main" val="731291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read the conclusions</a:t>
            </a:r>
          </a:p>
        </p:txBody>
      </p:sp>
      <p:sp>
        <p:nvSpPr>
          <p:cNvPr id="4" name="Slide Number Placeholder 3"/>
          <p:cNvSpPr>
            <a:spLocks noGrp="1"/>
          </p:cNvSpPr>
          <p:nvPr>
            <p:ph type="sldNum" sz="quarter" idx="5"/>
          </p:nvPr>
        </p:nvSpPr>
        <p:spPr/>
        <p:txBody>
          <a:bodyPr/>
          <a:lstStyle/>
          <a:p>
            <a:fld id="{956DCE5F-6E26-41B0-8A93-17FD97CB1702}" type="slidenum">
              <a:rPr lang="en-GB" smtClean="0"/>
              <a:t>8</a:t>
            </a:fld>
            <a:endParaRPr lang="en-GB"/>
          </a:p>
        </p:txBody>
      </p:sp>
    </p:spTree>
    <p:extLst>
      <p:ext uri="{BB962C8B-B14F-4D97-AF65-F5344CB8AC3E}">
        <p14:creationId xmlns:p14="http://schemas.microsoft.com/office/powerpoint/2010/main" val="1951153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project opens up lots of avenues for future work I think.</a:t>
            </a:r>
          </a:p>
          <a:p>
            <a:endParaRPr lang="en-GB" dirty="0"/>
          </a:p>
          <a:p>
            <a:r>
              <a:rPr lang="en-GB" dirty="0"/>
              <a:t>First off, if I had more time there was data that existed on US emissions too, however it was located either in an interactive table with buttons and sliders, or in a pdf, and trying to obtain it having already scraped the data I had was too much of a stretch for this project.</a:t>
            </a:r>
          </a:p>
          <a:p>
            <a:endParaRPr lang="en-GB" dirty="0"/>
          </a:p>
          <a:p>
            <a:r>
              <a:rPr lang="en-GB" dirty="0"/>
              <a:t>This project was already pushing the limits of my statistical knowledge, there are definitely more advanced ways to analyse time series and look for break points, and better ways to do the decomposition, but again they would have taken too long to teach my self and I would not have really been solid with them.</a:t>
            </a:r>
          </a:p>
          <a:p>
            <a:endParaRPr lang="en-GB" dirty="0"/>
          </a:p>
          <a:p>
            <a:r>
              <a:rPr lang="en-GB" dirty="0"/>
              <a:t>Likewise with statistical tests, there are non-parametric tests that don’t require the assumption of normality, but if I had used them here and been quizzed on them, I would have had to direct you straight to the wiki site I learnt about them on.</a:t>
            </a:r>
          </a:p>
          <a:p>
            <a:endParaRPr lang="en-GB" dirty="0"/>
          </a:p>
          <a:p>
            <a:r>
              <a:rPr lang="en-GB" dirty="0"/>
              <a:t>Finally there is the question of whether the monthly generation observations are independent. I have discussed that a little already, and here have assumed them to be independent, but in my research I did come across variations on the t-test that seemed to assume greater dependency of the observations on one another, or paired observations where you’re looking at the same measurement item twice, once before and </a:t>
            </a:r>
            <a:r>
              <a:rPr lang="en-GB" dirty="0" err="1"/>
              <a:t>nce</a:t>
            </a:r>
            <a:r>
              <a:rPr lang="en-GB" dirty="0"/>
              <a:t> after some intervention (which could be the month here).</a:t>
            </a:r>
          </a:p>
        </p:txBody>
      </p:sp>
      <p:sp>
        <p:nvSpPr>
          <p:cNvPr id="4" name="Slide Number Placeholder 3"/>
          <p:cNvSpPr>
            <a:spLocks noGrp="1"/>
          </p:cNvSpPr>
          <p:nvPr>
            <p:ph type="sldNum" sz="quarter" idx="5"/>
          </p:nvPr>
        </p:nvSpPr>
        <p:spPr/>
        <p:txBody>
          <a:bodyPr/>
          <a:lstStyle/>
          <a:p>
            <a:fld id="{956DCE5F-6E26-41B0-8A93-17FD97CB1702}" type="slidenum">
              <a:rPr lang="en-GB" smtClean="0"/>
              <a:t>9</a:t>
            </a:fld>
            <a:endParaRPr lang="en-GB"/>
          </a:p>
        </p:txBody>
      </p:sp>
    </p:spTree>
    <p:extLst>
      <p:ext uri="{BB962C8B-B14F-4D97-AF65-F5344CB8AC3E}">
        <p14:creationId xmlns:p14="http://schemas.microsoft.com/office/powerpoint/2010/main" val="212747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439F0B-D9E0-4097-9324-594B49A2AF43}" type="datetimeFigureOut">
              <a:rPr lang="en-GB" smtClean="0"/>
              <a:t>22/04/2019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154700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39F0B-D9E0-4097-9324-594B49A2AF43}" type="datetimeFigureOut">
              <a:rPr lang="en-GB" smtClean="0"/>
              <a:t>22/04/2019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25144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39F0B-D9E0-4097-9324-594B49A2AF43}" type="datetimeFigureOut">
              <a:rPr lang="en-GB" smtClean="0"/>
              <a:t>22/04/2019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302513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39F0B-D9E0-4097-9324-594B49A2AF43}" type="datetimeFigureOut">
              <a:rPr lang="en-GB" smtClean="0"/>
              <a:t>22/04/2019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146596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439F0B-D9E0-4097-9324-594B49A2AF43}" type="datetimeFigureOut">
              <a:rPr lang="en-GB" smtClean="0"/>
              <a:t>22/04/2019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4125303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439F0B-D9E0-4097-9324-594B49A2AF43}" type="datetimeFigureOut">
              <a:rPr lang="en-GB" smtClean="0"/>
              <a:t>22/04/2019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245396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39F0B-D9E0-4097-9324-594B49A2AF43}" type="datetimeFigureOut">
              <a:rPr lang="en-GB" smtClean="0"/>
              <a:t>22/04/2019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306884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439F0B-D9E0-4097-9324-594B49A2AF43}" type="datetimeFigureOut">
              <a:rPr lang="en-GB" smtClean="0"/>
              <a:t>22/04/2019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87822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39F0B-D9E0-4097-9324-594B49A2AF43}" type="datetimeFigureOut">
              <a:rPr lang="en-GB" smtClean="0"/>
              <a:t>22/04/2019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248541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39F0B-D9E0-4097-9324-594B49A2AF43}" type="datetimeFigureOut">
              <a:rPr lang="en-GB" smtClean="0"/>
              <a:t>22/04/2019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354657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39F0B-D9E0-4097-9324-594B49A2AF43}" type="datetimeFigureOut">
              <a:rPr lang="en-GB" smtClean="0"/>
              <a:t>22/04/2019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407078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39F0B-D9E0-4097-9324-594B49A2AF43}" type="datetimeFigureOut">
              <a:rPr lang="en-GB" smtClean="0"/>
              <a:t>22/04/2019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D328F-7CB2-4E92-A7E7-B3F615CF1FE3}" type="slidenum">
              <a:rPr lang="en-GB" smtClean="0"/>
              <a:t>‹#›</a:t>
            </a:fld>
            <a:endParaRPr lang="en-GB"/>
          </a:p>
        </p:txBody>
      </p:sp>
    </p:spTree>
    <p:extLst>
      <p:ext uri="{BB962C8B-B14F-4D97-AF65-F5344CB8AC3E}">
        <p14:creationId xmlns:p14="http://schemas.microsoft.com/office/powerpoint/2010/main" val="3165330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cbi.nlm.nih.gov/pmc/articles/PMC369361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CB0AB4-5AB1-4223-BD39-8B6A75496893}"/>
              </a:ext>
            </a:extLst>
          </p:cNvPr>
          <p:cNvPicPr>
            <a:picLocks noChangeAspect="1"/>
          </p:cNvPicPr>
          <p:nvPr/>
        </p:nvPicPr>
        <p:blipFill rotWithShape="1">
          <a:blip r:embed="rId3">
            <a:extLst>
              <a:ext uri="{28A0092B-C50C-407E-A947-70E740481C1C}">
                <a14:useLocalDpi xmlns:a14="http://schemas.microsoft.com/office/drawing/2010/main" val="0"/>
              </a:ext>
            </a:extLst>
          </a:blip>
          <a:srcRect l="6923" r="10746"/>
          <a:stretch/>
        </p:blipFill>
        <p:spPr>
          <a:xfrm>
            <a:off x="0" y="0"/>
            <a:ext cx="9144000" cy="6858000"/>
          </a:xfrm>
          <a:prstGeom prst="rect">
            <a:avLst/>
          </a:prstGeom>
        </p:spPr>
      </p:pic>
      <p:sp>
        <p:nvSpPr>
          <p:cNvPr id="2" name="Title 1">
            <a:extLst>
              <a:ext uri="{FF2B5EF4-FFF2-40B4-BE49-F238E27FC236}">
                <a16:creationId xmlns:a16="http://schemas.microsoft.com/office/drawing/2014/main" id="{14DA264C-30EC-4FA9-A152-3C2C2D43148D}"/>
              </a:ext>
            </a:extLst>
          </p:cNvPr>
          <p:cNvSpPr>
            <a:spLocks noGrp="1"/>
          </p:cNvSpPr>
          <p:nvPr>
            <p:ph type="ctrTitle"/>
          </p:nvPr>
        </p:nvSpPr>
        <p:spPr>
          <a:xfrm>
            <a:off x="685800" y="1122363"/>
            <a:ext cx="3224213" cy="2306637"/>
          </a:xfrm>
        </p:spPr>
        <p:txBody>
          <a:bodyPr/>
          <a:lstStyle/>
          <a:p>
            <a:r>
              <a:rPr lang="en-GB" dirty="0">
                <a:solidFill>
                  <a:schemeClr val="bg1"/>
                </a:solidFill>
              </a:rPr>
              <a:t>Trump vs climate</a:t>
            </a:r>
          </a:p>
        </p:txBody>
      </p:sp>
      <p:sp>
        <p:nvSpPr>
          <p:cNvPr id="3" name="Subtitle 2">
            <a:extLst>
              <a:ext uri="{FF2B5EF4-FFF2-40B4-BE49-F238E27FC236}">
                <a16:creationId xmlns:a16="http://schemas.microsoft.com/office/drawing/2014/main" id="{7C9A0FEA-1E15-41BD-AEE8-B1CD7AEE8FB4}"/>
              </a:ext>
            </a:extLst>
          </p:cNvPr>
          <p:cNvSpPr>
            <a:spLocks noGrp="1"/>
          </p:cNvSpPr>
          <p:nvPr>
            <p:ph type="subTitle" idx="1"/>
          </p:nvPr>
        </p:nvSpPr>
        <p:spPr>
          <a:xfrm>
            <a:off x="1092994" y="3602038"/>
            <a:ext cx="2409825" cy="1784350"/>
          </a:xfrm>
        </p:spPr>
        <p:txBody>
          <a:bodyPr>
            <a:normAutofit/>
          </a:bodyPr>
          <a:lstStyle/>
          <a:p>
            <a:r>
              <a:rPr lang="en-GB" dirty="0">
                <a:solidFill>
                  <a:schemeClr val="bg1"/>
                </a:solidFill>
              </a:rPr>
              <a:t>Has the American president’s crusade against the environment had an effect yet?</a:t>
            </a:r>
          </a:p>
        </p:txBody>
      </p:sp>
    </p:spTree>
    <p:extLst>
      <p:ext uri="{BB962C8B-B14F-4D97-AF65-F5344CB8AC3E}">
        <p14:creationId xmlns:p14="http://schemas.microsoft.com/office/powerpoint/2010/main" val="2173603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28E22-9B1B-414A-8EBF-586FBA08AF0B}"/>
              </a:ext>
            </a:extLst>
          </p:cNvPr>
          <p:cNvSpPr>
            <a:spLocks noGrp="1"/>
          </p:cNvSpPr>
          <p:nvPr>
            <p:ph idx="1"/>
          </p:nvPr>
        </p:nvSpPr>
        <p:spPr>
          <a:xfrm>
            <a:off x="371475" y="1176338"/>
            <a:ext cx="8520113" cy="5467350"/>
          </a:xfrm>
        </p:spPr>
        <p:txBody>
          <a:bodyPr>
            <a:normAutofit lnSpcReduction="10000"/>
          </a:bodyPr>
          <a:lstStyle/>
          <a:p>
            <a:r>
              <a:rPr lang="en-GB" sz="2200" dirty="0">
                <a:solidFill>
                  <a:schemeClr val="tx1">
                    <a:lumMod val="75000"/>
                    <a:lumOff val="25000"/>
                  </a:schemeClr>
                </a:solidFill>
              </a:rPr>
              <a:t>Problem: For small sample sizes, normality tests have little power to reject the null hypothesis and therefore small samples most often pass normality tests</a:t>
            </a:r>
            <a:r>
              <a:rPr lang="en-GB" sz="2200" baseline="30000" dirty="0">
                <a:solidFill>
                  <a:schemeClr val="tx1">
                    <a:lumMod val="75000"/>
                    <a:lumOff val="25000"/>
                  </a:schemeClr>
                </a:solidFill>
                <a:hlinkClick r:id="rId3">
                  <a:extLst>
                    <a:ext uri="{A12FA001-AC4F-418D-AE19-62706E023703}">
                      <ahyp:hlinkClr xmlns:ahyp="http://schemas.microsoft.com/office/drawing/2018/hyperlinkcolor" val="tx"/>
                    </a:ext>
                  </a:extLst>
                </a:hlinkClick>
              </a:rPr>
              <a:t>[1]</a:t>
            </a:r>
            <a:endParaRPr lang="en-GB" sz="2200" baseline="30000" dirty="0">
              <a:solidFill>
                <a:schemeClr val="tx1">
                  <a:lumMod val="75000"/>
                  <a:lumOff val="25000"/>
                </a:schemeClr>
              </a:solidFill>
            </a:endParaRPr>
          </a:p>
          <a:p>
            <a:r>
              <a:rPr lang="en-GB" sz="2200" dirty="0">
                <a:solidFill>
                  <a:schemeClr val="tx1">
                    <a:lumMod val="75000"/>
                    <a:lumOff val="25000"/>
                  </a:schemeClr>
                </a:solidFill>
              </a:rPr>
              <a:t>Shapiro – Wilk test</a:t>
            </a:r>
          </a:p>
          <a:p>
            <a:pPr lvl="1"/>
            <a:r>
              <a:rPr lang="en-GB" sz="1800" dirty="0">
                <a:solidFill>
                  <a:schemeClr val="tx1">
                    <a:lumMod val="75000"/>
                    <a:lumOff val="25000"/>
                  </a:schemeClr>
                </a:solidFill>
              </a:rPr>
              <a:t>The null-hypothesis of this test is that the population is normally distributed</a:t>
            </a:r>
          </a:p>
          <a:p>
            <a:pPr lvl="1"/>
            <a:r>
              <a:rPr lang="en-GB" sz="1800" dirty="0">
                <a:solidFill>
                  <a:schemeClr val="tx1">
                    <a:lumMod val="75000"/>
                    <a:lumOff val="25000"/>
                  </a:schemeClr>
                </a:solidFill>
              </a:rPr>
              <a:t>Best power for a given significance</a:t>
            </a:r>
          </a:p>
          <a:p>
            <a:pPr lvl="1"/>
            <a:r>
              <a:rPr lang="en-GB" sz="1800" dirty="0">
                <a:solidFill>
                  <a:schemeClr val="tx1">
                    <a:lumMod val="75000"/>
                    <a:lumOff val="25000"/>
                  </a:schemeClr>
                </a:solidFill>
              </a:rPr>
              <a:t>Large sample size may lead to even trivial departures from the null hypothesis being detected (i.e. testing for a ‘perfect’ normal)</a:t>
            </a:r>
          </a:p>
          <a:p>
            <a:r>
              <a:rPr lang="en-GB" sz="2200" dirty="0">
                <a:solidFill>
                  <a:schemeClr val="tx1">
                    <a:lumMod val="75000"/>
                    <a:lumOff val="25000"/>
                  </a:schemeClr>
                </a:solidFill>
              </a:rPr>
              <a:t>D’Agostino’s K</a:t>
            </a:r>
            <a:r>
              <a:rPr lang="en-GB" sz="2200" baseline="30000" dirty="0">
                <a:solidFill>
                  <a:schemeClr val="tx1">
                    <a:lumMod val="75000"/>
                    <a:lumOff val="25000"/>
                  </a:schemeClr>
                </a:solidFill>
              </a:rPr>
              <a:t>2 </a:t>
            </a:r>
            <a:r>
              <a:rPr lang="en-GB" sz="2200" dirty="0">
                <a:solidFill>
                  <a:schemeClr val="tx1">
                    <a:lumMod val="75000"/>
                    <a:lumOff val="25000"/>
                  </a:schemeClr>
                </a:solidFill>
              </a:rPr>
              <a:t>test</a:t>
            </a:r>
          </a:p>
          <a:p>
            <a:pPr lvl="1"/>
            <a:r>
              <a:rPr lang="en-GB" sz="1800" dirty="0">
                <a:solidFill>
                  <a:schemeClr val="tx1">
                    <a:lumMod val="75000"/>
                    <a:lumOff val="25000"/>
                  </a:schemeClr>
                </a:solidFill>
              </a:rPr>
              <a:t>The null-hypothesis of this test is also that the population is normally distributed</a:t>
            </a:r>
          </a:p>
          <a:p>
            <a:pPr lvl="1"/>
            <a:r>
              <a:rPr lang="en-GB" sz="1800" dirty="0">
                <a:solidFill>
                  <a:schemeClr val="tx1">
                    <a:lumMod val="75000"/>
                    <a:lumOff val="25000"/>
                  </a:schemeClr>
                </a:solidFill>
              </a:rPr>
              <a:t>Calculates skew and kurtosis of the data, to check from departure from the normal. As such only has power in these regards</a:t>
            </a:r>
          </a:p>
          <a:p>
            <a:r>
              <a:rPr lang="en-GB" sz="2200" dirty="0">
                <a:solidFill>
                  <a:schemeClr val="tx1">
                    <a:lumMod val="75000"/>
                    <a:lumOff val="25000"/>
                  </a:schemeClr>
                </a:solidFill>
              </a:rPr>
              <a:t>Anderson – Darling test</a:t>
            </a:r>
          </a:p>
          <a:p>
            <a:pPr lvl="1"/>
            <a:r>
              <a:rPr lang="en-GB" sz="1800" dirty="0">
                <a:solidFill>
                  <a:schemeClr val="tx1">
                    <a:lumMod val="75000"/>
                    <a:lumOff val="25000"/>
                  </a:schemeClr>
                </a:solidFill>
              </a:rPr>
              <a:t>The null-hypothesis of this test is also that the population is normally distributed</a:t>
            </a:r>
          </a:p>
          <a:p>
            <a:pPr lvl="1"/>
            <a:r>
              <a:rPr lang="en-GB" sz="1800" dirty="0">
                <a:solidFill>
                  <a:schemeClr val="tx1">
                    <a:lumMod val="75000"/>
                    <a:lumOff val="25000"/>
                  </a:schemeClr>
                </a:solidFill>
              </a:rPr>
              <a:t>Returns a list of critical values at different significance levels, to be compared with the test statistic (also returned). H</a:t>
            </a:r>
            <a:r>
              <a:rPr lang="en-GB" sz="1800" baseline="-25000" dirty="0">
                <a:solidFill>
                  <a:schemeClr val="tx1">
                    <a:lumMod val="75000"/>
                    <a:lumOff val="25000"/>
                  </a:schemeClr>
                </a:solidFill>
              </a:rPr>
              <a:t>0 </a:t>
            </a:r>
            <a:r>
              <a:rPr lang="en-GB" sz="1800" dirty="0">
                <a:solidFill>
                  <a:schemeClr val="tx1">
                    <a:lumMod val="75000"/>
                    <a:lumOff val="25000"/>
                  </a:schemeClr>
                </a:solidFill>
              </a:rPr>
              <a:t>fails to be rejected if the statistic is less than the critical value, for each alpha</a:t>
            </a:r>
            <a:endParaRPr lang="en-GB" sz="1800" baseline="-25000" dirty="0">
              <a:solidFill>
                <a:schemeClr val="tx1">
                  <a:lumMod val="75000"/>
                  <a:lumOff val="25000"/>
                </a:schemeClr>
              </a:solidFill>
            </a:endParaRPr>
          </a:p>
          <a:p>
            <a:pPr lvl="1"/>
            <a:r>
              <a:rPr lang="en-GB" sz="1800" dirty="0">
                <a:solidFill>
                  <a:schemeClr val="tx1">
                    <a:lumMod val="75000"/>
                    <a:lumOff val="25000"/>
                  </a:schemeClr>
                </a:solidFill>
              </a:rPr>
              <a:t>One of the most powerful for testing for departures from normality</a:t>
            </a:r>
          </a:p>
          <a:p>
            <a:pPr lvl="1"/>
            <a:endParaRPr lang="en-GB" sz="1800" dirty="0">
              <a:solidFill>
                <a:schemeClr val="tx1">
                  <a:lumMod val="75000"/>
                  <a:lumOff val="25000"/>
                </a:schemeClr>
              </a:solidFill>
            </a:endParaRPr>
          </a:p>
        </p:txBody>
      </p:sp>
      <p:sp>
        <p:nvSpPr>
          <p:cNvPr id="4" name="Title 1">
            <a:extLst>
              <a:ext uri="{FF2B5EF4-FFF2-40B4-BE49-F238E27FC236}">
                <a16:creationId xmlns:a16="http://schemas.microsoft.com/office/drawing/2014/main" id="{B851C273-F8A4-47CF-9095-9476A5504BB5}"/>
              </a:ext>
            </a:extLst>
          </p:cNvPr>
          <p:cNvSpPr txBox="1">
            <a:spLocks/>
          </p:cNvSpPr>
          <p:nvPr/>
        </p:nvSpPr>
        <p:spPr>
          <a:xfrm>
            <a:off x="628650" y="-8731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dirty="0">
                <a:solidFill>
                  <a:schemeClr val="tx1">
                    <a:lumMod val="75000"/>
                    <a:lumOff val="25000"/>
                  </a:schemeClr>
                </a:solidFill>
                <a:latin typeface="+mn-lt"/>
              </a:rPr>
              <a:t>Normality tests used</a:t>
            </a:r>
          </a:p>
        </p:txBody>
      </p:sp>
    </p:spTree>
    <p:extLst>
      <p:ext uri="{BB962C8B-B14F-4D97-AF65-F5344CB8AC3E}">
        <p14:creationId xmlns:p14="http://schemas.microsoft.com/office/powerpoint/2010/main" val="81535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0EF51A-4E84-446D-9ADF-F322BF60B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8876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Plotly D3.js Charts for Powerpoint and Excel">
                <a:extLst>
                  <a:ext uri="{FF2B5EF4-FFF2-40B4-BE49-F238E27FC236}">
                    <a16:creationId xmlns:a16="http://schemas.microsoft.com/office/drawing/2014/main" id="{FE5BD74C-AD35-463A-B4F2-A1FDA55780F2}"/>
                  </a:ext>
                </a:extLst>
              </p:cNvPr>
              <p:cNvGraphicFramePr>
                <a:graphicFrameLocks noGrp="1"/>
              </p:cNvGraphicFramePr>
              <p:nvPr>
                <p:extLst>
                  <p:ext uri="{D42A27DB-BD31-4B8C-83A1-F6EECF244321}">
                    <p14:modId xmlns:p14="http://schemas.microsoft.com/office/powerpoint/2010/main" val="3397335064"/>
                  </p:ext>
                </p:extLst>
              </p:nvPr>
            </p:nvGraphicFramePr>
            <p:xfrm>
              <a:off x="-1" y="0"/>
              <a:ext cx="9382126"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2" title="Plotly D3.js Charts for Powerpoint and Excel">
                <a:extLst>
                  <a:ext uri="{FF2B5EF4-FFF2-40B4-BE49-F238E27FC236}">
                    <a16:creationId xmlns:a16="http://schemas.microsoft.com/office/drawing/2014/main" id="{FE5BD74C-AD35-463A-B4F2-A1FDA55780F2}"/>
                  </a:ext>
                </a:extLst>
              </p:cNvPr>
              <p:cNvPicPr>
                <a:picLocks noGrp="1" noRot="1" noChangeAspect="1" noMove="1" noResize="1" noEditPoints="1" noAdjustHandles="1" noChangeArrowheads="1" noChangeShapeType="1"/>
              </p:cNvPicPr>
              <p:nvPr/>
            </p:nvPicPr>
            <p:blipFill>
              <a:blip r:embed="rId4"/>
              <a:stretch>
                <a:fillRect/>
              </a:stretch>
            </p:blipFill>
            <p:spPr>
              <a:xfrm>
                <a:off x="-1" y="0"/>
                <a:ext cx="9382126" cy="6858000"/>
              </a:xfrm>
              <a:prstGeom prst="rect">
                <a:avLst/>
              </a:prstGeom>
            </p:spPr>
          </p:pic>
        </mc:Fallback>
      </mc:AlternateContent>
    </p:spTree>
    <p:extLst>
      <p:ext uri="{BB962C8B-B14F-4D97-AF65-F5344CB8AC3E}">
        <p14:creationId xmlns:p14="http://schemas.microsoft.com/office/powerpoint/2010/main" val="93947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Plotly D3.js Charts for Powerpoint and Excel">
                <a:extLst>
                  <a:ext uri="{FF2B5EF4-FFF2-40B4-BE49-F238E27FC236}">
                    <a16:creationId xmlns:a16="http://schemas.microsoft.com/office/drawing/2014/main" id="{7BDBE7EB-C594-4D11-AB32-3095DE0FE6FF}"/>
                  </a:ext>
                </a:extLst>
              </p:cNvPr>
              <p:cNvGraphicFramePr>
                <a:graphicFrameLocks noGrp="1"/>
              </p:cNvGraphicFramePr>
              <p:nvPr>
                <p:extLst>
                  <p:ext uri="{D42A27DB-BD31-4B8C-83A1-F6EECF244321}">
                    <p14:modId xmlns:p14="http://schemas.microsoft.com/office/powerpoint/2010/main" val="4109485516"/>
                  </p:ext>
                </p:extLst>
              </p:nvPr>
            </p:nvGraphicFramePr>
            <p:xfrm>
              <a:off x="-1" y="0"/>
              <a:ext cx="9725026"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Plotly D3.js Charts for Powerpoint and Excel">
                <a:extLst>
                  <a:ext uri="{FF2B5EF4-FFF2-40B4-BE49-F238E27FC236}">
                    <a16:creationId xmlns:a16="http://schemas.microsoft.com/office/drawing/2014/main" id="{7BDBE7EB-C594-4D11-AB32-3095DE0FE6FF}"/>
                  </a:ext>
                </a:extLst>
              </p:cNvPr>
              <p:cNvPicPr>
                <a:picLocks noGrp="1" noRot="1" noChangeAspect="1" noMove="1" noResize="1" noEditPoints="1" noAdjustHandles="1" noChangeArrowheads="1" noChangeShapeType="1"/>
              </p:cNvPicPr>
              <p:nvPr/>
            </p:nvPicPr>
            <p:blipFill>
              <a:blip r:embed="rId4"/>
              <a:stretch>
                <a:fillRect/>
              </a:stretch>
            </p:blipFill>
            <p:spPr>
              <a:xfrm>
                <a:off x="-1" y="0"/>
                <a:ext cx="9725026" cy="6858000"/>
              </a:xfrm>
              <a:prstGeom prst="rect">
                <a:avLst/>
              </a:prstGeom>
            </p:spPr>
          </p:pic>
        </mc:Fallback>
      </mc:AlternateContent>
    </p:spTree>
    <p:extLst>
      <p:ext uri="{BB962C8B-B14F-4D97-AF65-F5344CB8AC3E}">
        <p14:creationId xmlns:p14="http://schemas.microsoft.com/office/powerpoint/2010/main" val="55726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Plotly D3.js Charts for Powerpoint and Excel">
                <a:extLst>
                  <a:ext uri="{FF2B5EF4-FFF2-40B4-BE49-F238E27FC236}">
                    <a16:creationId xmlns:a16="http://schemas.microsoft.com/office/drawing/2014/main" id="{B9710A8A-099F-4880-8874-C7529479A4CE}"/>
                  </a:ext>
                </a:extLst>
              </p:cNvPr>
              <p:cNvGraphicFramePr>
                <a:graphicFrameLocks noGrp="1"/>
              </p:cNvGraphicFramePr>
              <p:nvPr>
                <p:extLst>
                  <p:ext uri="{D42A27DB-BD31-4B8C-83A1-F6EECF244321}">
                    <p14:modId xmlns:p14="http://schemas.microsoft.com/office/powerpoint/2010/main" val="1157532601"/>
                  </p:ext>
                </p:extLst>
              </p:nvPr>
            </p:nvGraphicFramePr>
            <p:xfrm>
              <a:off x="0" y="0"/>
              <a:ext cx="9381600"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Plotly D3.js Charts for Powerpoint and Excel">
                <a:extLst>
                  <a:ext uri="{FF2B5EF4-FFF2-40B4-BE49-F238E27FC236}">
                    <a16:creationId xmlns:a16="http://schemas.microsoft.com/office/drawing/2014/main" id="{B9710A8A-099F-4880-8874-C7529479A4CE}"/>
                  </a:ext>
                </a:extLst>
              </p:cNvPr>
              <p:cNvPicPr>
                <a:picLocks noGrp="1" noRot="1" noChangeAspect="1" noMove="1" noResize="1" noEditPoints="1" noAdjustHandles="1" noChangeArrowheads="1" noChangeShapeType="1"/>
              </p:cNvPicPr>
              <p:nvPr/>
            </p:nvPicPr>
            <p:blipFill>
              <a:blip r:embed="rId4"/>
              <a:stretch>
                <a:fillRect/>
              </a:stretch>
            </p:blipFill>
            <p:spPr>
              <a:xfrm>
                <a:off x="0" y="0"/>
                <a:ext cx="9381600" cy="6858000"/>
              </a:xfrm>
              <a:prstGeom prst="rect">
                <a:avLst/>
              </a:prstGeom>
            </p:spPr>
          </p:pic>
        </mc:Fallback>
      </mc:AlternateContent>
    </p:spTree>
    <p:extLst>
      <p:ext uri="{BB962C8B-B14F-4D97-AF65-F5344CB8AC3E}">
        <p14:creationId xmlns:p14="http://schemas.microsoft.com/office/powerpoint/2010/main" val="129382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240FE2-4B6A-481B-92CF-D4BF1CF4741A}"/>
              </a:ext>
            </a:extLst>
          </p:cNvPr>
          <p:cNvPicPr>
            <a:picLocks noChangeAspect="1"/>
          </p:cNvPicPr>
          <p:nvPr/>
        </p:nvPicPr>
        <p:blipFill rotWithShape="1">
          <a:blip r:embed="rId3">
            <a:extLst>
              <a:ext uri="{28A0092B-C50C-407E-A947-70E740481C1C}">
                <a14:useLocalDpi xmlns:a14="http://schemas.microsoft.com/office/drawing/2010/main" val="0"/>
              </a:ext>
            </a:extLst>
          </a:blip>
          <a:srcRect l="1437" t="4689" r="5900" b="2275"/>
          <a:stretch/>
        </p:blipFill>
        <p:spPr>
          <a:xfrm>
            <a:off x="3195642" y="3776812"/>
            <a:ext cx="5834063" cy="2928788"/>
          </a:xfrm>
          <a:prstGeom prst="rect">
            <a:avLst/>
          </a:prstGeom>
        </p:spPr>
      </p:pic>
      <p:pic>
        <p:nvPicPr>
          <p:cNvPr id="7" name="Picture 6">
            <a:extLst>
              <a:ext uri="{FF2B5EF4-FFF2-40B4-BE49-F238E27FC236}">
                <a16:creationId xmlns:a16="http://schemas.microsoft.com/office/drawing/2014/main" id="{42532092-A3EC-447A-8179-4D9E35225519}"/>
              </a:ext>
            </a:extLst>
          </p:cNvPr>
          <p:cNvPicPr>
            <a:picLocks noChangeAspect="1"/>
          </p:cNvPicPr>
          <p:nvPr/>
        </p:nvPicPr>
        <p:blipFill rotWithShape="1">
          <a:blip r:embed="rId4">
            <a:extLst>
              <a:ext uri="{28A0092B-C50C-407E-A947-70E740481C1C}">
                <a14:useLocalDpi xmlns:a14="http://schemas.microsoft.com/office/drawing/2010/main" val="0"/>
              </a:ext>
            </a:extLst>
          </a:blip>
          <a:srcRect l="1981" t="5748" r="6549" b="2555"/>
          <a:stretch/>
        </p:blipFill>
        <p:spPr>
          <a:xfrm>
            <a:off x="104779" y="852494"/>
            <a:ext cx="5834063" cy="2924318"/>
          </a:xfrm>
          <a:prstGeom prst="rect">
            <a:avLst/>
          </a:prstGeom>
        </p:spPr>
      </p:pic>
      <p:sp>
        <p:nvSpPr>
          <p:cNvPr id="10" name="Title 1">
            <a:extLst>
              <a:ext uri="{FF2B5EF4-FFF2-40B4-BE49-F238E27FC236}">
                <a16:creationId xmlns:a16="http://schemas.microsoft.com/office/drawing/2014/main" id="{29BA3118-4716-46BF-9A8E-6D81DFFCCF74}"/>
              </a:ext>
            </a:extLst>
          </p:cNvPr>
          <p:cNvSpPr>
            <a:spLocks noGrp="1"/>
          </p:cNvSpPr>
          <p:nvPr>
            <p:ph type="title"/>
          </p:nvPr>
        </p:nvSpPr>
        <p:spPr>
          <a:xfrm>
            <a:off x="628650" y="-87319"/>
            <a:ext cx="7886700" cy="1325563"/>
          </a:xfrm>
        </p:spPr>
        <p:txBody>
          <a:bodyPr>
            <a:normAutofit/>
          </a:bodyPr>
          <a:lstStyle/>
          <a:p>
            <a:pPr algn="ctr"/>
            <a:r>
              <a:rPr lang="en-GB" sz="3200" dirty="0">
                <a:solidFill>
                  <a:schemeClr val="tx1">
                    <a:lumMod val="75000"/>
                    <a:lumOff val="25000"/>
                  </a:schemeClr>
                </a:solidFill>
                <a:latin typeface="+mn-lt"/>
              </a:rPr>
              <a:t>Checking for normality</a:t>
            </a:r>
          </a:p>
        </p:txBody>
      </p:sp>
      <p:graphicFrame>
        <p:nvGraphicFramePr>
          <p:cNvPr id="11" name="Table 10">
            <a:extLst>
              <a:ext uri="{FF2B5EF4-FFF2-40B4-BE49-F238E27FC236}">
                <a16:creationId xmlns:a16="http://schemas.microsoft.com/office/drawing/2014/main" id="{E91D1DF6-5AEC-42FA-BF58-7A024E36DDD2}"/>
              </a:ext>
            </a:extLst>
          </p:cNvPr>
          <p:cNvGraphicFramePr>
            <a:graphicFrameLocks noGrp="1"/>
          </p:cNvGraphicFramePr>
          <p:nvPr>
            <p:extLst>
              <p:ext uri="{D42A27DB-BD31-4B8C-83A1-F6EECF244321}">
                <p14:modId xmlns:p14="http://schemas.microsoft.com/office/powerpoint/2010/main" val="3462626304"/>
              </p:ext>
            </p:extLst>
          </p:nvPr>
        </p:nvGraphicFramePr>
        <p:xfrm>
          <a:off x="257183" y="3854609"/>
          <a:ext cx="2852746" cy="2764314"/>
        </p:xfrm>
        <a:graphic>
          <a:graphicData uri="http://schemas.openxmlformats.org/drawingml/2006/table">
            <a:tbl>
              <a:tblPr firstRow="1" bandRow="1">
                <a:tableStyleId>{073A0DAA-6AF3-43AB-8588-CEC1D06C72B9}</a:tableStyleId>
              </a:tblPr>
              <a:tblGrid>
                <a:gridCol w="1426373">
                  <a:extLst>
                    <a:ext uri="{9D8B030D-6E8A-4147-A177-3AD203B41FA5}">
                      <a16:colId xmlns:a16="http://schemas.microsoft.com/office/drawing/2014/main" val="1693627662"/>
                    </a:ext>
                  </a:extLst>
                </a:gridCol>
                <a:gridCol w="1426373">
                  <a:extLst>
                    <a:ext uri="{9D8B030D-6E8A-4147-A177-3AD203B41FA5}">
                      <a16:colId xmlns:a16="http://schemas.microsoft.com/office/drawing/2014/main" val="760561623"/>
                    </a:ext>
                  </a:extLst>
                </a:gridCol>
              </a:tblGrid>
              <a:tr h="372798">
                <a:tc gridSpan="2">
                  <a:txBody>
                    <a:bodyPr/>
                    <a:lstStyle/>
                    <a:p>
                      <a:pPr algn="ctr"/>
                      <a:r>
                        <a:rPr lang="en-GB" sz="1500" dirty="0"/>
                        <a:t>Fossil fuel summary statistics (energy values in 000’s of MWh’s)</a:t>
                      </a:r>
                    </a:p>
                  </a:txBody>
                  <a:tcPr/>
                </a:tc>
                <a:tc hMerge="1">
                  <a:txBody>
                    <a:bodyPr/>
                    <a:lstStyle/>
                    <a:p>
                      <a:endParaRPr lang="en-GB" dirty="0"/>
                    </a:p>
                  </a:txBody>
                  <a:tcPr/>
                </a:tc>
                <a:extLst>
                  <a:ext uri="{0D108BD9-81ED-4DB2-BD59-A6C34878D82A}">
                    <a16:rowId xmlns:a16="http://schemas.microsoft.com/office/drawing/2014/main" val="3741154305"/>
                  </a:ext>
                </a:extLst>
              </a:tr>
              <a:tr h="372798">
                <a:tc>
                  <a:txBody>
                    <a:bodyPr/>
                    <a:lstStyle/>
                    <a:p>
                      <a:pPr algn="l"/>
                      <a:r>
                        <a:rPr lang="en-GB" sz="1500" dirty="0"/>
                        <a:t>Count</a:t>
                      </a:r>
                    </a:p>
                  </a:txBody>
                  <a:tcPr/>
                </a:tc>
                <a:tc>
                  <a:txBody>
                    <a:bodyPr/>
                    <a:lstStyle/>
                    <a:p>
                      <a:pPr algn="l"/>
                      <a:r>
                        <a:rPr lang="en-GB" sz="1500" dirty="0"/>
                        <a:t>49</a:t>
                      </a:r>
                    </a:p>
                  </a:txBody>
                  <a:tcPr/>
                </a:tc>
                <a:extLst>
                  <a:ext uri="{0D108BD9-81ED-4DB2-BD59-A6C34878D82A}">
                    <a16:rowId xmlns:a16="http://schemas.microsoft.com/office/drawing/2014/main" val="227489812"/>
                  </a:ext>
                </a:extLst>
              </a:tr>
              <a:tr h="372798">
                <a:tc>
                  <a:txBody>
                    <a:bodyPr/>
                    <a:lstStyle/>
                    <a:p>
                      <a:pPr algn="l"/>
                      <a:r>
                        <a:rPr lang="en-GB" sz="1500" dirty="0"/>
                        <a:t>Mean</a:t>
                      </a:r>
                    </a:p>
                  </a:txBody>
                  <a:tcPr/>
                </a:tc>
                <a:tc>
                  <a:txBody>
                    <a:bodyPr/>
                    <a:lstStyle/>
                    <a:p>
                      <a:pPr algn="l"/>
                      <a:r>
                        <a:rPr lang="en-GB" sz="1500" dirty="0"/>
                        <a:t>220,246</a:t>
                      </a:r>
                    </a:p>
                  </a:txBody>
                  <a:tcPr/>
                </a:tc>
                <a:extLst>
                  <a:ext uri="{0D108BD9-81ED-4DB2-BD59-A6C34878D82A}">
                    <a16:rowId xmlns:a16="http://schemas.microsoft.com/office/drawing/2014/main" val="2026820922"/>
                  </a:ext>
                </a:extLst>
              </a:tr>
              <a:tr h="372798">
                <a:tc>
                  <a:txBody>
                    <a:bodyPr/>
                    <a:lstStyle/>
                    <a:p>
                      <a:pPr algn="l"/>
                      <a:r>
                        <a:rPr lang="en-GB" sz="1500" dirty="0"/>
                        <a:t>Median</a:t>
                      </a:r>
                    </a:p>
                  </a:txBody>
                  <a:tcPr/>
                </a:tc>
                <a:tc>
                  <a:txBody>
                    <a:bodyPr/>
                    <a:lstStyle/>
                    <a:p>
                      <a:pPr algn="l"/>
                      <a:r>
                        <a:rPr lang="en-GB" sz="1500" dirty="0"/>
                        <a:t>213,917</a:t>
                      </a:r>
                    </a:p>
                  </a:txBody>
                  <a:tcPr/>
                </a:tc>
                <a:extLst>
                  <a:ext uri="{0D108BD9-81ED-4DB2-BD59-A6C34878D82A}">
                    <a16:rowId xmlns:a16="http://schemas.microsoft.com/office/drawing/2014/main" val="3179847620"/>
                  </a:ext>
                </a:extLst>
              </a:tr>
              <a:tr h="372798">
                <a:tc>
                  <a:txBody>
                    <a:bodyPr/>
                    <a:lstStyle/>
                    <a:p>
                      <a:pPr algn="l"/>
                      <a:r>
                        <a:rPr lang="en-GB" sz="1500" dirty="0"/>
                        <a:t>Standard deviation</a:t>
                      </a:r>
                    </a:p>
                  </a:txBody>
                  <a:tcPr/>
                </a:tc>
                <a:tc>
                  <a:txBody>
                    <a:bodyPr/>
                    <a:lstStyle/>
                    <a:p>
                      <a:pPr algn="l"/>
                      <a:r>
                        <a:rPr lang="en-GB" sz="1500" dirty="0"/>
                        <a:t>34,752</a:t>
                      </a:r>
                    </a:p>
                  </a:txBody>
                  <a:tcPr/>
                </a:tc>
                <a:extLst>
                  <a:ext uri="{0D108BD9-81ED-4DB2-BD59-A6C34878D82A}">
                    <a16:rowId xmlns:a16="http://schemas.microsoft.com/office/drawing/2014/main" val="1037981598"/>
                  </a:ext>
                </a:extLst>
              </a:tr>
              <a:tr h="372798">
                <a:tc>
                  <a:txBody>
                    <a:bodyPr/>
                    <a:lstStyle/>
                    <a:p>
                      <a:pPr algn="l"/>
                      <a:r>
                        <a:rPr lang="en-GB" sz="1500" dirty="0">
                          <a:solidFill>
                            <a:schemeClr val="bg2"/>
                          </a:solidFill>
                        </a:rPr>
                        <a:t>Mean – median difference</a:t>
                      </a:r>
                    </a:p>
                  </a:txBody>
                  <a:tcPr>
                    <a:solidFill>
                      <a:schemeClr val="tx1">
                        <a:lumMod val="50000"/>
                        <a:lumOff val="50000"/>
                      </a:schemeClr>
                    </a:solidFill>
                  </a:tcPr>
                </a:tc>
                <a:tc>
                  <a:txBody>
                    <a:bodyPr/>
                    <a:lstStyle/>
                    <a:p>
                      <a:pPr algn="l"/>
                      <a:r>
                        <a:rPr lang="en-GB" sz="1500" dirty="0">
                          <a:solidFill>
                            <a:schemeClr val="bg2"/>
                          </a:solidFill>
                        </a:rPr>
                        <a:t>2.87%</a:t>
                      </a:r>
                    </a:p>
                  </a:txBody>
                  <a:tcPr>
                    <a:solidFill>
                      <a:schemeClr val="tx1">
                        <a:lumMod val="50000"/>
                        <a:lumOff val="50000"/>
                      </a:schemeClr>
                    </a:solidFill>
                  </a:tcPr>
                </a:tc>
                <a:extLst>
                  <a:ext uri="{0D108BD9-81ED-4DB2-BD59-A6C34878D82A}">
                    <a16:rowId xmlns:a16="http://schemas.microsoft.com/office/drawing/2014/main" val="4097381000"/>
                  </a:ext>
                </a:extLst>
              </a:tr>
            </a:tbl>
          </a:graphicData>
        </a:graphic>
      </p:graphicFrame>
      <p:graphicFrame>
        <p:nvGraphicFramePr>
          <p:cNvPr id="12" name="Table 11">
            <a:extLst>
              <a:ext uri="{FF2B5EF4-FFF2-40B4-BE49-F238E27FC236}">
                <a16:creationId xmlns:a16="http://schemas.microsoft.com/office/drawing/2014/main" id="{F7B68C3E-1B6D-47D8-A9D9-400CF5717B6D}"/>
              </a:ext>
            </a:extLst>
          </p:cNvPr>
          <p:cNvGraphicFramePr>
            <a:graphicFrameLocks noGrp="1"/>
          </p:cNvGraphicFramePr>
          <p:nvPr>
            <p:extLst>
              <p:ext uri="{D42A27DB-BD31-4B8C-83A1-F6EECF244321}">
                <p14:modId xmlns:p14="http://schemas.microsoft.com/office/powerpoint/2010/main" val="3407991473"/>
              </p:ext>
            </p:extLst>
          </p:nvPr>
        </p:nvGraphicFramePr>
        <p:xfrm>
          <a:off x="5938842" y="848024"/>
          <a:ext cx="2852746" cy="2764314"/>
        </p:xfrm>
        <a:graphic>
          <a:graphicData uri="http://schemas.openxmlformats.org/drawingml/2006/table">
            <a:tbl>
              <a:tblPr firstRow="1" bandRow="1">
                <a:tableStyleId>{073A0DAA-6AF3-43AB-8588-CEC1D06C72B9}</a:tableStyleId>
              </a:tblPr>
              <a:tblGrid>
                <a:gridCol w="1426373">
                  <a:extLst>
                    <a:ext uri="{9D8B030D-6E8A-4147-A177-3AD203B41FA5}">
                      <a16:colId xmlns:a16="http://schemas.microsoft.com/office/drawing/2014/main" val="1693627662"/>
                    </a:ext>
                  </a:extLst>
                </a:gridCol>
                <a:gridCol w="1426373">
                  <a:extLst>
                    <a:ext uri="{9D8B030D-6E8A-4147-A177-3AD203B41FA5}">
                      <a16:colId xmlns:a16="http://schemas.microsoft.com/office/drawing/2014/main" val="760561623"/>
                    </a:ext>
                  </a:extLst>
                </a:gridCol>
              </a:tblGrid>
              <a:tr h="372798">
                <a:tc gridSpan="2">
                  <a:txBody>
                    <a:bodyPr/>
                    <a:lstStyle/>
                    <a:p>
                      <a:pPr algn="ctr"/>
                      <a:r>
                        <a:rPr lang="en-GB" sz="1500" dirty="0"/>
                        <a:t>Renewable summary statistics (energy values in 000’s of MWh’s)</a:t>
                      </a:r>
                    </a:p>
                  </a:txBody>
                  <a:tcPr/>
                </a:tc>
                <a:tc hMerge="1">
                  <a:txBody>
                    <a:bodyPr/>
                    <a:lstStyle/>
                    <a:p>
                      <a:endParaRPr lang="en-GB" dirty="0"/>
                    </a:p>
                  </a:txBody>
                  <a:tcPr/>
                </a:tc>
                <a:extLst>
                  <a:ext uri="{0D108BD9-81ED-4DB2-BD59-A6C34878D82A}">
                    <a16:rowId xmlns:a16="http://schemas.microsoft.com/office/drawing/2014/main" val="3741154305"/>
                  </a:ext>
                </a:extLst>
              </a:tr>
              <a:tr h="372798">
                <a:tc>
                  <a:txBody>
                    <a:bodyPr/>
                    <a:lstStyle/>
                    <a:p>
                      <a:pPr algn="l"/>
                      <a:r>
                        <a:rPr lang="en-GB" sz="1500" dirty="0"/>
                        <a:t>Count</a:t>
                      </a:r>
                    </a:p>
                  </a:txBody>
                  <a:tcPr/>
                </a:tc>
                <a:tc>
                  <a:txBody>
                    <a:bodyPr/>
                    <a:lstStyle/>
                    <a:p>
                      <a:pPr algn="l"/>
                      <a:r>
                        <a:rPr lang="en-GB" sz="1500" dirty="0"/>
                        <a:t>49</a:t>
                      </a:r>
                    </a:p>
                  </a:txBody>
                  <a:tcPr/>
                </a:tc>
                <a:extLst>
                  <a:ext uri="{0D108BD9-81ED-4DB2-BD59-A6C34878D82A}">
                    <a16:rowId xmlns:a16="http://schemas.microsoft.com/office/drawing/2014/main" val="227489812"/>
                  </a:ext>
                </a:extLst>
              </a:tr>
              <a:tr h="372798">
                <a:tc>
                  <a:txBody>
                    <a:bodyPr/>
                    <a:lstStyle/>
                    <a:p>
                      <a:pPr algn="l"/>
                      <a:r>
                        <a:rPr lang="en-GB" sz="1500" dirty="0"/>
                        <a:t>Mean</a:t>
                      </a:r>
                    </a:p>
                  </a:txBody>
                  <a:tcPr/>
                </a:tc>
                <a:tc>
                  <a:txBody>
                    <a:bodyPr/>
                    <a:lstStyle/>
                    <a:p>
                      <a:pPr algn="l"/>
                      <a:r>
                        <a:rPr lang="en-GB" sz="1500" dirty="0"/>
                        <a:t>55,134</a:t>
                      </a:r>
                    </a:p>
                  </a:txBody>
                  <a:tcPr/>
                </a:tc>
                <a:extLst>
                  <a:ext uri="{0D108BD9-81ED-4DB2-BD59-A6C34878D82A}">
                    <a16:rowId xmlns:a16="http://schemas.microsoft.com/office/drawing/2014/main" val="2026820922"/>
                  </a:ext>
                </a:extLst>
              </a:tr>
              <a:tr h="372798">
                <a:tc>
                  <a:txBody>
                    <a:bodyPr/>
                    <a:lstStyle/>
                    <a:p>
                      <a:pPr algn="l"/>
                      <a:r>
                        <a:rPr lang="en-GB" sz="1500" dirty="0"/>
                        <a:t>Median</a:t>
                      </a:r>
                    </a:p>
                  </a:txBody>
                  <a:tcPr/>
                </a:tc>
                <a:tc>
                  <a:txBody>
                    <a:bodyPr/>
                    <a:lstStyle/>
                    <a:p>
                      <a:pPr algn="l"/>
                      <a:r>
                        <a:rPr lang="en-GB" sz="1500" dirty="0"/>
                        <a:t>54,899</a:t>
                      </a:r>
                    </a:p>
                  </a:txBody>
                  <a:tcPr/>
                </a:tc>
                <a:extLst>
                  <a:ext uri="{0D108BD9-81ED-4DB2-BD59-A6C34878D82A}">
                    <a16:rowId xmlns:a16="http://schemas.microsoft.com/office/drawing/2014/main" val="3179847620"/>
                  </a:ext>
                </a:extLst>
              </a:tr>
              <a:tr h="372798">
                <a:tc>
                  <a:txBody>
                    <a:bodyPr/>
                    <a:lstStyle/>
                    <a:p>
                      <a:pPr algn="l"/>
                      <a:r>
                        <a:rPr lang="en-GB" sz="1500" dirty="0"/>
                        <a:t>Standard deviation</a:t>
                      </a:r>
                    </a:p>
                  </a:txBody>
                  <a:tcPr/>
                </a:tc>
                <a:tc>
                  <a:txBody>
                    <a:bodyPr/>
                    <a:lstStyle/>
                    <a:p>
                      <a:pPr algn="l"/>
                      <a:r>
                        <a:rPr lang="en-GB" sz="1500" dirty="0"/>
                        <a:t>8,012</a:t>
                      </a:r>
                    </a:p>
                  </a:txBody>
                  <a:tcPr/>
                </a:tc>
                <a:extLst>
                  <a:ext uri="{0D108BD9-81ED-4DB2-BD59-A6C34878D82A}">
                    <a16:rowId xmlns:a16="http://schemas.microsoft.com/office/drawing/2014/main" val="1037981598"/>
                  </a:ext>
                </a:extLst>
              </a:tr>
              <a:tr h="372798">
                <a:tc>
                  <a:txBody>
                    <a:bodyPr/>
                    <a:lstStyle/>
                    <a:p>
                      <a:pPr algn="l"/>
                      <a:r>
                        <a:rPr lang="en-GB" sz="1500" dirty="0">
                          <a:solidFill>
                            <a:schemeClr val="bg2"/>
                          </a:solidFill>
                        </a:rPr>
                        <a:t>Mean – median difference</a:t>
                      </a:r>
                    </a:p>
                  </a:txBody>
                  <a:tcPr>
                    <a:solidFill>
                      <a:schemeClr val="tx1">
                        <a:lumMod val="50000"/>
                        <a:lumOff val="50000"/>
                      </a:schemeClr>
                    </a:solidFill>
                  </a:tcPr>
                </a:tc>
                <a:tc>
                  <a:txBody>
                    <a:bodyPr/>
                    <a:lstStyle/>
                    <a:p>
                      <a:pPr algn="l"/>
                      <a:r>
                        <a:rPr lang="en-GB" sz="1500" dirty="0">
                          <a:solidFill>
                            <a:schemeClr val="bg2"/>
                          </a:solidFill>
                        </a:rPr>
                        <a:t>0.43%</a:t>
                      </a:r>
                    </a:p>
                  </a:txBody>
                  <a:tcPr>
                    <a:solidFill>
                      <a:schemeClr val="tx1">
                        <a:lumMod val="50000"/>
                        <a:lumOff val="50000"/>
                      </a:schemeClr>
                    </a:solidFill>
                  </a:tcPr>
                </a:tc>
                <a:extLst>
                  <a:ext uri="{0D108BD9-81ED-4DB2-BD59-A6C34878D82A}">
                    <a16:rowId xmlns:a16="http://schemas.microsoft.com/office/drawing/2014/main" val="4097381000"/>
                  </a:ext>
                </a:extLst>
              </a:tr>
            </a:tbl>
          </a:graphicData>
        </a:graphic>
      </p:graphicFrame>
    </p:spTree>
    <p:extLst>
      <p:ext uri="{BB962C8B-B14F-4D97-AF65-F5344CB8AC3E}">
        <p14:creationId xmlns:p14="http://schemas.microsoft.com/office/powerpoint/2010/main" val="311029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28E22-9B1B-414A-8EBF-586FBA08AF0B}"/>
              </a:ext>
            </a:extLst>
          </p:cNvPr>
          <p:cNvSpPr>
            <a:spLocks noGrp="1"/>
          </p:cNvSpPr>
          <p:nvPr>
            <p:ph idx="1"/>
          </p:nvPr>
        </p:nvSpPr>
        <p:spPr>
          <a:xfrm>
            <a:off x="351915" y="832295"/>
            <a:ext cx="8520113" cy="5467350"/>
          </a:xfrm>
        </p:spPr>
        <p:txBody>
          <a:bodyPr>
            <a:normAutofit/>
          </a:bodyPr>
          <a:lstStyle/>
          <a:p>
            <a:r>
              <a:rPr lang="en-GB" sz="2200" dirty="0">
                <a:solidFill>
                  <a:schemeClr val="tx1">
                    <a:lumMod val="75000"/>
                    <a:lumOff val="25000"/>
                  </a:schemeClr>
                </a:solidFill>
              </a:rPr>
              <a:t>Welch’s two sample t-test for the pre and post trump renewable generation data gives a p-value well below the 5% threshold</a:t>
            </a:r>
          </a:p>
          <a:p>
            <a:r>
              <a:rPr lang="en-GB" sz="2200" dirty="0">
                <a:solidFill>
                  <a:schemeClr val="tx1">
                    <a:lumMod val="75000"/>
                    <a:lumOff val="25000"/>
                  </a:schemeClr>
                </a:solidFill>
              </a:rPr>
              <a:t>Reject the null hypothesis that the mean renewable generation before and after T-Day is the same</a:t>
            </a:r>
          </a:p>
          <a:p>
            <a:r>
              <a:rPr lang="en-GB" sz="2200" dirty="0">
                <a:solidFill>
                  <a:schemeClr val="tx1">
                    <a:lumMod val="75000"/>
                    <a:lumOff val="25000"/>
                  </a:schemeClr>
                </a:solidFill>
              </a:rPr>
              <a:t>But time series decomposition shows the increasing trend:</a:t>
            </a:r>
          </a:p>
        </p:txBody>
      </p:sp>
      <p:sp>
        <p:nvSpPr>
          <p:cNvPr id="4" name="Title 1">
            <a:extLst>
              <a:ext uri="{FF2B5EF4-FFF2-40B4-BE49-F238E27FC236}">
                <a16:creationId xmlns:a16="http://schemas.microsoft.com/office/drawing/2014/main" id="{B851C273-F8A4-47CF-9095-9476A5504BB5}"/>
              </a:ext>
            </a:extLst>
          </p:cNvPr>
          <p:cNvSpPr txBox="1">
            <a:spLocks/>
          </p:cNvSpPr>
          <p:nvPr/>
        </p:nvSpPr>
        <p:spPr>
          <a:xfrm>
            <a:off x="628650" y="-8731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dirty="0">
                <a:solidFill>
                  <a:schemeClr val="tx1">
                    <a:lumMod val="75000"/>
                    <a:lumOff val="25000"/>
                  </a:schemeClr>
                </a:solidFill>
                <a:latin typeface="+mn-lt"/>
              </a:rPr>
              <a:t>Overall renewables</a:t>
            </a:r>
          </a:p>
        </p:txBody>
      </p:sp>
      <p:pic>
        <p:nvPicPr>
          <p:cNvPr id="6" name="Picture 5">
            <a:extLst>
              <a:ext uri="{FF2B5EF4-FFF2-40B4-BE49-F238E27FC236}">
                <a16:creationId xmlns:a16="http://schemas.microsoft.com/office/drawing/2014/main" id="{8B285AC2-31FD-4B07-A264-E5EC7BE39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9" y="2840409"/>
            <a:ext cx="7439023" cy="3719512"/>
          </a:xfrm>
          <a:prstGeom prst="rect">
            <a:avLst/>
          </a:prstGeom>
        </p:spPr>
      </p:pic>
    </p:spTree>
    <p:extLst>
      <p:ext uri="{BB962C8B-B14F-4D97-AF65-F5344CB8AC3E}">
        <p14:creationId xmlns:p14="http://schemas.microsoft.com/office/powerpoint/2010/main" val="23417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28E22-9B1B-414A-8EBF-586FBA08AF0B}"/>
              </a:ext>
            </a:extLst>
          </p:cNvPr>
          <p:cNvSpPr>
            <a:spLocks noGrp="1"/>
          </p:cNvSpPr>
          <p:nvPr>
            <p:ph idx="1"/>
          </p:nvPr>
        </p:nvSpPr>
        <p:spPr>
          <a:xfrm>
            <a:off x="371475" y="1176338"/>
            <a:ext cx="8520113" cy="5467350"/>
          </a:xfrm>
        </p:spPr>
        <p:txBody>
          <a:bodyPr>
            <a:normAutofit/>
          </a:bodyPr>
          <a:lstStyle/>
          <a:p>
            <a:r>
              <a:rPr lang="en-GB" sz="2200" b="1" dirty="0">
                <a:solidFill>
                  <a:schemeClr val="tx1">
                    <a:lumMod val="75000"/>
                    <a:lumOff val="25000"/>
                  </a:schemeClr>
                </a:solidFill>
              </a:rPr>
              <a:t>There is a statistically significant change in renewable generation between the pre and post inauguration periods, but I would attribute this to a growing industry, not President Trump</a:t>
            </a:r>
          </a:p>
          <a:p>
            <a:r>
              <a:rPr lang="en-GB" sz="2200" b="1" dirty="0">
                <a:solidFill>
                  <a:schemeClr val="tx1">
                    <a:lumMod val="75000"/>
                    <a:lumOff val="25000"/>
                  </a:schemeClr>
                </a:solidFill>
              </a:rPr>
              <a:t>With my statistical knowledge right now, unable to say conclusively whether there has been any change in fossil fuel generation as a result of President Trump</a:t>
            </a:r>
          </a:p>
          <a:p>
            <a:endParaRPr lang="en-GB" sz="2200" b="1" dirty="0">
              <a:solidFill>
                <a:schemeClr val="tx1">
                  <a:lumMod val="75000"/>
                  <a:lumOff val="25000"/>
                </a:schemeClr>
              </a:solidFill>
            </a:endParaRPr>
          </a:p>
          <a:p>
            <a:pPr marL="0" indent="0" algn="ctr">
              <a:buNone/>
            </a:pPr>
            <a:r>
              <a:rPr lang="en-GB" sz="2200" b="1" dirty="0">
                <a:solidFill>
                  <a:schemeClr val="tx1">
                    <a:lumMod val="75000"/>
                    <a:lumOff val="25000"/>
                  </a:schemeClr>
                </a:solidFill>
              </a:rPr>
              <a:t>Short answer to original question: It doesn’t appear so</a:t>
            </a:r>
            <a:endParaRPr lang="en-GB" sz="2200" dirty="0">
              <a:solidFill>
                <a:schemeClr val="tx1">
                  <a:lumMod val="75000"/>
                  <a:lumOff val="25000"/>
                </a:schemeClr>
              </a:solidFill>
            </a:endParaRPr>
          </a:p>
        </p:txBody>
      </p:sp>
      <p:sp>
        <p:nvSpPr>
          <p:cNvPr id="4" name="Title 1">
            <a:extLst>
              <a:ext uri="{FF2B5EF4-FFF2-40B4-BE49-F238E27FC236}">
                <a16:creationId xmlns:a16="http://schemas.microsoft.com/office/drawing/2014/main" id="{B851C273-F8A4-47CF-9095-9476A5504BB5}"/>
              </a:ext>
            </a:extLst>
          </p:cNvPr>
          <p:cNvSpPr txBox="1">
            <a:spLocks/>
          </p:cNvSpPr>
          <p:nvPr/>
        </p:nvSpPr>
        <p:spPr>
          <a:xfrm>
            <a:off x="628650" y="-8731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dirty="0">
                <a:solidFill>
                  <a:schemeClr val="tx1">
                    <a:lumMod val="75000"/>
                    <a:lumOff val="25000"/>
                  </a:schemeClr>
                </a:solidFill>
                <a:latin typeface="+mn-lt"/>
              </a:rPr>
              <a:t>Conclusions</a:t>
            </a:r>
          </a:p>
        </p:txBody>
      </p:sp>
    </p:spTree>
    <p:extLst>
      <p:ext uri="{BB962C8B-B14F-4D97-AF65-F5344CB8AC3E}">
        <p14:creationId xmlns:p14="http://schemas.microsoft.com/office/powerpoint/2010/main" val="288779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28E22-9B1B-414A-8EBF-586FBA08AF0B}"/>
              </a:ext>
            </a:extLst>
          </p:cNvPr>
          <p:cNvSpPr>
            <a:spLocks noGrp="1"/>
          </p:cNvSpPr>
          <p:nvPr>
            <p:ph idx="1"/>
          </p:nvPr>
        </p:nvSpPr>
        <p:spPr>
          <a:xfrm>
            <a:off x="371475" y="1176338"/>
            <a:ext cx="8520113" cy="5467350"/>
          </a:xfrm>
        </p:spPr>
        <p:txBody>
          <a:bodyPr>
            <a:normAutofit/>
          </a:bodyPr>
          <a:lstStyle/>
          <a:p>
            <a:r>
              <a:rPr lang="en-GB" sz="2200" dirty="0">
                <a:solidFill>
                  <a:schemeClr val="tx1">
                    <a:lumMod val="75000"/>
                    <a:lumOff val="25000"/>
                  </a:schemeClr>
                </a:solidFill>
              </a:rPr>
              <a:t>Emissions data</a:t>
            </a:r>
          </a:p>
          <a:p>
            <a:r>
              <a:rPr lang="en-GB" sz="2200" dirty="0">
                <a:solidFill>
                  <a:schemeClr val="tx1">
                    <a:lumMod val="75000"/>
                    <a:lumOff val="25000"/>
                  </a:schemeClr>
                </a:solidFill>
              </a:rPr>
              <a:t>Better time series analysis (e.g. intervention analysis)</a:t>
            </a:r>
          </a:p>
          <a:p>
            <a:r>
              <a:rPr lang="en-GB" sz="2200" dirty="0">
                <a:solidFill>
                  <a:schemeClr val="tx1">
                    <a:lumMod val="75000"/>
                    <a:lumOff val="25000"/>
                  </a:schemeClr>
                </a:solidFill>
              </a:rPr>
              <a:t>Better/more appropriate testing</a:t>
            </a:r>
          </a:p>
          <a:p>
            <a:r>
              <a:rPr lang="en-GB" sz="2200" dirty="0">
                <a:solidFill>
                  <a:schemeClr val="tx1">
                    <a:lumMod val="75000"/>
                    <a:lumOff val="25000"/>
                  </a:schemeClr>
                </a:solidFill>
              </a:rPr>
              <a:t>Account for lack of independency</a:t>
            </a:r>
          </a:p>
          <a:p>
            <a:endParaRPr lang="en-GB" sz="2200" dirty="0">
              <a:solidFill>
                <a:schemeClr val="tx1">
                  <a:lumMod val="75000"/>
                  <a:lumOff val="25000"/>
                </a:schemeClr>
              </a:solidFill>
            </a:endParaRPr>
          </a:p>
        </p:txBody>
      </p:sp>
      <p:sp>
        <p:nvSpPr>
          <p:cNvPr id="4" name="Title 1">
            <a:extLst>
              <a:ext uri="{FF2B5EF4-FFF2-40B4-BE49-F238E27FC236}">
                <a16:creationId xmlns:a16="http://schemas.microsoft.com/office/drawing/2014/main" id="{B851C273-F8A4-47CF-9095-9476A5504BB5}"/>
              </a:ext>
            </a:extLst>
          </p:cNvPr>
          <p:cNvSpPr txBox="1">
            <a:spLocks/>
          </p:cNvSpPr>
          <p:nvPr/>
        </p:nvSpPr>
        <p:spPr>
          <a:xfrm>
            <a:off x="628650" y="-8731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dirty="0">
                <a:solidFill>
                  <a:schemeClr val="tx1">
                    <a:lumMod val="75000"/>
                    <a:lumOff val="25000"/>
                  </a:schemeClr>
                </a:solidFill>
                <a:latin typeface="+mn-lt"/>
              </a:rPr>
              <a:t>Future work</a:t>
            </a:r>
          </a:p>
        </p:txBody>
      </p:sp>
    </p:spTree>
    <p:extLst>
      <p:ext uri="{BB962C8B-B14F-4D97-AF65-F5344CB8AC3E}">
        <p14:creationId xmlns:p14="http://schemas.microsoft.com/office/powerpoint/2010/main" val="8362325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5.png"/></Relationships>
</file>

<file path=ppt/webextensions/webextension1.xml><?xml version="1.0" encoding="utf-8"?>
<we:webextension xmlns:we="http://schemas.microsoft.com/office/webextensions/webextension/2010/11" id="{9F571DD3-1405-4ADD-A7E7-D473B0942828}">
  <we:reference id="wa104379485" version="1.0.0.2" store="en-US" storeType="OMEX"/>
  <we:alternateReferences>
    <we:reference id="wa104379485" version="1.0.0.2" store="wa104379485" storeType="OMEX"/>
  </we:alternateReferences>
  <we:properties>
    <we:property name="savedState" value="{&quot;plotlyChartUrl&quot;:&quot;https://plot.ly/~scollier95/0?showlink=false&quot;,&quot;plotlyChartJSON&quot;:null,&quot;appVersion&quot;:&quot;1.0&quot;,&quot;savedDate&quot;:&quot;Mon, 22 Apr 2019 21:16:29 GM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37B7A6C7-6AA4-4C77-BD8B-F06B300F1589}">
  <we:reference id="wa104379485" version="1.0.0.2" store="en-US" storeType="OMEX"/>
  <we:alternateReferences>
    <we:reference id="wa104379485" version="1.0.0.2" store="wa104379485" storeType="OMEX"/>
  </we:alternateReferences>
  <we:properties>
    <we:property name="savedState" value="{&quot;plotlyChartUrl&quot;:&quot;https://plot.ly/~scollier95/4?showlink=false&quot;,&quot;plotlyChartJSON&quot;:null,&quot;appVersion&quot;:&quot;1.0&quot;,&quot;savedDate&quot;:&quot;Mon, 22 Apr 2019 21:16:35 GM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60BDB7DC-E17F-4A09-9062-E862B33A3C79}">
  <we:reference id="wa104379485" version="1.0.0.2" store="en-US" storeType="OMEX"/>
  <we:alternateReferences>
    <we:reference id="wa104379485" version="1.0.0.2" store="wa104379485" storeType="OMEX"/>
  </we:alternateReferences>
  <we:properties>
    <we:property name="savedState" value="{&quot;plotlyChartUrl&quot;:&quot;https://plot.ly/~scollier95/6?showlink=false&quot;,&quot;plotlyChartJSON&quot;:null,&quot;appVersion&quot;:&quot;1.0&quot;,&quot;savedDate&quot;:&quot;Mon, 22 Apr 2019 21:17:10 GM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Office Theme</Template>
  <TotalTime>0</TotalTime>
  <Words>1510</Words>
  <Application>Microsoft Office PowerPoint</Application>
  <PresentationFormat>On-screen Show (4:3)</PresentationFormat>
  <Paragraphs>125</Paragraphs>
  <Slides>10</Slides>
  <Notes>10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Trump vs climate</vt:lpstr>
      <vt:lpstr>PowerPoint Presentation</vt:lpstr>
      <vt:lpstr>PowerPoint Presentation</vt:lpstr>
      <vt:lpstr>PowerPoint Presentation</vt:lpstr>
      <vt:lpstr>PowerPoint Presentation</vt:lpstr>
      <vt:lpstr>Checking for normality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Collier</dc:creator>
  <cp:lastModifiedBy>Sam Collier</cp:lastModifiedBy>
  <cp:revision>67</cp:revision>
  <dcterms:created xsi:type="dcterms:W3CDTF">2019-04-16T02:05:48Z</dcterms:created>
  <dcterms:modified xsi:type="dcterms:W3CDTF">2019-04-22T21:18:55Z</dcterms:modified>
</cp:coreProperties>
</file>