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25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C2EE1716-9CE0-49CC-8CCB-5E2DC95F0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" r="16133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45A6C-F4DF-4564-9CEA-BDD1B54B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CRISA 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2A6E7-4085-4EA8-B41F-A0449E05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 Meyer</a:t>
            </a:r>
          </a:p>
          <a:p>
            <a:r>
              <a:rPr lang="en-US" sz="2000" dirty="0"/>
              <a:t>MIS-64060 Machine Learning</a:t>
            </a:r>
          </a:p>
          <a:p>
            <a:r>
              <a:rPr lang="en-US" sz="2000" dirty="0"/>
              <a:t>Spring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110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EC92-FBEF-4E2E-B9E9-7E3907A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AF57-DD81-4CF8-A0A6-E4874B9A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our customers buying? Why?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our customers loyal to any brand(s)?</a:t>
            </a:r>
          </a:p>
          <a:p>
            <a:r>
              <a:rPr lang="en-US" dirty="0"/>
              <a:t>What proposition categories appeal to them?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A1E1DA0-1153-4E21-8D50-22383F495BB7}"/>
              </a:ext>
            </a:extLst>
          </p:cNvPr>
          <p:cNvSpPr/>
          <p:nvPr/>
        </p:nvSpPr>
        <p:spPr>
          <a:xfrm>
            <a:off x="3707934" y="3137483"/>
            <a:ext cx="864066" cy="1179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0E27-94EB-4009-98FA-246B9A30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3682935" cy="1179576"/>
          </a:xfrm>
        </p:spPr>
        <p:txBody>
          <a:bodyPr/>
          <a:lstStyle/>
          <a:p>
            <a:r>
              <a:rPr lang="en-US" dirty="0"/>
              <a:t>Brands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D96D19-6E82-4BB6-99C9-1239007763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55" y="2360663"/>
            <a:ext cx="5528345" cy="34780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C2D8400-FC54-44E9-854F-C98053053B14}"/>
              </a:ext>
            </a:extLst>
          </p:cNvPr>
          <p:cNvSpPr txBox="1">
            <a:spLocks/>
          </p:cNvSpPr>
          <p:nvPr/>
        </p:nvSpPr>
        <p:spPr>
          <a:xfrm>
            <a:off x="6973081" y="548640"/>
            <a:ext cx="3682935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05306-CFA9-4C97-9649-23FB92A8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16" y="2360663"/>
            <a:ext cx="5373202" cy="3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0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CB4B-99EC-4F96-829B-D9F92B43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Segment-Based Strategies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CBC5E0-7044-426C-BD4D-C74531772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24316"/>
              </p:ext>
            </p:extLst>
          </p:nvPr>
        </p:nvGraphicFramePr>
        <p:xfrm>
          <a:off x="649571" y="2490158"/>
          <a:ext cx="11100122" cy="3632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3258">
                  <a:extLst>
                    <a:ext uri="{9D8B030D-6E8A-4147-A177-3AD203B41FA5}">
                      <a16:colId xmlns:a16="http://schemas.microsoft.com/office/drawing/2014/main" val="3733591101"/>
                    </a:ext>
                  </a:extLst>
                </a:gridCol>
                <a:gridCol w="1750694">
                  <a:extLst>
                    <a:ext uri="{9D8B030D-6E8A-4147-A177-3AD203B41FA5}">
                      <a16:colId xmlns:a16="http://schemas.microsoft.com/office/drawing/2014/main" val="1921480642"/>
                    </a:ext>
                  </a:extLst>
                </a:gridCol>
                <a:gridCol w="1800242">
                  <a:extLst>
                    <a:ext uri="{9D8B030D-6E8A-4147-A177-3AD203B41FA5}">
                      <a16:colId xmlns:a16="http://schemas.microsoft.com/office/drawing/2014/main" val="2808547381"/>
                    </a:ext>
                  </a:extLst>
                </a:gridCol>
                <a:gridCol w="1720321">
                  <a:extLst>
                    <a:ext uri="{9D8B030D-6E8A-4147-A177-3AD203B41FA5}">
                      <a16:colId xmlns:a16="http://schemas.microsoft.com/office/drawing/2014/main" val="2954936208"/>
                    </a:ext>
                  </a:extLst>
                </a:gridCol>
                <a:gridCol w="1925607">
                  <a:extLst>
                    <a:ext uri="{9D8B030D-6E8A-4147-A177-3AD203B41FA5}">
                      <a16:colId xmlns:a16="http://schemas.microsoft.com/office/drawing/2014/main" val="1787176372"/>
                    </a:ext>
                  </a:extLst>
                </a:gridCol>
              </a:tblGrid>
              <a:tr h="498008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Customer Segment Strategies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3915569"/>
                  </a:ext>
                </a:extLst>
              </a:tr>
              <a:tr h="7530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Median Households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i="1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=283)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 Spenders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i="1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=215)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 Grannies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i="1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=49)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Budget Shoppers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i="1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=53)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5971104"/>
                  </a:ext>
                </a:extLst>
              </a:tr>
              <a:tr h="248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Socioeconomic Class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High-Medium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Medium-Low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351844"/>
                  </a:ext>
                </a:extLst>
              </a:tr>
              <a:tr h="248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Price Category (Primary)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069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Price Category (Secondary)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1, 4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4, 3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5357639"/>
                  </a:ext>
                </a:extLst>
              </a:tr>
              <a:tr h="248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Preferred Brand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26008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Brand Loyalty (Proportion)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88%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6374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Sales Proposition (Primary)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8545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Sales Proposition (Secondary)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14, 7, 6, 8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8, 6, 7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14, 6, 7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5, 7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6370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7401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154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CRISA Customer Segmentation</vt:lpstr>
      <vt:lpstr>Market Segmentation</vt:lpstr>
      <vt:lpstr>Brands</vt:lpstr>
      <vt:lpstr>Segment-Based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CRISA Customer Segmentation</dc:title>
  <dc:creator>MEYER, COLLIN</dc:creator>
  <cp:lastModifiedBy>MEYER, COLLIN</cp:lastModifiedBy>
  <cp:revision>9</cp:revision>
  <dcterms:created xsi:type="dcterms:W3CDTF">2021-05-08T03:50:35Z</dcterms:created>
  <dcterms:modified xsi:type="dcterms:W3CDTF">2021-05-08T04:32:39Z</dcterms:modified>
</cp:coreProperties>
</file>