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6858000" cy="5143500"/>
  <p:notesSz cx="6858000" cy="9144000"/>
  <p:embeddedFontLst>
    <p:embeddedFont>
      <p:font typeface="Microsoft Yahei" panose="020B0503020204020204" pitchFamily="34" charset="-122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ource Sans Pro Black" panose="020B0803030403020204" pitchFamily="3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191" y="45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d7354fb90_7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fd7354fb90_7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d7354fb90_9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1fd7354fb90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d7354fb90_9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fd7354fb90_9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d7354fb90_9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1fd7354fb90_9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d7354fb90_9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1fd7354fb90_9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fd75d49cd3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fd75d49cd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1a274aa29a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21a274aa29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d7354fb90_3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fd7354fb90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d7354fb90_3_5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fd7354fb90_3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d7354fb90_7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fd7354fb90_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a274aa29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1a274aa2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d7354fb90_7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fd7354fb90_7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d7354fb90_7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fd7354fb90_7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d7354fb90_7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fd7354fb90_7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d7354fb90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fd7354fb90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98" y="-223"/>
            <a:ext cx="6858593" cy="5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298" y="-223"/>
            <a:ext cx="6858000" cy="51435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icrosoft Yahe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857250" y="2701529"/>
            <a:ext cx="5143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591502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2381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685800" lvl="1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02870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37160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71450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05740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240030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74320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3086100" lvl="8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67916" y="1282303"/>
            <a:ext cx="5915025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icrosoft Yahe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67916" y="3442097"/>
            <a:ext cx="5915025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125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9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9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9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9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9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291465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2381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685800" lvl="1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02870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37160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71450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05740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240030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74320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3086100" lvl="8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3471863" y="1369219"/>
            <a:ext cx="291465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2381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685800" lvl="1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02870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37160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71450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05740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240030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74320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3086100" lvl="8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72381" y="273844"/>
            <a:ext cx="5915025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72381" y="1260872"/>
            <a:ext cx="290115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1pPr>
            <a:lvl2pPr marL="685800" lvl="1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72381" y="1878806"/>
            <a:ext cx="290115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2381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685800" lvl="1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02870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37160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71450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05740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240030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74320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3086100" lvl="8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3471863" y="1260872"/>
            <a:ext cx="291555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1pPr>
            <a:lvl2pPr marL="685800" lvl="1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125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3471863" y="1878806"/>
            <a:ext cx="291555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2381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685800" lvl="1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02870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37160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71450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05740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240030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74320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3086100" lvl="8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72381" y="342900"/>
            <a:ext cx="2211975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915543" y="740569"/>
            <a:ext cx="3471975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71463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1575"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288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4pPr>
            <a:lvl5pPr marL="1714500" lvl="4" indent="-24288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5pPr>
            <a:lvl6pPr marL="2057400" lvl="5" indent="-24288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6pPr>
            <a:lvl7pPr marL="2400300" lvl="6" indent="-24288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7pPr>
            <a:lvl8pPr marL="2743200" lvl="7" indent="-24288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8pPr>
            <a:lvl9pPr marL="3086100" lvl="8" indent="-242888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125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472381" y="1543050"/>
            <a:ext cx="2211975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1pPr>
            <a:lvl2pPr marL="685800" lvl="1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825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472381" y="342900"/>
            <a:ext cx="2211975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2915543" y="740569"/>
            <a:ext cx="3471975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72381" y="1543050"/>
            <a:ext cx="2211975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1pPr>
            <a:lvl2pPr marL="685800" lvl="1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825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6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1797300" y="43407"/>
            <a:ext cx="3263400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2381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685800" lvl="1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02870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37160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71450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05740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240030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74320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3086100" lvl="8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3467663" y="1713994"/>
            <a:ext cx="4359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467231" y="278044"/>
            <a:ext cx="435900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342900" lvl="0" indent="-2381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685800" lvl="1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02870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37160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171450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05740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240030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274320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3086100" lvl="8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750">
                <a:solidFill>
                  <a:schemeClr val="dk2"/>
                </a:solidFill>
              </a:defRPr>
            </a:lvl1pPr>
            <a:lvl2pPr lvl="1" algn="r" rtl="0">
              <a:buNone/>
              <a:defRPr sz="750">
                <a:solidFill>
                  <a:schemeClr val="dk2"/>
                </a:solidFill>
              </a:defRPr>
            </a:lvl2pPr>
            <a:lvl3pPr lvl="2" algn="r" rtl="0">
              <a:buNone/>
              <a:defRPr sz="750">
                <a:solidFill>
                  <a:schemeClr val="dk2"/>
                </a:solidFill>
              </a:defRPr>
            </a:lvl3pPr>
            <a:lvl4pPr lvl="3" algn="r" rtl="0">
              <a:buNone/>
              <a:defRPr sz="750">
                <a:solidFill>
                  <a:schemeClr val="dk2"/>
                </a:solidFill>
              </a:defRPr>
            </a:lvl4pPr>
            <a:lvl5pPr lvl="4" algn="r" rtl="0">
              <a:buNone/>
              <a:defRPr sz="750">
                <a:solidFill>
                  <a:schemeClr val="dk2"/>
                </a:solidFill>
              </a:defRPr>
            </a:lvl5pPr>
            <a:lvl6pPr lvl="5" algn="r" rtl="0">
              <a:buNone/>
              <a:defRPr sz="750">
                <a:solidFill>
                  <a:schemeClr val="dk2"/>
                </a:solidFill>
              </a:defRPr>
            </a:lvl6pPr>
            <a:lvl7pPr lvl="6" algn="r" rtl="0">
              <a:buNone/>
              <a:defRPr sz="750">
                <a:solidFill>
                  <a:schemeClr val="dk2"/>
                </a:solidFill>
              </a:defRPr>
            </a:lvl7pPr>
            <a:lvl8pPr lvl="7" algn="r" rtl="0">
              <a:buNone/>
              <a:defRPr sz="750">
                <a:solidFill>
                  <a:schemeClr val="dk2"/>
                </a:solidFill>
              </a:defRPr>
            </a:lvl8pPr>
            <a:lvl9pPr lvl="8" algn="r" rtl="0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488" y="273844"/>
            <a:ext cx="5915025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icrosoft Yahei"/>
              <a:buNone/>
              <a:defRPr sz="33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488" y="1369219"/>
            <a:ext cx="591502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71488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271713" y="4767263"/>
            <a:ext cx="23145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843463" y="4767263"/>
            <a:ext cx="154305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dolfofigueroa/spotify-12m-song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datasets/dhruvildave/billboard-the-hot-100-song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ctorsoeiro/netflix-tv-shows-and-mov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ctorsoeiro/disney-tv-shows-and-movies?select=titles.csvetflix-tv-shows-and-mov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5"/>
          <p:cNvGrpSpPr/>
          <p:nvPr/>
        </p:nvGrpSpPr>
        <p:grpSpPr>
          <a:xfrm>
            <a:off x="1851644" y="740337"/>
            <a:ext cx="3154800" cy="1935483"/>
            <a:chOff x="459131" y="1059083"/>
            <a:chExt cx="4757295" cy="2918621"/>
          </a:xfrm>
        </p:grpSpPr>
        <p:grpSp>
          <p:nvGrpSpPr>
            <p:cNvPr id="132" name="Google Shape;132;p25"/>
            <p:cNvGrpSpPr/>
            <p:nvPr/>
          </p:nvGrpSpPr>
          <p:grpSpPr>
            <a:xfrm>
              <a:off x="459131" y="1059083"/>
              <a:ext cx="4757295" cy="2918621"/>
              <a:chOff x="1251120" y="190572"/>
              <a:chExt cx="9675198" cy="5935775"/>
            </a:xfrm>
          </p:grpSpPr>
          <p:sp>
            <p:nvSpPr>
              <p:cNvPr id="133" name="Google Shape;133;p25"/>
              <p:cNvSpPr/>
              <p:nvPr/>
            </p:nvSpPr>
            <p:spPr>
              <a:xfrm rot="10800000" flipH="1">
                <a:off x="3489960" y="1463112"/>
                <a:ext cx="5212200" cy="44931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 rot="10800000">
                <a:off x="1781904" y="2514720"/>
                <a:ext cx="2174400" cy="1874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5" name="Google Shape;135;p25"/>
              <p:cNvSpPr/>
              <p:nvPr/>
            </p:nvSpPr>
            <p:spPr>
              <a:xfrm flipH="1">
                <a:off x="6308544" y="4489275"/>
                <a:ext cx="1701600" cy="14670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 flipH="1">
                <a:off x="7717452" y="755694"/>
                <a:ext cx="1305900" cy="11256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 flipH="1">
                <a:off x="8461272" y="2307020"/>
                <a:ext cx="992100" cy="8553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 flipH="1">
                <a:off x="2668576" y="1170852"/>
                <a:ext cx="708000" cy="6105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 flipH="1">
                <a:off x="1251120" y="2973508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 rot="10800000">
                <a:off x="10334160" y="31623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 rot="10800000">
                <a:off x="3095176" y="5883947"/>
                <a:ext cx="281400" cy="242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 flipH="1">
                <a:off x="9520070" y="774217"/>
                <a:ext cx="1168200" cy="10071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 rot="10800000">
                <a:off x="10531518" y="1905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144" name="Google Shape;144;p25"/>
            <p:cNvSpPr txBox="1"/>
            <p:nvPr/>
          </p:nvSpPr>
          <p:spPr>
            <a:xfrm>
              <a:off x="1365846" y="1810394"/>
              <a:ext cx="2962800" cy="844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pPr algn="ctr"/>
              <a:r>
                <a:rPr lang="en-US" altLang="zh-TW" sz="165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Team Project phase 1</a:t>
              </a:r>
              <a:endParaRPr sz="165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45" name="Google Shape;145;p25"/>
          <p:cNvSpPr txBox="1"/>
          <p:nvPr/>
        </p:nvSpPr>
        <p:spPr>
          <a:xfrm>
            <a:off x="532984" y="3246143"/>
            <a:ext cx="2925450" cy="7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5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M114020014 </a:t>
            </a:r>
            <a:r>
              <a:rPr lang="zh-TW" altLang="en-US" sz="15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林詠翔</a:t>
            </a:r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ctr">
              <a:buClr>
                <a:schemeClr val="dk1"/>
              </a:buClr>
              <a:buSzPts val="1100"/>
            </a:pPr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32984" y="3783230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r>
              <a:rPr lang="en-US" altLang="zh-TW" sz="15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M114020039 </a:t>
            </a:r>
            <a:r>
              <a:rPr lang="zh-TW" altLang="en-US" sz="15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張家晧</a:t>
            </a:r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399651" y="3246144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r>
              <a:rPr lang="en-US" altLang="zh-TW" sz="15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M114020022 </a:t>
            </a:r>
            <a:r>
              <a:rPr lang="zh-TW" altLang="en-US" sz="15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高雲揚</a:t>
            </a:r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399651" y="3783230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r>
              <a:rPr lang="en-US" altLang="zh-TW" sz="15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M114020052 </a:t>
            </a:r>
            <a:r>
              <a:rPr lang="zh-TW" altLang="en-US" sz="15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王渙鈞</a:t>
            </a:r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 rot="10800000" flipH="1">
            <a:off x="205740" y="822905"/>
            <a:ext cx="1062900" cy="9164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0" name="Google Shape;330;p34"/>
          <p:cNvSpPr/>
          <p:nvPr/>
        </p:nvSpPr>
        <p:spPr>
          <a:xfrm rot="10800000" flipH="1">
            <a:off x="848678" y="893290"/>
            <a:ext cx="668700" cy="5764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1" name="Google Shape;331;p34"/>
          <p:cNvSpPr/>
          <p:nvPr/>
        </p:nvSpPr>
        <p:spPr>
          <a:xfrm rot="10800000" flipH="1">
            <a:off x="90011" y="1270122"/>
            <a:ext cx="462825" cy="399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1724606" y="893307"/>
            <a:ext cx="5320125" cy="2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3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Relevant Data (Spotify.csv)</a:t>
            </a:r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90019" y="1739325"/>
            <a:ext cx="2376000" cy="270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id: Spotify track ID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name: Track title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popularity: The popularity of the track. The value will be between 0 and 100, with 100 being the most popular.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duration_ms: Duration of a track, in milliseconds (ms)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chemeClr val="accent2"/>
              </a:buClr>
              <a:buSzPts val="1600"/>
              <a:buFont typeface="Microsoft Yahei"/>
              <a:buChar char="↘"/>
            </a:pP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23025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32136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415905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50358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r>
              <a:rPr lang="en-US" altLang="zh-TW" sz="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2340244" y="1533225"/>
            <a:ext cx="2471400" cy="291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explicit: Whether or not the track has explicit lyrics ( true = yes it does; false = no it does not OR unknown).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artists: List of artist names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id_artists: List of Spotify artist IDs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release_date: Full release date of a track, usually in YYYY-MM-DD format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4717406" y="1533225"/>
            <a:ext cx="2040525" cy="28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danceability: How suitable a track is for dancing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energy: How intense and active a track is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key: Overall key of the track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loudness: Overall loudness of the track, in decibels (dB)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1517381" y="1193016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Missing Value: 22%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2941144" y="1193016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size: 19.4MB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4336744" y="1188187"/>
            <a:ext cx="22749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Source: </a:t>
            </a:r>
            <a:r>
              <a:rPr lang="en-US" altLang="zh-TW" sz="105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Spotify</a:t>
            </a:r>
            <a:r>
              <a:rPr lang="zh-TW" altLang="en-US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en-US" altLang="zh-TW" sz="105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4"/>
              </a:rPr>
              <a:t>billboard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/>
          <p:nvPr/>
        </p:nvSpPr>
        <p:spPr>
          <a:xfrm rot="10800000" flipH="1">
            <a:off x="205740" y="822905"/>
            <a:ext cx="1062900" cy="9164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8" name="Google Shape;348;p35"/>
          <p:cNvSpPr/>
          <p:nvPr/>
        </p:nvSpPr>
        <p:spPr>
          <a:xfrm rot="10800000" flipH="1">
            <a:off x="848678" y="893290"/>
            <a:ext cx="668700" cy="5764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9" name="Google Shape;349;p35"/>
          <p:cNvSpPr/>
          <p:nvPr/>
        </p:nvSpPr>
        <p:spPr>
          <a:xfrm rot="10800000" flipH="1">
            <a:off x="90011" y="1270122"/>
            <a:ext cx="462825" cy="399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1738350" y="902831"/>
            <a:ext cx="4929075" cy="46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altLang="zh-TW" sz="13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Relevant Data (Spotify.csv)</a:t>
            </a:r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23025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32136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415905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50358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r>
              <a:rPr lang="en-US" altLang="zh-TW" sz="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90019" y="1739325"/>
            <a:ext cx="2212425" cy="27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mode: Whether the track is in major mode (1) or minor (0)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speechiness: Proportion of spoken words in the track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acousticness: Confidence measure of whether a track is acousticScore on TMDB.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2242463" y="1739325"/>
            <a:ext cx="238365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instrumentalness: Proportion of instrumental parts in a track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liveness:Detects live audience in a track. Represents the probability that a track was performed live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4314150" y="1495838"/>
            <a:ext cx="2422350" cy="295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valence: Measures how positive a track sounds, from 1 (extremely positive) to 0 (extremely negative)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tempo: Overall tempo of a track, in beats per minute (BPM)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time_signature: Overall time signature of a track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HOT100: The age certification.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1851644" y="740337"/>
            <a:ext cx="3154800" cy="1935483"/>
            <a:chOff x="459131" y="1059083"/>
            <a:chExt cx="4757295" cy="2918621"/>
          </a:xfrm>
        </p:grpSpPr>
        <p:grpSp>
          <p:nvGrpSpPr>
            <p:cNvPr id="363" name="Google Shape;363;p36"/>
            <p:cNvGrpSpPr/>
            <p:nvPr/>
          </p:nvGrpSpPr>
          <p:grpSpPr>
            <a:xfrm>
              <a:off x="459131" y="1059083"/>
              <a:ext cx="4757295" cy="2918621"/>
              <a:chOff x="1251120" y="190572"/>
              <a:chExt cx="9675198" cy="5935775"/>
            </a:xfrm>
          </p:grpSpPr>
          <p:sp>
            <p:nvSpPr>
              <p:cNvPr id="364" name="Google Shape;364;p36"/>
              <p:cNvSpPr/>
              <p:nvPr/>
            </p:nvSpPr>
            <p:spPr>
              <a:xfrm rot="10800000" flipH="1">
                <a:off x="3489960" y="1463112"/>
                <a:ext cx="5212200" cy="44931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 rot="10800000">
                <a:off x="1781904" y="2514720"/>
                <a:ext cx="2174400" cy="1874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 flipH="1">
                <a:off x="6308544" y="4489275"/>
                <a:ext cx="1701600" cy="14670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 flipH="1">
                <a:off x="7717452" y="755694"/>
                <a:ext cx="1305900" cy="11256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 flipH="1">
                <a:off x="8461272" y="2307020"/>
                <a:ext cx="992100" cy="8553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 flipH="1">
                <a:off x="2668576" y="1170852"/>
                <a:ext cx="708000" cy="6105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 flipH="1">
                <a:off x="1251120" y="2973508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 rot="10800000">
                <a:off x="10334160" y="31623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 rot="10800000">
                <a:off x="3095176" y="5883947"/>
                <a:ext cx="281400" cy="242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 flipH="1">
                <a:off x="9520070" y="774217"/>
                <a:ext cx="1168200" cy="10071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 rot="10800000">
                <a:off x="10531518" y="1905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75" name="Google Shape;375;p36"/>
            <p:cNvSpPr txBox="1"/>
            <p:nvPr/>
          </p:nvSpPr>
          <p:spPr>
            <a:xfrm>
              <a:off x="890631" y="2182509"/>
              <a:ext cx="3901501" cy="1122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altLang="zh-TW" sz="15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Questions</a:t>
              </a:r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/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76" name="Google Shape;376;p36"/>
          <p:cNvSpPr txBox="1"/>
          <p:nvPr/>
        </p:nvSpPr>
        <p:spPr>
          <a:xfrm>
            <a:off x="25425" y="2796619"/>
            <a:ext cx="6832575" cy="199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1.The proportion of songs with explicit lyrics(expressed as 1) that enter the HOT100 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2.The distribution of notes in different syllables among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3.The distribution of songs in major key (1) and minor key (0) among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4.The distribution of the proportion of original instrumental music in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5.The distribution of popularity scores (computed by the algorithm) among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Clr>
                <a:schemeClr val="dk1"/>
              </a:buCl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3399651" y="3783230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7"/>
          <p:cNvGrpSpPr/>
          <p:nvPr/>
        </p:nvGrpSpPr>
        <p:grpSpPr>
          <a:xfrm>
            <a:off x="1851644" y="740337"/>
            <a:ext cx="3154800" cy="1935483"/>
            <a:chOff x="459131" y="1059083"/>
            <a:chExt cx="4757295" cy="2918621"/>
          </a:xfrm>
        </p:grpSpPr>
        <p:grpSp>
          <p:nvGrpSpPr>
            <p:cNvPr id="383" name="Google Shape;383;p37"/>
            <p:cNvGrpSpPr/>
            <p:nvPr/>
          </p:nvGrpSpPr>
          <p:grpSpPr>
            <a:xfrm>
              <a:off x="459131" y="1059083"/>
              <a:ext cx="4757295" cy="2918621"/>
              <a:chOff x="1251120" y="190572"/>
              <a:chExt cx="9675198" cy="5935775"/>
            </a:xfrm>
          </p:grpSpPr>
          <p:sp>
            <p:nvSpPr>
              <p:cNvPr id="384" name="Google Shape;384;p37"/>
              <p:cNvSpPr/>
              <p:nvPr/>
            </p:nvSpPr>
            <p:spPr>
              <a:xfrm rot="10800000" flipH="1">
                <a:off x="3489960" y="1463112"/>
                <a:ext cx="5212200" cy="44931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 rot="10800000">
                <a:off x="1781904" y="2514720"/>
                <a:ext cx="2174400" cy="1874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 flipH="1">
                <a:off x="6308544" y="4489275"/>
                <a:ext cx="1701600" cy="14670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 flipH="1">
                <a:off x="7717452" y="755694"/>
                <a:ext cx="1305900" cy="11256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 flipH="1">
                <a:off x="8461272" y="2307020"/>
                <a:ext cx="992100" cy="8553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 flipH="1">
                <a:off x="2668576" y="1170852"/>
                <a:ext cx="708000" cy="6105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 flipH="1">
                <a:off x="1251120" y="2973508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 rot="10800000">
                <a:off x="10334160" y="31623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 rot="10800000">
                <a:off x="3095176" y="5883947"/>
                <a:ext cx="281400" cy="242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 flipH="1">
                <a:off x="9520070" y="774217"/>
                <a:ext cx="1168200" cy="10071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 rot="10800000">
                <a:off x="10531518" y="1905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95" name="Google Shape;395;p37"/>
            <p:cNvSpPr txBox="1"/>
            <p:nvPr/>
          </p:nvSpPr>
          <p:spPr>
            <a:xfrm>
              <a:off x="890631" y="2182509"/>
              <a:ext cx="3901501" cy="1122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pPr algn="ctr">
                <a:buSzPts val="1100"/>
              </a:pPr>
              <a:r>
                <a:rPr lang="en-US" altLang="zh-TW" sz="15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Questions</a:t>
              </a:r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>
                <a:buSzPts val="1100"/>
              </a:pPr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/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96" name="Google Shape;396;p37"/>
          <p:cNvSpPr txBox="1"/>
          <p:nvPr/>
        </p:nvSpPr>
        <p:spPr>
          <a:xfrm>
            <a:off x="505238" y="2773088"/>
            <a:ext cx="6324975" cy="231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6.  The distribution of songs presented in a rap style among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7.  The distribution of songs that convey positive energy among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8.  The distribution of different dB levels among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9.  The distribution of the level of rhythmic intensity among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10.The distribution of the Pitch Class notation among songs that enter the HOT100.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532984" y="3783230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3399651" y="3246144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/>
          <p:nvPr/>
        </p:nvSpPr>
        <p:spPr>
          <a:xfrm rot="10800000" flipH="1">
            <a:off x="205740" y="822905"/>
            <a:ext cx="1062900" cy="9164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4" name="Google Shape;404;p38"/>
          <p:cNvSpPr/>
          <p:nvPr/>
        </p:nvSpPr>
        <p:spPr>
          <a:xfrm rot="10800000" flipH="1">
            <a:off x="848678" y="893290"/>
            <a:ext cx="668700" cy="5764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5" name="Google Shape;405;p38"/>
          <p:cNvSpPr/>
          <p:nvPr/>
        </p:nvSpPr>
        <p:spPr>
          <a:xfrm rot="10800000" flipH="1">
            <a:off x="90011" y="1270122"/>
            <a:ext cx="462825" cy="399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1715321" y="887216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575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Contribution</a:t>
            </a:r>
            <a:endParaRPr sz="1575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604996" y="2201402"/>
            <a:ext cx="719325" cy="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buClr>
                <a:schemeClr val="accent2"/>
              </a:buClr>
              <a:buSzPts val="2700"/>
            </a:pPr>
            <a:r>
              <a:rPr lang="en-US" altLang="zh-TW" sz="20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25%</a:t>
            </a:r>
            <a:endParaRPr sz="2025">
              <a:solidFill>
                <a:schemeClr val="accent2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2250866" y="2201402"/>
            <a:ext cx="719325" cy="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buClr>
                <a:schemeClr val="accent2"/>
              </a:buClr>
              <a:buSzPts val="2700"/>
            </a:pPr>
            <a:r>
              <a:rPr lang="en-US" altLang="zh-TW" sz="20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25%</a:t>
            </a:r>
            <a:endParaRPr sz="2025">
              <a:solidFill>
                <a:schemeClr val="accent2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3896736" y="2201402"/>
            <a:ext cx="719325" cy="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buClr>
                <a:schemeClr val="accent2"/>
              </a:buClr>
              <a:buSzPts val="2700"/>
            </a:pPr>
            <a:r>
              <a:rPr lang="en-US" altLang="zh-TW" sz="20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25%</a:t>
            </a:r>
            <a:endParaRPr sz="2025">
              <a:solidFill>
                <a:schemeClr val="accent2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5539760" y="2201402"/>
            <a:ext cx="719325" cy="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buClr>
                <a:schemeClr val="accent2"/>
              </a:buClr>
              <a:buSzPts val="2700"/>
            </a:pPr>
            <a:r>
              <a:rPr lang="en-US" altLang="zh-TW" sz="20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25%</a:t>
            </a:r>
            <a:endParaRPr sz="2025">
              <a:solidFill>
                <a:schemeClr val="accent2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cxnSp>
        <p:nvCxnSpPr>
          <p:cNvPr id="411" name="Google Shape;411;p38"/>
          <p:cNvCxnSpPr/>
          <p:nvPr/>
        </p:nvCxnSpPr>
        <p:spPr>
          <a:xfrm>
            <a:off x="1778607" y="1729531"/>
            <a:ext cx="0" cy="2237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412" name="Google Shape;412;p38"/>
          <p:cNvCxnSpPr/>
          <p:nvPr/>
        </p:nvCxnSpPr>
        <p:spPr>
          <a:xfrm>
            <a:off x="3422432" y="1729531"/>
            <a:ext cx="0" cy="2237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413" name="Google Shape;413;p38"/>
          <p:cNvCxnSpPr/>
          <p:nvPr/>
        </p:nvCxnSpPr>
        <p:spPr>
          <a:xfrm>
            <a:off x="5066257" y="1729531"/>
            <a:ext cx="0" cy="2237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414" name="Google Shape;414;p38"/>
          <p:cNvCxnSpPr/>
          <p:nvPr/>
        </p:nvCxnSpPr>
        <p:spPr>
          <a:xfrm>
            <a:off x="473001" y="3133990"/>
            <a:ext cx="98325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415" name="Google Shape;415;p38"/>
          <p:cNvSpPr txBox="1"/>
          <p:nvPr/>
        </p:nvSpPr>
        <p:spPr>
          <a:xfrm>
            <a:off x="422408" y="3620409"/>
            <a:ext cx="106717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buClr>
                <a:schemeClr val="lt1"/>
              </a:buClr>
              <a:buSzPts val="900"/>
            </a:pPr>
            <a:r>
              <a:rPr lang="en-US" altLang="zh-TW" sz="6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collecting.</a:t>
            </a:r>
            <a:endParaRPr sz="6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16" name="Google Shape;416;p38"/>
          <p:cNvGrpSpPr/>
          <p:nvPr/>
        </p:nvGrpSpPr>
        <p:grpSpPr>
          <a:xfrm>
            <a:off x="380080" y="3228194"/>
            <a:ext cx="1151582" cy="459457"/>
            <a:chOff x="2343409" y="3651870"/>
            <a:chExt cx="1480516" cy="590694"/>
          </a:xfrm>
        </p:grpSpPr>
        <p:sp>
          <p:nvSpPr>
            <p:cNvPr id="417" name="Google Shape;417;p38"/>
            <p:cNvSpPr txBox="1"/>
            <p:nvPr/>
          </p:nvSpPr>
          <p:spPr>
            <a:xfrm>
              <a:off x="2399260" y="3651870"/>
              <a:ext cx="1368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noAutofit/>
            </a:bodyPr>
            <a:lstStyle/>
            <a:p>
              <a:pPr algn="ctr">
                <a:buClr>
                  <a:schemeClr val="accent2"/>
                </a:buClr>
                <a:buSzPts val="2400"/>
              </a:pPr>
              <a:r>
                <a:rPr lang="en-US" altLang="zh-TW" sz="825">
                  <a:solidFill>
                    <a:schemeClr val="accent2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M114020014 </a:t>
              </a:r>
              <a:r>
                <a:rPr lang="zh-TW" altLang="en-US" sz="825">
                  <a:solidFill>
                    <a:schemeClr val="accent2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林詠翔</a:t>
              </a: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  <a:p>
              <a:pPr algn="ctr">
                <a:buClr>
                  <a:schemeClr val="accent2"/>
                </a:buClr>
                <a:buSzPts val="2400"/>
              </a:pP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</p:txBody>
        </p:sp>
        <p:sp>
          <p:nvSpPr>
            <p:cNvPr id="418" name="Google Shape;418;p38"/>
            <p:cNvSpPr txBox="1"/>
            <p:nvPr/>
          </p:nvSpPr>
          <p:spPr>
            <a:xfrm>
              <a:off x="2343409" y="3911771"/>
              <a:ext cx="1480516" cy="330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noAutofit/>
            </a:bodyPr>
            <a:lstStyle/>
            <a:p>
              <a:pPr algn="ctr">
                <a:buClr>
                  <a:schemeClr val="accent2"/>
                </a:buClr>
                <a:buSzPts val="1200"/>
              </a:pPr>
              <a:r>
                <a:rPr lang="en-US" altLang="zh-TW" sz="900" b="1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contribution</a:t>
              </a:r>
              <a:endParaRPr sz="90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419" name="Google Shape;419;p38"/>
          <p:cNvCxnSpPr/>
          <p:nvPr/>
        </p:nvCxnSpPr>
        <p:spPr>
          <a:xfrm>
            <a:off x="2108492" y="3133990"/>
            <a:ext cx="98325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420" name="Google Shape;420;p38"/>
          <p:cNvSpPr txBox="1"/>
          <p:nvPr/>
        </p:nvSpPr>
        <p:spPr>
          <a:xfrm>
            <a:off x="2076950" y="3620409"/>
            <a:ext cx="106717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buClr>
                <a:schemeClr val="lt1"/>
              </a:buClr>
              <a:buSzPts val="900"/>
            </a:pPr>
            <a:r>
              <a:rPr lang="en-US" altLang="zh-TW" sz="6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collecting.</a:t>
            </a:r>
            <a:endParaRPr sz="6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21" name="Google Shape;421;p38"/>
          <p:cNvGrpSpPr/>
          <p:nvPr/>
        </p:nvGrpSpPr>
        <p:grpSpPr>
          <a:xfrm>
            <a:off x="2034622" y="3228194"/>
            <a:ext cx="1151582" cy="459457"/>
            <a:chOff x="2343409" y="3651870"/>
            <a:chExt cx="1480516" cy="590694"/>
          </a:xfrm>
        </p:grpSpPr>
        <p:sp>
          <p:nvSpPr>
            <p:cNvPr id="422" name="Google Shape;422;p38"/>
            <p:cNvSpPr txBox="1"/>
            <p:nvPr/>
          </p:nvSpPr>
          <p:spPr>
            <a:xfrm>
              <a:off x="2399260" y="3651870"/>
              <a:ext cx="1368815" cy="458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noAutofit/>
            </a:bodyPr>
            <a:lstStyle/>
            <a:p>
              <a:pPr algn="ctr">
                <a:buClr>
                  <a:schemeClr val="accent2"/>
                </a:buClr>
                <a:buSzPts val="2400"/>
              </a:pPr>
              <a:r>
                <a:rPr lang="en-US" altLang="zh-TW" sz="825">
                  <a:solidFill>
                    <a:schemeClr val="accent2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M114020022 </a:t>
              </a:r>
              <a:r>
                <a:rPr lang="zh-TW" altLang="en-US" sz="825">
                  <a:solidFill>
                    <a:schemeClr val="accent2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高雲揚</a:t>
              </a: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  <a:p>
              <a:pPr algn="ctr">
                <a:buClr>
                  <a:schemeClr val="accent2"/>
                </a:buClr>
                <a:buSzPts val="2400"/>
              </a:pP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</p:txBody>
        </p:sp>
        <p:sp>
          <p:nvSpPr>
            <p:cNvPr id="423" name="Google Shape;423;p38"/>
            <p:cNvSpPr txBox="1"/>
            <p:nvPr/>
          </p:nvSpPr>
          <p:spPr>
            <a:xfrm>
              <a:off x="2343409" y="3911771"/>
              <a:ext cx="1480516" cy="330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noAutofit/>
            </a:bodyPr>
            <a:lstStyle/>
            <a:p>
              <a:pPr algn="ctr">
                <a:buClr>
                  <a:schemeClr val="accent2"/>
                </a:buClr>
                <a:buSzPts val="1200"/>
              </a:pPr>
              <a:r>
                <a:rPr lang="en-US" altLang="zh-TW" sz="900" b="1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contribution</a:t>
              </a:r>
              <a:endParaRPr sz="90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>
                <a:buClr>
                  <a:schemeClr val="accent2"/>
                </a:buClr>
                <a:buSzPts val="1200"/>
              </a:pPr>
              <a:endParaRPr sz="90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424" name="Google Shape;424;p38"/>
          <p:cNvCxnSpPr/>
          <p:nvPr/>
        </p:nvCxnSpPr>
        <p:spPr>
          <a:xfrm>
            <a:off x="3764741" y="3133990"/>
            <a:ext cx="98325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38"/>
          <p:cNvSpPr txBox="1"/>
          <p:nvPr/>
        </p:nvSpPr>
        <p:spPr>
          <a:xfrm>
            <a:off x="3722820" y="3620409"/>
            <a:ext cx="106717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buClr>
                <a:schemeClr val="lt1"/>
              </a:buClr>
              <a:buSzPts val="900"/>
            </a:pPr>
            <a:r>
              <a:rPr lang="en-US" altLang="zh-TW" sz="6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PPT </a:t>
            </a:r>
            <a:endParaRPr sz="6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26" name="Google Shape;426;p38"/>
          <p:cNvGrpSpPr/>
          <p:nvPr/>
        </p:nvGrpSpPr>
        <p:grpSpPr>
          <a:xfrm>
            <a:off x="3680492" y="3228194"/>
            <a:ext cx="1151582" cy="459457"/>
            <a:chOff x="2343409" y="3651870"/>
            <a:chExt cx="1480516" cy="590694"/>
          </a:xfrm>
        </p:grpSpPr>
        <p:sp>
          <p:nvSpPr>
            <p:cNvPr id="427" name="Google Shape;427;p38"/>
            <p:cNvSpPr txBox="1"/>
            <p:nvPr/>
          </p:nvSpPr>
          <p:spPr>
            <a:xfrm>
              <a:off x="2399260" y="3651870"/>
              <a:ext cx="1368815" cy="458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altLang="zh-TW" sz="825">
                  <a:solidFill>
                    <a:schemeClr val="accent2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M114020039 </a:t>
              </a:r>
              <a:r>
                <a:rPr lang="zh-TW" altLang="en-US" sz="825">
                  <a:solidFill>
                    <a:schemeClr val="accent2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張家晧</a:t>
              </a: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  <a:p>
              <a:pPr algn="ctr">
                <a:buClr>
                  <a:schemeClr val="accent2"/>
                </a:buClr>
                <a:buSzPts val="2400"/>
              </a:pP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</p:txBody>
        </p:sp>
        <p:sp>
          <p:nvSpPr>
            <p:cNvPr id="428" name="Google Shape;428;p38"/>
            <p:cNvSpPr txBox="1"/>
            <p:nvPr/>
          </p:nvSpPr>
          <p:spPr>
            <a:xfrm>
              <a:off x="2343409" y="3911771"/>
              <a:ext cx="1480516" cy="330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noAutofit/>
            </a:bodyPr>
            <a:lstStyle/>
            <a:p>
              <a:pPr algn="ctr">
                <a:buClr>
                  <a:schemeClr val="accent2"/>
                </a:buClr>
                <a:buSzPts val="1200"/>
              </a:pPr>
              <a:r>
                <a:rPr lang="en-US" altLang="zh-TW" sz="900" b="1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contribution</a:t>
              </a:r>
              <a:endParaRPr sz="90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>
                <a:buClr>
                  <a:schemeClr val="accent2"/>
                </a:buClr>
                <a:buSzPts val="1200"/>
              </a:pPr>
              <a:endParaRPr sz="90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429" name="Google Shape;429;p38"/>
          <p:cNvCxnSpPr/>
          <p:nvPr/>
        </p:nvCxnSpPr>
        <p:spPr>
          <a:xfrm>
            <a:off x="5407765" y="3133990"/>
            <a:ext cx="98325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430" name="Google Shape;430;p38"/>
          <p:cNvSpPr txBox="1"/>
          <p:nvPr/>
        </p:nvSpPr>
        <p:spPr>
          <a:xfrm>
            <a:off x="5365844" y="3620409"/>
            <a:ext cx="106717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buClr>
                <a:schemeClr val="lt1"/>
              </a:buClr>
              <a:buSzPts val="900"/>
            </a:pPr>
            <a:r>
              <a:rPr lang="en-US" altLang="zh-TW" sz="675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PPT</a:t>
            </a:r>
            <a:endParaRPr sz="6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31" name="Google Shape;431;p38"/>
          <p:cNvGrpSpPr/>
          <p:nvPr/>
        </p:nvGrpSpPr>
        <p:grpSpPr>
          <a:xfrm>
            <a:off x="5323516" y="3228194"/>
            <a:ext cx="1151582" cy="459457"/>
            <a:chOff x="2343409" y="3651870"/>
            <a:chExt cx="1480516" cy="590694"/>
          </a:xfrm>
        </p:grpSpPr>
        <p:sp>
          <p:nvSpPr>
            <p:cNvPr id="432" name="Google Shape;432;p38"/>
            <p:cNvSpPr txBox="1"/>
            <p:nvPr/>
          </p:nvSpPr>
          <p:spPr>
            <a:xfrm>
              <a:off x="2399260" y="3651870"/>
              <a:ext cx="1368815" cy="458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altLang="zh-TW" sz="825">
                  <a:solidFill>
                    <a:schemeClr val="accent2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M114020052 </a:t>
              </a:r>
              <a:r>
                <a:rPr lang="zh-TW" altLang="en-US" sz="825">
                  <a:solidFill>
                    <a:schemeClr val="accent2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rPr>
                <a:t>王渙鈞</a:t>
              </a: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  <a:p>
              <a:pPr algn="ctr">
                <a:buClr>
                  <a:schemeClr val="accent2"/>
                </a:buClr>
                <a:buSzPts val="2400"/>
              </a:pPr>
              <a:endParaRPr sz="825">
                <a:solidFill>
                  <a:schemeClr val="accent2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endParaRPr>
            </a:p>
          </p:txBody>
        </p:sp>
        <p:sp>
          <p:nvSpPr>
            <p:cNvPr id="433" name="Google Shape;433;p38"/>
            <p:cNvSpPr txBox="1"/>
            <p:nvPr/>
          </p:nvSpPr>
          <p:spPr>
            <a:xfrm>
              <a:off x="2343409" y="3911771"/>
              <a:ext cx="1480516" cy="330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noAutofit/>
            </a:bodyPr>
            <a:lstStyle/>
            <a:p>
              <a:pPr algn="ctr">
                <a:buClr>
                  <a:schemeClr val="accent2"/>
                </a:buClr>
                <a:buSzPts val="1200"/>
              </a:pPr>
              <a:r>
                <a:rPr lang="en-US" altLang="zh-TW" sz="900" b="1">
                  <a:solidFill>
                    <a:schemeClr val="accen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contribution</a:t>
              </a:r>
              <a:endParaRPr sz="90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>
                <a:buClr>
                  <a:schemeClr val="accent2"/>
                </a:buClr>
                <a:buSzPts val="1200"/>
              </a:pPr>
              <a:endParaRPr sz="90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/>
          <p:nvPr/>
        </p:nvSpPr>
        <p:spPr>
          <a:xfrm rot="10800000" flipH="1">
            <a:off x="205740" y="822905"/>
            <a:ext cx="1062900" cy="9164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9" name="Google Shape;439;p39"/>
          <p:cNvSpPr/>
          <p:nvPr/>
        </p:nvSpPr>
        <p:spPr>
          <a:xfrm rot="10800000" flipH="1">
            <a:off x="848678" y="893290"/>
            <a:ext cx="668700" cy="5764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0" name="Google Shape;440;p39"/>
          <p:cNvSpPr/>
          <p:nvPr/>
        </p:nvSpPr>
        <p:spPr>
          <a:xfrm rot="10800000" flipH="1">
            <a:off x="90011" y="1270122"/>
            <a:ext cx="462825" cy="399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582075" y="2241582"/>
            <a:ext cx="5693850" cy="43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r>
              <a:rPr lang="en-US" altLang="zh-TW" sz="2475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 for Listening</a:t>
            </a:r>
            <a:endParaRPr sz="2475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B3E3E86-D32B-B0C2-C74F-DF029C42CA38}"/>
              </a:ext>
            </a:extLst>
          </p:cNvPr>
          <p:cNvGrpSpPr/>
          <p:nvPr/>
        </p:nvGrpSpPr>
        <p:grpSpPr>
          <a:xfrm>
            <a:off x="1561" y="252714"/>
            <a:ext cx="2330372" cy="4736271"/>
            <a:chOff x="1561" y="252714"/>
            <a:chExt cx="2330372" cy="4736271"/>
          </a:xfrm>
        </p:grpSpPr>
        <p:sp>
          <p:nvSpPr>
            <p:cNvPr id="154" name="Google Shape;154;p26"/>
            <p:cNvSpPr/>
            <p:nvPr/>
          </p:nvSpPr>
          <p:spPr>
            <a:xfrm rot="5400000" flipH="1">
              <a:off x="-178067" y="1445245"/>
              <a:ext cx="2604606" cy="224535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 rot="5400000">
              <a:off x="452113" y="3712119"/>
              <a:ext cx="1086624" cy="93674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 rot="16200000" flipH="1">
              <a:off x="1455201" y="1670020"/>
              <a:ext cx="850356" cy="733065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 rot="16200000" flipH="1">
              <a:off x="389127" y="924350"/>
              <a:ext cx="495790" cy="42740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 rot="16200000" flipH="1">
              <a:off x="742777" y="4805340"/>
              <a:ext cx="197249" cy="170042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 rot="5400000">
              <a:off x="837121" y="266318"/>
              <a:ext cx="197249" cy="170042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 rot="5400000">
              <a:off x="2201040" y="3936580"/>
              <a:ext cx="140589" cy="121197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8009" y="1684488"/>
              <a:ext cx="1404225" cy="1771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pPr algn="ctr"/>
              <a:r>
                <a:rPr lang="en-US" altLang="zh-TW" sz="11175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sz="11175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66" name="Google Shape;166;p26"/>
          <p:cNvSpPr txBox="1"/>
          <p:nvPr/>
        </p:nvSpPr>
        <p:spPr>
          <a:xfrm>
            <a:off x="2861495" y="1100100"/>
            <a:ext cx="3351150" cy="31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725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Topic I: Netflix vs. Disney+</a:t>
            </a:r>
            <a:endParaRPr sz="1725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521856" y="1493888"/>
            <a:ext cx="4099500" cy="254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just"/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recent years, the use of OTT 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just"/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(online streaming media) as</a:t>
            </a:r>
            <a:r>
              <a:rPr lang="zh-TW" altLang="en-US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 way of entertainment for young people has gradually become mainstream, with Netflix and Disney+ being the largest players in the market. 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Disney+ has many exclusive Marvel licensed content, while Netflix has a lot of original drama. 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topic of this assignment is to analyze and compare the Netflix and Disney+ series datasets on Kaggle via data visualization.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 rot="10800000" flipH="1">
            <a:off x="205740" y="822905"/>
            <a:ext cx="1062900" cy="9164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3" name="Google Shape;173;p27"/>
          <p:cNvSpPr/>
          <p:nvPr/>
        </p:nvSpPr>
        <p:spPr>
          <a:xfrm rot="10800000" flipH="1">
            <a:off x="848678" y="893290"/>
            <a:ext cx="668700" cy="5764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4" name="Google Shape;174;p27"/>
          <p:cNvSpPr/>
          <p:nvPr/>
        </p:nvSpPr>
        <p:spPr>
          <a:xfrm rot="10800000" flipH="1">
            <a:off x="90011" y="1270122"/>
            <a:ext cx="462825" cy="399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724606" y="893307"/>
            <a:ext cx="5320125" cy="2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3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Relevant Data (Netflix_titles.csv)</a:t>
            </a:r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416375" y="1183012"/>
            <a:ext cx="5320125" cy="2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This data was acquired in July 2022 containing data available in the United States.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0" y="1761947"/>
            <a:ext cx="2590425" cy="206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description: A brief description.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release_year: The release year.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age_certification: The age certification.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runtime: The length of the episode (SHOW) or movie.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genres: A list of genres.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3025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2136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15905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50358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r>
              <a:rPr lang="en-US" altLang="zh-TW" sz="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2302519" y="1739325"/>
            <a:ext cx="2536425" cy="242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Loreid: The title ID on JustWatch.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title: The name of the title.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show_type: TV show or movie.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production_countries: A list of countries that produced the title.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seasons: Number of seasons if it's a SHOW.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4713581" y="1802100"/>
            <a:ext cx="2331225" cy="2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imdb_id: The title ID on IMDB.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imdb_score: Score on IMDB.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imdb_votes: Votes on IMDB.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tmdb_popularity: Popularity on TMDB.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tmdb_score: Score on TMDB.</a:t>
            </a:r>
            <a:endParaRPr sz="13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1416375" y="1396537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Missing Value: 10%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775319" y="1396537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size: 1.93MB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4159050" y="1396528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Source: </a:t>
            </a:r>
            <a:r>
              <a:rPr lang="en-US" altLang="zh-TW" sz="105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Kaggle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rot="10800000" flipH="1">
            <a:off x="205740" y="822905"/>
            <a:ext cx="1062900" cy="9164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2" name="Google Shape;192;p28"/>
          <p:cNvSpPr/>
          <p:nvPr/>
        </p:nvSpPr>
        <p:spPr>
          <a:xfrm rot="10800000" flipH="1">
            <a:off x="848678" y="893290"/>
            <a:ext cx="668700" cy="5764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3" name="Google Shape;193;p28"/>
          <p:cNvSpPr/>
          <p:nvPr/>
        </p:nvSpPr>
        <p:spPr>
          <a:xfrm rot="10800000" flipH="1">
            <a:off x="90011" y="1270122"/>
            <a:ext cx="462825" cy="399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1738350" y="902831"/>
            <a:ext cx="4929075" cy="46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altLang="zh-TW" sz="13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Relevant Data (Netflix_credit.csv)</a:t>
            </a:r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416375" y="1183012"/>
            <a:ext cx="5320125" cy="2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This data was acquired in July 2022 containing data available in the United States.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96" name="Google Shape;196;p28"/>
          <p:cNvGrpSpPr/>
          <p:nvPr/>
        </p:nvGrpSpPr>
        <p:grpSpPr>
          <a:xfrm>
            <a:off x="979410" y="3918763"/>
            <a:ext cx="377737" cy="377737"/>
            <a:chOff x="3707904" y="1338582"/>
            <a:chExt cx="587140" cy="587140"/>
          </a:xfrm>
        </p:grpSpPr>
        <p:sp>
          <p:nvSpPr>
            <p:cNvPr id="197" name="Google Shape;197;p28"/>
            <p:cNvSpPr/>
            <p:nvPr/>
          </p:nvSpPr>
          <p:spPr>
            <a:xfrm>
              <a:off x="3869342" y="1489799"/>
              <a:ext cx="232459" cy="261709"/>
            </a:xfrm>
            <a:custGeom>
              <a:avLst/>
              <a:gdLst/>
              <a:ahLst/>
              <a:cxnLst/>
              <a:rect l="l" t="t" r="r" b="b"/>
              <a:pathLst>
                <a:path w="320" h="360" extrusionOk="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707904" y="1338582"/>
              <a:ext cx="587140" cy="587140"/>
            </a:xfrm>
            <a:custGeom>
              <a:avLst/>
              <a:gdLst/>
              <a:ahLst/>
              <a:cxnLst/>
              <a:rect l="l" t="t" r="r" b="b"/>
              <a:pathLst>
                <a:path w="384" h="384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99" name="Google Shape;199;p28"/>
          <p:cNvSpPr txBox="1"/>
          <p:nvPr/>
        </p:nvSpPr>
        <p:spPr>
          <a:xfrm>
            <a:off x="23025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00" name="Google Shape;200;p28"/>
          <p:cNvGrpSpPr/>
          <p:nvPr/>
        </p:nvGrpSpPr>
        <p:grpSpPr>
          <a:xfrm>
            <a:off x="2835884" y="3918784"/>
            <a:ext cx="377737" cy="377737"/>
            <a:chOff x="5607375" y="3562825"/>
            <a:chExt cx="587140" cy="587140"/>
          </a:xfrm>
        </p:grpSpPr>
        <p:sp>
          <p:nvSpPr>
            <p:cNvPr id="201" name="Google Shape;201;p28"/>
            <p:cNvSpPr/>
            <p:nvPr/>
          </p:nvSpPr>
          <p:spPr>
            <a:xfrm>
              <a:off x="5746497" y="3702123"/>
              <a:ext cx="308897" cy="308544"/>
            </a:xfrm>
            <a:custGeom>
              <a:avLst/>
              <a:gdLst/>
              <a:ahLst/>
              <a:cxnLst/>
              <a:rect l="l" t="t" r="r" b="b"/>
              <a:pathLst>
                <a:path w="371" h="370" extrusionOk="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607375" y="3562825"/>
              <a:ext cx="587140" cy="587140"/>
            </a:xfrm>
            <a:custGeom>
              <a:avLst/>
              <a:gdLst/>
              <a:ahLst/>
              <a:cxnLst/>
              <a:rect l="l" t="t" r="r" b="b"/>
              <a:pathLst>
                <a:path w="384" h="384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03" name="Google Shape;203;p28"/>
          <p:cNvSpPr txBox="1"/>
          <p:nvPr/>
        </p:nvSpPr>
        <p:spPr>
          <a:xfrm>
            <a:off x="32136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04" name="Google Shape;204;p28"/>
          <p:cNvGrpSpPr/>
          <p:nvPr/>
        </p:nvGrpSpPr>
        <p:grpSpPr>
          <a:xfrm>
            <a:off x="4640690" y="3918765"/>
            <a:ext cx="377737" cy="377737"/>
            <a:chOff x="6665323" y="3562825"/>
            <a:chExt cx="587140" cy="587140"/>
          </a:xfrm>
        </p:grpSpPr>
        <p:sp>
          <p:nvSpPr>
            <p:cNvPr id="205" name="Google Shape;205;p28"/>
            <p:cNvSpPr/>
            <p:nvPr/>
          </p:nvSpPr>
          <p:spPr>
            <a:xfrm>
              <a:off x="6808144" y="3735126"/>
              <a:ext cx="301499" cy="242538"/>
            </a:xfrm>
            <a:custGeom>
              <a:avLst/>
              <a:gdLst/>
              <a:ahLst/>
              <a:cxnLst/>
              <a:rect l="l" t="t" r="r" b="b"/>
              <a:pathLst>
                <a:path w="400" h="322" extrusionOk="0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6665323" y="3562825"/>
              <a:ext cx="587140" cy="587140"/>
            </a:xfrm>
            <a:custGeom>
              <a:avLst/>
              <a:gdLst/>
              <a:ahLst/>
              <a:cxnLst/>
              <a:rect l="l" t="t" r="r" b="b"/>
              <a:pathLst>
                <a:path w="384" h="384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07" name="Google Shape;207;p28"/>
          <p:cNvSpPr txBox="1"/>
          <p:nvPr/>
        </p:nvSpPr>
        <p:spPr>
          <a:xfrm>
            <a:off x="415905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08" name="Google Shape;208;p28"/>
          <p:cNvGrpSpPr/>
          <p:nvPr/>
        </p:nvGrpSpPr>
        <p:grpSpPr>
          <a:xfrm>
            <a:off x="6138438" y="3918786"/>
            <a:ext cx="377737" cy="377737"/>
            <a:chOff x="7740352" y="3562825"/>
            <a:chExt cx="587140" cy="587140"/>
          </a:xfrm>
        </p:grpSpPr>
        <p:sp>
          <p:nvSpPr>
            <p:cNvPr id="209" name="Google Shape;209;p28"/>
            <p:cNvSpPr/>
            <p:nvPr/>
          </p:nvSpPr>
          <p:spPr>
            <a:xfrm>
              <a:off x="7740352" y="3562825"/>
              <a:ext cx="587140" cy="587140"/>
            </a:xfrm>
            <a:custGeom>
              <a:avLst/>
              <a:gdLst/>
              <a:ahLst/>
              <a:cxnLst/>
              <a:rect l="l" t="t" r="r" b="b"/>
              <a:pathLst>
                <a:path w="384" h="384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931746" y="3722078"/>
              <a:ext cx="204352" cy="268635"/>
            </a:xfrm>
            <a:custGeom>
              <a:avLst/>
              <a:gdLst/>
              <a:ahLst/>
              <a:cxnLst/>
              <a:rect l="l" t="t" r="r" b="b"/>
              <a:pathLst>
                <a:path w="256" h="336" extrusionOk="0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11" name="Google Shape;211;p28"/>
          <p:cNvSpPr txBox="1"/>
          <p:nvPr/>
        </p:nvSpPr>
        <p:spPr>
          <a:xfrm>
            <a:off x="50358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r>
              <a:rPr lang="en-US" altLang="zh-TW" sz="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302519" y="1495838"/>
            <a:ext cx="2983950" cy="2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person_ID: The person ID on JustWatch.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id: The title ID on JustWatch.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name: The actor or director's name.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character_name: The character name.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role: ACTOR or DIRECTOR.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366375" y="1982419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Missing Value: 3.3%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01400" y="2595712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size: 3.63MB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 rot="10800000" flipH="1">
            <a:off x="205740" y="822905"/>
            <a:ext cx="1062900" cy="9164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0" name="Google Shape;220;p29"/>
          <p:cNvSpPr/>
          <p:nvPr/>
        </p:nvSpPr>
        <p:spPr>
          <a:xfrm rot="10800000" flipH="1">
            <a:off x="848678" y="893290"/>
            <a:ext cx="668700" cy="5764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1" name="Google Shape;221;p29"/>
          <p:cNvSpPr/>
          <p:nvPr/>
        </p:nvSpPr>
        <p:spPr>
          <a:xfrm rot="10800000" flipH="1">
            <a:off x="90011" y="1270122"/>
            <a:ext cx="462825" cy="399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1724606" y="893307"/>
            <a:ext cx="5320125" cy="2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3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Relevant Data (Disney+_titles.csv)</a:t>
            </a:r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1416375" y="1174350"/>
            <a:ext cx="5441625" cy="21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This data was acquired in May 2022 containing data available in the United States.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0" y="1761947"/>
            <a:ext cx="2590425" cy="206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description: A brief description.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release_year: The release year.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age_certification: The age certification.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runtime: The length of the episode (SHOW) or movie.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genres: A list of genres.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23025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32136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15905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50358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r>
              <a:rPr lang="en-US" altLang="zh-TW" sz="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302519" y="1739325"/>
            <a:ext cx="2536425" cy="242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Loreid: The title ID on JustWatch.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title: The name of the title.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show_type: TV show or movie.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production_countries: A list of countries that produced the title.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seasons: Number of seasons if it's a SHOW.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4713581" y="1802100"/>
            <a:ext cx="2331225" cy="2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imdb_id: The title ID on IMDB.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imdb_score: Score on IMDB.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imdb_votes: Votes on IMDB.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tmdb_popularity: Popularity on TMDB.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tmdb_score: Score on TMDB.</a:t>
            </a:r>
            <a:endParaRPr sz="13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020550" y="1417856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size: 610KB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1517381" y="1417856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Missing Value: 13%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4273181" y="1417847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Source: </a:t>
            </a:r>
            <a:r>
              <a:rPr lang="en-US" altLang="zh-TW" sz="105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Kaggle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 rot="10800000" flipH="1">
            <a:off x="205740" y="822905"/>
            <a:ext cx="1062900" cy="9164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9" name="Google Shape;239;p30"/>
          <p:cNvSpPr/>
          <p:nvPr/>
        </p:nvSpPr>
        <p:spPr>
          <a:xfrm rot="10800000" flipH="1">
            <a:off x="848678" y="893290"/>
            <a:ext cx="668700" cy="5764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0" name="Google Shape;240;p30"/>
          <p:cNvSpPr/>
          <p:nvPr/>
        </p:nvSpPr>
        <p:spPr>
          <a:xfrm rot="10800000" flipH="1">
            <a:off x="90011" y="1270122"/>
            <a:ext cx="462825" cy="39915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1738350" y="902831"/>
            <a:ext cx="4929075" cy="46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altLang="zh-TW" sz="13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Relevant Data (Disney+_credit.csv)</a:t>
            </a:r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350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416375" y="1183013"/>
            <a:ext cx="5492700" cy="37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This data was acquired in May 2022 containing data available in the United States.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43" name="Google Shape;243;p30"/>
          <p:cNvGrpSpPr/>
          <p:nvPr/>
        </p:nvGrpSpPr>
        <p:grpSpPr>
          <a:xfrm>
            <a:off x="979410" y="3918763"/>
            <a:ext cx="377737" cy="377737"/>
            <a:chOff x="3707904" y="1338582"/>
            <a:chExt cx="587140" cy="587140"/>
          </a:xfrm>
        </p:grpSpPr>
        <p:sp>
          <p:nvSpPr>
            <p:cNvPr id="244" name="Google Shape;244;p30"/>
            <p:cNvSpPr/>
            <p:nvPr/>
          </p:nvSpPr>
          <p:spPr>
            <a:xfrm>
              <a:off x="3869342" y="1489799"/>
              <a:ext cx="232459" cy="261709"/>
            </a:xfrm>
            <a:custGeom>
              <a:avLst/>
              <a:gdLst/>
              <a:ahLst/>
              <a:cxnLst/>
              <a:rect l="l" t="t" r="r" b="b"/>
              <a:pathLst>
                <a:path w="320" h="360" extrusionOk="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707904" y="1338582"/>
              <a:ext cx="587140" cy="587140"/>
            </a:xfrm>
            <a:custGeom>
              <a:avLst/>
              <a:gdLst/>
              <a:ahLst/>
              <a:cxnLst/>
              <a:rect l="l" t="t" r="r" b="b"/>
              <a:pathLst>
                <a:path w="384" h="384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46" name="Google Shape;246;p30"/>
          <p:cNvSpPr txBox="1"/>
          <p:nvPr/>
        </p:nvSpPr>
        <p:spPr>
          <a:xfrm>
            <a:off x="23025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47" name="Google Shape;247;p30"/>
          <p:cNvGrpSpPr/>
          <p:nvPr/>
        </p:nvGrpSpPr>
        <p:grpSpPr>
          <a:xfrm>
            <a:off x="2835884" y="3918784"/>
            <a:ext cx="377737" cy="377737"/>
            <a:chOff x="5607375" y="3562825"/>
            <a:chExt cx="587140" cy="587140"/>
          </a:xfrm>
        </p:grpSpPr>
        <p:sp>
          <p:nvSpPr>
            <p:cNvPr id="248" name="Google Shape;248;p30"/>
            <p:cNvSpPr/>
            <p:nvPr/>
          </p:nvSpPr>
          <p:spPr>
            <a:xfrm>
              <a:off x="5746497" y="3702123"/>
              <a:ext cx="308897" cy="308544"/>
            </a:xfrm>
            <a:custGeom>
              <a:avLst/>
              <a:gdLst/>
              <a:ahLst/>
              <a:cxnLst/>
              <a:rect l="l" t="t" r="r" b="b"/>
              <a:pathLst>
                <a:path w="371" h="370" extrusionOk="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607375" y="3562825"/>
              <a:ext cx="587140" cy="587140"/>
            </a:xfrm>
            <a:custGeom>
              <a:avLst/>
              <a:gdLst/>
              <a:ahLst/>
              <a:cxnLst/>
              <a:rect l="l" t="t" r="r" b="b"/>
              <a:pathLst>
                <a:path w="384" h="384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50" name="Google Shape;250;p30"/>
          <p:cNvSpPr txBox="1"/>
          <p:nvPr/>
        </p:nvSpPr>
        <p:spPr>
          <a:xfrm>
            <a:off x="32136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51" name="Google Shape;251;p30"/>
          <p:cNvGrpSpPr/>
          <p:nvPr/>
        </p:nvGrpSpPr>
        <p:grpSpPr>
          <a:xfrm>
            <a:off x="4640690" y="3918765"/>
            <a:ext cx="377737" cy="377737"/>
            <a:chOff x="6665323" y="3562825"/>
            <a:chExt cx="587140" cy="587140"/>
          </a:xfrm>
        </p:grpSpPr>
        <p:sp>
          <p:nvSpPr>
            <p:cNvPr id="252" name="Google Shape;252;p30"/>
            <p:cNvSpPr/>
            <p:nvPr/>
          </p:nvSpPr>
          <p:spPr>
            <a:xfrm>
              <a:off x="6808144" y="3735126"/>
              <a:ext cx="301499" cy="242538"/>
            </a:xfrm>
            <a:custGeom>
              <a:avLst/>
              <a:gdLst/>
              <a:ahLst/>
              <a:cxnLst/>
              <a:rect l="l" t="t" r="r" b="b"/>
              <a:pathLst>
                <a:path w="400" h="322" extrusionOk="0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665323" y="3562825"/>
              <a:ext cx="587140" cy="587140"/>
            </a:xfrm>
            <a:custGeom>
              <a:avLst/>
              <a:gdLst/>
              <a:ahLst/>
              <a:cxnLst/>
              <a:rect l="l" t="t" r="r" b="b"/>
              <a:pathLst>
                <a:path w="384" h="384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54" name="Google Shape;254;p30"/>
          <p:cNvSpPr txBox="1"/>
          <p:nvPr/>
        </p:nvSpPr>
        <p:spPr>
          <a:xfrm>
            <a:off x="415905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55" name="Google Shape;255;p30"/>
          <p:cNvGrpSpPr/>
          <p:nvPr/>
        </p:nvGrpSpPr>
        <p:grpSpPr>
          <a:xfrm>
            <a:off x="6138438" y="3918786"/>
            <a:ext cx="377737" cy="377737"/>
            <a:chOff x="7740352" y="3562825"/>
            <a:chExt cx="587140" cy="587140"/>
          </a:xfrm>
        </p:grpSpPr>
        <p:sp>
          <p:nvSpPr>
            <p:cNvPr id="256" name="Google Shape;256;p30"/>
            <p:cNvSpPr/>
            <p:nvPr/>
          </p:nvSpPr>
          <p:spPr>
            <a:xfrm>
              <a:off x="7740352" y="3562825"/>
              <a:ext cx="587140" cy="587140"/>
            </a:xfrm>
            <a:custGeom>
              <a:avLst/>
              <a:gdLst/>
              <a:ahLst/>
              <a:cxnLst/>
              <a:rect l="l" t="t" r="r" b="b"/>
              <a:pathLst>
                <a:path w="384" h="384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7931746" y="3722078"/>
              <a:ext cx="204352" cy="268635"/>
            </a:xfrm>
            <a:custGeom>
              <a:avLst/>
              <a:gdLst/>
              <a:ahLst/>
              <a:cxnLst/>
              <a:rect l="l" t="t" r="r" b="b"/>
              <a:pathLst>
                <a:path w="256" h="336" extrusionOk="0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solidFill>
              <a:srgbClr val="0CB692"/>
            </a:solidFill>
            <a:ln>
              <a:noFill/>
            </a:ln>
            <a:effectLst>
              <a:outerShdw blurRad="50800" dist="889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2250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58" name="Google Shape;258;p30"/>
          <p:cNvSpPr txBox="1"/>
          <p:nvPr/>
        </p:nvSpPr>
        <p:spPr>
          <a:xfrm>
            <a:off x="5035826" y="3767294"/>
            <a:ext cx="876825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>
              <a:spcBef>
                <a:spcPts val="150"/>
              </a:spcBef>
              <a:buClr>
                <a:schemeClr val="lt1"/>
              </a:buClr>
              <a:buSzPts val="800"/>
            </a:pPr>
            <a:r>
              <a:rPr lang="en-US" altLang="zh-TW" sz="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2160056" y="1420097"/>
            <a:ext cx="2983950" cy="2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person_ID: The person ID on JustWatch.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id: The title ID on JustWatch.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name: The actor or director's name.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character_name: The character name.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47650">
              <a:lnSpc>
                <a:spcPct val="150000"/>
              </a:lnSpc>
              <a:buClr>
                <a:srgbClr val="FFC1B7"/>
              </a:buClr>
              <a:buSzPts val="1600"/>
              <a:buFont typeface="Calibri"/>
              <a:buChar char="↘"/>
            </a:pPr>
            <a:r>
              <a:rPr lang="en-US" altLang="zh-TW" sz="12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role: ACTOR or DIRECTOR.</a:t>
            </a:r>
            <a:endParaRPr sz="120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>
              <a:lnSpc>
                <a:spcPct val="150000"/>
              </a:lnSpc>
            </a:pPr>
            <a:endParaRPr sz="675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366375" y="1982419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Missing Value: 1.5%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01400" y="2595712"/>
            <a:ext cx="1421775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altLang="zh-TW" sz="105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size: 1.31MB</a:t>
            </a:r>
            <a:endParaRPr sz="1050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1"/>
          <p:cNvGrpSpPr/>
          <p:nvPr/>
        </p:nvGrpSpPr>
        <p:grpSpPr>
          <a:xfrm>
            <a:off x="1851644" y="740337"/>
            <a:ext cx="3154800" cy="1935483"/>
            <a:chOff x="459131" y="1059083"/>
            <a:chExt cx="4757295" cy="2918621"/>
          </a:xfrm>
        </p:grpSpPr>
        <p:grpSp>
          <p:nvGrpSpPr>
            <p:cNvPr id="267" name="Google Shape;267;p31"/>
            <p:cNvGrpSpPr/>
            <p:nvPr/>
          </p:nvGrpSpPr>
          <p:grpSpPr>
            <a:xfrm>
              <a:off x="459131" y="1059083"/>
              <a:ext cx="4757295" cy="2918621"/>
              <a:chOff x="1251120" y="190572"/>
              <a:chExt cx="9675198" cy="5935775"/>
            </a:xfrm>
          </p:grpSpPr>
          <p:sp>
            <p:nvSpPr>
              <p:cNvPr id="268" name="Google Shape;268;p31"/>
              <p:cNvSpPr/>
              <p:nvPr/>
            </p:nvSpPr>
            <p:spPr>
              <a:xfrm rot="10800000" flipH="1">
                <a:off x="3489960" y="1463112"/>
                <a:ext cx="5212200" cy="44931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 rot="10800000">
                <a:off x="1781904" y="2514720"/>
                <a:ext cx="2174400" cy="1874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 flipH="1">
                <a:off x="6308544" y="4489275"/>
                <a:ext cx="1701600" cy="14670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 flipH="1">
                <a:off x="7717452" y="755694"/>
                <a:ext cx="1305900" cy="11256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 flipH="1">
                <a:off x="8461272" y="2307020"/>
                <a:ext cx="992100" cy="8553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 flipH="1">
                <a:off x="2668576" y="1170852"/>
                <a:ext cx="708000" cy="6105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 flipH="1">
                <a:off x="1251120" y="2973508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 rot="10800000">
                <a:off x="10334160" y="31623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 rot="10800000">
                <a:off x="3095176" y="5883947"/>
                <a:ext cx="281400" cy="242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 flipH="1">
                <a:off x="9520070" y="774217"/>
                <a:ext cx="1168200" cy="10071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 rot="10800000">
                <a:off x="10531518" y="1905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279" name="Google Shape;279;p31"/>
            <p:cNvSpPr txBox="1"/>
            <p:nvPr/>
          </p:nvSpPr>
          <p:spPr>
            <a:xfrm>
              <a:off x="890631" y="2182509"/>
              <a:ext cx="3901501" cy="1122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altLang="zh-TW" sz="15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Questions</a:t>
              </a:r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/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80" name="Google Shape;280;p31"/>
          <p:cNvSpPr txBox="1"/>
          <p:nvPr/>
        </p:nvSpPr>
        <p:spPr>
          <a:xfrm>
            <a:off x="532988" y="2785519"/>
            <a:ext cx="6261075" cy="18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1.Share of Show and Movie in the top 20 of Netflix and Disney+ IMDB ratings?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2.Netflix and Disney+ movies, which year has the largest selection?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3.Comparison of the Top 20 production countries ranked by IMDB in Netflix and Disney+?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4.Which country has the highest frequency Ristricted on Netflix and Disney+?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5.Is there a big drop in the rating of the same film in Netflix and Disney+ on IMDB and TMDB?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Clr>
                <a:schemeClr val="dk1"/>
              </a:buCl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532984" y="3783230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3399651" y="3246144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3399651" y="3783230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2"/>
          <p:cNvGrpSpPr/>
          <p:nvPr/>
        </p:nvGrpSpPr>
        <p:grpSpPr>
          <a:xfrm>
            <a:off x="1851644" y="740337"/>
            <a:ext cx="3154800" cy="1935483"/>
            <a:chOff x="459131" y="1059083"/>
            <a:chExt cx="4757295" cy="2918621"/>
          </a:xfrm>
        </p:grpSpPr>
        <p:grpSp>
          <p:nvGrpSpPr>
            <p:cNvPr id="289" name="Google Shape;289;p32"/>
            <p:cNvGrpSpPr/>
            <p:nvPr/>
          </p:nvGrpSpPr>
          <p:grpSpPr>
            <a:xfrm>
              <a:off x="459131" y="1059083"/>
              <a:ext cx="4757295" cy="2918621"/>
              <a:chOff x="1251120" y="190572"/>
              <a:chExt cx="9675198" cy="5935775"/>
            </a:xfrm>
          </p:grpSpPr>
          <p:sp>
            <p:nvSpPr>
              <p:cNvPr id="290" name="Google Shape;290;p32"/>
              <p:cNvSpPr/>
              <p:nvPr/>
            </p:nvSpPr>
            <p:spPr>
              <a:xfrm rot="10800000" flipH="1">
                <a:off x="3489960" y="1463112"/>
                <a:ext cx="5212200" cy="44931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 rot="10800000">
                <a:off x="1781904" y="2514720"/>
                <a:ext cx="2174400" cy="1874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 flipH="1">
                <a:off x="6308544" y="4489275"/>
                <a:ext cx="1701600" cy="14670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 flipH="1">
                <a:off x="7717452" y="755694"/>
                <a:ext cx="1305900" cy="11256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 flipH="1">
                <a:off x="8461272" y="2307020"/>
                <a:ext cx="992100" cy="8553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 flipH="1">
                <a:off x="2668576" y="1170852"/>
                <a:ext cx="708000" cy="6105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 flipH="1">
                <a:off x="1251120" y="2973508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 rot="10800000">
                <a:off x="10334160" y="31623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 rot="10800000">
                <a:off x="3095176" y="5883947"/>
                <a:ext cx="281400" cy="2424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 flipH="1">
                <a:off x="9520070" y="774217"/>
                <a:ext cx="1168200" cy="10071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 rot="10800000">
                <a:off x="10531518" y="190572"/>
                <a:ext cx="394800" cy="3402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301" name="Google Shape;301;p32"/>
            <p:cNvSpPr txBox="1"/>
            <p:nvPr/>
          </p:nvSpPr>
          <p:spPr>
            <a:xfrm>
              <a:off x="890631" y="2182509"/>
              <a:ext cx="3901501" cy="1122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pPr algn="ctr">
                <a:buSzPts val="1100"/>
              </a:pPr>
              <a:r>
                <a:rPr lang="en-US" altLang="zh-TW" sz="1500" b="1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Questions</a:t>
              </a:r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>
                <a:buSzPts val="1100"/>
              </a:pPr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algn="ctr"/>
              <a:endParaRPr sz="15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02" name="Google Shape;302;p32"/>
          <p:cNvSpPr txBox="1"/>
          <p:nvPr/>
        </p:nvSpPr>
        <p:spPr>
          <a:xfrm>
            <a:off x="532988" y="2785519"/>
            <a:ext cx="6324975" cy="231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6.Is the credibility of the imdb score on Netflix and Disney+ the same?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7.Which movie type is the most at the top 20 movie on Disney+ and Netflix according to IMDB score?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8.Is the relationship between tmdb score and imdb score the same in Disney+ and Netflix?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9.The most popular actors on Netflix and Disney+?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r>
              <a:rPr lang="en-US" altLang="zh-TW"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10.Which genre of show is the most at top 20 ranked by IMDB score on Netflix and Disney+?</a:t>
            </a: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buSzPts val="1100"/>
            </a:pPr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ctr"/>
            <a:endParaRPr sz="10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532984" y="3783230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3399651" y="3246144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3399651" y="3783230"/>
            <a:ext cx="2925450" cy="2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ctr"/>
            <a:endParaRPr sz="1575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54C4BEC-121E-62B0-5099-314D78C5AC95}"/>
              </a:ext>
            </a:extLst>
          </p:cNvPr>
          <p:cNvGrpSpPr/>
          <p:nvPr/>
        </p:nvGrpSpPr>
        <p:grpSpPr>
          <a:xfrm>
            <a:off x="3" y="252714"/>
            <a:ext cx="2331930" cy="4736313"/>
            <a:chOff x="3" y="252714"/>
            <a:chExt cx="2331930" cy="4736313"/>
          </a:xfrm>
        </p:grpSpPr>
        <p:sp>
          <p:nvSpPr>
            <p:cNvPr id="311" name="Google Shape;311;p33"/>
            <p:cNvSpPr/>
            <p:nvPr/>
          </p:nvSpPr>
          <p:spPr>
            <a:xfrm rot="5400000" flipH="1">
              <a:off x="-178079" y="1445233"/>
              <a:ext cx="2604666" cy="224531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 rot="5400000">
              <a:off x="452154" y="3712138"/>
              <a:ext cx="1086602" cy="93668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 rot="16200000" flipH="1">
              <a:off x="1455229" y="1669992"/>
              <a:ext cx="850332" cy="733097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 rot="16200000" flipH="1">
              <a:off x="389138" y="924339"/>
              <a:ext cx="495777" cy="427415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 rot="16200000" flipH="1">
              <a:off x="742738" y="4805379"/>
              <a:ext cx="197291" cy="170006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 rot="5400000">
              <a:off x="837118" y="266357"/>
              <a:ext cx="197291" cy="170006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 rot="5400000">
              <a:off x="2201055" y="3936629"/>
              <a:ext cx="140623" cy="121133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2" name="Google Shape;322;p33"/>
            <p:cNvSpPr txBox="1"/>
            <p:nvPr/>
          </p:nvSpPr>
          <p:spPr>
            <a:xfrm>
              <a:off x="3" y="1685707"/>
              <a:ext cx="1404225" cy="1771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pPr algn="ctr"/>
              <a:r>
                <a:rPr lang="en-US" altLang="zh-TW" sz="11175" b="1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sz="11175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23" name="Google Shape;323;p33"/>
          <p:cNvSpPr txBox="1"/>
          <p:nvPr/>
        </p:nvSpPr>
        <p:spPr>
          <a:xfrm>
            <a:off x="2861495" y="1100100"/>
            <a:ext cx="3351150" cy="31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725" b="1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Topic 2: Spotify</a:t>
            </a:r>
            <a:endParaRPr sz="1725" b="1">
              <a:solidFill>
                <a:schemeClr val="accent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2399738" y="1499438"/>
            <a:ext cx="4336200" cy="254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Music not only soothes the soul, but sometimes also serves as a driving force for people to move forward. The source and content of Theme 2 dataset are as follows: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57175">
              <a:buClr>
                <a:schemeClr val="lt1"/>
              </a:buClr>
              <a:buSzPts val="1800"/>
              <a:buFont typeface="Microsoft Yahei"/>
              <a:buChar char="●"/>
            </a:pPr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dataset is a merger of two datasets: Billboard and Spotify's popular songs dataset.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57175">
              <a:buClr>
                <a:schemeClr val="lt1"/>
              </a:buClr>
              <a:buSzPts val="1800"/>
              <a:buFont typeface="Microsoft Yahei"/>
              <a:buChar char="●"/>
            </a:pPr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Billboard: Web Crawler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57175">
              <a:buClr>
                <a:schemeClr val="lt1"/>
              </a:buClr>
              <a:buSzPts val="1800"/>
              <a:buFont typeface="Microsoft Yahei"/>
              <a:buChar char="●"/>
            </a:pPr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Spotify: Kaggle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indent="-257175">
              <a:buClr>
                <a:schemeClr val="lt1"/>
              </a:buClr>
              <a:buSzPts val="1800"/>
              <a:buFont typeface="Microsoft Yahei"/>
              <a:buChar char="●"/>
            </a:pPr>
            <a:r>
              <a:rPr lang="en-US" altLang="zh-TW" sz="135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Using this dataset to perform data visualization analysis, we can explore more interesting stories hidden behind popular songs.</a:t>
            </a:r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水绿色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FF684D"/>
      </a:accent1>
      <a:accent2>
        <a:srgbClr val="2BB8AA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Microsoft Office PowerPoint</Application>
  <PresentationFormat>自訂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Microsoft Yahei</vt:lpstr>
      <vt:lpstr>Arial</vt:lpstr>
      <vt:lpstr>Calibri</vt:lpstr>
      <vt:lpstr>Source Sans Pro Black</vt:lpstr>
      <vt:lpstr>Simple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M114020022</cp:lastModifiedBy>
  <cp:revision>1</cp:revision>
  <dcterms:modified xsi:type="dcterms:W3CDTF">2023-03-13T04:55:17Z</dcterms:modified>
</cp:coreProperties>
</file>