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04" autoAdjust="0"/>
  </p:normalViewPr>
  <p:slideViewPr>
    <p:cSldViewPr snapToGrid="0">
      <p:cViewPr varScale="1">
        <p:scale>
          <a:sx n="67" d="100"/>
          <a:sy n="67" d="100"/>
        </p:scale>
        <p:origin x="8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D5FA-D2B1-4737-A55D-AFB2C95FE7E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A35E6-7B03-44DD-B073-4B2799DE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65B97E55-EE15-4FC6-B3B9-A5BFFED80723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/>
              <a:t>mcquien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92" y="60326"/>
            <a:ext cx="11677208" cy="977900"/>
          </a:xfrm>
        </p:spPr>
        <p:txBody>
          <a:bodyPr/>
          <a:lstStyle>
            <a:lvl1pPr>
              <a:defRPr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571" y="1266857"/>
            <a:ext cx="10515600" cy="4793296"/>
          </a:xfrm>
        </p:spPr>
        <p:txBody>
          <a:bodyPr/>
          <a:lstStyle>
            <a:lvl1pPr marL="0" indent="0">
              <a:buFontTx/>
              <a:buNone/>
              <a:defRPr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spcBef>
                <a:spcPts val="1200"/>
              </a:spcBef>
              <a:buFont typeface="+mj-lt"/>
              <a:buAutoNum type="romanUcPeriod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3838">
              <a:buFont typeface="Cambria" panose="02040503050406030204" pitchFamily="18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/>
              <a:t>mcquien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" y="1120809"/>
            <a:ext cx="12192002" cy="0"/>
          </a:xfrm>
          <a:prstGeom prst="line">
            <a:avLst/>
          </a:prstGeom>
          <a:ln w="31750">
            <a:solidFill>
              <a:srgbClr val="5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783" y="1269528"/>
            <a:ext cx="5181600" cy="43513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buFont typeface="+mj-lt"/>
              <a:buAutoNum type="romanUcPeriod"/>
              <a:defRPr sz="2200"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3838">
              <a:buFont typeface="Calibri" panose="020F0502020204030204" pitchFamily="34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704" y="1269897"/>
            <a:ext cx="5181600" cy="43513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  <a:lvl2pPr marL="690563" indent="-457200">
              <a:buFont typeface="+mj-lt"/>
              <a:buAutoNum type="romanUcPeriod"/>
              <a:defRPr sz="2200">
                <a:solidFill>
                  <a:srgbClr val="500000"/>
                </a:solidFill>
                <a:latin typeface="Cambria" panose="02040503050406030204" pitchFamily="18" charset="0"/>
              </a:defRPr>
            </a:lvl2pPr>
            <a:lvl3pPr marL="914400" indent="-228600">
              <a:buFont typeface="Calibri" panose="020F0502020204030204" pitchFamily="34" charset="0"/>
              <a:buChar char="‐"/>
              <a:defRPr>
                <a:solidFill>
                  <a:srgbClr val="500000"/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rgbClr val="500000"/>
                </a:solidFill>
              </a:defRPr>
            </a:lvl4pPr>
            <a:lvl5pPr>
              <a:defRPr>
                <a:solidFill>
                  <a:srgbClr val="5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>
            <a:lvl1pPr>
              <a:defRPr cap="all" baseline="0">
                <a:solidFill>
                  <a:srgbClr val="800000"/>
                </a:solidFill>
              </a:defRPr>
            </a:lvl1pPr>
          </a:lstStyle>
          <a:p>
            <a:fld id="{5E7D7144-164C-4C0B-B1C7-661AA202CE9C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>
            <a:lvl1pPr>
              <a:defRPr cap="all" baseline="0">
                <a:solidFill>
                  <a:srgbClr val="500000"/>
                </a:solidFill>
              </a:defRPr>
            </a:lvl1pPr>
          </a:lstStyle>
          <a:p>
            <a:r>
              <a:rPr lang="en-US"/>
              <a:t>mcquien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fld id="{C6CC9F88-92FB-495E-8A89-1B4EF0F54B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6231566"/>
            <a:ext cx="12192002" cy="0"/>
          </a:xfrm>
          <a:prstGeom prst="line">
            <a:avLst/>
          </a:prstGeom>
          <a:ln w="25400">
            <a:solidFill>
              <a:srgbClr val="5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8092" y="60326"/>
            <a:ext cx="11677208" cy="977900"/>
          </a:xfrm>
        </p:spPr>
        <p:txBody>
          <a:bodyPr/>
          <a:lstStyle>
            <a:lvl1pPr>
              <a:defRPr b="1" cap="all" baseline="0">
                <a:solidFill>
                  <a:srgbClr val="50000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2" y="1120809"/>
            <a:ext cx="12192002" cy="0"/>
          </a:xfrm>
          <a:prstGeom prst="line">
            <a:avLst/>
          </a:prstGeom>
          <a:ln w="31750">
            <a:solidFill>
              <a:srgbClr val="5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http://engineering.tamu.edu/media/95514/aero-logo-maro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" y="6356350"/>
            <a:ext cx="3144185" cy="4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55E1-3795-4763-A77D-D140C8AF180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September 25,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mcquien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D116-8AF6-4A13-B2F3-8A0DA55C9F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3337"/>
            <a:ext cx="9144000" cy="1678337"/>
          </a:xfrm>
        </p:spPr>
        <p:txBody>
          <a:bodyPr>
            <a:normAutofit/>
          </a:bodyPr>
          <a:lstStyle/>
          <a:p>
            <a:pPr algn="r"/>
            <a:r>
              <a:rPr lang="en-US" cap="none" dirty="0"/>
              <a:t>VTMS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0031"/>
            <a:ext cx="9144000" cy="24475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Collin Blake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7E55-EE15-4FC6-B3B9-A5BFFED80723}" type="datetime4">
              <a:rPr lang="en-US" smtClean="0">
                <a:solidFill>
                  <a:srgbClr val="500000"/>
                </a:solidFill>
              </a:rPr>
              <a:t>September 25, 2017</a:t>
            </a:fld>
            <a:endParaRPr lang="en-US" dirty="0">
              <a:solidFill>
                <a:srgbClr val="5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>
                <a:solidFill>
                  <a:srgbClr val="500000"/>
                </a:solidFill>
              </a:rPr>
              <a:pPr/>
              <a:t>1</a:t>
            </a:fld>
            <a:endParaRPr lang="en-US" dirty="0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2102-352A-4249-85AF-650D7C57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02C4-1B36-48FE-B072-9AF370DD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6096900" cy="47932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Evolving modelling techniques and computational ability allow us to model increasingly complex geometries for computer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Next evolution in computation Fiber Composite research is woven fabrics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Modelling discrete fibers very computationally 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Using Homogenized Tows with matrix surrounding tows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25E4-CD4A-4337-89E9-60CC66B8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7EC5-62B2-4584-BE9B-0ADEF9F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18E9-7364-46D9-B050-3E9A245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AB92A-184F-4AEB-B319-FC0F3AD54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3" t="54193" r="62143" b="5436"/>
          <a:stretch/>
        </p:blipFill>
        <p:spPr>
          <a:xfrm>
            <a:off x="7402286" y="1465943"/>
            <a:ext cx="4397828" cy="39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02BC-32A0-4BEB-9916-C7E49AD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6CC7-AD6F-4E5E-975B-2067C626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5760723" cy="47932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Digital chain method to generate realistic woven geometry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Developed by Eric Zhou</a:t>
            </a:r>
            <a:endParaRPr lang="en-US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Discrete fiber filaments can then be converted into homogenized tows and modelled in a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Creates realistic woven geometries that can be analyzed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E85D-A427-4319-9597-A31ED9ED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93C0-4727-4E3E-845D-94BBC502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F751-3585-4ECB-8B00-8D5953C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D0988-8DB7-4797-BED6-03588305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25490" r="4528" b="23137"/>
          <a:stretch/>
        </p:blipFill>
        <p:spPr>
          <a:xfrm>
            <a:off x="6961690" y="1911917"/>
            <a:ext cx="4693024" cy="286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7684F-63C5-402B-810D-24E7E718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9" t="27879" r="4228" b="24509"/>
          <a:stretch/>
        </p:blipFill>
        <p:spPr>
          <a:xfrm>
            <a:off x="6961690" y="2059835"/>
            <a:ext cx="4693024" cy="2716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724B4-89E5-445C-A6D6-0227C02C2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1" t="27879" r="4227" b="24314"/>
          <a:stretch/>
        </p:blipFill>
        <p:spPr>
          <a:xfrm>
            <a:off x="6983108" y="2059835"/>
            <a:ext cx="4671606" cy="27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9D40-3F4D-4FE4-AD96-E02FCF61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323-32ED-47F1-A4A4-BFDD5E67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5253769" cy="47932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Digital chain consists of digital rod elements connected by pins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Digital elements preserve physical properties at link (pins) between “elements”, rather than the properties being preserved by the element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Main difference between elements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cap="none" dirty="0"/>
              <a:t>In simpler terms, conventional elements preserve physical properties where digital elements are preserving the geometry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9183-BB91-4B29-A1D6-7AC2525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B863-317B-4525-A281-BA085184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9EDD-05BE-46C7-866D-407E8C0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C48B7-1A50-4F66-81D8-F55D795A9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1" t="71000" r="75349" b="20000"/>
          <a:stretch/>
        </p:blipFill>
        <p:spPr>
          <a:xfrm>
            <a:off x="7146413" y="2760301"/>
            <a:ext cx="4207387" cy="145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5AD78-6736-4CA7-BD93-583E965D715E}"/>
              </a:ext>
            </a:extLst>
          </p:cNvPr>
          <p:cNvSpPr txBox="1"/>
          <p:nvPr/>
        </p:nvSpPr>
        <p:spPr>
          <a:xfrm>
            <a:off x="8654980" y="4866698"/>
            <a:ext cx="161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2000</a:t>
            </a:r>
          </a:p>
        </p:txBody>
      </p:sp>
    </p:spTree>
    <p:extLst>
      <p:ext uri="{BB962C8B-B14F-4D97-AF65-F5344CB8AC3E}">
        <p14:creationId xmlns:p14="http://schemas.microsoft.com/office/powerpoint/2010/main" val="216886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C050-C0A7-4161-80E5-30D880F6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Chain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30DB-F050-4979-AA21-6EBE871B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5870989" cy="47932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Digital chains have a “stiffness” in the element axial direction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Replaced with a penalty factor if no yarn elongation is allowed</a:t>
            </a:r>
            <a:endParaRPr lang="en-US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Allows for a defined tension in axial direction during relaxation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When yarns contact, a contact element is placed between the two closest nodes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Contact element supports compression and shear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Nodes also account for friction forces (neglected in most cases)</a:t>
            </a:r>
          </a:p>
          <a:p>
            <a:pPr marL="1147763" lvl="1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4E13-3D60-4497-99AC-95D25F1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7357-C60C-4570-A4E8-AE163FA4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340C-2CFA-4D36-8823-5B29066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0D073-BC34-406E-8A8E-C0C6EBB3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t="59000" r="77796" b="24667"/>
          <a:stretch/>
        </p:blipFill>
        <p:spPr>
          <a:xfrm>
            <a:off x="6863261" y="2426506"/>
            <a:ext cx="4663758" cy="2511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9F9AD-EF5D-4A94-AC04-4BFD5A8276F8}"/>
              </a:ext>
            </a:extLst>
          </p:cNvPr>
          <p:cNvSpPr txBox="1"/>
          <p:nvPr/>
        </p:nvSpPr>
        <p:spPr>
          <a:xfrm>
            <a:off x="8801100" y="5343525"/>
            <a:ext cx="161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2000</a:t>
            </a:r>
          </a:p>
        </p:txBody>
      </p:sp>
    </p:spTree>
    <p:extLst>
      <p:ext uri="{BB962C8B-B14F-4D97-AF65-F5344CB8AC3E}">
        <p14:creationId xmlns:p14="http://schemas.microsoft.com/office/powerpoint/2010/main" val="5085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DAE7-84E5-41BE-B9D0-98B00D85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21A0-D8A2-448B-9DA9-A4FA9E10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71" y="1266857"/>
            <a:ext cx="5476654" cy="47932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After the digital chain method is used to create the yarn geometry, a surface definition of the geometry can be approximated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/>
              <a:t>This involves “rolling” an imaginary roller around the geometry that defines the surface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dirty="0"/>
              <a:t>User can now define diameter of roller</a:t>
            </a:r>
          </a:p>
          <a:p>
            <a:pPr marL="1147763" lvl="1">
              <a:buFont typeface="Arial" panose="020B0604020202020204" pitchFamily="34" charset="0"/>
              <a:buChar char="•"/>
            </a:pPr>
            <a:r>
              <a:rPr lang="en-US" cap="none" dirty="0"/>
              <a:t>Larger roller results is smoother topologies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5F87-CAE5-409C-9C09-5F5AB96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58B-55FC-4F07-981D-D6CF790EC2CE}" type="datetime4">
              <a:rPr lang="en-US" smtClean="0"/>
              <a:t>September 25, 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13BB-90CA-4431-973A-DF66123B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mcquien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DA76-8297-47B4-B2D6-E4227530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9F88-92FB-495E-8A89-1B4EF0F54BC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7EFA0E-2D39-4937-AD40-EA0697B15FA3}"/>
              </a:ext>
            </a:extLst>
          </p:cNvPr>
          <p:cNvGrpSpPr/>
          <p:nvPr/>
        </p:nvGrpSpPr>
        <p:grpSpPr>
          <a:xfrm>
            <a:off x="7644585" y="1859294"/>
            <a:ext cx="3128189" cy="2898444"/>
            <a:chOff x="8842099" y="2125265"/>
            <a:chExt cx="1907754" cy="18359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2E9265-242F-4C5E-9086-92E889CF2EAF}"/>
                </a:ext>
              </a:extLst>
            </p:cNvPr>
            <p:cNvSpPr/>
            <p:nvPr/>
          </p:nvSpPr>
          <p:spPr>
            <a:xfrm>
              <a:off x="8842099" y="3040065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ABDBB5-2E66-41A2-AFC1-9550F8BE3C06}"/>
                </a:ext>
              </a:extLst>
            </p:cNvPr>
            <p:cNvSpPr/>
            <p:nvPr/>
          </p:nvSpPr>
          <p:spPr>
            <a:xfrm>
              <a:off x="9176095" y="3221831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18550A-DDA2-43CF-B4D7-0F6C7DCDB3B2}"/>
                </a:ext>
              </a:extLst>
            </p:cNvPr>
            <p:cNvSpPr/>
            <p:nvPr/>
          </p:nvSpPr>
          <p:spPr>
            <a:xfrm>
              <a:off x="9176095" y="2875758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BB075F-FC87-492B-B071-44DDEC19F97E}"/>
                </a:ext>
              </a:extLst>
            </p:cNvPr>
            <p:cNvSpPr/>
            <p:nvPr/>
          </p:nvSpPr>
          <p:spPr>
            <a:xfrm>
              <a:off x="8868810" y="3386137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60EC7A-57DA-4302-9152-10670DC3D381}"/>
                </a:ext>
              </a:extLst>
            </p:cNvPr>
            <p:cNvSpPr/>
            <p:nvPr/>
          </p:nvSpPr>
          <p:spPr>
            <a:xfrm>
              <a:off x="9186655" y="3550443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5A9C2B-0EF2-4014-A081-FCDC49FF6838}"/>
                </a:ext>
              </a:extLst>
            </p:cNvPr>
            <p:cNvSpPr/>
            <p:nvPr/>
          </p:nvSpPr>
          <p:spPr>
            <a:xfrm>
              <a:off x="9529555" y="2975372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373EDF-01D2-4995-8A4D-09AEC9C60283}"/>
                </a:ext>
              </a:extLst>
            </p:cNvPr>
            <p:cNvSpPr/>
            <p:nvPr/>
          </p:nvSpPr>
          <p:spPr>
            <a:xfrm>
              <a:off x="9518995" y="3303984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1CD0AE-86D6-4910-85A3-20945F486221}"/>
                </a:ext>
              </a:extLst>
            </p:cNvPr>
            <p:cNvSpPr/>
            <p:nvPr/>
          </p:nvSpPr>
          <p:spPr>
            <a:xfrm>
              <a:off x="9829592" y="3139678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F06FD1-CEB2-462C-B46B-B23803783E80}"/>
                </a:ext>
              </a:extLst>
            </p:cNvPr>
            <p:cNvSpPr/>
            <p:nvPr/>
          </p:nvSpPr>
          <p:spPr>
            <a:xfrm>
              <a:off x="9540115" y="3632596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8F87C-D08C-443E-9D04-71D8D02878EB}"/>
                </a:ext>
              </a:extLst>
            </p:cNvPr>
            <p:cNvSpPr/>
            <p:nvPr/>
          </p:nvSpPr>
          <p:spPr>
            <a:xfrm>
              <a:off x="9883015" y="3468290"/>
              <a:ext cx="342900" cy="32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C602A4-895D-4079-A116-F69964F58D46}"/>
                </a:ext>
              </a:extLst>
            </p:cNvPr>
            <p:cNvSpPr/>
            <p:nvPr/>
          </p:nvSpPr>
          <p:spPr>
            <a:xfrm>
              <a:off x="9671820" y="2125265"/>
              <a:ext cx="1001344" cy="1014413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Circular 17">
              <a:extLst>
                <a:ext uri="{FF2B5EF4-FFF2-40B4-BE49-F238E27FC236}">
                  <a16:creationId xmlns:a16="http://schemas.microsoft.com/office/drawing/2014/main" id="{7774A691-0886-420F-840C-B495D6526E08}"/>
                </a:ext>
              </a:extLst>
            </p:cNvPr>
            <p:cNvSpPr/>
            <p:nvPr/>
          </p:nvSpPr>
          <p:spPr>
            <a:xfrm rot="3754075">
              <a:off x="9747942" y="2866829"/>
              <a:ext cx="1000125" cy="1003696"/>
            </a:xfrm>
            <a:prstGeom prst="circularArrow">
              <a:avLst>
                <a:gd name="adj1" fmla="val 12500"/>
                <a:gd name="adj2" fmla="val 640591"/>
                <a:gd name="adj3" fmla="val 20457681"/>
                <a:gd name="adj4" fmla="val 15856044"/>
                <a:gd name="adj5" fmla="val 125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EFA167-B1FA-4176-AB89-94526D83DE4A}"/>
                </a:ext>
              </a:extLst>
            </p:cNvPr>
            <p:cNvSpPr/>
            <p:nvPr/>
          </p:nvSpPr>
          <p:spPr>
            <a:xfrm>
              <a:off x="10126773" y="26096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C935CE-5B15-4424-B247-6B1E243D9E0F}"/>
                </a:ext>
              </a:extLst>
            </p:cNvPr>
            <p:cNvCxnSpPr>
              <a:stCxn id="19" idx="7"/>
            </p:cNvCxnSpPr>
            <p:nvPr/>
          </p:nvCxnSpPr>
          <p:spPr>
            <a:xfrm flipV="1">
              <a:off x="10165797" y="2125265"/>
              <a:ext cx="249791" cy="4910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AFD341-73A9-4AEF-9504-51D109A50891}"/>
                </a:ext>
              </a:extLst>
            </p:cNvPr>
            <p:cNvSpPr txBox="1"/>
            <p:nvPr/>
          </p:nvSpPr>
          <p:spPr>
            <a:xfrm>
              <a:off x="9990055" y="2228939"/>
              <a:ext cx="312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4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3200400"/>
            <a:ext cx="2540000" cy="761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8463" y="6360452"/>
            <a:ext cx="1419478" cy="365125"/>
          </a:xfrm>
        </p:spPr>
        <p:txBody>
          <a:bodyPr/>
          <a:lstStyle/>
          <a:p>
            <a:fld id="{3665B58B-55FC-4F07-981D-D6CF790EC2CE}" type="datetime4">
              <a:rPr lang="en-US" smtClean="0">
                <a:solidFill>
                  <a:srgbClr val="500000"/>
                </a:solidFill>
              </a:rPr>
              <a:t>September 25, 2017</a:t>
            </a:fld>
            <a:endParaRPr lang="en-US" dirty="0">
              <a:solidFill>
                <a:srgbClr val="5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08336" cy="365125"/>
          </a:xfrm>
        </p:spPr>
        <p:txBody>
          <a:bodyPr/>
          <a:lstStyle/>
          <a:p>
            <a:r>
              <a:rPr lang="en-US" dirty="0"/>
              <a:t>Blake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468" y="6356350"/>
            <a:ext cx="1084332" cy="365125"/>
          </a:xfrm>
        </p:spPr>
        <p:txBody>
          <a:bodyPr/>
          <a:lstStyle/>
          <a:p>
            <a:fld id="{C6CC9F88-92FB-495E-8A89-1B4EF0F54BC8}" type="slidenum">
              <a:rPr lang="en-US" smtClean="0">
                <a:solidFill>
                  <a:srgbClr val="500000"/>
                </a:solidFill>
              </a:rPr>
              <a:pPr/>
              <a:t>7</a:t>
            </a:fld>
            <a:endParaRPr lang="en-US" dirty="0">
              <a:solidFill>
                <a:srgbClr val="5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22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288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Custom Design</vt:lpstr>
      <vt:lpstr>VTMS Method</vt:lpstr>
      <vt:lpstr>Background</vt:lpstr>
      <vt:lpstr>VTMS</vt:lpstr>
      <vt:lpstr>Digital Chain</vt:lpstr>
      <vt:lpstr>Digital Chain (cont’d)</vt:lpstr>
      <vt:lpstr>Surface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Collin Blake</cp:lastModifiedBy>
  <cp:revision>121</cp:revision>
  <dcterms:created xsi:type="dcterms:W3CDTF">2016-03-28T03:08:25Z</dcterms:created>
  <dcterms:modified xsi:type="dcterms:W3CDTF">2017-09-25T14:09:49Z</dcterms:modified>
</cp:coreProperties>
</file>