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34"/>
  </p:notesMasterIdLst>
  <p:sldIdLst>
    <p:sldId id="256" r:id="rId2"/>
    <p:sldId id="259"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6" r:id="rId17"/>
    <p:sldId id="277" r:id="rId18"/>
    <p:sldId id="278" r:id="rId19"/>
    <p:sldId id="279" r:id="rId20"/>
    <p:sldId id="280" r:id="rId21"/>
    <p:sldId id="281" r:id="rId22"/>
    <p:sldId id="282" r:id="rId23"/>
    <p:sldId id="285" r:id="rId24"/>
    <p:sldId id="286" r:id="rId25"/>
    <p:sldId id="287" r:id="rId26"/>
    <p:sldId id="288" r:id="rId27"/>
    <p:sldId id="289" r:id="rId28"/>
    <p:sldId id="290" r:id="rId29"/>
    <p:sldId id="291" r:id="rId30"/>
    <p:sldId id="292" r:id="rId31"/>
    <p:sldId id="293" r:id="rId32"/>
    <p:sldId id="294"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B2D0C6-5485-49A1-9FEC-A85202243880}">
  <a:tblStyle styleId="{9AB2D0C6-5485-49A1-9FEC-A8520224388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BCB"/>
          </a:solidFill>
        </a:fill>
      </a:tcStyle>
    </a:band1H>
    <a:band2H>
      <a:tcTxStyle/>
      <a:tcStyle>
        <a:tcBdr/>
      </a:tcStyle>
    </a:band2H>
    <a:band1V>
      <a:tcTxStyle/>
      <a:tcStyle>
        <a:tcBdr/>
        <a:fill>
          <a:solidFill>
            <a:srgbClr val="FF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EAFD4AA-EA37-4CDB-AB1F-218C2B6803C9}" styleName="Table_1">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75" autoAdjust="0"/>
  </p:normalViewPr>
  <p:slideViewPr>
    <p:cSldViewPr snapToGrid="0">
      <p:cViewPr varScale="1">
        <p:scale>
          <a:sx n="59" d="100"/>
          <a:sy n="59" d="100"/>
        </p:scale>
        <p:origin x="64" y="80"/>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8636277d3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e8636277d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Lesson Outline</a:t>
            </a:r>
            <a:endParaRPr b="1"/>
          </a:p>
          <a:p>
            <a:pPr marL="457200" lvl="0" indent="-298450" algn="l" rtl="0">
              <a:lnSpc>
                <a:spcPct val="115000"/>
              </a:lnSpc>
              <a:spcBef>
                <a:spcPts val="0"/>
              </a:spcBef>
              <a:spcAft>
                <a:spcPts val="0"/>
              </a:spcAft>
              <a:buClr>
                <a:schemeClr val="dk1"/>
              </a:buClr>
              <a:buSzPts val="1100"/>
              <a:buFont typeface="Open Sans"/>
              <a:buChar char="●"/>
            </a:pPr>
            <a:r>
              <a:rPr lang="en-US" sz="1100">
                <a:latin typeface="Open Sans"/>
                <a:ea typeface="Open Sans"/>
                <a:cs typeface="Open Sans"/>
                <a:sym typeface="Open Sans"/>
              </a:rPr>
              <a:t>Join tables together.</a:t>
            </a:r>
            <a:endParaRPr sz="1100">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Font typeface="Open Sans"/>
              <a:buChar char="●"/>
            </a:pPr>
            <a:r>
              <a:rPr lang="en-US" sz="1100">
                <a:latin typeface="Open Sans"/>
                <a:ea typeface="Open Sans"/>
                <a:cs typeface="Open Sans"/>
                <a:sym typeface="Open Sans"/>
              </a:rPr>
              <a:t>Use aggregate SQL functions (</a:t>
            </a:r>
            <a:r>
              <a:rPr lang="en-US" sz="1100" b="1" i="1">
                <a:latin typeface="Open Sans"/>
                <a:ea typeface="Open Sans"/>
                <a:cs typeface="Open Sans"/>
                <a:sym typeface="Open Sans"/>
              </a:rPr>
              <a:t>MIN</a:t>
            </a:r>
            <a:r>
              <a:rPr lang="en-US" sz="1100">
                <a:latin typeface="Open Sans"/>
                <a:ea typeface="Open Sans"/>
                <a:cs typeface="Open Sans"/>
                <a:sym typeface="Open Sans"/>
              </a:rPr>
              <a:t>, </a:t>
            </a:r>
            <a:r>
              <a:rPr lang="en-US" sz="1100" b="1" i="1">
                <a:latin typeface="Open Sans"/>
                <a:ea typeface="Open Sans"/>
                <a:cs typeface="Open Sans"/>
                <a:sym typeface="Open Sans"/>
              </a:rPr>
              <a:t>MAX</a:t>
            </a:r>
            <a:r>
              <a:rPr lang="en-US" sz="1100">
                <a:latin typeface="Open Sans"/>
                <a:ea typeface="Open Sans"/>
                <a:cs typeface="Open Sans"/>
                <a:sym typeface="Open Sans"/>
              </a:rPr>
              <a:t>, </a:t>
            </a:r>
            <a:r>
              <a:rPr lang="en-US" sz="1100" b="1" i="1">
                <a:latin typeface="Open Sans"/>
                <a:ea typeface="Open Sans"/>
                <a:cs typeface="Open Sans"/>
                <a:sym typeface="Open Sans"/>
              </a:rPr>
              <a:t>AVG</a:t>
            </a:r>
            <a:r>
              <a:rPr lang="en-US" sz="1100">
                <a:latin typeface="Open Sans"/>
                <a:ea typeface="Open Sans"/>
                <a:cs typeface="Open Sans"/>
                <a:sym typeface="Open Sans"/>
              </a:rPr>
              <a:t>, </a:t>
            </a:r>
            <a:r>
              <a:rPr lang="en-US" sz="1100" b="1" i="1">
                <a:latin typeface="Open Sans"/>
                <a:ea typeface="Open Sans"/>
                <a:cs typeface="Open Sans"/>
                <a:sym typeface="Open Sans"/>
              </a:rPr>
              <a:t>SUM</a:t>
            </a:r>
            <a:r>
              <a:rPr lang="en-US" sz="1100">
                <a:latin typeface="Open Sans"/>
                <a:ea typeface="Open Sans"/>
                <a:cs typeface="Open Sans"/>
                <a:sym typeface="Open Sans"/>
              </a:rPr>
              <a:t>, </a:t>
            </a:r>
            <a:r>
              <a:rPr lang="en-US" sz="1100" b="1" i="1">
                <a:latin typeface="Open Sans"/>
                <a:ea typeface="Open Sans"/>
                <a:cs typeface="Open Sans"/>
                <a:sym typeface="Open Sans"/>
              </a:rPr>
              <a:t>COUNT</a:t>
            </a:r>
            <a:r>
              <a:rPr lang="en-US" sz="1100">
                <a:latin typeface="Open Sans"/>
                <a:ea typeface="Open Sans"/>
                <a:cs typeface="Open Sans"/>
                <a:sym typeface="Open Sans"/>
              </a:rPr>
              <a:t>).</a:t>
            </a:r>
            <a:endParaRPr sz="1100">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Font typeface="Open Sans"/>
              <a:buChar char="●"/>
            </a:pPr>
            <a:r>
              <a:rPr lang="en-US" sz="1100">
                <a:latin typeface="Open Sans"/>
                <a:ea typeface="Open Sans"/>
                <a:cs typeface="Open Sans"/>
                <a:sym typeface="Open Sans"/>
              </a:rPr>
              <a:t>Insert, delete, and update data in a database.</a:t>
            </a:r>
            <a:endParaRPr/>
          </a:p>
          <a:p>
            <a:pPr marL="457200" marR="0" lvl="0" indent="-228600" algn="l" rtl="0">
              <a:lnSpc>
                <a:spcPct val="100000"/>
              </a:lnSpc>
              <a:spcBef>
                <a:spcPts val="0"/>
              </a:spcBef>
              <a:spcAft>
                <a:spcPts val="0"/>
              </a:spcAft>
              <a:buClr>
                <a:srgbClr val="000000"/>
              </a:buClr>
              <a:buSzPts val="1400"/>
              <a:buFont typeface="Arial"/>
              <a:buNone/>
            </a:pPr>
            <a:endParaRPr b="0"/>
          </a:p>
        </p:txBody>
      </p:sp>
      <p:sp>
        <p:nvSpPr>
          <p:cNvPr id="349" name="Google Shape;349;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1"/>
              <a:t>Business </a:t>
            </a:r>
            <a:r>
              <a:rPr lang="en-US" b="1"/>
              <a:t>I</a:t>
            </a:r>
            <a:r>
              <a:rPr lang="en-US" sz="1200" b="1"/>
              <a:t>s Booming</a:t>
            </a:r>
            <a:endParaRPr b="1"/>
          </a:p>
          <a:p>
            <a:pPr marL="0" marR="0" lvl="0" indent="0" algn="l" rtl="0">
              <a:lnSpc>
                <a:spcPct val="100000"/>
              </a:lnSpc>
              <a:spcBef>
                <a:spcPts val="0"/>
              </a:spcBef>
              <a:spcAft>
                <a:spcPts val="0"/>
              </a:spcAft>
              <a:buClr>
                <a:srgbClr val="000000"/>
              </a:buClr>
              <a:buSzPts val="1200"/>
              <a:buFont typeface="Arial"/>
              <a:buNone/>
            </a:pPr>
            <a:r>
              <a:rPr lang="en-US"/>
              <a:t>There are some changes within the record label. New bands have been signed and need to be added to the database. Band members may also switch bands. The record label has signed a contract with a new venue where the bands can perform.</a:t>
            </a:r>
            <a:endParaRPr/>
          </a:p>
          <a:p>
            <a:pPr marL="457200" marR="0" lvl="0" indent="-228600" algn="l" rtl="0">
              <a:lnSpc>
                <a:spcPct val="100000"/>
              </a:lnSpc>
              <a:spcBef>
                <a:spcPts val="0"/>
              </a:spcBef>
              <a:spcAft>
                <a:spcPts val="0"/>
              </a:spcAft>
              <a:buClr>
                <a:srgbClr val="000000"/>
              </a:buClr>
              <a:buSzPts val="1400"/>
              <a:buFont typeface="Arial"/>
              <a:buNone/>
            </a:pPr>
            <a:endParaRPr b="1"/>
          </a:p>
        </p:txBody>
      </p:sp>
      <p:sp>
        <p:nvSpPr>
          <p:cNvPr id="366" name="Google Shape;3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5fd776611_1_8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f5fd776611_1_8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Arial"/>
              <a:buNone/>
            </a:pPr>
            <a:r>
              <a:rPr lang="en-US" b="1"/>
              <a:t>Lesson Goals</a:t>
            </a:r>
            <a:endParaRPr/>
          </a:p>
          <a:p>
            <a:pPr marL="457200" lvl="0" indent="-304800" algn="l" rtl="0">
              <a:lnSpc>
                <a:spcPct val="100000"/>
              </a:lnSpc>
              <a:spcBef>
                <a:spcPts val="0"/>
              </a:spcBef>
              <a:spcAft>
                <a:spcPts val="0"/>
              </a:spcAft>
              <a:buSzPts val="1200"/>
              <a:buFont typeface="Calibri"/>
              <a:buChar char="●"/>
            </a:pPr>
            <a:r>
              <a:rPr lang="en-US"/>
              <a:t>Use aggregate SQL functions (</a:t>
            </a:r>
            <a:r>
              <a:rPr lang="en-US" b="1" i="1"/>
              <a:t>MIN</a:t>
            </a:r>
            <a:r>
              <a:rPr lang="en-US"/>
              <a:t>, </a:t>
            </a:r>
            <a:r>
              <a:rPr lang="en-US" b="1" i="1"/>
              <a:t>MAX</a:t>
            </a:r>
            <a:r>
              <a:rPr lang="en-US"/>
              <a:t>, </a:t>
            </a:r>
            <a:r>
              <a:rPr lang="en-US" b="1" i="1"/>
              <a:t>AVG</a:t>
            </a:r>
            <a:r>
              <a:rPr lang="en-US"/>
              <a:t>, </a:t>
            </a:r>
            <a:r>
              <a:rPr lang="en-US" b="1" i="1"/>
              <a:t>SUM</a:t>
            </a:r>
            <a:r>
              <a:rPr lang="en-US"/>
              <a:t>, </a:t>
            </a:r>
            <a:r>
              <a:rPr lang="en-US" b="1" i="1"/>
              <a:t>COUNT</a:t>
            </a:r>
            <a:r>
              <a:rPr lang="en-US"/>
              <a:t>).</a:t>
            </a:r>
            <a:endParaRPr/>
          </a:p>
          <a:p>
            <a:pPr marL="457200" lvl="0" indent="-304800" algn="l" rtl="0">
              <a:lnSpc>
                <a:spcPct val="100000"/>
              </a:lnSpc>
              <a:spcBef>
                <a:spcPts val="0"/>
              </a:spcBef>
              <a:spcAft>
                <a:spcPts val="0"/>
              </a:spcAft>
              <a:buSzPts val="1200"/>
              <a:buFont typeface="Calibri"/>
              <a:buChar char="●"/>
            </a:pPr>
            <a:r>
              <a:rPr lang="en-US"/>
              <a:t>Join tables together.</a:t>
            </a:r>
            <a:endParaRPr/>
          </a:p>
          <a:p>
            <a:pPr marL="457200" lvl="0" indent="-304800" algn="l" rtl="0">
              <a:lnSpc>
                <a:spcPct val="100000"/>
              </a:lnSpc>
              <a:spcBef>
                <a:spcPts val="0"/>
              </a:spcBef>
              <a:spcAft>
                <a:spcPts val="0"/>
              </a:spcAft>
              <a:buSzPts val="1200"/>
              <a:buFont typeface="Calibri"/>
              <a:buChar char="●"/>
            </a:pPr>
            <a:r>
              <a:rPr lang="en-US"/>
              <a:t>Insert, delete, and update data in our database.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t>Joining, grouping, and aggregating data are critical in shaping the final data we want for our analyses.</a:t>
            </a:r>
            <a:endParaRPr/>
          </a:p>
          <a:p>
            <a:pPr marL="0" lvl="0" indent="0" algn="l" rtl="0">
              <a:lnSpc>
                <a:spcPct val="100000"/>
              </a:lnSpc>
              <a:spcBef>
                <a:spcPts val="0"/>
              </a:spcBef>
              <a:spcAft>
                <a:spcPts val="0"/>
              </a:spcAft>
              <a:buSzPts val="1400"/>
              <a:buNone/>
            </a:pPr>
            <a:r>
              <a:rPr lang="en-US" sz="1200"/>
              <a:t>At times, data needs to be inserted, updated, or deleted to ensure </a:t>
            </a:r>
            <a:r>
              <a:rPr lang="en-US"/>
              <a:t>it is</a:t>
            </a:r>
            <a:r>
              <a:rPr lang="en-US" sz="1200"/>
              <a:t> correct. We can update this data through SQL.</a:t>
            </a:r>
            <a:endParaRPr/>
          </a:p>
          <a:p>
            <a:pPr marL="0" lvl="0" indent="0" algn="l" rtl="0">
              <a:lnSpc>
                <a:spcPct val="100000"/>
              </a:lnSpc>
              <a:spcBef>
                <a:spcPts val="0"/>
              </a:spcBef>
              <a:spcAft>
                <a:spcPts val="0"/>
              </a:spcAft>
              <a:buSzPts val="1400"/>
              <a:buNone/>
            </a:pPr>
            <a:endParaRPr sz="1200"/>
          </a:p>
          <a:p>
            <a:pPr marL="457200" marR="0" lvl="0" indent="-228600" algn="l" rtl="0">
              <a:lnSpc>
                <a:spcPct val="100000"/>
              </a:lnSpc>
              <a:spcBef>
                <a:spcPts val="0"/>
              </a:spcBef>
              <a:spcAft>
                <a:spcPts val="0"/>
              </a:spcAft>
              <a:buClr>
                <a:srgbClr val="000000"/>
              </a:buClr>
              <a:buSzPts val="1400"/>
              <a:buFont typeface="Arial"/>
              <a:buNone/>
            </a:pPr>
            <a:endParaRPr sz="1200"/>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76" name="Google Shape;376;gf5fd776611_1_8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Aggregates</a:t>
            </a:r>
            <a:endParaRPr sz="1200"/>
          </a:p>
          <a:p>
            <a:pPr marL="0" lvl="0" indent="0" algn="l" rtl="0">
              <a:lnSpc>
                <a:spcPct val="100000"/>
              </a:lnSpc>
              <a:spcBef>
                <a:spcPts val="0"/>
              </a:spcBef>
              <a:spcAft>
                <a:spcPts val="0"/>
              </a:spcAft>
              <a:buSzPts val="1400"/>
              <a:buNone/>
            </a:pPr>
            <a:r>
              <a:rPr lang="en-US" sz="1200"/>
              <a:t>As a refresher, we use aggregate functions to perform calculations on data. We can find the </a:t>
            </a:r>
            <a:r>
              <a:rPr lang="en-US" sz="1200" b="1" i="1"/>
              <a:t>SUM</a:t>
            </a:r>
            <a:r>
              <a:rPr lang="en-US" sz="1200"/>
              <a:t>, </a:t>
            </a:r>
            <a:r>
              <a:rPr lang="en-US" sz="1200" b="1" i="1"/>
              <a:t>AVG</a:t>
            </a:r>
            <a:r>
              <a:rPr lang="en-US" sz="1200"/>
              <a:t>, </a:t>
            </a:r>
            <a:r>
              <a:rPr lang="en-US" sz="1200" b="1" i="1"/>
              <a:t>MIN</a:t>
            </a:r>
            <a:r>
              <a:rPr lang="en-US" sz="1200"/>
              <a:t>, or </a:t>
            </a:r>
            <a:r>
              <a:rPr lang="en-US" sz="1200" b="1" i="1"/>
              <a:t>MAX </a:t>
            </a:r>
            <a:r>
              <a:rPr lang="en-US" sz="1200"/>
              <a:t>of a column with numerical data.</a:t>
            </a:r>
            <a:endParaRPr sz="1200"/>
          </a:p>
          <a:p>
            <a:pPr marL="0" lvl="0" indent="0" algn="l" rtl="0">
              <a:lnSpc>
                <a:spcPct val="100000"/>
              </a:lnSpc>
              <a:spcBef>
                <a:spcPts val="0"/>
              </a:spcBef>
              <a:spcAft>
                <a:spcPts val="0"/>
              </a:spcAft>
              <a:buSzPts val="1400"/>
              <a:buNone/>
            </a:pPr>
            <a:r>
              <a:rPr lang="en-US" sz="1200"/>
              <a:t>For all data, there is also </a:t>
            </a:r>
            <a:r>
              <a:rPr lang="en-US"/>
              <a:t>a </a:t>
            </a:r>
            <a:r>
              <a:rPr lang="en-US" sz="1200"/>
              <a:t>fifth aggregate function, </a:t>
            </a:r>
            <a:r>
              <a:rPr lang="en-US" sz="1200" b="1" i="1"/>
              <a:t>COUNT</a:t>
            </a:r>
            <a:r>
              <a:rPr lang="en-US" sz="1200"/>
              <a:t>, which will count the number of rows. What is the count </a:t>
            </a:r>
            <a:r>
              <a:rPr lang="en-US"/>
              <a:t>i</a:t>
            </a:r>
            <a:r>
              <a:rPr lang="en-US" sz="1200"/>
              <a:t>n this example?</a:t>
            </a:r>
            <a:endParaRPr/>
          </a:p>
        </p:txBody>
      </p:sp>
      <p:sp>
        <p:nvSpPr>
          <p:cNvPr id="391" name="Google Shape;3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INSERT</a:t>
            </a:r>
            <a:r>
              <a:rPr lang="en-US"/>
              <a:t>,</a:t>
            </a:r>
            <a:r>
              <a:rPr lang="en-US" b="1"/>
              <a:t> DELETE</a:t>
            </a:r>
            <a:r>
              <a:rPr lang="en-US"/>
              <a:t>,</a:t>
            </a:r>
            <a:r>
              <a:rPr lang="en-US" b="1"/>
              <a:t> UPDATE</a:t>
            </a:r>
            <a:endParaRPr b="1"/>
          </a:p>
          <a:p>
            <a:pPr marL="0" lvl="0" indent="0" algn="l" rtl="0">
              <a:lnSpc>
                <a:spcPct val="100000"/>
              </a:lnSpc>
              <a:spcBef>
                <a:spcPts val="0"/>
              </a:spcBef>
              <a:spcAft>
                <a:spcPts val="0"/>
              </a:spcAft>
              <a:buSzPts val="1400"/>
              <a:buNone/>
            </a:pPr>
            <a:r>
              <a:rPr lang="en-US" sz="1200" b="1" i="1"/>
              <a:t>INSERT</a:t>
            </a:r>
            <a:r>
              <a:rPr lang="en-US" sz="1200"/>
              <a:t>, </a:t>
            </a:r>
            <a:r>
              <a:rPr lang="en-US" sz="1200" b="1" i="1"/>
              <a:t>DELETE</a:t>
            </a:r>
            <a:r>
              <a:rPr lang="en-US" sz="1200"/>
              <a:t>, and </a:t>
            </a:r>
            <a:r>
              <a:rPr lang="en-US" sz="1200" b="1" i="1"/>
              <a:t>UPDATE </a:t>
            </a:r>
            <a:r>
              <a:rPr lang="en-US" sz="1200"/>
              <a:t>are three different queries that d</a:t>
            </a:r>
            <a:r>
              <a:rPr lang="en-US"/>
              <a:t>o</a:t>
            </a:r>
            <a:r>
              <a:rPr lang="en-US" sz="1200"/>
              <a:t> not follow the traditional query structure. We use these three queries to alter existing row data.</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b="1"/>
              <a:t>Warning</a:t>
            </a:r>
            <a:r>
              <a:rPr lang="en-US" sz="1200" b="1"/>
              <a:t>: </a:t>
            </a:r>
            <a:r>
              <a:rPr lang="en-US"/>
              <a:t>W</a:t>
            </a:r>
            <a:r>
              <a:rPr lang="en-US" sz="1200" b="0"/>
              <a:t>riting </a:t>
            </a:r>
            <a:r>
              <a:rPr lang="en-US" b="1" i="1"/>
              <a:t>UPDATE </a:t>
            </a:r>
            <a:r>
              <a:rPr lang="en-US" sz="1200" b="0"/>
              <a:t>and </a:t>
            </a:r>
            <a:r>
              <a:rPr lang="en-US" b="1" i="1"/>
              <a:t>DELETE </a:t>
            </a:r>
            <a:r>
              <a:rPr lang="en-US" sz="1200" b="0"/>
              <a:t>queries </a:t>
            </a:r>
            <a:r>
              <a:rPr lang="en-US"/>
              <a:t>without </a:t>
            </a:r>
            <a:r>
              <a:rPr lang="en-US" sz="1200" b="0"/>
              <a:t>using </a:t>
            </a:r>
            <a:r>
              <a:rPr lang="en-US" b="1" i="1"/>
              <a:t>WHERE</a:t>
            </a:r>
            <a:r>
              <a:rPr lang="en-US" sz="1200" b="1" i="1"/>
              <a:t> </a:t>
            </a:r>
            <a:r>
              <a:rPr lang="en-US" sz="1200" b="0"/>
              <a:t>can override multiple rows! Please ensure the </a:t>
            </a:r>
            <a:r>
              <a:rPr lang="en-US" b="1" i="1"/>
              <a:t>WHERE </a:t>
            </a:r>
            <a:r>
              <a:rPr lang="en-US" sz="1200" b="0"/>
              <a:t>keyword creates the appropriate filter.</a:t>
            </a:r>
            <a:endParaRPr sz="1200" b="1"/>
          </a:p>
        </p:txBody>
      </p:sp>
      <p:sp>
        <p:nvSpPr>
          <p:cNvPr id="412" name="Google Shape;4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6d8410c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06d8410c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Complete Part 2 of the final project found in DSA_SQL_Project.pdf. </a:t>
            </a:r>
            <a:endParaRPr/>
          </a:p>
        </p:txBody>
      </p:sp>
      <p:sp>
        <p:nvSpPr>
          <p:cNvPr id="430" name="Google Shape;430;g106d8410c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400"/>
              <a:buNone/>
            </a:pPr>
            <a:endParaRPr/>
          </a:p>
        </p:txBody>
      </p:sp>
      <p:sp>
        <p:nvSpPr>
          <p:cNvPr id="453" name="Google Shape;4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Lesson Outline</a:t>
            </a:r>
            <a:endParaRPr b="1"/>
          </a:p>
          <a:p>
            <a:pPr marL="457200" lvl="0" indent="-298450" algn="l" rtl="0">
              <a:lnSpc>
                <a:spcPct val="115000"/>
              </a:lnSpc>
              <a:spcBef>
                <a:spcPts val="0"/>
              </a:spcBef>
              <a:spcAft>
                <a:spcPts val="0"/>
              </a:spcAft>
              <a:buClr>
                <a:schemeClr val="dk1"/>
              </a:buClr>
              <a:buSzPts val="1100"/>
              <a:buFont typeface="Open Sans"/>
              <a:buChar char="●"/>
            </a:pPr>
            <a:r>
              <a:rPr lang="en-US" sz="1100">
                <a:latin typeface="Open Sans"/>
                <a:ea typeface="Open Sans"/>
                <a:cs typeface="Open Sans"/>
                <a:sym typeface="Open Sans"/>
              </a:rPr>
              <a:t>Use </a:t>
            </a:r>
            <a:r>
              <a:rPr lang="en-US" sz="1100" b="1" i="1">
                <a:latin typeface="Open Sans"/>
                <a:ea typeface="Open Sans"/>
                <a:cs typeface="Open Sans"/>
                <a:sym typeface="Open Sans"/>
              </a:rPr>
              <a:t>CASE </a:t>
            </a:r>
            <a:r>
              <a:rPr lang="en-US" sz="1100">
                <a:latin typeface="Open Sans"/>
                <a:ea typeface="Open Sans"/>
                <a:cs typeface="Open Sans"/>
                <a:sym typeface="Open Sans"/>
              </a:rPr>
              <a:t>statements in queries.</a:t>
            </a:r>
            <a:endParaRPr sz="1100">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Font typeface="Open Sans"/>
              <a:buChar char="●"/>
            </a:pPr>
            <a:r>
              <a:rPr lang="en-US" sz="1100">
                <a:latin typeface="Open Sans"/>
                <a:ea typeface="Open Sans"/>
                <a:cs typeface="Open Sans"/>
                <a:sym typeface="Open Sans"/>
              </a:rPr>
              <a:t>Use views to save complex queries.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b="0"/>
          </a:p>
        </p:txBody>
      </p:sp>
      <p:sp>
        <p:nvSpPr>
          <p:cNvPr id="462" name="Google Shape;462;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Festival Time</a:t>
            </a:r>
            <a:r>
              <a:rPr lang="en-US" sz="1200" b="1"/>
              <a:t>!</a:t>
            </a:r>
            <a:endParaRPr b="1"/>
          </a:p>
          <a:p>
            <a:pPr marL="0" marR="0" lvl="0" indent="0" algn="l" rtl="0">
              <a:lnSpc>
                <a:spcPct val="100000"/>
              </a:lnSpc>
              <a:spcBef>
                <a:spcPts val="0"/>
              </a:spcBef>
              <a:spcAft>
                <a:spcPts val="0"/>
              </a:spcAft>
              <a:buClr>
                <a:srgbClr val="000000"/>
              </a:buClr>
              <a:buSzPts val="1200"/>
              <a:buFont typeface="Arial"/>
              <a:buNone/>
            </a:pPr>
            <a:r>
              <a:rPr lang="en-US"/>
              <a:t>Drop Table is ready to have its first festival with some of the artists and bands that have signed with the label.</a:t>
            </a:r>
            <a:endParaRPr/>
          </a:p>
          <a:p>
            <a:pPr marL="0" marR="0" lvl="0" indent="0" algn="l" rtl="0">
              <a:lnSpc>
                <a:spcPct val="100000"/>
              </a:lnSpc>
              <a:spcBef>
                <a:spcPts val="0"/>
              </a:spcBef>
              <a:spcAft>
                <a:spcPts val="0"/>
              </a:spcAft>
              <a:buClr>
                <a:srgbClr val="000000"/>
              </a:buClr>
              <a:buSzPts val="1200"/>
              <a:buFont typeface="Arial"/>
              <a:buNone/>
            </a:pPr>
            <a:endParaRPr/>
          </a:p>
          <a:p>
            <a:pPr marL="0" lvl="0" indent="0" algn="l" rtl="0">
              <a:lnSpc>
                <a:spcPct val="100000"/>
              </a:lnSpc>
              <a:spcBef>
                <a:spcPts val="0"/>
              </a:spcBef>
              <a:spcAft>
                <a:spcPts val="0"/>
              </a:spcAft>
              <a:buSzPts val="1400"/>
              <a:buNone/>
            </a:pPr>
            <a:endParaRPr b="1"/>
          </a:p>
        </p:txBody>
      </p:sp>
      <p:sp>
        <p:nvSpPr>
          <p:cNvPr id="479" name="Google Shape;4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Font typeface="Arial"/>
              <a:buNone/>
            </a:pPr>
            <a:r>
              <a:rPr lang="en-US" b="1"/>
              <a:t>Lesson Goals</a:t>
            </a:r>
            <a:endParaRPr/>
          </a:p>
          <a:p>
            <a:pPr marL="457200" lvl="0" indent="-304800" algn="l" rtl="0">
              <a:lnSpc>
                <a:spcPct val="100000"/>
              </a:lnSpc>
              <a:spcBef>
                <a:spcPts val="0"/>
              </a:spcBef>
              <a:spcAft>
                <a:spcPts val="0"/>
              </a:spcAft>
              <a:buSzPts val="1200"/>
              <a:buFont typeface="Calibri"/>
              <a:buChar char="●"/>
            </a:pPr>
            <a:r>
              <a:rPr lang="en-US"/>
              <a:t>Use </a:t>
            </a:r>
            <a:r>
              <a:rPr lang="en-US" b="1" i="1"/>
              <a:t>CASE </a:t>
            </a:r>
            <a:r>
              <a:rPr lang="en-US"/>
              <a:t>statements in our queries.</a:t>
            </a:r>
            <a:endParaRPr/>
          </a:p>
          <a:p>
            <a:pPr marL="457200" lvl="0" indent="-304800" algn="l" rtl="0">
              <a:lnSpc>
                <a:spcPct val="100000"/>
              </a:lnSpc>
              <a:spcBef>
                <a:spcPts val="0"/>
              </a:spcBef>
              <a:spcAft>
                <a:spcPts val="0"/>
              </a:spcAft>
              <a:buSzPts val="1200"/>
              <a:buFont typeface="Calibri"/>
              <a:buChar char="●"/>
            </a:pPr>
            <a:r>
              <a:rPr lang="en-US"/>
              <a:t>Use views to save complex queries as tables.</a:t>
            </a:r>
            <a:endParaRPr/>
          </a:p>
          <a:p>
            <a:pPr marL="0" lvl="0" indent="0" algn="l" rtl="0">
              <a:lnSpc>
                <a:spcPct val="100000"/>
              </a:lnSpc>
              <a:spcBef>
                <a:spcPts val="0"/>
              </a:spcBef>
              <a:spcAft>
                <a:spcPts val="0"/>
              </a:spcAft>
              <a:buSzPts val="1200"/>
              <a:buFont typeface="Arial"/>
              <a:buNone/>
            </a:pPr>
            <a:endParaRPr b="1"/>
          </a:p>
          <a:p>
            <a:pPr marL="0" lvl="0" indent="0" algn="l" rtl="0">
              <a:lnSpc>
                <a:spcPct val="100000"/>
              </a:lnSpc>
              <a:spcBef>
                <a:spcPts val="0"/>
              </a:spcBef>
              <a:spcAft>
                <a:spcPts val="0"/>
              </a:spcAft>
              <a:buSzPts val="1400"/>
              <a:buNone/>
            </a:pPr>
            <a:r>
              <a:rPr lang="en-US" b="1"/>
              <a:t>Why Are They Important?</a:t>
            </a:r>
            <a:endParaRPr b="1"/>
          </a:p>
          <a:p>
            <a:pPr marL="457200" lvl="0" indent="-304800" algn="l" rtl="0">
              <a:lnSpc>
                <a:spcPct val="100000"/>
              </a:lnSpc>
              <a:spcBef>
                <a:spcPts val="0"/>
              </a:spcBef>
              <a:spcAft>
                <a:spcPts val="0"/>
              </a:spcAft>
              <a:buSzPts val="1200"/>
              <a:buChar char="●"/>
            </a:pPr>
            <a:r>
              <a:rPr lang="en-US" b="1" i="1"/>
              <a:t>CASE </a:t>
            </a:r>
            <a:r>
              <a:rPr lang="en-US"/>
              <a:t>statements allow us to apply logic to data and gather data given a certain scenario.</a:t>
            </a:r>
            <a:endParaRPr/>
          </a:p>
          <a:p>
            <a:pPr marL="457200" lvl="0" indent="-304800" algn="l" rtl="0">
              <a:lnSpc>
                <a:spcPct val="100000"/>
              </a:lnSpc>
              <a:spcBef>
                <a:spcPts val="0"/>
              </a:spcBef>
              <a:spcAft>
                <a:spcPts val="0"/>
              </a:spcAft>
              <a:buSzPts val="1200"/>
              <a:buChar char="●"/>
            </a:pPr>
            <a:r>
              <a:rPr lang="en-US"/>
              <a:t>Views allow us to retain critical queries as tables that can be easily referenced without harming the original query code.</a:t>
            </a:r>
            <a:endParaRPr b="1" i="1"/>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endParaRPr/>
          </a:p>
        </p:txBody>
      </p:sp>
      <p:sp>
        <p:nvSpPr>
          <p:cNvPr id="489" name="Google Shape;48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1b13b9a5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400"/>
              <a:buNone/>
            </a:pPr>
            <a:endParaRPr/>
          </a:p>
        </p:txBody>
      </p:sp>
      <p:sp>
        <p:nvSpPr>
          <p:cNvPr id="245" name="Google Shape;245;g101b13b9a5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CASE Statements</a:t>
            </a:r>
            <a:endParaRPr/>
          </a:p>
          <a:p>
            <a:pPr marL="0" lvl="0" indent="0" algn="l" rtl="0">
              <a:lnSpc>
                <a:spcPct val="100000"/>
              </a:lnSpc>
              <a:spcBef>
                <a:spcPts val="0"/>
              </a:spcBef>
              <a:spcAft>
                <a:spcPts val="0"/>
              </a:spcAft>
              <a:buSzPts val="1400"/>
              <a:buNone/>
            </a:pPr>
            <a:r>
              <a:rPr lang="en-US" b="1" i="1"/>
              <a:t>CASE </a:t>
            </a:r>
            <a:r>
              <a:rPr lang="en-US"/>
              <a:t>statements allow for conditional values in a column. This enables us to create new categorical features for our data set.</a:t>
            </a:r>
            <a:endParaRPr/>
          </a:p>
          <a:p>
            <a:pPr marL="0" lvl="0" indent="0" algn="l" rtl="0">
              <a:lnSpc>
                <a:spcPct val="100000"/>
              </a:lnSpc>
              <a:spcBef>
                <a:spcPts val="0"/>
              </a:spcBef>
              <a:spcAft>
                <a:spcPts val="0"/>
              </a:spcAft>
              <a:buSzPts val="1400"/>
              <a:buNone/>
            </a:pPr>
            <a:r>
              <a:rPr lang="en-US"/>
              <a:t>It is important to note the </a:t>
            </a:r>
            <a:r>
              <a:rPr lang="en-US" b="1" i="1"/>
              <a:t>WHEN</a:t>
            </a:r>
            <a:r>
              <a:rPr lang="en-US"/>
              <a:t>, </a:t>
            </a:r>
            <a:r>
              <a:rPr lang="en-US" b="1" i="1"/>
              <a:t>THEN</a:t>
            </a:r>
            <a:r>
              <a:rPr lang="en-US"/>
              <a:t>, </a:t>
            </a:r>
            <a:r>
              <a:rPr lang="en-US" b="1" i="1"/>
              <a:t>ELSE</a:t>
            </a:r>
            <a:r>
              <a:rPr lang="en-US"/>
              <a:t>, and </a:t>
            </a:r>
            <a:r>
              <a:rPr lang="en-US" b="1" i="1"/>
              <a:t>END </a:t>
            </a:r>
            <a:r>
              <a:rPr lang="en-US"/>
              <a:t>clauses, as they are critical to forming the structure.</a:t>
            </a:r>
            <a:endParaRPr/>
          </a:p>
          <a:p>
            <a:pPr marL="0" lvl="0" indent="0" algn="l" rtl="0">
              <a:lnSpc>
                <a:spcPct val="100000"/>
              </a:lnSpc>
              <a:spcBef>
                <a:spcPts val="0"/>
              </a:spcBef>
              <a:spcAft>
                <a:spcPts val="0"/>
              </a:spcAft>
              <a:buSzPts val="1400"/>
              <a:buNone/>
            </a:pPr>
            <a:r>
              <a:rPr lang="en-US" b="1" i="1"/>
              <a:t>WHEN </a:t>
            </a:r>
            <a:r>
              <a:rPr lang="en-US"/>
              <a:t>can be thought of as a condition, much like </a:t>
            </a:r>
            <a:r>
              <a:rPr lang="en-US" b="1" i="1"/>
              <a:t>WHERE</a:t>
            </a:r>
            <a:r>
              <a:rPr lang="en-US"/>
              <a:t> in a normal SQL query.</a:t>
            </a:r>
            <a:endParaRPr/>
          </a:p>
          <a:p>
            <a:pPr marL="0" lvl="0" indent="0" algn="l" rtl="0">
              <a:lnSpc>
                <a:spcPct val="100000"/>
              </a:lnSpc>
              <a:spcBef>
                <a:spcPts val="0"/>
              </a:spcBef>
              <a:spcAft>
                <a:spcPts val="0"/>
              </a:spcAft>
              <a:buSzPts val="1400"/>
              <a:buNone/>
            </a:pPr>
            <a:r>
              <a:rPr lang="en-US" b="1" i="1"/>
              <a:t>THEN </a:t>
            </a:r>
            <a:r>
              <a:rPr lang="en-US"/>
              <a:t>is the value you want the row to take.</a:t>
            </a:r>
            <a:endParaRPr/>
          </a:p>
          <a:p>
            <a:pPr marL="0" lvl="0" indent="0" algn="l" rtl="0">
              <a:lnSpc>
                <a:spcPct val="100000"/>
              </a:lnSpc>
              <a:spcBef>
                <a:spcPts val="0"/>
              </a:spcBef>
              <a:spcAft>
                <a:spcPts val="0"/>
              </a:spcAft>
              <a:buSzPts val="1400"/>
              <a:buNone/>
            </a:pPr>
            <a:r>
              <a:rPr lang="en-US" b="1" i="1"/>
              <a:t>ELSE </a:t>
            </a:r>
            <a:r>
              <a:rPr lang="en-US"/>
              <a:t>takes care of every value not satisfied in </a:t>
            </a:r>
            <a:r>
              <a:rPr lang="en-US" b="1" i="1"/>
              <a:t>WHEN</a:t>
            </a:r>
            <a:r>
              <a:rPr lang="en-US"/>
              <a:t>.</a:t>
            </a:r>
            <a:endParaRPr/>
          </a:p>
          <a:p>
            <a:pPr marL="0" lvl="0" indent="0" algn="l" rtl="0">
              <a:lnSpc>
                <a:spcPct val="100000"/>
              </a:lnSpc>
              <a:spcBef>
                <a:spcPts val="0"/>
              </a:spcBef>
              <a:spcAft>
                <a:spcPts val="0"/>
              </a:spcAft>
              <a:buSzPts val="1400"/>
              <a:buNone/>
            </a:pPr>
            <a:r>
              <a:rPr lang="en-US" b="1" i="1"/>
              <a:t>END </a:t>
            </a:r>
            <a:r>
              <a:rPr lang="en-US"/>
              <a:t>ends the </a:t>
            </a:r>
            <a:r>
              <a:rPr lang="en-US" b="1" i="1"/>
              <a:t>CASE </a:t>
            </a:r>
            <a:r>
              <a:rPr lang="en-US"/>
              <a:t>statement. Remember to add an </a:t>
            </a:r>
            <a:r>
              <a:rPr lang="en-US" b="1" i="1"/>
              <a:t>AS </a:t>
            </a:r>
            <a:r>
              <a:rPr lang="en-US"/>
              <a:t>alias to name your new feature.</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endParaRPr sz="1200"/>
          </a:p>
        </p:txBody>
      </p:sp>
      <p:sp>
        <p:nvSpPr>
          <p:cNvPr id="504" name="Google Shape;5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Views</a:t>
            </a:r>
            <a:endParaRPr b="1"/>
          </a:p>
          <a:p>
            <a:pPr marL="0" lvl="0" indent="0" algn="l" rtl="0">
              <a:lnSpc>
                <a:spcPct val="100000"/>
              </a:lnSpc>
              <a:spcBef>
                <a:spcPts val="0"/>
              </a:spcBef>
              <a:spcAft>
                <a:spcPts val="0"/>
              </a:spcAft>
              <a:buSzPts val="1400"/>
              <a:buNone/>
            </a:pPr>
            <a:r>
              <a:rPr lang="en-US" b="0"/>
              <a:t>Sometimes we find ourselves referring to parts of the same </a:t>
            </a:r>
            <a:r>
              <a:rPr lang="en-US"/>
              <a:t>type </a:t>
            </a:r>
            <a:r>
              <a:rPr lang="en-US" b="0"/>
              <a:t>of query repeatedly. In the last module, instead of writing the full query over and over again, we learned that we can make the query its own “table” called a view.</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sz="1200"/>
          </a:p>
        </p:txBody>
      </p:sp>
      <p:sp>
        <p:nvSpPr>
          <p:cNvPr id="514" name="Google Shape;5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06d8410cca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06d8410cca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Complete Part 3 of the final project found in DSA_SQL_Project.pdf. </a:t>
            </a:r>
            <a:endParaRPr/>
          </a:p>
        </p:txBody>
      </p:sp>
      <p:sp>
        <p:nvSpPr>
          <p:cNvPr id="534" name="Google Shape;534;g106d8410cca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following should be completed asynchronously.</a:t>
            </a:r>
            <a:endParaRPr/>
          </a:p>
        </p:txBody>
      </p:sp>
      <p:sp>
        <p:nvSpPr>
          <p:cNvPr id="557" name="Google Shape;55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Lesson Outline</a:t>
            </a:r>
            <a:endParaRPr b="1"/>
          </a:p>
          <a:p>
            <a:pPr marL="0" lvl="0" indent="0" algn="l" rtl="0">
              <a:lnSpc>
                <a:spcPct val="100000"/>
              </a:lnSpc>
              <a:spcBef>
                <a:spcPts val="0"/>
              </a:spcBef>
              <a:spcAft>
                <a:spcPts val="0"/>
              </a:spcAft>
              <a:buSzPts val="1400"/>
              <a:buNone/>
            </a:pPr>
            <a:r>
              <a:rPr lang="en-US"/>
              <a:t>Use a basic stored procedure for our project.</a:t>
            </a:r>
            <a:endParaRPr/>
          </a:p>
          <a:p>
            <a:pPr marL="0" lvl="0" indent="0" algn="l" rtl="0">
              <a:lnSpc>
                <a:spcPct val="100000"/>
              </a:lnSpc>
              <a:spcBef>
                <a:spcPts val="0"/>
              </a:spcBef>
              <a:spcAft>
                <a:spcPts val="0"/>
              </a:spcAft>
              <a:buSzPts val="1400"/>
              <a:buNone/>
            </a:pPr>
            <a:endParaRPr b="0"/>
          </a:p>
        </p:txBody>
      </p:sp>
      <p:sp>
        <p:nvSpPr>
          <p:cNvPr id="566" name="Google Shape;566;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Almost There</a:t>
            </a:r>
            <a:endParaRPr b="1"/>
          </a:p>
          <a:p>
            <a:pPr marL="0" marR="0" lvl="0" indent="0" algn="l" rtl="0">
              <a:lnSpc>
                <a:spcPct val="100000"/>
              </a:lnSpc>
              <a:spcBef>
                <a:spcPts val="0"/>
              </a:spcBef>
              <a:spcAft>
                <a:spcPts val="0"/>
              </a:spcAft>
              <a:buClr>
                <a:srgbClr val="000000"/>
              </a:buClr>
              <a:buSzPts val="1200"/>
              <a:buFont typeface="Arial"/>
              <a:buNone/>
            </a:pPr>
            <a:r>
              <a:rPr lang="en-US"/>
              <a:t>The festival is soon approaching, but we want to avoid cancellations.</a:t>
            </a:r>
            <a:endParaRPr/>
          </a:p>
          <a:p>
            <a:pPr marL="0" marR="0" lvl="0" indent="0" algn="l" rtl="0">
              <a:lnSpc>
                <a:spcPct val="100000"/>
              </a:lnSpc>
              <a:spcBef>
                <a:spcPts val="0"/>
              </a:spcBef>
              <a:spcAft>
                <a:spcPts val="0"/>
              </a:spcAft>
              <a:buClr>
                <a:srgbClr val="000000"/>
              </a:buClr>
              <a:buSzPts val="1200"/>
              <a:buFont typeface="Arial"/>
              <a:buNone/>
            </a:pPr>
            <a:r>
              <a:rPr lang="en-US"/>
              <a:t>We’ll review stored procedures to ensure this won’t happen!</a:t>
            </a:r>
            <a:endParaRPr/>
          </a:p>
          <a:p>
            <a:pPr marL="0" marR="0" lvl="0" indent="0" algn="l" rtl="0">
              <a:lnSpc>
                <a:spcPct val="100000"/>
              </a:lnSpc>
              <a:spcBef>
                <a:spcPts val="0"/>
              </a:spcBef>
              <a:spcAft>
                <a:spcPts val="0"/>
              </a:spcAft>
              <a:buClr>
                <a:srgbClr val="000000"/>
              </a:buClr>
              <a:buSzPts val="1200"/>
              <a:buFont typeface="Arial"/>
              <a:buNone/>
            </a:pPr>
            <a:endParaRPr/>
          </a:p>
          <a:p>
            <a:pPr marL="0" lvl="0" indent="0" algn="l" rtl="0">
              <a:lnSpc>
                <a:spcPct val="100000"/>
              </a:lnSpc>
              <a:spcBef>
                <a:spcPts val="0"/>
              </a:spcBef>
              <a:spcAft>
                <a:spcPts val="0"/>
              </a:spcAft>
              <a:buSzPts val="1400"/>
              <a:buNone/>
            </a:pPr>
            <a:endParaRPr b="1"/>
          </a:p>
        </p:txBody>
      </p:sp>
      <p:sp>
        <p:nvSpPr>
          <p:cNvPr id="583" name="Google Shape;58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Font typeface="Arial"/>
              <a:buNone/>
            </a:pPr>
            <a:r>
              <a:rPr lang="en-US" b="1"/>
              <a:t>Lesson Goals</a:t>
            </a:r>
            <a:endParaRPr b="1"/>
          </a:p>
          <a:p>
            <a:pPr marL="0" lvl="0" indent="0" algn="l" rtl="0">
              <a:lnSpc>
                <a:spcPct val="100000"/>
              </a:lnSpc>
              <a:spcBef>
                <a:spcPts val="0"/>
              </a:spcBef>
              <a:spcAft>
                <a:spcPts val="0"/>
              </a:spcAft>
              <a:buSzPts val="1400"/>
              <a:buNone/>
            </a:pPr>
            <a:r>
              <a:rPr lang="en-US"/>
              <a:t>Use a stored procedure for our queries.</a:t>
            </a:r>
            <a:endParaRPr b="1"/>
          </a:p>
          <a:p>
            <a:pPr marL="0" lvl="0" indent="0" algn="l" rtl="0">
              <a:lnSpc>
                <a:spcPct val="100000"/>
              </a:lnSpc>
              <a:spcBef>
                <a:spcPts val="0"/>
              </a:spcBef>
              <a:spcAft>
                <a:spcPts val="0"/>
              </a:spcAft>
              <a:buSzPts val="1200"/>
              <a:buNone/>
            </a:pPr>
            <a:r>
              <a:rPr lang="en-US" sz="1200"/>
              <a:t>Stored procedures allow us to run queries according to specific parameters we can set when called. This simulates a function in programming.</a:t>
            </a:r>
            <a:endParaRPr b="1"/>
          </a:p>
        </p:txBody>
      </p:sp>
      <p:sp>
        <p:nvSpPr>
          <p:cNvPr id="593" name="Google Shape;593;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Stored Procedures (S-Procs)</a:t>
            </a:r>
            <a:endParaRPr b="1"/>
          </a:p>
          <a:p>
            <a:pPr marL="0" lvl="0" indent="0" algn="l" rtl="0">
              <a:lnSpc>
                <a:spcPct val="100000"/>
              </a:lnSpc>
              <a:spcBef>
                <a:spcPts val="0"/>
              </a:spcBef>
              <a:spcAft>
                <a:spcPts val="0"/>
              </a:spcAft>
              <a:buSzPts val="1400"/>
              <a:buNone/>
            </a:pPr>
            <a:r>
              <a:rPr lang="en-US" sz="1200"/>
              <a:t>To create a procedure, we </a:t>
            </a:r>
            <a:r>
              <a:rPr lang="en-US"/>
              <a:t>need </a:t>
            </a:r>
            <a:r>
              <a:rPr lang="en-US" sz="1200"/>
              <a:t>to name </a:t>
            </a:r>
            <a:r>
              <a:rPr lang="en-US"/>
              <a:t>it</a:t>
            </a:r>
            <a:r>
              <a:rPr lang="en-US" sz="1200"/>
              <a:t>. In this example, the name is procedure_name.</a:t>
            </a:r>
            <a:endParaRPr/>
          </a:p>
          <a:p>
            <a:pPr marL="0" lvl="0" indent="0" algn="l" rtl="0">
              <a:lnSpc>
                <a:spcPct val="100000"/>
              </a:lnSpc>
              <a:spcBef>
                <a:spcPts val="0"/>
              </a:spcBef>
              <a:spcAft>
                <a:spcPts val="0"/>
              </a:spcAft>
              <a:buSzPts val="1400"/>
              <a:buNone/>
            </a:pPr>
            <a:r>
              <a:rPr lang="en-US"/>
              <a:t>Next, we</a:t>
            </a:r>
            <a:r>
              <a:rPr lang="en-US" sz="1200"/>
              <a:t> want to establish parameters that we </a:t>
            </a:r>
            <a:r>
              <a:rPr lang="en-US"/>
              <a:t>will </a:t>
            </a:r>
            <a:r>
              <a:rPr lang="en-US" sz="1200"/>
              <a:t>use in the query. For example, if we know that we </a:t>
            </a:r>
            <a:r>
              <a:rPr lang="en-US"/>
              <a:t>will perform </a:t>
            </a:r>
            <a:r>
              <a:rPr lang="en-US" sz="1200"/>
              <a:t>a search, the parameter can match to a </a:t>
            </a:r>
            <a:r>
              <a:rPr lang="en-US" sz="1200" b="1" i="1"/>
              <a:t>LIKE </a:t>
            </a:r>
            <a:r>
              <a:rPr lang="en-US" sz="1200"/>
              <a:t>statement.</a:t>
            </a:r>
            <a:r>
              <a:rPr lang="en-US"/>
              <a:t> </a:t>
            </a:r>
            <a:r>
              <a:rPr lang="en-US" sz="1200"/>
              <a:t>We then </a:t>
            </a:r>
            <a:r>
              <a:rPr lang="en-US"/>
              <a:t>use </a:t>
            </a:r>
            <a:r>
              <a:rPr lang="en-US" sz="1200"/>
              <a:t>these parameters as variables for the query.</a:t>
            </a:r>
            <a:endParaRPr/>
          </a:p>
          <a:p>
            <a:pPr marL="0" lvl="0" indent="0" algn="l" rtl="0">
              <a:lnSpc>
                <a:spcPct val="100000"/>
              </a:lnSpc>
              <a:spcBef>
                <a:spcPts val="0"/>
              </a:spcBef>
              <a:spcAft>
                <a:spcPts val="0"/>
              </a:spcAft>
              <a:buSzPts val="1400"/>
              <a:buNone/>
            </a:pPr>
            <a:r>
              <a:rPr lang="en-US" sz="1200"/>
              <a:t>For those </a:t>
            </a:r>
            <a:r>
              <a:rPr lang="en-US"/>
              <a:t>who </a:t>
            </a:r>
            <a:r>
              <a:rPr lang="en-US" sz="1200"/>
              <a:t>code, we can consider stored procedures to be functions of SQL.</a:t>
            </a:r>
            <a:endParaRPr/>
          </a:p>
        </p:txBody>
      </p:sp>
      <p:sp>
        <p:nvSpPr>
          <p:cNvPr id="608" name="Google Shape;60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a:p>
          <a:p>
            <a:pPr marL="0" lvl="0" indent="0" algn="l" rtl="0">
              <a:lnSpc>
                <a:spcPct val="100000"/>
              </a:lnSpc>
              <a:spcBef>
                <a:spcPts val="0"/>
              </a:spcBef>
              <a:spcAft>
                <a:spcPts val="0"/>
              </a:spcAft>
              <a:buSzPts val="1400"/>
              <a:buNone/>
            </a:pPr>
            <a:endParaRPr b="1"/>
          </a:p>
        </p:txBody>
      </p:sp>
      <p:sp>
        <p:nvSpPr>
          <p:cNvPr id="619" name="Google Shape;6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06d8410cca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06d8410cca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Complete Part 4 of the final project found in DSA_SQL_Project.pdf. </a:t>
            </a:r>
            <a:endParaRPr/>
          </a:p>
        </p:txBody>
      </p:sp>
      <p:sp>
        <p:nvSpPr>
          <p:cNvPr id="631" name="Google Shape;631;g106d8410cca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1b13b9a5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01b13b9a5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b="1"/>
              <a:t>Lesson Goals</a:t>
            </a:r>
            <a:endParaRPr b="1"/>
          </a:p>
          <a:p>
            <a:pPr marL="457200" lvl="0" indent="-317500" algn="l" rtl="0">
              <a:spcBef>
                <a:spcPts val="0"/>
              </a:spcBef>
              <a:spcAft>
                <a:spcPts val="0"/>
              </a:spcAft>
              <a:buSzPts val="1400"/>
              <a:buChar char="•"/>
            </a:pPr>
            <a:r>
              <a:rPr lang="en-US"/>
              <a:t>Load a schema and data into MySQL Workbench.</a:t>
            </a:r>
            <a:endParaRPr/>
          </a:p>
          <a:p>
            <a:pPr marL="457200" lvl="0" indent="-317500" algn="l" rtl="0">
              <a:spcBef>
                <a:spcPts val="0"/>
              </a:spcBef>
              <a:spcAft>
                <a:spcPts val="0"/>
              </a:spcAft>
              <a:buSzPts val="1400"/>
              <a:buChar char="•"/>
            </a:pPr>
            <a:r>
              <a:rPr lang="en-US"/>
              <a:t>Query data in MySQL Workbench.</a:t>
            </a:r>
            <a:endParaRPr/>
          </a:p>
          <a:p>
            <a:pPr marL="0" lvl="0" indent="0" algn="l" rtl="0">
              <a:spcBef>
                <a:spcPts val="0"/>
              </a:spcBef>
              <a:spcAft>
                <a:spcPts val="0"/>
              </a:spcAft>
              <a:buClr>
                <a:schemeClr val="dk1"/>
              </a:buClr>
              <a:buSzPts val="1200"/>
              <a:buFont typeface="Arial"/>
              <a:buNone/>
            </a:pPr>
            <a:r>
              <a:rPr lang="en-US"/>
              <a:t>Adding this schema into the database is an on-the-job process. We are now working with curated data!</a:t>
            </a:r>
            <a:endParaRPr/>
          </a:p>
          <a:p>
            <a:pPr marL="0" lvl="0" indent="0" algn="l" rtl="0">
              <a:spcBef>
                <a:spcPts val="0"/>
              </a:spcBef>
              <a:spcAft>
                <a:spcPts val="0"/>
              </a:spcAft>
              <a:buClr>
                <a:schemeClr val="dk1"/>
              </a:buClr>
              <a:buSzPts val="1200"/>
              <a:buFont typeface="Arial"/>
              <a:buNone/>
            </a:pPr>
            <a:r>
              <a:rPr lang="en-US"/>
              <a:t>Once the data is loaded, we can query our data and derive insights, just like the real world!</a:t>
            </a:r>
            <a:endParaRPr/>
          </a:p>
        </p:txBody>
      </p:sp>
      <p:sp>
        <p:nvSpPr>
          <p:cNvPr id="254" name="Google Shape;254;g101b13b9a55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p>
        </p:txBody>
      </p:sp>
      <p:sp>
        <p:nvSpPr>
          <p:cNvPr id="639" name="Google Shape;63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Review and Wrap-Up</a:t>
            </a:r>
            <a:endParaRPr/>
          </a:p>
          <a:p>
            <a:pPr marL="0" lvl="0" indent="0" algn="l" rtl="0">
              <a:lnSpc>
                <a:spcPct val="100000"/>
              </a:lnSpc>
              <a:spcBef>
                <a:spcPts val="0"/>
              </a:spcBef>
              <a:spcAft>
                <a:spcPts val="0"/>
              </a:spcAft>
              <a:buSzPts val="1400"/>
              <a:buNone/>
            </a:pPr>
            <a:r>
              <a:rPr lang="en-US" b="0"/>
              <a:t>What did you learn today?</a:t>
            </a:r>
            <a:endParaRPr/>
          </a:p>
        </p:txBody>
      </p:sp>
      <p:sp>
        <p:nvSpPr>
          <p:cNvPr id="650" name="Google Shape;650;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5" name="Google Shape;66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1b13b9a55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101b13b9a55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101b13b9a55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1b13b9a55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101b13b9a55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88" name="Google Shape;288;g101b13b9a55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1b13b9a55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1b13b9a55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Our New Database</a:t>
            </a:r>
            <a:endParaRPr b="1"/>
          </a:p>
          <a:p>
            <a:pPr marL="0" lvl="0" indent="0" algn="l" rtl="0">
              <a:spcBef>
                <a:spcPts val="0"/>
              </a:spcBef>
              <a:spcAft>
                <a:spcPts val="0"/>
              </a:spcAft>
              <a:buNone/>
            </a:pPr>
            <a:r>
              <a:rPr lang="en-US"/>
              <a:t>We are finally leaving the </a:t>
            </a:r>
            <a:r>
              <a:rPr lang="en-US" b="1" i="1"/>
              <a:t>Sakila </a:t>
            </a:r>
            <a:r>
              <a:rPr lang="en-US"/>
              <a:t>database for a new database. </a:t>
            </a:r>
            <a:endParaRPr/>
          </a:p>
        </p:txBody>
      </p:sp>
      <p:sp>
        <p:nvSpPr>
          <p:cNvPr id="306" name="Google Shape;306;g101b13b9a55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1b13b9a55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1b13b9a55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b="1"/>
              <a:t>Our Basic SQL Query</a:t>
            </a:r>
            <a:endParaRPr b="1"/>
          </a:p>
          <a:p>
            <a:pPr marL="0" lvl="0" indent="0" algn="l" rtl="0">
              <a:spcBef>
                <a:spcPts val="0"/>
              </a:spcBef>
              <a:spcAft>
                <a:spcPts val="0"/>
              </a:spcAft>
              <a:buClr>
                <a:schemeClr val="dk1"/>
              </a:buClr>
              <a:buSzPts val="1400"/>
              <a:buFont typeface="Arial"/>
              <a:buNone/>
            </a:pPr>
            <a:endParaRPr b="1"/>
          </a:p>
          <a:p>
            <a:pPr marL="0" lvl="0" indent="0" algn="l" rtl="0">
              <a:spcBef>
                <a:spcPts val="0"/>
              </a:spcBef>
              <a:spcAft>
                <a:spcPts val="0"/>
              </a:spcAft>
              <a:buClr>
                <a:schemeClr val="dk1"/>
              </a:buClr>
              <a:buSzPts val="1400"/>
              <a:buFont typeface="Arial"/>
              <a:buNone/>
            </a:pPr>
            <a:r>
              <a:rPr lang="en-US">
                <a:solidFill>
                  <a:schemeClr val="accent5"/>
                </a:solidFill>
              </a:rPr>
              <a:t>SELECT</a:t>
            </a:r>
            <a:r>
              <a:rPr lang="en-US"/>
              <a:t> COUNT(col1), col2</a:t>
            </a:r>
            <a:endParaRPr/>
          </a:p>
          <a:p>
            <a:pPr marL="0" lvl="0" indent="0" algn="l" rtl="0">
              <a:spcBef>
                <a:spcPts val="0"/>
              </a:spcBef>
              <a:spcAft>
                <a:spcPts val="0"/>
              </a:spcAft>
              <a:buClr>
                <a:schemeClr val="dk1"/>
              </a:buClr>
              <a:buSzPts val="1400"/>
              <a:buFont typeface="Arial"/>
              <a:buNone/>
            </a:pPr>
            <a:r>
              <a:rPr lang="en-US">
                <a:solidFill>
                  <a:srgbClr val="0070C0"/>
                </a:solidFill>
              </a:rPr>
              <a:t>FROM</a:t>
            </a:r>
            <a:r>
              <a:rPr lang="en-US"/>
              <a:t> table1</a:t>
            </a:r>
            <a:endParaRPr/>
          </a:p>
          <a:p>
            <a:pPr marL="0" lvl="0" indent="0" algn="l" rtl="0">
              <a:spcBef>
                <a:spcPts val="0"/>
              </a:spcBef>
              <a:spcAft>
                <a:spcPts val="0"/>
              </a:spcAft>
              <a:buClr>
                <a:schemeClr val="dk1"/>
              </a:buClr>
              <a:buSzPts val="1400"/>
              <a:buFont typeface="Arial"/>
              <a:buNone/>
            </a:pPr>
            <a:r>
              <a:rPr lang="en-US">
                <a:solidFill>
                  <a:srgbClr val="0070C0"/>
                </a:solidFill>
              </a:rPr>
              <a:t>WHERE</a:t>
            </a:r>
            <a:r>
              <a:rPr lang="en-US"/>
              <a:t> col3 = value3</a:t>
            </a:r>
            <a:endParaRPr/>
          </a:p>
          <a:p>
            <a:pPr marL="0" lvl="0" indent="0" algn="l" rtl="0">
              <a:spcBef>
                <a:spcPts val="0"/>
              </a:spcBef>
              <a:spcAft>
                <a:spcPts val="0"/>
              </a:spcAft>
              <a:buClr>
                <a:schemeClr val="dk1"/>
              </a:buClr>
              <a:buSzPts val="1400"/>
              <a:buFont typeface="Arial"/>
              <a:buNone/>
            </a:pPr>
            <a:r>
              <a:rPr lang="en-US">
                <a:solidFill>
                  <a:srgbClr val="0070C0"/>
                </a:solidFill>
              </a:rPr>
              <a:t>GROUP BY </a:t>
            </a:r>
            <a:r>
              <a:rPr lang="en-US"/>
              <a:t>col2</a:t>
            </a:r>
            <a:endParaRPr/>
          </a:p>
          <a:p>
            <a:pPr marL="0" lvl="0" indent="0" algn="l" rtl="0">
              <a:spcBef>
                <a:spcPts val="0"/>
              </a:spcBef>
              <a:spcAft>
                <a:spcPts val="0"/>
              </a:spcAft>
              <a:buClr>
                <a:schemeClr val="dk1"/>
              </a:buClr>
              <a:buSzPts val="1400"/>
              <a:buFont typeface="Arial"/>
              <a:buNone/>
            </a:pPr>
            <a:r>
              <a:rPr lang="en-US">
                <a:solidFill>
                  <a:srgbClr val="0070C0"/>
                </a:solidFill>
              </a:rPr>
              <a:t>HAVING</a:t>
            </a:r>
            <a:r>
              <a:rPr lang="en-US"/>
              <a:t> AVG(col1) &gt; 0</a:t>
            </a:r>
            <a:endParaRPr/>
          </a:p>
          <a:p>
            <a:pPr marL="0" lvl="0" indent="0" algn="l" rtl="0">
              <a:spcBef>
                <a:spcPts val="0"/>
              </a:spcBef>
              <a:spcAft>
                <a:spcPts val="0"/>
              </a:spcAft>
              <a:buClr>
                <a:schemeClr val="dk1"/>
              </a:buClr>
              <a:buSzPts val="1400"/>
              <a:buFont typeface="Arial"/>
              <a:buNone/>
            </a:pPr>
            <a:r>
              <a:rPr lang="en-US">
                <a:solidFill>
                  <a:srgbClr val="0070C0"/>
                </a:solidFill>
              </a:rPr>
              <a:t>ORDER BY </a:t>
            </a:r>
            <a:r>
              <a:rPr lang="en-US"/>
              <a:t>col2;</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a:t>As a refresher, here is an SQL query containing some of the elements that are important for this part of the project.</a:t>
            </a:r>
            <a:endParaRPr/>
          </a:p>
          <a:p>
            <a:pPr marL="0" lvl="0" indent="0" algn="l" rtl="0">
              <a:spcBef>
                <a:spcPts val="0"/>
              </a:spcBef>
              <a:spcAft>
                <a:spcPts val="0"/>
              </a:spcAft>
              <a:buClr>
                <a:schemeClr val="dk1"/>
              </a:buClr>
              <a:buSzPts val="1400"/>
              <a:buFont typeface="Arial"/>
              <a:buNone/>
            </a:pPr>
            <a:r>
              <a:rPr lang="en-US"/>
              <a:t>Remember, we </a:t>
            </a:r>
            <a:r>
              <a:rPr lang="en-US" b="1" i="1"/>
              <a:t>SELECT </a:t>
            </a:r>
            <a:r>
              <a:rPr lang="en-US"/>
              <a:t>columns </a:t>
            </a:r>
            <a:r>
              <a:rPr lang="en-US" b="1" i="1"/>
              <a:t>FROM </a:t>
            </a:r>
            <a:r>
              <a:rPr lang="en-US"/>
              <a:t>the table we want. We apply filters with </a:t>
            </a:r>
            <a:r>
              <a:rPr lang="en-US" b="1" i="1"/>
              <a:t>WHERE</a:t>
            </a:r>
            <a:r>
              <a:rPr lang="en-US"/>
              <a:t>. When grouping items, we filter with </a:t>
            </a:r>
            <a:r>
              <a:rPr lang="en-US" b="1" i="1"/>
              <a:t>HAVING</a:t>
            </a:r>
            <a:r>
              <a:rPr lang="en-US"/>
              <a:t>. We can also </a:t>
            </a:r>
            <a:r>
              <a:rPr lang="en-US" b="1" i="1"/>
              <a:t>ORDER BY</a:t>
            </a:r>
            <a:r>
              <a:rPr lang="en-US"/>
              <a:t> columns to organize the final data.</a:t>
            </a:r>
            <a:endParaRPr/>
          </a:p>
        </p:txBody>
      </p:sp>
      <p:sp>
        <p:nvSpPr>
          <p:cNvPr id="318" name="Google Shape;318;g101b13b9a55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1b13b9a55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1b13b9a55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Complete Part 1 of the final project found in DSA_SQL_Project.pdf. </a:t>
            </a:r>
            <a:endParaRPr/>
          </a:p>
        </p:txBody>
      </p:sp>
      <p:sp>
        <p:nvSpPr>
          <p:cNvPr id="326" name="Google Shape;326;g101b13b9a55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400"/>
              <a:buNone/>
            </a:pPr>
            <a:endParaRPr/>
          </a:p>
        </p:txBody>
      </p:sp>
      <p:sp>
        <p:nvSpPr>
          <p:cNvPr id="340" name="Google Shape;3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 - Cover - Blank">
  <p:cSld name="CUSTOM">
    <p:spTree>
      <p:nvGrpSpPr>
        <p:cNvPr id="1" name="Shape 16"/>
        <p:cNvGrpSpPr/>
        <p:nvPr/>
      </p:nvGrpSpPr>
      <p:grpSpPr>
        <a:xfrm>
          <a:off x="0" y="0"/>
          <a:ext cx="0" cy="0"/>
          <a:chOff x="0" y="0"/>
          <a:chExt cx="0" cy="0"/>
        </a:xfrm>
      </p:grpSpPr>
      <p:sp>
        <p:nvSpPr>
          <p:cNvPr id="17" name="Google Shape;17;p2"/>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2"/>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4 - Lesson Outline - Book state 1">
  <p:cSld name="3_Custom Layout_4_1_1_1_1">
    <p:spTree>
      <p:nvGrpSpPr>
        <p:cNvPr id="1" name="Shape 122"/>
        <p:cNvGrpSpPr/>
        <p:nvPr/>
      </p:nvGrpSpPr>
      <p:grpSpPr>
        <a:xfrm>
          <a:off x="0" y="0"/>
          <a:ext cx="0" cy="0"/>
          <a:chOff x="0" y="0"/>
          <a:chExt cx="0" cy="0"/>
        </a:xfrm>
      </p:grpSpPr>
      <p:sp>
        <p:nvSpPr>
          <p:cNvPr id="123" name="Google Shape;123;p14"/>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24" name="Google Shape;124;p14"/>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25" name="Google Shape;125;p14"/>
          <p:cNvSpPr>
            <a:spLocks noGrp="1"/>
          </p:cNvSpPr>
          <p:nvPr>
            <p:ph type="pic" idx="3"/>
          </p:nvPr>
        </p:nvSpPr>
        <p:spPr>
          <a:xfrm>
            <a:off x="7845200" y="2056650"/>
            <a:ext cx="2685900" cy="2609700"/>
          </a:xfrm>
          <a:prstGeom prst="rect">
            <a:avLst/>
          </a:prstGeom>
          <a:noFill/>
          <a:ln>
            <a:noFill/>
          </a:ln>
        </p:spPr>
      </p:sp>
      <p:sp>
        <p:nvSpPr>
          <p:cNvPr id="126" name="Google Shape;126;p14"/>
          <p:cNvSpPr txBox="1">
            <a:spLocks noGrp="1"/>
          </p:cNvSpPr>
          <p:nvPr>
            <p:ph type="title"/>
          </p:nvPr>
        </p:nvSpPr>
        <p:spPr>
          <a:xfrm>
            <a:off x="1816200" y="1890825"/>
            <a:ext cx="49632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27" name="Google Shape;127;p14"/>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28" name="Google Shape;128;p14"/>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3 - Poll - Brain state 1">
  <p:cSld name="6_Custom Layout_1_2_1_1_2">
    <p:spTree>
      <p:nvGrpSpPr>
        <p:cNvPr id="1" name="Shape 129"/>
        <p:cNvGrpSpPr/>
        <p:nvPr/>
      </p:nvGrpSpPr>
      <p:grpSpPr>
        <a:xfrm>
          <a:off x="0" y="0"/>
          <a:ext cx="0" cy="0"/>
          <a:chOff x="0" y="0"/>
          <a:chExt cx="0" cy="0"/>
        </a:xfrm>
      </p:grpSpPr>
      <p:sp>
        <p:nvSpPr>
          <p:cNvPr id="130" name="Google Shape;130;p1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31" name="Google Shape;131;p15"/>
          <p:cNvSpPr>
            <a:spLocks noGrp="1"/>
          </p:cNvSpPr>
          <p:nvPr>
            <p:ph type="pic" idx="2"/>
          </p:nvPr>
        </p:nvSpPr>
        <p:spPr>
          <a:xfrm>
            <a:off x="7845200" y="2056650"/>
            <a:ext cx="2685900" cy="2609700"/>
          </a:xfrm>
          <a:prstGeom prst="rect">
            <a:avLst/>
          </a:prstGeom>
          <a:noFill/>
          <a:ln>
            <a:noFill/>
          </a:ln>
        </p:spPr>
      </p:sp>
      <p:sp>
        <p:nvSpPr>
          <p:cNvPr id="132" name="Google Shape;132;p15"/>
          <p:cNvSpPr/>
          <p:nvPr/>
        </p:nvSpPr>
        <p:spPr>
          <a:xfrm>
            <a:off x="1866900" y="1188625"/>
            <a:ext cx="906900" cy="294300"/>
          </a:xfrm>
          <a:prstGeom prst="rect">
            <a:avLst/>
          </a:prstGeom>
          <a:solidFill>
            <a:schemeClr val="accent1"/>
          </a:solidFill>
          <a:ln>
            <a:noFill/>
          </a:ln>
        </p:spPr>
        <p:txBody>
          <a:bodyPr spcFirstLastPara="1" wrap="square" lIns="0" tIns="640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Montserrat"/>
                <a:ea typeface="Montserrat"/>
                <a:cs typeface="Montserrat"/>
                <a:sym typeface="Montserrat"/>
              </a:rPr>
              <a:t>POLL</a:t>
            </a:r>
            <a:endParaRPr sz="1400" b="1" i="0" u="none" strike="noStrike" cap="none">
              <a:solidFill>
                <a:srgbClr val="000000"/>
              </a:solidFill>
              <a:latin typeface="Arial"/>
              <a:ea typeface="Arial"/>
              <a:cs typeface="Arial"/>
              <a:sym typeface="Arial"/>
            </a:endParaRPr>
          </a:p>
        </p:txBody>
      </p:sp>
      <p:sp>
        <p:nvSpPr>
          <p:cNvPr id="133" name="Google Shape;133;p15"/>
          <p:cNvSpPr/>
          <p:nvPr/>
        </p:nvSpPr>
        <p:spPr>
          <a:xfrm rot="10800000" flipH="1">
            <a:off x="2620256" y="1482939"/>
            <a:ext cx="153600" cy="153600"/>
          </a:xfrm>
          <a:prstGeom prst="rtTriangle">
            <a:avLst/>
          </a:prstGeom>
          <a:solidFill>
            <a:srgbClr val="D2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34" name="Google Shape;134;p15"/>
          <p:cNvSpPr txBox="1">
            <a:spLocks noGrp="1"/>
          </p:cNvSpPr>
          <p:nvPr>
            <p:ph type="title"/>
          </p:nvPr>
        </p:nvSpPr>
        <p:spPr>
          <a:xfrm>
            <a:off x="1816200" y="1890825"/>
            <a:ext cx="49632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35" name="Google Shape;135;p15"/>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36" name="Google Shape;136;p15"/>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1 - Poll 2 - Text bubble state">
  <p:cSld name="6_Custom Layout_1_1_1_1">
    <p:spTree>
      <p:nvGrpSpPr>
        <p:cNvPr id="1" name="Shape 137"/>
        <p:cNvGrpSpPr/>
        <p:nvPr/>
      </p:nvGrpSpPr>
      <p:grpSpPr>
        <a:xfrm>
          <a:off x="0" y="0"/>
          <a:ext cx="0" cy="0"/>
          <a:chOff x="0" y="0"/>
          <a:chExt cx="0" cy="0"/>
        </a:xfrm>
      </p:grpSpPr>
      <p:sp>
        <p:nvSpPr>
          <p:cNvPr id="138" name="Google Shape;138;p16"/>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39" name="Google Shape;139;p16"/>
          <p:cNvSpPr/>
          <p:nvPr/>
        </p:nvSpPr>
        <p:spPr>
          <a:xfrm>
            <a:off x="1866900" y="1930773"/>
            <a:ext cx="2330100" cy="2121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0" name="Google Shape;140;p16"/>
          <p:cNvSpPr/>
          <p:nvPr/>
        </p:nvSpPr>
        <p:spPr>
          <a:xfrm>
            <a:off x="4344924" y="1930773"/>
            <a:ext cx="2330100" cy="2121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1" name="Google Shape;141;p16"/>
          <p:cNvSpPr/>
          <p:nvPr/>
        </p:nvSpPr>
        <p:spPr>
          <a:xfrm>
            <a:off x="1866900" y="4216773"/>
            <a:ext cx="2330100" cy="2121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2" name="Google Shape;142;p16"/>
          <p:cNvSpPr/>
          <p:nvPr/>
        </p:nvSpPr>
        <p:spPr>
          <a:xfrm>
            <a:off x="4344924" y="4216773"/>
            <a:ext cx="2330100" cy="2121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3" name="Google Shape;143;p16"/>
          <p:cNvSpPr/>
          <p:nvPr/>
        </p:nvSpPr>
        <p:spPr>
          <a:xfrm>
            <a:off x="1866900" y="1188625"/>
            <a:ext cx="906900" cy="294300"/>
          </a:xfrm>
          <a:prstGeom prst="rect">
            <a:avLst/>
          </a:prstGeom>
          <a:solidFill>
            <a:schemeClr val="accent1"/>
          </a:solidFill>
          <a:ln>
            <a:noFill/>
          </a:ln>
        </p:spPr>
        <p:txBody>
          <a:bodyPr spcFirstLastPara="1" wrap="square" lIns="0" tIns="640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Montserrat"/>
                <a:ea typeface="Montserrat"/>
                <a:cs typeface="Montserrat"/>
                <a:sym typeface="Montserrat"/>
              </a:rPr>
              <a:t>POLL</a:t>
            </a:r>
            <a:endParaRPr sz="1400" b="1" i="0" u="none" strike="noStrike" cap="none">
              <a:solidFill>
                <a:srgbClr val="000000"/>
              </a:solidFill>
              <a:latin typeface="Arial"/>
              <a:ea typeface="Arial"/>
              <a:cs typeface="Arial"/>
              <a:sym typeface="Arial"/>
            </a:endParaRPr>
          </a:p>
        </p:txBody>
      </p:sp>
      <p:sp>
        <p:nvSpPr>
          <p:cNvPr id="144" name="Google Shape;144;p16"/>
          <p:cNvSpPr/>
          <p:nvPr/>
        </p:nvSpPr>
        <p:spPr>
          <a:xfrm rot="10800000" flipH="1">
            <a:off x="2620256" y="1482939"/>
            <a:ext cx="153600" cy="153600"/>
          </a:xfrm>
          <a:prstGeom prst="rtTriangle">
            <a:avLst/>
          </a:prstGeom>
          <a:solidFill>
            <a:srgbClr val="D2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pic>
        <p:nvPicPr>
          <p:cNvPr id="145" name="Google Shape;145;p16" descr="Shape&#10;&#10;Description automatically generated with low confidence"/>
          <p:cNvPicPr preferRelativeResize="0"/>
          <p:nvPr/>
        </p:nvPicPr>
        <p:blipFill rotWithShape="1">
          <a:blip r:embed="rId2">
            <a:alphaModFix/>
          </a:blip>
          <a:srcRect/>
          <a:stretch/>
        </p:blipFill>
        <p:spPr>
          <a:xfrm>
            <a:off x="2720497" y="2234982"/>
            <a:ext cx="622890" cy="622890"/>
          </a:xfrm>
          <a:prstGeom prst="rect">
            <a:avLst/>
          </a:prstGeom>
          <a:noFill/>
          <a:ln>
            <a:noFill/>
          </a:ln>
        </p:spPr>
      </p:pic>
      <p:pic>
        <p:nvPicPr>
          <p:cNvPr id="146" name="Google Shape;146;p16" descr="Shape&#10;&#10;Description automatically generated with low confidence"/>
          <p:cNvPicPr preferRelativeResize="0"/>
          <p:nvPr/>
        </p:nvPicPr>
        <p:blipFill rotWithShape="1">
          <a:blip r:embed="rId2">
            <a:alphaModFix/>
          </a:blip>
          <a:srcRect/>
          <a:stretch/>
        </p:blipFill>
        <p:spPr>
          <a:xfrm>
            <a:off x="2720497" y="4520982"/>
            <a:ext cx="622890" cy="622890"/>
          </a:xfrm>
          <a:prstGeom prst="rect">
            <a:avLst/>
          </a:prstGeom>
          <a:noFill/>
          <a:ln>
            <a:noFill/>
          </a:ln>
        </p:spPr>
      </p:pic>
      <p:pic>
        <p:nvPicPr>
          <p:cNvPr id="147" name="Google Shape;147;p16" descr="Shape&#10;&#10;Description automatically generated with low confidence"/>
          <p:cNvPicPr preferRelativeResize="0"/>
          <p:nvPr/>
        </p:nvPicPr>
        <p:blipFill rotWithShape="1">
          <a:blip r:embed="rId2">
            <a:alphaModFix/>
          </a:blip>
          <a:srcRect/>
          <a:stretch/>
        </p:blipFill>
        <p:spPr>
          <a:xfrm>
            <a:off x="5198521" y="4520982"/>
            <a:ext cx="622890" cy="622890"/>
          </a:xfrm>
          <a:prstGeom prst="rect">
            <a:avLst/>
          </a:prstGeom>
          <a:noFill/>
          <a:ln>
            <a:noFill/>
          </a:ln>
        </p:spPr>
      </p:pic>
      <p:pic>
        <p:nvPicPr>
          <p:cNvPr id="148" name="Google Shape;148;p16" descr="Shape&#10;&#10;Description automatically generated with low confidence"/>
          <p:cNvPicPr preferRelativeResize="0"/>
          <p:nvPr/>
        </p:nvPicPr>
        <p:blipFill rotWithShape="1">
          <a:blip r:embed="rId3">
            <a:alphaModFix/>
          </a:blip>
          <a:srcRect/>
          <a:stretch/>
        </p:blipFill>
        <p:spPr>
          <a:xfrm>
            <a:off x="5198521" y="2313736"/>
            <a:ext cx="559965" cy="559965"/>
          </a:xfrm>
          <a:prstGeom prst="rect">
            <a:avLst/>
          </a:prstGeom>
          <a:noFill/>
          <a:ln>
            <a:noFill/>
          </a:ln>
        </p:spPr>
      </p:pic>
      <p:sp>
        <p:nvSpPr>
          <p:cNvPr id="149" name="Google Shape;149;p16"/>
          <p:cNvSpPr txBox="1">
            <a:spLocks noGrp="1"/>
          </p:cNvSpPr>
          <p:nvPr>
            <p:ph type="body" idx="1"/>
          </p:nvPr>
        </p:nvSpPr>
        <p:spPr>
          <a:xfrm>
            <a:off x="8304700" y="1930774"/>
            <a:ext cx="3315900" cy="1346700"/>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50" name="Google Shape;150;p16"/>
          <p:cNvSpPr txBox="1">
            <a:spLocks noGrp="1"/>
          </p:cNvSpPr>
          <p:nvPr>
            <p:ph type="body" idx="2"/>
          </p:nvPr>
        </p:nvSpPr>
        <p:spPr>
          <a:xfrm>
            <a:off x="8304700" y="3480721"/>
            <a:ext cx="3315900" cy="1346700"/>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51" name="Google Shape;151;p16"/>
          <p:cNvSpPr txBox="1">
            <a:spLocks noGrp="1"/>
          </p:cNvSpPr>
          <p:nvPr>
            <p:ph type="body" idx="3"/>
          </p:nvPr>
        </p:nvSpPr>
        <p:spPr>
          <a:xfrm>
            <a:off x="8304700" y="4991524"/>
            <a:ext cx="3315900" cy="1346700"/>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52" name="Google Shape;152;p16"/>
          <p:cNvSpPr txBox="1">
            <a:spLocks noGrp="1"/>
          </p:cNvSpPr>
          <p:nvPr>
            <p:ph type="body" idx="4"/>
          </p:nvPr>
        </p:nvSpPr>
        <p:spPr>
          <a:xfrm>
            <a:off x="2006750" y="2940725"/>
            <a:ext cx="1994100" cy="971700"/>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53" name="Google Shape;153;p16"/>
          <p:cNvSpPr txBox="1">
            <a:spLocks noGrp="1"/>
          </p:cNvSpPr>
          <p:nvPr>
            <p:ph type="body" idx="5"/>
          </p:nvPr>
        </p:nvSpPr>
        <p:spPr>
          <a:xfrm>
            <a:off x="4512913" y="2940725"/>
            <a:ext cx="1994100" cy="971700"/>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ctr">
              <a:lnSpc>
                <a:spcPct val="120000"/>
              </a:lnSpc>
              <a:spcBef>
                <a:spcPts val="499"/>
              </a:spcBef>
              <a:spcAft>
                <a:spcPts val="0"/>
              </a:spcAft>
              <a:buSzPts val="1400"/>
              <a:buNone/>
              <a:defRPr sz="1400"/>
            </a:lvl2pPr>
            <a:lvl3pPr marL="1371600" lvl="2" indent="-228600" algn="ctr">
              <a:lnSpc>
                <a:spcPct val="120000"/>
              </a:lnSpc>
              <a:spcBef>
                <a:spcPts val="499"/>
              </a:spcBef>
              <a:spcAft>
                <a:spcPts val="0"/>
              </a:spcAft>
              <a:buSzPts val="1400"/>
              <a:buNone/>
              <a:defRPr sz="1400"/>
            </a:lvl3pPr>
            <a:lvl4pPr marL="1828800" lvl="3" indent="-228600" algn="ctr">
              <a:lnSpc>
                <a:spcPct val="120000"/>
              </a:lnSpc>
              <a:spcBef>
                <a:spcPts val="499"/>
              </a:spcBef>
              <a:spcAft>
                <a:spcPts val="0"/>
              </a:spcAft>
              <a:buSzPts val="1400"/>
              <a:buNone/>
              <a:defRPr sz="1400"/>
            </a:lvl4pPr>
            <a:lvl5pPr marL="2286000" lvl="4" indent="-228600" algn="ctr">
              <a:lnSpc>
                <a:spcPct val="120000"/>
              </a:lnSpc>
              <a:spcBef>
                <a:spcPts val="499"/>
              </a:spcBef>
              <a:spcAft>
                <a:spcPts val="0"/>
              </a:spcAft>
              <a:buSzPts val="1400"/>
              <a:buNone/>
              <a:defRPr sz="1400"/>
            </a:lvl5pPr>
            <a:lvl6pPr marL="2743200" lvl="5" indent="-317500" algn="ctr">
              <a:lnSpc>
                <a:spcPct val="90000"/>
              </a:lnSpc>
              <a:spcBef>
                <a:spcPts val="499"/>
              </a:spcBef>
              <a:spcAft>
                <a:spcPts val="0"/>
              </a:spcAft>
              <a:buSzPts val="1400"/>
              <a:buChar char="•"/>
              <a:defRPr sz="1400"/>
            </a:lvl6pPr>
            <a:lvl7pPr marL="3200400" lvl="6" indent="-317500" algn="ctr">
              <a:lnSpc>
                <a:spcPct val="90000"/>
              </a:lnSpc>
              <a:spcBef>
                <a:spcPts val="499"/>
              </a:spcBef>
              <a:spcAft>
                <a:spcPts val="0"/>
              </a:spcAft>
              <a:buSzPts val="1400"/>
              <a:buChar char="•"/>
              <a:defRPr sz="1400"/>
            </a:lvl7pPr>
            <a:lvl8pPr marL="3657600" lvl="7" indent="-317500" algn="ctr">
              <a:lnSpc>
                <a:spcPct val="90000"/>
              </a:lnSpc>
              <a:spcBef>
                <a:spcPts val="499"/>
              </a:spcBef>
              <a:spcAft>
                <a:spcPts val="0"/>
              </a:spcAft>
              <a:buSzPts val="1400"/>
              <a:buChar char="•"/>
              <a:defRPr sz="1400"/>
            </a:lvl8pPr>
            <a:lvl9pPr marL="4114800" lvl="8" indent="-317500" algn="ctr">
              <a:lnSpc>
                <a:spcPct val="90000"/>
              </a:lnSpc>
              <a:spcBef>
                <a:spcPts val="499"/>
              </a:spcBef>
              <a:spcAft>
                <a:spcPts val="0"/>
              </a:spcAft>
              <a:buSzPts val="1400"/>
              <a:buChar char="•"/>
              <a:defRPr sz="1400"/>
            </a:lvl9pPr>
          </a:lstStyle>
          <a:p>
            <a:endParaRPr/>
          </a:p>
        </p:txBody>
      </p:sp>
      <p:sp>
        <p:nvSpPr>
          <p:cNvPr id="154" name="Google Shape;154;p16"/>
          <p:cNvSpPr txBox="1">
            <a:spLocks noGrp="1"/>
          </p:cNvSpPr>
          <p:nvPr>
            <p:ph type="body" idx="6"/>
          </p:nvPr>
        </p:nvSpPr>
        <p:spPr>
          <a:xfrm>
            <a:off x="2006750" y="5216600"/>
            <a:ext cx="1994100" cy="971700"/>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ctr">
              <a:lnSpc>
                <a:spcPct val="120000"/>
              </a:lnSpc>
              <a:spcBef>
                <a:spcPts val="499"/>
              </a:spcBef>
              <a:spcAft>
                <a:spcPts val="0"/>
              </a:spcAft>
              <a:buSzPts val="1400"/>
              <a:buNone/>
              <a:defRPr sz="1400"/>
            </a:lvl2pPr>
            <a:lvl3pPr marL="1371600" lvl="2" indent="-228600" algn="ctr">
              <a:lnSpc>
                <a:spcPct val="120000"/>
              </a:lnSpc>
              <a:spcBef>
                <a:spcPts val="499"/>
              </a:spcBef>
              <a:spcAft>
                <a:spcPts val="0"/>
              </a:spcAft>
              <a:buSzPts val="1400"/>
              <a:buNone/>
              <a:defRPr sz="1400"/>
            </a:lvl3pPr>
            <a:lvl4pPr marL="1828800" lvl="3" indent="-228600" algn="ctr">
              <a:lnSpc>
                <a:spcPct val="120000"/>
              </a:lnSpc>
              <a:spcBef>
                <a:spcPts val="499"/>
              </a:spcBef>
              <a:spcAft>
                <a:spcPts val="0"/>
              </a:spcAft>
              <a:buSzPts val="1400"/>
              <a:buNone/>
              <a:defRPr sz="1400"/>
            </a:lvl4pPr>
            <a:lvl5pPr marL="2286000" lvl="4" indent="-228600" algn="ctr">
              <a:lnSpc>
                <a:spcPct val="120000"/>
              </a:lnSpc>
              <a:spcBef>
                <a:spcPts val="499"/>
              </a:spcBef>
              <a:spcAft>
                <a:spcPts val="0"/>
              </a:spcAft>
              <a:buSzPts val="1400"/>
              <a:buNone/>
              <a:defRPr sz="1400"/>
            </a:lvl5pPr>
            <a:lvl6pPr marL="2743200" lvl="5" indent="-317500" algn="ctr">
              <a:lnSpc>
                <a:spcPct val="90000"/>
              </a:lnSpc>
              <a:spcBef>
                <a:spcPts val="499"/>
              </a:spcBef>
              <a:spcAft>
                <a:spcPts val="0"/>
              </a:spcAft>
              <a:buSzPts val="1400"/>
              <a:buChar char="•"/>
              <a:defRPr sz="1400"/>
            </a:lvl6pPr>
            <a:lvl7pPr marL="3200400" lvl="6" indent="-317500" algn="ctr">
              <a:lnSpc>
                <a:spcPct val="90000"/>
              </a:lnSpc>
              <a:spcBef>
                <a:spcPts val="499"/>
              </a:spcBef>
              <a:spcAft>
                <a:spcPts val="0"/>
              </a:spcAft>
              <a:buSzPts val="1400"/>
              <a:buChar char="•"/>
              <a:defRPr sz="1400"/>
            </a:lvl7pPr>
            <a:lvl8pPr marL="3657600" lvl="7" indent="-317500" algn="ctr">
              <a:lnSpc>
                <a:spcPct val="90000"/>
              </a:lnSpc>
              <a:spcBef>
                <a:spcPts val="499"/>
              </a:spcBef>
              <a:spcAft>
                <a:spcPts val="0"/>
              </a:spcAft>
              <a:buSzPts val="1400"/>
              <a:buChar char="•"/>
              <a:defRPr sz="1400"/>
            </a:lvl8pPr>
            <a:lvl9pPr marL="4114800" lvl="8" indent="-317500" algn="ctr">
              <a:lnSpc>
                <a:spcPct val="90000"/>
              </a:lnSpc>
              <a:spcBef>
                <a:spcPts val="499"/>
              </a:spcBef>
              <a:spcAft>
                <a:spcPts val="0"/>
              </a:spcAft>
              <a:buSzPts val="1400"/>
              <a:buChar char="•"/>
              <a:defRPr sz="1400"/>
            </a:lvl9pPr>
          </a:lstStyle>
          <a:p>
            <a:endParaRPr/>
          </a:p>
        </p:txBody>
      </p:sp>
      <p:sp>
        <p:nvSpPr>
          <p:cNvPr id="155" name="Google Shape;155;p16"/>
          <p:cNvSpPr txBox="1">
            <a:spLocks noGrp="1"/>
          </p:cNvSpPr>
          <p:nvPr>
            <p:ph type="body" idx="7"/>
          </p:nvPr>
        </p:nvSpPr>
        <p:spPr>
          <a:xfrm>
            <a:off x="4512913" y="5216600"/>
            <a:ext cx="1994100" cy="971700"/>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ctr">
              <a:lnSpc>
                <a:spcPct val="120000"/>
              </a:lnSpc>
              <a:spcBef>
                <a:spcPts val="499"/>
              </a:spcBef>
              <a:spcAft>
                <a:spcPts val="0"/>
              </a:spcAft>
              <a:buSzPts val="1400"/>
              <a:buNone/>
              <a:defRPr sz="1400"/>
            </a:lvl2pPr>
            <a:lvl3pPr marL="1371600" lvl="2" indent="-228600" algn="ctr">
              <a:lnSpc>
                <a:spcPct val="120000"/>
              </a:lnSpc>
              <a:spcBef>
                <a:spcPts val="499"/>
              </a:spcBef>
              <a:spcAft>
                <a:spcPts val="0"/>
              </a:spcAft>
              <a:buSzPts val="1400"/>
              <a:buNone/>
              <a:defRPr sz="1400"/>
            </a:lvl3pPr>
            <a:lvl4pPr marL="1828800" lvl="3" indent="-228600" algn="ctr">
              <a:lnSpc>
                <a:spcPct val="120000"/>
              </a:lnSpc>
              <a:spcBef>
                <a:spcPts val="499"/>
              </a:spcBef>
              <a:spcAft>
                <a:spcPts val="0"/>
              </a:spcAft>
              <a:buSzPts val="1400"/>
              <a:buNone/>
              <a:defRPr sz="1400"/>
            </a:lvl4pPr>
            <a:lvl5pPr marL="2286000" lvl="4" indent="-228600" algn="ctr">
              <a:lnSpc>
                <a:spcPct val="120000"/>
              </a:lnSpc>
              <a:spcBef>
                <a:spcPts val="499"/>
              </a:spcBef>
              <a:spcAft>
                <a:spcPts val="0"/>
              </a:spcAft>
              <a:buSzPts val="1400"/>
              <a:buNone/>
              <a:defRPr sz="1400"/>
            </a:lvl5pPr>
            <a:lvl6pPr marL="2743200" lvl="5" indent="-317500" algn="ctr">
              <a:lnSpc>
                <a:spcPct val="90000"/>
              </a:lnSpc>
              <a:spcBef>
                <a:spcPts val="499"/>
              </a:spcBef>
              <a:spcAft>
                <a:spcPts val="0"/>
              </a:spcAft>
              <a:buSzPts val="1400"/>
              <a:buChar char="•"/>
              <a:defRPr sz="1400"/>
            </a:lvl6pPr>
            <a:lvl7pPr marL="3200400" lvl="6" indent="-317500" algn="ctr">
              <a:lnSpc>
                <a:spcPct val="90000"/>
              </a:lnSpc>
              <a:spcBef>
                <a:spcPts val="499"/>
              </a:spcBef>
              <a:spcAft>
                <a:spcPts val="0"/>
              </a:spcAft>
              <a:buSzPts val="1400"/>
              <a:buChar char="•"/>
              <a:defRPr sz="1400"/>
            </a:lvl7pPr>
            <a:lvl8pPr marL="3657600" lvl="7" indent="-317500" algn="ctr">
              <a:lnSpc>
                <a:spcPct val="90000"/>
              </a:lnSpc>
              <a:spcBef>
                <a:spcPts val="499"/>
              </a:spcBef>
              <a:spcAft>
                <a:spcPts val="0"/>
              </a:spcAft>
              <a:buSzPts val="1400"/>
              <a:buChar char="•"/>
              <a:defRPr sz="1400"/>
            </a:lvl8pPr>
            <a:lvl9pPr marL="4114800" lvl="8" indent="-317500" algn="ctr">
              <a:lnSpc>
                <a:spcPct val="90000"/>
              </a:lnSpc>
              <a:spcBef>
                <a:spcPts val="499"/>
              </a:spcBef>
              <a:spcAft>
                <a:spcPts val="0"/>
              </a:spcAft>
              <a:buSzPts val="1400"/>
              <a:buChar char="•"/>
              <a:defRPr sz="1400"/>
            </a:lvl9pPr>
          </a:lstStyle>
          <a:p>
            <a:endParaRPr/>
          </a:p>
        </p:txBody>
      </p:sp>
      <p:sp>
        <p:nvSpPr>
          <p:cNvPr id="156" name="Google Shape;156;p16"/>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5 - Definition - Text bubble state">
  <p:cSld name="4_Custom Layout_1_1">
    <p:spTree>
      <p:nvGrpSpPr>
        <p:cNvPr id="1" name="Shape 157"/>
        <p:cNvGrpSpPr/>
        <p:nvPr/>
      </p:nvGrpSpPr>
      <p:grpSpPr>
        <a:xfrm>
          <a:off x="0" y="0"/>
          <a:ext cx="0" cy="0"/>
          <a:chOff x="0" y="0"/>
          <a:chExt cx="0" cy="0"/>
        </a:xfrm>
      </p:grpSpPr>
      <p:sp>
        <p:nvSpPr>
          <p:cNvPr id="158" name="Google Shape;158;p17"/>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59" name="Google Shape;159;p17"/>
          <p:cNvSpPr>
            <a:spLocks noGrp="1"/>
          </p:cNvSpPr>
          <p:nvPr>
            <p:ph type="pic" idx="2"/>
          </p:nvPr>
        </p:nvSpPr>
        <p:spPr>
          <a:xfrm>
            <a:off x="7845200" y="2056650"/>
            <a:ext cx="2685900" cy="2609700"/>
          </a:xfrm>
          <a:prstGeom prst="rect">
            <a:avLst/>
          </a:prstGeom>
          <a:noFill/>
          <a:ln>
            <a:noFill/>
          </a:ln>
        </p:spPr>
      </p:sp>
      <p:sp>
        <p:nvSpPr>
          <p:cNvPr id="160" name="Google Shape;160;p17"/>
          <p:cNvSpPr txBox="1">
            <a:spLocks noGrp="1"/>
          </p:cNvSpPr>
          <p:nvPr>
            <p:ph type="title"/>
          </p:nvPr>
        </p:nvSpPr>
        <p:spPr>
          <a:xfrm>
            <a:off x="1816200" y="1890825"/>
            <a:ext cx="49632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61" name="Google Shape;161;p17"/>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62" name="Google Shape;162;p17"/>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1 - Learner Take - no state">
  <p:cSld name="3_Custom Layout_1">
    <p:spTree>
      <p:nvGrpSpPr>
        <p:cNvPr id="1" name="Shape 163"/>
        <p:cNvGrpSpPr/>
        <p:nvPr/>
      </p:nvGrpSpPr>
      <p:grpSpPr>
        <a:xfrm>
          <a:off x="0" y="0"/>
          <a:ext cx="0" cy="0"/>
          <a:chOff x="0" y="0"/>
          <a:chExt cx="0" cy="0"/>
        </a:xfrm>
      </p:grpSpPr>
      <p:sp>
        <p:nvSpPr>
          <p:cNvPr id="164" name="Google Shape;164;p18"/>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65" name="Google Shape;165;p18"/>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66" name="Google Shape;166;p18"/>
          <p:cNvSpPr>
            <a:spLocks noGrp="1"/>
          </p:cNvSpPr>
          <p:nvPr>
            <p:ph type="pic" idx="3"/>
          </p:nvPr>
        </p:nvSpPr>
        <p:spPr>
          <a:xfrm>
            <a:off x="7845200" y="2056650"/>
            <a:ext cx="2685900" cy="2609700"/>
          </a:xfrm>
          <a:prstGeom prst="rect">
            <a:avLst/>
          </a:prstGeom>
          <a:noFill/>
          <a:ln>
            <a:noFill/>
          </a:ln>
        </p:spPr>
      </p:sp>
      <p:sp>
        <p:nvSpPr>
          <p:cNvPr id="167" name="Google Shape;167;p18"/>
          <p:cNvSpPr txBox="1">
            <a:spLocks noGrp="1"/>
          </p:cNvSpPr>
          <p:nvPr>
            <p:ph type="title"/>
          </p:nvPr>
        </p:nvSpPr>
        <p:spPr>
          <a:xfrm>
            <a:off x="1816200" y="1890825"/>
            <a:ext cx="49632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68" name="Google Shape;168;p18"/>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69" name="Google Shape;169;p18"/>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1 Your Take - no state">
  <p:cSld name="3_Custom Layout_1_3">
    <p:spTree>
      <p:nvGrpSpPr>
        <p:cNvPr id="1" name="Shape 170"/>
        <p:cNvGrpSpPr/>
        <p:nvPr/>
      </p:nvGrpSpPr>
      <p:grpSpPr>
        <a:xfrm>
          <a:off x="0" y="0"/>
          <a:ext cx="0" cy="0"/>
          <a:chOff x="0" y="0"/>
          <a:chExt cx="0" cy="0"/>
        </a:xfrm>
      </p:grpSpPr>
      <p:sp>
        <p:nvSpPr>
          <p:cNvPr id="171" name="Google Shape;171;p19"/>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72" name="Google Shape;172;p19"/>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73" name="Google Shape;173;p19"/>
          <p:cNvSpPr>
            <a:spLocks noGrp="1"/>
          </p:cNvSpPr>
          <p:nvPr>
            <p:ph type="pic" idx="3"/>
          </p:nvPr>
        </p:nvSpPr>
        <p:spPr>
          <a:xfrm>
            <a:off x="7845200" y="2056650"/>
            <a:ext cx="2685900" cy="2609700"/>
          </a:xfrm>
          <a:prstGeom prst="rect">
            <a:avLst/>
          </a:prstGeom>
          <a:noFill/>
          <a:ln>
            <a:noFill/>
          </a:ln>
        </p:spPr>
      </p:sp>
      <p:sp>
        <p:nvSpPr>
          <p:cNvPr id="174" name="Google Shape;174;p19"/>
          <p:cNvSpPr txBox="1">
            <a:spLocks noGrp="1"/>
          </p:cNvSpPr>
          <p:nvPr>
            <p:ph type="title"/>
          </p:nvPr>
        </p:nvSpPr>
        <p:spPr>
          <a:xfrm>
            <a:off x="1816200" y="1890825"/>
            <a:ext cx="49632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75" name="Google Shape;175;p19"/>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76" name="Google Shape;176;p19"/>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0 - Scenario/two main points - feather state">
  <p:cSld name="6_Custom Layout_3">
    <p:spTree>
      <p:nvGrpSpPr>
        <p:cNvPr id="1" name="Shape 177"/>
        <p:cNvGrpSpPr/>
        <p:nvPr/>
      </p:nvGrpSpPr>
      <p:grpSpPr>
        <a:xfrm>
          <a:off x="0" y="0"/>
          <a:ext cx="0" cy="0"/>
          <a:chOff x="0" y="0"/>
          <a:chExt cx="0" cy="0"/>
        </a:xfrm>
      </p:grpSpPr>
      <p:sp>
        <p:nvSpPr>
          <p:cNvPr id="178" name="Google Shape;178;p20"/>
          <p:cNvSpPr>
            <a:spLocks noGrp="1"/>
          </p:cNvSpPr>
          <p:nvPr>
            <p:ph type="pic" idx="2"/>
          </p:nvPr>
        </p:nvSpPr>
        <p:spPr>
          <a:xfrm>
            <a:off x="5538525" y="1307675"/>
            <a:ext cx="821700" cy="821700"/>
          </a:xfrm>
          <a:prstGeom prst="rect">
            <a:avLst/>
          </a:prstGeom>
          <a:noFill/>
          <a:ln>
            <a:noFill/>
          </a:ln>
        </p:spPr>
      </p:sp>
      <p:sp>
        <p:nvSpPr>
          <p:cNvPr id="179" name="Google Shape;179;p20"/>
          <p:cNvSpPr>
            <a:spLocks noGrp="1"/>
          </p:cNvSpPr>
          <p:nvPr>
            <p:ph type="pic" idx="3"/>
          </p:nvPr>
        </p:nvSpPr>
        <p:spPr>
          <a:xfrm>
            <a:off x="8656038" y="1307675"/>
            <a:ext cx="821700" cy="821700"/>
          </a:xfrm>
          <a:prstGeom prst="rect">
            <a:avLst/>
          </a:prstGeom>
          <a:noFill/>
          <a:ln>
            <a:noFill/>
          </a:ln>
        </p:spPr>
      </p:sp>
      <p:sp>
        <p:nvSpPr>
          <p:cNvPr id="180" name="Google Shape;180;p20"/>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81" name="Google Shape;181;p20"/>
          <p:cNvSpPr/>
          <p:nvPr/>
        </p:nvSpPr>
        <p:spPr>
          <a:xfrm>
            <a:off x="1866900" y="1188625"/>
            <a:ext cx="1288200" cy="294300"/>
          </a:xfrm>
          <a:prstGeom prst="rect">
            <a:avLst/>
          </a:prstGeom>
          <a:solidFill>
            <a:schemeClr val="accent1"/>
          </a:solidFill>
          <a:ln>
            <a:noFill/>
          </a:ln>
        </p:spPr>
        <p:txBody>
          <a:bodyPr spcFirstLastPara="1" wrap="square" lIns="0" tIns="640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Montserrat"/>
                <a:ea typeface="Montserrat"/>
                <a:cs typeface="Montserrat"/>
                <a:sym typeface="Montserrat"/>
              </a:rPr>
              <a:t>SCENARIO</a:t>
            </a:r>
            <a:endParaRPr sz="1400" b="1" i="0" u="none" strike="noStrike" cap="none">
              <a:solidFill>
                <a:srgbClr val="000000"/>
              </a:solidFill>
              <a:latin typeface="Arial"/>
              <a:ea typeface="Arial"/>
              <a:cs typeface="Arial"/>
              <a:sym typeface="Arial"/>
            </a:endParaRPr>
          </a:p>
        </p:txBody>
      </p:sp>
      <p:sp>
        <p:nvSpPr>
          <p:cNvPr id="182" name="Google Shape;182;p20"/>
          <p:cNvSpPr/>
          <p:nvPr/>
        </p:nvSpPr>
        <p:spPr>
          <a:xfrm rot="10800000" flipH="1">
            <a:off x="3001412" y="1482939"/>
            <a:ext cx="153600" cy="153600"/>
          </a:xfrm>
          <a:prstGeom prst="rtTriangle">
            <a:avLst/>
          </a:prstGeom>
          <a:solidFill>
            <a:srgbClr val="D2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83" name="Google Shape;183;p20"/>
          <p:cNvSpPr txBox="1">
            <a:spLocks noGrp="1"/>
          </p:cNvSpPr>
          <p:nvPr>
            <p:ph type="title"/>
          </p:nvPr>
        </p:nvSpPr>
        <p:spPr>
          <a:xfrm>
            <a:off x="1816200" y="2301725"/>
            <a:ext cx="3446100" cy="24636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84" name="Google Shape;184;p20"/>
          <p:cNvSpPr txBox="1">
            <a:spLocks noGrp="1"/>
          </p:cNvSpPr>
          <p:nvPr>
            <p:ph type="body" idx="1"/>
          </p:nvPr>
        </p:nvSpPr>
        <p:spPr>
          <a:xfrm>
            <a:off x="5538525" y="2295014"/>
            <a:ext cx="2841300" cy="3160800"/>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85" name="Google Shape;185;p20"/>
          <p:cNvSpPr txBox="1">
            <a:spLocks noGrp="1"/>
          </p:cNvSpPr>
          <p:nvPr>
            <p:ph type="body" idx="4"/>
          </p:nvPr>
        </p:nvSpPr>
        <p:spPr>
          <a:xfrm>
            <a:off x="8656050" y="2295014"/>
            <a:ext cx="2841300" cy="3160800"/>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186" name="Google Shape;186;p20"/>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 State - Your Take">
  <p:cSld name="No State - Your Take">
    <p:spTree>
      <p:nvGrpSpPr>
        <p:cNvPr id="1" name="Shape 51"/>
        <p:cNvGrpSpPr/>
        <p:nvPr/>
      </p:nvGrpSpPr>
      <p:grpSpPr>
        <a:xfrm>
          <a:off x="0" y="0"/>
          <a:ext cx="0" cy="0"/>
          <a:chOff x="0" y="0"/>
          <a:chExt cx="0" cy="0"/>
        </a:xfrm>
      </p:grpSpPr>
      <p:sp>
        <p:nvSpPr>
          <p:cNvPr id="52" name="Google Shape;52;p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53" name="Google Shape;53;p5"/>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pic>
        <p:nvPicPr>
          <p:cNvPr id="54" name="Google Shape;54;p5"/>
          <p:cNvPicPr preferRelativeResize="0"/>
          <p:nvPr/>
        </p:nvPicPr>
        <p:blipFill rotWithShape="1">
          <a:blip r:embed="rId2">
            <a:alphaModFix/>
          </a:blip>
          <a:srcRect/>
          <a:stretch/>
        </p:blipFill>
        <p:spPr>
          <a:xfrm>
            <a:off x="376700" y="3221705"/>
            <a:ext cx="291525" cy="357990"/>
          </a:xfrm>
          <a:prstGeom prst="rect">
            <a:avLst/>
          </a:prstGeom>
          <a:noFill/>
          <a:ln>
            <a:noFill/>
          </a:ln>
        </p:spPr>
      </p:pic>
      <p:pic>
        <p:nvPicPr>
          <p:cNvPr id="55" name="Google Shape;55;p5" descr="Icon&#10;&#10;Description automatically generated"/>
          <p:cNvPicPr preferRelativeResize="0"/>
          <p:nvPr/>
        </p:nvPicPr>
        <p:blipFill rotWithShape="1">
          <a:blip r:embed="rId3">
            <a:alphaModFix/>
          </a:blip>
          <a:srcRect/>
          <a:stretch/>
        </p:blipFill>
        <p:spPr>
          <a:xfrm>
            <a:off x="367903" y="4392157"/>
            <a:ext cx="291525" cy="284237"/>
          </a:xfrm>
          <a:prstGeom prst="rect">
            <a:avLst/>
          </a:prstGeom>
          <a:noFill/>
          <a:ln>
            <a:noFill/>
          </a:ln>
        </p:spPr>
      </p:pic>
      <p:pic>
        <p:nvPicPr>
          <p:cNvPr id="56" name="Google Shape;56;p5" descr="Icon&#10;&#10;Description automatically generated"/>
          <p:cNvPicPr preferRelativeResize="0"/>
          <p:nvPr/>
        </p:nvPicPr>
        <p:blipFill rotWithShape="1">
          <a:blip r:embed="rId4">
            <a:alphaModFix/>
          </a:blip>
          <a:srcRect/>
          <a:stretch/>
        </p:blipFill>
        <p:spPr>
          <a:xfrm>
            <a:off x="420413" y="2205408"/>
            <a:ext cx="204067" cy="276948"/>
          </a:xfrm>
          <a:prstGeom prst="rect">
            <a:avLst/>
          </a:prstGeom>
          <a:noFill/>
          <a:ln>
            <a:noFill/>
          </a:ln>
        </p:spPr>
      </p:pic>
      <p:pic>
        <p:nvPicPr>
          <p:cNvPr id="57" name="Google Shape;57;p5" descr="Icon&#10;&#10;Description automatically generated"/>
          <p:cNvPicPr preferRelativeResize="0"/>
          <p:nvPr/>
        </p:nvPicPr>
        <p:blipFill rotWithShape="1">
          <a:blip r:embed="rId5">
            <a:alphaModFix/>
          </a:blip>
          <a:srcRect/>
          <a:stretch/>
        </p:blipFill>
        <p:spPr>
          <a:xfrm>
            <a:off x="372251" y="5488844"/>
            <a:ext cx="284237" cy="196779"/>
          </a:xfrm>
          <a:prstGeom prst="rect">
            <a:avLst/>
          </a:prstGeom>
          <a:noFill/>
          <a:ln>
            <a:noFill/>
          </a:ln>
        </p:spPr>
      </p:pic>
      <p:pic>
        <p:nvPicPr>
          <p:cNvPr id="58" name="Google Shape;58;p5"/>
          <p:cNvPicPr preferRelativeResize="0"/>
          <p:nvPr/>
        </p:nvPicPr>
        <p:blipFill rotWithShape="1">
          <a:blip r:embed="rId6">
            <a:alphaModFix/>
          </a:blip>
          <a:srcRect/>
          <a:stretch/>
        </p:blipFill>
        <p:spPr>
          <a:xfrm>
            <a:off x="420425" y="1181093"/>
            <a:ext cx="204050" cy="284986"/>
          </a:xfrm>
          <a:prstGeom prst="rect">
            <a:avLst/>
          </a:prstGeom>
          <a:noFill/>
          <a:ln>
            <a:noFill/>
          </a:ln>
        </p:spPr>
      </p:pic>
      <p:sp>
        <p:nvSpPr>
          <p:cNvPr id="59" name="Google Shape;59;p5"/>
          <p:cNvSpPr/>
          <p:nvPr/>
        </p:nvSpPr>
        <p:spPr>
          <a:xfrm>
            <a:off x="1556084" y="256674"/>
            <a:ext cx="10266948" cy="4491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4 - Lesson Outline - Book state">
  <p:cSld name="3_Custom Layout_4_1_1_1">
    <p:spTree>
      <p:nvGrpSpPr>
        <p:cNvPr id="1" name="Shape 60"/>
        <p:cNvGrpSpPr/>
        <p:nvPr/>
      </p:nvGrpSpPr>
      <p:grpSpPr>
        <a:xfrm>
          <a:off x="0" y="0"/>
          <a:ext cx="0" cy="0"/>
          <a:chOff x="0" y="0"/>
          <a:chExt cx="0" cy="0"/>
        </a:xfrm>
      </p:grpSpPr>
      <p:sp>
        <p:nvSpPr>
          <p:cNvPr id="61" name="Google Shape;61;p6"/>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6"/>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6"/>
          <p:cNvSpPr>
            <a:spLocks noGrp="1"/>
          </p:cNvSpPr>
          <p:nvPr>
            <p:ph type="pic" idx="3"/>
          </p:nvPr>
        </p:nvSpPr>
        <p:spPr>
          <a:xfrm>
            <a:off x="7845200" y="2056650"/>
            <a:ext cx="2685900" cy="2609700"/>
          </a:xfrm>
          <a:prstGeom prst="rect">
            <a:avLst/>
          </a:prstGeom>
          <a:noFill/>
          <a:ln>
            <a:noFill/>
          </a:ln>
        </p:spPr>
      </p:sp>
      <p:sp>
        <p:nvSpPr>
          <p:cNvPr id="64" name="Google Shape;64;p6"/>
          <p:cNvSpPr txBox="1">
            <a:spLocks noGrp="1"/>
          </p:cNvSpPr>
          <p:nvPr>
            <p:ph type="title"/>
          </p:nvPr>
        </p:nvSpPr>
        <p:spPr>
          <a:xfrm>
            <a:off x="1816200" y="2301725"/>
            <a:ext cx="66174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Clr>
                <a:schemeClr val="dk2"/>
              </a:buClr>
              <a:buSzPts val="4400"/>
              <a:buNone/>
              <a:defRPr>
                <a:solidFill>
                  <a:schemeClr val="dk2"/>
                </a:solidFill>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65" name="Google Shape;65;p6"/>
          <p:cNvSpPr txBox="1">
            <a:spLocks noGrp="1"/>
          </p:cNvSpPr>
          <p:nvPr>
            <p:ph type="subTitle" idx="1"/>
          </p:nvPr>
        </p:nvSpPr>
        <p:spPr>
          <a:xfrm>
            <a:off x="1812425" y="2005325"/>
            <a:ext cx="7000200" cy="296400"/>
          </a:xfrm>
          <a:prstGeom prst="rect">
            <a:avLst/>
          </a:prstGeom>
          <a:noFill/>
          <a:ln>
            <a:noFill/>
          </a:ln>
        </p:spPr>
        <p:txBody>
          <a:bodyPr spcFirstLastPara="1" wrap="square" lIns="0" tIns="45700" rIns="0" bIns="45700" anchor="t" anchorCtr="0">
            <a:normAutofit/>
          </a:bodyPr>
          <a:lstStyle>
            <a:lvl1pPr lvl="0" algn="l">
              <a:lnSpc>
                <a:spcPct val="120000"/>
              </a:lnSpc>
              <a:spcBef>
                <a:spcPts val="100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1pPr>
            <a:lvl2pPr lvl="1" algn="l">
              <a:lnSpc>
                <a:spcPct val="120000"/>
              </a:lnSpc>
              <a:spcBef>
                <a:spcPts val="499"/>
              </a:spcBef>
              <a:spcAft>
                <a:spcPts val="0"/>
              </a:spcAft>
              <a:buSzPts val="1800"/>
              <a:buNone/>
              <a:defRPr/>
            </a:lvl2pPr>
            <a:lvl3pPr lvl="2" algn="l">
              <a:lnSpc>
                <a:spcPct val="120000"/>
              </a:lnSpc>
              <a:spcBef>
                <a:spcPts val="499"/>
              </a:spcBef>
              <a:spcAft>
                <a:spcPts val="0"/>
              </a:spcAft>
              <a:buSzPts val="1200"/>
              <a:buNone/>
              <a:defRPr/>
            </a:lvl3pPr>
            <a:lvl4pPr lvl="3" algn="l">
              <a:lnSpc>
                <a:spcPct val="120000"/>
              </a:lnSpc>
              <a:spcBef>
                <a:spcPts val="499"/>
              </a:spcBef>
              <a:spcAft>
                <a:spcPts val="0"/>
              </a:spcAft>
              <a:buSzPts val="1000"/>
              <a:buNone/>
              <a:defRPr/>
            </a:lvl4pPr>
            <a:lvl5pPr lvl="4" algn="l">
              <a:lnSpc>
                <a:spcPct val="120000"/>
              </a:lnSpc>
              <a:spcBef>
                <a:spcPts val="499"/>
              </a:spcBef>
              <a:spcAft>
                <a:spcPts val="0"/>
              </a:spcAft>
              <a:buSzPts val="1000"/>
              <a:buNone/>
              <a:defRPr/>
            </a:lvl5pPr>
            <a:lvl6pPr lvl="5" algn="l">
              <a:lnSpc>
                <a:spcPct val="90000"/>
              </a:lnSpc>
              <a:spcBef>
                <a:spcPts val="499"/>
              </a:spcBef>
              <a:spcAft>
                <a:spcPts val="0"/>
              </a:spcAft>
              <a:buSzPts val="1800"/>
              <a:buNone/>
              <a:defRPr/>
            </a:lvl6pPr>
            <a:lvl7pPr lvl="6" algn="l">
              <a:lnSpc>
                <a:spcPct val="90000"/>
              </a:lnSpc>
              <a:spcBef>
                <a:spcPts val="499"/>
              </a:spcBef>
              <a:spcAft>
                <a:spcPts val="0"/>
              </a:spcAft>
              <a:buSzPts val="1800"/>
              <a:buNone/>
              <a:defRPr/>
            </a:lvl7pPr>
            <a:lvl8pPr lvl="7" algn="l">
              <a:lnSpc>
                <a:spcPct val="90000"/>
              </a:lnSpc>
              <a:spcBef>
                <a:spcPts val="499"/>
              </a:spcBef>
              <a:spcAft>
                <a:spcPts val="0"/>
              </a:spcAft>
              <a:buSzPts val="1800"/>
              <a:buNone/>
              <a:defRPr/>
            </a:lvl8pPr>
            <a:lvl9pPr lvl="8" algn="l">
              <a:lnSpc>
                <a:spcPct val="90000"/>
              </a:lnSpc>
              <a:spcBef>
                <a:spcPts val="499"/>
              </a:spcBef>
              <a:spcAft>
                <a:spcPts val="0"/>
              </a:spcAft>
              <a:buSzPts val="1800"/>
              <a:buNone/>
              <a:defRPr/>
            </a:lvl9pPr>
          </a:lstStyle>
          <a:p>
            <a:endParaRPr/>
          </a:p>
        </p:txBody>
      </p:sp>
      <p:sp>
        <p:nvSpPr>
          <p:cNvPr id="66" name="Google Shape;66;p6"/>
          <p:cNvSpPr txBox="1">
            <a:spLocks noGrp="1"/>
          </p:cNvSpPr>
          <p:nvPr>
            <p:ph type="subTitle" idx="4"/>
          </p:nvPr>
        </p:nvSpPr>
        <p:spPr>
          <a:xfrm>
            <a:off x="1812425" y="3614725"/>
            <a:ext cx="6419700" cy="615900"/>
          </a:xfrm>
          <a:prstGeom prst="rect">
            <a:avLst/>
          </a:prstGeom>
          <a:noFill/>
          <a:ln>
            <a:noFill/>
          </a:ln>
        </p:spPr>
        <p:txBody>
          <a:bodyPr spcFirstLastPara="1" wrap="square" lIns="0" tIns="45700" rIns="0" bIns="45700" anchor="t" anchorCtr="0">
            <a:normAutofit/>
          </a:bodyPr>
          <a:lstStyle>
            <a:lvl1pPr lvl="0" algn="l">
              <a:lnSpc>
                <a:spcPct val="120000"/>
              </a:lnSpc>
              <a:spcBef>
                <a:spcPts val="1000"/>
              </a:spcBef>
              <a:spcAft>
                <a:spcPts val="0"/>
              </a:spcAft>
              <a:buClr>
                <a:schemeClr val="lt1"/>
              </a:buClr>
              <a:buSzPts val="1400"/>
              <a:buNone/>
              <a:defRPr sz="1400">
                <a:solidFill>
                  <a:schemeClr val="lt1"/>
                </a:solidFill>
              </a:defRPr>
            </a:lvl1pPr>
            <a:lvl2pPr lvl="1" algn="l">
              <a:lnSpc>
                <a:spcPct val="120000"/>
              </a:lnSpc>
              <a:spcBef>
                <a:spcPts val="499"/>
              </a:spcBef>
              <a:spcAft>
                <a:spcPts val="0"/>
              </a:spcAft>
              <a:buSzPts val="1800"/>
              <a:buNone/>
              <a:defRPr/>
            </a:lvl2pPr>
            <a:lvl3pPr lvl="2" algn="l">
              <a:lnSpc>
                <a:spcPct val="120000"/>
              </a:lnSpc>
              <a:spcBef>
                <a:spcPts val="499"/>
              </a:spcBef>
              <a:spcAft>
                <a:spcPts val="0"/>
              </a:spcAft>
              <a:buSzPts val="1200"/>
              <a:buNone/>
              <a:defRPr/>
            </a:lvl3pPr>
            <a:lvl4pPr lvl="3" algn="l">
              <a:lnSpc>
                <a:spcPct val="120000"/>
              </a:lnSpc>
              <a:spcBef>
                <a:spcPts val="499"/>
              </a:spcBef>
              <a:spcAft>
                <a:spcPts val="0"/>
              </a:spcAft>
              <a:buSzPts val="1000"/>
              <a:buNone/>
              <a:defRPr/>
            </a:lvl4pPr>
            <a:lvl5pPr lvl="4" algn="l">
              <a:lnSpc>
                <a:spcPct val="120000"/>
              </a:lnSpc>
              <a:spcBef>
                <a:spcPts val="499"/>
              </a:spcBef>
              <a:spcAft>
                <a:spcPts val="0"/>
              </a:spcAft>
              <a:buSzPts val="1000"/>
              <a:buNone/>
              <a:defRPr/>
            </a:lvl5pPr>
            <a:lvl6pPr lvl="5" algn="l">
              <a:lnSpc>
                <a:spcPct val="90000"/>
              </a:lnSpc>
              <a:spcBef>
                <a:spcPts val="499"/>
              </a:spcBef>
              <a:spcAft>
                <a:spcPts val="0"/>
              </a:spcAft>
              <a:buSzPts val="1800"/>
              <a:buNone/>
              <a:defRPr/>
            </a:lvl6pPr>
            <a:lvl7pPr lvl="6" algn="l">
              <a:lnSpc>
                <a:spcPct val="90000"/>
              </a:lnSpc>
              <a:spcBef>
                <a:spcPts val="499"/>
              </a:spcBef>
              <a:spcAft>
                <a:spcPts val="0"/>
              </a:spcAft>
              <a:buSzPts val="1800"/>
              <a:buNone/>
              <a:defRPr/>
            </a:lvl7pPr>
            <a:lvl8pPr lvl="7" algn="l">
              <a:lnSpc>
                <a:spcPct val="90000"/>
              </a:lnSpc>
              <a:spcBef>
                <a:spcPts val="499"/>
              </a:spcBef>
              <a:spcAft>
                <a:spcPts val="0"/>
              </a:spcAft>
              <a:buSzPts val="1800"/>
              <a:buNone/>
              <a:defRPr/>
            </a:lvl8pPr>
            <a:lvl9pPr lvl="8" algn="l">
              <a:lnSpc>
                <a:spcPct val="90000"/>
              </a:lnSpc>
              <a:spcBef>
                <a:spcPts val="499"/>
              </a:spcBef>
              <a:spcAft>
                <a:spcPts val="0"/>
              </a:spcAft>
              <a:buSzPts val="1800"/>
              <a:buNone/>
              <a:defRPr/>
            </a:lvl9pPr>
          </a:lstStyle>
          <a:p>
            <a:endParaRPr/>
          </a:p>
        </p:txBody>
      </p:sp>
      <p:sp>
        <p:nvSpPr>
          <p:cNvPr id="67" name="Google Shape;67;p6"/>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versation State - quote">
  <p:cSld name="Conversation State - quote">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pic>
        <p:nvPicPr>
          <p:cNvPr id="70" name="Google Shape;70;p7"/>
          <p:cNvPicPr preferRelativeResize="0"/>
          <p:nvPr/>
        </p:nvPicPr>
        <p:blipFill rotWithShape="1">
          <a:blip r:embed="rId2">
            <a:alphaModFix/>
          </a:blip>
          <a:srcRect/>
          <a:stretch/>
        </p:blipFill>
        <p:spPr>
          <a:xfrm>
            <a:off x="376700" y="3221705"/>
            <a:ext cx="291525" cy="357990"/>
          </a:xfrm>
          <a:prstGeom prst="rect">
            <a:avLst/>
          </a:prstGeom>
          <a:noFill/>
          <a:ln>
            <a:noFill/>
          </a:ln>
        </p:spPr>
      </p:pic>
      <p:pic>
        <p:nvPicPr>
          <p:cNvPr id="71" name="Google Shape;71;p7" descr="Icon&#10;&#10;Description automatically generated"/>
          <p:cNvPicPr preferRelativeResize="0"/>
          <p:nvPr/>
        </p:nvPicPr>
        <p:blipFill rotWithShape="1">
          <a:blip r:embed="rId3">
            <a:alphaModFix/>
          </a:blip>
          <a:srcRect/>
          <a:stretch/>
        </p:blipFill>
        <p:spPr>
          <a:xfrm>
            <a:off x="367903" y="4392157"/>
            <a:ext cx="291525" cy="284237"/>
          </a:xfrm>
          <a:prstGeom prst="rect">
            <a:avLst/>
          </a:prstGeom>
          <a:noFill/>
          <a:ln>
            <a:noFill/>
          </a:ln>
        </p:spPr>
      </p:pic>
      <p:pic>
        <p:nvPicPr>
          <p:cNvPr id="72" name="Google Shape;72;p7" descr="Icon&#10;&#10;Description automatically generated"/>
          <p:cNvPicPr preferRelativeResize="0"/>
          <p:nvPr/>
        </p:nvPicPr>
        <p:blipFill rotWithShape="1">
          <a:blip r:embed="rId4">
            <a:alphaModFix/>
          </a:blip>
          <a:srcRect/>
          <a:stretch/>
        </p:blipFill>
        <p:spPr>
          <a:xfrm>
            <a:off x="420413" y="2205408"/>
            <a:ext cx="204067" cy="276948"/>
          </a:xfrm>
          <a:prstGeom prst="rect">
            <a:avLst/>
          </a:prstGeom>
          <a:noFill/>
          <a:ln>
            <a:noFill/>
          </a:ln>
        </p:spPr>
      </p:pic>
      <p:pic>
        <p:nvPicPr>
          <p:cNvPr id="73" name="Google Shape;73;p7"/>
          <p:cNvPicPr preferRelativeResize="0"/>
          <p:nvPr/>
        </p:nvPicPr>
        <p:blipFill rotWithShape="1">
          <a:blip r:embed="rId5">
            <a:alphaModFix/>
          </a:blip>
          <a:srcRect/>
          <a:stretch/>
        </p:blipFill>
        <p:spPr>
          <a:xfrm>
            <a:off x="420425" y="1181093"/>
            <a:ext cx="204050" cy="284986"/>
          </a:xfrm>
          <a:prstGeom prst="rect">
            <a:avLst/>
          </a:prstGeom>
          <a:noFill/>
          <a:ln>
            <a:noFill/>
          </a:ln>
        </p:spPr>
      </p:pic>
      <p:sp>
        <p:nvSpPr>
          <p:cNvPr id="74" name="Google Shape;74;p7"/>
          <p:cNvSpPr/>
          <p:nvPr/>
        </p:nvSpPr>
        <p:spPr>
          <a:xfrm>
            <a:off x="142132" y="5197075"/>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7" descr="Icon&#10;&#10;Description automatically generated"/>
          <p:cNvPicPr preferRelativeResize="0"/>
          <p:nvPr/>
        </p:nvPicPr>
        <p:blipFill rotWithShape="1">
          <a:blip r:embed="rId6">
            <a:alphaModFix/>
          </a:blip>
          <a:srcRect/>
          <a:stretch/>
        </p:blipFill>
        <p:spPr>
          <a:xfrm>
            <a:off x="286527" y="5401321"/>
            <a:ext cx="412311" cy="292608"/>
          </a:xfrm>
          <a:prstGeom prst="rect">
            <a:avLst/>
          </a:prstGeom>
          <a:noFill/>
          <a:ln>
            <a:noFill/>
          </a:ln>
        </p:spPr>
      </p:pic>
      <p:sp>
        <p:nvSpPr>
          <p:cNvPr id="76" name="Google Shape;76;p7"/>
          <p:cNvSpPr/>
          <p:nvPr/>
        </p:nvSpPr>
        <p:spPr>
          <a:xfrm>
            <a:off x="1540042" y="160421"/>
            <a:ext cx="10266947" cy="7058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5 Lesson goals - Book state">
  <p:cSld name="4_Custom Layout_1">
    <p:spTree>
      <p:nvGrpSpPr>
        <p:cNvPr id="1" name="Shape 77"/>
        <p:cNvGrpSpPr/>
        <p:nvPr/>
      </p:nvGrpSpPr>
      <p:grpSpPr>
        <a:xfrm>
          <a:off x="0" y="0"/>
          <a:ext cx="0" cy="0"/>
          <a:chOff x="0" y="0"/>
          <a:chExt cx="0" cy="0"/>
        </a:xfrm>
      </p:grpSpPr>
      <p:sp>
        <p:nvSpPr>
          <p:cNvPr id="78" name="Google Shape;78;p8"/>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8"/>
          <p:cNvSpPr/>
          <p:nvPr/>
        </p:nvSpPr>
        <p:spPr>
          <a:xfrm>
            <a:off x="1866900" y="1188625"/>
            <a:ext cx="1288200" cy="294300"/>
          </a:xfrm>
          <a:prstGeom prst="rect">
            <a:avLst/>
          </a:prstGeom>
          <a:solidFill>
            <a:srgbClr val="4A86E8"/>
          </a:solidFill>
          <a:ln>
            <a:noFill/>
          </a:ln>
        </p:spPr>
        <p:txBody>
          <a:bodyPr spcFirstLastPara="1" wrap="square" lIns="0" tIns="640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Montserrat"/>
                <a:ea typeface="Montserrat"/>
                <a:cs typeface="Montserrat"/>
                <a:sym typeface="Montserrat"/>
              </a:rPr>
              <a:t>LESSON GOALS</a:t>
            </a:r>
            <a:endParaRPr sz="1400" b="1" i="0" u="none" strike="noStrike" cap="none">
              <a:solidFill>
                <a:srgbClr val="000000"/>
              </a:solidFill>
              <a:latin typeface="Arial"/>
              <a:ea typeface="Arial"/>
              <a:cs typeface="Arial"/>
              <a:sym typeface="Arial"/>
            </a:endParaRPr>
          </a:p>
        </p:txBody>
      </p:sp>
      <p:sp>
        <p:nvSpPr>
          <p:cNvPr id="80" name="Google Shape;80;p8"/>
          <p:cNvSpPr/>
          <p:nvPr/>
        </p:nvSpPr>
        <p:spPr>
          <a:xfrm rot="10800000" flipH="1">
            <a:off x="2997727" y="1482939"/>
            <a:ext cx="153600" cy="153600"/>
          </a:xfrm>
          <a:prstGeom prst="rtTriangle">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81" name="Google Shape;81;p8"/>
          <p:cNvSpPr txBox="1">
            <a:spLocks noGrp="1"/>
          </p:cNvSpPr>
          <p:nvPr>
            <p:ph type="title"/>
          </p:nvPr>
        </p:nvSpPr>
        <p:spPr>
          <a:xfrm>
            <a:off x="1816200" y="2301725"/>
            <a:ext cx="38760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82" name="Google Shape;82;p8"/>
          <p:cNvSpPr txBox="1">
            <a:spLocks noGrp="1"/>
          </p:cNvSpPr>
          <p:nvPr>
            <p:ph type="title" idx="2"/>
          </p:nvPr>
        </p:nvSpPr>
        <p:spPr>
          <a:xfrm>
            <a:off x="6813800" y="2301725"/>
            <a:ext cx="45795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83" name="Google Shape;83;p8"/>
          <p:cNvSpPr txBox="1">
            <a:spLocks noGrp="1"/>
          </p:cNvSpPr>
          <p:nvPr>
            <p:ph type="title" idx="3"/>
          </p:nvPr>
        </p:nvSpPr>
        <p:spPr>
          <a:xfrm>
            <a:off x="1816200" y="4315950"/>
            <a:ext cx="38760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1400"/>
              <a:buFont typeface="Open Sans"/>
              <a:buNone/>
              <a:defRPr sz="1400" b="0">
                <a:latin typeface="Open Sans"/>
                <a:ea typeface="Open Sans"/>
                <a:cs typeface="Open Sans"/>
                <a:sym typeface="Open Sans"/>
              </a:defRPr>
            </a:lvl1pPr>
            <a:lvl2pPr lvl="1" algn="l">
              <a:lnSpc>
                <a:spcPct val="100000"/>
              </a:lnSpc>
              <a:spcBef>
                <a:spcPts val="0"/>
              </a:spcBef>
              <a:spcAft>
                <a:spcPts val="0"/>
              </a:spcAft>
              <a:buSzPts val="1400"/>
              <a:buNone/>
              <a:defRPr sz="1400">
                <a:latin typeface="Open Sans"/>
                <a:ea typeface="Open Sans"/>
                <a:cs typeface="Open Sans"/>
                <a:sym typeface="Open Sans"/>
              </a:defRPr>
            </a:lvl2pPr>
            <a:lvl3pPr lvl="2" algn="l">
              <a:lnSpc>
                <a:spcPct val="100000"/>
              </a:lnSpc>
              <a:spcBef>
                <a:spcPts val="0"/>
              </a:spcBef>
              <a:spcAft>
                <a:spcPts val="0"/>
              </a:spcAft>
              <a:buSzPts val="1400"/>
              <a:buNone/>
              <a:defRPr sz="1400">
                <a:latin typeface="Open Sans"/>
                <a:ea typeface="Open Sans"/>
                <a:cs typeface="Open Sans"/>
                <a:sym typeface="Open Sans"/>
              </a:defRPr>
            </a:lvl3pPr>
            <a:lvl4pPr lvl="3" algn="l">
              <a:lnSpc>
                <a:spcPct val="100000"/>
              </a:lnSpc>
              <a:spcBef>
                <a:spcPts val="0"/>
              </a:spcBef>
              <a:spcAft>
                <a:spcPts val="0"/>
              </a:spcAft>
              <a:buSzPts val="1400"/>
              <a:buNone/>
              <a:defRPr sz="1400">
                <a:latin typeface="Open Sans"/>
                <a:ea typeface="Open Sans"/>
                <a:cs typeface="Open Sans"/>
                <a:sym typeface="Open Sans"/>
              </a:defRPr>
            </a:lvl4pPr>
            <a:lvl5pPr lvl="4" algn="l">
              <a:lnSpc>
                <a:spcPct val="100000"/>
              </a:lnSpc>
              <a:spcBef>
                <a:spcPts val="0"/>
              </a:spcBef>
              <a:spcAft>
                <a:spcPts val="0"/>
              </a:spcAft>
              <a:buSzPts val="1400"/>
              <a:buNone/>
              <a:defRPr sz="1400">
                <a:latin typeface="Open Sans"/>
                <a:ea typeface="Open Sans"/>
                <a:cs typeface="Open Sans"/>
                <a:sym typeface="Open Sans"/>
              </a:defRPr>
            </a:lvl5pPr>
            <a:lvl6pPr lvl="5" algn="l">
              <a:lnSpc>
                <a:spcPct val="100000"/>
              </a:lnSpc>
              <a:spcBef>
                <a:spcPts val="0"/>
              </a:spcBef>
              <a:spcAft>
                <a:spcPts val="0"/>
              </a:spcAft>
              <a:buSzPts val="1400"/>
              <a:buNone/>
              <a:defRPr sz="1400">
                <a:latin typeface="Open Sans"/>
                <a:ea typeface="Open Sans"/>
                <a:cs typeface="Open Sans"/>
                <a:sym typeface="Open Sans"/>
              </a:defRPr>
            </a:lvl6pPr>
            <a:lvl7pPr lvl="6" algn="l">
              <a:lnSpc>
                <a:spcPct val="100000"/>
              </a:lnSpc>
              <a:spcBef>
                <a:spcPts val="0"/>
              </a:spcBef>
              <a:spcAft>
                <a:spcPts val="0"/>
              </a:spcAft>
              <a:buSzPts val="1400"/>
              <a:buNone/>
              <a:defRPr sz="1400">
                <a:latin typeface="Open Sans"/>
                <a:ea typeface="Open Sans"/>
                <a:cs typeface="Open Sans"/>
                <a:sym typeface="Open Sans"/>
              </a:defRPr>
            </a:lvl7pPr>
            <a:lvl8pPr lvl="7" algn="l">
              <a:lnSpc>
                <a:spcPct val="100000"/>
              </a:lnSpc>
              <a:spcBef>
                <a:spcPts val="0"/>
              </a:spcBef>
              <a:spcAft>
                <a:spcPts val="0"/>
              </a:spcAft>
              <a:buSzPts val="1400"/>
              <a:buNone/>
              <a:defRPr sz="1400">
                <a:latin typeface="Open Sans"/>
                <a:ea typeface="Open Sans"/>
                <a:cs typeface="Open Sans"/>
                <a:sym typeface="Open Sans"/>
              </a:defRPr>
            </a:lvl8pPr>
            <a:lvl9pPr lvl="8" algn="l">
              <a:lnSpc>
                <a:spcPct val="100000"/>
              </a:lnSpc>
              <a:spcBef>
                <a:spcPts val="0"/>
              </a:spcBef>
              <a:spcAft>
                <a:spcPts val="0"/>
              </a:spcAft>
              <a:buSzPts val="1400"/>
              <a:buNone/>
              <a:defRPr sz="1400">
                <a:latin typeface="Open Sans"/>
                <a:ea typeface="Open Sans"/>
                <a:cs typeface="Open Sans"/>
                <a:sym typeface="Open Sans"/>
              </a:defRPr>
            </a:lvl9pPr>
          </a:lstStyle>
          <a:p>
            <a:endParaRPr/>
          </a:p>
        </p:txBody>
      </p:sp>
      <p:sp>
        <p:nvSpPr>
          <p:cNvPr id="84" name="Google Shape;84;p8"/>
          <p:cNvSpPr txBox="1">
            <a:spLocks noGrp="1"/>
          </p:cNvSpPr>
          <p:nvPr>
            <p:ph type="title" idx="4"/>
          </p:nvPr>
        </p:nvSpPr>
        <p:spPr>
          <a:xfrm>
            <a:off x="6813800" y="4315950"/>
            <a:ext cx="38760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1400"/>
              <a:buFont typeface="Open Sans"/>
              <a:buNone/>
              <a:defRPr sz="1400" b="0">
                <a:latin typeface="Open Sans"/>
                <a:ea typeface="Open Sans"/>
                <a:cs typeface="Open Sans"/>
                <a:sym typeface="Open Sans"/>
              </a:defRPr>
            </a:lvl1pPr>
            <a:lvl2pPr lvl="1" algn="l">
              <a:lnSpc>
                <a:spcPct val="100000"/>
              </a:lnSpc>
              <a:spcBef>
                <a:spcPts val="0"/>
              </a:spcBef>
              <a:spcAft>
                <a:spcPts val="0"/>
              </a:spcAft>
              <a:buSzPts val="1400"/>
              <a:buNone/>
              <a:defRPr sz="1400">
                <a:latin typeface="Open Sans"/>
                <a:ea typeface="Open Sans"/>
                <a:cs typeface="Open Sans"/>
                <a:sym typeface="Open Sans"/>
              </a:defRPr>
            </a:lvl2pPr>
            <a:lvl3pPr lvl="2" algn="l">
              <a:lnSpc>
                <a:spcPct val="100000"/>
              </a:lnSpc>
              <a:spcBef>
                <a:spcPts val="0"/>
              </a:spcBef>
              <a:spcAft>
                <a:spcPts val="0"/>
              </a:spcAft>
              <a:buSzPts val="1400"/>
              <a:buNone/>
              <a:defRPr sz="1400">
                <a:latin typeface="Open Sans"/>
                <a:ea typeface="Open Sans"/>
                <a:cs typeface="Open Sans"/>
                <a:sym typeface="Open Sans"/>
              </a:defRPr>
            </a:lvl3pPr>
            <a:lvl4pPr lvl="3" algn="l">
              <a:lnSpc>
                <a:spcPct val="100000"/>
              </a:lnSpc>
              <a:spcBef>
                <a:spcPts val="0"/>
              </a:spcBef>
              <a:spcAft>
                <a:spcPts val="0"/>
              </a:spcAft>
              <a:buSzPts val="1400"/>
              <a:buNone/>
              <a:defRPr sz="1400">
                <a:latin typeface="Open Sans"/>
                <a:ea typeface="Open Sans"/>
                <a:cs typeface="Open Sans"/>
                <a:sym typeface="Open Sans"/>
              </a:defRPr>
            </a:lvl4pPr>
            <a:lvl5pPr lvl="4" algn="l">
              <a:lnSpc>
                <a:spcPct val="100000"/>
              </a:lnSpc>
              <a:spcBef>
                <a:spcPts val="0"/>
              </a:spcBef>
              <a:spcAft>
                <a:spcPts val="0"/>
              </a:spcAft>
              <a:buSzPts val="1400"/>
              <a:buNone/>
              <a:defRPr sz="1400">
                <a:latin typeface="Open Sans"/>
                <a:ea typeface="Open Sans"/>
                <a:cs typeface="Open Sans"/>
                <a:sym typeface="Open Sans"/>
              </a:defRPr>
            </a:lvl5pPr>
            <a:lvl6pPr lvl="5" algn="l">
              <a:lnSpc>
                <a:spcPct val="100000"/>
              </a:lnSpc>
              <a:spcBef>
                <a:spcPts val="0"/>
              </a:spcBef>
              <a:spcAft>
                <a:spcPts val="0"/>
              </a:spcAft>
              <a:buSzPts val="1400"/>
              <a:buNone/>
              <a:defRPr sz="1400">
                <a:latin typeface="Open Sans"/>
                <a:ea typeface="Open Sans"/>
                <a:cs typeface="Open Sans"/>
                <a:sym typeface="Open Sans"/>
              </a:defRPr>
            </a:lvl6pPr>
            <a:lvl7pPr lvl="6" algn="l">
              <a:lnSpc>
                <a:spcPct val="100000"/>
              </a:lnSpc>
              <a:spcBef>
                <a:spcPts val="0"/>
              </a:spcBef>
              <a:spcAft>
                <a:spcPts val="0"/>
              </a:spcAft>
              <a:buSzPts val="1400"/>
              <a:buNone/>
              <a:defRPr sz="1400">
                <a:latin typeface="Open Sans"/>
                <a:ea typeface="Open Sans"/>
                <a:cs typeface="Open Sans"/>
                <a:sym typeface="Open Sans"/>
              </a:defRPr>
            </a:lvl7pPr>
            <a:lvl8pPr lvl="7" algn="l">
              <a:lnSpc>
                <a:spcPct val="100000"/>
              </a:lnSpc>
              <a:spcBef>
                <a:spcPts val="0"/>
              </a:spcBef>
              <a:spcAft>
                <a:spcPts val="0"/>
              </a:spcAft>
              <a:buSzPts val="1400"/>
              <a:buNone/>
              <a:defRPr sz="1400">
                <a:latin typeface="Open Sans"/>
                <a:ea typeface="Open Sans"/>
                <a:cs typeface="Open Sans"/>
                <a:sym typeface="Open Sans"/>
              </a:defRPr>
            </a:lvl8pPr>
            <a:lvl9pPr lvl="8" algn="l">
              <a:lnSpc>
                <a:spcPct val="100000"/>
              </a:lnSpc>
              <a:spcBef>
                <a:spcPts val="0"/>
              </a:spcBef>
              <a:spcAft>
                <a:spcPts val="0"/>
              </a:spcAft>
              <a:buSzPts val="1400"/>
              <a:buNone/>
              <a:defRPr sz="1400">
                <a:latin typeface="Open Sans"/>
                <a:ea typeface="Open Sans"/>
                <a:cs typeface="Open Sans"/>
                <a:sym typeface="Open Sans"/>
              </a:defRPr>
            </a:lvl9pPr>
          </a:lstStyle>
          <a:p>
            <a:endParaRPr/>
          </a:p>
        </p:txBody>
      </p:sp>
      <p:sp>
        <p:nvSpPr>
          <p:cNvPr id="85" name="Google Shape;85;p8"/>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3 - Review 2 - Idea State">
  <p:cSld name="4_Custom Layout_1_2">
    <p:spTree>
      <p:nvGrpSpPr>
        <p:cNvPr id="1" name="Shape 86"/>
        <p:cNvGrpSpPr/>
        <p:nvPr/>
      </p:nvGrpSpPr>
      <p:grpSpPr>
        <a:xfrm>
          <a:off x="0" y="0"/>
          <a:ext cx="0" cy="0"/>
          <a:chOff x="0" y="0"/>
          <a:chExt cx="0" cy="0"/>
        </a:xfrm>
      </p:grpSpPr>
      <p:sp>
        <p:nvSpPr>
          <p:cNvPr id="87" name="Google Shape;87;p9"/>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88" name="Google Shape;88;p9"/>
          <p:cNvSpPr>
            <a:spLocks noGrp="1"/>
          </p:cNvSpPr>
          <p:nvPr>
            <p:ph type="pic" idx="2"/>
          </p:nvPr>
        </p:nvSpPr>
        <p:spPr>
          <a:xfrm>
            <a:off x="7845200" y="2056650"/>
            <a:ext cx="2685900" cy="2609700"/>
          </a:xfrm>
          <a:prstGeom prst="rect">
            <a:avLst/>
          </a:prstGeom>
          <a:noFill/>
          <a:ln>
            <a:noFill/>
          </a:ln>
        </p:spPr>
      </p:sp>
      <p:sp>
        <p:nvSpPr>
          <p:cNvPr id="89" name="Google Shape;89;p9"/>
          <p:cNvSpPr txBox="1">
            <a:spLocks noGrp="1"/>
          </p:cNvSpPr>
          <p:nvPr>
            <p:ph type="body" idx="1"/>
          </p:nvPr>
        </p:nvSpPr>
        <p:spPr>
          <a:xfrm>
            <a:off x="1816200" y="3441525"/>
            <a:ext cx="5578800" cy="2259300"/>
          </a:xfrm>
          <a:prstGeom prst="rect">
            <a:avLst/>
          </a:prstGeom>
          <a:noFill/>
          <a:ln>
            <a:noFill/>
          </a:ln>
        </p:spPr>
        <p:txBody>
          <a:bodyPr spcFirstLastPara="1" wrap="square" lIns="0" tIns="45700" rIns="0"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499"/>
              </a:spcBef>
              <a:spcAft>
                <a:spcPts val="0"/>
              </a:spcAft>
              <a:buSzPts val="1400"/>
              <a:buNone/>
              <a:defRPr sz="1400"/>
            </a:lvl2pPr>
            <a:lvl3pPr marL="1371600" lvl="2" indent="-228600" algn="l">
              <a:lnSpc>
                <a:spcPct val="120000"/>
              </a:lnSpc>
              <a:spcBef>
                <a:spcPts val="499"/>
              </a:spcBef>
              <a:spcAft>
                <a:spcPts val="0"/>
              </a:spcAft>
              <a:buSzPts val="1400"/>
              <a:buNone/>
              <a:defRPr sz="1400"/>
            </a:lvl3pPr>
            <a:lvl4pPr marL="1828800" lvl="3" indent="-228600" algn="l">
              <a:lnSpc>
                <a:spcPct val="120000"/>
              </a:lnSpc>
              <a:spcBef>
                <a:spcPts val="499"/>
              </a:spcBef>
              <a:spcAft>
                <a:spcPts val="0"/>
              </a:spcAft>
              <a:buSzPts val="1400"/>
              <a:buNone/>
              <a:defRPr sz="1400"/>
            </a:lvl4pPr>
            <a:lvl5pPr marL="2286000" lvl="4" indent="-228600" algn="l">
              <a:lnSpc>
                <a:spcPct val="120000"/>
              </a:lnSpc>
              <a:spcBef>
                <a:spcPts val="499"/>
              </a:spcBef>
              <a:spcAft>
                <a:spcPts val="0"/>
              </a:spcAft>
              <a:buSzPts val="1400"/>
              <a:buNone/>
              <a:defRPr sz="1400"/>
            </a:lvl5pPr>
            <a:lvl6pPr marL="2743200" lvl="5" indent="-317500" algn="l">
              <a:lnSpc>
                <a:spcPct val="90000"/>
              </a:lnSpc>
              <a:spcBef>
                <a:spcPts val="499"/>
              </a:spcBef>
              <a:spcAft>
                <a:spcPts val="0"/>
              </a:spcAft>
              <a:buSzPts val="1400"/>
              <a:buChar char="•"/>
              <a:defRPr sz="1400"/>
            </a:lvl6pPr>
            <a:lvl7pPr marL="3200400" lvl="6" indent="-317500" algn="l">
              <a:lnSpc>
                <a:spcPct val="90000"/>
              </a:lnSpc>
              <a:spcBef>
                <a:spcPts val="499"/>
              </a:spcBef>
              <a:spcAft>
                <a:spcPts val="0"/>
              </a:spcAft>
              <a:buSzPts val="1400"/>
              <a:buChar char="•"/>
              <a:defRPr sz="1400"/>
            </a:lvl7pPr>
            <a:lvl8pPr marL="3657600" lvl="7" indent="-317500" algn="l">
              <a:lnSpc>
                <a:spcPct val="90000"/>
              </a:lnSpc>
              <a:spcBef>
                <a:spcPts val="499"/>
              </a:spcBef>
              <a:spcAft>
                <a:spcPts val="0"/>
              </a:spcAft>
              <a:buSzPts val="1400"/>
              <a:buChar char="•"/>
              <a:defRPr sz="1400"/>
            </a:lvl8pPr>
            <a:lvl9pPr marL="4114800" lvl="8" indent="-317500" algn="l">
              <a:lnSpc>
                <a:spcPct val="90000"/>
              </a:lnSpc>
              <a:spcBef>
                <a:spcPts val="499"/>
              </a:spcBef>
              <a:spcAft>
                <a:spcPts val="0"/>
              </a:spcAft>
              <a:buSzPts val="1400"/>
              <a:buChar char="•"/>
              <a:defRPr sz="1400"/>
            </a:lvl9pPr>
          </a:lstStyle>
          <a:p>
            <a:endParaRPr/>
          </a:p>
        </p:txBody>
      </p:sp>
      <p:sp>
        <p:nvSpPr>
          <p:cNvPr id="90" name="Google Shape;90;p9"/>
          <p:cNvSpPr txBox="1">
            <a:spLocks noGrp="1"/>
          </p:cNvSpPr>
          <p:nvPr>
            <p:ph type="title"/>
          </p:nvPr>
        </p:nvSpPr>
        <p:spPr>
          <a:xfrm>
            <a:off x="1866900" y="994934"/>
            <a:ext cx="9753600" cy="14880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
          <p:cNvSpPr txBox="1"/>
          <p:nvPr/>
        </p:nvSpPr>
        <p:spPr>
          <a:xfrm>
            <a:off x="1479176" y="322729"/>
            <a:ext cx="10327342" cy="4572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ain State  - Review">
  <p:cSld name="Brain State  - Review">
    <p:spTree>
      <p:nvGrpSpPr>
        <p:cNvPr id="1" name="Shape 93"/>
        <p:cNvGrpSpPr/>
        <p:nvPr/>
      </p:nvGrpSpPr>
      <p:grpSpPr>
        <a:xfrm>
          <a:off x="0" y="0"/>
          <a:ext cx="0" cy="0"/>
          <a:chOff x="0" y="0"/>
          <a:chExt cx="0" cy="0"/>
        </a:xfrm>
      </p:grpSpPr>
      <p:sp>
        <p:nvSpPr>
          <p:cNvPr id="94" name="Google Shape;94;p10"/>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pic>
        <p:nvPicPr>
          <p:cNvPr id="95" name="Google Shape;95;p10"/>
          <p:cNvPicPr preferRelativeResize="0"/>
          <p:nvPr/>
        </p:nvPicPr>
        <p:blipFill rotWithShape="1">
          <a:blip r:embed="rId2">
            <a:alphaModFix/>
          </a:blip>
          <a:srcRect/>
          <a:stretch/>
        </p:blipFill>
        <p:spPr>
          <a:xfrm>
            <a:off x="376700" y="3221705"/>
            <a:ext cx="291525" cy="357990"/>
          </a:xfrm>
          <a:prstGeom prst="rect">
            <a:avLst/>
          </a:prstGeom>
          <a:noFill/>
          <a:ln>
            <a:noFill/>
          </a:ln>
        </p:spPr>
      </p:pic>
      <p:pic>
        <p:nvPicPr>
          <p:cNvPr id="96" name="Google Shape;96;p10" descr="Icon&#10;&#10;Description automatically generated"/>
          <p:cNvPicPr preferRelativeResize="0"/>
          <p:nvPr/>
        </p:nvPicPr>
        <p:blipFill rotWithShape="1">
          <a:blip r:embed="rId3">
            <a:alphaModFix/>
          </a:blip>
          <a:srcRect/>
          <a:stretch/>
        </p:blipFill>
        <p:spPr>
          <a:xfrm>
            <a:off x="420413" y="2205408"/>
            <a:ext cx="204067" cy="276948"/>
          </a:xfrm>
          <a:prstGeom prst="rect">
            <a:avLst/>
          </a:prstGeom>
          <a:noFill/>
          <a:ln>
            <a:noFill/>
          </a:ln>
        </p:spPr>
      </p:pic>
      <p:pic>
        <p:nvPicPr>
          <p:cNvPr id="97" name="Google Shape;97;p10" descr="Icon&#10;&#10;Description automatically generated"/>
          <p:cNvPicPr preferRelativeResize="0"/>
          <p:nvPr/>
        </p:nvPicPr>
        <p:blipFill rotWithShape="1">
          <a:blip r:embed="rId4">
            <a:alphaModFix/>
          </a:blip>
          <a:srcRect/>
          <a:stretch/>
        </p:blipFill>
        <p:spPr>
          <a:xfrm>
            <a:off x="372251" y="5488844"/>
            <a:ext cx="284237" cy="196779"/>
          </a:xfrm>
          <a:prstGeom prst="rect">
            <a:avLst/>
          </a:prstGeom>
          <a:noFill/>
          <a:ln>
            <a:noFill/>
          </a:ln>
        </p:spPr>
      </p:pic>
      <p:pic>
        <p:nvPicPr>
          <p:cNvPr id="98" name="Google Shape;98;p10"/>
          <p:cNvPicPr preferRelativeResize="0"/>
          <p:nvPr/>
        </p:nvPicPr>
        <p:blipFill rotWithShape="1">
          <a:blip r:embed="rId5">
            <a:alphaModFix/>
          </a:blip>
          <a:srcRect/>
          <a:stretch/>
        </p:blipFill>
        <p:spPr>
          <a:xfrm>
            <a:off x="420425" y="1181093"/>
            <a:ext cx="204050" cy="284986"/>
          </a:xfrm>
          <a:prstGeom prst="rect">
            <a:avLst/>
          </a:prstGeom>
          <a:noFill/>
          <a:ln>
            <a:noFill/>
          </a:ln>
        </p:spPr>
      </p:pic>
      <p:sp>
        <p:nvSpPr>
          <p:cNvPr id="99" name="Google Shape;99;p10"/>
          <p:cNvSpPr/>
          <p:nvPr/>
        </p:nvSpPr>
        <p:spPr>
          <a:xfrm>
            <a:off x="171912" y="4183722"/>
            <a:ext cx="701100" cy="701100"/>
          </a:xfrm>
          <a:prstGeom prst="ellipse">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0" descr="Icon&#10;&#10;Description automatically generated"/>
          <p:cNvPicPr preferRelativeResize="0"/>
          <p:nvPr/>
        </p:nvPicPr>
        <p:blipFill rotWithShape="1">
          <a:blip r:embed="rId6">
            <a:alphaModFix/>
          </a:blip>
          <a:srcRect/>
          <a:stretch/>
        </p:blipFill>
        <p:spPr>
          <a:xfrm>
            <a:off x="283603" y="4301100"/>
            <a:ext cx="477718" cy="466344"/>
          </a:xfrm>
          <a:prstGeom prst="rect">
            <a:avLst/>
          </a:prstGeom>
          <a:noFill/>
          <a:ln>
            <a:noFill/>
          </a:ln>
        </p:spPr>
      </p:pic>
      <p:sp>
        <p:nvSpPr>
          <p:cNvPr id="101" name="Google Shape;101;p10"/>
          <p:cNvSpPr/>
          <p:nvPr/>
        </p:nvSpPr>
        <p:spPr>
          <a:xfrm>
            <a:off x="1540042" y="256674"/>
            <a:ext cx="10202779" cy="60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1 Titles - Lesson">
  <p:cSld name="CUSTOM_1">
    <p:spTree>
      <p:nvGrpSpPr>
        <p:cNvPr id="1" name="Shape 107"/>
        <p:cNvGrpSpPr/>
        <p:nvPr/>
      </p:nvGrpSpPr>
      <p:grpSpPr>
        <a:xfrm>
          <a:off x="0" y="0"/>
          <a:ext cx="0" cy="0"/>
          <a:chOff x="0" y="0"/>
          <a:chExt cx="0" cy="0"/>
        </a:xfrm>
      </p:grpSpPr>
      <p:sp>
        <p:nvSpPr>
          <p:cNvPr id="108" name="Google Shape;108;p12"/>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12"/>
          <p:cNvSpPr txBox="1">
            <a:spLocks noGrp="1"/>
          </p:cNvSpPr>
          <p:nvPr>
            <p:ph type="title"/>
          </p:nvPr>
        </p:nvSpPr>
        <p:spPr>
          <a:xfrm>
            <a:off x="1816200" y="2301725"/>
            <a:ext cx="66174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Clr>
                <a:schemeClr val="dk2"/>
              </a:buClr>
              <a:buSzPts val="4400"/>
              <a:buNone/>
              <a:defRPr>
                <a:solidFill>
                  <a:schemeClr val="dk2"/>
                </a:solidFill>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10" name="Google Shape;110;p12"/>
          <p:cNvSpPr txBox="1">
            <a:spLocks noGrp="1"/>
          </p:cNvSpPr>
          <p:nvPr>
            <p:ph type="subTitle" idx="1"/>
          </p:nvPr>
        </p:nvSpPr>
        <p:spPr>
          <a:xfrm>
            <a:off x="1812425" y="2005325"/>
            <a:ext cx="7000200" cy="296400"/>
          </a:xfrm>
          <a:prstGeom prst="rect">
            <a:avLst/>
          </a:prstGeom>
          <a:noFill/>
          <a:ln>
            <a:noFill/>
          </a:ln>
        </p:spPr>
        <p:txBody>
          <a:bodyPr spcFirstLastPara="1" wrap="square" lIns="0" tIns="45700" rIns="0" bIns="45700" anchor="t" anchorCtr="0">
            <a:normAutofit/>
          </a:bodyPr>
          <a:lstStyle>
            <a:lvl1pPr lvl="0" algn="l">
              <a:lnSpc>
                <a:spcPct val="120000"/>
              </a:lnSpc>
              <a:spcBef>
                <a:spcPts val="100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1pPr>
            <a:lvl2pPr lvl="1" algn="l">
              <a:lnSpc>
                <a:spcPct val="120000"/>
              </a:lnSpc>
              <a:spcBef>
                <a:spcPts val="499"/>
              </a:spcBef>
              <a:spcAft>
                <a:spcPts val="0"/>
              </a:spcAft>
              <a:buSzPts val="1800"/>
              <a:buNone/>
              <a:defRPr/>
            </a:lvl2pPr>
            <a:lvl3pPr lvl="2" algn="l">
              <a:lnSpc>
                <a:spcPct val="120000"/>
              </a:lnSpc>
              <a:spcBef>
                <a:spcPts val="499"/>
              </a:spcBef>
              <a:spcAft>
                <a:spcPts val="0"/>
              </a:spcAft>
              <a:buSzPts val="1200"/>
              <a:buNone/>
              <a:defRPr/>
            </a:lvl3pPr>
            <a:lvl4pPr lvl="3" algn="l">
              <a:lnSpc>
                <a:spcPct val="120000"/>
              </a:lnSpc>
              <a:spcBef>
                <a:spcPts val="499"/>
              </a:spcBef>
              <a:spcAft>
                <a:spcPts val="0"/>
              </a:spcAft>
              <a:buSzPts val="1000"/>
              <a:buNone/>
              <a:defRPr/>
            </a:lvl4pPr>
            <a:lvl5pPr lvl="4" algn="l">
              <a:lnSpc>
                <a:spcPct val="120000"/>
              </a:lnSpc>
              <a:spcBef>
                <a:spcPts val="499"/>
              </a:spcBef>
              <a:spcAft>
                <a:spcPts val="0"/>
              </a:spcAft>
              <a:buSzPts val="1000"/>
              <a:buNone/>
              <a:defRPr/>
            </a:lvl5pPr>
            <a:lvl6pPr lvl="5" algn="l">
              <a:lnSpc>
                <a:spcPct val="90000"/>
              </a:lnSpc>
              <a:spcBef>
                <a:spcPts val="499"/>
              </a:spcBef>
              <a:spcAft>
                <a:spcPts val="0"/>
              </a:spcAft>
              <a:buSzPts val="1800"/>
              <a:buNone/>
              <a:defRPr/>
            </a:lvl6pPr>
            <a:lvl7pPr lvl="6" algn="l">
              <a:lnSpc>
                <a:spcPct val="90000"/>
              </a:lnSpc>
              <a:spcBef>
                <a:spcPts val="499"/>
              </a:spcBef>
              <a:spcAft>
                <a:spcPts val="0"/>
              </a:spcAft>
              <a:buSzPts val="1800"/>
              <a:buNone/>
              <a:defRPr/>
            </a:lvl7pPr>
            <a:lvl8pPr lvl="7" algn="l">
              <a:lnSpc>
                <a:spcPct val="90000"/>
              </a:lnSpc>
              <a:spcBef>
                <a:spcPts val="499"/>
              </a:spcBef>
              <a:spcAft>
                <a:spcPts val="0"/>
              </a:spcAft>
              <a:buSzPts val="1800"/>
              <a:buNone/>
              <a:defRPr/>
            </a:lvl8pPr>
            <a:lvl9pPr lvl="8" algn="l">
              <a:lnSpc>
                <a:spcPct val="90000"/>
              </a:lnSpc>
              <a:spcBef>
                <a:spcPts val="499"/>
              </a:spcBef>
              <a:spcAft>
                <a:spcPts val="0"/>
              </a:spcAft>
              <a:buSzPts val="1800"/>
              <a:buNone/>
              <a:defRPr/>
            </a:lvl9pPr>
          </a:lstStyle>
          <a:p>
            <a:endParaRPr/>
          </a:p>
        </p:txBody>
      </p:sp>
      <p:sp>
        <p:nvSpPr>
          <p:cNvPr id="111" name="Google Shape;111;p12"/>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2 Titles - Workshop/lab/challenge">
  <p:cSld name="CUSTOM_1_1">
    <p:spTree>
      <p:nvGrpSpPr>
        <p:cNvPr id="1" name="Shape 112"/>
        <p:cNvGrpSpPr/>
        <p:nvPr/>
      </p:nvGrpSpPr>
      <p:grpSpPr>
        <a:xfrm>
          <a:off x="0" y="0"/>
          <a:ext cx="0" cy="0"/>
          <a:chOff x="0" y="0"/>
          <a:chExt cx="0" cy="0"/>
        </a:xfrm>
      </p:grpSpPr>
      <p:sp>
        <p:nvSpPr>
          <p:cNvPr id="113" name="Google Shape;113;p13"/>
          <p:cNvSpPr/>
          <p:nvPr/>
        </p:nvSpPr>
        <p:spPr>
          <a:xfrm>
            <a:off x="0" y="0"/>
            <a:ext cx="12192000" cy="6858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Source Sans Pro Light"/>
              <a:ea typeface="Source Sans Pro Light"/>
              <a:cs typeface="Source Sans Pro Light"/>
              <a:sym typeface="Source Sans Pro Light"/>
            </a:endParaRPr>
          </a:p>
        </p:txBody>
      </p:sp>
      <p:sp>
        <p:nvSpPr>
          <p:cNvPr id="114" name="Google Shape;114;p13"/>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15" name="Google Shape;115;p13"/>
          <p:cNvSpPr txBox="1">
            <a:spLocks noGrp="1"/>
          </p:cNvSpPr>
          <p:nvPr>
            <p:ph type="title"/>
          </p:nvPr>
        </p:nvSpPr>
        <p:spPr>
          <a:xfrm>
            <a:off x="1816200" y="2301725"/>
            <a:ext cx="6617400" cy="1550700"/>
          </a:xfrm>
          <a:prstGeom prst="rect">
            <a:avLst/>
          </a:prstGeom>
          <a:noFill/>
          <a:ln>
            <a:noFill/>
          </a:ln>
        </p:spPr>
        <p:txBody>
          <a:bodyPr spcFirstLastPara="1" wrap="square" lIns="0" tIns="192000" rIns="0" bIns="0" anchor="t" anchorCtr="0">
            <a:noAutofit/>
          </a:bodyPr>
          <a:lstStyle>
            <a:lvl1pPr lvl="0" algn="l">
              <a:lnSpc>
                <a:spcPct val="80000"/>
              </a:lnSpc>
              <a:spcBef>
                <a:spcPts val="0"/>
              </a:spcBef>
              <a:spcAft>
                <a:spcPts val="0"/>
              </a:spcAft>
              <a:buClr>
                <a:schemeClr val="dk2"/>
              </a:buClr>
              <a:buSzPts val="4400"/>
              <a:buNone/>
              <a:defRPr>
                <a:solidFill>
                  <a:schemeClr val="dk2"/>
                </a:solidFill>
              </a:defRPr>
            </a:lvl1pPr>
            <a:lvl2pPr lvl="1" algn="l">
              <a:lnSpc>
                <a:spcPct val="100000"/>
              </a:lnSpc>
              <a:spcBef>
                <a:spcPts val="0"/>
              </a:spcBef>
              <a:spcAft>
                <a:spcPts val="0"/>
              </a:spcAft>
              <a:buSzPts val="1400"/>
              <a:buNone/>
              <a:defRPr>
                <a:latin typeface="Open Sans"/>
                <a:ea typeface="Open Sans"/>
                <a:cs typeface="Open Sans"/>
                <a:sym typeface="Open Sans"/>
              </a:defRPr>
            </a:lvl2pPr>
            <a:lvl3pPr lvl="2" algn="l">
              <a:lnSpc>
                <a:spcPct val="100000"/>
              </a:lnSpc>
              <a:spcBef>
                <a:spcPts val="0"/>
              </a:spcBef>
              <a:spcAft>
                <a:spcPts val="0"/>
              </a:spcAft>
              <a:buSzPts val="1400"/>
              <a:buNone/>
              <a:defRPr>
                <a:latin typeface="Open Sans"/>
                <a:ea typeface="Open Sans"/>
                <a:cs typeface="Open Sans"/>
                <a:sym typeface="Open Sans"/>
              </a:defRPr>
            </a:lvl3pPr>
            <a:lvl4pPr lvl="3" algn="l">
              <a:lnSpc>
                <a:spcPct val="100000"/>
              </a:lnSpc>
              <a:spcBef>
                <a:spcPts val="0"/>
              </a:spcBef>
              <a:spcAft>
                <a:spcPts val="0"/>
              </a:spcAft>
              <a:buSzPts val="1400"/>
              <a:buNone/>
              <a:defRPr>
                <a:latin typeface="Open Sans"/>
                <a:ea typeface="Open Sans"/>
                <a:cs typeface="Open Sans"/>
                <a:sym typeface="Open Sans"/>
              </a:defRPr>
            </a:lvl4pPr>
            <a:lvl5pPr lvl="4" algn="l">
              <a:lnSpc>
                <a:spcPct val="100000"/>
              </a:lnSpc>
              <a:spcBef>
                <a:spcPts val="0"/>
              </a:spcBef>
              <a:spcAft>
                <a:spcPts val="0"/>
              </a:spcAft>
              <a:buSzPts val="1400"/>
              <a:buNone/>
              <a:defRPr>
                <a:latin typeface="Open Sans"/>
                <a:ea typeface="Open Sans"/>
                <a:cs typeface="Open Sans"/>
                <a:sym typeface="Open Sans"/>
              </a:defRPr>
            </a:lvl5pPr>
            <a:lvl6pPr lvl="5" algn="l">
              <a:lnSpc>
                <a:spcPct val="100000"/>
              </a:lnSpc>
              <a:spcBef>
                <a:spcPts val="0"/>
              </a:spcBef>
              <a:spcAft>
                <a:spcPts val="0"/>
              </a:spcAft>
              <a:buSzPts val="1400"/>
              <a:buNone/>
              <a:defRPr>
                <a:latin typeface="Open Sans"/>
                <a:ea typeface="Open Sans"/>
                <a:cs typeface="Open Sans"/>
                <a:sym typeface="Open Sans"/>
              </a:defRPr>
            </a:lvl6pPr>
            <a:lvl7pPr lvl="6" algn="l">
              <a:lnSpc>
                <a:spcPct val="100000"/>
              </a:lnSpc>
              <a:spcBef>
                <a:spcPts val="0"/>
              </a:spcBef>
              <a:spcAft>
                <a:spcPts val="0"/>
              </a:spcAft>
              <a:buSzPts val="1400"/>
              <a:buNone/>
              <a:defRPr>
                <a:latin typeface="Open Sans"/>
                <a:ea typeface="Open Sans"/>
                <a:cs typeface="Open Sans"/>
                <a:sym typeface="Open Sans"/>
              </a:defRPr>
            </a:lvl7pPr>
            <a:lvl8pPr lvl="7" algn="l">
              <a:lnSpc>
                <a:spcPct val="100000"/>
              </a:lnSpc>
              <a:spcBef>
                <a:spcPts val="0"/>
              </a:spcBef>
              <a:spcAft>
                <a:spcPts val="0"/>
              </a:spcAft>
              <a:buSzPts val="1400"/>
              <a:buNone/>
              <a:defRPr>
                <a:latin typeface="Open Sans"/>
                <a:ea typeface="Open Sans"/>
                <a:cs typeface="Open Sans"/>
                <a:sym typeface="Open Sans"/>
              </a:defRPr>
            </a:lvl8pPr>
            <a:lvl9pPr lvl="8" algn="l">
              <a:lnSpc>
                <a:spcPct val="100000"/>
              </a:lnSpc>
              <a:spcBef>
                <a:spcPts val="0"/>
              </a:spcBef>
              <a:spcAft>
                <a:spcPts val="0"/>
              </a:spcAft>
              <a:buSzPts val="1400"/>
              <a:buNone/>
              <a:defRPr>
                <a:latin typeface="Open Sans"/>
                <a:ea typeface="Open Sans"/>
                <a:cs typeface="Open Sans"/>
                <a:sym typeface="Open Sans"/>
              </a:defRPr>
            </a:lvl9pPr>
          </a:lstStyle>
          <a:p>
            <a:endParaRPr/>
          </a:p>
        </p:txBody>
      </p:sp>
      <p:sp>
        <p:nvSpPr>
          <p:cNvPr id="116" name="Google Shape;116;p13"/>
          <p:cNvSpPr txBox="1">
            <a:spLocks noGrp="1"/>
          </p:cNvSpPr>
          <p:nvPr>
            <p:ph type="subTitle" idx="1"/>
          </p:nvPr>
        </p:nvSpPr>
        <p:spPr>
          <a:xfrm>
            <a:off x="1812425" y="2005325"/>
            <a:ext cx="7000200" cy="296400"/>
          </a:xfrm>
          <a:prstGeom prst="rect">
            <a:avLst/>
          </a:prstGeom>
          <a:noFill/>
          <a:ln>
            <a:noFill/>
          </a:ln>
        </p:spPr>
        <p:txBody>
          <a:bodyPr spcFirstLastPara="1" wrap="square" lIns="0" tIns="45700" rIns="0" bIns="45700" anchor="t" anchorCtr="0">
            <a:normAutofit/>
          </a:bodyPr>
          <a:lstStyle>
            <a:lvl1pPr lvl="0" algn="l">
              <a:lnSpc>
                <a:spcPct val="120000"/>
              </a:lnSpc>
              <a:spcBef>
                <a:spcPts val="1000"/>
              </a:spcBef>
              <a:spcAft>
                <a:spcPts val="0"/>
              </a:spcAft>
              <a:buClr>
                <a:schemeClr val="dk2"/>
              </a:buClr>
              <a:buSzPts val="1600"/>
              <a:buFont typeface="Montserrat Medium"/>
              <a:buNone/>
              <a:defRPr sz="1600">
                <a:solidFill>
                  <a:schemeClr val="dk2"/>
                </a:solidFill>
                <a:latin typeface="Montserrat Medium"/>
                <a:ea typeface="Montserrat Medium"/>
                <a:cs typeface="Montserrat Medium"/>
                <a:sym typeface="Montserrat Medium"/>
              </a:defRPr>
            </a:lvl1pPr>
            <a:lvl2pPr lvl="1" algn="l">
              <a:lnSpc>
                <a:spcPct val="120000"/>
              </a:lnSpc>
              <a:spcBef>
                <a:spcPts val="499"/>
              </a:spcBef>
              <a:spcAft>
                <a:spcPts val="0"/>
              </a:spcAft>
              <a:buSzPts val="1800"/>
              <a:buNone/>
              <a:defRPr/>
            </a:lvl2pPr>
            <a:lvl3pPr lvl="2" algn="l">
              <a:lnSpc>
                <a:spcPct val="120000"/>
              </a:lnSpc>
              <a:spcBef>
                <a:spcPts val="499"/>
              </a:spcBef>
              <a:spcAft>
                <a:spcPts val="0"/>
              </a:spcAft>
              <a:buSzPts val="1200"/>
              <a:buNone/>
              <a:defRPr/>
            </a:lvl3pPr>
            <a:lvl4pPr lvl="3" algn="l">
              <a:lnSpc>
                <a:spcPct val="120000"/>
              </a:lnSpc>
              <a:spcBef>
                <a:spcPts val="499"/>
              </a:spcBef>
              <a:spcAft>
                <a:spcPts val="0"/>
              </a:spcAft>
              <a:buSzPts val="1000"/>
              <a:buNone/>
              <a:defRPr/>
            </a:lvl4pPr>
            <a:lvl5pPr lvl="4" algn="l">
              <a:lnSpc>
                <a:spcPct val="120000"/>
              </a:lnSpc>
              <a:spcBef>
                <a:spcPts val="499"/>
              </a:spcBef>
              <a:spcAft>
                <a:spcPts val="0"/>
              </a:spcAft>
              <a:buSzPts val="1000"/>
              <a:buNone/>
              <a:defRPr/>
            </a:lvl5pPr>
            <a:lvl6pPr lvl="5" algn="l">
              <a:lnSpc>
                <a:spcPct val="90000"/>
              </a:lnSpc>
              <a:spcBef>
                <a:spcPts val="499"/>
              </a:spcBef>
              <a:spcAft>
                <a:spcPts val="0"/>
              </a:spcAft>
              <a:buSzPts val="1800"/>
              <a:buNone/>
              <a:defRPr/>
            </a:lvl6pPr>
            <a:lvl7pPr lvl="6" algn="l">
              <a:lnSpc>
                <a:spcPct val="90000"/>
              </a:lnSpc>
              <a:spcBef>
                <a:spcPts val="499"/>
              </a:spcBef>
              <a:spcAft>
                <a:spcPts val="0"/>
              </a:spcAft>
              <a:buSzPts val="1800"/>
              <a:buNone/>
              <a:defRPr/>
            </a:lvl7pPr>
            <a:lvl8pPr lvl="7" algn="l">
              <a:lnSpc>
                <a:spcPct val="90000"/>
              </a:lnSpc>
              <a:spcBef>
                <a:spcPts val="499"/>
              </a:spcBef>
              <a:spcAft>
                <a:spcPts val="0"/>
              </a:spcAft>
              <a:buSzPts val="1800"/>
              <a:buNone/>
              <a:defRPr/>
            </a:lvl8pPr>
            <a:lvl9pPr lvl="8" algn="l">
              <a:lnSpc>
                <a:spcPct val="90000"/>
              </a:lnSpc>
              <a:spcBef>
                <a:spcPts val="499"/>
              </a:spcBef>
              <a:spcAft>
                <a:spcPts val="0"/>
              </a:spcAft>
              <a:buSzPts val="1800"/>
              <a:buNone/>
              <a:defRPr/>
            </a:lvl9pPr>
          </a:lstStyle>
          <a:p>
            <a:endParaRPr/>
          </a:p>
        </p:txBody>
      </p:sp>
      <p:sp>
        <p:nvSpPr>
          <p:cNvPr id="117" name="Google Shape;117;p13"/>
          <p:cNvSpPr txBox="1">
            <a:spLocks noGrp="1"/>
          </p:cNvSpPr>
          <p:nvPr>
            <p:ph type="subTitle" idx="2"/>
          </p:nvPr>
        </p:nvSpPr>
        <p:spPr>
          <a:xfrm>
            <a:off x="1812425" y="3614725"/>
            <a:ext cx="6419700" cy="615900"/>
          </a:xfrm>
          <a:prstGeom prst="rect">
            <a:avLst/>
          </a:prstGeom>
          <a:noFill/>
          <a:ln>
            <a:noFill/>
          </a:ln>
        </p:spPr>
        <p:txBody>
          <a:bodyPr spcFirstLastPara="1" wrap="square" lIns="0" tIns="45700" rIns="0" bIns="45700" anchor="t" anchorCtr="0">
            <a:normAutofit/>
          </a:bodyPr>
          <a:lstStyle>
            <a:lvl1pPr lvl="0" algn="l">
              <a:lnSpc>
                <a:spcPct val="120000"/>
              </a:lnSpc>
              <a:spcBef>
                <a:spcPts val="1000"/>
              </a:spcBef>
              <a:spcAft>
                <a:spcPts val="0"/>
              </a:spcAft>
              <a:buClr>
                <a:schemeClr val="lt1"/>
              </a:buClr>
              <a:buSzPts val="1400"/>
              <a:buNone/>
              <a:defRPr sz="1400">
                <a:solidFill>
                  <a:schemeClr val="lt1"/>
                </a:solidFill>
              </a:defRPr>
            </a:lvl1pPr>
            <a:lvl2pPr lvl="1" algn="l">
              <a:lnSpc>
                <a:spcPct val="120000"/>
              </a:lnSpc>
              <a:spcBef>
                <a:spcPts val="499"/>
              </a:spcBef>
              <a:spcAft>
                <a:spcPts val="0"/>
              </a:spcAft>
              <a:buSzPts val="1800"/>
              <a:buNone/>
              <a:defRPr/>
            </a:lvl2pPr>
            <a:lvl3pPr lvl="2" algn="l">
              <a:lnSpc>
                <a:spcPct val="120000"/>
              </a:lnSpc>
              <a:spcBef>
                <a:spcPts val="499"/>
              </a:spcBef>
              <a:spcAft>
                <a:spcPts val="0"/>
              </a:spcAft>
              <a:buSzPts val="1200"/>
              <a:buNone/>
              <a:defRPr/>
            </a:lvl3pPr>
            <a:lvl4pPr lvl="3" algn="l">
              <a:lnSpc>
                <a:spcPct val="120000"/>
              </a:lnSpc>
              <a:spcBef>
                <a:spcPts val="499"/>
              </a:spcBef>
              <a:spcAft>
                <a:spcPts val="0"/>
              </a:spcAft>
              <a:buSzPts val="1000"/>
              <a:buNone/>
              <a:defRPr/>
            </a:lvl4pPr>
            <a:lvl5pPr lvl="4" algn="l">
              <a:lnSpc>
                <a:spcPct val="120000"/>
              </a:lnSpc>
              <a:spcBef>
                <a:spcPts val="499"/>
              </a:spcBef>
              <a:spcAft>
                <a:spcPts val="0"/>
              </a:spcAft>
              <a:buSzPts val="1000"/>
              <a:buNone/>
              <a:defRPr/>
            </a:lvl5pPr>
            <a:lvl6pPr lvl="5" algn="l">
              <a:lnSpc>
                <a:spcPct val="90000"/>
              </a:lnSpc>
              <a:spcBef>
                <a:spcPts val="499"/>
              </a:spcBef>
              <a:spcAft>
                <a:spcPts val="0"/>
              </a:spcAft>
              <a:buSzPts val="1800"/>
              <a:buNone/>
              <a:defRPr/>
            </a:lvl6pPr>
            <a:lvl7pPr lvl="6" algn="l">
              <a:lnSpc>
                <a:spcPct val="90000"/>
              </a:lnSpc>
              <a:spcBef>
                <a:spcPts val="499"/>
              </a:spcBef>
              <a:spcAft>
                <a:spcPts val="0"/>
              </a:spcAft>
              <a:buSzPts val="1800"/>
              <a:buNone/>
              <a:defRPr/>
            </a:lvl7pPr>
            <a:lvl8pPr lvl="7" algn="l">
              <a:lnSpc>
                <a:spcPct val="90000"/>
              </a:lnSpc>
              <a:spcBef>
                <a:spcPts val="499"/>
              </a:spcBef>
              <a:spcAft>
                <a:spcPts val="0"/>
              </a:spcAft>
              <a:buSzPts val="1800"/>
              <a:buNone/>
              <a:defRPr/>
            </a:lvl8pPr>
            <a:lvl9pPr lvl="8" algn="l">
              <a:lnSpc>
                <a:spcPct val="90000"/>
              </a:lnSpc>
              <a:spcBef>
                <a:spcPts val="499"/>
              </a:spcBef>
              <a:spcAft>
                <a:spcPts val="0"/>
              </a:spcAft>
              <a:buSzPts val="1800"/>
              <a:buNone/>
              <a:defRPr/>
            </a:lvl9pPr>
          </a:lstStyle>
          <a:p>
            <a:endParaRPr/>
          </a:p>
        </p:txBody>
      </p:sp>
      <p:cxnSp>
        <p:nvCxnSpPr>
          <p:cNvPr id="118" name="Google Shape;118;p13"/>
          <p:cNvCxnSpPr/>
          <p:nvPr/>
        </p:nvCxnSpPr>
        <p:spPr>
          <a:xfrm>
            <a:off x="985480" y="0"/>
            <a:ext cx="0" cy="6858000"/>
          </a:xfrm>
          <a:prstGeom prst="straightConnector1">
            <a:avLst/>
          </a:prstGeom>
          <a:noFill/>
          <a:ln w="9525" cap="flat" cmpd="sng">
            <a:solidFill>
              <a:schemeClr val="dk1">
                <a:alpha val="20000"/>
              </a:schemeClr>
            </a:solidFill>
            <a:prstDash val="solid"/>
            <a:miter lim="800000"/>
            <a:headEnd type="none" w="sm" len="sm"/>
            <a:tailEnd type="none" w="sm" len="sm"/>
          </a:ln>
        </p:spPr>
      </p:cxnSp>
      <p:sp>
        <p:nvSpPr>
          <p:cNvPr id="119" name="Google Shape;119;p13"/>
          <p:cNvSpPr/>
          <p:nvPr/>
        </p:nvSpPr>
        <p:spPr>
          <a:xfrm>
            <a:off x="1866900" y="423902"/>
            <a:ext cx="18243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Montserrat"/>
                <a:ea typeface="Montserrat"/>
                <a:cs typeface="Montserrat"/>
                <a:sym typeface="Montserrat"/>
              </a:rPr>
              <a:t>MODULE:</a:t>
            </a:r>
            <a:r>
              <a:rPr lang="en-US" sz="900" b="0" i="0" u="none" strike="noStrike" cap="none">
                <a:solidFill>
                  <a:schemeClr val="dk1"/>
                </a:solidFill>
                <a:latin typeface="Montserrat"/>
                <a:ea typeface="Montserrat"/>
                <a:cs typeface="Montserrat"/>
                <a:sym typeface="Montserrat"/>
              </a:rPr>
              <a:t>: NAME</a:t>
            </a: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a:off x="8379422" y="423902"/>
            <a:ext cx="32412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chemeClr val="dk1"/>
                </a:solidFill>
                <a:latin typeface="Montserrat"/>
                <a:ea typeface="Montserrat"/>
                <a:cs typeface="Montserrat"/>
                <a:sym typeface="Montserrat"/>
              </a:rPr>
              <a:t>COURSE NAME</a:t>
            </a: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66900" y="994934"/>
            <a:ext cx="9753600" cy="1488000"/>
          </a:xfrm>
          <a:prstGeom prst="rect">
            <a:avLst/>
          </a:prstGeom>
          <a:noFill/>
          <a:ln>
            <a:noFill/>
          </a:ln>
        </p:spPr>
        <p:txBody>
          <a:bodyPr spcFirstLastPara="1" wrap="square" lIns="0" tIns="192000" rIns="0" bIns="0" anchor="t" anchorCtr="0">
            <a:noAutofit/>
          </a:bodyPr>
          <a:lstStyle>
            <a:lvl1pPr marR="0" lvl="0" algn="l" rtl="0">
              <a:lnSpc>
                <a:spcPct val="80000"/>
              </a:lnSpc>
              <a:spcBef>
                <a:spcPts val="0"/>
              </a:spcBef>
              <a:spcAft>
                <a:spcPts val="0"/>
              </a:spcAft>
              <a:buClr>
                <a:schemeClr val="dk1"/>
              </a:buClr>
              <a:buSzPts val="4400"/>
              <a:buFont typeface="Montserrat"/>
              <a:buNone/>
              <a:defRPr sz="44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US"/>
              <a:t>‹#›</a:t>
            </a:fld>
            <a:endParaRPr/>
          </a:p>
        </p:txBody>
      </p:sp>
      <p:sp>
        <p:nvSpPr>
          <p:cNvPr id="12" name="Google Shape;12;p1"/>
          <p:cNvSpPr txBox="1">
            <a:spLocks noGrp="1"/>
          </p:cNvSpPr>
          <p:nvPr>
            <p:ph type="body" idx="1"/>
          </p:nvPr>
        </p:nvSpPr>
        <p:spPr>
          <a:xfrm>
            <a:off x="1866900" y="2514600"/>
            <a:ext cx="9753600" cy="3110400"/>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1pPr>
            <a:lvl2pPr marL="914400" marR="0" lvl="1" indent="-228600" algn="l" rtl="0">
              <a:lnSpc>
                <a:spcPct val="120000"/>
              </a:lnSpc>
              <a:spcBef>
                <a:spcPts val="499"/>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120000"/>
              </a:lnSpc>
              <a:spcBef>
                <a:spcPts val="499"/>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20000"/>
              </a:lnSpc>
              <a:spcBef>
                <a:spcPts val="499"/>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4pPr>
            <a:lvl5pPr marL="2286000" marR="0" lvl="4" indent="-228600" algn="l" rtl="0">
              <a:lnSpc>
                <a:spcPct val="120000"/>
              </a:lnSpc>
              <a:spcBef>
                <a:spcPts val="499"/>
              </a:spcBef>
              <a:spcAft>
                <a:spcPts val="0"/>
              </a:spcAft>
              <a:buClr>
                <a:schemeClr val="dk1"/>
              </a:buClr>
              <a:buSzPts val="1000"/>
              <a:buFont typeface="Arial"/>
              <a:buNone/>
              <a:defRPr sz="10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cxnSp>
        <p:nvCxnSpPr>
          <p:cNvPr id="13" name="Google Shape;13;p1"/>
          <p:cNvCxnSpPr/>
          <p:nvPr/>
        </p:nvCxnSpPr>
        <p:spPr>
          <a:xfrm>
            <a:off x="985480" y="0"/>
            <a:ext cx="0" cy="6858000"/>
          </a:xfrm>
          <a:prstGeom prst="straightConnector1">
            <a:avLst/>
          </a:prstGeom>
          <a:noFill/>
          <a:ln w="9525" cap="flat" cmpd="sng">
            <a:solidFill>
              <a:schemeClr val="dk1">
                <a:alpha val="20000"/>
              </a:schemeClr>
            </a:solidFill>
            <a:prstDash val="solid"/>
            <a:miter lim="800000"/>
            <a:headEnd type="none" w="sm" len="sm"/>
            <a:tailEnd type="none" w="sm" len="sm"/>
          </a:ln>
        </p:spPr>
      </p:cxnSp>
      <p:sp>
        <p:nvSpPr>
          <p:cNvPr id="14" name="Google Shape;14;p1"/>
          <p:cNvSpPr/>
          <p:nvPr/>
        </p:nvSpPr>
        <p:spPr>
          <a:xfrm>
            <a:off x="1866900" y="423902"/>
            <a:ext cx="18243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Montserrat"/>
                <a:ea typeface="Montserrat"/>
                <a:cs typeface="Montserrat"/>
                <a:sym typeface="Montserrat"/>
              </a:rPr>
              <a:t>MODULE </a:t>
            </a:r>
            <a:r>
              <a:rPr lang="en-US" sz="900" b="1">
                <a:solidFill>
                  <a:schemeClr val="dk1"/>
                </a:solidFill>
                <a:latin typeface="Montserrat"/>
                <a:ea typeface="Montserrat"/>
                <a:cs typeface="Montserrat"/>
                <a:sym typeface="Montserrat"/>
              </a:rPr>
              <a:t>8</a:t>
            </a:r>
            <a:r>
              <a:rPr lang="en-US" sz="900">
                <a:solidFill>
                  <a:schemeClr val="dk1"/>
                </a:solidFill>
                <a:latin typeface="Montserrat"/>
                <a:ea typeface="Montserrat"/>
                <a:cs typeface="Montserrat"/>
                <a:sym typeface="Montserrat"/>
              </a:rPr>
              <a:t>:</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379422" y="423902"/>
            <a:ext cx="32412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Montserrat"/>
                <a:ea typeface="Montserrat"/>
                <a:cs typeface="Montserrat"/>
                <a:sym typeface="Montserrat"/>
              </a:rPr>
              <a:t>DATA SCIENCE AND ANALYTICS: </a:t>
            </a:r>
            <a:r>
              <a:rPr lang="en-US" sz="900">
                <a:solidFill>
                  <a:srgbClr val="575757"/>
                </a:solidFill>
                <a:latin typeface="Montserrat"/>
                <a:ea typeface="Montserrat"/>
                <a:cs typeface="Montserrat"/>
                <a:sym typeface="Montserrat"/>
              </a:rPr>
              <a:t>SQL AND DATABASES</a:t>
            </a:r>
            <a:endParaRPr sz="900">
              <a:solidFill>
                <a:schemeClr val="dk1"/>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624">
          <p15:clr>
            <a:srgbClr val="F26B43"/>
          </p15:clr>
        </p15:guide>
        <p15:guide id="4" pos="7320">
          <p15:clr>
            <a:srgbClr val="F26B43"/>
          </p15:clr>
        </p15:guide>
        <p15:guide id="5" pos="1176">
          <p15:clr>
            <a:srgbClr val="F26B43"/>
          </p15:clr>
        </p15:guide>
        <p15:guide id="6" orient="horz" pos="7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1" descr="Artifact"/>
          <p:cNvPicPr preferRelativeResize="0"/>
          <p:nvPr/>
        </p:nvPicPr>
        <p:blipFill rotWithShape="1">
          <a:blip r:embed="rId3">
            <a:alphaModFix/>
          </a:blip>
          <a:srcRect/>
          <a:stretch/>
        </p:blipFill>
        <p:spPr>
          <a:xfrm>
            <a:off x="17318" y="0"/>
            <a:ext cx="12157363" cy="6857999"/>
          </a:xfrm>
          <a:prstGeom prst="rect">
            <a:avLst/>
          </a:prstGeom>
          <a:noFill/>
          <a:ln>
            <a:noFill/>
          </a:ln>
        </p:spPr>
      </p:pic>
      <p:sp>
        <p:nvSpPr>
          <p:cNvPr id="192" name="Google Shape;192;p21"/>
          <p:cNvSpPr txBox="1"/>
          <p:nvPr/>
        </p:nvSpPr>
        <p:spPr>
          <a:xfrm>
            <a:off x="888950" y="881375"/>
            <a:ext cx="5896800" cy="1420500"/>
          </a:xfrm>
          <a:prstGeom prst="rect">
            <a:avLst/>
          </a:prstGeom>
          <a:noFill/>
          <a:ln>
            <a:noFill/>
          </a:ln>
        </p:spPr>
        <p:txBody>
          <a:bodyPr spcFirstLastPara="1" wrap="square" lIns="0" tIns="192000" rIns="0" bIns="0" anchor="t" anchorCtr="0">
            <a:noAutofit/>
          </a:bodyPr>
          <a:lstStyle/>
          <a:p>
            <a:pPr marL="0" marR="0" lvl="0" indent="0" algn="l" rtl="0">
              <a:lnSpc>
                <a:spcPct val="80000"/>
              </a:lnSpc>
              <a:spcBef>
                <a:spcPts val="0"/>
              </a:spcBef>
              <a:spcAft>
                <a:spcPts val="0"/>
              </a:spcAft>
              <a:buClr>
                <a:schemeClr val="dk1"/>
              </a:buClr>
              <a:buSzPts val="3600"/>
              <a:buFont typeface="Montserrat"/>
              <a:buNone/>
            </a:pPr>
            <a:r>
              <a:rPr lang="en-US" sz="4400" b="1" i="0" u="none" strike="noStrike" cap="none">
                <a:solidFill>
                  <a:schemeClr val="dk1"/>
                </a:solidFill>
                <a:latin typeface="Montserrat"/>
                <a:ea typeface="Montserrat"/>
                <a:cs typeface="Montserrat"/>
                <a:sym typeface="Montserrat"/>
              </a:rPr>
              <a:t>DATA SCIENCE </a:t>
            </a:r>
            <a:endParaRPr sz="4400" b="1" i="0" u="none" strike="noStrike" cap="none">
              <a:solidFill>
                <a:schemeClr val="dk1"/>
              </a:solidFill>
              <a:latin typeface="Montserrat"/>
              <a:ea typeface="Montserrat"/>
              <a:cs typeface="Montserrat"/>
              <a:sym typeface="Montserrat"/>
            </a:endParaRPr>
          </a:p>
          <a:p>
            <a:pPr marL="0" marR="0" lvl="0" indent="0" algn="l" rtl="0">
              <a:lnSpc>
                <a:spcPct val="80000"/>
              </a:lnSpc>
              <a:spcBef>
                <a:spcPts val="0"/>
              </a:spcBef>
              <a:spcAft>
                <a:spcPts val="0"/>
              </a:spcAft>
              <a:buClr>
                <a:schemeClr val="dk1"/>
              </a:buClr>
              <a:buSzPts val="3600"/>
              <a:buFont typeface="Montserrat"/>
              <a:buNone/>
            </a:pPr>
            <a:r>
              <a:rPr lang="en-US" sz="4400" b="1">
                <a:solidFill>
                  <a:schemeClr val="dk1"/>
                </a:solidFill>
                <a:latin typeface="Montserrat"/>
                <a:ea typeface="Montserrat"/>
                <a:cs typeface="Montserrat"/>
                <a:sym typeface="Montserrat"/>
              </a:rPr>
              <a:t>AND</a:t>
            </a:r>
            <a:r>
              <a:rPr lang="en-US" sz="4400" b="1" i="0" u="none" strike="noStrike" cap="none">
                <a:solidFill>
                  <a:schemeClr val="dk1"/>
                </a:solidFill>
                <a:latin typeface="Montserrat"/>
                <a:ea typeface="Montserrat"/>
                <a:cs typeface="Montserrat"/>
                <a:sym typeface="Montserrat"/>
              </a:rPr>
              <a:t> ANALYTICS</a:t>
            </a:r>
            <a:endParaRPr sz="4400" b="1" i="0" u="none" strike="noStrike" cap="none">
              <a:solidFill>
                <a:srgbClr val="000000"/>
              </a:solidFill>
              <a:latin typeface="Montserrat"/>
              <a:ea typeface="Montserrat"/>
              <a:cs typeface="Montserrat"/>
              <a:sym typeface="Montserrat"/>
            </a:endParaRPr>
          </a:p>
        </p:txBody>
      </p:sp>
      <p:sp>
        <p:nvSpPr>
          <p:cNvPr id="193" name="Google Shape;193;p21"/>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n-US"/>
              <a:t>1</a:t>
            </a:fld>
            <a:endParaRPr/>
          </a:p>
        </p:txBody>
      </p:sp>
      <p:sp>
        <p:nvSpPr>
          <p:cNvPr id="194" name="Google Shape;194;p21"/>
          <p:cNvSpPr txBox="1">
            <a:spLocks noGrp="1"/>
          </p:cNvSpPr>
          <p:nvPr>
            <p:ph type="title" idx="4294967295"/>
          </p:nvPr>
        </p:nvSpPr>
        <p:spPr>
          <a:xfrm>
            <a:off x="888949" y="2153400"/>
            <a:ext cx="4550955" cy="15507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sz="2200" b="0"/>
              <a:t>Course 2: SQL and Databases</a:t>
            </a:r>
            <a:br>
              <a:rPr lang="en-US" sz="2200" b="0"/>
            </a:br>
            <a:br>
              <a:rPr lang="en-US" sz="2200" b="0"/>
            </a:br>
            <a:r>
              <a:rPr lang="en-US" sz="2200" b="0"/>
              <a:t>Module 8: Final Project</a:t>
            </a:r>
            <a:endParaRPr sz="2200" b="0"/>
          </a:p>
        </p:txBody>
      </p:sp>
      <p:sp>
        <p:nvSpPr>
          <p:cNvPr id="195" name="Google Shape;195;p21"/>
          <p:cNvSpPr txBox="1"/>
          <p:nvPr/>
        </p:nvSpPr>
        <p:spPr>
          <a:xfrm>
            <a:off x="4040075" y="6347775"/>
            <a:ext cx="410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1F1F1F"/>
                </a:solidFill>
                <a:latin typeface="Montserrat"/>
                <a:ea typeface="Montserrat"/>
                <a:cs typeface="Montserrat"/>
                <a:sym typeface="Montserrat"/>
              </a:rPr>
              <a:t>© 2022 HackerUSA Inc. d/b/a ThriveDX</a:t>
            </a:r>
            <a:endParaRPr sz="1200">
              <a:solidFill>
                <a:srgbClr val="1F1F1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3"/>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10</a:t>
            </a:fld>
            <a:endParaRPr/>
          </a:p>
        </p:txBody>
      </p:sp>
      <p:sp>
        <p:nvSpPr>
          <p:cNvPr id="352" name="Google Shape;352;p33"/>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10</a:t>
            </a:fld>
            <a:endParaRPr/>
          </a:p>
        </p:txBody>
      </p:sp>
      <p:sp>
        <p:nvSpPr>
          <p:cNvPr id="353" name="Google Shape;353;p33"/>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 name="Google Shape;354;p33"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355" name="Google Shape;355;p33"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356" name="Google Shape;356;p33"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357" name="Google Shape;357;p33"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358" name="Google Shape;358;p33"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359" name="Google Shape;359;p33"/>
          <p:cNvSpPr txBox="1">
            <a:spLocks noGrp="1"/>
          </p:cNvSpPr>
          <p:nvPr>
            <p:ph type="subTitle" idx="4"/>
          </p:nvPr>
        </p:nvSpPr>
        <p:spPr>
          <a:xfrm>
            <a:off x="1614725" y="2809500"/>
            <a:ext cx="8526000" cy="3450000"/>
          </a:xfrm>
          <a:prstGeom prst="rect">
            <a:avLst/>
          </a:prstGeom>
          <a:noFill/>
          <a:ln>
            <a:noFill/>
          </a:ln>
        </p:spPr>
        <p:txBody>
          <a:bodyPr spcFirstLastPara="1" wrap="square" lIns="0" tIns="45700" rIns="0" bIns="45700" anchor="t" anchorCtr="0">
            <a:noAutofit/>
          </a:bodyPr>
          <a:lstStyle/>
          <a:p>
            <a:pPr marL="514350" lvl="0" indent="-374650" algn="l" rtl="0">
              <a:lnSpc>
                <a:spcPct val="120000"/>
              </a:lnSpc>
              <a:spcBef>
                <a:spcPts val="1000"/>
              </a:spcBef>
              <a:spcAft>
                <a:spcPts val="0"/>
              </a:spcAft>
              <a:buClr>
                <a:schemeClr val="dk1"/>
              </a:buClr>
              <a:buSzPts val="2800"/>
              <a:buFont typeface="Open Sans"/>
              <a:buChar char="•"/>
            </a:pPr>
            <a:r>
              <a:rPr lang="en-US" sz="2800">
                <a:solidFill>
                  <a:schemeClr val="dk1"/>
                </a:solidFill>
              </a:rPr>
              <a:t>Join tables together.</a:t>
            </a:r>
            <a:endParaRPr sz="2800">
              <a:solidFill>
                <a:schemeClr val="dk1"/>
              </a:solidFill>
            </a:endParaRPr>
          </a:p>
          <a:p>
            <a:pPr marL="514350" lvl="0" indent="-374650" algn="l" rtl="0">
              <a:lnSpc>
                <a:spcPct val="120000"/>
              </a:lnSpc>
              <a:spcBef>
                <a:spcPts val="1000"/>
              </a:spcBef>
              <a:spcAft>
                <a:spcPts val="0"/>
              </a:spcAft>
              <a:buClr>
                <a:schemeClr val="dk1"/>
              </a:buClr>
              <a:buSzPts val="2800"/>
              <a:buFont typeface="Open Sans"/>
              <a:buChar char="•"/>
            </a:pPr>
            <a:r>
              <a:rPr lang="en-US" sz="2800">
                <a:solidFill>
                  <a:schemeClr val="dk1"/>
                </a:solidFill>
              </a:rPr>
              <a:t>Use aggregate SQL functions (</a:t>
            </a:r>
            <a:r>
              <a:rPr lang="en-US" sz="2800" b="1" i="1">
                <a:solidFill>
                  <a:schemeClr val="dk1"/>
                </a:solidFill>
              </a:rPr>
              <a:t>MIN</a:t>
            </a:r>
            <a:r>
              <a:rPr lang="en-US" sz="2800">
                <a:solidFill>
                  <a:schemeClr val="dk1"/>
                </a:solidFill>
              </a:rPr>
              <a:t>, </a:t>
            </a:r>
            <a:r>
              <a:rPr lang="en-US" sz="2800" b="1" i="1">
                <a:solidFill>
                  <a:schemeClr val="dk1"/>
                </a:solidFill>
              </a:rPr>
              <a:t>MAX</a:t>
            </a:r>
            <a:r>
              <a:rPr lang="en-US" sz="2800">
                <a:solidFill>
                  <a:schemeClr val="dk1"/>
                </a:solidFill>
              </a:rPr>
              <a:t>, </a:t>
            </a:r>
            <a:r>
              <a:rPr lang="en-US" sz="2800" b="1" i="1">
                <a:solidFill>
                  <a:schemeClr val="dk1"/>
                </a:solidFill>
              </a:rPr>
              <a:t>AVG</a:t>
            </a:r>
            <a:r>
              <a:rPr lang="en-US" sz="2800">
                <a:solidFill>
                  <a:schemeClr val="dk1"/>
                </a:solidFill>
              </a:rPr>
              <a:t>, </a:t>
            </a:r>
            <a:r>
              <a:rPr lang="en-US" sz="2800" b="1" i="1">
                <a:solidFill>
                  <a:schemeClr val="dk1"/>
                </a:solidFill>
              </a:rPr>
              <a:t>SUM</a:t>
            </a:r>
            <a:r>
              <a:rPr lang="en-US" sz="2800">
                <a:solidFill>
                  <a:schemeClr val="dk1"/>
                </a:solidFill>
              </a:rPr>
              <a:t>, </a:t>
            </a:r>
            <a:r>
              <a:rPr lang="en-US" sz="2800" b="1" i="1">
                <a:solidFill>
                  <a:schemeClr val="dk1"/>
                </a:solidFill>
              </a:rPr>
              <a:t>COUNT</a:t>
            </a:r>
            <a:r>
              <a:rPr lang="en-US" sz="2800">
                <a:solidFill>
                  <a:schemeClr val="dk1"/>
                </a:solidFill>
              </a:rPr>
              <a:t>).</a:t>
            </a:r>
            <a:endParaRPr sz="2800">
              <a:solidFill>
                <a:schemeClr val="dk1"/>
              </a:solidFill>
            </a:endParaRPr>
          </a:p>
          <a:p>
            <a:pPr marL="514350" lvl="0" indent="-374650" algn="l" rtl="0">
              <a:lnSpc>
                <a:spcPct val="120000"/>
              </a:lnSpc>
              <a:spcBef>
                <a:spcPts val="1000"/>
              </a:spcBef>
              <a:spcAft>
                <a:spcPts val="0"/>
              </a:spcAft>
              <a:buClr>
                <a:schemeClr val="dk1"/>
              </a:buClr>
              <a:buSzPts val="2800"/>
              <a:buFont typeface="Open Sans"/>
              <a:buChar char="•"/>
            </a:pPr>
            <a:r>
              <a:rPr lang="en-US" sz="2800">
                <a:solidFill>
                  <a:schemeClr val="dk1"/>
                </a:solidFill>
              </a:rPr>
              <a:t>Insert, delete, and update data in a database.</a:t>
            </a:r>
            <a:endParaRPr sz="2800">
              <a:solidFill>
                <a:schemeClr val="dk1"/>
              </a:solidFill>
            </a:endParaRPr>
          </a:p>
        </p:txBody>
      </p:sp>
      <p:sp>
        <p:nvSpPr>
          <p:cNvPr id="360" name="Google Shape;360;p33"/>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3"/>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62" name="Google Shape;362;p33"/>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63" name="Google Shape;363;p33"/>
          <p:cNvSpPr txBox="1">
            <a:spLocks noGrp="1"/>
          </p:cNvSpPr>
          <p:nvPr>
            <p:ph type="title"/>
          </p:nvPr>
        </p:nvSpPr>
        <p:spPr>
          <a:xfrm>
            <a:off x="1866900" y="1064325"/>
            <a:ext cx="36684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SzPts val="4400"/>
              <a:buNone/>
            </a:pPr>
            <a:r>
              <a:rPr lang="en-US"/>
              <a:t>LESSON 2  </a:t>
            </a:r>
            <a:endParaRPr/>
          </a:p>
          <a:p>
            <a:pPr marL="0" lvl="0" indent="0" algn="l" rtl="0">
              <a:spcBef>
                <a:spcPts val="0"/>
              </a:spcBef>
              <a:spcAft>
                <a:spcPts val="0"/>
              </a:spcAft>
              <a:buSzPts val="4400"/>
              <a:buNone/>
            </a:pPr>
            <a:r>
              <a:rPr lang="en-US"/>
              <a:t>OUTLINE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4"/>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11</a:t>
            </a:fld>
            <a:endParaRPr/>
          </a:p>
        </p:txBody>
      </p:sp>
      <p:sp>
        <p:nvSpPr>
          <p:cNvPr id="369" name="Google Shape;369;p34"/>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70" name="Google Shape;370;p34"/>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71" name="Google Shape;371;p34"/>
          <p:cNvSpPr txBox="1"/>
          <p:nvPr/>
        </p:nvSpPr>
        <p:spPr>
          <a:xfrm>
            <a:off x="1601175" y="2595450"/>
            <a:ext cx="9963900" cy="2403000"/>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None/>
            </a:pPr>
            <a:r>
              <a:rPr lang="en-US" sz="2800" i="0" u="none" strike="noStrike" cap="none">
                <a:solidFill>
                  <a:srgbClr val="000000"/>
                </a:solidFill>
                <a:latin typeface="Open Sans"/>
                <a:ea typeface="Open Sans"/>
                <a:cs typeface="Open Sans"/>
                <a:sym typeface="Open Sans"/>
              </a:rPr>
              <a:t>There are some changes within the record label. New bands </a:t>
            </a:r>
            <a:r>
              <a:rPr lang="en-US" sz="2800">
                <a:latin typeface="Open Sans"/>
                <a:ea typeface="Open Sans"/>
                <a:cs typeface="Open Sans"/>
                <a:sym typeface="Open Sans"/>
              </a:rPr>
              <a:t>have been </a:t>
            </a:r>
            <a:r>
              <a:rPr lang="en-US" sz="2800" i="0" u="none" strike="noStrike" cap="none">
                <a:solidFill>
                  <a:srgbClr val="000000"/>
                </a:solidFill>
                <a:latin typeface="Open Sans"/>
                <a:ea typeface="Open Sans"/>
                <a:cs typeface="Open Sans"/>
                <a:sym typeface="Open Sans"/>
              </a:rPr>
              <a:t>signed and need to be added to the database. Band members may also switch bands. The record label has sign</a:t>
            </a:r>
            <a:r>
              <a:rPr lang="en-US" sz="2800">
                <a:latin typeface="Open Sans"/>
                <a:ea typeface="Open Sans"/>
                <a:cs typeface="Open Sans"/>
                <a:sym typeface="Open Sans"/>
              </a:rPr>
              <a:t>ed</a:t>
            </a:r>
            <a:r>
              <a:rPr lang="en-US" sz="2800" i="0" u="none" strike="noStrike" cap="none">
                <a:solidFill>
                  <a:srgbClr val="000000"/>
                </a:solidFill>
                <a:latin typeface="Open Sans"/>
                <a:ea typeface="Open Sans"/>
                <a:cs typeface="Open Sans"/>
                <a:sym typeface="Open Sans"/>
              </a:rPr>
              <a:t> a contract with a new venue </a:t>
            </a:r>
            <a:r>
              <a:rPr lang="en-US" sz="2800">
                <a:latin typeface="Open Sans"/>
                <a:ea typeface="Open Sans"/>
                <a:cs typeface="Open Sans"/>
                <a:sym typeface="Open Sans"/>
              </a:rPr>
              <a:t>where the </a:t>
            </a:r>
            <a:r>
              <a:rPr lang="en-US" sz="2800" i="0" u="none" strike="noStrike" cap="none">
                <a:solidFill>
                  <a:srgbClr val="000000"/>
                </a:solidFill>
                <a:latin typeface="Open Sans"/>
                <a:ea typeface="Open Sans"/>
                <a:cs typeface="Open Sans"/>
                <a:sym typeface="Open Sans"/>
              </a:rPr>
              <a:t>bands </a:t>
            </a:r>
            <a:r>
              <a:rPr lang="en-US" sz="2800">
                <a:latin typeface="Open Sans"/>
                <a:ea typeface="Open Sans"/>
                <a:cs typeface="Open Sans"/>
                <a:sym typeface="Open Sans"/>
              </a:rPr>
              <a:t>can</a:t>
            </a:r>
            <a:r>
              <a:rPr lang="en-US" sz="2800" i="0" u="none" strike="noStrike" cap="none">
                <a:solidFill>
                  <a:srgbClr val="000000"/>
                </a:solidFill>
                <a:latin typeface="Open Sans"/>
                <a:ea typeface="Open Sans"/>
                <a:cs typeface="Open Sans"/>
                <a:sym typeface="Open Sans"/>
              </a:rPr>
              <a:t> perform.</a:t>
            </a:r>
            <a:endParaRPr sz="2800">
              <a:latin typeface="Open Sans"/>
              <a:ea typeface="Open Sans"/>
              <a:cs typeface="Open Sans"/>
              <a:sym typeface="Open Sans"/>
            </a:endParaRPr>
          </a:p>
        </p:txBody>
      </p:sp>
      <p:sp>
        <p:nvSpPr>
          <p:cNvPr id="372" name="Google Shape;372;p34"/>
          <p:cNvSpPr txBox="1">
            <a:spLocks noGrp="1"/>
          </p:cNvSpPr>
          <p:nvPr>
            <p:ph type="title" idx="4294967295"/>
          </p:nvPr>
        </p:nvSpPr>
        <p:spPr>
          <a:xfrm>
            <a:off x="1646400" y="1452050"/>
            <a:ext cx="7362300" cy="7836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BUSINESS IS BOOMING</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n-US"/>
              <a:t>12</a:t>
            </a:fld>
            <a:endParaRPr/>
          </a:p>
        </p:txBody>
      </p:sp>
      <p:sp>
        <p:nvSpPr>
          <p:cNvPr id="379" name="Google Shape;379;p35"/>
          <p:cNvSpPr txBox="1">
            <a:spLocks noGrp="1"/>
          </p:cNvSpPr>
          <p:nvPr>
            <p:ph type="title"/>
          </p:nvPr>
        </p:nvSpPr>
        <p:spPr>
          <a:xfrm>
            <a:off x="1675725" y="1878300"/>
            <a:ext cx="4107000" cy="15507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sz="3800">
                <a:solidFill>
                  <a:srgbClr val="000000"/>
                </a:solidFill>
              </a:rPr>
              <a:t>WHAT ARE THE GOALS?</a:t>
            </a:r>
            <a:endParaRPr sz="3800">
              <a:solidFill>
                <a:srgbClr val="000000"/>
              </a:solidFill>
            </a:endParaRPr>
          </a:p>
          <a:p>
            <a:pPr marL="0" lvl="0" indent="0" algn="l" rtl="0">
              <a:lnSpc>
                <a:spcPct val="80000"/>
              </a:lnSpc>
              <a:spcBef>
                <a:spcPts val="0"/>
              </a:spcBef>
              <a:spcAft>
                <a:spcPts val="0"/>
              </a:spcAft>
              <a:buSzPts val="4400"/>
              <a:buNone/>
            </a:pPr>
            <a:endParaRPr sz="600">
              <a:solidFill>
                <a:srgbClr val="000000"/>
              </a:solidFill>
            </a:endParaRPr>
          </a:p>
          <a:p>
            <a:pPr marL="457200" lvl="0" indent="-381000" algn="l" rtl="0">
              <a:lnSpc>
                <a:spcPct val="100000"/>
              </a:lnSpc>
              <a:spcBef>
                <a:spcPts val="0"/>
              </a:spcBef>
              <a:spcAft>
                <a:spcPts val="0"/>
              </a:spcAft>
              <a:buSzPts val="2400"/>
              <a:buFont typeface="Open Sans"/>
              <a:buChar char="●"/>
            </a:pPr>
            <a:r>
              <a:rPr lang="en-US" sz="2400" b="0">
                <a:latin typeface="Open Sans"/>
                <a:ea typeface="Open Sans"/>
                <a:cs typeface="Open Sans"/>
                <a:sym typeface="Open Sans"/>
              </a:rPr>
              <a:t>Use aggregate SQL functions (</a:t>
            </a:r>
            <a:r>
              <a:rPr lang="en-US" sz="2400" i="1">
                <a:latin typeface="Open Sans"/>
                <a:ea typeface="Open Sans"/>
                <a:cs typeface="Open Sans"/>
                <a:sym typeface="Open Sans"/>
              </a:rPr>
              <a:t>MIN</a:t>
            </a:r>
            <a:r>
              <a:rPr lang="en-US" sz="2400" b="0">
                <a:latin typeface="Open Sans"/>
                <a:ea typeface="Open Sans"/>
                <a:cs typeface="Open Sans"/>
                <a:sym typeface="Open Sans"/>
              </a:rPr>
              <a:t>, </a:t>
            </a:r>
            <a:r>
              <a:rPr lang="en-US" sz="2400" i="1">
                <a:latin typeface="Open Sans"/>
                <a:ea typeface="Open Sans"/>
                <a:cs typeface="Open Sans"/>
                <a:sym typeface="Open Sans"/>
              </a:rPr>
              <a:t>MAX</a:t>
            </a:r>
            <a:r>
              <a:rPr lang="en-US" sz="2400" b="0">
                <a:latin typeface="Open Sans"/>
                <a:ea typeface="Open Sans"/>
                <a:cs typeface="Open Sans"/>
                <a:sym typeface="Open Sans"/>
              </a:rPr>
              <a:t>, </a:t>
            </a:r>
            <a:r>
              <a:rPr lang="en-US" sz="2400" i="1">
                <a:latin typeface="Open Sans"/>
                <a:ea typeface="Open Sans"/>
                <a:cs typeface="Open Sans"/>
                <a:sym typeface="Open Sans"/>
              </a:rPr>
              <a:t>AVG</a:t>
            </a:r>
            <a:r>
              <a:rPr lang="en-US" sz="2400" b="0">
                <a:latin typeface="Open Sans"/>
                <a:ea typeface="Open Sans"/>
                <a:cs typeface="Open Sans"/>
                <a:sym typeface="Open Sans"/>
              </a:rPr>
              <a:t>, </a:t>
            </a:r>
            <a:r>
              <a:rPr lang="en-US" sz="2400" i="1">
                <a:latin typeface="Open Sans"/>
                <a:ea typeface="Open Sans"/>
                <a:cs typeface="Open Sans"/>
                <a:sym typeface="Open Sans"/>
              </a:rPr>
              <a:t>SUM</a:t>
            </a:r>
            <a:r>
              <a:rPr lang="en-US" sz="2400" b="0">
                <a:latin typeface="Open Sans"/>
                <a:ea typeface="Open Sans"/>
                <a:cs typeface="Open Sans"/>
                <a:sym typeface="Open Sans"/>
              </a:rPr>
              <a:t>, </a:t>
            </a:r>
            <a:r>
              <a:rPr lang="en-US" sz="2400" i="1">
                <a:latin typeface="Open Sans"/>
                <a:ea typeface="Open Sans"/>
                <a:cs typeface="Open Sans"/>
                <a:sym typeface="Open Sans"/>
              </a:rPr>
              <a:t>COUNT</a:t>
            </a:r>
            <a:r>
              <a:rPr lang="en-US" sz="2400" b="0">
                <a:latin typeface="Open Sans"/>
                <a:ea typeface="Open Sans"/>
                <a:cs typeface="Open Sans"/>
                <a:sym typeface="Open Sans"/>
              </a:rPr>
              <a:t>).</a:t>
            </a:r>
            <a:endParaRPr sz="2400" b="0">
              <a:latin typeface="Open Sans"/>
              <a:ea typeface="Open Sans"/>
              <a:cs typeface="Open Sans"/>
              <a:sym typeface="Open Sans"/>
            </a:endParaRPr>
          </a:p>
          <a:p>
            <a:pPr marL="457200" lvl="0" indent="-381000" algn="l" rtl="0">
              <a:lnSpc>
                <a:spcPct val="100000"/>
              </a:lnSpc>
              <a:spcBef>
                <a:spcPts val="1000"/>
              </a:spcBef>
              <a:spcAft>
                <a:spcPts val="0"/>
              </a:spcAft>
              <a:buSzPts val="2400"/>
              <a:buFont typeface="Open Sans"/>
              <a:buChar char="●"/>
            </a:pPr>
            <a:r>
              <a:rPr lang="en-US" sz="2400" b="0">
                <a:latin typeface="Open Sans"/>
                <a:ea typeface="Open Sans"/>
                <a:cs typeface="Open Sans"/>
                <a:sym typeface="Open Sans"/>
              </a:rPr>
              <a:t>Join tables together.</a:t>
            </a:r>
            <a:endParaRPr sz="2400" b="0">
              <a:latin typeface="Open Sans"/>
              <a:ea typeface="Open Sans"/>
              <a:cs typeface="Open Sans"/>
              <a:sym typeface="Open Sans"/>
            </a:endParaRPr>
          </a:p>
          <a:p>
            <a:pPr marL="457200" lvl="0" indent="-381000" algn="l" rtl="0">
              <a:lnSpc>
                <a:spcPct val="100000"/>
              </a:lnSpc>
              <a:spcBef>
                <a:spcPts val="1000"/>
              </a:spcBef>
              <a:spcAft>
                <a:spcPts val="1000"/>
              </a:spcAft>
              <a:buSzPts val="2400"/>
              <a:buFont typeface="Open Sans"/>
              <a:buChar char="●"/>
            </a:pPr>
            <a:r>
              <a:rPr lang="en-US" sz="2400" b="0">
                <a:latin typeface="Open Sans"/>
                <a:ea typeface="Open Sans"/>
                <a:cs typeface="Open Sans"/>
                <a:sym typeface="Open Sans"/>
              </a:rPr>
              <a:t>Insert, delete, and update data in our database.</a:t>
            </a:r>
            <a:endParaRPr sz="3800">
              <a:solidFill>
                <a:srgbClr val="000000"/>
              </a:solidFill>
            </a:endParaRPr>
          </a:p>
        </p:txBody>
      </p:sp>
      <p:sp>
        <p:nvSpPr>
          <p:cNvPr id="380" name="Google Shape;380;p35"/>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1" name="Google Shape;381;p35"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382" name="Google Shape;382;p35"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383" name="Google Shape;383;p35"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384" name="Google Shape;384;p35"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385" name="Google Shape;385;p35"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386" name="Google Shape;386;p35"/>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87" name="Google Shape;387;p35"/>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88" name="Google Shape;388;p35"/>
          <p:cNvSpPr txBox="1"/>
          <p:nvPr/>
        </p:nvSpPr>
        <p:spPr>
          <a:xfrm>
            <a:off x="6556125" y="1999850"/>
            <a:ext cx="5064300" cy="41499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Clr>
                <a:srgbClr val="000000"/>
              </a:buClr>
              <a:buSzPts val="4400"/>
              <a:buFont typeface="Arial"/>
              <a:buNone/>
            </a:pPr>
            <a:r>
              <a:rPr lang="en-US" sz="3800" b="1">
                <a:latin typeface="Montserrat"/>
                <a:ea typeface="Montserrat"/>
                <a:cs typeface="Montserrat"/>
                <a:sym typeface="Montserrat"/>
              </a:rPr>
              <a:t>WHY ARE THEY IMPORTANT?</a:t>
            </a:r>
            <a:endParaRPr sz="3800" b="1">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4400"/>
              <a:buFont typeface="Arial"/>
              <a:buNone/>
            </a:pPr>
            <a:endParaRPr sz="600" b="1">
              <a:latin typeface="Montserrat"/>
              <a:ea typeface="Montserrat"/>
              <a:cs typeface="Montserrat"/>
              <a:sym typeface="Montserrat"/>
            </a:endParaRPr>
          </a:p>
          <a:p>
            <a:pPr marL="457200" lvl="0" indent="-381000" algn="l" rtl="0">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Joining, grouping, and aggregating data are critical in shaping the final data we want for our analyses.</a:t>
            </a:r>
            <a:endParaRPr sz="2400">
              <a:solidFill>
                <a:schemeClr val="dk1"/>
              </a:solidFill>
              <a:latin typeface="Open Sans"/>
              <a:ea typeface="Open Sans"/>
              <a:cs typeface="Open Sans"/>
              <a:sym typeface="Open Sans"/>
            </a:endParaRPr>
          </a:p>
          <a:p>
            <a:pPr marL="457200" lvl="0" indent="-381000" algn="l" rtl="0">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At times, data needs to be inserted, updated, or deleted to ensure it is correct. We can update this data through SQL.</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13</a:t>
            </a:fld>
            <a:endParaRPr/>
          </a:p>
        </p:txBody>
      </p:sp>
      <p:sp>
        <p:nvSpPr>
          <p:cNvPr id="394" name="Google Shape;394;p36"/>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95" name="Google Shape;395;p36"/>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96" name="Google Shape;396;p36"/>
          <p:cNvSpPr txBox="1"/>
          <p:nvPr/>
        </p:nvSpPr>
        <p:spPr>
          <a:xfrm>
            <a:off x="3764310" y="1827390"/>
            <a:ext cx="368481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SELECT SUM(score)</a:t>
            </a:r>
            <a:endParaRPr/>
          </a:p>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FROM table1;</a:t>
            </a:r>
            <a:endParaRPr/>
          </a:p>
        </p:txBody>
      </p:sp>
      <p:sp>
        <p:nvSpPr>
          <p:cNvPr id="397" name="Google Shape;397;p36"/>
          <p:cNvSpPr txBox="1"/>
          <p:nvPr/>
        </p:nvSpPr>
        <p:spPr>
          <a:xfrm>
            <a:off x="3774249" y="3040105"/>
            <a:ext cx="368481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SELECT AVG(score)</a:t>
            </a:r>
            <a:endParaRPr/>
          </a:p>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FROM table1;</a:t>
            </a:r>
            <a:endParaRPr/>
          </a:p>
        </p:txBody>
      </p:sp>
      <p:cxnSp>
        <p:nvCxnSpPr>
          <p:cNvPr id="398" name="Google Shape;398;p36"/>
          <p:cNvCxnSpPr/>
          <p:nvPr/>
        </p:nvCxnSpPr>
        <p:spPr>
          <a:xfrm>
            <a:off x="7734734" y="2334788"/>
            <a:ext cx="776495" cy="0"/>
          </a:xfrm>
          <a:prstGeom prst="straightConnector1">
            <a:avLst/>
          </a:prstGeom>
          <a:noFill/>
          <a:ln w="9525" cap="flat" cmpd="sng">
            <a:solidFill>
              <a:srgbClr val="0000FF"/>
            </a:solidFill>
            <a:prstDash val="solid"/>
            <a:round/>
            <a:headEnd type="none" w="sm" len="sm"/>
            <a:tailEnd type="triangle" w="med" len="med"/>
          </a:ln>
        </p:spPr>
      </p:cxnSp>
      <p:cxnSp>
        <p:nvCxnSpPr>
          <p:cNvPr id="399" name="Google Shape;399;p36"/>
          <p:cNvCxnSpPr/>
          <p:nvPr/>
        </p:nvCxnSpPr>
        <p:spPr>
          <a:xfrm>
            <a:off x="7734733" y="3547503"/>
            <a:ext cx="776495" cy="0"/>
          </a:xfrm>
          <a:prstGeom prst="straightConnector1">
            <a:avLst/>
          </a:prstGeom>
          <a:noFill/>
          <a:ln w="9525" cap="flat" cmpd="sng">
            <a:solidFill>
              <a:srgbClr val="0000FF"/>
            </a:solidFill>
            <a:prstDash val="solid"/>
            <a:round/>
            <a:headEnd type="none" w="sm" len="sm"/>
            <a:tailEnd type="triangle" w="med" len="med"/>
          </a:ln>
        </p:spPr>
      </p:cxnSp>
      <p:graphicFrame>
        <p:nvGraphicFramePr>
          <p:cNvPr id="400" name="Google Shape;400;p36"/>
          <p:cNvGraphicFramePr/>
          <p:nvPr/>
        </p:nvGraphicFramePr>
        <p:xfrm>
          <a:off x="9074377" y="1827390"/>
          <a:ext cx="2692975" cy="1014840"/>
        </p:xfrm>
        <a:graphic>
          <a:graphicData uri="http://schemas.openxmlformats.org/drawingml/2006/table">
            <a:tbl>
              <a:tblPr firstRow="1" bandRow="1">
                <a:noFill/>
                <a:tableStyleId>{9AB2D0C6-5485-49A1-9FEC-A85202243880}</a:tableStyleId>
              </a:tblPr>
              <a:tblGrid>
                <a:gridCol w="2692975">
                  <a:extLst>
                    <a:ext uri="{9D8B030D-6E8A-4147-A177-3AD203B41FA5}">
                      <a16:colId xmlns:a16="http://schemas.microsoft.com/office/drawing/2014/main" val="20000"/>
                    </a:ext>
                  </a:extLst>
                </a:gridCol>
              </a:tblGrid>
              <a:tr h="388900">
                <a:tc>
                  <a:txBody>
                    <a:bodyPr/>
                    <a:lstStyle/>
                    <a:p>
                      <a:pPr marL="0" marR="0" lvl="0" indent="0" algn="l" rtl="0">
                        <a:lnSpc>
                          <a:spcPct val="100000"/>
                        </a:lnSpc>
                        <a:spcBef>
                          <a:spcPts val="0"/>
                        </a:spcBef>
                        <a:spcAft>
                          <a:spcPts val="0"/>
                        </a:spcAft>
                        <a:buNone/>
                      </a:pPr>
                      <a:r>
                        <a:rPr lang="en-US" sz="2800" u="none" strike="noStrike" cap="none">
                          <a:latin typeface="Open Sans"/>
                          <a:ea typeface="Open Sans"/>
                          <a:cs typeface="Open Sans"/>
                          <a:sym typeface="Open Sans"/>
                        </a:rPr>
                        <a:t>SUM(score)</a:t>
                      </a:r>
                      <a:endParaRPr/>
                    </a:p>
                  </a:txBody>
                  <a:tcPr marL="80675" marR="80675" marT="40350" marB="40350">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890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20</a:t>
                      </a:r>
                      <a:endParaRPr/>
                    </a:p>
                  </a:txBody>
                  <a:tcPr marL="80675" marR="80675" marT="40350" marB="40350">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401" name="Google Shape;401;p36"/>
          <p:cNvGraphicFramePr/>
          <p:nvPr/>
        </p:nvGraphicFramePr>
        <p:xfrm>
          <a:off x="9074378" y="3040105"/>
          <a:ext cx="2737875" cy="1014840"/>
        </p:xfrm>
        <a:graphic>
          <a:graphicData uri="http://schemas.openxmlformats.org/drawingml/2006/table">
            <a:tbl>
              <a:tblPr firstRow="1" bandRow="1">
                <a:noFill/>
                <a:tableStyleId>{9AB2D0C6-5485-49A1-9FEC-A85202243880}</a:tableStyleId>
              </a:tblPr>
              <a:tblGrid>
                <a:gridCol w="2737875">
                  <a:extLst>
                    <a:ext uri="{9D8B030D-6E8A-4147-A177-3AD203B41FA5}">
                      <a16:colId xmlns:a16="http://schemas.microsoft.com/office/drawing/2014/main" val="20000"/>
                    </a:ext>
                  </a:extLst>
                </a:gridCol>
              </a:tblGrid>
              <a:tr h="388900">
                <a:tc>
                  <a:txBody>
                    <a:bodyPr/>
                    <a:lstStyle/>
                    <a:p>
                      <a:pPr marL="0" marR="0" lvl="0" indent="0" algn="l" rtl="0">
                        <a:lnSpc>
                          <a:spcPct val="100000"/>
                        </a:lnSpc>
                        <a:spcBef>
                          <a:spcPts val="0"/>
                        </a:spcBef>
                        <a:spcAft>
                          <a:spcPts val="0"/>
                        </a:spcAft>
                        <a:buNone/>
                      </a:pPr>
                      <a:r>
                        <a:rPr lang="en-US" sz="2800" u="none" strike="noStrike" cap="none">
                          <a:latin typeface="Open Sans"/>
                          <a:ea typeface="Open Sans"/>
                          <a:cs typeface="Open Sans"/>
                          <a:sym typeface="Open Sans"/>
                        </a:rPr>
                        <a:t>AVG(score)</a:t>
                      </a:r>
                      <a:endParaRPr/>
                    </a:p>
                  </a:txBody>
                  <a:tcPr marL="80675" marR="80675" marT="40350" marB="40350">
                    <a:solidFill>
                      <a:srgbClr val="4A86E8"/>
                    </a:solidFill>
                  </a:tcPr>
                </a:tc>
                <a:extLst>
                  <a:ext uri="{0D108BD9-81ED-4DB2-BD59-A6C34878D82A}">
                    <a16:rowId xmlns:a16="http://schemas.microsoft.com/office/drawing/2014/main" val="10000"/>
                  </a:ext>
                </a:extLst>
              </a:tr>
              <a:tr h="38890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4</a:t>
                      </a:r>
                      <a:endParaRPr/>
                    </a:p>
                  </a:txBody>
                  <a:tcPr marL="80675" marR="80675" marT="40350" marB="40350">
                    <a:solidFill>
                      <a:schemeClr val="lt1"/>
                    </a:solidFill>
                  </a:tcPr>
                </a:tc>
                <a:extLst>
                  <a:ext uri="{0D108BD9-81ED-4DB2-BD59-A6C34878D82A}">
                    <a16:rowId xmlns:a16="http://schemas.microsoft.com/office/drawing/2014/main" val="10001"/>
                  </a:ext>
                </a:extLst>
              </a:tr>
            </a:tbl>
          </a:graphicData>
        </a:graphic>
      </p:graphicFrame>
      <p:graphicFrame>
        <p:nvGraphicFramePr>
          <p:cNvPr id="402" name="Google Shape;402;p36"/>
          <p:cNvGraphicFramePr/>
          <p:nvPr/>
        </p:nvGraphicFramePr>
        <p:xfrm>
          <a:off x="1358649" y="1910075"/>
          <a:ext cx="1248625" cy="3109020"/>
        </p:xfrm>
        <a:graphic>
          <a:graphicData uri="http://schemas.openxmlformats.org/drawingml/2006/table">
            <a:tbl>
              <a:tblPr firstRow="1" bandRow="1">
                <a:noFill/>
                <a:tableStyleId>{9AB2D0C6-5485-49A1-9FEC-A85202243880}</a:tableStyleId>
              </a:tblPr>
              <a:tblGrid>
                <a:gridCol w="124862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None/>
                      </a:pPr>
                      <a:r>
                        <a:rPr lang="en-US" sz="2800" u="none" strike="noStrike" cap="none">
                          <a:latin typeface="Open Sans"/>
                          <a:ea typeface="Open Sans"/>
                          <a:cs typeface="Open Sans"/>
                          <a:sym typeface="Open Sans"/>
                        </a:rPr>
                        <a:t>score</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3</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US" sz="2800" u="none" strike="noStrike" cap="none">
                          <a:solidFill>
                            <a:srgbClr val="0070C0"/>
                          </a:solidFill>
                          <a:latin typeface="Open Sans"/>
                          <a:ea typeface="Open Sans"/>
                          <a:cs typeface="Open Sans"/>
                          <a:sym typeface="Open Sans"/>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None/>
                      </a:pPr>
                      <a:r>
                        <a:rPr lang="en-US" sz="2800" u="none" strike="noStrike" cap="none">
                          <a:solidFill>
                            <a:srgbClr val="0000FF"/>
                          </a:solidFill>
                          <a:latin typeface="Open Sans"/>
                          <a:ea typeface="Open Sans"/>
                          <a:cs typeface="Open Sans"/>
                          <a:sym typeface="Open Sans"/>
                        </a:rPr>
                        <a:t>2</a:t>
                      </a:r>
                      <a:endParaRPr>
                        <a:solidFill>
                          <a:srgbClr val="0000FF"/>
                        </a:solidFil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403" name="Google Shape;403;p36"/>
          <p:cNvSpPr txBox="1"/>
          <p:nvPr/>
        </p:nvSpPr>
        <p:spPr>
          <a:xfrm>
            <a:off x="3774249" y="4283164"/>
            <a:ext cx="368481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SELECT MIN(score)</a:t>
            </a:r>
            <a:endParaRPr/>
          </a:p>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FROM table1;</a:t>
            </a:r>
            <a:endParaRPr/>
          </a:p>
        </p:txBody>
      </p:sp>
      <p:sp>
        <p:nvSpPr>
          <p:cNvPr id="404" name="Google Shape;404;p36"/>
          <p:cNvSpPr txBox="1"/>
          <p:nvPr/>
        </p:nvSpPr>
        <p:spPr>
          <a:xfrm>
            <a:off x="3774249" y="5464770"/>
            <a:ext cx="368481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SELECT MAX(score)</a:t>
            </a:r>
            <a:endParaRPr/>
          </a:p>
          <a:p>
            <a:pPr marL="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FROM table1;</a:t>
            </a:r>
            <a:endParaRPr/>
          </a:p>
        </p:txBody>
      </p:sp>
      <p:cxnSp>
        <p:nvCxnSpPr>
          <p:cNvPr id="405" name="Google Shape;405;p36"/>
          <p:cNvCxnSpPr/>
          <p:nvPr/>
        </p:nvCxnSpPr>
        <p:spPr>
          <a:xfrm>
            <a:off x="7734733" y="5941823"/>
            <a:ext cx="776495" cy="0"/>
          </a:xfrm>
          <a:prstGeom prst="straightConnector1">
            <a:avLst/>
          </a:prstGeom>
          <a:noFill/>
          <a:ln w="9525" cap="flat" cmpd="sng">
            <a:solidFill>
              <a:srgbClr val="0000FF"/>
            </a:solidFill>
            <a:prstDash val="solid"/>
            <a:round/>
            <a:headEnd type="none" w="sm" len="sm"/>
            <a:tailEnd type="triangle" w="med" len="med"/>
          </a:ln>
        </p:spPr>
      </p:cxnSp>
      <p:cxnSp>
        <p:nvCxnSpPr>
          <p:cNvPr id="406" name="Google Shape;406;p36"/>
          <p:cNvCxnSpPr/>
          <p:nvPr/>
        </p:nvCxnSpPr>
        <p:spPr>
          <a:xfrm>
            <a:off x="7714610" y="4760217"/>
            <a:ext cx="776495" cy="0"/>
          </a:xfrm>
          <a:prstGeom prst="straightConnector1">
            <a:avLst/>
          </a:prstGeom>
          <a:noFill/>
          <a:ln w="9525" cap="flat" cmpd="sng">
            <a:solidFill>
              <a:srgbClr val="0000FF"/>
            </a:solidFill>
            <a:prstDash val="solid"/>
            <a:round/>
            <a:headEnd type="none" w="sm" len="sm"/>
            <a:tailEnd type="triangle" w="med" len="med"/>
          </a:ln>
        </p:spPr>
      </p:cxnSp>
      <p:graphicFrame>
        <p:nvGraphicFramePr>
          <p:cNvPr id="407" name="Google Shape;407;p36"/>
          <p:cNvGraphicFramePr/>
          <p:nvPr/>
        </p:nvGraphicFramePr>
        <p:xfrm>
          <a:off x="9074377" y="4252820"/>
          <a:ext cx="2727950" cy="1014840"/>
        </p:xfrm>
        <a:graphic>
          <a:graphicData uri="http://schemas.openxmlformats.org/drawingml/2006/table">
            <a:tbl>
              <a:tblPr firstRow="1" bandRow="1">
                <a:noFill/>
                <a:tableStyleId>{9AB2D0C6-5485-49A1-9FEC-A85202243880}</a:tableStyleId>
              </a:tblPr>
              <a:tblGrid>
                <a:gridCol w="2727950">
                  <a:extLst>
                    <a:ext uri="{9D8B030D-6E8A-4147-A177-3AD203B41FA5}">
                      <a16:colId xmlns:a16="http://schemas.microsoft.com/office/drawing/2014/main" val="20000"/>
                    </a:ext>
                  </a:extLst>
                </a:gridCol>
              </a:tblGrid>
              <a:tr h="200825">
                <a:tc>
                  <a:txBody>
                    <a:bodyPr/>
                    <a:lstStyle/>
                    <a:p>
                      <a:pPr marL="0" marR="0" lvl="0" indent="0" algn="l" rtl="0">
                        <a:lnSpc>
                          <a:spcPct val="100000"/>
                        </a:lnSpc>
                        <a:spcBef>
                          <a:spcPts val="0"/>
                        </a:spcBef>
                        <a:spcAft>
                          <a:spcPts val="0"/>
                        </a:spcAft>
                        <a:buNone/>
                      </a:pPr>
                      <a:r>
                        <a:rPr lang="en-US" sz="2800" u="none" strike="noStrike" cap="none">
                          <a:latin typeface="Open Sans"/>
                          <a:ea typeface="Open Sans"/>
                          <a:cs typeface="Open Sans"/>
                          <a:sym typeface="Open Sans"/>
                        </a:rPr>
                        <a:t>MIN(score)</a:t>
                      </a:r>
                      <a:endParaRPr/>
                    </a:p>
                  </a:txBody>
                  <a:tcPr marL="80675" marR="80675" marT="40350" marB="403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890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2</a:t>
                      </a:r>
                      <a:endParaRPr/>
                    </a:p>
                  </a:txBody>
                  <a:tcPr marL="80675" marR="80675" marT="40350" marB="403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graphicFrame>
        <p:nvGraphicFramePr>
          <p:cNvPr id="408" name="Google Shape;408;p36"/>
          <p:cNvGraphicFramePr/>
          <p:nvPr/>
        </p:nvGraphicFramePr>
        <p:xfrm>
          <a:off x="9074378" y="5465535"/>
          <a:ext cx="2737875" cy="1014840"/>
        </p:xfrm>
        <a:graphic>
          <a:graphicData uri="http://schemas.openxmlformats.org/drawingml/2006/table">
            <a:tbl>
              <a:tblPr firstRow="1" bandRow="1">
                <a:noFill/>
                <a:tableStyleId>{9AB2D0C6-5485-49A1-9FEC-A85202243880}</a:tableStyleId>
              </a:tblPr>
              <a:tblGrid>
                <a:gridCol w="2737875">
                  <a:extLst>
                    <a:ext uri="{9D8B030D-6E8A-4147-A177-3AD203B41FA5}">
                      <a16:colId xmlns:a16="http://schemas.microsoft.com/office/drawing/2014/main" val="20000"/>
                    </a:ext>
                  </a:extLst>
                </a:gridCol>
              </a:tblGrid>
              <a:tr h="388900">
                <a:tc>
                  <a:txBody>
                    <a:bodyPr/>
                    <a:lstStyle/>
                    <a:p>
                      <a:pPr marL="0" marR="0" lvl="0" indent="0" algn="l" rtl="0">
                        <a:lnSpc>
                          <a:spcPct val="100000"/>
                        </a:lnSpc>
                        <a:spcBef>
                          <a:spcPts val="0"/>
                        </a:spcBef>
                        <a:spcAft>
                          <a:spcPts val="0"/>
                        </a:spcAft>
                        <a:buNone/>
                      </a:pPr>
                      <a:r>
                        <a:rPr lang="en-US" sz="2800" u="none" strike="noStrike" cap="none">
                          <a:latin typeface="Open Sans"/>
                          <a:ea typeface="Open Sans"/>
                          <a:cs typeface="Open Sans"/>
                          <a:sym typeface="Open Sans"/>
                        </a:rPr>
                        <a:t>MAX(score)</a:t>
                      </a:r>
                      <a:endParaRPr/>
                    </a:p>
                  </a:txBody>
                  <a:tcPr marL="80675" marR="80675" marT="40350" marB="40350">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8900">
                <a:tc>
                  <a:txBody>
                    <a:bodyPr/>
                    <a:lstStyle/>
                    <a:p>
                      <a:pPr marL="0" marR="0" lvl="0" indent="0" algn="ctr" rtl="0">
                        <a:lnSpc>
                          <a:spcPct val="100000"/>
                        </a:lnSpc>
                        <a:spcBef>
                          <a:spcPts val="0"/>
                        </a:spcBef>
                        <a:spcAft>
                          <a:spcPts val="0"/>
                        </a:spcAft>
                        <a:buNone/>
                      </a:pPr>
                      <a:r>
                        <a:rPr lang="en-US" sz="2800" u="none" strike="noStrike" cap="none">
                          <a:latin typeface="Open Sans"/>
                          <a:ea typeface="Open Sans"/>
                          <a:cs typeface="Open Sans"/>
                          <a:sym typeface="Open Sans"/>
                        </a:rPr>
                        <a:t>6</a:t>
                      </a:r>
                      <a:endParaRPr/>
                    </a:p>
                  </a:txBody>
                  <a:tcPr marL="80675" marR="80675" marT="40350" marB="40350">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409" name="Google Shape;409;p36"/>
          <p:cNvSpPr txBox="1">
            <a:spLocks noGrp="1"/>
          </p:cNvSpPr>
          <p:nvPr>
            <p:ph type="title" idx="4294967295"/>
          </p:nvPr>
        </p:nvSpPr>
        <p:spPr>
          <a:xfrm>
            <a:off x="1358638" y="879925"/>
            <a:ext cx="4806000" cy="7932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rgbClr val="000000"/>
              </a:buClr>
              <a:buFont typeface="Arial"/>
              <a:buNone/>
            </a:pPr>
            <a:r>
              <a:rPr lang="en-US">
                <a:solidFill>
                  <a:srgbClr val="000000"/>
                </a:solidFill>
              </a:rPr>
              <a:t>AGGREGATES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14</a:t>
            </a:fld>
            <a:endParaRPr/>
          </a:p>
        </p:txBody>
      </p:sp>
      <p:sp>
        <p:nvSpPr>
          <p:cNvPr id="415" name="Google Shape;415;p37"/>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416" name="Google Shape;416;p37"/>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417" name="Google Shape;417;p37"/>
          <p:cNvSpPr txBox="1"/>
          <p:nvPr/>
        </p:nvSpPr>
        <p:spPr>
          <a:xfrm>
            <a:off x="1120196" y="2014328"/>
            <a:ext cx="5845686"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FF"/>
                </a:solidFill>
                <a:latin typeface="Open Sans"/>
                <a:ea typeface="Open Sans"/>
                <a:cs typeface="Open Sans"/>
                <a:sym typeface="Open Sans"/>
              </a:rPr>
              <a:t>UPDATE</a:t>
            </a:r>
            <a:r>
              <a:rPr lang="en-US" sz="2000" b="0" i="0" u="none" strike="noStrike" cap="none">
                <a:solidFill>
                  <a:srgbClr val="000000"/>
                </a:solidFill>
                <a:latin typeface="Open Sans"/>
                <a:ea typeface="Open Sans"/>
                <a:cs typeface="Open Sans"/>
                <a:sym typeface="Open Sans"/>
              </a:rPr>
              <a:t> customers</a:t>
            </a:r>
            <a:endParaRPr/>
          </a:p>
          <a:p>
            <a:pPr marL="0" marR="0" lvl="0" indent="0" algn="l" rtl="0">
              <a:lnSpc>
                <a:spcPct val="100000"/>
              </a:lnSpc>
              <a:spcBef>
                <a:spcPts val="0"/>
              </a:spcBef>
              <a:spcAft>
                <a:spcPts val="0"/>
              </a:spcAft>
              <a:buNone/>
            </a:pPr>
            <a:r>
              <a:rPr lang="en-US" sz="2000" b="0" i="0" u="none" strike="noStrike" cap="none">
                <a:solidFill>
                  <a:srgbClr val="0000FF"/>
                </a:solidFill>
                <a:latin typeface="Open Sans"/>
                <a:ea typeface="Open Sans"/>
                <a:cs typeface="Open Sans"/>
                <a:sym typeface="Open Sans"/>
              </a:rPr>
              <a:t>SET</a:t>
            </a:r>
            <a:r>
              <a:rPr lang="en-US" sz="2000" b="0" i="0" u="none" strike="noStrike" cap="none">
                <a:solidFill>
                  <a:srgbClr val="000000"/>
                </a:solidFill>
                <a:latin typeface="Open Sans"/>
                <a:ea typeface="Open Sans"/>
                <a:cs typeface="Open Sans"/>
                <a:sym typeface="Open Sans"/>
              </a:rPr>
              <a:t> first_name = “Steve”, last_name = “Rogers”</a:t>
            </a:r>
            <a:endParaRPr/>
          </a:p>
          <a:p>
            <a:pPr marL="0" marR="0" lvl="0" indent="0" algn="l" rtl="0">
              <a:lnSpc>
                <a:spcPct val="100000"/>
              </a:lnSpc>
              <a:spcBef>
                <a:spcPts val="0"/>
              </a:spcBef>
              <a:spcAft>
                <a:spcPts val="0"/>
              </a:spcAft>
              <a:buNone/>
            </a:pPr>
            <a:r>
              <a:rPr lang="en-US" sz="2000" b="0" i="0" u="none" strike="noStrike" cap="none">
                <a:solidFill>
                  <a:srgbClr val="0000FF"/>
                </a:solidFill>
                <a:latin typeface="Open Sans"/>
                <a:ea typeface="Open Sans"/>
                <a:cs typeface="Open Sans"/>
                <a:sym typeface="Open Sans"/>
              </a:rPr>
              <a:t>WHERE</a:t>
            </a:r>
            <a:r>
              <a:rPr lang="en-US" sz="2000" b="0" i="0" u="none" strike="noStrike" cap="none">
                <a:solidFill>
                  <a:srgbClr val="000000"/>
                </a:solidFill>
                <a:latin typeface="Open Sans"/>
                <a:ea typeface="Open Sans"/>
                <a:cs typeface="Open Sans"/>
                <a:sym typeface="Open Sans"/>
              </a:rPr>
              <a:t> c_id = 2;</a:t>
            </a:r>
            <a:endParaRPr/>
          </a:p>
        </p:txBody>
      </p:sp>
      <p:graphicFrame>
        <p:nvGraphicFramePr>
          <p:cNvPr id="418" name="Google Shape;418;p37"/>
          <p:cNvGraphicFramePr/>
          <p:nvPr/>
        </p:nvGraphicFramePr>
        <p:xfrm>
          <a:off x="1714044" y="3173597"/>
          <a:ext cx="2908100" cy="1335565"/>
        </p:xfrm>
        <a:graphic>
          <a:graphicData uri="http://schemas.openxmlformats.org/drawingml/2006/table">
            <a:tbl>
              <a:tblPr firstRow="1" bandRow="1">
                <a:noFill/>
                <a:tableStyleId>{9AB2D0C6-5485-49A1-9FEC-A85202243880}</a:tableStyleId>
              </a:tblPr>
              <a:tblGrid>
                <a:gridCol w="583150">
                  <a:extLst>
                    <a:ext uri="{9D8B030D-6E8A-4147-A177-3AD203B41FA5}">
                      <a16:colId xmlns:a16="http://schemas.microsoft.com/office/drawing/2014/main" val="20000"/>
                    </a:ext>
                  </a:extLst>
                </a:gridCol>
                <a:gridCol w="1208525">
                  <a:extLst>
                    <a:ext uri="{9D8B030D-6E8A-4147-A177-3AD203B41FA5}">
                      <a16:colId xmlns:a16="http://schemas.microsoft.com/office/drawing/2014/main" val="20001"/>
                    </a:ext>
                  </a:extLst>
                </a:gridCol>
                <a:gridCol w="1116425">
                  <a:extLst>
                    <a:ext uri="{9D8B030D-6E8A-4147-A177-3AD203B41FA5}">
                      <a16:colId xmlns:a16="http://schemas.microsoft.com/office/drawing/2014/main" val="20002"/>
                    </a:ext>
                  </a:extLst>
                </a:gridCol>
              </a:tblGrid>
              <a:tr h="333425">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c_id</a:t>
                      </a:r>
                      <a:endParaRPr sz="14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first_name</a:t>
                      </a:r>
                      <a:endParaRPr sz="14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last_name</a:t>
                      </a:r>
                      <a:endParaRPr sz="14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33425">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1</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Tony</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Stark</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33425">
                <a:tc>
                  <a:txBody>
                    <a:bodyPr/>
                    <a:lstStyle/>
                    <a:p>
                      <a:pPr marL="0" marR="0" lvl="0" indent="0" algn="l" rtl="0">
                        <a:lnSpc>
                          <a:spcPct val="100000"/>
                        </a:lnSpc>
                        <a:spcBef>
                          <a:spcPts val="0"/>
                        </a:spcBef>
                        <a:spcAft>
                          <a:spcPts val="0"/>
                        </a:spcAft>
                        <a:buNone/>
                      </a:pPr>
                      <a:r>
                        <a:rPr lang="en-US" sz="1400" b="1" u="none" strike="noStrike" cap="none">
                          <a:latin typeface="Open Sans"/>
                          <a:ea typeface="Open Sans"/>
                          <a:cs typeface="Open Sans"/>
                          <a:sym typeface="Open Sans"/>
                        </a:rPr>
                        <a:t>2</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l" rtl="0">
                        <a:lnSpc>
                          <a:spcPct val="100000"/>
                        </a:lnSpc>
                        <a:spcBef>
                          <a:spcPts val="0"/>
                        </a:spcBef>
                        <a:spcAft>
                          <a:spcPts val="0"/>
                        </a:spcAft>
                        <a:buNone/>
                      </a:pPr>
                      <a:r>
                        <a:rPr lang="en-US" sz="1400" b="1" u="none" strike="noStrike" cap="none">
                          <a:latin typeface="Open Sans"/>
                          <a:ea typeface="Open Sans"/>
                          <a:cs typeface="Open Sans"/>
                          <a:sym typeface="Open Sans"/>
                        </a:rPr>
                        <a:t>Captain</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America</a:t>
                      </a:r>
                      <a:endParaRPr sz="1400" b="1"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333425">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3</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Bruce </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400" u="none" strike="noStrike" cap="none">
                          <a:latin typeface="Open Sans"/>
                          <a:ea typeface="Open Sans"/>
                          <a:cs typeface="Open Sans"/>
                          <a:sym typeface="Open Sans"/>
                        </a:rPr>
                        <a:t>Banner</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419" name="Google Shape;419;p37"/>
          <p:cNvGraphicFramePr/>
          <p:nvPr/>
        </p:nvGraphicFramePr>
        <p:xfrm>
          <a:off x="1189818" y="5073126"/>
          <a:ext cx="3473175" cy="1341160"/>
        </p:xfrm>
        <a:graphic>
          <a:graphicData uri="http://schemas.openxmlformats.org/drawingml/2006/table">
            <a:tbl>
              <a:tblPr firstRow="1" bandRow="1">
                <a:noFill/>
                <a:tableStyleId>{9AB2D0C6-5485-49A1-9FEC-A85202243880}</a:tableStyleId>
              </a:tblPr>
              <a:tblGrid>
                <a:gridCol w="717950">
                  <a:extLst>
                    <a:ext uri="{9D8B030D-6E8A-4147-A177-3AD203B41FA5}">
                      <a16:colId xmlns:a16="http://schemas.microsoft.com/office/drawing/2014/main" val="20000"/>
                    </a:ext>
                  </a:extLst>
                </a:gridCol>
                <a:gridCol w="1412575">
                  <a:extLst>
                    <a:ext uri="{9D8B030D-6E8A-4147-A177-3AD203B41FA5}">
                      <a16:colId xmlns:a16="http://schemas.microsoft.com/office/drawing/2014/main" val="20001"/>
                    </a:ext>
                  </a:extLst>
                </a:gridCol>
                <a:gridCol w="1342650">
                  <a:extLst>
                    <a:ext uri="{9D8B030D-6E8A-4147-A177-3AD203B41FA5}">
                      <a16:colId xmlns:a16="http://schemas.microsoft.com/office/drawing/2014/main" val="20002"/>
                    </a:ext>
                  </a:extLst>
                </a:gridCol>
              </a:tblGrid>
              <a:tr h="20320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c_id</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first_name</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last_name</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3340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1</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Tony</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Stark</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33400">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2</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2C4C9"/>
                    </a:solidFill>
                  </a:tcPr>
                </a:tc>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Steve</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2C4C9"/>
                    </a:solidFill>
                  </a:tcPr>
                </a:tc>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Rogers</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2C4C9"/>
                    </a:solidFill>
                  </a:tcPr>
                </a:tc>
                <a:extLst>
                  <a:ext uri="{0D108BD9-81ED-4DB2-BD59-A6C34878D82A}">
                    <a16:rowId xmlns:a16="http://schemas.microsoft.com/office/drawing/2014/main" val="10002"/>
                  </a:ext>
                </a:extLst>
              </a:tr>
              <a:tr h="33340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3</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Bruce </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Banner</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20" name="Google Shape;420;p37"/>
          <p:cNvSpPr/>
          <p:nvPr/>
        </p:nvSpPr>
        <p:spPr>
          <a:xfrm>
            <a:off x="7706967" y="1693301"/>
            <a:ext cx="6445424"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FF"/>
                </a:solidFill>
                <a:latin typeface="Open Sans"/>
                <a:ea typeface="Open Sans"/>
                <a:cs typeface="Open Sans"/>
                <a:sym typeface="Open Sans"/>
              </a:rPr>
              <a:t>DELETE FROM</a:t>
            </a:r>
            <a:r>
              <a:rPr lang="en-US" sz="2000" b="0" i="0" u="none" strike="noStrike" cap="none">
                <a:solidFill>
                  <a:srgbClr val="000000"/>
                </a:solidFill>
                <a:latin typeface="Open Sans"/>
                <a:ea typeface="Open Sans"/>
                <a:cs typeface="Open Sans"/>
                <a:sym typeface="Open Sans"/>
              </a:rPr>
              <a:t> customers</a:t>
            </a:r>
            <a:endParaRPr/>
          </a:p>
          <a:p>
            <a:pPr marL="0" marR="0" lvl="0" indent="0" algn="l" rtl="0">
              <a:lnSpc>
                <a:spcPct val="100000"/>
              </a:lnSpc>
              <a:spcBef>
                <a:spcPts val="0"/>
              </a:spcBef>
              <a:spcAft>
                <a:spcPts val="0"/>
              </a:spcAft>
              <a:buNone/>
            </a:pPr>
            <a:r>
              <a:rPr lang="en-US" sz="2000" b="0" i="0" u="none" strike="noStrike" cap="none">
                <a:solidFill>
                  <a:srgbClr val="0000FF"/>
                </a:solidFill>
                <a:latin typeface="Open Sans"/>
                <a:ea typeface="Open Sans"/>
                <a:cs typeface="Open Sans"/>
                <a:sym typeface="Open Sans"/>
              </a:rPr>
              <a:t>WHERE</a:t>
            </a:r>
            <a:r>
              <a:rPr lang="en-US" sz="2000" b="0" i="0" u="none" strike="noStrike" cap="none">
                <a:solidFill>
                  <a:srgbClr val="000000"/>
                </a:solidFill>
                <a:latin typeface="Open Sans"/>
                <a:ea typeface="Open Sans"/>
                <a:cs typeface="Open Sans"/>
                <a:sym typeface="Open Sans"/>
              </a:rPr>
              <a:t> customer_id = 2;</a:t>
            </a:r>
            <a:endParaRPr/>
          </a:p>
        </p:txBody>
      </p:sp>
      <p:graphicFrame>
        <p:nvGraphicFramePr>
          <p:cNvPr id="421" name="Google Shape;421;p37"/>
          <p:cNvGraphicFramePr/>
          <p:nvPr/>
        </p:nvGraphicFramePr>
        <p:xfrm>
          <a:off x="7815472" y="2659975"/>
          <a:ext cx="3726800" cy="1005870"/>
        </p:xfrm>
        <a:graphic>
          <a:graphicData uri="http://schemas.openxmlformats.org/drawingml/2006/table">
            <a:tbl>
              <a:tblPr firstRow="1" bandRow="1">
                <a:noFill/>
                <a:tableStyleId>{9AB2D0C6-5485-49A1-9FEC-A85202243880}</a:tableStyleId>
              </a:tblPr>
              <a:tblGrid>
                <a:gridCol w="733375">
                  <a:extLst>
                    <a:ext uri="{9D8B030D-6E8A-4147-A177-3AD203B41FA5}">
                      <a16:colId xmlns:a16="http://schemas.microsoft.com/office/drawing/2014/main" val="20000"/>
                    </a:ext>
                  </a:extLst>
                </a:gridCol>
                <a:gridCol w="1323275">
                  <a:extLst>
                    <a:ext uri="{9D8B030D-6E8A-4147-A177-3AD203B41FA5}">
                      <a16:colId xmlns:a16="http://schemas.microsoft.com/office/drawing/2014/main" val="20001"/>
                    </a:ext>
                  </a:extLst>
                </a:gridCol>
                <a:gridCol w="1670150">
                  <a:extLst>
                    <a:ext uri="{9D8B030D-6E8A-4147-A177-3AD203B41FA5}">
                      <a16:colId xmlns:a16="http://schemas.microsoft.com/office/drawing/2014/main" val="20002"/>
                    </a:ext>
                  </a:extLst>
                </a:gridCol>
              </a:tblGrid>
              <a:tr h="29365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c_id</a:t>
                      </a:r>
                      <a:endParaRPr sz="1600" u="none" strike="noStrike" cap="none">
                        <a:latin typeface="Open Sans"/>
                        <a:ea typeface="Open Sans"/>
                        <a:cs typeface="Open Sans"/>
                        <a:sym typeface="Open Sans"/>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first_name</a:t>
                      </a:r>
                      <a:endParaRPr sz="1600" u="none" strike="noStrike" cap="none">
                        <a:latin typeface="Open Sans"/>
                        <a:ea typeface="Open Sans"/>
                        <a:cs typeface="Open Sans"/>
                        <a:sym typeface="Open Sans"/>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last_name</a:t>
                      </a:r>
                      <a:endParaRPr sz="1600" u="none" strike="noStrike" cap="none">
                        <a:latin typeface="Open Sans"/>
                        <a:ea typeface="Open Sans"/>
                        <a:cs typeface="Open Sans"/>
                        <a:sym typeface="Open Sans"/>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9365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1</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Tony</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Stark</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9365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3</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Bruce </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Banner</a:t>
                      </a:r>
                      <a:endParaRPr/>
                    </a:p>
                  </a:txBody>
                  <a:tcPr marL="91450" marR="91450" marT="45725" marB="45725">
                    <a:lnL w="9525" cap="flat" cmpd="sng">
                      <a:solidFill>
                        <a:srgbClr val="1F1F1F"/>
                      </a:solidFill>
                      <a:prstDash val="solid"/>
                      <a:round/>
                      <a:headEnd type="none" w="sm" len="sm"/>
                      <a:tailEnd type="none" w="sm" len="sm"/>
                    </a:lnL>
                    <a:lnR w="9525" cap="flat" cmpd="sng">
                      <a:solidFill>
                        <a:srgbClr val="1F1F1F"/>
                      </a:solidFill>
                      <a:prstDash val="solid"/>
                      <a:round/>
                      <a:headEnd type="none" w="sm" len="sm"/>
                      <a:tailEnd type="none" w="sm" len="sm"/>
                    </a:lnR>
                    <a:lnT w="9525" cap="flat" cmpd="sng">
                      <a:solidFill>
                        <a:srgbClr val="1F1F1F"/>
                      </a:solidFill>
                      <a:prstDash val="solid"/>
                      <a:round/>
                      <a:headEnd type="none" w="sm" len="sm"/>
                      <a:tailEnd type="none" w="sm" len="sm"/>
                    </a:lnT>
                    <a:lnB w="9525" cap="flat" cmpd="sng">
                      <a:solidFill>
                        <a:srgbClr val="1F1F1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cxnSp>
        <p:nvCxnSpPr>
          <p:cNvPr id="422" name="Google Shape;422;p37"/>
          <p:cNvCxnSpPr/>
          <p:nvPr/>
        </p:nvCxnSpPr>
        <p:spPr>
          <a:xfrm rot="10800000" flipH="1">
            <a:off x="4972349" y="3151609"/>
            <a:ext cx="2734618" cy="2701186"/>
          </a:xfrm>
          <a:prstGeom prst="straightConnector1">
            <a:avLst/>
          </a:prstGeom>
          <a:noFill/>
          <a:ln w="9525" cap="flat" cmpd="sng">
            <a:solidFill>
              <a:srgbClr val="0000FF"/>
            </a:solidFill>
            <a:prstDash val="solid"/>
            <a:round/>
            <a:headEnd type="none" w="sm" len="sm"/>
            <a:tailEnd type="triangle" w="med" len="med"/>
          </a:ln>
        </p:spPr>
      </p:cxnSp>
      <p:sp>
        <p:nvSpPr>
          <p:cNvPr id="423" name="Google Shape;423;p37"/>
          <p:cNvSpPr/>
          <p:nvPr/>
        </p:nvSpPr>
        <p:spPr>
          <a:xfrm>
            <a:off x="11620500" y="3151608"/>
            <a:ext cx="462171" cy="1967118"/>
          </a:xfrm>
          <a:prstGeom prst="curvedLeftArrow">
            <a:avLst>
              <a:gd name="adj1" fmla="val 25000"/>
              <a:gd name="adj2" fmla="val 50000"/>
              <a:gd name="adj3" fmla="val 25000"/>
            </a:avLst>
          </a:prstGeom>
          <a:solidFill>
            <a:srgbClr val="0000FF"/>
          </a:solid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aphicFrame>
        <p:nvGraphicFramePr>
          <p:cNvPr id="424" name="Google Shape;424;p37"/>
          <p:cNvGraphicFramePr/>
          <p:nvPr/>
        </p:nvGraphicFramePr>
        <p:xfrm>
          <a:off x="7676841" y="4304717"/>
          <a:ext cx="3865425" cy="1536845"/>
        </p:xfrm>
        <a:graphic>
          <a:graphicData uri="http://schemas.openxmlformats.org/drawingml/2006/table">
            <a:tbl>
              <a:tblPr firstRow="1" bandRow="1">
                <a:noFill/>
                <a:tableStyleId>{9AB2D0C6-5485-49A1-9FEC-A85202243880}</a:tableStyleId>
              </a:tblPr>
              <a:tblGrid>
                <a:gridCol w="797625">
                  <a:extLst>
                    <a:ext uri="{9D8B030D-6E8A-4147-A177-3AD203B41FA5}">
                      <a16:colId xmlns:a16="http://schemas.microsoft.com/office/drawing/2014/main" val="20000"/>
                    </a:ext>
                  </a:extLst>
                </a:gridCol>
                <a:gridCol w="1577725">
                  <a:extLst>
                    <a:ext uri="{9D8B030D-6E8A-4147-A177-3AD203B41FA5}">
                      <a16:colId xmlns:a16="http://schemas.microsoft.com/office/drawing/2014/main" val="20001"/>
                    </a:ext>
                  </a:extLst>
                </a:gridCol>
                <a:gridCol w="1490075">
                  <a:extLst>
                    <a:ext uri="{9D8B030D-6E8A-4147-A177-3AD203B41FA5}">
                      <a16:colId xmlns:a16="http://schemas.microsoft.com/office/drawing/2014/main" val="20002"/>
                    </a:ext>
                  </a:extLst>
                </a:gridCol>
              </a:tblGrid>
              <a:tr h="530975">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c_id</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first_name</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last_name</a:t>
                      </a:r>
                      <a:endParaRPr sz="16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915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1</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Tony</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Stark</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150">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3</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Bruce </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latin typeface="Open Sans"/>
                          <a:ea typeface="Open Sans"/>
                          <a:cs typeface="Open Sans"/>
                          <a:sym typeface="Open Sans"/>
                        </a:rPr>
                        <a:t>Banner</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9150">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2</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FBDFF"/>
                    </a:solidFill>
                  </a:tcPr>
                </a:tc>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Steve</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FBDFF"/>
                    </a:solidFill>
                  </a:tcPr>
                </a:tc>
                <a:tc>
                  <a:txBody>
                    <a:bodyPr/>
                    <a:lstStyle/>
                    <a:p>
                      <a:pPr marL="0" marR="0" lvl="0" indent="0" algn="l" rtl="0">
                        <a:lnSpc>
                          <a:spcPct val="100000"/>
                        </a:lnSpc>
                        <a:spcBef>
                          <a:spcPts val="0"/>
                        </a:spcBef>
                        <a:spcAft>
                          <a:spcPts val="0"/>
                        </a:spcAft>
                        <a:buNone/>
                      </a:pPr>
                      <a:r>
                        <a:rPr lang="en-US" sz="1600" b="1" u="none" strike="noStrike" cap="none">
                          <a:latin typeface="Open Sans"/>
                          <a:ea typeface="Open Sans"/>
                          <a:cs typeface="Open Sans"/>
                          <a:sym typeface="Open Sans"/>
                        </a:rPr>
                        <a:t>Rogers</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FBDFF"/>
                    </a:solidFill>
                  </a:tcPr>
                </a:tc>
                <a:extLst>
                  <a:ext uri="{0D108BD9-81ED-4DB2-BD59-A6C34878D82A}">
                    <a16:rowId xmlns:a16="http://schemas.microsoft.com/office/drawing/2014/main" val="10003"/>
                  </a:ext>
                </a:extLst>
              </a:tr>
            </a:tbl>
          </a:graphicData>
        </a:graphic>
      </p:graphicFrame>
      <p:sp>
        <p:nvSpPr>
          <p:cNvPr id="425" name="Google Shape;425;p37"/>
          <p:cNvSpPr/>
          <p:nvPr/>
        </p:nvSpPr>
        <p:spPr>
          <a:xfrm>
            <a:off x="4741264" y="3885677"/>
            <a:ext cx="462171" cy="1967118"/>
          </a:xfrm>
          <a:prstGeom prst="curvedLeftArrow">
            <a:avLst>
              <a:gd name="adj1" fmla="val 25000"/>
              <a:gd name="adj2" fmla="val 50000"/>
              <a:gd name="adj3" fmla="val 25000"/>
            </a:avLst>
          </a:prstGeom>
          <a:solidFill>
            <a:srgbClr val="0000FF"/>
          </a:solidFill>
          <a:ln w="254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26" name="Google Shape;426;p37"/>
          <p:cNvSpPr txBox="1">
            <a:spLocks noGrp="1"/>
          </p:cNvSpPr>
          <p:nvPr>
            <p:ph type="title" idx="4294967295"/>
          </p:nvPr>
        </p:nvSpPr>
        <p:spPr>
          <a:xfrm>
            <a:off x="1189825" y="900100"/>
            <a:ext cx="8264400" cy="7932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INSERT, DELETE, UPDATE</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15</a:t>
            </a:fld>
            <a:endParaRPr/>
          </a:p>
        </p:txBody>
      </p:sp>
      <p:sp>
        <p:nvSpPr>
          <p:cNvPr id="433" name="Google Shape;433;p38"/>
          <p:cNvSpPr txBox="1">
            <a:spLocks noGrp="1"/>
          </p:cNvSpPr>
          <p:nvPr>
            <p:ph type="sldNum" idx="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15</a:t>
            </a:fld>
            <a:endParaRPr/>
          </a:p>
        </p:txBody>
      </p:sp>
      <p:sp>
        <p:nvSpPr>
          <p:cNvPr id="434" name="Google Shape;434;p38"/>
          <p:cNvSpPr txBox="1">
            <a:spLocks noGrp="1"/>
          </p:cNvSpPr>
          <p:nvPr>
            <p:ph type="title"/>
          </p:nvPr>
        </p:nvSpPr>
        <p:spPr>
          <a:xfrm>
            <a:off x="1797325" y="1878300"/>
            <a:ext cx="74379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None/>
            </a:pPr>
            <a:r>
              <a:rPr lang="en-US"/>
              <a:t>ACTIVITY:</a:t>
            </a:r>
            <a:endParaRPr/>
          </a:p>
          <a:p>
            <a:pPr marL="0" lvl="0" indent="0" algn="l" rtl="0">
              <a:spcBef>
                <a:spcPts val="0"/>
              </a:spcBef>
              <a:spcAft>
                <a:spcPts val="0"/>
              </a:spcAft>
              <a:buNone/>
            </a:pPr>
            <a:r>
              <a:rPr lang="en-US"/>
              <a:t>DROP TABLE RECORDS (PART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16</a:t>
            </a:fld>
            <a:endParaRPr/>
          </a:p>
        </p:txBody>
      </p:sp>
      <p:sp>
        <p:nvSpPr>
          <p:cNvPr id="456" name="Google Shape;456;p41"/>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457" name="Google Shape;457;p41"/>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458" name="Google Shape;458;p41"/>
          <p:cNvSpPr txBox="1">
            <a:spLocks noGrp="1"/>
          </p:cNvSpPr>
          <p:nvPr>
            <p:ph type="title" idx="4294967295"/>
          </p:nvPr>
        </p:nvSpPr>
        <p:spPr>
          <a:xfrm>
            <a:off x="1866900" y="2027475"/>
            <a:ext cx="70605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LESSON 3:</a:t>
            </a:r>
            <a:endParaRPr sz="1400" b="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lt1"/>
              </a:buClr>
              <a:buSzPts val="4400"/>
              <a:buFont typeface="Montserrat"/>
              <a:buNone/>
            </a:pPr>
            <a:r>
              <a:rPr lang="en-US"/>
              <a:t>PROJECT HOUR 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2"/>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17</a:t>
            </a:fld>
            <a:endParaRPr/>
          </a:p>
        </p:txBody>
      </p:sp>
      <p:sp>
        <p:nvSpPr>
          <p:cNvPr id="465" name="Google Shape;465;p42"/>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17</a:t>
            </a:fld>
            <a:endParaRPr/>
          </a:p>
        </p:txBody>
      </p:sp>
      <p:sp>
        <p:nvSpPr>
          <p:cNvPr id="466" name="Google Shape;466;p42"/>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7" name="Google Shape;467;p42"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468" name="Google Shape;468;p42"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469" name="Google Shape;469;p42"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470" name="Google Shape;470;p42"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471" name="Google Shape;471;p42"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472" name="Google Shape;472;p42"/>
          <p:cNvSpPr txBox="1">
            <a:spLocks noGrp="1"/>
          </p:cNvSpPr>
          <p:nvPr>
            <p:ph type="subTitle" idx="4"/>
          </p:nvPr>
        </p:nvSpPr>
        <p:spPr>
          <a:xfrm>
            <a:off x="1812425" y="3818963"/>
            <a:ext cx="6419700" cy="1655400"/>
          </a:xfrm>
          <a:prstGeom prst="rect">
            <a:avLst/>
          </a:prstGeom>
          <a:noFill/>
          <a:ln>
            <a:noFill/>
          </a:ln>
        </p:spPr>
        <p:txBody>
          <a:bodyPr spcFirstLastPara="1" wrap="square" lIns="0" tIns="45700" rIns="0" bIns="45700" anchor="t" anchorCtr="0">
            <a:normAutofit/>
          </a:bodyPr>
          <a:lstStyle/>
          <a:p>
            <a:pPr marL="457200" lvl="0" indent="-406400" algn="l" rtl="0">
              <a:lnSpc>
                <a:spcPct val="100000"/>
              </a:lnSpc>
              <a:spcBef>
                <a:spcPts val="0"/>
              </a:spcBef>
              <a:spcAft>
                <a:spcPts val="0"/>
              </a:spcAft>
              <a:buClr>
                <a:schemeClr val="dk1"/>
              </a:buClr>
              <a:buSzPts val="2800"/>
              <a:buFont typeface="Open Sans"/>
              <a:buChar char="●"/>
            </a:pPr>
            <a:r>
              <a:rPr lang="en-US" sz="2800">
                <a:solidFill>
                  <a:schemeClr val="dk1"/>
                </a:solidFill>
              </a:rPr>
              <a:t>Use </a:t>
            </a:r>
            <a:r>
              <a:rPr lang="en-US" sz="2800" b="1" i="1">
                <a:solidFill>
                  <a:schemeClr val="dk1"/>
                </a:solidFill>
              </a:rPr>
              <a:t>CASE </a:t>
            </a:r>
            <a:r>
              <a:rPr lang="en-US" sz="2800">
                <a:solidFill>
                  <a:schemeClr val="dk1"/>
                </a:solidFill>
              </a:rPr>
              <a:t>statements in queries.</a:t>
            </a:r>
            <a:endParaRPr/>
          </a:p>
          <a:p>
            <a:pPr marL="457200" lvl="0" indent="-406400" algn="l" rtl="0">
              <a:lnSpc>
                <a:spcPct val="100000"/>
              </a:lnSpc>
              <a:spcBef>
                <a:spcPts val="0"/>
              </a:spcBef>
              <a:spcAft>
                <a:spcPts val="0"/>
              </a:spcAft>
              <a:buClr>
                <a:schemeClr val="dk1"/>
              </a:buClr>
              <a:buSzPts val="2800"/>
              <a:buFont typeface="Open Sans"/>
              <a:buChar char="●"/>
            </a:pPr>
            <a:r>
              <a:rPr lang="en-US" sz="2800">
                <a:solidFill>
                  <a:schemeClr val="dk1"/>
                </a:solidFill>
              </a:rPr>
              <a:t>Use views to save complex queries.</a:t>
            </a:r>
            <a:endParaRPr/>
          </a:p>
        </p:txBody>
      </p:sp>
      <p:sp>
        <p:nvSpPr>
          <p:cNvPr id="473" name="Google Shape;473;p42"/>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42"/>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475" name="Google Shape;475;p42"/>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476" name="Google Shape;476;p42"/>
          <p:cNvSpPr txBox="1">
            <a:spLocks noGrp="1"/>
          </p:cNvSpPr>
          <p:nvPr>
            <p:ph type="title"/>
          </p:nvPr>
        </p:nvSpPr>
        <p:spPr>
          <a:xfrm>
            <a:off x="1812425" y="1980325"/>
            <a:ext cx="36684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SzPts val="4400"/>
              <a:buNone/>
            </a:pPr>
            <a:r>
              <a:rPr lang="en-US"/>
              <a:t>LESSON 3  </a:t>
            </a:r>
            <a:endParaRPr/>
          </a:p>
          <a:p>
            <a:pPr marL="0" lvl="0" indent="0" algn="l" rtl="0">
              <a:spcBef>
                <a:spcPts val="0"/>
              </a:spcBef>
              <a:spcAft>
                <a:spcPts val="0"/>
              </a:spcAft>
              <a:buSzPts val="4400"/>
              <a:buNone/>
            </a:pPr>
            <a:r>
              <a:rPr lang="en-US"/>
              <a:t>OUTLINE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18</a:t>
            </a:fld>
            <a:endParaRPr/>
          </a:p>
        </p:txBody>
      </p:sp>
      <p:sp>
        <p:nvSpPr>
          <p:cNvPr id="482" name="Google Shape;482;p43"/>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483" name="Google Shape;483;p43"/>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484" name="Google Shape;484;p43"/>
          <p:cNvSpPr txBox="1"/>
          <p:nvPr/>
        </p:nvSpPr>
        <p:spPr>
          <a:xfrm>
            <a:off x="1736225" y="3586350"/>
            <a:ext cx="9357300" cy="2403000"/>
          </a:xfrm>
          <a:prstGeom prst="rect">
            <a:avLst/>
          </a:prstGeom>
          <a:noFill/>
          <a:ln>
            <a:noFill/>
          </a:ln>
        </p:spPr>
        <p:txBody>
          <a:bodyPr spcFirstLastPara="1" wrap="square" lIns="0" tIns="45700" rIns="0" bIns="45700" anchor="t" anchorCtr="0">
            <a:normAutofit/>
          </a:bodyPr>
          <a:lstStyle/>
          <a:p>
            <a:pPr marL="139700" marR="0" lvl="0" indent="0" algn="l" rtl="0">
              <a:lnSpc>
                <a:spcPct val="100000"/>
              </a:lnSpc>
              <a:spcBef>
                <a:spcPts val="0"/>
              </a:spcBef>
              <a:spcAft>
                <a:spcPts val="0"/>
              </a:spcAft>
              <a:buNone/>
            </a:pPr>
            <a:r>
              <a:rPr lang="en-US" sz="2800" b="0" i="0" u="none" strike="noStrike" cap="none">
                <a:solidFill>
                  <a:srgbClr val="000000"/>
                </a:solidFill>
                <a:latin typeface="Open Sans"/>
                <a:ea typeface="Open Sans"/>
                <a:cs typeface="Open Sans"/>
                <a:sym typeface="Open Sans"/>
              </a:rPr>
              <a:t>Drop</a:t>
            </a:r>
            <a:r>
              <a:rPr lang="en-US" sz="2800">
                <a:latin typeface="Open Sans"/>
                <a:ea typeface="Open Sans"/>
                <a:cs typeface="Open Sans"/>
                <a:sym typeface="Open Sans"/>
              </a:rPr>
              <a:t> </a:t>
            </a:r>
            <a:r>
              <a:rPr lang="en-US" sz="2800" b="0" i="0" u="none" strike="noStrike" cap="none">
                <a:solidFill>
                  <a:srgbClr val="000000"/>
                </a:solidFill>
                <a:latin typeface="Open Sans"/>
                <a:ea typeface="Open Sans"/>
                <a:cs typeface="Open Sans"/>
                <a:sym typeface="Open Sans"/>
              </a:rPr>
              <a:t>Table is ready to have its first festival with some of the artists and bands that have signed </a:t>
            </a:r>
            <a:r>
              <a:rPr lang="en-US" sz="2800">
                <a:latin typeface="Open Sans"/>
                <a:ea typeface="Open Sans"/>
                <a:cs typeface="Open Sans"/>
                <a:sym typeface="Open Sans"/>
              </a:rPr>
              <a:t>with </a:t>
            </a:r>
            <a:r>
              <a:rPr lang="en-US" sz="2800" b="0" i="0" u="none" strike="noStrike" cap="none">
                <a:solidFill>
                  <a:srgbClr val="000000"/>
                </a:solidFill>
                <a:latin typeface="Open Sans"/>
                <a:ea typeface="Open Sans"/>
                <a:cs typeface="Open Sans"/>
                <a:sym typeface="Open Sans"/>
              </a:rPr>
              <a:t>the label.</a:t>
            </a:r>
            <a:endParaRPr/>
          </a:p>
        </p:txBody>
      </p:sp>
      <p:sp>
        <p:nvSpPr>
          <p:cNvPr id="485" name="Google Shape;485;p43"/>
          <p:cNvSpPr txBox="1">
            <a:spLocks noGrp="1"/>
          </p:cNvSpPr>
          <p:nvPr>
            <p:ph type="title" idx="4294967295"/>
          </p:nvPr>
        </p:nvSpPr>
        <p:spPr>
          <a:xfrm>
            <a:off x="1866900" y="2414250"/>
            <a:ext cx="6079500" cy="7458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solidFill>
                  <a:srgbClr val="000000"/>
                </a:solidFill>
              </a:rPr>
              <a:t>FESTIVAL TIME!</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4"/>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n-US"/>
              <a:t>19</a:t>
            </a:fld>
            <a:endParaRPr/>
          </a:p>
        </p:txBody>
      </p:sp>
      <p:sp>
        <p:nvSpPr>
          <p:cNvPr id="492" name="Google Shape;492;p44"/>
          <p:cNvSpPr txBox="1">
            <a:spLocks noGrp="1"/>
          </p:cNvSpPr>
          <p:nvPr>
            <p:ph type="title"/>
          </p:nvPr>
        </p:nvSpPr>
        <p:spPr>
          <a:xfrm>
            <a:off x="1816200" y="2073125"/>
            <a:ext cx="3876000" cy="15507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sz="3800">
                <a:solidFill>
                  <a:srgbClr val="000000"/>
                </a:solidFill>
              </a:rPr>
              <a:t>WHAT ARE THE GOALS?</a:t>
            </a:r>
            <a:endParaRPr sz="3800">
              <a:solidFill>
                <a:srgbClr val="000000"/>
              </a:solidFill>
            </a:endParaRPr>
          </a:p>
          <a:p>
            <a:pPr marL="0" lvl="0" indent="0" algn="l" rtl="0">
              <a:lnSpc>
                <a:spcPct val="80000"/>
              </a:lnSpc>
              <a:spcBef>
                <a:spcPts val="0"/>
              </a:spcBef>
              <a:spcAft>
                <a:spcPts val="0"/>
              </a:spcAft>
              <a:buSzPts val="4400"/>
              <a:buNone/>
            </a:pPr>
            <a:endParaRPr sz="600">
              <a:solidFill>
                <a:srgbClr val="000000"/>
              </a:solidFill>
            </a:endParaRPr>
          </a:p>
          <a:p>
            <a:pPr marL="457200" lvl="0" indent="-317500" algn="l" rtl="0">
              <a:lnSpc>
                <a:spcPct val="100000"/>
              </a:lnSpc>
              <a:spcBef>
                <a:spcPts val="0"/>
              </a:spcBef>
              <a:spcAft>
                <a:spcPts val="0"/>
              </a:spcAft>
              <a:buSzPts val="1400"/>
              <a:buFont typeface="Open Sans"/>
              <a:buChar char="●"/>
            </a:pPr>
            <a:r>
              <a:rPr lang="en-US" sz="2400" b="0">
                <a:latin typeface="Open Sans"/>
                <a:ea typeface="Open Sans"/>
                <a:cs typeface="Open Sans"/>
                <a:sym typeface="Open Sans"/>
              </a:rPr>
              <a:t>Use </a:t>
            </a:r>
            <a:r>
              <a:rPr lang="en-US" sz="2400" i="1">
                <a:latin typeface="Open Sans"/>
                <a:ea typeface="Open Sans"/>
                <a:cs typeface="Open Sans"/>
                <a:sym typeface="Open Sans"/>
              </a:rPr>
              <a:t>CASE </a:t>
            </a:r>
            <a:r>
              <a:rPr lang="en-US" sz="2400" b="0">
                <a:latin typeface="Open Sans"/>
                <a:ea typeface="Open Sans"/>
                <a:cs typeface="Open Sans"/>
                <a:sym typeface="Open Sans"/>
              </a:rPr>
              <a:t>statements in our queries.</a:t>
            </a:r>
            <a:endParaRPr sz="2400" b="0">
              <a:latin typeface="Open Sans"/>
              <a:ea typeface="Open Sans"/>
              <a:cs typeface="Open Sans"/>
              <a:sym typeface="Open Sans"/>
            </a:endParaRPr>
          </a:p>
          <a:p>
            <a:pPr marL="457200" lvl="0" indent="-317500" algn="l" rtl="0">
              <a:lnSpc>
                <a:spcPct val="100000"/>
              </a:lnSpc>
              <a:spcBef>
                <a:spcPts val="1000"/>
              </a:spcBef>
              <a:spcAft>
                <a:spcPts val="0"/>
              </a:spcAft>
              <a:buSzPts val="1400"/>
              <a:buFont typeface="Open Sans"/>
              <a:buChar char="●"/>
            </a:pPr>
            <a:r>
              <a:rPr lang="en-US" sz="2400" b="0">
                <a:latin typeface="Open Sans"/>
                <a:ea typeface="Open Sans"/>
                <a:cs typeface="Open Sans"/>
                <a:sym typeface="Open Sans"/>
              </a:rPr>
              <a:t>Use views to save complex queries as tables.</a:t>
            </a:r>
            <a:endParaRPr sz="3800">
              <a:solidFill>
                <a:srgbClr val="000000"/>
              </a:solidFill>
            </a:endParaRPr>
          </a:p>
        </p:txBody>
      </p:sp>
      <p:sp>
        <p:nvSpPr>
          <p:cNvPr id="493" name="Google Shape;493;p44"/>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4" name="Google Shape;494;p44"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495" name="Google Shape;495;p44"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496" name="Google Shape;496;p44"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497" name="Google Shape;497;p44"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498" name="Google Shape;498;p44"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499" name="Google Shape;499;p44"/>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00" name="Google Shape;500;p44"/>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01" name="Google Shape;501;p44"/>
          <p:cNvSpPr txBox="1"/>
          <p:nvPr/>
        </p:nvSpPr>
        <p:spPr>
          <a:xfrm>
            <a:off x="6669325" y="2075325"/>
            <a:ext cx="4660200" cy="45192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Clr>
                <a:srgbClr val="000000"/>
              </a:buClr>
              <a:buSzPts val="4400"/>
              <a:buFont typeface="Arial"/>
              <a:buNone/>
            </a:pPr>
            <a:r>
              <a:rPr lang="en-US" sz="3800" b="1">
                <a:latin typeface="Montserrat"/>
                <a:ea typeface="Montserrat"/>
                <a:cs typeface="Montserrat"/>
                <a:sym typeface="Montserrat"/>
              </a:rPr>
              <a:t>WHY ARE THEY IMPORTANT?</a:t>
            </a:r>
            <a:endParaRPr sz="3800" b="1">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4400"/>
              <a:buFont typeface="Arial"/>
              <a:buNone/>
            </a:pPr>
            <a:endParaRPr sz="600" b="1">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Open Sans"/>
              <a:buChar char="●"/>
            </a:pPr>
            <a:r>
              <a:rPr lang="en-US" sz="2400" b="1" i="1">
                <a:solidFill>
                  <a:schemeClr val="dk1"/>
                </a:solidFill>
                <a:latin typeface="Open Sans"/>
                <a:ea typeface="Open Sans"/>
                <a:cs typeface="Open Sans"/>
                <a:sym typeface="Open Sans"/>
              </a:rPr>
              <a:t>CASE </a:t>
            </a:r>
            <a:r>
              <a:rPr lang="en-US" sz="2400">
                <a:solidFill>
                  <a:schemeClr val="dk1"/>
                </a:solidFill>
                <a:latin typeface="Open Sans"/>
                <a:ea typeface="Open Sans"/>
                <a:cs typeface="Open Sans"/>
                <a:sym typeface="Open Sans"/>
              </a:rPr>
              <a:t>statements allow us to apply logic to data and gather data given a certain scenario.</a:t>
            </a:r>
            <a:endParaRPr sz="1200">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US" sz="2400">
                <a:solidFill>
                  <a:schemeClr val="dk1"/>
                </a:solidFill>
                <a:latin typeface="Open Sans"/>
                <a:ea typeface="Open Sans"/>
                <a:cs typeface="Open Sans"/>
                <a:sym typeface="Open Sans"/>
              </a:rPr>
              <a:t>Views allow us to retain critical queries as tables that can be easily referenced without harming the original query code.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2</a:t>
            </a:fld>
            <a:endParaRPr/>
          </a:p>
        </p:txBody>
      </p:sp>
      <p:sp>
        <p:nvSpPr>
          <p:cNvPr id="248" name="Google Shape;248;p24"/>
          <p:cNvSpPr/>
          <p:nvPr/>
        </p:nvSpPr>
        <p:spPr>
          <a:xfrm>
            <a:off x="1866900" y="423902"/>
            <a:ext cx="36849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249" name="Google Shape;249;p24"/>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250" name="Google Shape;250;p24"/>
          <p:cNvSpPr txBox="1">
            <a:spLocks noGrp="1"/>
          </p:cNvSpPr>
          <p:nvPr>
            <p:ph type="title" idx="4294967295"/>
          </p:nvPr>
        </p:nvSpPr>
        <p:spPr>
          <a:xfrm>
            <a:off x="1866900" y="2301050"/>
            <a:ext cx="75039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LESSON 1:</a:t>
            </a:r>
            <a:endParaRPr sz="1400" b="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lt1"/>
              </a:buClr>
              <a:buSzPts val="4400"/>
              <a:buFont typeface="Montserrat"/>
              <a:buNone/>
            </a:pPr>
            <a:r>
              <a:rPr lang="en-US"/>
              <a:t>PROJECT HOUR 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20</a:t>
            </a:fld>
            <a:endParaRPr/>
          </a:p>
        </p:txBody>
      </p:sp>
      <p:sp>
        <p:nvSpPr>
          <p:cNvPr id="507" name="Google Shape;507;p45"/>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08" name="Google Shape;508;p45"/>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09" name="Google Shape;509;p45"/>
          <p:cNvSpPr txBox="1"/>
          <p:nvPr/>
        </p:nvSpPr>
        <p:spPr>
          <a:xfrm>
            <a:off x="1456460" y="1792311"/>
            <a:ext cx="51792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a:ea typeface="Open Sans"/>
                <a:cs typeface="Open Sans"/>
                <a:sym typeface="Open Sans"/>
              </a:rPr>
              <a:t>SELECT name, age,</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FF"/>
                </a:solidFill>
                <a:latin typeface="Open Sans"/>
                <a:ea typeface="Open Sans"/>
                <a:cs typeface="Open Sans"/>
                <a:sym typeface="Open Sans"/>
              </a:rPr>
              <a:t>CASE</a:t>
            </a:r>
            <a:endParaRPr sz="2800" b="0" i="0" u="none" strike="noStrike" cap="none">
              <a:solidFill>
                <a:srgbClr val="0000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a:ea typeface="Open Sans"/>
                <a:cs typeface="Open Sans"/>
                <a:sym typeface="Open Sans"/>
              </a:rPr>
              <a:t>    </a:t>
            </a:r>
            <a:r>
              <a:rPr lang="en-US" sz="2800" b="1" i="0" u="none" strike="noStrike" cap="none">
                <a:solidFill>
                  <a:srgbClr val="00B050"/>
                </a:solidFill>
                <a:latin typeface="Open Sans"/>
                <a:ea typeface="Open Sans"/>
                <a:cs typeface="Open Sans"/>
                <a:sym typeface="Open Sans"/>
              </a:rPr>
              <a:t>WHEN</a:t>
            </a:r>
            <a:r>
              <a:rPr lang="en-US" sz="2800" b="0" i="0" u="none" strike="noStrike" cap="none">
                <a:solidFill>
                  <a:srgbClr val="000000"/>
                </a:solidFill>
                <a:latin typeface="Open Sans"/>
                <a:ea typeface="Open Sans"/>
                <a:cs typeface="Open Sans"/>
                <a:sym typeface="Open Sans"/>
              </a:rPr>
              <a:t> age &lt; 13 </a:t>
            </a:r>
            <a:r>
              <a:rPr lang="en-US" sz="2800" b="1" i="0" u="none" strike="noStrike" cap="none">
                <a:solidFill>
                  <a:srgbClr val="00B050"/>
                </a:solidFill>
                <a:latin typeface="Open Sans"/>
                <a:ea typeface="Open Sans"/>
                <a:cs typeface="Open Sans"/>
                <a:sym typeface="Open Sans"/>
              </a:rPr>
              <a:t>THEN</a:t>
            </a:r>
            <a:r>
              <a:rPr lang="en-US" sz="2800" b="0" i="0" u="none" strike="noStrike" cap="none">
                <a:solidFill>
                  <a:srgbClr val="00B050"/>
                </a:solidFill>
                <a:latin typeface="Open Sans"/>
                <a:ea typeface="Open Sans"/>
                <a:cs typeface="Open Sans"/>
                <a:sym typeface="Open Sans"/>
              </a:rPr>
              <a:t> </a:t>
            </a:r>
            <a:r>
              <a:rPr lang="en-US" sz="2800" b="0" i="0" u="none" strike="noStrike" cap="none">
                <a:solidFill>
                  <a:srgbClr val="000000"/>
                </a:solidFill>
                <a:latin typeface="Open Sans"/>
                <a:ea typeface="Open Sans"/>
                <a:cs typeface="Open Sans"/>
                <a:sym typeface="Open Sans"/>
              </a:rPr>
              <a:t>‘child’</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a:ea typeface="Open Sans"/>
                <a:cs typeface="Open Sans"/>
                <a:sym typeface="Open Sans"/>
              </a:rPr>
              <a:t>    </a:t>
            </a:r>
            <a:r>
              <a:rPr lang="en-US" sz="2800" b="1" i="0" u="none" strike="noStrike" cap="none">
                <a:solidFill>
                  <a:srgbClr val="00B050"/>
                </a:solidFill>
                <a:latin typeface="Open Sans"/>
                <a:ea typeface="Open Sans"/>
                <a:cs typeface="Open Sans"/>
                <a:sym typeface="Open Sans"/>
              </a:rPr>
              <a:t>WHEN</a:t>
            </a:r>
            <a:r>
              <a:rPr lang="en-US" sz="2800" b="0" i="0" u="none" strike="noStrike" cap="none">
                <a:solidFill>
                  <a:srgbClr val="000000"/>
                </a:solidFill>
                <a:latin typeface="Open Sans"/>
                <a:ea typeface="Open Sans"/>
                <a:cs typeface="Open Sans"/>
                <a:sym typeface="Open Sans"/>
              </a:rPr>
              <a:t> age &gt;=13 AND age &lt; 19</a:t>
            </a:r>
            <a:r>
              <a:rPr lang="en-US" sz="2800" b="1" i="0" u="none" strike="noStrike" cap="none">
                <a:solidFill>
                  <a:srgbClr val="000000"/>
                </a:solidFill>
                <a:latin typeface="Open Sans"/>
                <a:ea typeface="Open Sans"/>
                <a:cs typeface="Open Sans"/>
                <a:sym typeface="Open Sans"/>
              </a:rPr>
              <a:t> </a:t>
            </a:r>
            <a:r>
              <a:rPr lang="en-US" sz="2800" b="1" i="0" u="none" strike="noStrike" cap="none">
                <a:solidFill>
                  <a:srgbClr val="00B050"/>
                </a:solidFill>
                <a:latin typeface="Open Sans"/>
                <a:ea typeface="Open Sans"/>
                <a:cs typeface="Open Sans"/>
                <a:sym typeface="Open Sans"/>
              </a:rPr>
              <a:t>THEN </a:t>
            </a:r>
            <a:r>
              <a:rPr lang="en-US" sz="2800" b="0" i="0" u="none" strike="noStrike" cap="none">
                <a:solidFill>
                  <a:srgbClr val="000000"/>
                </a:solidFill>
                <a:latin typeface="Open Sans"/>
                <a:ea typeface="Open Sans"/>
                <a:cs typeface="Open Sans"/>
                <a:sym typeface="Open Sans"/>
              </a:rPr>
              <a:t>‘teenager’</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a:ea typeface="Open Sans"/>
                <a:cs typeface="Open Sans"/>
                <a:sym typeface="Open Sans"/>
              </a:rPr>
              <a:t>   </a:t>
            </a:r>
            <a:r>
              <a:rPr lang="en-US" sz="2800" b="0" i="0" u="none" strike="noStrike" cap="none">
                <a:solidFill>
                  <a:srgbClr val="00B050"/>
                </a:solidFill>
                <a:latin typeface="Open Sans"/>
                <a:ea typeface="Open Sans"/>
                <a:cs typeface="Open Sans"/>
                <a:sym typeface="Open Sans"/>
              </a:rPr>
              <a:t> </a:t>
            </a:r>
            <a:r>
              <a:rPr lang="en-US" sz="2800" b="1" i="0" u="none" strike="noStrike" cap="none">
                <a:solidFill>
                  <a:srgbClr val="00B050"/>
                </a:solidFill>
                <a:latin typeface="Open Sans"/>
                <a:ea typeface="Open Sans"/>
                <a:cs typeface="Open Sans"/>
                <a:sym typeface="Open Sans"/>
              </a:rPr>
              <a:t>ELSE </a:t>
            </a:r>
            <a:r>
              <a:rPr lang="en-US" sz="2800" b="0" i="0" u="none" strike="noStrike" cap="none">
                <a:solidFill>
                  <a:srgbClr val="000000"/>
                </a:solidFill>
                <a:latin typeface="Open Sans"/>
                <a:ea typeface="Open Sans"/>
                <a:cs typeface="Open Sans"/>
                <a:sym typeface="Open Sans"/>
              </a:rPr>
              <a:t>‘adult’</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FF"/>
                </a:solidFill>
                <a:latin typeface="Open Sans"/>
                <a:ea typeface="Open Sans"/>
                <a:cs typeface="Open Sans"/>
                <a:sym typeface="Open Sans"/>
              </a:rPr>
              <a:t>END</a:t>
            </a:r>
            <a:r>
              <a:rPr lang="en-US" sz="2800" b="0" i="0" u="none" strike="noStrike" cap="none">
                <a:solidFill>
                  <a:srgbClr val="0000FF"/>
                </a:solidFill>
                <a:latin typeface="Open Sans"/>
                <a:ea typeface="Open Sans"/>
                <a:cs typeface="Open Sans"/>
                <a:sym typeface="Open Sans"/>
              </a:rPr>
              <a:t> </a:t>
            </a:r>
            <a:r>
              <a:rPr lang="en-US" sz="2800" b="1" i="0" u="none" strike="noStrike" cap="none">
                <a:solidFill>
                  <a:srgbClr val="000000"/>
                </a:solidFill>
                <a:latin typeface="Open Sans"/>
                <a:ea typeface="Open Sans"/>
                <a:cs typeface="Open Sans"/>
                <a:sym typeface="Open Sans"/>
              </a:rPr>
              <a:t>AS</a:t>
            </a:r>
            <a:r>
              <a:rPr lang="en-US" sz="2800" b="0" i="0" u="none" strike="noStrike" cap="none">
                <a:solidFill>
                  <a:srgbClr val="000000"/>
                </a:solidFill>
                <a:latin typeface="Open Sans"/>
                <a:ea typeface="Open Sans"/>
                <a:cs typeface="Open Sans"/>
                <a:sym typeface="Open Sans"/>
              </a:rPr>
              <a:t> age_group</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a:ea typeface="Open Sans"/>
                <a:cs typeface="Open Sans"/>
                <a:sym typeface="Open Sans"/>
              </a:rPr>
              <a:t>FROM people;</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Open Sans"/>
              <a:ea typeface="Open Sans"/>
              <a:cs typeface="Open Sans"/>
              <a:sym typeface="Open Sans"/>
            </a:endParaRPr>
          </a:p>
        </p:txBody>
      </p:sp>
      <p:graphicFrame>
        <p:nvGraphicFramePr>
          <p:cNvPr id="510" name="Google Shape;510;p45"/>
          <p:cNvGraphicFramePr/>
          <p:nvPr/>
        </p:nvGraphicFramePr>
        <p:xfrm>
          <a:off x="5908590" y="4095484"/>
          <a:ext cx="5534700" cy="2286050"/>
        </p:xfrm>
        <a:graphic>
          <a:graphicData uri="http://schemas.openxmlformats.org/drawingml/2006/table">
            <a:tbl>
              <a:tblPr firstRow="1" bandRow="1">
                <a:gradFill>
                  <a:gsLst>
                    <a:gs pos="0">
                      <a:srgbClr val="FF8585"/>
                    </a:gs>
                    <a:gs pos="35000">
                      <a:srgbClr val="FFA9A9"/>
                    </a:gs>
                    <a:gs pos="100000">
                      <a:srgbClr val="FFDBDB"/>
                    </a:gs>
                  </a:gsLst>
                  <a:lin ang="16200000" scaled="0"/>
                </a:gradFill>
                <a:tableStyleId>{DEAFD4AA-EA37-4CDB-AB1F-218C2B6803C9}</a:tableStyleId>
              </a:tblPr>
              <a:tblGrid>
                <a:gridCol w="1844900">
                  <a:extLst>
                    <a:ext uri="{9D8B030D-6E8A-4147-A177-3AD203B41FA5}">
                      <a16:colId xmlns:a16="http://schemas.microsoft.com/office/drawing/2014/main" val="20000"/>
                    </a:ext>
                  </a:extLst>
                </a:gridCol>
                <a:gridCol w="1844900">
                  <a:extLst>
                    <a:ext uri="{9D8B030D-6E8A-4147-A177-3AD203B41FA5}">
                      <a16:colId xmlns:a16="http://schemas.microsoft.com/office/drawing/2014/main" val="20001"/>
                    </a:ext>
                  </a:extLst>
                </a:gridCol>
                <a:gridCol w="1844900">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name</a:t>
                      </a:r>
                      <a:endParaRPr sz="18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age</a:t>
                      </a:r>
                      <a:endParaRPr sz="18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age_group</a:t>
                      </a:r>
                      <a:endParaRPr sz="2400" u="none" strike="noStrike" cap="none">
                        <a:latin typeface="Open Sans"/>
                        <a:ea typeface="Open Sans"/>
                        <a:cs typeface="Open Sans"/>
                        <a:sym typeface="Open Sans"/>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Mikey</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7</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child</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Joey</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19</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adult</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Marcy</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14</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teenager</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Cam</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25</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Open Sans"/>
                          <a:ea typeface="Open Sans"/>
                          <a:cs typeface="Open Sans"/>
                          <a:sym typeface="Open Sans"/>
                        </a:rPr>
                        <a:t>adult</a:t>
                      </a:r>
                      <a:endParaRPr sz="1800" u="none" strike="noStrike" cap="none">
                        <a:latin typeface="Open Sans"/>
                        <a:ea typeface="Open Sans"/>
                        <a:cs typeface="Open Sans"/>
                        <a:sym typeface="Open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bl>
          </a:graphicData>
        </a:graphic>
      </p:graphicFrame>
      <p:sp>
        <p:nvSpPr>
          <p:cNvPr id="511" name="Google Shape;511;p45"/>
          <p:cNvSpPr txBox="1">
            <a:spLocks noGrp="1"/>
          </p:cNvSpPr>
          <p:nvPr>
            <p:ph type="title" idx="4294967295"/>
          </p:nvPr>
        </p:nvSpPr>
        <p:spPr>
          <a:xfrm>
            <a:off x="1456450" y="877300"/>
            <a:ext cx="7654800" cy="9150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CASE STATEMENTS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6"/>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21</a:t>
            </a:fld>
            <a:endParaRPr/>
          </a:p>
        </p:txBody>
      </p:sp>
      <p:sp>
        <p:nvSpPr>
          <p:cNvPr id="517" name="Google Shape;517;p46"/>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18" name="Google Shape;518;p46"/>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19" name="Google Shape;519;p46"/>
          <p:cNvSpPr/>
          <p:nvPr/>
        </p:nvSpPr>
        <p:spPr>
          <a:xfrm>
            <a:off x="4519078" y="2156981"/>
            <a:ext cx="3552080" cy="1291345"/>
          </a:xfrm>
          <a:prstGeom prst="irregularSeal2">
            <a:avLst/>
          </a:prstGeom>
          <a:solidFill>
            <a:srgbClr val="DDEAF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0" name="Google Shape;520;p46"/>
          <p:cNvSpPr txBox="1"/>
          <p:nvPr/>
        </p:nvSpPr>
        <p:spPr>
          <a:xfrm>
            <a:off x="2536299" y="3072041"/>
            <a:ext cx="22140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SELECT</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a:t>(</a:t>
            </a:r>
            <a:r>
              <a:rPr lang="en-US" sz="1400" b="0" i="0" u="none" strike="noStrike" cap="none">
                <a:solidFill>
                  <a:srgbClr val="000000"/>
                </a:solidFill>
                <a:latin typeface="Arial"/>
                <a:ea typeface="Arial"/>
                <a:cs typeface="Arial"/>
                <a:sym typeface="Arial"/>
              </a:rPr>
              <a:t>Let’s assume</a:t>
            </a:r>
            <a:r>
              <a:rPr lang="en-US"/>
              <a:t> t</a:t>
            </a:r>
            <a:r>
              <a:rPr lang="en-US" sz="1400" b="0" i="0" u="none" strike="noStrike" cap="none">
                <a:solidFill>
                  <a:srgbClr val="000000"/>
                </a:solidFill>
                <a:latin typeface="Arial"/>
                <a:ea typeface="Arial"/>
                <a:cs typeface="Arial"/>
                <a:sym typeface="Arial"/>
              </a:rPr>
              <a:t>his query has</a:t>
            </a:r>
            <a:r>
              <a:rPr lang="en-US"/>
              <a:t> four</a:t>
            </a:r>
            <a:r>
              <a:rPr lang="en-US" sz="1400" b="0" i="0" u="none" strike="noStrike" cap="none">
                <a:solidFill>
                  <a:srgbClr val="000000"/>
                </a:solidFill>
                <a:latin typeface="Arial"/>
                <a:ea typeface="Arial"/>
                <a:cs typeface="Arial"/>
                <a:sym typeface="Arial"/>
              </a:rPr>
              <a:t> </a:t>
            </a:r>
            <a:r>
              <a:rPr lang="en-US" b="1" i="1"/>
              <a:t>CASE </a:t>
            </a:r>
            <a:r>
              <a:rPr lang="en-US" sz="1400" b="0" i="0" u="none" strike="noStrike" cap="none">
                <a:solidFill>
                  <a:srgbClr val="000000"/>
                </a:solidFill>
                <a:latin typeface="Arial"/>
                <a:ea typeface="Arial"/>
                <a:cs typeface="Arial"/>
                <a:sym typeface="Arial"/>
              </a:rPr>
              <a:t>statements</a:t>
            </a:r>
            <a:r>
              <a:rPr lang="en-US"/>
              <a:t> and six</a:t>
            </a:r>
            <a:r>
              <a:rPr lang="en-US" sz="1400" b="0" i="0" u="none" strike="noStrike" cap="none">
                <a:solidFill>
                  <a:srgbClr val="000000"/>
                </a:solidFill>
                <a:latin typeface="Arial"/>
                <a:ea typeface="Arial"/>
                <a:cs typeface="Arial"/>
                <a:sym typeface="Arial"/>
              </a:rPr>
              <a:t> </a:t>
            </a:r>
            <a:r>
              <a:rPr lang="en-US" b="1" i="1"/>
              <a:t>JOIN</a:t>
            </a:r>
            <a:r>
              <a:rPr lang="en-US"/>
              <a:t>s an</a:t>
            </a:r>
            <a:r>
              <a:rPr lang="en-US" sz="1400" b="0" i="0" u="none" strike="noStrike" cap="none">
                <a:solidFill>
                  <a:srgbClr val="000000"/>
                </a:solidFill>
                <a:latin typeface="Arial"/>
                <a:ea typeface="Arial"/>
                <a:cs typeface="Arial"/>
                <a:sym typeface="Arial"/>
              </a:rPr>
              <a:t>d took </a:t>
            </a:r>
            <a:r>
              <a:rPr lang="en-US"/>
              <a:t>three</a:t>
            </a:r>
            <a:r>
              <a:rPr lang="en-US" sz="1400" b="0" i="0" u="none" strike="noStrike" cap="none">
                <a:solidFill>
                  <a:srgbClr val="000000"/>
                </a:solidFill>
                <a:latin typeface="Arial"/>
                <a:ea typeface="Arial"/>
                <a:cs typeface="Arial"/>
                <a:sym typeface="Arial"/>
              </a:rPr>
              <a:t> hours to write</a:t>
            </a:r>
            <a:r>
              <a:rPr lang="en-US"/>
              <a:t>.)</a:t>
            </a:r>
            <a:endParaRPr sz="1400" b="0" i="0" u="none" strike="noStrike" cap="none">
              <a:solidFill>
                <a:srgbClr val="000000"/>
              </a:solidFill>
              <a:latin typeface="Arial"/>
              <a:ea typeface="Arial"/>
              <a:cs typeface="Arial"/>
              <a:sym typeface="Arial"/>
            </a:endParaRPr>
          </a:p>
        </p:txBody>
      </p:sp>
      <p:cxnSp>
        <p:nvCxnSpPr>
          <p:cNvPr id="521" name="Google Shape;521;p46"/>
          <p:cNvCxnSpPr/>
          <p:nvPr/>
        </p:nvCxnSpPr>
        <p:spPr>
          <a:xfrm rot="10800000" flipH="1">
            <a:off x="4271631" y="3161493"/>
            <a:ext cx="1057563" cy="603045"/>
          </a:xfrm>
          <a:prstGeom prst="straightConnector1">
            <a:avLst/>
          </a:prstGeom>
          <a:noFill/>
          <a:ln w="9525" cap="flat" cmpd="sng">
            <a:solidFill>
              <a:srgbClr val="0000FF"/>
            </a:solidFill>
            <a:prstDash val="solid"/>
            <a:miter lim="800000"/>
            <a:headEnd type="none" w="sm" len="sm"/>
            <a:tailEnd type="triangle" w="med" len="med"/>
          </a:ln>
        </p:spPr>
      </p:cxnSp>
      <p:sp>
        <p:nvSpPr>
          <p:cNvPr id="522" name="Google Shape;522;p46"/>
          <p:cNvSpPr txBox="1"/>
          <p:nvPr/>
        </p:nvSpPr>
        <p:spPr>
          <a:xfrm>
            <a:off x="5184164" y="2593547"/>
            <a:ext cx="20649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query is awesome!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Let’s name it </a:t>
            </a:r>
            <a:r>
              <a:rPr lang="en-US" sz="1400" b="0" i="0" u="none" strike="noStrike" cap="none">
                <a:solidFill>
                  <a:srgbClr val="7030A0"/>
                </a:solidFill>
                <a:latin typeface="Arial"/>
                <a:ea typeface="Arial"/>
                <a:cs typeface="Arial"/>
                <a:sym typeface="Arial"/>
              </a:rPr>
              <a:t>dave</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23" name="Google Shape;523;p46"/>
          <p:cNvSpPr txBox="1"/>
          <p:nvPr/>
        </p:nvSpPr>
        <p:spPr>
          <a:xfrm>
            <a:off x="8271448" y="2603371"/>
            <a:ext cx="215155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CREATE VIEW</a:t>
            </a:r>
            <a:r>
              <a:rPr lang="en-US" sz="1400" b="0" i="0" u="none" strike="noStrike" cap="none">
                <a:solidFill>
                  <a:schemeClr val="accent1"/>
                </a:solidFill>
                <a:latin typeface="Arial"/>
                <a:ea typeface="Arial"/>
                <a:cs typeface="Arial"/>
                <a:sym typeface="Arial"/>
              </a:rPr>
              <a:t> </a:t>
            </a:r>
            <a:r>
              <a:rPr lang="en-US" sz="1400" b="0" i="0" u="none" strike="noStrike" cap="none">
                <a:solidFill>
                  <a:srgbClr val="7030A0"/>
                </a:solidFill>
                <a:latin typeface="Arial"/>
                <a:ea typeface="Arial"/>
                <a:cs typeface="Arial"/>
                <a:sym typeface="Arial"/>
              </a:rPr>
              <a:t>dave</a:t>
            </a:r>
            <a:r>
              <a:rPr lang="en-US" sz="1400" b="0" i="0" u="none" strike="noStrike" cap="none">
                <a:solidFill>
                  <a:srgbClr val="000000"/>
                </a:solidFill>
                <a:latin typeface="Arial"/>
                <a:ea typeface="Arial"/>
                <a:cs typeface="Arial"/>
                <a:sym typeface="Arial"/>
              </a:rPr>
              <a:t> </a:t>
            </a:r>
            <a:r>
              <a:rPr lang="en-US" sz="1400" b="0" i="0" u="none" strike="noStrike" cap="none">
                <a:solidFill>
                  <a:srgbClr val="0000FF"/>
                </a:solidFill>
                <a:latin typeface="Arial"/>
                <a:ea typeface="Arial"/>
                <a:cs typeface="Arial"/>
                <a:sym typeface="Arial"/>
              </a:rPr>
              <a:t>AS</a:t>
            </a:r>
            <a:endParaRPr sz="14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SELECT</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524" name="Google Shape;524;p46"/>
          <p:cNvCxnSpPr/>
          <p:nvPr/>
        </p:nvCxnSpPr>
        <p:spPr>
          <a:xfrm>
            <a:off x="7625232" y="2843099"/>
            <a:ext cx="685800" cy="0"/>
          </a:xfrm>
          <a:prstGeom prst="straightConnector1">
            <a:avLst/>
          </a:prstGeom>
          <a:noFill/>
          <a:ln w="9525" cap="flat" cmpd="sng">
            <a:solidFill>
              <a:srgbClr val="0000FF"/>
            </a:solidFill>
            <a:prstDash val="solid"/>
            <a:miter lim="800000"/>
            <a:headEnd type="none" w="sm" len="sm"/>
            <a:tailEnd type="triangle" w="med" len="med"/>
          </a:ln>
        </p:spPr>
      </p:cxnSp>
      <p:cxnSp>
        <p:nvCxnSpPr>
          <p:cNvPr id="525" name="Google Shape;525;p46"/>
          <p:cNvCxnSpPr/>
          <p:nvPr/>
        </p:nvCxnSpPr>
        <p:spPr>
          <a:xfrm flipH="1">
            <a:off x="8221481" y="3161493"/>
            <a:ext cx="218661" cy="301522"/>
          </a:xfrm>
          <a:prstGeom prst="straightConnector1">
            <a:avLst/>
          </a:prstGeom>
          <a:noFill/>
          <a:ln w="9525" cap="flat" cmpd="sng">
            <a:solidFill>
              <a:srgbClr val="0000FF"/>
            </a:solidFill>
            <a:prstDash val="solid"/>
            <a:miter lim="800000"/>
            <a:headEnd type="none" w="sm" len="sm"/>
            <a:tailEnd type="triangle" w="med" len="med"/>
          </a:ln>
        </p:spPr>
      </p:cxnSp>
      <p:sp>
        <p:nvSpPr>
          <p:cNvPr id="526" name="Google Shape;526;p46"/>
          <p:cNvSpPr txBox="1"/>
          <p:nvPr/>
        </p:nvSpPr>
        <p:spPr>
          <a:xfrm>
            <a:off x="7947856" y="3435779"/>
            <a:ext cx="59182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dave</a:t>
            </a:r>
            <a:endParaRPr sz="1400" b="1" i="0" u="none" strike="noStrike" cap="none">
              <a:solidFill>
                <a:srgbClr val="000000"/>
              </a:solidFill>
              <a:latin typeface="Arial"/>
              <a:ea typeface="Arial"/>
              <a:cs typeface="Arial"/>
              <a:sym typeface="Arial"/>
            </a:endParaRPr>
          </a:p>
        </p:txBody>
      </p:sp>
      <p:sp>
        <p:nvSpPr>
          <p:cNvPr id="527" name="Google Shape;527;p46"/>
          <p:cNvSpPr txBox="1"/>
          <p:nvPr/>
        </p:nvSpPr>
        <p:spPr>
          <a:xfrm>
            <a:off x="7595199" y="5120601"/>
            <a:ext cx="168988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SELECT</a:t>
            </a:r>
            <a:r>
              <a:rPr lang="en-US" sz="1400" b="0" i="0" u="none" strike="noStrike" cap="none">
                <a:solidFill>
                  <a:srgbClr val="000000"/>
                </a:solidFill>
                <a:latin typeface="Arial"/>
                <a:ea typeface="Arial"/>
                <a:cs typeface="Arial"/>
                <a:sym typeface="Arial"/>
              </a:rPr>
              <a:t> col1, col2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FROM</a:t>
            </a:r>
            <a:r>
              <a:rPr lang="en-US" sz="1400" b="0" i="0" u="none" strike="noStrike" cap="none">
                <a:solidFill>
                  <a:srgbClr val="000000"/>
                </a:solidFill>
                <a:latin typeface="Arial"/>
                <a:ea typeface="Arial"/>
                <a:cs typeface="Arial"/>
                <a:sym typeface="Arial"/>
              </a:rPr>
              <a:t> </a:t>
            </a:r>
            <a:r>
              <a:rPr lang="en-US" sz="1400" b="0" i="0" u="none" strike="noStrike" cap="none">
                <a:solidFill>
                  <a:srgbClr val="7030A0"/>
                </a:solidFill>
                <a:latin typeface="Arial"/>
                <a:ea typeface="Arial"/>
                <a:cs typeface="Arial"/>
                <a:sym typeface="Arial"/>
              </a:rPr>
              <a:t>dave;</a:t>
            </a:r>
            <a:endParaRPr sz="1400" b="0" i="0" u="none" strike="noStrike" cap="none">
              <a:solidFill>
                <a:srgbClr val="000000"/>
              </a:solidFill>
              <a:latin typeface="Arial"/>
              <a:ea typeface="Arial"/>
              <a:cs typeface="Arial"/>
              <a:sym typeface="Arial"/>
            </a:endParaRPr>
          </a:p>
        </p:txBody>
      </p:sp>
      <p:cxnSp>
        <p:nvCxnSpPr>
          <p:cNvPr id="528" name="Google Shape;528;p46"/>
          <p:cNvCxnSpPr/>
          <p:nvPr/>
        </p:nvCxnSpPr>
        <p:spPr>
          <a:xfrm>
            <a:off x="7201499" y="4960561"/>
            <a:ext cx="427200" cy="386400"/>
          </a:xfrm>
          <a:prstGeom prst="straightConnector1">
            <a:avLst/>
          </a:prstGeom>
          <a:noFill/>
          <a:ln w="9525" cap="flat" cmpd="sng">
            <a:solidFill>
              <a:srgbClr val="0000FF"/>
            </a:solidFill>
            <a:prstDash val="solid"/>
            <a:miter lim="800000"/>
            <a:headEnd type="none" w="sm" len="sm"/>
            <a:tailEnd type="triangle" w="med" len="med"/>
          </a:ln>
        </p:spPr>
      </p:cxnSp>
      <p:pic>
        <p:nvPicPr>
          <p:cNvPr id="529" name="Google Shape;529;p46" descr="image of a grid"/>
          <p:cNvPicPr preferRelativeResize="0"/>
          <p:nvPr/>
        </p:nvPicPr>
        <p:blipFill>
          <a:blip r:embed="rId3">
            <a:alphaModFix/>
          </a:blip>
          <a:stretch>
            <a:fillRect/>
          </a:stretch>
        </p:blipFill>
        <p:spPr>
          <a:xfrm>
            <a:off x="6831123" y="3741516"/>
            <a:ext cx="3362325" cy="1409700"/>
          </a:xfrm>
          <a:prstGeom prst="rect">
            <a:avLst/>
          </a:prstGeom>
          <a:noFill/>
          <a:ln>
            <a:noFill/>
          </a:ln>
        </p:spPr>
      </p:pic>
      <p:sp>
        <p:nvSpPr>
          <p:cNvPr id="530" name="Google Shape;530;p46"/>
          <p:cNvSpPr txBox="1">
            <a:spLocks noGrp="1"/>
          </p:cNvSpPr>
          <p:nvPr>
            <p:ph type="title" idx="4294967295"/>
          </p:nvPr>
        </p:nvSpPr>
        <p:spPr>
          <a:xfrm>
            <a:off x="1787900" y="1044925"/>
            <a:ext cx="3668400" cy="12315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VIEWS</a:t>
            </a:r>
            <a:endParaRPr/>
          </a:p>
          <a:p>
            <a:pPr marL="0" lvl="0" indent="0" algn="l" rtl="0">
              <a:lnSpc>
                <a:spcPct val="80000"/>
              </a:lnSpc>
              <a:spcBef>
                <a:spcPts val="0"/>
              </a:spcBef>
              <a:spcAft>
                <a:spcPts val="0"/>
              </a:spcAft>
              <a:buSzPts val="4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7"/>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22</a:t>
            </a:fld>
            <a:endParaRPr/>
          </a:p>
        </p:txBody>
      </p:sp>
      <p:sp>
        <p:nvSpPr>
          <p:cNvPr id="537" name="Google Shape;537;p47"/>
          <p:cNvSpPr txBox="1">
            <a:spLocks noGrp="1"/>
          </p:cNvSpPr>
          <p:nvPr>
            <p:ph type="sldNum" idx="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22</a:t>
            </a:fld>
            <a:endParaRPr/>
          </a:p>
        </p:txBody>
      </p:sp>
      <p:sp>
        <p:nvSpPr>
          <p:cNvPr id="538" name="Google Shape;538;p47"/>
          <p:cNvSpPr txBox="1">
            <a:spLocks noGrp="1"/>
          </p:cNvSpPr>
          <p:nvPr>
            <p:ph type="title"/>
          </p:nvPr>
        </p:nvSpPr>
        <p:spPr>
          <a:xfrm>
            <a:off x="1730850" y="1970900"/>
            <a:ext cx="87303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None/>
            </a:pPr>
            <a:r>
              <a:rPr lang="en-US"/>
              <a:t>ACTIVITY:</a:t>
            </a:r>
            <a:endParaRPr/>
          </a:p>
          <a:p>
            <a:pPr marL="0" lvl="0" indent="0" algn="l" rtl="0">
              <a:spcBef>
                <a:spcPts val="0"/>
              </a:spcBef>
              <a:spcAft>
                <a:spcPts val="0"/>
              </a:spcAft>
              <a:buNone/>
            </a:pPr>
            <a:r>
              <a:rPr lang="en-US"/>
              <a:t>DROP TABLE RECORDS (PART 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23</a:t>
            </a:fld>
            <a:endParaRPr/>
          </a:p>
        </p:txBody>
      </p:sp>
      <p:sp>
        <p:nvSpPr>
          <p:cNvPr id="560" name="Google Shape;560;p50"/>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61" name="Google Shape;561;p50"/>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62" name="Google Shape;562;p50"/>
          <p:cNvSpPr txBox="1">
            <a:spLocks noGrp="1"/>
          </p:cNvSpPr>
          <p:nvPr>
            <p:ph type="title" idx="4294967295"/>
          </p:nvPr>
        </p:nvSpPr>
        <p:spPr>
          <a:xfrm>
            <a:off x="1866900" y="1878300"/>
            <a:ext cx="90228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LESSON 4:</a:t>
            </a:r>
            <a:endParaRPr sz="1400" b="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lt1"/>
              </a:buClr>
              <a:buSzPts val="4400"/>
              <a:buFont typeface="Montserrat"/>
              <a:buNone/>
            </a:pPr>
            <a:r>
              <a:rPr lang="en-US"/>
              <a:t>PROJECT HOUR 4: ASYNC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24</a:t>
            </a:fld>
            <a:endParaRPr/>
          </a:p>
        </p:txBody>
      </p:sp>
      <p:sp>
        <p:nvSpPr>
          <p:cNvPr id="569" name="Google Shape;569;p51"/>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24</a:t>
            </a:fld>
            <a:endParaRPr/>
          </a:p>
        </p:txBody>
      </p:sp>
      <p:sp>
        <p:nvSpPr>
          <p:cNvPr id="570" name="Google Shape;570;p51"/>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1" name="Google Shape;571;p51"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572" name="Google Shape;572;p51"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573" name="Google Shape;573;p51"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574" name="Google Shape;574;p51"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575" name="Google Shape;575;p51"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576" name="Google Shape;576;p51"/>
          <p:cNvSpPr txBox="1">
            <a:spLocks noGrp="1"/>
          </p:cNvSpPr>
          <p:nvPr>
            <p:ph type="subTitle" idx="4"/>
          </p:nvPr>
        </p:nvSpPr>
        <p:spPr>
          <a:xfrm>
            <a:off x="1812425" y="3833450"/>
            <a:ext cx="8611500" cy="16554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400"/>
              <a:buNone/>
            </a:pPr>
            <a:r>
              <a:rPr lang="en-US" sz="2800">
                <a:solidFill>
                  <a:schemeClr val="dk1"/>
                </a:solidFill>
              </a:rPr>
              <a:t>Use a basic stored procedure for our project.</a:t>
            </a:r>
            <a:endParaRPr/>
          </a:p>
        </p:txBody>
      </p:sp>
      <p:sp>
        <p:nvSpPr>
          <p:cNvPr id="577" name="Google Shape;577;p51"/>
          <p:cNvSpPr/>
          <p:nvPr/>
        </p:nvSpPr>
        <p:spPr>
          <a:xfrm>
            <a:off x="1506071" y="282388"/>
            <a:ext cx="10300447" cy="699071"/>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8" name="Google Shape;578;p51"/>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79" name="Google Shape;579;p51"/>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80" name="Google Shape;580;p51"/>
          <p:cNvSpPr txBox="1">
            <a:spLocks noGrp="1"/>
          </p:cNvSpPr>
          <p:nvPr>
            <p:ph type="title"/>
          </p:nvPr>
        </p:nvSpPr>
        <p:spPr>
          <a:xfrm>
            <a:off x="1812425" y="1878300"/>
            <a:ext cx="36684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SzPts val="4400"/>
              <a:buNone/>
            </a:pPr>
            <a:r>
              <a:rPr lang="en-US"/>
              <a:t>LESSON </a:t>
            </a:r>
            <a:endParaRPr/>
          </a:p>
          <a:p>
            <a:pPr marL="0" lvl="0" indent="0" algn="l" rtl="0">
              <a:spcBef>
                <a:spcPts val="0"/>
              </a:spcBef>
              <a:spcAft>
                <a:spcPts val="0"/>
              </a:spcAft>
              <a:buSzPts val="4400"/>
              <a:buNone/>
            </a:pPr>
            <a:r>
              <a:rPr lang="en-US"/>
              <a:t>OUTLINE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2"/>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25</a:t>
            </a:fld>
            <a:endParaRPr/>
          </a:p>
        </p:txBody>
      </p:sp>
      <p:sp>
        <p:nvSpPr>
          <p:cNvPr id="586" name="Google Shape;586;p52"/>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587" name="Google Shape;587;p52"/>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588" name="Google Shape;588;p52"/>
          <p:cNvSpPr txBox="1"/>
          <p:nvPr/>
        </p:nvSpPr>
        <p:spPr>
          <a:xfrm>
            <a:off x="1812425" y="2986200"/>
            <a:ext cx="8403900" cy="2403000"/>
          </a:xfrm>
          <a:prstGeom prst="rect">
            <a:avLst/>
          </a:prstGeom>
          <a:noFill/>
          <a:ln>
            <a:noFill/>
          </a:ln>
        </p:spPr>
        <p:txBody>
          <a:bodyPr spcFirstLastPara="1" wrap="square" lIns="0" tIns="45700" rIns="0" bIns="45700" anchor="t" anchorCtr="0">
            <a:normAutofit/>
          </a:bodyPr>
          <a:lstStyle/>
          <a:p>
            <a:pPr marL="0" marR="0" lvl="0" indent="0" algn="l" rtl="0">
              <a:lnSpc>
                <a:spcPct val="100000"/>
              </a:lnSpc>
              <a:spcBef>
                <a:spcPts val="0"/>
              </a:spcBef>
              <a:spcAft>
                <a:spcPts val="0"/>
              </a:spcAft>
              <a:buNone/>
            </a:pPr>
            <a:r>
              <a:rPr lang="en-US" sz="2800" i="0" u="none" strike="noStrike" cap="none">
                <a:solidFill>
                  <a:srgbClr val="000000"/>
                </a:solidFill>
                <a:latin typeface="Open Sans"/>
                <a:ea typeface="Open Sans"/>
                <a:cs typeface="Open Sans"/>
                <a:sym typeface="Open Sans"/>
              </a:rPr>
              <a:t>The festival is soon approaching, but we want to avoid cancellations.</a:t>
            </a:r>
            <a:endParaRPr sz="2800">
              <a:latin typeface="Open Sans"/>
              <a:ea typeface="Open Sans"/>
              <a:cs typeface="Open Sans"/>
              <a:sym typeface="Open Sans"/>
            </a:endParaRPr>
          </a:p>
          <a:p>
            <a:pPr marL="0" marR="0" lvl="0" indent="0" algn="l" rtl="0">
              <a:lnSpc>
                <a:spcPct val="100000"/>
              </a:lnSpc>
              <a:spcBef>
                <a:spcPts val="0"/>
              </a:spcBef>
              <a:spcAft>
                <a:spcPts val="0"/>
              </a:spcAft>
              <a:buNone/>
            </a:pPr>
            <a:endParaRPr sz="280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800" i="0" u="none" strike="noStrike" cap="none">
                <a:solidFill>
                  <a:srgbClr val="000000"/>
                </a:solidFill>
                <a:latin typeface="Open Sans"/>
                <a:ea typeface="Open Sans"/>
                <a:cs typeface="Open Sans"/>
                <a:sym typeface="Open Sans"/>
              </a:rPr>
              <a:t>We’ll review stored procedures to ensure this won’t happen!</a:t>
            </a:r>
            <a:endParaRPr sz="2800">
              <a:latin typeface="Open Sans"/>
              <a:ea typeface="Open Sans"/>
              <a:cs typeface="Open Sans"/>
              <a:sym typeface="Open Sans"/>
            </a:endParaRPr>
          </a:p>
        </p:txBody>
      </p:sp>
      <p:sp>
        <p:nvSpPr>
          <p:cNvPr id="589" name="Google Shape;589;p52"/>
          <p:cNvSpPr txBox="1">
            <a:spLocks noGrp="1"/>
          </p:cNvSpPr>
          <p:nvPr>
            <p:ph type="title" idx="4294967295"/>
          </p:nvPr>
        </p:nvSpPr>
        <p:spPr>
          <a:xfrm>
            <a:off x="1812425" y="1829400"/>
            <a:ext cx="5448300" cy="9534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ALMOST THERE</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3"/>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n-US"/>
              <a:t>26</a:t>
            </a:fld>
            <a:endParaRPr/>
          </a:p>
        </p:txBody>
      </p:sp>
      <p:sp>
        <p:nvSpPr>
          <p:cNvPr id="596" name="Google Shape;596;p53"/>
          <p:cNvSpPr txBox="1">
            <a:spLocks noGrp="1"/>
          </p:cNvSpPr>
          <p:nvPr>
            <p:ph type="title"/>
          </p:nvPr>
        </p:nvSpPr>
        <p:spPr>
          <a:xfrm>
            <a:off x="1866900" y="2131925"/>
            <a:ext cx="3876000" cy="15507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sz="3800">
                <a:solidFill>
                  <a:srgbClr val="000000"/>
                </a:solidFill>
              </a:rPr>
              <a:t>WHAT ARE THE GOALS?</a:t>
            </a:r>
            <a:endParaRPr sz="3800">
              <a:solidFill>
                <a:srgbClr val="000000"/>
              </a:solidFill>
            </a:endParaRPr>
          </a:p>
          <a:p>
            <a:pPr marL="0" lvl="0" indent="0" algn="l" rtl="0">
              <a:lnSpc>
                <a:spcPct val="80000"/>
              </a:lnSpc>
              <a:spcBef>
                <a:spcPts val="0"/>
              </a:spcBef>
              <a:spcAft>
                <a:spcPts val="0"/>
              </a:spcAft>
              <a:buSzPts val="4400"/>
              <a:buNone/>
            </a:pPr>
            <a:endParaRPr sz="600">
              <a:solidFill>
                <a:srgbClr val="000000"/>
              </a:solidFill>
            </a:endParaRPr>
          </a:p>
          <a:p>
            <a:pPr marL="0" lvl="0" indent="0" algn="l" rtl="0">
              <a:lnSpc>
                <a:spcPct val="100000"/>
              </a:lnSpc>
              <a:spcBef>
                <a:spcPts val="0"/>
              </a:spcBef>
              <a:spcAft>
                <a:spcPts val="0"/>
              </a:spcAft>
              <a:buClr>
                <a:srgbClr val="000000"/>
              </a:buClr>
              <a:buSzPts val="1400"/>
              <a:buFont typeface="Arial"/>
              <a:buNone/>
            </a:pPr>
            <a:r>
              <a:rPr lang="en-US" sz="2800" b="0">
                <a:latin typeface="Open Sans"/>
                <a:ea typeface="Open Sans"/>
                <a:cs typeface="Open Sans"/>
                <a:sym typeface="Open Sans"/>
              </a:rPr>
              <a:t>Use a stored procedure for our queries.</a:t>
            </a:r>
            <a:endParaRPr sz="3800">
              <a:solidFill>
                <a:srgbClr val="000000"/>
              </a:solidFill>
            </a:endParaRPr>
          </a:p>
        </p:txBody>
      </p:sp>
      <p:sp>
        <p:nvSpPr>
          <p:cNvPr id="597" name="Google Shape;597;p53"/>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8" name="Google Shape;598;p53"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599" name="Google Shape;599;p53"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600" name="Google Shape;600;p53"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601" name="Google Shape;601;p53"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602" name="Google Shape;602;p53"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603" name="Google Shape;603;p53"/>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04" name="Google Shape;604;p53"/>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05" name="Google Shape;605;p53"/>
          <p:cNvSpPr txBox="1"/>
          <p:nvPr/>
        </p:nvSpPr>
        <p:spPr>
          <a:xfrm>
            <a:off x="6678900" y="2205400"/>
            <a:ext cx="4941600" cy="37803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Clr>
                <a:srgbClr val="000000"/>
              </a:buClr>
              <a:buSzPts val="4400"/>
              <a:buFont typeface="Arial"/>
              <a:buNone/>
            </a:pPr>
            <a:r>
              <a:rPr lang="en-US" sz="3800" b="1">
                <a:latin typeface="Montserrat"/>
                <a:ea typeface="Montserrat"/>
                <a:cs typeface="Montserrat"/>
                <a:sym typeface="Montserrat"/>
              </a:rPr>
              <a:t>WHY ARE THEY IMPORTANT?</a:t>
            </a:r>
            <a:endParaRPr sz="3800" b="1">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4400"/>
              <a:buFont typeface="Arial"/>
              <a:buNone/>
            </a:pPr>
            <a:endParaRPr sz="600" b="1">
              <a:latin typeface="Montserrat"/>
              <a:ea typeface="Montserrat"/>
              <a:cs typeface="Montserrat"/>
              <a:sym typeface="Montserrat"/>
            </a:endParaRPr>
          </a:p>
          <a:p>
            <a:pPr marL="0" lvl="0" indent="0" algn="l" rtl="0">
              <a:spcBef>
                <a:spcPts val="0"/>
              </a:spcBef>
              <a:spcAft>
                <a:spcPts val="0"/>
              </a:spcAft>
              <a:buClr>
                <a:srgbClr val="000000"/>
              </a:buClr>
              <a:buSzPts val="1200"/>
              <a:buFont typeface="Arial"/>
              <a:buNone/>
            </a:pPr>
            <a:r>
              <a:rPr lang="en-US" sz="2800">
                <a:solidFill>
                  <a:schemeClr val="dk1"/>
                </a:solidFill>
                <a:latin typeface="Open Sans"/>
                <a:ea typeface="Open Sans"/>
                <a:cs typeface="Open Sans"/>
                <a:sym typeface="Open Sans"/>
              </a:rPr>
              <a:t>Stored procedures allow us to run queries according to specific parameters we can set when called. This simulates a function in programming.</a:t>
            </a:r>
            <a:endParaRPr>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27</a:t>
            </a:fld>
            <a:endParaRPr/>
          </a:p>
        </p:txBody>
      </p:sp>
      <p:sp>
        <p:nvSpPr>
          <p:cNvPr id="611" name="Google Shape;611;p54"/>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12" name="Google Shape;612;p54"/>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13" name="Google Shape;613;p54"/>
          <p:cNvSpPr txBox="1"/>
          <p:nvPr/>
        </p:nvSpPr>
        <p:spPr>
          <a:xfrm>
            <a:off x="1459126" y="2456647"/>
            <a:ext cx="10601100" cy="31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Open Sans"/>
                <a:ea typeface="Open Sans"/>
                <a:cs typeface="Open Sans"/>
                <a:sym typeface="Open Sans"/>
              </a:rPr>
              <a:t>CREATE PROCEDURE procedure_name(param1,param2,param3…)</a:t>
            </a:r>
            <a:endParaRPr sz="2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FF"/>
                </a:solidFill>
                <a:latin typeface="Open Sans"/>
                <a:ea typeface="Open Sans"/>
                <a:cs typeface="Open Sans"/>
                <a:sym typeface="Open Sans"/>
              </a:rPr>
              <a:t>BEGIN</a:t>
            </a:r>
            <a:endParaRPr sz="2800" b="0" i="0" u="none" strike="noStrike" cap="none">
              <a:solidFill>
                <a:srgbClr val="0000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FF"/>
                </a:solidFill>
                <a:latin typeface="Open Sans"/>
                <a:ea typeface="Open Sans"/>
                <a:cs typeface="Open Sans"/>
                <a:sym typeface="Open Sans"/>
              </a:rPr>
              <a:t>[SQL statements Here]</a:t>
            </a:r>
            <a:endParaRPr sz="2800" b="0" i="0" u="none" strike="noStrike" cap="none">
              <a:solidFill>
                <a:srgbClr val="0000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00F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FF"/>
                </a:solidFill>
                <a:latin typeface="Open Sans"/>
                <a:ea typeface="Open Sans"/>
                <a:cs typeface="Open Sans"/>
                <a:sym typeface="Open Sans"/>
              </a:rPr>
              <a:t>END</a:t>
            </a:r>
            <a:endParaRPr sz="2800" b="0" i="0" u="none" strike="noStrike" cap="none">
              <a:solidFill>
                <a:srgbClr val="0000FF"/>
              </a:solidFill>
              <a:latin typeface="Open Sans"/>
              <a:ea typeface="Open Sans"/>
              <a:cs typeface="Open Sans"/>
              <a:sym typeface="Open Sans"/>
            </a:endParaRPr>
          </a:p>
        </p:txBody>
      </p:sp>
      <p:cxnSp>
        <p:nvCxnSpPr>
          <p:cNvPr id="614" name="Google Shape;614;p54"/>
          <p:cNvCxnSpPr/>
          <p:nvPr/>
        </p:nvCxnSpPr>
        <p:spPr>
          <a:xfrm rot="10800000">
            <a:off x="2391828" y="5430249"/>
            <a:ext cx="583659" cy="588874"/>
          </a:xfrm>
          <a:prstGeom prst="straightConnector1">
            <a:avLst/>
          </a:prstGeom>
          <a:noFill/>
          <a:ln w="9525" cap="flat" cmpd="sng">
            <a:solidFill>
              <a:srgbClr val="0000FF"/>
            </a:solidFill>
            <a:prstDash val="solid"/>
            <a:miter lim="800000"/>
            <a:headEnd type="none" w="sm" len="sm"/>
            <a:tailEnd type="triangle" w="med" len="med"/>
          </a:ln>
        </p:spPr>
      </p:cxnSp>
      <p:sp>
        <p:nvSpPr>
          <p:cNvPr id="615" name="Google Shape;615;p54"/>
          <p:cNvSpPr txBox="1"/>
          <p:nvPr/>
        </p:nvSpPr>
        <p:spPr>
          <a:xfrm>
            <a:off x="2975487" y="6018808"/>
            <a:ext cx="7417732"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No semicolon, as this is not a query</a:t>
            </a:r>
            <a:endParaRPr sz="2000" b="0" i="0" u="none" strike="noStrike" cap="none">
              <a:solidFill>
                <a:srgbClr val="000000"/>
              </a:solidFill>
              <a:latin typeface="Open Sans"/>
              <a:ea typeface="Open Sans"/>
              <a:cs typeface="Open Sans"/>
              <a:sym typeface="Open Sans"/>
            </a:endParaRPr>
          </a:p>
        </p:txBody>
      </p:sp>
      <p:sp>
        <p:nvSpPr>
          <p:cNvPr id="616" name="Google Shape;616;p54"/>
          <p:cNvSpPr txBox="1">
            <a:spLocks noGrp="1"/>
          </p:cNvSpPr>
          <p:nvPr>
            <p:ph type="title" idx="4294967295"/>
          </p:nvPr>
        </p:nvSpPr>
        <p:spPr>
          <a:xfrm>
            <a:off x="1459125" y="905950"/>
            <a:ext cx="89661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rgbClr val="000000"/>
              </a:buClr>
              <a:buFont typeface="Arial"/>
              <a:buNone/>
            </a:pPr>
            <a:r>
              <a:rPr lang="en-US">
                <a:solidFill>
                  <a:srgbClr val="000000"/>
                </a:solidFill>
              </a:rPr>
              <a:t>STORED PROCEDURES (S-PROCS)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28</a:t>
            </a:fld>
            <a:endParaRPr/>
          </a:p>
        </p:txBody>
      </p:sp>
      <p:sp>
        <p:nvSpPr>
          <p:cNvPr id="622" name="Google Shape;622;p55"/>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23" name="Google Shape;623;p55"/>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24" name="Google Shape;624;p55"/>
          <p:cNvSpPr txBox="1"/>
          <p:nvPr/>
        </p:nvSpPr>
        <p:spPr>
          <a:xfrm>
            <a:off x="1624635" y="2210913"/>
            <a:ext cx="724681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FF"/>
                </a:solidFill>
                <a:latin typeface="Open Sans"/>
                <a:ea typeface="Open Sans"/>
                <a:cs typeface="Open Sans"/>
                <a:sym typeface="Open Sans"/>
              </a:rPr>
              <a:t>CALL</a:t>
            </a:r>
            <a:r>
              <a:rPr lang="en-US" sz="2800" b="0" i="0" u="none" strike="noStrike" cap="none">
                <a:solidFill>
                  <a:schemeClr val="accent1"/>
                </a:solidFill>
                <a:latin typeface="Open Sans"/>
                <a:ea typeface="Open Sans"/>
                <a:cs typeface="Open Sans"/>
                <a:sym typeface="Open Sans"/>
              </a:rPr>
              <a:t> </a:t>
            </a:r>
            <a:r>
              <a:rPr lang="en-US" sz="2800" b="1" i="0" u="none" strike="noStrike" cap="none">
                <a:solidFill>
                  <a:schemeClr val="dk1"/>
                </a:solidFill>
                <a:latin typeface="Open Sans"/>
                <a:ea typeface="Open Sans"/>
                <a:cs typeface="Open Sans"/>
                <a:sym typeface="Open Sans"/>
              </a:rPr>
              <a:t>procedure_name </a:t>
            </a:r>
            <a:r>
              <a:rPr lang="en-US" sz="2800" b="0" i="0" u="none" strike="noStrike" cap="none">
                <a:solidFill>
                  <a:schemeClr val="dk1"/>
                </a:solidFill>
                <a:latin typeface="Open Sans"/>
                <a:ea typeface="Open Sans"/>
                <a:cs typeface="Open Sans"/>
                <a:sym typeface="Open Sans"/>
              </a:rPr>
              <a:t>(p1, p2, p3</a:t>
            </a:r>
            <a:r>
              <a:rPr lang="en-US" sz="2800" b="0" i="0" u="none" strike="noStrike" cap="none">
                <a:solidFill>
                  <a:srgbClr val="0000FF"/>
                </a:solidFill>
                <a:latin typeface="Open Sans"/>
                <a:ea typeface="Open Sans"/>
                <a:cs typeface="Open Sans"/>
                <a:sym typeface="Open Sans"/>
              </a:rPr>
              <a:t>)</a:t>
            </a:r>
            <a:endParaRPr sz="2800" b="0" i="0" u="none" strike="noStrike" cap="none">
              <a:solidFill>
                <a:srgbClr val="0000FF"/>
              </a:solidFill>
              <a:latin typeface="Open Sans"/>
              <a:ea typeface="Open Sans"/>
              <a:cs typeface="Open Sans"/>
              <a:sym typeface="Open Sans"/>
            </a:endParaRPr>
          </a:p>
        </p:txBody>
      </p:sp>
      <p:cxnSp>
        <p:nvCxnSpPr>
          <p:cNvPr id="625" name="Google Shape;625;p55"/>
          <p:cNvCxnSpPr/>
          <p:nvPr/>
        </p:nvCxnSpPr>
        <p:spPr>
          <a:xfrm rot="10800000" flipH="1">
            <a:off x="5230701" y="2811514"/>
            <a:ext cx="642025" cy="781573"/>
          </a:xfrm>
          <a:prstGeom prst="straightConnector1">
            <a:avLst/>
          </a:prstGeom>
          <a:noFill/>
          <a:ln w="9525" cap="flat" cmpd="sng">
            <a:solidFill>
              <a:srgbClr val="0000FF"/>
            </a:solidFill>
            <a:prstDash val="solid"/>
            <a:miter lim="800000"/>
            <a:headEnd type="none" w="sm" len="sm"/>
            <a:tailEnd type="triangle" w="med" len="med"/>
          </a:ln>
        </p:spPr>
      </p:cxnSp>
      <p:sp>
        <p:nvSpPr>
          <p:cNvPr id="626" name="Google Shape;626;p55"/>
          <p:cNvSpPr txBox="1"/>
          <p:nvPr/>
        </p:nvSpPr>
        <p:spPr>
          <a:xfrm>
            <a:off x="5078872" y="3708430"/>
            <a:ext cx="5942652"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Open Sans"/>
                <a:ea typeface="Open Sans"/>
                <a:cs typeface="Open Sans"/>
                <a:sym typeface="Open Sans"/>
              </a:rPr>
              <a:t>These are the parameters we are supplying to get the analysis we desire.</a:t>
            </a:r>
            <a:endParaRPr sz="2400" b="0" i="0" u="none" strike="noStrike" cap="none">
              <a:solidFill>
                <a:srgbClr val="000000"/>
              </a:solidFill>
              <a:latin typeface="Open Sans"/>
              <a:ea typeface="Open Sans"/>
              <a:cs typeface="Open Sans"/>
              <a:sym typeface="Open Sans"/>
            </a:endParaRPr>
          </a:p>
        </p:txBody>
      </p:sp>
      <p:sp>
        <p:nvSpPr>
          <p:cNvPr id="627" name="Google Shape;627;p55"/>
          <p:cNvSpPr txBox="1">
            <a:spLocks noGrp="1"/>
          </p:cNvSpPr>
          <p:nvPr>
            <p:ph type="title" idx="4294967295"/>
          </p:nvPr>
        </p:nvSpPr>
        <p:spPr>
          <a:xfrm>
            <a:off x="1787900" y="971625"/>
            <a:ext cx="6730500" cy="1304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rgbClr val="000000"/>
              </a:buClr>
              <a:buFont typeface="Arial"/>
              <a:buNone/>
            </a:pPr>
            <a:r>
              <a:rPr lang="en-US"/>
              <a:t>CALLING S-PROCS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6"/>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29</a:t>
            </a:fld>
            <a:endParaRPr/>
          </a:p>
        </p:txBody>
      </p:sp>
      <p:sp>
        <p:nvSpPr>
          <p:cNvPr id="634" name="Google Shape;634;p56"/>
          <p:cNvSpPr txBox="1">
            <a:spLocks noGrp="1"/>
          </p:cNvSpPr>
          <p:nvPr>
            <p:ph type="title" idx="4294967295"/>
          </p:nvPr>
        </p:nvSpPr>
        <p:spPr>
          <a:xfrm>
            <a:off x="1759600" y="1452075"/>
            <a:ext cx="87585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None/>
            </a:pPr>
            <a:r>
              <a:rPr lang="en-US"/>
              <a:t>ACTIVITY:</a:t>
            </a:r>
            <a:endParaRPr/>
          </a:p>
          <a:p>
            <a:pPr marL="0" lvl="0" indent="0" algn="l" rtl="0">
              <a:spcBef>
                <a:spcPts val="0"/>
              </a:spcBef>
              <a:spcAft>
                <a:spcPts val="0"/>
              </a:spcAft>
              <a:buNone/>
            </a:pPr>
            <a:r>
              <a:rPr lang="en-US"/>
              <a:t>DROP TABLE RECORDS (PART 4)</a:t>
            </a:r>
            <a:endParaRPr/>
          </a:p>
        </p:txBody>
      </p:sp>
      <p:sp>
        <p:nvSpPr>
          <p:cNvPr id="635" name="Google Shape;635;p56"/>
          <p:cNvSpPr/>
          <p:nvPr/>
        </p:nvSpPr>
        <p:spPr>
          <a:xfrm>
            <a:off x="1866900" y="423902"/>
            <a:ext cx="36849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36" name="Google Shape;636;p56"/>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3</a:t>
            </a:fld>
            <a:endParaRPr/>
          </a:p>
        </p:txBody>
      </p:sp>
      <p:sp>
        <p:nvSpPr>
          <p:cNvPr id="257" name="Google Shape;257;p25"/>
          <p:cNvSpPr txBox="1">
            <a:spLocks noGrp="1"/>
          </p:cNvSpPr>
          <p:nvPr>
            <p:ph type="title"/>
          </p:nvPr>
        </p:nvSpPr>
        <p:spPr>
          <a:xfrm>
            <a:off x="1816200" y="2029000"/>
            <a:ext cx="3876000" cy="15507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sz="3800">
                <a:solidFill>
                  <a:srgbClr val="000000"/>
                </a:solidFill>
              </a:rPr>
              <a:t>WHAT ARE THE GOALS?</a:t>
            </a:r>
            <a:endParaRPr sz="3800">
              <a:solidFill>
                <a:srgbClr val="000000"/>
              </a:solidFill>
            </a:endParaRPr>
          </a:p>
          <a:p>
            <a:pPr marL="0" lvl="0" indent="0" algn="l" rtl="0">
              <a:lnSpc>
                <a:spcPct val="80000"/>
              </a:lnSpc>
              <a:spcBef>
                <a:spcPts val="0"/>
              </a:spcBef>
              <a:spcAft>
                <a:spcPts val="0"/>
              </a:spcAft>
              <a:buSzPts val="4400"/>
              <a:buNone/>
            </a:pPr>
            <a:endParaRPr sz="60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US" sz="2400" b="0">
                <a:solidFill>
                  <a:srgbClr val="000000"/>
                </a:solidFill>
                <a:latin typeface="Open Sans"/>
                <a:ea typeface="Open Sans"/>
                <a:cs typeface="Open Sans"/>
                <a:sym typeface="Open Sans"/>
              </a:rPr>
              <a:t>Load a schema and data into MySQL Workbench.</a:t>
            </a:r>
            <a:endParaRPr sz="2400" b="0">
              <a:solidFill>
                <a:srgbClr val="000000"/>
              </a:solidFill>
              <a:latin typeface="Open Sans"/>
              <a:ea typeface="Open Sans"/>
              <a:cs typeface="Open Sans"/>
              <a:sym typeface="Open Sans"/>
            </a:endParaRPr>
          </a:p>
          <a:p>
            <a:pPr marL="457200" lvl="0" indent="-381000" algn="l" rtl="0">
              <a:lnSpc>
                <a:spcPct val="100000"/>
              </a:lnSpc>
              <a:spcBef>
                <a:spcPts val="0"/>
              </a:spcBef>
              <a:spcAft>
                <a:spcPts val="0"/>
              </a:spcAft>
              <a:buClr>
                <a:srgbClr val="000000"/>
              </a:buClr>
              <a:buSzPts val="2400"/>
              <a:buFont typeface="Open Sans"/>
              <a:buChar char="●"/>
            </a:pPr>
            <a:r>
              <a:rPr lang="en-US" sz="2400" b="0">
                <a:solidFill>
                  <a:srgbClr val="000000"/>
                </a:solidFill>
                <a:latin typeface="Open Sans"/>
                <a:ea typeface="Open Sans"/>
                <a:cs typeface="Open Sans"/>
                <a:sym typeface="Open Sans"/>
              </a:rPr>
              <a:t>Query data in MySQL Workbench.</a:t>
            </a:r>
            <a:endParaRPr sz="3800">
              <a:solidFill>
                <a:srgbClr val="000000"/>
              </a:solidFill>
            </a:endParaRPr>
          </a:p>
        </p:txBody>
      </p:sp>
      <p:sp>
        <p:nvSpPr>
          <p:cNvPr id="258" name="Google Shape;258;p25"/>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9" name="Google Shape;259;p25"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260" name="Google Shape;260;p25"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261" name="Google Shape;261;p25"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262" name="Google Shape;262;p25"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263" name="Google Shape;263;p25"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264" name="Google Shape;264;p25"/>
          <p:cNvSpPr/>
          <p:nvPr/>
        </p:nvSpPr>
        <p:spPr>
          <a:xfrm>
            <a:off x="1866900" y="423902"/>
            <a:ext cx="36849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265" name="Google Shape;265;p25"/>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266" name="Google Shape;266;p25"/>
          <p:cNvSpPr txBox="1"/>
          <p:nvPr/>
        </p:nvSpPr>
        <p:spPr>
          <a:xfrm>
            <a:off x="6622150" y="2084475"/>
            <a:ext cx="4773300" cy="41499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Clr>
                <a:srgbClr val="000000"/>
              </a:buClr>
              <a:buSzPts val="4400"/>
              <a:buFont typeface="Arial"/>
              <a:buNone/>
            </a:pPr>
            <a:r>
              <a:rPr lang="en-US" sz="3800" b="1">
                <a:latin typeface="Montserrat"/>
                <a:ea typeface="Montserrat"/>
                <a:cs typeface="Montserrat"/>
                <a:sym typeface="Montserrat"/>
              </a:rPr>
              <a:t>WHY ARE THEY IMPORTANT?</a:t>
            </a:r>
            <a:endParaRPr sz="3800" b="1">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4400"/>
              <a:buFont typeface="Arial"/>
              <a:buNone/>
            </a:pPr>
            <a:endParaRPr sz="600" b="1">
              <a:latin typeface="Montserrat"/>
              <a:ea typeface="Montserrat"/>
              <a:cs typeface="Montserrat"/>
              <a:sym typeface="Montserrat"/>
            </a:endParaRPr>
          </a:p>
          <a:p>
            <a:pPr marL="457200" lvl="0" indent="-381000" algn="l" rtl="0">
              <a:spcBef>
                <a:spcPts val="0"/>
              </a:spcBef>
              <a:spcAft>
                <a:spcPts val="0"/>
              </a:spcAft>
              <a:buClr>
                <a:srgbClr val="000000"/>
              </a:buClr>
              <a:buSzPts val="2400"/>
              <a:buFont typeface="Open Sans"/>
              <a:buChar char="●"/>
            </a:pPr>
            <a:r>
              <a:rPr lang="en-US" sz="2400">
                <a:latin typeface="Open Sans"/>
                <a:ea typeface="Open Sans"/>
                <a:cs typeface="Open Sans"/>
                <a:sym typeface="Open Sans"/>
              </a:rPr>
              <a:t>Adding this schema into the database is an on-the-job process. We are now working with curated data!</a:t>
            </a:r>
            <a:endParaRPr sz="1200">
              <a:latin typeface="Open Sans"/>
              <a:ea typeface="Open Sans"/>
              <a:cs typeface="Open Sans"/>
              <a:sym typeface="Open Sans"/>
            </a:endParaRPr>
          </a:p>
          <a:p>
            <a:pPr marL="457200" lvl="0" indent="-381000" algn="l" rtl="0">
              <a:spcBef>
                <a:spcPts val="0"/>
              </a:spcBef>
              <a:spcAft>
                <a:spcPts val="0"/>
              </a:spcAft>
              <a:buClr>
                <a:srgbClr val="000000"/>
              </a:buClr>
              <a:buSzPts val="2400"/>
              <a:buFont typeface="Open Sans"/>
              <a:buChar char="●"/>
            </a:pPr>
            <a:r>
              <a:rPr lang="en-US" sz="2400">
                <a:latin typeface="Open Sans"/>
                <a:ea typeface="Open Sans"/>
                <a:cs typeface="Open Sans"/>
                <a:sym typeface="Open Sans"/>
              </a:rPr>
              <a:t>Once the data is loaded, we can query our data and derive insights, just like the real world!</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7"/>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30</a:t>
            </a:fld>
            <a:endParaRPr/>
          </a:p>
        </p:txBody>
      </p:sp>
      <p:pic>
        <p:nvPicPr>
          <p:cNvPr id="642" name="Google Shape;642;p57" descr="A picture containing weapon, brass knucks&#10;&#10;Description automatically generated"/>
          <p:cNvPicPr preferRelativeResize="0"/>
          <p:nvPr/>
        </p:nvPicPr>
        <p:blipFill rotWithShape="1">
          <a:blip r:embed="rId3">
            <a:alphaModFix/>
          </a:blip>
          <a:srcRect/>
          <a:stretch/>
        </p:blipFill>
        <p:spPr>
          <a:xfrm>
            <a:off x="8715139" y="2231136"/>
            <a:ext cx="2569642" cy="2331713"/>
          </a:xfrm>
          <a:prstGeom prst="rect">
            <a:avLst/>
          </a:prstGeom>
          <a:noFill/>
          <a:ln>
            <a:noFill/>
          </a:ln>
        </p:spPr>
      </p:pic>
      <p:sp>
        <p:nvSpPr>
          <p:cNvPr id="643" name="Google Shape;643;p57"/>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44" name="Google Shape;644;p57"/>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45" name="Google Shape;645;p57"/>
          <p:cNvSpPr txBox="1"/>
          <p:nvPr/>
        </p:nvSpPr>
        <p:spPr>
          <a:xfrm>
            <a:off x="4040075" y="6347775"/>
            <a:ext cx="410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1F1F1F"/>
                </a:solidFill>
                <a:latin typeface="Montserrat"/>
                <a:ea typeface="Montserrat"/>
                <a:cs typeface="Montserrat"/>
                <a:sym typeface="Montserrat"/>
              </a:rPr>
              <a:t>© 2022 HackerUSA Inc. d/b/a ThriveDX</a:t>
            </a:r>
            <a:endParaRPr sz="1200">
              <a:solidFill>
                <a:srgbClr val="1F1F1F"/>
              </a:solidFill>
              <a:latin typeface="Montserrat"/>
              <a:ea typeface="Montserrat"/>
              <a:cs typeface="Montserrat"/>
              <a:sym typeface="Montserrat"/>
            </a:endParaRPr>
          </a:p>
        </p:txBody>
      </p:sp>
      <p:sp>
        <p:nvSpPr>
          <p:cNvPr id="646" name="Google Shape;646;p57"/>
          <p:cNvSpPr txBox="1">
            <a:spLocks noGrp="1"/>
          </p:cNvSpPr>
          <p:nvPr>
            <p:ph type="title" idx="4294967295"/>
          </p:nvPr>
        </p:nvSpPr>
        <p:spPr>
          <a:xfrm>
            <a:off x="1866900" y="2231125"/>
            <a:ext cx="4308000" cy="896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solidFill>
                  <a:srgbClr val="000000"/>
                </a:solidFill>
              </a:rPr>
              <a:t>QUESTIONS?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8"/>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n-US"/>
              <a:t>31</a:t>
            </a:fld>
            <a:endParaRPr/>
          </a:p>
        </p:txBody>
      </p:sp>
      <p:sp>
        <p:nvSpPr>
          <p:cNvPr id="653" name="Google Shape;653;p58"/>
          <p:cNvSpPr/>
          <p:nvPr/>
        </p:nvSpPr>
        <p:spPr>
          <a:xfrm>
            <a:off x="144750" y="1993334"/>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54" name="Google Shape;654;p58" descr="Icon&#10;&#10;Description automatically generated"/>
          <p:cNvPicPr preferRelativeResize="0"/>
          <p:nvPr/>
        </p:nvPicPr>
        <p:blipFill rotWithShape="1">
          <a:blip r:embed="rId3">
            <a:alphaModFix/>
          </a:blip>
          <a:srcRect/>
          <a:stretch/>
        </p:blipFill>
        <p:spPr>
          <a:xfrm>
            <a:off x="317112" y="2113821"/>
            <a:ext cx="351125" cy="460127"/>
          </a:xfrm>
          <a:prstGeom prst="rect">
            <a:avLst/>
          </a:prstGeom>
          <a:noFill/>
          <a:ln>
            <a:noFill/>
          </a:ln>
        </p:spPr>
      </p:pic>
      <p:pic>
        <p:nvPicPr>
          <p:cNvPr id="655" name="Google Shape;655;p58" descr="Artifact"/>
          <p:cNvPicPr preferRelativeResize="0"/>
          <p:nvPr/>
        </p:nvPicPr>
        <p:blipFill rotWithShape="1">
          <a:blip r:embed="rId4">
            <a:alphaModFix/>
          </a:blip>
          <a:srcRect/>
          <a:stretch/>
        </p:blipFill>
        <p:spPr>
          <a:xfrm>
            <a:off x="376700" y="3221705"/>
            <a:ext cx="291525" cy="357990"/>
          </a:xfrm>
          <a:prstGeom prst="rect">
            <a:avLst/>
          </a:prstGeom>
          <a:noFill/>
          <a:ln>
            <a:noFill/>
          </a:ln>
        </p:spPr>
      </p:pic>
      <p:pic>
        <p:nvPicPr>
          <p:cNvPr id="656" name="Google Shape;656;p58" descr="Icon&#10;&#10;Description automatically generated"/>
          <p:cNvPicPr preferRelativeResize="0"/>
          <p:nvPr/>
        </p:nvPicPr>
        <p:blipFill rotWithShape="1">
          <a:blip r:embed="rId5">
            <a:alphaModFix/>
          </a:blip>
          <a:srcRect/>
          <a:stretch/>
        </p:blipFill>
        <p:spPr>
          <a:xfrm>
            <a:off x="367903" y="4392157"/>
            <a:ext cx="291525" cy="284237"/>
          </a:xfrm>
          <a:prstGeom prst="rect">
            <a:avLst/>
          </a:prstGeom>
          <a:noFill/>
          <a:ln>
            <a:noFill/>
          </a:ln>
        </p:spPr>
      </p:pic>
      <p:pic>
        <p:nvPicPr>
          <p:cNvPr id="657" name="Google Shape;657;p58"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658" name="Google Shape;658;p58" descr="Artifact"/>
          <p:cNvPicPr preferRelativeResize="0"/>
          <p:nvPr/>
        </p:nvPicPr>
        <p:blipFill rotWithShape="1">
          <a:blip r:embed="rId7">
            <a:alphaModFix/>
          </a:blip>
          <a:srcRect/>
          <a:stretch/>
        </p:blipFill>
        <p:spPr>
          <a:xfrm>
            <a:off x="420425" y="1181093"/>
            <a:ext cx="204050" cy="284986"/>
          </a:xfrm>
          <a:prstGeom prst="rect">
            <a:avLst/>
          </a:prstGeom>
          <a:noFill/>
          <a:ln>
            <a:noFill/>
          </a:ln>
        </p:spPr>
      </p:pic>
      <p:sp>
        <p:nvSpPr>
          <p:cNvPr id="659" name="Google Shape;659;p58"/>
          <p:cNvSpPr txBox="1">
            <a:spLocks noGrp="1"/>
          </p:cNvSpPr>
          <p:nvPr>
            <p:ph type="body" idx="1"/>
          </p:nvPr>
        </p:nvSpPr>
        <p:spPr>
          <a:xfrm>
            <a:off x="1816200" y="3221700"/>
            <a:ext cx="7881300" cy="2259300"/>
          </a:xfrm>
          <a:prstGeom prst="rect">
            <a:avLst/>
          </a:prstGeom>
          <a:noFill/>
          <a:ln>
            <a:noFill/>
          </a:ln>
        </p:spPr>
        <p:txBody>
          <a:bodyPr spcFirstLastPara="1" wrap="square" lIns="0" tIns="45700" rIns="0" bIns="45700" anchor="t" anchorCtr="0">
            <a:noAutofit/>
          </a:bodyPr>
          <a:lstStyle/>
          <a:p>
            <a:pPr marL="0" lvl="0" indent="0" algn="l" rtl="0">
              <a:lnSpc>
                <a:spcPct val="120000"/>
              </a:lnSpc>
              <a:spcBef>
                <a:spcPts val="1000"/>
              </a:spcBef>
              <a:spcAft>
                <a:spcPts val="0"/>
              </a:spcAft>
              <a:buSzPts val="1400"/>
              <a:buNone/>
            </a:pPr>
            <a:r>
              <a:rPr lang="en-US" sz="2800"/>
              <a:t>Take a few minutes to write about what you learned today.</a:t>
            </a:r>
            <a:endParaRPr/>
          </a:p>
        </p:txBody>
      </p:sp>
      <p:sp>
        <p:nvSpPr>
          <p:cNvPr id="660" name="Google Shape;660;p58"/>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61" name="Google Shape;661;p58"/>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62" name="Google Shape;662;p58"/>
          <p:cNvSpPr txBox="1">
            <a:spLocks noGrp="1"/>
          </p:cNvSpPr>
          <p:nvPr>
            <p:ph type="title"/>
          </p:nvPr>
        </p:nvSpPr>
        <p:spPr>
          <a:xfrm>
            <a:off x="1816200" y="1937988"/>
            <a:ext cx="7532100" cy="8118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SzPts val="4400"/>
              <a:buNone/>
            </a:pPr>
            <a:r>
              <a:rPr lang="en-US"/>
              <a:t>REVIEW AND WRAP-UP</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9"/>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32</a:t>
            </a:fld>
            <a:endParaRPr/>
          </a:p>
        </p:txBody>
      </p:sp>
      <p:pic>
        <p:nvPicPr>
          <p:cNvPr id="668" name="Google Shape;668;p59" descr="Icon&#10;&#10;Description automatically generated"/>
          <p:cNvPicPr preferRelativeResize="0"/>
          <p:nvPr/>
        </p:nvPicPr>
        <p:blipFill rotWithShape="1">
          <a:blip r:embed="rId3">
            <a:alphaModFix/>
          </a:blip>
          <a:srcRect/>
          <a:stretch/>
        </p:blipFill>
        <p:spPr>
          <a:xfrm>
            <a:off x="8842248" y="2180483"/>
            <a:ext cx="1965960" cy="2643877"/>
          </a:xfrm>
          <a:prstGeom prst="rect">
            <a:avLst/>
          </a:prstGeom>
          <a:noFill/>
          <a:ln>
            <a:noFill/>
          </a:ln>
        </p:spPr>
      </p:pic>
      <p:grpSp>
        <p:nvGrpSpPr>
          <p:cNvPr id="669" name="Google Shape;669;p59"/>
          <p:cNvGrpSpPr/>
          <p:nvPr/>
        </p:nvGrpSpPr>
        <p:grpSpPr>
          <a:xfrm>
            <a:off x="1866900" y="3377745"/>
            <a:ext cx="5147854" cy="1360984"/>
            <a:chOff x="1866900" y="3568409"/>
            <a:chExt cx="5147854" cy="1360984"/>
          </a:xfrm>
        </p:grpSpPr>
        <p:sp>
          <p:nvSpPr>
            <p:cNvPr id="670" name="Google Shape;670;p59"/>
            <p:cNvSpPr txBox="1"/>
            <p:nvPr/>
          </p:nvSpPr>
          <p:spPr>
            <a:xfrm>
              <a:off x="2568708" y="3591548"/>
              <a:ext cx="4446046" cy="609357"/>
            </a:xfrm>
            <a:prstGeom prst="rect">
              <a:avLst/>
            </a:prstGeom>
            <a:noFill/>
            <a:ln>
              <a:noFill/>
            </a:ln>
          </p:spPr>
          <p:txBody>
            <a:bodyPr spcFirstLastPara="1" wrap="square" lIns="0" tIns="45700" rIns="0" bIns="45700" anchor="t" anchorCtr="0">
              <a:spAutoFit/>
            </a:bodyPr>
            <a:lstStyle/>
            <a:p>
              <a:pPr marL="0" marR="0" lvl="0" indent="0" algn="l" rtl="0">
                <a:lnSpc>
                  <a:spcPct val="12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Assigned Activities</a:t>
              </a:r>
              <a:endParaRPr sz="2800" b="0" i="0" u="none" strike="noStrike" cap="none">
                <a:solidFill>
                  <a:srgbClr val="000000"/>
                </a:solidFill>
                <a:latin typeface="Open Sans"/>
                <a:ea typeface="Open Sans"/>
                <a:cs typeface="Open Sans"/>
                <a:sym typeface="Open Sans"/>
              </a:endParaRPr>
            </a:p>
          </p:txBody>
        </p:sp>
        <p:grpSp>
          <p:nvGrpSpPr>
            <p:cNvPr id="671" name="Google Shape;671;p59"/>
            <p:cNvGrpSpPr/>
            <p:nvPr/>
          </p:nvGrpSpPr>
          <p:grpSpPr>
            <a:xfrm>
              <a:off x="1866900" y="3568409"/>
              <a:ext cx="406037" cy="406037"/>
              <a:chOff x="1866900" y="2897974"/>
              <a:chExt cx="914400" cy="914400"/>
            </a:xfrm>
          </p:grpSpPr>
          <p:pic>
            <p:nvPicPr>
              <p:cNvPr id="672" name="Google Shape;672;p59" descr="Shape&#10;&#10;Description automatically generated with low confidence"/>
              <p:cNvPicPr preferRelativeResize="0"/>
              <p:nvPr/>
            </p:nvPicPr>
            <p:blipFill rotWithShape="1">
              <a:blip r:embed="rId4">
                <a:alphaModFix/>
              </a:blip>
              <a:srcRect/>
              <a:stretch/>
            </p:blipFill>
            <p:spPr>
              <a:xfrm>
                <a:off x="2012655" y="3027029"/>
                <a:ext cx="622889" cy="622889"/>
              </a:xfrm>
              <a:prstGeom prst="rect">
                <a:avLst/>
              </a:prstGeom>
              <a:noFill/>
              <a:ln>
                <a:noFill/>
              </a:ln>
            </p:spPr>
          </p:pic>
          <p:sp>
            <p:nvSpPr>
              <p:cNvPr id="673" name="Google Shape;673;p59"/>
              <p:cNvSpPr/>
              <p:nvPr/>
            </p:nvSpPr>
            <p:spPr>
              <a:xfrm>
                <a:off x="1866900" y="2897974"/>
                <a:ext cx="914400" cy="914400"/>
              </a:xfrm>
              <a:prstGeom prst="rect">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674" name="Google Shape;674;p59"/>
            <p:cNvGrpSpPr/>
            <p:nvPr/>
          </p:nvGrpSpPr>
          <p:grpSpPr>
            <a:xfrm>
              <a:off x="1866900" y="4319732"/>
              <a:ext cx="406037" cy="406037"/>
              <a:chOff x="1866900" y="2897974"/>
              <a:chExt cx="914400" cy="914400"/>
            </a:xfrm>
          </p:grpSpPr>
          <p:pic>
            <p:nvPicPr>
              <p:cNvPr id="675" name="Google Shape;675;p59" descr="Shape&#10;&#10;Description automatically generated with low confidence"/>
              <p:cNvPicPr preferRelativeResize="0"/>
              <p:nvPr/>
            </p:nvPicPr>
            <p:blipFill rotWithShape="1">
              <a:blip r:embed="rId4">
                <a:alphaModFix/>
              </a:blip>
              <a:srcRect/>
              <a:stretch/>
            </p:blipFill>
            <p:spPr>
              <a:xfrm>
                <a:off x="2012655" y="3027029"/>
                <a:ext cx="622889" cy="622889"/>
              </a:xfrm>
              <a:prstGeom prst="rect">
                <a:avLst/>
              </a:prstGeom>
              <a:noFill/>
              <a:ln>
                <a:noFill/>
              </a:ln>
            </p:spPr>
          </p:pic>
          <p:sp>
            <p:nvSpPr>
              <p:cNvPr id="676" name="Google Shape;676;p59"/>
              <p:cNvSpPr/>
              <p:nvPr/>
            </p:nvSpPr>
            <p:spPr>
              <a:xfrm>
                <a:off x="1866900" y="2897974"/>
                <a:ext cx="914400" cy="914400"/>
              </a:xfrm>
              <a:prstGeom prst="rect">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77" name="Google Shape;677;p59"/>
            <p:cNvSpPr txBox="1"/>
            <p:nvPr/>
          </p:nvSpPr>
          <p:spPr>
            <a:xfrm>
              <a:off x="2568708" y="4320036"/>
              <a:ext cx="4446046" cy="609357"/>
            </a:xfrm>
            <a:prstGeom prst="rect">
              <a:avLst/>
            </a:prstGeom>
            <a:noFill/>
            <a:ln>
              <a:noFill/>
            </a:ln>
          </p:spPr>
          <p:txBody>
            <a:bodyPr spcFirstLastPara="1" wrap="square" lIns="0" tIns="45700" rIns="0" bIns="45700" anchor="t" anchorCtr="0">
              <a:spAutoFit/>
            </a:bodyPr>
            <a:lstStyle/>
            <a:p>
              <a:pPr marL="0" marR="0" lvl="0" indent="0" algn="l" rtl="0">
                <a:lnSpc>
                  <a:spcPct val="12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Reminders</a:t>
              </a:r>
              <a:endParaRPr sz="2800" b="0" i="0" u="none" strike="noStrike" cap="none">
                <a:solidFill>
                  <a:srgbClr val="000000"/>
                </a:solidFill>
                <a:latin typeface="Open Sans"/>
                <a:ea typeface="Open Sans"/>
                <a:cs typeface="Open Sans"/>
                <a:sym typeface="Open Sans"/>
              </a:endParaRPr>
            </a:p>
          </p:txBody>
        </p:sp>
      </p:grpSp>
      <p:sp>
        <p:nvSpPr>
          <p:cNvPr id="678" name="Google Shape;678;p59"/>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679" name="Google Shape;679;p59"/>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680" name="Google Shape;680;p59"/>
          <p:cNvSpPr txBox="1">
            <a:spLocks noGrp="1"/>
          </p:cNvSpPr>
          <p:nvPr>
            <p:ph type="title" idx="4294967295"/>
          </p:nvPr>
        </p:nvSpPr>
        <p:spPr>
          <a:xfrm>
            <a:off x="1866800" y="2253875"/>
            <a:ext cx="3668400" cy="8025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NEXT STEPS</a:t>
            </a:r>
            <a:endParaRPr>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a:spLocks noGrp="1"/>
          </p:cNvSpPr>
          <p:nvPr>
            <p:ph type="title"/>
          </p:nvPr>
        </p:nvSpPr>
        <p:spPr>
          <a:xfrm>
            <a:off x="1614712" y="1148755"/>
            <a:ext cx="6617400" cy="9201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a:t>LESSON 1  </a:t>
            </a:r>
            <a:endParaRPr/>
          </a:p>
          <a:p>
            <a:pPr marL="0" lvl="0" indent="0" algn="l" rtl="0">
              <a:lnSpc>
                <a:spcPct val="80000"/>
              </a:lnSpc>
              <a:spcBef>
                <a:spcPts val="0"/>
              </a:spcBef>
              <a:spcAft>
                <a:spcPts val="0"/>
              </a:spcAft>
              <a:buSzPts val="4400"/>
              <a:buNone/>
            </a:pPr>
            <a:r>
              <a:rPr lang="en-US"/>
              <a:t>OUTLINE</a:t>
            </a:r>
            <a:endParaRPr>
              <a:solidFill>
                <a:schemeClr val="accent1"/>
              </a:solidFill>
            </a:endParaRPr>
          </a:p>
        </p:txBody>
      </p:sp>
      <p:sp>
        <p:nvSpPr>
          <p:cNvPr id="273" name="Google Shape;273;p26"/>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4</a:t>
            </a:fld>
            <a:endParaRPr/>
          </a:p>
        </p:txBody>
      </p:sp>
      <p:sp>
        <p:nvSpPr>
          <p:cNvPr id="274" name="Google Shape;274;p26"/>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4</a:t>
            </a:fld>
            <a:endParaRPr/>
          </a:p>
        </p:txBody>
      </p:sp>
      <p:sp>
        <p:nvSpPr>
          <p:cNvPr id="275" name="Google Shape;275;p26"/>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6" name="Google Shape;276;p26"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277" name="Google Shape;277;p26"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278" name="Google Shape;278;p26"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279" name="Google Shape;279;p26"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280" name="Google Shape;280;p26"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281" name="Google Shape;281;p26"/>
          <p:cNvSpPr txBox="1">
            <a:spLocks noGrp="1"/>
          </p:cNvSpPr>
          <p:nvPr>
            <p:ph type="subTitle" idx="4"/>
          </p:nvPr>
        </p:nvSpPr>
        <p:spPr>
          <a:xfrm>
            <a:off x="1614693" y="2672950"/>
            <a:ext cx="9960000" cy="1655400"/>
          </a:xfrm>
          <a:prstGeom prst="rect">
            <a:avLst/>
          </a:prstGeom>
          <a:noFill/>
          <a:ln>
            <a:noFill/>
          </a:ln>
        </p:spPr>
        <p:txBody>
          <a:bodyPr spcFirstLastPara="1" wrap="square" lIns="0" tIns="45700" rIns="0" bIns="45700" anchor="t" anchorCtr="0">
            <a:noAutofit/>
          </a:bodyPr>
          <a:lstStyle/>
          <a:p>
            <a:pPr marL="457200" lvl="0" indent="-406400" algn="l" rtl="0">
              <a:lnSpc>
                <a:spcPct val="90000"/>
              </a:lnSpc>
              <a:spcBef>
                <a:spcPts val="0"/>
              </a:spcBef>
              <a:spcAft>
                <a:spcPts val="0"/>
              </a:spcAft>
              <a:buClr>
                <a:srgbClr val="000000"/>
              </a:buClr>
              <a:buSzPts val="2800"/>
              <a:buFont typeface="Open Sans"/>
              <a:buChar char="•"/>
            </a:pPr>
            <a:r>
              <a:rPr lang="en-US" sz="2800">
                <a:solidFill>
                  <a:srgbClr val="000000"/>
                </a:solidFill>
              </a:rPr>
              <a:t>Load a schema and data into MySQL Workbench.</a:t>
            </a:r>
            <a:endParaRPr sz="2800">
              <a:solidFill>
                <a:srgbClr val="000000"/>
              </a:solidFill>
            </a:endParaRPr>
          </a:p>
          <a:p>
            <a:pPr marL="457200" lvl="0" indent="-406400" algn="l" rtl="0">
              <a:lnSpc>
                <a:spcPct val="90000"/>
              </a:lnSpc>
              <a:spcBef>
                <a:spcPts val="1000"/>
              </a:spcBef>
              <a:spcAft>
                <a:spcPts val="0"/>
              </a:spcAft>
              <a:buClr>
                <a:srgbClr val="000000"/>
              </a:buClr>
              <a:buSzPts val="2800"/>
              <a:buFont typeface="Open Sans"/>
              <a:buChar char="•"/>
            </a:pPr>
            <a:r>
              <a:rPr lang="en-US" sz="2800">
                <a:solidFill>
                  <a:srgbClr val="000000"/>
                </a:solidFill>
              </a:rPr>
              <a:t>Query data in MySQL Workbench.</a:t>
            </a:r>
            <a:endParaRPr sz="2800">
              <a:solidFill>
                <a:schemeClr val="dk1"/>
              </a:solidFill>
            </a:endParaRPr>
          </a:p>
        </p:txBody>
      </p:sp>
      <p:sp>
        <p:nvSpPr>
          <p:cNvPr id="282" name="Google Shape;282;p26"/>
          <p:cNvSpPr/>
          <p:nvPr/>
        </p:nvSpPr>
        <p:spPr>
          <a:xfrm>
            <a:off x="1506071" y="282388"/>
            <a:ext cx="10300500" cy="699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p26"/>
          <p:cNvSpPr/>
          <p:nvPr/>
        </p:nvSpPr>
        <p:spPr>
          <a:xfrm>
            <a:off x="1866900" y="423902"/>
            <a:ext cx="36849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284" name="Google Shape;284;p26"/>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1506088" y="1238800"/>
            <a:ext cx="9672300" cy="9201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a:solidFill>
                  <a:schemeClr val="dk1"/>
                </a:solidFill>
              </a:rPr>
              <a:t>DROP TABLE RECORDS</a:t>
            </a:r>
            <a:endParaRPr/>
          </a:p>
        </p:txBody>
      </p:sp>
      <p:sp>
        <p:nvSpPr>
          <p:cNvPr id="291" name="Google Shape;291;p27"/>
          <p:cNvSpPr txBox="1">
            <a:spLocks noGrp="1"/>
          </p:cNvSpPr>
          <p:nvPr>
            <p:ph type="sldNum" idx="1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5</a:t>
            </a:fld>
            <a:endParaRPr/>
          </a:p>
        </p:txBody>
      </p:sp>
      <p:sp>
        <p:nvSpPr>
          <p:cNvPr id="292" name="Google Shape;292;p27"/>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5</a:t>
            </a:fld>
            <a:endParaRPr/>
          </a:p>
        </p:txBody>
      </p:sp>
      <p:sp>
        <p:nvSpPr>
          <p:cNvPr id="293" name="Google Shape;293;p27"/>
          <p:cNvSpPr/>
          <p:nvPr/>
        </p:nvSpPr>
        <p:spPr>
          <a:xfrm>
            <a:off x="171913" y="981459"/>
            <a:ext cx="701100" cy="7011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4" name="Google Shape;294;p27" descr="Artifact"/>
          <p:cNvPicPr preferRelativeResize="0"/>
          <p:nvPr/>
        </p:nvPicPr>
        <p:blipFill rotWithShape="1">
          <a:blip r:embed="rId3">
            <a:alphaModFix/>
          </a:blip>
          <a:srcRect/>
          <a:stretch/>
        </p:blipFill>
        <p:spPr>
          <a:xfrm>
            <a:off x="376700" y="3221705"/>
            <a:ext cx="291525" cy="357990"/>
          </a:xfrm>
          <a:prstGeom prst="rect">
            <a:avLst/>
          </a:prstGeom>
          <a:noFill/>
          <a:ln>
            <a:noFill/>
          </a:ln>
        </p:spPr>
      </p:pic>
      <p:pic>
        <p:nvPicPr>
          <p:cNvPr id="295" name="Google Shape;295;p27" descr="Icon&#10;&#10;Description automatically generated"/>
          <p:cNvPicPr preferRelativeResize="0"/>
          <p:nvPr/>
        </p:nvPicPr>
        <p:blipFill rotWithShape="1">
          <a:blip r:embed="rId4">
            <a:alphaModFix/>
          </a:blip>
          <a:srcRect/>
          <a:stretch/>
        </p:blipFill>
        <p:spPr>
          <a:xfrm>
            <a:off x="367903" y="4392157"/>
            <a:ext cx="291525" cy="284237"/>
          </a:xfrm>
          <a:prstGeom prst="rect">
            <a:avLst/>
          </a:prstGeom>
          <a:noFill/>
          <a:ln>
            <a:noFill/>
          </a:ln>
        </p:spPr>
      </p:pic>
      <p:pic>
        <p:nvPicPr>
          <p:cNvPr id="296" name="Google Shape;296;p27" descr="Icon&#10;&#10;Description automatically generated"/>
          <p:cNvPicPr preferRelativeResize="0"/>
          <p:nvPr/>
        </p:nvPicPr>
        <p:blipFill rotWithShape="1">
          <a:blip r:embed="rId5">
            <a:alphaModFix/>
          </a:blip>
          <a:srcRect/>
          <a:stretch/>
        </p:blipFill>
        <p:spPr>
          <a:xfrm>
            <a:off x="420413" y="2205408"/>
            <a:ext cx="204067" cy="276948"/>
          </a:xfrm>
          <a:prstGeom prst="rect">
            <a:avLst/>
          </a:prstGeom>
          <a:noFill/>
          <a:ln>
            <a:noFill/>
          </a:ln>
        </p:spPr>
      </p:pic>
      <p:pic>
        <p:nvPicPr>
          <p:cNvPr id="297" name="Google Shape;297;p27" descr="Icon&#10;&#10;Description automatically generated"/>
          <p:cNvPicPr preferRelativeResize="0"/>
          <p:nvPr/>
        </p:nvPicPr>
        <p:blipFill rotWithShape="1">
          <a:blip r:embed="rId6">
            <a:alphaModFix/>
          </a:blip>
          <a:srcRect/>
          <a:stretch/>
        </p:blipFill>
        <p:spPr>
          <a:xfrm>
            <a:off x="372251" y="5488844"/>
            <a:ext cx="284237" cy="196779"/>
          </a:xfrm>
          <a:prstGeom prst="rect">
            <a:avLst/>
          </a:prstGeom>
          <a:noFill/>
          <a:ln>
            <a:noFill/>
          </a:ln>
        </p:spPr>
      </p:pic>
      <p:pic>
        <p:nvPicPr>
          <p:cNvPr id="298" name="Google Shape;298;p27" descr="Artifact"/>
          <p:cNvPicPr preferRelativeResize="0"/>
          <p:nvPr/>
        </p:nvPicPr>
        <p:blipFill rotWithShape="1">
          <a:blip r:embed="rId7">
            <a:alphaModFix/>
          </a:blip>
          <a:srcRect/>
          <a:stretch/>
        </p:blipFill>
        <p:spPr>
          <a:xfrm>
            <a:off x="376687" y="1120017"/>
            <a:ext cx="291525" cy="407142"/>
          </a:xfrm>
          <a:prstGeom prst="rect">
            <a:avLst/>
          </a:prstGeom>
          <a:noFill/>
          <a:ln>
            <a:noFill/>
          </a:ln>
        </p:spPr>
      </p:pic>
      <p:sp>
        <p:nvSpPr>
          <p:cNvPr id="299" name="Google Shape;299;p27"/>
          <p:cNvSpPr/>
          <p:nvPr/>
        </p:nvSpPr>
        <p:spPr>
          <a:xfrm>
            <a:off x="1506071" y="282438"/>
            <a:ext cx="10300500" cy="699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0" name="Google Shape;300;p27"/>
          <p:cNvSpPr/>
          <p:nvPr/>
        </p:nvSpPr>
        <p:spPr>
          <a:xfrm>
            <a:off x="1866900" y="423902"/>
            <a:ext cx="3684900" cy="301800"/>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01" name="Google Shape;301;p27"/>
          <p:cNvSpPr/>
          <p:nvPr/>
        </p:nvSpPr>
        <p:spPr>
          <a:xfrm>
            <a:off x="7628710" y="423902"/>
            <a:ext cx="3991800" cy="301800"/>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02" name="Google Shape;302;p27"/>
          <p:cNvSpPr txBox="1"/>
          <p:nvPr/>
        </p:nvSpPr>
        <p:spPr>
          <a:xfrm>
            <a:off x="1473150" y="2777050"/>
            <a:ext cx="9082800" cy="1046700"/>
          </a:xfrm>
          <a:prstGeom prst="rect">
            <a:avLst/>
          </a:prstGeom>
          <a:noFill/>
          <a:ln>
            <a:noFill/>
          </a:ln>
        </p:spPr>
        <p:txBody>
          <a:bodyPr spcFirstLastPara="1" wrap="square" lIns="91425" tIns="91425" rIns="91425" bIns="91425" anchor="t" anchorCtr="0">
            <a:spAutoFit/>
          </a:bodyPr>
          <a:lstStyle/>
          <a:p>
            <a:pPr marL="139700" lvl="0" indent="0" algn="l" rtl="0">
              <a:spcBef>
                <a:spcPts val="0"/>
              </a:spcBef>
              <a:spcAft>
                <a:spcPts val="0"/>
              </a:spcAft>
              <a:buNone/>
            </a:pPr>
            <a:r>
              <a:rPr lang="en-US" sz="2800">
                <a:latin typeface="Open Sans"/>
                <a:ea typeface="Open Sans"/>
                <a:cs typeface="Open Sans"/>
                <a:sym typeface="Open Sans"/>
              </a:rPr>
              <a:t>Congratulations on your new role as a data analyst for Drop Table Records!</a:t>
            </a:r>
            <a:endParaRPr sz="2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8"/>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6</a:t>
            </a:fld>
            <a:endParaRPr/>
          </a:p>
        </p:txBody>
      </p:sp>
      <p:pic>
        <p:nvPicPr>
          <p:cNvPr id="309" name="Google Shape;309;p28" descr="Database with solid fill"/>
          <p:cNvPicPr preferRelativeResize="0"/>
          <p:nvPr/>
        </p:nvPicPr>
        <p:blipFill rotWithShape="1">
          <a:blip r:embed="rId3">
            <a:alphaModFix/>
          </a:blip>
          <a:srcRect/>
          <a:stretch/>
        </p:blipFill>
        <p:spPr>
          <a:xfrm>
            <a:off x="3958129" y="2938280"/>
            <a:ext cx="914400" cy="914400"/>
          </a:xfrm>
          <a:prstGeom prst="rect">
            <a:avLst/>
          </a:prstGeom>
          <a:noFill/>
          <a:ln>
            <a:noFill/>
          </a:ln>
        </p:spPr>
      </p:pic>
      <p:pic>
        <p:nvPicPr>
          <p:cNvPr id="310" name="Google Shape;310;p28" descr="Database with solid fill"/>
          <p:cNvPicPr preferRelativeResize="0"/>
          <p:nvPr/>
        </p:nvPicPr>
        <p:blipFill rotWithShape="1">
          <a:blip r:embed="rId3">
            <a:alphaModFix/>
          </a:blip>
          <a:srcRect/>
          <a:stretch/>
        </p:blipFill>
        <p:spPr>
          <a:xfrm>
            <a:off x="7469955" y="2905978"/>
            <a:ext cx="914400" cy="914400"/>
          </a:xfrm>
          <a:prstGeom prst="rect">
            <a:avLst/>
          </a:prstGeom>
          <a:noFill/>
          <a:ln>
            <a:noFill/>
          </a:ln>
        </p:spPr>
      </p:pic>
      <p:sp>
        <p:nvSpPr>
          <p:cNvPr id="311" name="Google Shape;311;p28"/>
          <p:cNvSpPr txBox="1"/>
          <p:nvPr/>
        </p:nvSpPr>
        <p:spPr>
          <a:xfrm>
            <a:off x="4753248" y="3241600"/>
            <a:ext cx="771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t>S</a:t>
            </a:r>
            <a:r>
              <a:rPr lang="en-US" sz="1400" b="0" i="0" u="none" strike="noStrike" cap="none">
                <a:solidFill>
                  <a:srgbClr val="000000"/>
                </a:solidFill>
                <a:latin typeface="Arial"/>
                <a:ea typeface="Arial"/>
                <a:cs typeface="Arial"/>
                <a:sym typeface="Arial"/>
              </a:rPr>
              <a:t>akila</a:t>
            </a:r>
            <a:endParaRPr sz="1400" b="0" i="0" u="none" strike="noStrike" cap="none">
              <a:solidFill>
                <a:srgbClr val="000000"/>
              </a:solidFill>
              <a:latin typeface="Arial"/>
              <a:ea typeface="Arial"/>
              <a:cs typeface="Arial"/>
              <a:sym typeface="Arial"/>
            </a:endParaRPr>
          </a:p>
        </p:txBody>
      </p:sp>
      <p:sp>
        <p:nvSpPr>
          <p:cNvPr id="312" name="Google Shape;312;p28"/>
          <p:cNvSpPr txBox="1"/>
          <p:nvPr/>
        </p:nvSpPr>
        <p:spPr>
          <a:xfrm>
            <a:off x="8382076" y="3233308"/>
            <a:ext cx="58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band</a:t>
            </a:r>
            <a:endParaRPr sz="1400" b="0" i="0" u="none" strike="noStrike" cap="none">
              <a:solidFill>
                <a:srgbClr val="000000"/>
              </a:solidFill>
              <a:latin typeface="Arial"/>
              <a:ea typeface="Arial"/>
              <a:cs typeface="Arial"/>
              <a:sym typeface="Arial"/>
            </a:endParaRPr>
          </a:p>
        </p:txBody>
      </p:sp>
      <p:sp>
        <p:nvSpPr>
          <p:cNvPr id="313" name="Google Shape;313;p28"/>
          <p:cNvSpPr/>
          <p:nvPr/>
        </p:nvSpPr>
        <p:spPr>
          <a:xfrm>
            <a:off x="3381660" y="2266560"/>
            <a:ext cx="2673600" cy="2472300"/>
          </a:xfrm>
          <a:prstGeom prst="noSmoking">
            <a:avLst>
              <a:gd name="adj" fmla="val 6339"/>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8"/>
          <p:cNvSpPr txBox="1">
            <a:spLocks noGrp="1"/>
          </p:cNvSpPr>
          <p:nvPr>
            <p:ph type="title" idx="4294967295"/>
          </p:nvPr>
        </p:nvSpPr>
        <p:spPr>
          <a:xfrm>
            <a:off x="1330538" y="580593"/>
            <a:ext cx="4577100" cy="9201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a:t>OUR NEW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7</a:t>
            </a:fld>
            <a:endParaRPr/>
          </a:p>
        </p:txBody>
      </p:sp>
      <p:sp>
        <p:nvSpPr>
          <p:cNvPr id="321" name="Google Shape;321;p29"/>
          <p:cNvSpPr txBox="1">
            <a:spLocks noGrp="1"/>
          </p:cNvSpPr>
          <p:nvPr>
            <p:ph type="title" idx="4294967295"/>
          </p:nvPr>
        </p:nvSpPr>
        <p:spPr>
          <a:xfrm>
            <a:off x="1482959" y="1061700"/>
            <a:ext cx="7922100" cy="920100"/>
          </a:xfrm>
          <a:prstGeom prst="rect">
            <a:avLst/>
          </a:prstGeom>
          <a:noFill/>
          <a:ln>
            <a:noFill/>
          </a:ln>
        </p:spPr>
        <p:txBody>
          <a:bodyPr spcFirstLastPara="1" wrap="square" lIns="0" tIns="192000" rIns="0" bIns="0" anchor="t" anchorCtr="0">
            <a:noAutofit/>
          </a:bodyPr>
          <a:lstStyle/>
          <a:p>
            <a:pPr marL="0" lvl="0" indent="0" algn="l" rtl="0">
              <a:lnSpc>
                <a:spcPct val="80000"/>
              </a:lnSpc>
              <a:spcBef>
                <a:spcPts val="0"/>
              </a:spcBef>
              <a:spcAft>
                <a:spcPts val="0"/>
              </a:spcAft>
              <a:buSzPts val="4400"/>
              <a:buNone/>
            </a:pPr>
            <a:r>
              <a:rPr lang="en-US"/>
              <a:t>OUR BASIC SQL QUERY</a:t>
            </a:r>
            <a:endParaRPr/>
          </a:p>
        </p:txBody>
      </p:sp>
      <p:sp>
        <p:nvSpPr>
          <p:cNvPr id="322" name="Google Shape;322;p29"/>
          <p:cNvSpPr txBox="1"/>
          <p:nvPr/>
        </p:nvSpPr>
        <p:spPr>
          <a:xfrm>
            <a:off x="3156727" y="2792608"/>
            <a:ext cx="44628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4472C4"/>
                </a:solidFill>
                <a:latin typeface="Arial"/>
                <a:ea typeface="Arial"/>
                <a:cs typeface="Arial"/>
                <a:sym typeface="Arial"/>
              </a:rPr>
              <a:t>SELECT</a:t>
            </a:r>
            <a:r>
              <a:rPr lang="en-US" sz="1800" b="0" i="0" u="none" strike="noStrike" cap="none">
                <a:solidFill>
                  <a:srgbClr val="000000"/>
                </a:solidFill>
                <a:latin typeface="Arial"/>
                <a:ea typeface="Arial"/>
                <a:cs typeface="Arial"/>
                <a:sym typeface="Arial"/>
              </a:rPr>
              <a:t> COUNT(col1), col2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Arial"/>
                <a:ea typeface="Arial"/>
                <a:cs typeface="Arial"/>
                <a:sym typeface="Arial"/>
              </a:rPr>
              <a:t>FROM</a:t>
            </a:r>
            <a:r>
              <a:rPr lang="en-US" sz="1800" b="0" i="0" u="none" strike="noStrike" cap="none">
                <a:solidFill>
                  <a:srgbClr val="000000"/>
                </a:solidFill>
                <a:latin typeface="Arial"/>
                <a:ea typeface="Arial"/>
                <a:cs typeface="Arial"/>
                <a:sym typeface="Arial"/>
              </a:rPr>
              <a:t> table1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Arial"/>
                <a:ea typeface="Arial"/>
                <a:cs typeface="Arial"/>
                <a:sym typeface="Arial"/>
              </a:rPr>
              <a:t>WHERE</a:t>
            </a:r>
            <a:r>
              <a:rPr lang="en-US" sz="1800" b="0" i="0" u="none" strike="noStrike" cap="none">
                <a:solidFill>
                  <a:srgbClr val="000000"/>
                </a:solidFill>
                <a:latin typeface="Arial"/>
                <a:ea typeface="Arial"/>
                <a:cs typeface="Arial"/>
                <a:sym typeface="Arial"/>
              </a:rPr>
              <a:t> col3 = value3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Arial"/>
                <a:ea typeface="Arial"/>
                <a:cs typeface="Arial"/>
                <a:sym typeface="Arial"/>
              </a:rPr>
              <a:t>GROUP BY </a:t>
            </a:r>
            <a:r>
              <a:rPr lang="en-US" sz="1800" b="0" i="0" u="none" strike="noStrike" cap="none">
                <a:solidFill>
                  <a:srgbClr val="000000"/>
                </a:solidFill>
                <a:latin typeface="Arial"/>
                <a:ea typeface="Arial"/>
                <a:cs typeface="Arial"/>
                <a:sym typeface="Arial"/>
              </a:rPr>
              <a:t>col2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Arial"/>
                <a:ea typeface="Arial"/>
                <a:cs typeface="Arial"/>
                <a:sym typeface="Arial"/>
              </a:rPr>
              <a:t>HAVING</a:t>
            </a:r>
            <a:r>
              <a:rPr lang="en-US" sz="1800" b="0" i="0" u="none" strike="noStrike" cap="none">
                <a:solidFill>
                  <a:srgbClr val="000000"/>
                </a:solidFill>
                <a:latin typeface="Arial"/>
                <a:ea typeface="Arial"/>
                <a:cs typeface="Arial"/>
                <a:sym typeface="Arial"/>
              </a:rPr>
              <a:t> AVG(col1) &gt;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70C0"/>
                </a:solidFill>
                <a:latin typeface="Arial"/>
                <a:ea typeface="Arial"/>
                <a:cs typeface="Arial"/>
                <a:sym typeface="Arial"/>
              </a:rPr>
              <a:t>ORDER BY </a:t>
            </a:r>
            <a:r>
              <a:rPr lang="en-US" sz="1800" b="0" i="0" u="none" strike="noStrike" cap="none">
                <a:solidFill>
                  <a:srgbClr val="000000"/>
                </a:solidFill>
                <a:latin typeface="Arial"/>
                <a:ea typeface="Arial"/>
                <a:cs typeface="Arial"/>
                <a:sym typeface="Arial"/>
              </a:rPr>
              <a:t>col2;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sldNum" idx="1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8</a:t>
            </a:fld>
            <a:endParaRPr/>
          </a:p>
        </p:txBody>
      </p:sp>
      <p:sp>
        <p:nvSpPr>
          <p:cNvPr id="329" name="Google Shape;329;p30"/>
          <p:cNvSpPr txBox="1">
            <a:spLocks noGrp="1"/>
          </p:cNvSpPr>
          <p:nvPr>
            <p:ph type="sldNum" idx="2"/>
          </p:nvPr>
        </p:nvSpPr>
        <p:spPr>
          <a:xfrm>
            <a:off x="235873" y="6418877"/>
            <a:ext cx="513600" cy="22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8</a:t>
            </a:fld>
            <a:endParaRPr/>
          </a:p>
        </p:txBody>
      </p:sp>
      <p:sp>
        <p:nvSpPr>
          <p:cNvPr id="330" name="Google Shape;330;p30"/>
          <p:cNvSpPr txBox="1">
            <a:spLocks noGrp="1"/>
          </p:cNvSpPr>
          <p:nvPr>
            <p:ph type="title"/>
          </p:nvPr>
        </p:nvSpPr>
        <p:spPr>
          <a:xfrm>
            <a:off x="1816200" y="1890825"/>
            <a:ext cx="8079300" cy="1550700"/>
          </a:xfrm>
          <a:prstGeom prst="rect">
            <a:avLst/>
          </a:prstGeom>
        </p:spPr>
        <p:txBody>
          <a:bodyPr spcFirstLastPara="1" wrap="square" lIns="0" tIns="192000" rIns="0" bIns="0" anchor="t" anchorCtr="0">
            <a:noAutofit/>
          </a:bodyPr>
          <a:lstStyle/>
          <a:p>
            <a:pPr marL="0" lvl="0" indent="0" algn="l" rtl="0">
              <a:spcBef>
                <a:spcPts val="0"/>
              </a:spcBef>
              <a:spcAft>
                <a:spcPts val="0"/>
              </a:spcAft>
              <a:buNone/>
            </a:pPr>
            <a:r>
              <a:rPr lang="en-US"/>
              <a:t>ACTIVITY:</a:t>
            </a:r>
            <a:endParaRPr/>
          </a:p>
          <a:p>
            <a:pPr marL="0" lvl="0" indent="0" algn="l" rtl="0">
              <a:spcBef>
                <a:spcPts val="0"/>
              </a:spcBef>
              <a:spcAft>
                <a:spcPts val="0"/>
              </a:spcAft>
              <a:buNone/>
            </a:pPr>
            <a:r>
              <a:rPr lang="en-US"/>
              <a:t>DROP TABLE RECORDS (PART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2"/>
          <p:cNvSpPr txBox="1">
            <a:spLocks noGrp="1"/>
          </p:cNvSpPr>
          <p:nvPr>
            <p:ph type="sldNum" idx="2"/>
          </p:nvPr>
        </p:nvSpPr>
        <p:spPr>
          <a:xfrm>
            <a:off x="235873" y="6418877"/>
            <a:ext cx="513600" cy="22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9</a:t>
            </a:fld>
            <a:endParaRPr/>
          </a:p>
        </p:txBody>
      </p:sp>
      <p:sp>
        <p:nvSpPr>
          <p:cNvPr id="343" name="Google Shape;343;p32"/>
          <p:cNvSpPr/>
          <p:nvPr/>
        </p:nvSpPr>
        <p:spPr>
          <a:xfrm>
            <a:off x="1866900" y="423902"/>
            <a:ext cx="3684814" cy="301759"/>
          </a:xfrm>
          <a:prstGeom prst="rect">
            <a:avLst/>
          </a:prstGeom>
          <a:noFill/>
          <a:ln>
            <a:noFill/>
          </a:ln>
        </p:spPr>
        <p:txBody>
          <a:bodyPr spcFirstLastPara="1" wrap="square" lIns="0" tIns="64000" rIns="0" bIns="45700" anchor="ctr" anchorCtr="0">
            <a:noAutofit/>
          </a:bodyPr>
          <a:lstStyle/>
          <a:p>
            <a:pPr marL="0" marR="0" lvl="0" indent="0" algn="l" rtl="0">
              <a:lnSpc>
                <a:spcPct val="100000"/>
              </a:lnSpc>
              <a:spcBef>
                <a:spcPts val="0"/>
              </a:spcBef>
              <a:spcAft>
                <a:spcPts val="0"/>
              </a:spcAft>
              <a:buNone/>
            </a:pPr>
            <a:r>
              <a:rPr lang="en-US" sz="900" b="1">
                <a:solidFill>
                  <a:schemeClr val="dk1"/>
                </a:solidFill>
                <a:latin typeface="Montserrat"/>
                <a:ea typeface="Montserrat"/>
                <a:cs typeface="Montserrat"/>
                <a:sym typeface="Montserrat"/>
              </a:rPr>
              <a:t>MODULE 8:</a:t>
            </a:r>
            <a:r>
              <a:rPr lang="en-US" sz="900" b="0" i="0" u="none" strike="noStrike" cap="none">
                <a:solidFill>
                  <a:schemeClr val="dk1"/>
                </a:solidFill>
                <a:latin typeface="Montserrat"/>
                <a:ea typeface="Montserrat"/>
                <a:cs typeface="Montserrat"/>
                <a:sym typeface="Montserrat"/>
              </a:rPr>
              <a:t> </a:t>
            </a:r>
            <a:r>
              <a:rPr lang="en-US" sz="900">
                <a:solidFill>
                  <a:schemeClr val="dk1"/>
                </a:solidFill>
                <a:latin typeface="Montserrat"/>
                <a:ea typeface="Montserrat"/>
                <a:cs typeface="Montserrat"/>
                <a:sym typeface="Montserrat"/>
              </a:rPr>
              <a:t>FINAL PROJECT</a:t>
            </a:r>
            <a:endParaRPr sz="900" b="0" i="0" u="none" strike="noStrike" cap="none">
              <a:solidFill>
                <a:srgbClr val="000000"/>
              </a:solidFill>
              <a:latin typeface="Arial"/>
              <a:ea typeface="Arial"/>
              <a:cs typeface="Arial"/>
              <a:sym typeface="Arial"/>
            </a:endParaRPr>
          </a:p>
        </p:txBody>
      </p:sp>
      <p:sp>
        <p:nvSpPr>
          <p:cNvPr id="344" name="Google Shape;344;p32"/>
          <p:cNvSpPr/>
          <p:nvPr/>
        </p:nvSpPr>
        <p:spPr>
          <a:xfrm>
            <a:off x="7628710" y="423902"/>
            <a:ext cx="3991790" cy="301759"/>
          </a:xfrm>
          <a:prstGeom prst="rect">
            <a:avLst/>
          </a:prstGeom>
          <a:noFill/>
          <a:ln>
            <a:noFill/>
          </a:ln>
        </p:spPr>
        <p:txBody>
          <a:bodyPr spcFirstLastPara="1" wrap="square" lIns="0" tIns="64000" rIns="0" bIns="45700" anchor="ctr" anchorCtr="0">
            <a:noAutofit/>
          </a:bodyPr>
          <a:lstStyle/>
          <a:p>
            <a:pPr marL="0" marR="0" lvl="0" indent="0" algn="r" rtl="0">
              <a:lnSpc>
                <a:spcPct val="100000"/>
              </a:lnSpc>
              <a:spcBef>
                <a:spcPts val="0"/>
              </a:spcBef>
              <a:spcAft>
                <a:spcPts val="0"/>
              </a:spcAft>
              <a:buNone/>
            </a:pPr>
            <a:r>
              <a:rPr lang="en-US" sz="900" b="1" i="0" u="none" strike="noStrike" cap="none">
                <a:solidFill>
                  <a:schemeClr val="dk1"/>
                </a:solidFill>
                <a:latin typeface="Montserrat"/>
                <a:ea typeface="Montserrat"/>
                <a:cs typeface="Montserrat"/>
                <a:sym typeface="Montserrat"/>
              </a:rPr>
              <a:t>DATA SCIENCE AND ANALYTICS: </a:t>
            </a:r>
            <a:r>
              <a:rPr lang="en-US" sz="900" b="0" i="0" u="none" strike="noStrike" cap="none">
                <a:solidFill>
                  <a:srgbClr val="575757"/>
                </a:solidFill>
                <a:latin typeface="Montserrat"/>
                <a:ea typeface="Montserrat"/>
                <a:cs typeface="Montserrat"/>
                <a:sym typeface="Montserrat"/>
              </a:rPr>
              <a:t>SQL AND DATABASES</a:t>
            </a:r>
            <a:endParaRPr sz="900" b="0" i="0" u="none" strike="noStrike" cap="none">
              <a:solidFill>
                <a:srgbClr val="000000"/>
              </a:solidFill>
              <a:latin typeface="Montserrat"/>
              <a:ea typeface="Montserrat"/>
              <a:cs typeface="Montserrat"/>
              <a:sym typeface="Montserrat"/>
            </a:endParaRPr>
          </a:p>
          <a:p>
            <a:pPr marL="0" marR="0" lvl="0" indent="0" algn="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a:ea typeface="Montserrat"/>
              <a:cs typeface="Montserrat"/>
              <a:sym typeface="Montserrat"/>
            </a:endParaRPr>
          </a:p>
        </p:txBody>
      </p:sp>
      <p:sp>
        <p:nvSpPr>
          <p:cNvPr id="345" name="Google Shape;345;p32"/>
          <p:cNvSpPr txBox="1">
            <a:spLocks noGrp="1"/>
          </p:cNvSpPr>
          <p:nvPr>
            <p:ph type="title" idx="4294967295"/>
          </p:nvPr>
        </p:nvSpPr>
        <p:spPr>
          <a:xfrm>
            <a:off x="1778475" y="1878300"/>
            <a:ext cx="7239900" cy="1550700"/>
          </a:xfrm>
          <a:prstGeom prst="rect">
            <a:avLst/>
          </a:prstGeom>
          <a:noFill/>
          <a:ln>
            <a:noFill/>
          </a:ln>
        </p:spPr>
        <p:txBody>
          <a:bodyPr spcFirstLastPara="1" wrap="square" lIns="0" tIns="192000" rIns="0" bIns="0" anchor="t" anchorCtr="0">
            <a:noAutofit/>
          </a:bodyPr>
          <a:lstStyle/>
          <a:p>
            <a:pPr marL="0" lvl="0" indent="0" algn="l" rtl="0">
              <a:spcBef>
                <a:spcPts val="0"/>
              </a:spcBef>
              <a:spcAft>
                <a:spcPts val="0"/>
              </a:spcAft>
              <a:buClr>
                <a:schemeClr val="dk1"/>
              </a:buClr>
              <a:buSzPts val="3600"/>
              <a:buFont typeface="Montserrat"/>
              <a:buNone/>
            </a:pPr>
            <a:r>
              <a:rPr lang="en-US"/>
              <a:t>LESSON 2:</a:t>
            </a:r>
            <a:endParaRPr sz="1400" b="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lt1"/>
              </a:buClr>
              <a:buSzPts val="4400"/>
              <a:buFont typeface="Montserrat"/>
              <a:buNone/>
            </a:pPr>
            <a:r>
              <a:rPr lang="en-US"/>
              <a:t>PROJECT HOUR 2</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DSA - TEMPLATE">
  <a:themeElements>
    <a:clrScheme name="Balance Color">
      <a:dk1>
        <a:srgbClr val="1F1F1F"/>
      </a:dk1>
      <a:lt1>
        <a:srgbClr val="FFFFFF"/>
      </a:lt1>
      <a:dk2>
        <a:srgbClr val="202020"/>
      </a:dk2>
      <a:lt2>
        <a:srgbClr val="FFFFFF"/>
      </a:lt2>
      <a:accent1>
        <a:srgbClr val="FE1C1D"/>
      </a:accent1>
      <a:accent2>
        <a:srgbClr val="FF5757"/>
      </a:accent2>
      <a:accent3>
        <a:srgbClr val="C9D2FD"/>
      </a:accent3>
      <a:accent4>
        <a:srgbClr val="5E78FA"/>
      </a:accent4>
      <a:accent5>
        <a:srgbClr val="0420AB"/>
      </a:accent5>
      <a:accent6>
        <a:srgbClr val="021572"/>
      </a:accent6>
      <a:hlink>
        <a:srgbClr val="FF5757"/>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2292</Words>
  <Application>Microsoft Office PowerPoint</Application>
  <PresentationFormat>Widescreen</PresentationFormat>
  <Paragraphs>401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Montserrat</vt:lpstr>
      <vt:lpstr>Montserrat Medium</vt:lpstr>
      <vt:lpstr>Open Sans</vt:lpstr>
      <vt:lpstr>Source Sans Pro Light</vt:lpstr>
      <vt:lpstr>DSA - TEMPLATE</vt:lpstr>
      <vt:lpstr>Course 2: SQL and Databases  Module 8: Final Project</vt:lpstr>
      <vt:lpstr>LESSON 1: PROJECT HOUR 1</vt:lpstr>
      <vt:lpstr>WHAT ARE THE GOALS?  Load a schema and data into MySQL Workbench. Query data in MySQL Workbench.</vt:lpstr>
      <vt:lpstr>LESSON 1   OUTLINE</vt:lpstr>
      <vt:lpstr>DROP TABLE RECORDS</vt:lpstr>
      <vt:lpstr>OUR NEW DATABASE</vt:lpstr>
      <vt:lpstr>OUR BASIC SQL QUERY</vt:lpstr>
      <vt:lpstr>ACTIVITY: DROP TABLE RECORDS (PART 1)</vt:lpstr>
      <vt:lpstr>LESSON 2: PROJECT HOUR 2</vt:lpstr>
      <vt:lpstr>LESSON 2   OUTLINE</vt:lpstr>
      <vt:lpstr>BUSINESS IS BOOMING</vt:lpstr>
      <vt:lpstr>WHAT ARE THE GOALS?  Use aggregate SQL functions (MIN, MAX, AVG, SUM, COUNT). Join tables together. Insert, delete, and update data in our database.</vt:lpstr>
      <vt:lpstr>AGGREGATES</vt:lpstr>
      <vt:lpstr>INSERT, DELETE, UPDATE</vt:lpstr>
      <vt:lpstr>ACTIVITY: DROP TABLE RECORDS (PART 2)</vt:lpstr>
      <vt:lpstr>LESSON 3: PROJECT HOUR 3</vt:lpstr>
      <vt:lpstr>LESSON 3   OUTLINE</vt:lpstr>
      <vt:lpstr>FESTIVAL TIME!</vt:lpstr>
      <vt:lpstr>WHAT ARE THE GOALS?  Use CASE statements in our queries. Use views to save complex queries as tables.</vt:lpstr>
      <vt:lpstr>CASE STATEMENTS</vt:lpstr>
      <vt:lpstr>VIEWS </vt:lpstr>
      <vt:lpstr>ACTIVITY: DROP TABLE RECORDS (PART 3)</vt:lpstr>
      <vt:lpstr>LESSON 4: PROJECT HOUR 4: ASYNC</vt:lpstr>
      <vt:lpstr>LESSON  OUTLINE</vt:lpstr>
      <vt:lpstr>ALMOST THERE</vt:lpstr>
      <vt:lpstr>WHAT ARE THE GOALS?  Use a stored procedure for our queries.</vt:lpstr>
      <vt:lpstr>STORED PROCEDURES (S-PROCS)</vt:lpstr>
      <vt:lpstr>CALLING S-PROCS</vt:lpstr>
      <vt:lpstr>ACTIVITY: DROP TABLE RECORDS (PART 4)</vt:lpstr>
      <vt:lpstr>QUESTIONS?</vt:lpstr>
      <vt:lpstr>REVIEW AND WRAP-UP</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 SQL and Databases  Module 8: Final Project</dc:title>
  <cp:lastModifiedBy>Collin Bashore</cp:lastModifiedBy>
  <cp:revision>1</cp:revision>
  <dcterms:modified xsi:type="dcterms:W3CDTF">2022-08-15T21:36:41Z</dcterms:modified>
</cp:coreProperties>
</file>