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9" r:id="rId4"/>
    <p:sldId id="292" r:id="rId5"/>
    <p:sldId id="257" r:id="rId6"/>
    <p:sldId id="300" r:id="rId7"/>
    <p:sldId id="258" r:id="rId8"/>
    <p:sldId id="260" r:id="rId9"/>
    <p:sldId id="261" r:id="rId10"/>
    <p:sldId id="262" r:id="rId11"/>
    <p:sldId id="263" r:id="rId12"/>
    <p:sldId id="264" r:id="rId13"/>
    <p:sldId id="293" r:id="rId14"/>
    <p:sldId id="294" r:id="rId15"/>
    <p:sldId id="295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96" r:id="rId30"/>
    <p:sldId id="297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2163-ED2D-4BEF-9C31-E431BD48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B7984-268B-4885-B7F8-E1FC15346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99ED-6295-4064-91D1-00D1A329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71F-5646-4174-8D79-BE78E894742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5D3C2-EE97-4C46-A9F8-77BCD5C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6782-888E-4EA0-9907-44C613F4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572A-1BFF-4B5C-B6E5-3AEB3B3C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EE28-B75F-40A5-A0DD-37E7EB9E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9C247-3315-4D52-A1AE-79D96A082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C26F6-E31F-4AED-B551-8154F9CD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71F-5646-4174-8D79-BE78E894742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5615-9679-43CE-887A-2BA0683A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ADD4-607C-4973-A4E1-B69FEB8F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572A-1BFF-4B5C-B6E5-3AEB3B3C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704AE-ECEB-43C9-8D16-3177B5481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EA72C-BD03-4F89-ADA5-F38AFA17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FF42-7DF0-45F5-B114-2C01640E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71F-5646-4174-8D79-BE78E894742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116C-BD96-493E-BD3B-9A825E31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AC04-DC53-42B6-8EA0-1E8DBCBC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572A-1BFF-4B5C-B6E5-3AEB3B3C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1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EFF4-2367-4773-9487-BA4F7F38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9894-F89F-4689-8410-7BB506F3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92A23-2411-4B29-B950-0F5B66B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71F-5646-4174-8D79-BE78E894742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CDE47-395F-458D-83A0-BFFFFCE8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BB3A-A555-47A3-91E6-B0662F7D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572A-1BFF-4B5C-B6E5-3AEB3B3C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1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D54B-5C46-465B-B97C-A1883B5C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65967-8D64-402C-98CB-FBA4EA6D2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37F1-5758-47C9-B9EF-515943FF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71F-5646-4174-8D79-BE78E894742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0B0F-A564-48D5-ABB9-3347E638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A7BCD-E27F-4990-9B7E-A7FADDDC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572A-1BFF-4B5C-B6E5-3AEB3B3C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08AB-AD97-41AB-89E9-DABEA40C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232B-2D05-402E-AA6F-EAECDD556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15875-58A0-48B8-B317-8A5304615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F7FA2-FABD-4CDD-A367-AEA6CC2C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71F-5646-4174-8D79-BE78E894742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C49E6-41D0-413C-8A32-89BADD04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BE468-699D-4FD2-AACA-E15E367C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572A-1BFF-4B5C-B6E5-3AEB3B3C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2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4036-5D2C-4716-981E-7004980A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600A3-0169-46A3-B7AB-94B8884C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D9EAB-3AA2-478A-89E2-DF6D10D83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2E87E-BE64-48A4-BB11-A4FACC2BE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56FAA-FB87-45E1-AB45-7D200DA39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49636-4BCA-4FA1-B3A8-27318D30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71F-5646-4174-8D79-BE78E894742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F3E51-C073-4FEB-AB5C-3DD823FB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70317-6A7C-4CCE-8D51-41A460E1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572A-1BFF-4B5C-B6E5-3AEB3B3C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3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10E6-9AE6-4308-8EAC-0CF7B4CD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35D84-3E7E-4D2D-BE5E-8130905D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71F-5646-4174-8D79-BE78E894742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2F022-ABA6-4B72-88DF-0F5E9953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88DC5-FEC8-40EB-9312-268C799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572A-1BFF-4B5C-B6E5-3AEB3B3C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108D1-BAEE-459D-A6C7-34C8DFEB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71F-5646-4174-8D79-BE78E894742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2422A-160E-4F89-9E7C-7DAF7BA3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335B1-DBDD-469F-8EBB-9FA1F2FD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572A-1BFF-4B5C-B6E5-3AEB3B3C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E7BB-4B4A-42B9-9FCB-8E5A5FAB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B361-FB0C-4B0D-B5F7-7E3549DC1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E658A-7EA7-42BA-99E6-EF9D90EEB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C7758-AC31-4E98-99FA-CC19D3F7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71F-5646-4174-8D79-BE78E894742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707CC-31CB-4BC3-82A7-E44800EB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55AF-BFD3-431A-A333-E2B9366E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572A-1BFF-4B5C-B6E5-3AEB3B3C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6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21BE-DBCA-44EE-93D8-0AD82CE8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6DFAC-D259-4A93-926B-B0B41190B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F5AAE-456E-46CE-91A4-0D13253D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E58D5-857F-4D1F-B05F-2E40F367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71F-5646-4174-8D79-BE78E894742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33817-2721-4551-A0F2-E1CC1276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533BD-3E8B-4785-AAEC-5D8835D2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572A-1BFF-4B5C-B6E5-3AEB3B3C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4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FE211-F296-4EF4-B3EB-5EB0976D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71E2-3193-41BA-A1F0-04DA27486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A2F4-8C67-4169-8D5E-5871F1841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671F-5646-4174-8D79-BE78E894742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EA83A-1313-4456-9454-01D9B901F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BB1F-F554-4652-9E8C-BB5401DE0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B572A-1BFF-4B5C-B6E5-3AEB3B3C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2E0-6930-4FB5-B431-272D29F74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CFA48-E105-40ED-9EF5-FFAB4C9EA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Django</a:t>
            </a:r>
          </a:p>
          <a:p>
            <a:r>
              <a:rPr lang="en-US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28346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F7E6-5FF1-46D0-BBE0-BA8231B4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8D67-E93E-4D9D-8B27-95864FAE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stores most of the information for a project in a database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 the migrate command is used to modify a database. If it is used for the first time, it creates a new SQLite database (db.sqlite3)</a:t>
            </a:r>
          </a:p>
          <a:p>
            <a:r>
              <a:rPr lang="en-US" dirty="0"/>
              <a:t>SQLite is a database that runs off a single file</a:t>
            </a:r>
          </a:p>
          <a:p>
            <a:r>
              <a:rPr lang="en-US" dirty="0"/>
              <a:t>Ideal for simple apps (such as ours), no maintenance or set up 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7EDD4-8BFD-4700-9263-26A3CABB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51" y="2447595"/>
            <a:ext cx="5194767" cy="684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3F8E16-57FA-42C1-932B-C51052F95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334" y="5424488"/>
            <a:ext cx="2583062" cy="10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436D-6CAF-4AA7-BD12-77AA57D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0F15-21FF-4F1D-9943-03B8EC44F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6490" cy="4351338"/>
          </a:xfrm>
        </p:spPr>
        <p:txBody>
          <a:bodyPr/>
          <a:lstStyle/>
          <a:p>
            <a:r>
              <a:rPr lang="en-US" dirty="0"/>
              <a:t>Verify that everything is set up correctly thus far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starts a development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the server to check if it set up correctly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200FA-46B8-44D0-BDB2-383BDAB27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05" y="2738766"/>
            <a:ext cx="5358726" cy="690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308EDA-8488-4017-94EA-8F8846FFA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797025"/>
            <a:ext cx="4800600" cy="2543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BFD33-701B-48BA-8034-1BED1A1A3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42141"/>
            <a:ext cx="76295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5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9B0B-E542-448F-AF8F-2C1CEFDC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B48C-D7FF-44D8-8356-61A8419B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URL </a:t>
            </a:r>
            <a:r>
              <a:rPr lang="en-US" b="1" dirty="0"/>
              <a:t>http://127.0.0.1:8000/</a:t>
            </a:r>
            <a:r>
              <a:rPr lang="en-US" dirty="0"/>
              <a:t> indicates that the project is listening for requests on port 8000 on your computer, also called </a:t>
            </a:r>
            <a:r>
              <a:rPr lang="en-US" b="1" dirty="0"/>
              <a:t>localhost</a:t>
            </a:r>
          </a:p>
          <a:p>
            <a:r>
              <a:rPr lang="en-US" dirty="0"/>
              <a:t>The term </a:t>
            </a:r>
            <a:r>
              <a:rPr lang="en-US" b="1" dirty="0"/>
              <a:t>localhost</a:t>
            </a:r>
            <a:r>
              <a:rPr lang="en-US" dirty="0"/>
              <a:t> refers to a server that only processes requests on your system; it doesn’t allow anyone else to see the pages you’re developing</a:t>
            </a:r>
          </a:p>
          <a:p>
            <a:r>
              <a:rPr lang="en-US" dirty="0"/>
              <a:t>To stop the server, press CTRL-C in the terminal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8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7011-0025-481A-9C5F-9160C48C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debugger launch profile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01A8-FBAC-4B3B-8EFB-D2B9DC57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You're probably already wondering if there's an easier way to run the server and test the app without typing python manage.py </a:t>
            </a:r>
            <a:r>
              <a:rPr lang="en-US" dirty="0" err="1"/>
              <a:t>runserver</a:t>
            </a:r>
            <a:r>
              <a:rPr lang="en-US" dirty="0"/>
              <a:t> each time.</a:t>
            </a:r>
          </a:p>
          <a:p>
            <a:r>
              <a:rPr lang="en-US" dirty="0"/>
              <a:t>You can create a customized launch profile in VS Code, which is also used for the inevitable exercise of debugging.</a:t>
            </a:r>
          </a:p>
          <a:p>
            <a:r>
              <a:rPr lang="en-US" dirty="0"/>
              <a:t>Switch to </a:t>
            </a:r>
            <a:r>
              <a:rPr lang="en-US" b="1" dirty="0"/>
              <a:t>Run</a:t>
            </a:r>
            <a:r>
              <a:rPr lang="en-US" dirty="0"/>
              <a:t> view in VS Code (using the left-side activity bar). </a:t>
            </a:r>
          </a:p>
          <a:p>
            <a:r>
              <a:rPr lang="en-US" dirty="0"/>
              <a:t>Select the gear icon and wait for a few seconds for VS Code to create and open a </a:t>
            </a:r>
            <a:r>
              <a:rPr lang="en-US" dirty="0" err="1"/>
              <a:t>launch.json</a:t>
            </a:r>
            <a:r>
              <a:rPr lang="en-US" dirty="0"/>
              <a:t> file.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E3B50-1FF6-48C3-93CC-0DADF5ED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00" y="5470963"/>
            <a:ext cx="7031287" cy="92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486D-F264-4E29-84F2-627D1D4F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debugger launch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AF79-7102-4A43-BC1C-A739D0AF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launch.json</a:t>
            </a:r>
            <a:r>
              <a:rPr lang="en-US" dirty="0"/>
              <a:t> files should look like this: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2E802-BF46-4B4C-8BE1-5961BCDB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620" y="2382564"/>
            <a:ext cx="7191180" cy="411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6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A109-2788-45A1-8583-79672806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57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debugger launch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B8C2-2E79-4772-9680-78A08B35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956"/>
            <a:ext cx="11082556" cy="5763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save the </a:t>
            </a:r>
            <a:r>
              <a:rPr lang="en-US" dirty="0" err="1"/>
              <a:t>launch.json</a:t>
            </a:r>
            <a:r>
              <a:rPr lang="en-US" dirty="0"/>
              <a:t> file. In the debug configuration drop-down list (which reads </a:t>
            </a:r>
            <a:r>
              <a:rPr lang="en-US" b="1" dirty="0"/>
              <a:t>Python: Current File</a:t>
            </a:r>
            <a:r>
              <a:rPr lang="en-US" dirty="0"/>
              <a:t>) select the </a:t>
            </a:r>
            <a:r>
              <a:rPr lang="en-US" b="1" dirty="0"/>
              <a:t>Python: Django</a:t>
            </a:r>
            <a:r>
              <a:rPr lang="en-US" dirty="0"/>
              <a:t> configuration: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the configuration by selecting the Run &gt; Start Debugging menu command, or selecting the green Start Debugging arrow next to the list (F5):</a:t>
            </a:r>
          </a:p>
          <a:p>
            <a:endParaRPr lang="en-US" dirty="0"/>
          </a:p>
          <a:p>
            <a:r>
              <a:rPr lang="en-US" dirty="0"/>
              <a:t>You can now use the </a:t>
            </a:r>
            <a:r>
              <a:rPr lang="en-US" b="1" dirty="0"/>
              <a:t>Run</a:t>
            </a:r>
            <a:r>
              <a:rPr lang="en-US" dirty="0"/>
              <a:t> &gt; </a:t>
            </a:r>
            <a:r>
              <a:rPr lang="en-US" b="1" dirty="0"/>
              <a:t>Start Debugging</a:t>
            </a:r>
            <a:r>
              <a:rPr lang="en-US" dirty="0"/>
              <a:t> at any time to test the app, which also has the benefit of automatically saving all modified files.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B965B8-A0C8-4D45-B8AF-3F097791A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24" y="1697197"/>
            <a:ext cx="3166388" cy="200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36E8A3-EDEB-406C-8F63-6B277F84E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13" y="4824193"/>
            <a:ext cx="3588256" cy="4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5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C020-40D3-4524-9CB7-4678D18D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981B-9020-405A-9DE3-1407CD548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68862" cy="4351338"/>
          </a:xfrm>
        </p:spPr>
        <p:txBody>
          <a:bodyPr/>
          <a:lstStyle/>
          <a:p>
            <a:r>
              <a:rPr lang="en-US" dirty="0"/>
              <a:t>A Django project is organized as a group of individual </a:t>
            </a:r>
            <a:r>
              <a:rPr lang="en-US" b="1" dirty="0"/>
              <a:t>apps</a:t>
            </a:r>
            <a:r>
              <a:rPr lang="en-US" dirty="0"/>
              <a:t> that work together to make the project work as a whole. </a:t>
            </a:r>
          </a:p>
          <a:p>
            <a:r>
              <a:rPr lang="en-US" dirty="0"/>
              <a:t>For now, we will create just one app</a:t>
            </a:r>
          </a:p>
          <a:p>
            <a:endParaRPr lang="en-US" dirty="0"/>
          </a:p>
          <a:p>
            <a:r>
              <a:rPr lang="en-US" dirty="0"/>
              <a:t>This command creates the structure for an app</a:t>
            </a:r>
          </a:p>
          <a:p>
            <a:r>
              <a:rPr lang="en-US" dirty="0"/>
              <a:t>It will create a directory called </a:t>
            </a:r>
            <a:r>
              <a:rPr lang="en-US" dirty="0" err="1"/>
              <a:t>learning_logs</a:t>
            </a:r>
            <a:r>
              <a:rPr lang="en-US" dirty="0"/>
              <a:t> which has several files in 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058B4-3E00-404F-A04E-CA05D0AFC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8" y="3238500"/>
            <a:ext cx="6063187" cy="482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2BC24F-035E-480C-9F22-18B65676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3368675"/>
            <a:ext cx="20193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6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9EE8-FBBD-4362-A9A0-6F62809F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9002-FCB5-4A47-AE29-79B62AF3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</a:t>
            </a:r>
            <a:r>
              <a:rPr lang="en-US" b="1" dirty="0"/>
              <a:t>model</a:t>
            </a:r>
            <a:r>
              <a:rPr lang="en-US" dirty="0"/>
              <a:t> tells Django how to work with the data that will be stored in the app</a:t>
            </a:r>
          </a:p>
          <a:p>
            <a:r>
              <a:rPr lang="en-US" dirty="0"/>
              <a:t>use models.py to define the data we want to manage in our app</a:t>
            </a:r>
          </a:p>
          <a:p>
            <a:r>
              <a:rPr lang="en-US" dirty="0"/>
              <a:t>For our project we want the user to be able to create a number of topics for their journal (</a:t>
            </a:r>
            <a:r>
              <a:rPr lang="en-US" dirty="0" err="1"/>
              <a:t>learning_log</a:t>
            </a:r>
            <a:r>
              <a:rPr lang="en-US" dirty="0"/>
              <a:t>). </a:t>
            </a:r>
          </a:p>
          <a:p>
            <a:r>
              <a:rPr lang="en-US" dirty="0"/>
              <a:t>So each entry will have a topic, text and timestamp</a:t>
            </a:r>
          </a:p>
          <a:p>
            <a:r>
              <a:rPr lang="en-US" dirty="0"/>
              <a:t>Code-wise, a model is just a class; it has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61906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AEDB-7B9B-4470-B3A2-514F3770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AE2A-2944-40D1-A2AE-184A10D66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entire list of fields - https://docs.djangoproject.com/en/2.2/ref/models/fields/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8AF50-B4D2-4612-AF28-D1B35575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671637"/>
            <a:ext cx="92583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9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484F-EF14-49D1-8FC4-A3B57496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3A93-33DB-4B83-A134-9B30B5F5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settings.py to add the app we created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C93AE-99D5-4AAE-AA14-D803E54C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28" y="2520841"/>
            <a:ext cx="44672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3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AB8C-CE19-4474-A69F-A95CCB6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223F-295B-4384-96AF-B07F013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Web application (Web app) is an </a:t>
            </a:r>
            <a:r>
              <a:rPr lang="en-US" b="1" dirty="0"/>
              <a:t>application program </a:t>
            </a:r>
            <a:r>
              <a:rPr lang="en-US" dirty="0"/>
              <a:t>that is stored on a remote server and delivered over the Internet through a browser interface</a:t>
            </a:r>
          </a:p>
          <a:p>
            <a:r>
              <a:rPr lang="en-US" dirty="0"/>
              <a:t>A website can have one or many web apps each performing a unique specific task</a:t>
            </a:r>
          </a:p>
          <a:p>
            <a:r>
              <a:rPr lang="en-US" dirty="0"/>
              <a:t>For a web app to operate, it needs a </a:t>
            </a:r>
            <a:r>
              <a:rPr lang="en-US" b="1" dirty="0"/>
              <a:t>web server</a:t>
            </a:r>
            <a:r>
              <a:rPr lang="en-US" dirty="0"/>
              <a:t>, </a:t>
            </a:r>
            <a:r>
              <a:rPr lang="en-US" b="1" dirty="0"/>
              <a:t>application server</a:t>
            </a:r>
            <a:r>
              <a:rPr lang="en-US" dirty="0"/>
              <a:t>, and a </a:t>
            </a:r>
            <a:r>
              <a:rPr lang="en-US" b="1" dirty="0"/>
              <a:t>database</a:t>
            </a:r>
            <a:r>
              <a:rPr lang="en-US" dirty="0"/>
              <a:t>. </a:t>
            </a:r>
          </a:p>
          <a:p>
            <a:r>
              <a:rPr lang="en-US" dirty="0"/>
              <a:t>Web apps can have a client-side programming using languages such as </a:t>
            </a:r>
            <a:r>
              <a:rPr lang="en-US" dirty="0" err="1"/>
              <a:t>Javascript</a:t>
            </a:r>
            <a:r>
              <a:rPr lang="en-US" dirty="0"/>
              <a:t>, HTML5 or CSS</a:t>
            </a:r>
          </a:p>
          <a:p>
            <a:r>
              <a:rPr lang="en-US" dirty="0"/>
              <a:t>The server-side programming is done in languages such as Python and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872B-6167-408F-96C7-F833B4AA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the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C12C-4D27-46F4-B9C9-65C6DF0F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Modify the database to store information related to the model – </a:t>
            </a:r>
            <a:r>
              <a:rPr lang="en-US" b="1" dirty="0"/>
              <a:t>Topic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This command creates a migration file that instructs the database to store any data associated with any new models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dirty="0"/>
              <a:t>This command applies the changes in the migration file previously created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62D4E-4110-411F-8694-F30E3606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18" y="2741722"/>
            <a:ext cx="8434393" cy="569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064D31-4756-42F4-909E-FEBC123F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09" y="4580019"/>
            <a:ext cx="5088891" cy="6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7459-C78B-4E2B-BE98-F5DD592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Django Admin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B5F5-34AE-4924-BA1E-918E05F3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easily work with your models in the </a:t>
            </a:r>
            <a:r>
              <a:rPr lang="en-US" b="1" dirty="0"/>
              <a:t>admin site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Only an administrator should use this option. Not meant for general use</a:t>
            </a:r>
          </a:p>
          <a:p>
            <a:r>
              <a:rPr lang="en-US" dirty="0"/>
              <a:t>Create a </a:t>
            </a:r>
            <a:r>
              <a:rPr lang="en-US" b="1" dirty="0"/>
              <a:t>super user </a:t>
            </a:r>
            <a:r>
              <a:rPr lang="en-US" dirty="0"/>
              <a:t>that has access to all the information stored on the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69F15-1D6F-4F9F-91E3-F0AB6969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6" y="3788852"/>
            <a:ext cx="11834648" cy="21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8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B210-DF32-4F28-89B2-5840514C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Model with the Admin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5AC3-F398-49F8-A06B-D33147A6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47462"/>
          </a:xfrm>
        </p:spPr>
        <p:txBody>
          <a:bodyPr/>
          <a:lstStyle/>
          <a:p>
            <a:r>
              <a:rPr lang="en-US" dirty="0"/>
              <a:t>Django comes pre-built with the </a:t>
            </a:r>
            <a:r>
              <a:rPr lang="en-US" b="1" dirty="0"/>
              <a:t>user</a:t>
            </a:r>
            <a:r>
              <a:rPr lang="en-US" dirty="0"/>
              <a:t> and </a:t>
            </a:r>
            <a:r>
              <a:rPr lang="en-US" b="1" dirty="0"/>
              <a:t>group</a:t>
            </a:r>
            <a:r>
              <a:rPr lang="en-US" dirty="0"/>
              <a:t> models</a:t>
            </a:r>
          </a:p>
          <a:p>
            <a:r>
              <a:rPr lang="en-US" dirty="0"/>
              <a:t>To use the </a:t>
            </a:r>
            <a:r>
              <a:rPr lang="en-US" b="1" dirty="0"/>
              <a:t>Topic</a:t>
            </a:r>
            <a:r>
              <a:rPr lang="en-US" dirty="0"/>
              <a:t> model, we have to register it with the admin site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59438-2C95-4737-B08C-FF5FDC0D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3168300"/>
            <a:ext cx="5448300" cy="2790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00F2EE-7994-40D6-9680-D3C286380CBC}"/>
              </a:ext>
            </a:extLst>
          </p:cNvPr>
          <p:cNvSpPr txBox="1"/>
          <p:nvPr/>
        </p:nvSpPr>
        <p:spPr>
          <a:xfrm>
            <a:off x="838200" y="2870942"/>
            <a:ext cx="56800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dot</a:t>
            </a:r>
            <a:r>
              <a:rPr lang="en-US" sz="2800" dirty="0"/>
              <a:t> in front of models tells Django to look for models.py in the same directory as admin.py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code </a:t>
            </a:r>
            <a:r>
              <a:rPr lang="en-US" sz="2800" b="1" dirty="0" err="1"/>
              <a:t>admin.site.register</a:t>
            </a:r>
            <a:r>
              <a:rPr lang="en-US" sz="2800" b="1" dirty="0"/>
              <a:t>() </a:t>
            </a:r>
            <a:r>
              <a:rPr lang="en-US" sz="2800" dirty="0"/>
              <a:t>tells Django to manage our model through the admin 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9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F2A2-25C4-4115-B4F9-17ACBD30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B4428F-419C-4DE6-AA3F-58BF6A02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816" y="1690687"/>
            <a:ext cx="9577696" cy="31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78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C9B3-95F8-4DFF-BF8E-08E1CB08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0E28-2CF1-47EB-A128-6079FD19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</a:t>
            </a:r>
            <a:r>
              <a:rPr lang="en-US" b="1" dirty="0"/>
              <a:t>Topics</a:t>
            </a:r>
            <a:r>
              <a:rPr lang="en-US" dirty="0"/>
              <a:t> to go to the Topics page</a:t>
            </a:r>
          </a:p>
          <a:p>
            <a:r>
              <a:rPr lang="en-US" dirty="0"/>
              <a:t>Click </a:t>
            </a:r>
            <a:r>
              <a:rPr lang="en-US" b="1" dirty="0"/>
              <a:t>Add Topic</a:t>
            </a:r>
          </a:p>
          <a:p>
            <a:r>
              <a:rPr lang="en-US" dirty="0"/>
              <a:t>Enter </a:t>
            </a:r>
            <a:r>
              <a:rPr lang="en-US" b="1" dirty="0"/>
              <a:t>Chess</a:t>
            </a:r>
            <a:r>
              <a:rPr lang="en-US" dirty="0"/>
              <a:t> in the first box and click Save</a:t>
            </a:r>
          </a:p>
          <a:p>
            <a:r>
              <a:rPr lang="en-US" dirty="0"/>
              <a:t>Add another topic – </a:t>
            </a:r>
            <a:r>
              <a:rPr lang="en-US" b="1" dirty="0"/>
              <a:t>Rock Climbing</a:t>
            </a:r>
          </a:p>
          <a:p>
            <a:r>
              <a:rPr lang="en-US" dirty="0"/>
              <a:t>Verify the topics were created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993D4-338B-4317-BACE-B267BC21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453" y="3429000"/>
            <a:ext cx="5165258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9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97B3-035B-45C1-B066-92C151EA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Entry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DA0A-008B-49E4-BBED-3A002508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user to record what they’ve been learning about chess and rock climbing, we need to define a model for the kinds of entries users can make in their learning logs.</a:t>
            </a:r>
          </a:p>
          <a:p>
            <a:r>
              <a:rPr lang="en-US" dirty="0"/>
              <a:t>Each entry needs to be associated with a particular topic</a:t>
            </a:r>
          </a:p>
          <a:p>
            <a:r>
              <a:rPr lang="en-US" dirty="0"/>
              <a:t>This relationship is called a many-to-one relationship, meaning many entries can be associated with one topic.</a:t>
            </a:r>
          </a:p>
        </p:txBody>
      </p:sp>
    </p:spTree>
    <p:extLst>
      <p:ext uri="{BB962C8B-B14F-4D97-AF65-F5344CB8AC3E}">
        <p14:creationId xmlns:p14="http://schemas.microsoft.com/office/powerpoint/2010/main" val="3878475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7DA4-F923-4EB9-A0DC-B74E1DCC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000"/>
          </a:xfrm>
        </p:spPr>
        <p:txBody>
          <a:bodyPr/>
          <a:lstStyle/>
          <a:p>
            <a:r>
              <a:rPr lang="en-US" dirty="0"/>
              <a:t>Defining the Entry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4E6F-D2BD-4692-BF08-67001DF4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Exercise</a:t>
            </a:r>
            <a:r>
              <a:rPr lang="en-US" dirty="0"/>
              <a:t> – Migrate and register the Entry model so it is accessible from the admin site (like we did for the Topic model)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CB090-9A5D-46BF-A788-E9BF3426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72" y="1124126"/>
            <a:ext cx="9599933" cy="41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9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DBE3-B02D-4A8B-A9A4-09AEFDAC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6F03-AFC4-42CA-84DD-3010A7DC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Make an entry for Chess:</a:t>
            </a:r>
          </a:p>
          <a:p>
            <a:pPr lvl="1"/>
            <a:r>
              <a:rPr lang="en-US" dirty="0"/>
              <a:t>The opening is the first part of the game, roughly the first ten moves or so. In the opening, it’s a good idea to do three things—bring out your bishops and knights, try to control the center of the board, and castle your king.</a:t>
            </a:r>
          </a:p>
          <a:p>
            <a:r>
              <a:rPr lang="en-US" dirty="0"/>
              <a:t>Make another entry for Chess:</a:t>
            </a:r>
          </a:p>
          <a:p>
            <a:pPr lvl="1"/>
            <a:r>
              <a:rPr lang="en-US" dirty="0"/>
              <a:t>In the opening phase of the game, it’s important to bring out your bishops and knights. These pieces are powerful and maneuverable enough to play a significant role in the beginning moves of a game.</a:t>
            </a:r>
          </a:p>
          <a:p>
            <a:r>
              <a:rPr lang="en-US" dirty="0"/>
              <a:t>Make an entry for Rock Climbing:</a:t>
            </a:r>
          </a:p>
          <a:p>
            <a:pPr lvl="1"/>
            <a:r>
              <a:rPr lang="en-US" dirty="0"/>
              <a:t>One of the most important concepts in climbing is to keep your weight on your feet as much as possible. There’s a myth that climbers can hang all day on their arms. In reality, good climbers have practiced specific ways of keeping their weight over their feet whenever possible.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7092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CF3E-BF7D-4E39-9790-08072444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D8FC50-4439-44CF-B159-EF8D70680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396"/>
            <a:ext cx="6038850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BA06A-D939-4667-9BAA-DCFBDA40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87775"/>
            <a:ext cx="4381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61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599D-CE09-432D-980D-8F795943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Django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7A2D-1C6C-4201-82F4-330D7E69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/>
          <a:lstStyle/>
          <a:p>
            <a:r>
              <a:rPr lang="en-US" dirty="0"/>
              <a:t>we can examine that data programmatically through an interactive terminal session called the </a:t>
            </a:r>
            <a:r>
              <a:rPr lang="en-US" b="1" dirty="0"/>
              <a:t>Django shell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F0AE5-DE38-4BA4-AE61-16CC11D9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59" y="2438924"/>
            <a:ext cx="8010525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627BEA-1D37-4D00-BFA8-B03B3F535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59" y="5845175"/>
            <a:ext cx="2171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75BA-2B62-43B7-92D7-2FB497E9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pic>
        <p:nvPicPr>
          <p:cNvPr id="5" name="Content Placeholder 4" descr="Server outline">
            <a:extLst>
              <a:ext uri="{FF2B5EF4-FFF2-40B4-BE49-F238E27FC236}">
                <a16:creationId xmlns:a16="http://schemas.microsoft.com/office/drawing/2014/main" id="{39D76B32-E38F-48A1-820B-BD12D783F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3054" y="3663838"/>
            <a:ext cx="1281388" cy="1281388"/>
          </a:xfrm>
        </p:spPr>
      </p:pic>
      <p:pic>
        <p:nvPicPr>
          <p:cNvPr id="8" name="Graphic 7" descr="Internet with solid fill">
            <a:extLst>
              <a:ext uri="{FF2B5EF4-FFF2-40B4-BE49-F238E27FC236}">
                <a16:creationId xmlns:a16="http://schemas.microsoft.com/office/drawing/2014/main" id="{84A22261-EB01-43B4-8DB8-74BFBE430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6760" y="3643605"/>
            <a:ext cx="1489788" cy="1489788"/>
          </a:xfrm>
          <a:prstGeom prst="rect">
            <a:avLst/>
          </a:prstGeom>
        </p:spPr>
      </p:pic>
      <p:pic>
        <p:nvPicPr>
          <p:cNvPr id="9" name="Content Placeholder 4" descr="Server outline">
            <a:extLst>
              <a:ext uri="{FF2B5EF4-FFF2-40B4-BE49-F238E27FC236}">
                <a16:creationId xmlns:a16="http://schemas.microsoft.com/office/drawing/2014/main" id="{0AB875E9-31EF-4F3B-BB7E-2C81EE0DC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421" y="3663838"/>
            <a:ext cx="1281388" cy="1281388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CF677FB6-4FD4-4E2C-8419-CFE7FE1F5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9077" y="3679389"/>
            <a:ext cx="1209870" cy="12098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E14BE9-1E0B-45DF-A343-66ABD766A397}"/>
              </a:ext>
            </a:extLst>
          </p:cNvPr>
          <p:cNvCxnSpPr/>
          <p:nvPr/>
        </p:nvCxnSpPr>
        <p:spPr>
          <a:xfrm>
            <a:off x="2892490" y="4470936"/>
            <a:ext cx="92373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55EF3E-333E-4BAA-991F-5C65F1B76A3D}"/>
              </a:ext>
            </a:extLst>
          </p:cNvPr>
          <p:cNvCxnSpPr/>
          <p:nvPr/>
        </p:nvCxnSpPr>
        <p:spPr>
          <a:xfrm>
            <a:off x="5473959" y="4470936"/>
            <a:ext cx="92373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8606D-8033-4A38-9D50-2A0B825EE7AD}"/>
              </a:ext>
            </a:extLst>
          </p:cNvPr>
          <p:cNvCxnSpPr/>
          <p:nvPr/>
        </p:nvCxnSpPr>
        <p:spPr>
          <a:xfrm>
            <a:off x="8232710" y="4447626"/>
            <a:ext cx="92373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E15EC3-3A91-4992-B401-C28C264A7A88}"/>
              </a:ext>
            </a:extLst>
          </p:cNvPr>
          <p:cNvCxnSpPr>
            <a:cxnSpLocks/>
          </p:cNvCxnSpPr>
          <p:nvPr/>
        </p:nvCxnSpPr>
        <p:spPr>
          <a:xfrm flipH="1">
            <a:off x="8035985" y="4026177"/>
            <a:ext cx="109323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46CA72-826C-496F-A327-008799737BDA}"/>
              </a:ext>
            </a:extLst>
          </p:cNvPr>
          <p:cNvCxnSpPr>
            <a:cxnSpLocks/>
          </p:cNvCxnSpPr>
          <p:nvPr/>
        </p:nvCxnSpPr>
        <p:spPr>
          <a:xfrm flipH="1">
            <a:off x="5410185" y="4026177"/>
            <a:ext cx="109323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7EB526-E604-4EF0-9468-E7EFC93F029A}"/>
              </a:ext>
            </a:extLst>
          </p:cNvPr>
          <p:cNvCxnSpPr>
            <a:cxnSpLocks/>
          </p:cNvCxnSpPr>
          <p:nvPr/>
        </p:nvCxnSpPr>
        <p:spPr>
          <a:xfrm flipH="1">
            <a:off x="2807737" y="4043301"/>
            <a:ext cx="109323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E0534A-519D-43D3-8F79-5B5E23871EA8}"/>
              </a:ext>
            </a:extLst>
          </p:cNvPr>
          <p:cNvSpPr txBox="1"/>
          <p:nvPr/>
        </p:nvSpPr>
        <p:spPr>
          <a:xfrm>
            <a:off x="1487429" y="4948727"/>
            <a:ext cx="11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B788DE-C520-4041-9B7F-D82EA903FB9B}"/>
              </a:ext>
            </a:extLst>
          </p:cNvPr>
          <p:cNvSpPr txBox="1"/>
          <p:nvPr/>
        </p:nvSpPr>
        <p:spPr>
          <a:xfrm>
            <a:off x="4037796" y="4945226"/>
            <a:ext cx="11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7A2DDB-81CF-4383-A200-9106CFBC48AF}"/>
              </a:ext>
            </a:extLst>
          </p:cNvPr>
          <p:cNvSpPr txBox="1"/>
          <p:nvPr/>
        </p:nvSpPr>
        <p:spPr>
          <a:xfrm>
            <a:off x="6298162" y="494522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37BFFC-F73C-47E3-878E-01D9627B3281}"/>
              </a:ext>
            </a:extLst>
          </p:cNvPr>
          <p:cNvSpPr txBox="1"/>
          <p:nvPr/>
        </p:nvSpPr>
        <p:spPr>
          <a:xfrm>
            <a:off x="9386625" y="4945226"/>
            <a:ext cx="11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EF94C6-CF7E-49CB-8972-4BBEE38605F1}"/>
              </a:ext>
            </a:extLst>
          </p:cNvPr>
          <p:cNvSpPr txBox="1"/>
          <p:nvPr/>
        </p:nvSpPr>
        <p:spPr>
          <a:xfrm>
            <a:off x="2684075" y="2433111"/>
            <a:ext cx="156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javascript</a:t>
            </a:r>
            <a:r>
              <a:rPr lang="en-US" dirty="0"/>
              <a:t>, HTML5, CSS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B3C52ED-6B88-4D87-9C7C-2ACD80E47922}"/>
              </a:ext>
            </a:extLst>
          </p:cNvPr>
          <p:cNvSpPr/>
          <p:nvPr/>
        </p:nvSpPr>
        <p:spPr>
          <a:xfrm rot="16200000">
            <a:off x="3065182" y="1893313"/>
            <a:ext cx="603980" cy="2949952"/>
          </a:xfrm>
          <a:prstGeom prst="rightBrace">
            <a:avLst>
              <a:gd name="adj1" fmla="val 8333"/>
              <a:gd name="adj2" fmla="val 512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B891500-3754-4394-96E3-3EBD84B2A00A}"/>
              </a:ext>
            </a:extLst>
          </p:cNvPr>
          <p:cNvSpPr/>
          <p:nvPr/>
        </p:nvSpPr>
        <p:spPr>
          <a:xfrm rot="16200000">
            <a:off x="8207982" y="1751612"/>
            <a:ext cx="603980" cy="2949952"/>
          </a:xfrm>
          <a:prstGeom prst="rightBrace">
            <a:avLst>
              <a:gd name="adj1" fmla="val 8333"/>
              <a:gd name="adj2" fmla="val 512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714023-7D71-4E35-8529-4A31FBAE29B2}"/>
              </a:ext>
            </a:extLst>
          </p:cNvPr>
          <p:cNvSpPr txBox="1"/>
          <p:nvPr/>
        </p:nvSpPr>
        <p:spPr>
          <a:xfrm>
            <a:off x="7784809" y="2439467"/>
            <a:ext cx="156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Python, 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CF475-58E3-41C0-8167-39E660C7E2B9}"/>
              </a:ext>
            </a:extLst>
          </p:cNvPr>
          <p:cNvSpPr txBox="1"/>
          <p:nvPr/>
        </p:nvSpPr>
        <p:spPr>
          <a:xfrm>
            <a:off x="2826404" y="3593893"/>
            <a:ext cx="132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request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D29804-D75D-4C64-9505-D92C5313828D}"/>
              </a:ext>
            </a:extLst>
          </p:cNvPr>
          <p:cNvSpPr txBox="1"/>
          <p:nvPr/>
        </p:nvSpPr>
        <p:spPr>
          <a:xfrm>
            <a:off x="2726857" y="4485655"/>
            <a:ext cx="142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263845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1039-5CBD-4F3D-9256-CECBDF79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Django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D6CD-9EB6-46B7-B0AB-21FDED77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know the ID of an object we can use the </a:t>
            </a:r>
            <a:r>
              <a:rPr lang="en-US" b="1" dirty="0"/>
              <a:t>get() method </a:t>
            </a:r>
            <a:r>
              <a:rPr lang="en-US" dirty="0"/>
              <a:t>to examine any attributes the object has.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ADD81-5887-4A6E-A9BF-B4917D000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82" y="2979950"/>
            <a:ext cx="3619500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BDB03-359F-489D-B06C-2FFED7D9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82" y="4684251"/>
            <a:ext cx="37147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08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F286-CCDB-4020-83E0-8D394A50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Django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42AC-FA6E-4CB4-800F-34371B92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look at the entries related to a certain topic. </a:t>
            </a:r>
          </a:p>
          <a:p>
            <a:r>
              <a:rPr lang="en-US" dirty="0"/>
              <a:t>Since we defined topic as a </a:t>
            </a:r>
            <a:r>
              <a:rPr lang="en-US" b="1" dirty="0" err="1"/>
              <a:t>foreignkey</a:t>
            </a:r>
            <a:r>
              <a:rPr lang="en-US" dirty="0"/>
              <a:t> attribute in the Entry model, Django can use this relationship to access the entries for any topic</a:t>
            </a:r>
          </a:p>
          <a:p>
            <a:r>
              <a:rPr lang="en-US" dirty="0"/>
              <a:t>To get data through a foreign key relationship, you use the </a:t>
            </a:r>
            <a:r>
              <a:rPr lang="en-US" b="1" dirty="0"/>
              <a:t>lowercase name of the related model followed by an underscore and the word 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376CD-09A4-42B9-8131-39ABF610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12" y="4635485"/>
            <a:ext cx="341947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1B22F-222F-450E-A772-A8F9BB61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4649772"/>
            <a:ext cx="6429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FECF-3CC3-48D2-9A66-A55FAB89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0F79-E740-4EAC-BDF0-CC645C46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multiple users access to the same version of an app</a:t>
            </a:r>
          </a:p>
          <a:p>
            <a:r>
              <a:rPr lang="en-US" dirty="0"/>
              <a:t>No need for local machine installation</a:t>
            </a:r>
          </a:p>
          <a:p>
            <a:r>
              <a:rPr lang="en-US" dirty="0"/>
              <a:t>Accessible across multiple platforms </a:t>
            </a:r>
          </a:p>
          <a:p>
            <a:r>
              <a:rPr lang="en-US" dirty="0"/>
              <a:t>Typically, not browser dependent</a:t>
            </a:r>
          </a:p>
          <a:p>
            <a:r>
              <a:rPr lang="en-US" dirty="0"/>
              <a:t>Does not use up local resources such as memory or computing power</a:t>
            </a:r>
          </a:p>
        </p:txBody>
      </p:sp>
    </p:spTree>
    <p:extLst>
      <p:ext uri="{BB962C8B-B14F-4D97-AF65-F5344CB8AC3E}">
        <p14:creationId xmlns:p14="http://schemas.microsoft.com/office/powerpoint/2010/main" val="115053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D8B6-F00F-43E3-8DE8-FFE7B845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28BF-9EE4-47A1-A482-627126A6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497"/>
            <a:ext cx="10515600" cy="4148466"/>
          </a:xfrm>
        </p:spPr>
        <p:txBody>
          <a:bodyPr>
            <a:normAutofit/>
          </a:bodyPr>
          <a:lstStyle/>
          <a:p>
            <a:r>
              <a:rPr lang="en-US" dirty="0"/>
              <a:t>Django is a popular Python library that is used to build web apps</a:t>
            </a:r>
          </a:p>
          <a:p>
            <a:endParaRPr lang="en-US" dirty="0"/>
          </a:p>
          <a:p>
            <a:r>
              <a:rPr lang="en-US" dirty="0"/>
              <a:t>Django</a:t>
            </a:r>
            <a:r>
              <a:rPr lang="en-US" b="1" dirty="0"/>
              <a:t> </a:t>
            </a:r>
            <a:r>
              <a:rPr lang="en-US" dirty="0"/>
              <a:t>is a </a:t>
            </a:r>
            <a:r>
              <a:rPr lang="en-US" b="1" dirty="0"/>
              <a:t>server-side web framework </a:t>
            </a:r>
            <a:r>
              <a:rPr lang="en-US" dirty="0"/>
              <a:t>that encompasses *all the elements</a:t>
            </a:r>
            <a:r>
              <a:rPr lang="en-US" b="1" dirty="0"/>
              <a:t> </a:t>
            </a:r>
            <a:r>
              <a:rPr lang="en-US" dirty="0"/>
              <a:t>that can help build interactive website</a:t>
            </a:r>
          </a:p>
          <a:p>
            <a:endParaRPr lang="en-US" dirty="0"/>
          </a:p>
          <a:p>
            <a:r>
              <a:rPr lang="en-US" dirty="0"/>
              <a:t>For this project we will create a </a:t>
            </a:r>
            <a:r>
              <a:rPr lang="en-US" b="1" dirty="0"/>
              <a:t>Learning Log</a:t>
            </a:r>
            <a:r>
              <a:rPr lang="en-US" dirty="0"/>
              <a:t> </a:t>
            </a:r>
            <a:r>
              <a:rPr lang="en-US" b="1" dirty="0"/>
              <a:t>– </a:t>
            </a:r>
            <a:r>
              <a:rPr lang="en-US" dirty="0"/>
              <a:t>an online journal system that lets you keep track of information you’ve learned about particular topics.</a:t>
            </a:r>
          </a:p>
        </p:txBody>
      </p:sp>
    </p:spTree>
    <p:extLst>
      <p:ext uri="{BB962C8B-B14F-4D97-AF65-F5344CB8AC3E}">
        <p14:creationId xmlns:p14="http://schemas.microsoft.com/office/powerpoint/2010/main" val="242070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588A-D6A7-4D1A-8EC5-E0B2406B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776"/>
          </a:xfrm>
        </p:spPr>
        <p:txBody>
          <a:bodyPr>
            <a:normAutofit fontScale="90000"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9961-B61C-4F55-A439-9BE09D8B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2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D863-04F3-4FC1-8861-BA73FC08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Log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0198-386B-47DE-8F7A-3C8CB419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/>
              <a:t>models</a:t>
            </a:r>
            <a:r>
              <a:rPr lang="en-US" dirty="0"/>
              <a:t> for the data to work with</a:t>
            </a:r>
          </a:p>
          <a:p>
            <a:r>
              <a:rPr lang="en-US" dirty="0"/>
              <a:t>Write views and templates so Django can build the site’s pages</a:t>
            </a:r>
          </a:p>
          <a:p>
            <a:r>
              <a:rPr lang="en-US" dirty="0"/>
              <a:t>Respond to page requests</a:t>
            </a:r>
          </a:p>
          <a:p>
            <a:r>
              <a:rPr lang="en-US" dirty="0"/>
              <a:t>Read/write to a database</a:t>
            </a:r>
          </a:p>
          <a:p>
            <a:r>
              <a:rPr lang="en-US" dirty="0"/>
              <a:t>Manage users</a:t>
            </a:r>
          </a:p>
          <a:p>
            <a:r>
              <a:rPr lang="en-US" dirty="0"/>
              <a:t>And more!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6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4FBA-0F59-425B-B28C-162E5FE1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66ED-DA63-421C-972F-EB033372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82" y="174069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folder named </a:t>
            </a:r>
            <a:r>
              <a:rPr lang="en-US" b="1" dirty="0"/>
              <a:t>Django</a:t>
            </a:r>
          </a:p>
          <a:p>
            <a:r>
              <a:rPr lang="en-US" dirty="0"/>
              <a:t>Create a virtual environment – </a:t>
            </a:r>
            <a:r>
              <a:rPr lang="en-US" b="1" dirty="0" err="1"/>
              <a:t>django_venv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the VE</a:t>
            </a:r>
          </a:p>
          <a:p>
            <a:endParaRPr lang="en-US" dirty="0"/>
          </a:p>
          <a:p>
            <a:r>
              <a:rPr lang="en-US" dirty="0"/>
              <a:t>Install the Library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F3578-DB51-42AD-82DF-0EEA1891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822" y="2649742"/>
            <a:ext cx="5543307" cy="676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E282FF-0909-4F59-90B9-3318AF6EE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20" y="3949305"/>
            <a:ext cx="5514975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903B5B-4B3D-4A31-B6A6-AA369A04F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275" y="4950648"/>
            <a:ext cx="39814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5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5469-0713-4044-BCB8-7F35AEB0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C758-B086-4C69-A334-68599EDC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3441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This will create a new project called </a:t>
            </a:r>
            <a:r>
              <a:rPr lang="en-US" dirty="0" err="1"/>
              <a:t>learning_log</a:t>
            </a:r>
            <a:endParaRPr lang="en-US" dirty="0"/>
          </a:p>
          <a:p>
            <a:r>
              <a:rPr lang="en-US" dirty="0"/>
              <a:t>It is important to remember the ‘.’ at the end of the line</a:t>
            </a:r>
          </a:p>
          <a:p>
            <a:r>
              <a:rPr lang="en-US" dirty="0"/>
              <a:t> The dot at the end of the command creates the new project with a directory structure that will make it easy to deploy the app to a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97C4C-6392-4C96-8B45-73C180F4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16328" cy="822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EE1DDC-EFAB-4B95-8AC1-757510967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54" y="3045947"/>
            <a:ext cx="2471245" cy="328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4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1450</Words>
  <Application>Microsoft Office PowerPoint</Application>
  <PresentationFormat>Widescreen</PresentationFormat>
  <Paragraphs>168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Web Application</vt:lpstr>
      <vt:lpstr>Web Applications</vt:lpstr>
      <vt:lpstr>Web Applications</vt:lpstr>
      <vt:lpstr>Benefits of web apps</vt:lpstr>
      <vt:lpstr>What is Django?</vt:lpstr>
      <vt:lpstr>Django</vt:lpstr>
      <vt:lpstr>The Learning Log Project</vt:lpstr>
      <vt:lpstr>Get Set Up</vt:lpstr>
      <vt:lpstr>Create the Django Project</vt:lpstr>
      <vt:lpstr>Creating the Database</vt:lpstr>
      <vt:lpstr>Viewing the Project</vt:lpstr>
      <vt:lpstr>Viewing the Project</vt:lpstr>
      <vt:lpstr>Create a debugger launch profile </vt:lpstr>
      <vt:lpstr>Create a debugger launch profile</vt:lpstr>
      <vt:lpstr>Create a debugger launch profile</vt:lpstr>
      <vt:lpstr>Starting an App</vt:lpstr>
      <vt:lpstr>Defining Models</vt:lpstr>
      <vt:lpstr>Defining the Model</vt:lpstr>
      <vt:lpstr>Activating the Model</vt:lpstr>
      <vt:lpstr>Storing the information</vt:lpstr>
      <vt:lpstr>The Django Admin Site</vt:lpstr>
      <vt:lpstr>Registering a Model with the Admin Site</vt:lpstr>
      <vt:lpstr>Admin Site</vt:lpstr>
      <vt:lpstr>Adding Topics</vt:lpstr>
      <vt:lpstr>Defining the Entry Model</vt:lpstr>
      <vt:lpstr>Defining the Entry Model</vt:lpstr>
      <vt:lpstr>Data Entry</vt:lpstr>
      <vt:lpstr>Data Entry</vt:lpstr>
      <vt:lpstr>The Django Shell</vt:lpstr>
      <vt:lpstr>The Django Shell</vt:lpstr>
      <vt:lpstr>The Django 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Johnny Bhojwani</dc:creator>
  <cp:lastModifiedBy>Bhojwani, Johnny</cp:lastModifiedBy>
  <cp:revision>35</cp:revision>
  <dcterms:created xsi:type="dcterms:W3CDTF">2020-04-09T19:08:07Z</dcterms:created>
  <dcterms:modified xsi:type="dcterms:W3CDTF">2022-04-20T19:13:19Z</dcterms:modified>
</cp:coreProperties>
</file>