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5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4ABB3-D925-4A9A-B3C1-31358379913D}" v="266" dt="2020-11-18T15:05:01.092"/>
    <p1510:client id="{15DBE3BA-5D02-4057-90F7-84B4DDCD940A}" v="6" dt="2020-11-22T10:31:16.711"/>
    <p1510:client id="{24B7FC4A-94AB-8EEF-9877-24B671FAA12E}" v="766" dt="2020-11-22T23:43:58.789"/>
    <p1510:client id="{4B1FFFE8-F5C3-48DC-B9C7-093B7D7BF452}" v="471" dt="2020-11-22T21:22:52.260"/>
    <p1510:client id="{5E49157F-912F-444E-AE44-C5C57A70FB81}" v="23" dt="2020-11-22T20:53:55.518"/>
    <p1510:client id="{7EAD538F-D7D2-0133-5739-9F9D93D0CA91}" v="103" dt="2020-11-22T11:10:21.469"/>
    <p1510:client id="{834A8534-A0A2-260E-DD4F-A23311727613}" v="712" dt="2020-11-22T21:54:57.211"/>
    <p1510:client id="{9463B0A9-BB4B-FDB8-FC7B-89AC910C1DEF}" v="1212" dt="2020-11-21T10:32:19.936"/>
    <p1510:client id="{9F7C712A-4EDB-AE5F-8B73-CE24919139F8}" v="31" dt="2020-11-22T22:49:09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Baboon Canyon Crossing: A Synchronization Problem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Course : CS474</a:t>
            </a:r>
          </a:p>
          <a:p>
            <a:r>
              <a:rPr lang="en-US">
                <a:cs typeface="Calibri"/>
              </a:rPr>
              <a:t>Authors : Collin Gros, Preeti Maurya, Bryan Bustillos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27A3-4D52-4C52-8BB3-4BA6FC3B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Introduction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91B4-4384-4BEF-BA13-0C7D52454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Being able to have multiple threads in a program is important</a:t>
            </a:r>
            <a:endParaRPr lang="en-US" dirty="0">
              <a:ea typeface="+mn-lt"/>
              <a:cs typeface="+mn-lt"/>
            </a:endParaRPr>
          </a:p>
          <a:p>
            <a:r>
              <a:rPr lang="en-US" sz="1800" dirty="0">
                <a:cs typeface="Calibri"/>
              </a:rPr>
              <a:t>Threads may need to share memory</a:t>
            </a:r>
          </a:p>
          <a:p>
            <a:r>
              <a:rPr lang="en-US" sz="1800" dirty="0">
                <a:cs typeface="Calibri"/>
              </a:rPr>
              <a:t>Synchronization requires the use of shared memory</a:t>
            </a:r>
          </a:p>
          <a:p>
            <a:r>
              <a:rPr lang="en-US" sz="1800" dirty="0">
                <a:cs typeface="Calibri"/>
              </a:rPr>
              <a:t>Semaphores protect shared memory</a:t>
            </a:r>
          </a:p>
          <a:p>
            <a:r>
              <a:rPr lang="en-US" sz="1800" dirty="0">
                <a:cs typeface="Calibri"/>
              </a:rPr>
              <a:t>Shared memory and semaphores are therefore needed for reliable synchronization between threads</a:t>
            </a:r>
          </a:p>
          <a:p>
            <a:r>
              <a:rPr lang="en-US" sz="1800" dirty="0">
                <a:cs typeface="Calibri"/>
              </a:rPr>
              <a:t>We chose to solve </a:t>
            </a:r>
            <a:r>
              <a:rPr lang="en-US" sz="1800" b="1" dirty="0">
                <a:cs typeface="Calibri"/>
              </a:rPr>
              <a:t>Problem 1: Synchronization</a:t>
            </a:r>
          </a:p>
          <a:p>
            <a:r>
              <a:rPr lang="en-US" sz="1800" dirty="0">
                <a:ea typeface="+mn-lt"/>
                <a:cs typeface="+mn-lt"/>
              </a:rPr>
              <a:t>Baboons from both sides of a canyon use a rope to cross and must adhere to these rules:</a:t>
            </a:r>
            <a:endParaRPr lang="en-US" sz="1800" b="1" dirty="0">
              <a:ea typeface="+mn-lt"/>
              <a:cs typeface="+mn-lt"/>
            </a:endParaRPr>
          </a:p>
          <a:p>
            <a:pPr lvl="1"/>
            <a:r>
              <a:rPr lang="en-US" sz="1500" dirty="0">
                <a:ea typeface="+mn-lt"/>
                <a:cs typeface="+mn-lt"/>
              </a:rPr>
              <a:t>Once a baboon has begun to cross, it is guaranteed to get to the other side without running into a baboon going the other way.</a:t>
            </a:r>
          </a:p>
          <a:p>
            <a:pPr lvl="1"/>
            <a:r>
              <a:rPr lang="en-US" sz="1500" dirty="0">
                <a:ea typeface="+mn-lt"/>
                <a:cs typeface="+mn-lt"/>
              </a:rPr>
              <a:t>There are never more than three baboons on the rope. The order of the baboons crossing the rope should be preserved; i.e., the order in which they enter the rope should be the order in which they exit the rope.</a:t>
            </a:r>
          </a:p>
          <a:p>
            <a:pPr lvl="1"/>
            <a:r>
              <a:rPr lang="en-US" sz="1500" dirty="0">
                <a:ea typeface="+mn-lt"/>
                <a:cs typeface="+mn-lt"/>
              </a:rPr>
              <a:t>A continuing stream of baboons crossing in one direction should not bar the baboons going the other way indefinitely (no starvation).</a:t>
            </a:r>
          </a:p>
          <a:p>
            <a:pPr lvl="1"/>
            <a:endParaRPr lang="en-US" sz="1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27A3-4D52-4C52-8BB3-4BA6FC3B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Methodology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44FE12-95EB-41B2-B70C-125CB4F70717}"/>
              </a:ext>
            </a:extLst>
          </p:cNvPr>
          <p:cNvSpPr txBox="1"/>
          <p:nvPr/>
        </p:nvSpPr>
        <p:spPr>
          <a:xfrm>
            <a:off x="883364" y="1551183"/>
            <a:ext cx="900187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Input: 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1)Text file containing the </a:t>
            </a:r>
            <a:r>
              <a:rPr lang="en-US">
                <a:ea typeface="+mn-lt"/>
                <a:cs typeface="+mn-lt"/>
              </a:rPr>
              <a:t>L,R,R,R,R,R,L,L,R (a sequence of alphabets L (meaning left) and R (meaning right) separated by a comma, that indicate the side of the rope a baboon is trying to cross the rope from) 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2)</a:t>
            </a:r>
            <a:r>
              <a:rPr lang="en-US">
                <a:ea typeface="+mn-lt"/>
                <a:cs typeface="+mn-lt"/>
              </a:rPr>
              <a:t>The time (in seconds) required for a baboon to cross the canyon 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76360A-C145-481F-8830-FA4A8F1F206C}"/>
              </a:ext>
            </a:extLst>
          </p:cNvPr>
          <p:cNvSpPr txBox="1"/>
          <p:nvPr/>
        </p:nvSpPr>
        <p:spPr>
          <a:xfrm>
            <a:off x="880153" y="3303141"/>
            <a:ext cx="892481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Strategy:</a:t>
            </a:r>
          </a:p>
          <a:p>
            <a:r>
              <a:rPr lang="en-US">
                <a:cs typeface="Calibri"/>
              </a:rPr>
              <a:t>1)Avoid Deadlock using semaphores</a:t>
            </a:r>
          </a:p>
          <a:p>
            <a:r>
              <a:rPr lang="en-US">
                <a:cs typeface="Calibri"/>
              </a:rPr>
              <a:t>2)Avoid Starvation</a:t>
            </a:r>
          </a:p>
          <a:p>
            <a:endParaRPr lang="en-US" sz="1200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24FC05-DB53-4401-9D49-FE9F84B5BD30}"/>
              </a:ext>
            </a:extLst>
          </p:cNvPr>
          <p:cNvSpPr txBox="1"/>
          <p:nvPr/>
        </p:nvSpPr>
        <p:spPr>
          <a:xfrm>
            <a:off x="880153" y="4407614"/>
            <a:ext cx="8411110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err="1">
                <a:solidFill>
                  <a:srgbClr val="DCDCAA"/>
                </a:solidFill>
                <a:latin typeface="Menlo"/>
                <a:ea typeface="+mn-lt"/>
                <a:cs typeface="+mn-lt"/>
              </a:rPr>
              <a:t>sem_init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(&amp;rope,</a:t>
            </a:r>
            <a:r>
              <a:rPr lang="en-US" sz="1100" b="1">
                <a:solidFill>
                  <a:srgbClr val="B5CEA8"/>
                </a:solidFill>
                <a:latin typeface="Menlo"/>
                <a:ea typeface="+mn-lt"/>
                <a:cs typeface="+mn-lt"/>
              </a:rPr>
              <a:t>0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,</a:t>
            </a:r>
            <a:r>
              <a:rPr lang="en-US" sz="1100" b="1">
                <a:solidFill>
                  <a:srgbClr val="B5CEA8"/>
                </a:solidFill>
                <a:latin typeface="Menlo"/>
                <a:ea typeface="+mn-lt"/>
                <a:cs typeface="+mn-lt"/>
              </a:rPr>
              <a:t>1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); </a:t>
            </a:r>
            <a:r>
              <a:rPr lang="en-US" sz="1100" b="1">
                <a:solidFill>
                  <a:srgbClr val="6A9955"/>
                </a:solidFill>
                <a:latin typeface="Menlo"/>
                <a:ea typeface="+mn-lt"/>
                <a:cs typeface="+mn-lt"/>
              </a:rPr>
              <a:t>//ensure mutual exclusion on rope ownership</a:t>
            </a:r>
            <a:endParaRPr lang="en-US">
              <a:cs typeface="Calibri"/>
            </a:endParaRPr>
          </a:p>
          <a:p>
            <a:r>
              <a:rPr lang="en-US" sz="1100" b="1" err="1">
                <a:solidFill>
                  <a:srgbClr val="DCDCAA"/>
                </a:solidFill>
                <a:latin typeface="Menlo"/>
                <a:ea typeface="+mn-lt"/>
                <a:cs typeface="+mn-lt"/>
              </a:rPr>
              <a:t>sem_init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(&amp;left_mutex,</a:t>
            </a:r>
            <a:r>
              <a:rPr lang="en-US" sz="1100" b="1">
                <a:solidFill>
                  <a:srgbClr val="B5CEA8"/>
                </a:solidFill>
                <a:latin typeface="Menlo"/>
                <a:ea typeface="+mn-lt"/>
                <a:cs typeface="+mn-lt"/>
              </a:rPr>
              <a:t>0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,</a:t>
            </a:r>
            <a:r>
              <a:rPr lang="en-US" sz="1100" b="1">
                <a:solidFill>
                  <a:srgbClr val="B5CEA8"/>
                </a:solidFill>
                <a:latin typeface="Menlo"/>
                <a:ea typeface="+mn-lt"/>
                <a:cs typeface="+mn-lt"/>
              </a:rPr>
              <a:t>1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); </a:t>
            </a:r>
            <a:r>
              <a:rPr lang="en-US" sz="1100" b="1">
                <a:solidFill>
                  <a:srgbClr val="6A9955"/>
                </a:solidFill>
                <a:latin typeface="Menlo"/>
                <a:ea typeface="+mn-lt"/>
                <a:cs typeface="+mn-lt"/>
              </a:rPr>
              <a:t>//left mutex on left side travel to avoid race conditions</a:t>
            </a:r>
            <a:endParaRPr lang="en-US">
              <a:ea typeface="+mn-lt"/>
              <a:cs typeface="+mn-lt"/>
            </a:endParaRPr>
          </a:p>
          <a:p>
            <a:r>
              <a:rPr lang="en-US" sz="1100" b="1" err="1">
                <a:solidFill>
                  <a:srgbClr val="DCDCAA"/>
                </a:solidFill>
                <a:latin typeface="Menlo"/>
                <a:ea typeface="+mn-lt"/>
                <a:cs typeface="+mn-lt"/>
              </a:rPr>
              <a:t>sem_init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(&amp;right_mutex,</a:t>
            </a:r>
            <a:r>
              <a:rPr lang="en-US" sz="1100" b="1">
                <a:solidFill>
                  <a:srgbClr val="B5CEA8"/>
                </a:solidFill>
                <a:latin typeface="Menlo"/>
                <a:ea typeface="+mn-lt"/>
                <a:cs typeface="+mn-lt"/>
              </a:rPr>
              <a:t>0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,</a:t>
            </a:r>
            <a:r>
              <a:rPr lang="en-US" sz="1100" b="1">
                <a:solidFill>
                  <a:srgbClr val="B5CEA8"/>
                </a:solidFill>
                <a:latin typeface="Menlo"/>
                <a:ea typeface="+mn-lt"/>
                <a:cs typeface="+mn-lt"/>
              </a:rPr>
              <a:t>1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); </a:t>
            </a:r>
            <a:r>
              <a:rPr lang="en-US" sz="1100" b="1">
                <a:solidFill>
                  <a:srgbClr val="6A9955"/>
                </a:solidFill>
                <a:latin typeface="Menlo"/>
                <a:ea typeface="+mn-lt"/>
                <a:cs typeface="+mn-lt"/>
              </a:rPr>
              <a:t>//right mutex on right side travel to avoid race conditions</a:t>
            </a:r>
            <a:endParaRPr lang="en-US">
              <a:ea typeface="+mn-lt"/>
              <a:cs typeface="+mn-lt"/>
            </a:endParaRPr>
          </a:p>
          <a:p>
            <a:r>
              <a:rPr lang="en-US" sz="1100" b="1" err="1">
                <a:solidFill>
                  <a:srgbClr val="DCDCAA"/>
                </a:solidFill>
                <a:latin typeface="Menlo"/>
                <a:ea typeface="+mn-lt"/>
                <a:cs typeface="+mn-lt"/>
              </a:rPr>
              <a:t>sem_init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(&amp;baboons_counter,</a:t>
            </a:r>
            <a:r>
              <a:rPr lang="en-US" sz="1100" b="1">
                <a:solidFill>
                  <a:srgbClr val="B5CEA8"/>
                </a:solidFill>
                <a:latin typeface="Menlo"/>
                <a:ea typeface="+mn-lt"/>
                <a:cs typeface="+mn-lt"/>
              </a:rPr>
              <a:t>0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,</a:t>
            </a:r>
            <a:r>
              <a:rPr lang="en-US" sz="1100" b="1">
                <a:solidFill>
                  <a:srgbClr val="B5CEA8"/>
                </a:solidFill>
                <a:latin typeface="Menlo"/>
                <a:ea typeface="+mn-lt"/>
                <a:cs typeface="+mn-lt"/>
              </a:rPr>
              <a:t>3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); </a:t>
            </a:r>
            <a:r>
              <a:rPr lang="en-US" sz="1100" b="1">
                <a:solidFill>
                  <a:srgbClr val="6A9955"/>
                </a:solidFill>
                <a:latin typeface="Menlo"/>
                <a:ea typeface="+mn-lt"/>
                <a:cs typeface="+mn-lt"/>
              </a:rPr>
              <a:t>//ensure only 3 baboons are allowed on the rope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1100" b="1">
              <a:solidFill>
                <a:srgbClr val="D4D4D4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80641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27A3-4D52-4C52-8BB3-4BA6FC3B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Methodology</a:t>
            </a:r>
            <a:endParaRPr 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CFDF0-9372-4AD4-8205-AEA43FAC2149}"/>
              </a:ext>
            </a:extLst>
          </p:cNvPr>
          <p:cNvSpPr txBox="1"/>
          <p:nvPr/>
        </p:nvSpPr>
        <p:spPr>
          <a:xfrm>
            <a:off x="837344" y="1813390"/>
            <a:ext cx="4618234" cy="35855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solidFill>
                  <a:srgbClr val="569CD6"/>
                </a:solidFill>
                <a:latin typeface="Menlo"/>
              </a:rPr>
              <a:t>int</a:t>
            </a:r>
            <a:r>
              <a:rPr lang="en-US" sz="1100" b="1">
                <a:solidFill>
                  <a:srgbClr val="D4D4D4"/>
                </a:solidFill>
                <a:latin typeface="Menlo"/>
              </a:rPr>
              <a:t> </a:t>
            </a:r>
            <a:r>
              <a:rPr lang="en-US" sz="1100" b="1" err="1">
                <a:solidFill>
                  <a:srgbClr val="D4D4D4"/>
                </a:solidFill>
                <a:latin typeface="Menlo"/>
              </a:rPr>
              <a:t>num_baboons</a:t>
            </a:r>
            <a:r>
              <a:rPr lang="en-US" sz="1100" b="1">
                <a:solidFill>
                  <a:srgbClr val="D4D4D4"/>
                </a:solidFill>
                <a:latin typeface="Menlo"/>
              </a:rPr>
              <a:t>;</a:t>
            </a:r>
          </a:p>
          <a:p>
            <a:r>
              <a:rPr lang="en-US" sz="1100" b="1" err="1">
                <a:solidFill>
                  <a:schemeClr val="tx1"/>
                </a:solidFill>
                <a:latin typeface="Menlo"/>
              </a:rPr>
              <a:t>sem_wait</a:t>
            </a:r>
            <a:r>
              <a:rPr lang="en-US" sz="1100" b="1">
                <a:solidFill>
                  <a:schemeClr val="tx1"/>
                </a:solidFill>
                <a:latin typeface="Menlo"/>
              </a:rPr>
              <a:t>(&amp;</a:t>
            </a:r>
            <a:r>
              <a:rPr lang="en-US" sz="1100" b="1" err="1">
                <a:solidFill>
                  <a:schemeClr val="tx1"/>
                </a:solidFill>
                <a:latin typeface="Menlo"/>
              </a:rPr>
              <a:t>left_mutex</a:t>
            </a:r>
            <a:r>
              <a:rPr lang="en-US" sz="1100" b="1">
                <a:solidFill>
                  <a:schemeClr val="tx1"/>
                </a:solidFill>
                <a:latin typeface="Menlo"/>
              </a:rPr>
              <a:t>);</a:t>
            </a:r>
          </a:p>
          <a:p>
            <a:r>
              <a:rPr lang="en-US" sz="1100" b="1">
                <a:solidFill>
                  <a:srgbClr val="D4D4D4"/>
                </a:solidFill>
                <a:latin typeface="Menlo"/>
              </a:rPr>
              <a:t>left++;</a:t>
            </a:r>
          </a:p>
          <a:p>
            <a:r>
              <a:rPr lang="en-US" sz="1100" b="1">
                <a:solidFill>
                  <a:srgbClr val="C586C0"/>
                </a:solidFill>
                <a:latin typeface="Menlo"/>
              </a:rPr>
              <a:t>if</a:t>
            </a:r>
            <a:r>
              <a:rPr lang="en-US" sz="1100" b="1">
                <a:solidFill>
                  <a:srgbClr val="D4D4D4"/>
                </a:solidFill>
                <a:latin typeface="Menlo"/>
              </a:rPr>
              <a:t> (left == </a:t>
            </a:r>
            <a:r>
              <a:rPr lang="en-US" sz="1100" b="1">
                <a:solidFill>
                  <a:srgbClr val="B5CEA8"/>
                </a:solidFill>
                <a:latin typeface="Menlo"/>
              </a:rPr>
              <a:t>1</a:t>
            </a:r>
            <a:r>
              <a:rPr lang="en-US" sz="1100" b="1">
                <a:solidFill>
                  <a:srgbClr val="D4D4D4"/>
                </a:solidFill>
                <a:latin typeface="Menlo"/>
              </a:rPr>
              <a:t>)</a:t>
            </a:r>
          </a:p>
          <a:p>
            <a:r>
              <a:rPr lang="en-US" sz="1100" b="1">
                <a:solidFill>
                  <a:srgbClr val="D4D4D4"/>
                </a:solidFill>
                <a:latin typeface="Menlo"/>
              </a:rPr>
              <a:t>{</a:t>
            </a:r>
          </a:p>
          <a:p>
            <a:r>
              <a:rPr lang="en-US" sz="1100" b="1">
                <a:solidFill>
                  <a:srgbClr val="DCDCAA"/>
                </a:solidFill>
                <a:latin typeface="Menlo"/>
              </a:rPr>
              <a:t>   </a:t>
            </a:r>
            <a:r>
              <a:rPr lang="en-US" sz="1100" b="1" err="1">
                <a:solidFill>
                  <a:schemeClr val="tx1"/>
                </a:solidFill>
                <a:latin typeface="Menlo"/>
              </a:rPr>
              <a:t>sem_wait</a:t>
            </a:r>
            <a:r>
              <a:rPr lang="en-US" sz="1100" b="1">
                <a:solidFill>
                  <a:schemeClr val="tx1"/>
                </a:solidFill>
                <a:latin typeface="Menlo"/>
              </a:rPr>
              <a:t>(&amp;rope);</a:t>
            </a:r>
          </a:p>
          <a:p>
            <a:r>
              <a:rPr lang="en-US" sz="1100" b="1">
                <a:solidFill>
                  <a:srgbClr val="D4D4D4"/>
                </a:solidFill>
                <a:latin typeface="Menlo"/>
              </a:rPr>
              <a:t>}</a:t>
            </a:r>
          </a:p>
          <a:p>
            <a:r>
              <a:rPr lang="en-US" sz="1100" b="1" err="1">
                <a:solidFill>
                  <a:schemeClr val="tx1"/>
                </a:solidFill>
                <a:latin typeface="Menlo"/>
              </a:rPr>
              <a:t>sem_post</a:t>
            </a:r>
            <a:r>
              <a:rPr lang="en-US" sz="1100" b="1">
                <a:solidFill>
                  <a:schemeClr val="tx1"/>
                </a:solidFill>
                <a:latin typeface="Menlo"/>
              </a:rPr>
              <a:t>(&amp;</a:t>
            </a:r>
            <a:r>
              <a:rPr lang="en-US" sz="1100" b="1" err="1">
                <a:solidFill>
                  <a:schemeClr val="tx1"/>
                </a:solidFill>
                <a:latin typeface="Menlo"/>
              </a:rPr>
              <a:t>left_mutex</a:t>
            </a:r>
            <a:r>
              <a:rPr lang="en-US" sz="1100" b="1">
                <a:solidFill>
                  <a:schemeClr val="tx1"/>
                </a:solidFill>
                <a:latin typeface="Menlo"/>
              </a:rPr>
              <a:t>);</a:t>
            </a:r>
          </a:p>
          <a:p>
            <a:r>
              <a:rPr lang="en-US" sz="1100" b="1" err="1">
                <a:solidFill>
                  <a:schemeClr val="tx1"/>
                </a:solidFill>
                <a:latin typeface="Menlo"/>
              </a:rPr>
              <a:t>sem_wait</a:t>
            </a:r>
            <a:r>
              <a:rPr lang="en-US" sz="1100" b="1">
                <a:solidFill>
                  <a:schemeClr val="tx1"/>
                </a:solidFill>
                <a:latin typeface="Menlo"/>
              </a:rPr>
              <a:t>(&amp;</a:t>
            </a:r>
            <a:r>
              <a:rPr lang="en-US" sz="1100" b="1" err="1">
                <a:solidFill>
                  <a:schemeClr val="tx1"/>
                </a:solidFill>
                <a:latin typeface="Menlo"/>
              </a:rPr>
              <a:t>baboons_counter</a:t>
            </a:r>
            <a:r>
              <a:rPr lang="en-US" sz="1100" b="1">
                <a:solidFill>
                  <a:schemeClr val="tx1"/>
                </a:solidFill>
                <a:latin typeface="Menlo"/>
              </a:rPr>
              <a:t>);</a:t>
            </a:r>
          </a:p>
          <a:p>
            <a:r>
              <a:rPr lang="en-US" sz="1100" b="1" err="1">
                <a:solidFill>
                  <a:srgbClr val="DCDCAA"/>
                </a:solidFill>
                <a:latin typeface="Menlo"/>
              </a:rPr>
              <a:t>sem_getvalue</a:t>
            </a:r>
            <a:r>
              <a:rPr lang="en-US" sz="1100" b="1">
                <a:solidFill>
                  <a:srgbClr val="D4D4D4"/>
                </a:solidFill>
                <a:latin typeface="Menlo"/>
              </a:rPr>
              <a:t>(&amp;</a:t>
            </a:r>
            <a:r>
              <a:rPr lang="en-US" sz="1100" b="1" err="1">
                <a:solidFill>
                  <a:srgbClr val="D4D4D4"/>
                </a:solidFill>
                <a:latin typeface="Menlo"/>
              </a:rPr>
              <a:t>baboons_counter</a:t>
            </a:r>
            <a:r>
              <a:rPr lang="en-US" sz="1100" b="1">
                <a:solidFill>
                  <a:srgbClr val="D4D4D4"/>
                </a:solidFill>
                <a:latin typeface="Menlo"/>
              </a:rPr>
              <a:t>, &amp;</a:t>
            </a:r>
            <a:r>
              <a:rPr lang="en-US" sz="1100" b="1" err="1">
                <a:solidFill>
                  <a:srgbClr val="D4D4D4"/>
                </a:solidFill>
                <a:latin typeface="Menlo"/>
              </a:rPr>
              <a:t>num_baboons</a:t>
            </a:r>
            <a:r>
              <a:rPr lang="en-US" sz="1100" b="1">
                <a:solidFill>
                  <a:srgbClr val="D4D4D4"/>
                </a:solidFill>
                <a:latin typeface="Menlo"/>
              </a:rPr>
              <a:t>);</a:t>
            </a:r>
          </a:p>
          <a:p>
            <a:r>
              <a:rPr lang="en-US" sz="1100" b="1" err="1">
                <a:solidFill>
                  <a:srgbClr val="DCDCAA"/>
                </a:solidFill>
                <a:latin typeface="Menlo"/>
              </a:rPr>
              <a:t>printf</a:t>
            </a:r>
            <a:r>
              <a:rPr lang="en-US" sz="1100" b="1">
                <a:solidFill>
                  <a:srgbClr val="D4D4D4"/>
                </a:solidFill>
                <a:latin typeface="Menlo"/>
              </a:rPr>
              <a:t>(</a:t>
            </a:r>
            <a:r>
              <a:rPr lang="en-US" sz="1100" b="1">
                <a:solidFill>
                  <a:srgbClr val="CE9178"/>
                </a:solidFill>
                <a:latin typeface="Menlo"/>
              </a:rPr>
              <a:t>"</a:t>
            </a:r>
            <a:r>
              <a:rPr lang="en-US" sz="1100" b="1" err="1">
                <a:solidFill>
                  <a:srgbClr val="CE9178"/>
                </a:solidFill>
                <a:latin typeface="Menlo"/>
              </a:rPr>
              <a:t>b%d</a:t>
            </a:r>
            <a:r>
              <a:rPr lang="en-US" sz="1100" b="1">
                <a:solidFill>
                  <a:srgbClr val="CE9178"/>
                </a:solidFill>
                <a:latin typeface="Menlo"/>
              </a:rPr>
              <a:t>:\</a:t>
            </a:r>
            <a:r>
              <a:rPr lang="en-US" sz="1100" b="1" err="1">
                <a:solidFill>
                  <a:srgbClr val="CE9178"/>
                </a:solidFill>
                <a:latin typeface="Menlo"/>
              </a:rPr>
              <a:t>tbaboons</a:t>
            </a:r>
            <a:r>
              <a:rPr lang="en-US" sz="1100" b="1">
                <a:solidFill>
                  <a:srgbClr val="CE9178"/>
                </a:solidFill>
                <a:latin typeface="Menlo"/>
              </a:rPr>
              <a:t> on rope: %d\n", *id,3-num_baboons</a:t>
            </a:r>
            <a:r>
              <a:rPr lang="en-US" sz="1100" b="1">
                <a:solidFill>
                  <a:srgbClr val="D4D4D4"/>
                </a:solidFill>
                <a:latin typeface="Menlo"/>
              </a:rPr>
              <a:t>);</a:t>
            </a:r>
          </a:p>
          <a:p>
            <a:r>
              <a:rPr lang="en-US" sz="1100" b="1">
                <a:solidFill>
                  <a:srgbClr val="DCDCAA"/>
                </a:solidFill>
                <a:latin typeface="Menlo"/>
              </a:rPr>
              <a:t>sleep</a:t>
            </a:r>
            <a:r>
              <a:rPr lang="en-US" sz="1100" b="1">
                <a:solidFill>
                  <a:srgbClr val="D4D4D4"/>
                </a:solidFill>
                <a:latin typeface="Menlo"/>
              </a:rPr>
              <a:t>(</a:t>
            </a:r>
            <a:r>
              <a:rPr lang="en-US" sz="1100" b="1" err="1">
                <a:solidFill>
                  <a:srgbClr val="D4D4D4"/>
                </a:solidFill>
                <a:latin typeface="Menlo"/>
              </a:rPr>
              <a:t>travel_time</a:t>
            </a:r>
            <a:r>
              <a:rPr lang="en-US" sz="1100" b="1">
                <a:solidFill>
                  <a:srgbClr val="D4D4D4"/>
                </a:solidFill>
                <a:latin typeface="Menlo"/>
              </a:rPr>
              <a:t>);</a:t>
            </a:r>
          </a:p>
          <a:p>
            <a:r>
              <a:rPr lang="en-US" sz="1100" b="1" err="1">
                <a:solidFill>
                  <a:srgbClr val="DCDCAA"/>
                </a:solidFill>
                <a:latin typeface="Menlo"/>
              </a:rPr>
              <a:t>printf</a:t>
            </a:r>
            <a:r>
              <a:rPr lang="en-US" sz="1100" b="1">
                <a:solidFill>
                  <a:srgbClr val="D4D4D4"/>
                </a:solidFill>
                <a:latin typeface="Menlo"/>
              </a:rPr>
              <a:t>(</a:t>
            </a:r>
            <a:r>
              <a:rPr lang="en-US" sz="1100" b="1">
                <a:solidFill>
                  <a:srgbClr val="CE9178"/>
                </a:solidFill>
                <a:latin typeface="Menlo"/>
              </a:rPr>
              <a:t>"</a:t>
            </a:r>
            <a:r>
              <a:rPr lang="en-US" sz="1100" b="1" err="1">
                <a:solidFill>
                  <a:srgbClr val="CE9178"/>
                </a:solidFill>
                <a:latin typeface="Menlo"/>
              </a:rPr>
              <a:t>b%d</a:t>
            </a:r>
            <a:r>
              <a:rPr lang="en-US" sz="1100" b="1">
                <a:solidFill>
                  <a:srgbClr val="CE9178"/>
                </a:solidFill>
                <a:latin typeface="Menlo"/>
              </a:rPr>
              <a:t>:\t/\n", *id</a:t>
            </a:r>
            <a:r>
              <a:rPr lang="en-US" sz="1100" b="1">
                <a:solidFill>
                  <a:srgbClr val="D4D4D4"/>
                </a:solidFill>
                <a:latin typeface="Menlo"/>
              </a:rPr>
              <a:t>);</a:t>
            </a:r>
            <a:endParaRPr lang="en-US"/>
          </a:p>
          <a:p>
            <a:r>
              <a:rPr lang="en-US" sz="1100" b="1" err="1">
                <a:solidFill>
                  <a:schemeClr val="tx1"/>
                </a:solidFill>
                <a:latin typeface="Menlo"/>
              </a:rPr>
              <a:t>sem_post</a:t>
            </a:r>
            <a:r>
              <a:rPr lang="en-US" sz="1100" b="1">
                <a:solidFill>
                  <a:schemeClr val="tx1"/>
                </a:solidFill>
                <a:latin typeface="Menlo"/>
              </a:rPr>
              <a:t>(&amp;</a:t>
            </a:r>
            <a:r>
              <a:rPr lang="en-US" sz="1100" b="1" err="1">
                <a:solidFill>
                  <a:schemeClr val="tx1"/>
                </a:solidFill>
                <a:latin typeface="Menlo"/>
              </a:rPr>
              <a:t>baboons_counter</a:t>
            </a:r>
            <a:r>
              <a:rPr lang="en-US" sz="1100" b="1">
                <a:solidFill>
                  <a:schemeClr val="tx1"/>
                </a:solidFill>
                <a:latin typeface="Menlo"/>
              </a:rPr>
              <a:t>);</a:t>
            </a:r>
          </a:p>
          <a:p>
            <a:r>
              <a:rPr lang="en-US" sz="1100" b="1" err="1">
                <a:solidFill>
                  <a:schemeClr val="tx1"/>
                </a:solidFill>
                <a:latin typeface="Menlo"/>
              </a:rPr>
              <a:t>sem_wait</a:t>
            </a:r>
            <a:r>
              <a:rPr lang="en-US" sz="1100" b="1">
                <a:solidFill>
                  <a:schemeClr val="tx1"/>
                </a:solidFill>
                <a:latin typeface="Menlo"/>
              </a:rPr>
              <a:t>(&amp;</a:t>
            </a:r>
            <a:r>
              <a:rPr lang="en-US" sz="1100" b="1" err="1">
                <a:solidFill>
                  <a:schemeClr val="tx1"/>
                </a:solidFill>
                <a:latin typeface="Menlo"/>
              </a:rPr>
              <a:t>left_mutex</a:t>
            </a:r>
            <a:r>
              <a:rPr lang="en-US" sz="1100" b="1">
                <a:solidFill>
                  <a:schemeClr val="tx1"/>
                </a:solidFill>
                <a:latin typeface="Menlo"/>
              </a:rPr>
              <a:t>);</a:t>
            </a:r>
          </a:p>
          <a:p>
            <a:r>
              <a:rPr lang="en-US" sz="1100" b="1">
                <a:solidFill>
                  <a:srgbClr val="D4D4D4"/>
                </a:solidFill>
                <a:latin typeface="Menlo"/>
              </a:rPr>
              <a:t>left--;</a:t>
            </a:r>
          </a:p>
          <a:p>
            <a:r>
              <a:rPr lang="en-US" sz="1100" b="1">
                <a:solidFill>
                  <a:srgbClr val="C586C0"/>
                </a:solidFill>
                <a:latin typeface="Menlo"/>
              </a:rPr>
              <a:t>if</a:t>
            </a:r>
            <a:r>
              <a:rPr lang="en-US" sz="1100" b="1">
                <a:solidFill>
                  <a:srgbClr val="D4D4D4"/>
                </a:solidFill>
                <a:latin typeface="Menlo"/>
              </a:rPr>
              <a:t> (left == </a:t>
            </a:r>
            <a:r>
              <a:rPr lang="en-US" sz="1100" b="1">
                <a:solidFill>
                  <a:srgbClr val="B5CEA8"/>
                </a:solidFill>
                <a:latin typeface="Menlo"/>
              </a:rPr>
              <a:t>0</a:t>
            </a:r>
            <a:r>
              <a:rPr lang="en-US" sz="1100" b="1">
                <a:solidFill>
                  <a:srgbClr val="D4D4D4"/>
                </a:solidFill>
                <a:latin typeface="Menlo"/>
              </a:rPr>
              <a:t>)</a:t>
            </a:r>
          </a:p>
          <a:p>
            <a:r>
              <a:rPr lang="en-US" sz="1100" b="1">
                <a:solidFill>
                  <a:schemeClr val="tx1"/>
                </a:solidFill>
                <a:latin typeface="Menlo"/>
              </a:rPr>
              <a:t>    </a:t>
            </a:r>
            <a:r>
              <a:rPr lang="en-US" sz="1100" b="1" err="1">
                <a:solidFill>
                  <a:schemeClr val="tx1"/>
                </a:solidFill>
                <a:latin typeface="Menlo"/>
              </a:rPr>
              <a:t>sem_post</a:t>
            </a:r>
            <a:r>
              <a:rPr lang="en-US" sz="1100" b="1">
                <a:solidFill>
                  <a:schemeClr val="tx1"/>
                </a:solidFill>
                <a:latin typeface="Menlo"/>
              </a:rPr>
              <a:t>(&amp;rope);</a:t>
            </a:r>
          </a:p>
          <a:p>
            <a:r>
              <a:rPr lang="en-US" sz="1100" b="1" err="1">
                <a:solidFill>
                  <a:schemeClr val="tx1"/>
                </a:solidFill>
                <a:latin typeface="Menlo"/>
              </a:rPr>
              <a:t>sem_post</a:t>
            </a:r>
            <a:r>
              <a:rPr lang="en-US" sz="1100" b="1">
                <a:solidFill>
                  <a:schemeClr val="tx1"/>
                </a:solidFill>
                <a:latin typeface="Menlo"/>
              </a:rPr>
              <a:t>(&amp;</a:t>
            </a:r>
            <a:r>
              <a:rPr lang="en-US" sz="1100" b="1" err="1">
                <a:solidFill>
                  <a:schemeClr val="tx1"/>
                </a:solidFill>
                <a:latin typeface="Menlo"/>
              </a:rPr>
              <a:t>left_mutex</a:t>
            </a:r>
            <a:r>
              <a:rPr lang="en-US" sz="1100" b="1">
                <a:solidFill>
                  <a:schemeClr val="tx1"/>
                </a:solidFill>
                <a:latin typeface="Menlo"/>
              </a:rPr>
              <a:t>);</a:t>
            </a:r>
          </a:p>
          <a:p>
            <a:endParaRPr lang="en-US">
              <a:solidFill>
                <a:srgbClr val="D4D4D4"/>
              </a:solidFill>
              <a:latin typeface="Menl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0F0D2-38E5-42C1-9D40-CFDBAC8505AA}"/>
              </a:ext>
            </a:extLst>
          </p:cNvPr>
          <p:cNvSpPr txBox="1"/>
          <p:nvPr/>
        </p:nvSpPr>
        <p:spPr>
          <a:xfrm>
            <a:off x="6667928" y="1813390"/>
            <a:ext cx="5012076" cy="34778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int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n-US" sz="1100" b="1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num_baboons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;</a:t>
            </a:r>
            <a:endParaRPr lang="en-US"/>
          </a:p>
          <a:p>
            <a:r>
              <a:rPr lang="en-US" sz="1100" b="1" err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sem_wait</a:t>
            </a:r>
            <a:r>
              <a:rPr lang="en-US" sz="1100" b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(&amp;</a:t>
            </a:r>
            <a:r>
              <a:rPr lang="en-US" sz="1100" b="1" err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right_mutex</a:t>
            </a:r>
            <a:r>
              <a:rPr lang="en-US" sz="1100" b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);</a:t>
            </a:r>
            <a:endParaRPr lang="en-US" b="1">
              <a:solidFill>
                <a:schemeClr val="tx1"/>
              </a:solidFill>
              <a:latin typeface="Menlo"/>
            </a:endParaRPr>
          </a:p>
          <a:p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right++;</a:t>
            </a:r>
            <a:endParaRPr lang="en-US"/>
          </a:p>
          <a:p>
            <a:r>
              <a:rPr lang="en-US" sz="1100" b="1">
                <a:solidFill>
                  <a:srgbClr val="C586C0"/>
                </a:solidFill>
                <a:latin typeface="Menlo"/>
                <a:ea typeface="+mn-lt"/>
                <a:cs typeface="+mn-lt"/>
              </a:rPr>
              <a:t>if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 (right == </a:t>
            </a:r>
            <a:r>
              <a:rPr lang="en-US" sz="1100" b="1">
                <a:solidFill>
                  <a:srgbClr val="B5CEA8"/>
                </a:solidFill>
                <a:latin typeface="Menlo"/>
                <a:ea typeface="+mn-lt"/>
                <a:cs typeface="+mn-lt"/>
              </a:rPr>
              <a:t>1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) </a:t>
            </a:r>
            <a:endParaRPr lang="en-US"/>
          </a:p>
          <a:p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{</a:t>
            </a:r>
            <a:endParaRPr lang="en-US" b="1">
              <a:solidFill>
                <a:srgbClr val="D4D4D4"/>
              </a:solidFill>
              <a:latin typeface="Menlo"/>
            </a:endParaRPr>
          </a:p>
          <a:p>
            <a:r>
              <a:rPr lang="en-US" sz="1100" b="1">
                <a:solidFill>
                  <a:srgbClr val="DCDCAA"/>
                </a:solidFill>
                <a:latin typeface="Menlo"/>
                <a:ea typeface="+mn-lt"/>
                <a:cs typeface="+mn-lt"/>
              </a:rPr>
              <a:t>   </a:t>
            </a:r>
            <a:r>
              <a:rPr lang="en-US" sz="1100" b="1" err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sem_wait</a:t>
            </a:r>
            <a:r>
              <a:rPr lang="en-US" sz="1100" b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(&amp;rope);</a:t>
            </a:r>
            <a:endParaRPr lang="en-US" b="1">
              <a:solidFill>
                <a:schemeClr val="tx1"/>
              </a:solidFill>
              <a:latin typeface="Menlo"/>
            </a:endParaRPr>
          </a:p>
          <a:p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}</a:t>
            </a:r>
            <a:endParaRPr lang="en-US" b="1">
              <a:solidFill>
                <a:srgbClr val="D4D4D4"/>
              </a:solidFill>
              <a:latin typeface="Menlo"/>
            </a:endParaRPr>
          </a:p>
          <a:p>
            <a:r>
              <a:rPr lang="en-US" sz="1100" b="1" err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sem_post</a:t>
            </a:r>
            <a:r>
              <a:rPr lang="en-US" sz="1100" b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(&amp;</a:t>
            </a:r>
            <a:r>
              <a:rPr lang="en-US" sz="1100" b="1" err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right_mutex</a:t>
            </a:r>
            <a:r>
              <a:rPr lang="en-US" sz="1100" b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);</a:t>
            </a:r>
            <a:endParaRPr lang="en-US" b="1">
              <a:solidFill>
                <a:schemeClr val="tx1"/>
              </a:solidFill>
              <a:latin typeface="Menlo"/>
            </a:endParaRPr>
          </a:p>
          <a:p>
            <a:r>
              <a:rPr lang="en-US" sz="1100" b="1" err="1">
                <a:solidFill>
                  <a:srgbClr val="000000"/>
                </a:solidFill>
                <a:latin typeface="Menlo"/>
                <a:ea typeface="+mn-lt"/>
                <a:cs typeface="+mn-lt"/>
              </a:rPr>
              <a:t>sem_</a:t>
            </a:r>
            <a:r>
              <a:rPr lang="en-US" sz="1100" b="1" err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wait</a:t>
            </a:r>
            <a:r>
              <a:rPr lang="en-US" sz="1100" b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(&amp;</a:t>
            </a:r>
            <a:r>
              <a:rPr lang="en-US" sz="1100" b="1" err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baboons_counter</a:t>
            </a:r>
            <a:r>
              <a:rPr lang="en-US" sz="1100" b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);</a:t>
            </a:r>
            <a:endParaRPr lang="en-US" b="1">
              <a:solidFill>
                <a:schemeClr val="tx1"/>
              </a:solidFill>
              <a:latin typeface="Menlo"/>
            </a:endParaRPr>
          </a:p>
          <a:p>
            <a:r>
              <a:rPr lang="en-US" sz="1100" b="1" err="1">
                <a:solidFill>
                  <a:srgbClr val="DCDCAA"/>
                </a:solidFill>
                <a:latin typeface="Menlo"/>
                <a:ea typeface="+mn-lt"/>
                <a:cs typeface="+mn-lt"/>
              </a:rPr>
              <a:t>sem_getvalue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(&amp;</a:t>
            </a:r>
            <a:r>
              <a:rPr lang="en-US" sz="1100" b="1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baboons_counter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, &amp;</a:t>
            </a:r>
            <a:r>
              <a:rPr lang="en-US" sz="1100" b="1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num_baboons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);</a:t>
            </a:r>
            <a:endParaRPr lang="en-US" b="1">
              <a:solidFill>
                <a:srgbClr val="D4D4D4"/>
              </a:solidFill>
              <a:latin typeface="Menlo"/>
            </a:endParaRPr>
          </a:p>
          <a:p>
            <a:r>
              <a:rPr lang="en-US" sz="1100" b="1" err="1">
                <a:solidFill>
                  <a:srgbClr val="DCDCAA"/>
                </a:solidFill>
                <a:latin typeface="Menlo"/>
                <a:ea typeface="+mn-lt"/>
                <a:cs typeface="+mn-lt"/>
              </a:rPr>
              <a:t>printf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(</a:t>
            </a:r>
            <a:r>
              <a:rPr lang="en-US" sz="1100" b="1">
                <a:solidFill>
                  <a:srgbClr val="CE9178"/>
                </a:solidFill>
                <a:latin typeface="Menlo"/>
                <a:ea typeface="+mn-lt"/>
                <a:cs typeface="+mn-lt"/>
              </a:rPr>
              <a:t>"</a:t>
            </a:r>
            <a:r>
              <a:rPr lang="en-US" sz="1100" b="1" err="1">
                <a:solidFill>
                  <a:srgbClr val="CE9178"/>
                </a:solidFill>
                <a:latin typeface="Menlo"/>
                <a:ea typeface="+mn-lt"/>
                <a:cs typeface="+mn-lt"/>
              </a:rPr>
              <a:t>b%d</a:t>
            </a:r>
            <a:r>
              <a:rPr lang="en-US" sz="1100" b="1">
                <a:solidFill>
                  <a:srgbClr val="CE9178"/>
                </a:solidFill>
                <a:latin typeface="Menlo"/>
                <a:ea typeface="+mn-lt"/>
                <a:cs typeface="+mn-lt"/>
              </a:rPr>
              <a:t>:\</a:t>
            </a:r>
            <a:r>
              <a:rPr lang="en-US" sz="1100" b="1" err="1">
                <a:solidFill>
                  <a:srgbClr val="CE9178"/>
                </a:solidFill>
                <a:latin typeface="Menlo"/>
                <a:ea typeface="+mn-lt"/>
                <a:cs typeface="+mn-lt"/>
              </a:rPr>
              <a:t>tbaboons</a:t>
            </a:r>
            <a:r>
              <a:rPr lang="en-US" sz="1100" b="1">
                <a:solidFill>
                  <a:srgbClr val="CE9178"/>
                </a:solidFill>
                <a:latin typeface="Menlo"/>
                <a:ea typeface="+mn-lt"/>
                <a:cs typeface="+mn-lt"/>
              </a:rPr>
              <a:t> on rope: %d\n", *id,3-num_baboons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);</a:t>
            </a:r>
            <a:endParaRPr lang="en-US"/>
          </a:p>
          <a:p>
            <a:r>
              <a:rPr lang="en-US" sz="1100" b="1">
                <a:solidFill>
                  <a:srgbClr val="DCDCAA"/>
                </a:solidFill>
                <a:latin typeface="Menlo"/>
                <a:ea typeface="+mn-lt"/>
                <a:cs typeface="+mn-lt"/>
              </a:rPr>
              <a:t>sleep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(</a:t>
            </a:r>
            <a:r>
              <a:rPr lang="en-US" sz="1100" b="1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travel_time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);</a:t>
            </a:r>
            <a:endParaRPr lang="en-US" b="1">
              <a:solidFill>
                <a:srgbClr val="D4D4D4"/>
              </a:solidFill>
              <a:latin typeface="Menlo"/>
            </a:endParaRPr>
          </a:p>
          <a:p>
            <a:r>
              <a:rPr lang="en-US" sz="1100" b="1" err="1">
                <a:solidFill>
                  <a:srgbClr val="DCDCAA"/>
                </a:solidFill>
                <a:latin typeface="Menlo"/>
                <a:ea typeface="+mn-lt"/>
                <a:cs typeface="+mn-lt"/>
              </a:rPr>
              <a:t>printf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(</a:t>
            </a:r>
            <a:r>
              <a:rPr lang="en-US" sz="1100" b="1">
                <a:solidFill>
                  <a:srgbClr val="CE9178"/>
                </a:solidFill>
                <a:latin typeface="Menlo"/>
                <a:ea typeface="+mn-lt"/>
                <a:cs typeface="+mn-lt"/>
              </a:rPr>
              <a:t>"</a:t>
            </a:r>
            <a:r>
              <a:rPr lang="en-US" sz="1100" b="1" err="1">
                <a:solidFill>
                  <a:srgbClr val="CE9178"/>
                </a:solidFill>
                <a:latin typeface="Menlo"/>
                <a:ea typeface="+mn-lt"/>
                <a:cs typeface="+mn-lt"/>
              </a:rPr>
              <a:t>b%d</a:t>
            </a:r>
            <a:r>
              <a:rPr lang="en-US" sz="1100" b="1">
                <a:solidFill>
                  <a:srgbClr val="CE9178"/>
                </a:solidFill>
                <a:latin typeface="Menlo"/>
                <a:ea typeface="+mn-lt"/>
                <a:cs typeface="+mn-lt"/>
              </a:rPr>
              <a:t>:\t/\n", *id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);</a:t>
            </a:r>
            <a:endParaRPr lang="en-US"/>
          </a:p>
          <a:p>
            <a:r>
              <a:rPr lang="en-US" sz="1100" b="1" err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sem_post</a:t>
            </a:r>
            <a:r>
              <a:rPr lang="en-US" sz="1100" b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(&amp;</a:t>
            </a:r>
            <a:r>
              <a:rPr lang="en-US" sz="1100" b="1" err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baboons_counter</a:t>
            </a:r>
            <a:r>
              <a:rPr lang="en-US" sz="1100" b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);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100" b="1" err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sem_wait</a:t>
            </a:r>
            <a:r>
              <a:rPr lang="en-US" sz="1100" b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(&amp;</a:t>
            </a:r>
            <a:r>
              <a:rPr lang="en-US" sz="1100" b="1" err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right_mutex</a:t>
            </a:r>
            <a:r>
              <a:rPr lang="en-US" sz="1100" b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);</a:t>
            </a:r>
            <a:endParaRPr lang="en-US" b="1">
              <a:solidFill>
                <a:schemeClr val="tx1"/>
              </a:solidFill>
              <a:latin typeface="Menlo"/>
            </a:endParaRPr>
          </a:p>
          <a:p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right--;</a:t>
            </a:r>
            <a:endParaRPr lang="en-US" b="1">
              <a:solidFill>
                <a:srgbClr val="D4D4D4"/>
              </a:solidFill>
              <a:latin typeface="Menlo"/>
            </a:endParaRPr>
          </a:p>
          <a:p>
            <a:r>
              <a:rPr lang="en-US" sz="1100" b="1">
                <a:solidFill>
                  <a:srgbClr val="C586C0"/>
                </a:solidFill>
                <a:latin typeface="Menlo"/>
                <a:ea typeface="+mn-lt"/>
                <a:cs typeface="+mn-lt"/>
              </a:rPr>
              <a:t>if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 (right == </a:t>
            </a:r>
            <a:r>
              <a:rPr lang="en-US" sz="1100" b="1">
                <a:solidFill>
                  <a:srgbClr val="B5CEA8"/>
                </a:solidFill>
                <a:latin typeface="Menlo"/>
                <a:ea typeface="+mn-lt"/>
                <a:cs typeface="+mn-lt"/>
              </a:rPr>
              <a:t>0</a:t>
            </a:r>
            <a:r>
              <a:rPr lang="en-US" sz="1100" b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)</a:t>
            </a:r>
            <a:endParaRPr lang="en-US" b="1">
              <a:solidFill>
                <a:srgbClr val="D4D4D4"/>
              </a:solidFill>
              <a:latin typeface="Menlo"/>
            </a:endParaRPr>
          </a:p>
          <a:p>
            <a:r>
              <a:rPr lang="en-US" sz="1100" b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   </a:t>
            </a:r>
            <a:r>
              <a:rPr lang="en-US" sz="1100" b="1" err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sem_post</a:t>
            </a:r>
            <a:r>
              <a:rPr lang="en-US" sz="1100" b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(&amp;rope);</a:t>
            </a:r>
            <a:endParaRPr lang="en-US" b="1">
              <a:solidFill>
                <a:schemeClr val="tx1"/>
              </a:solidFill>
              <a:latin typeface="Menlo"/>
            </a:endParaRPr>
          </a:p>
          <a:p>
            <a:r>
              <a:rPr lang="en-US" sz="1100" b="1" err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sem_post</a:t>
            </a:r>
            <a:r>
              <a:rPr lang="en-US" sz="1100" b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(&amp;</a:t>
            </a:r>
            <a:r>
              <a:rPr lang="en-US" sz="1100" b="1" err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right_mutex</a:t>
            </a:r>
            <a:r>
              <a:rPr lang="en-US" sz="1100" b="1">
                <a:solidFill>
                  <a:schemeClr val="tx1"/>
                </a:solidFill>
                <a:latin typeface="Menlo"/>
                <a:ea typeface="+mn-lt"/>
                <a:cs typeface="+mn-lt"/>
              </a:rPr>
              <a:t>);</a:t>
            </a:r>
            <a:endParaRPr lang="en-US" b="1">
              <a:solidFill>
                <a:schemeClr val="tx1"/>
              </a:solidFill>
              <a:latin typeface="Menlo"/>
            </a:endParaRPr>
          </a:p>
          <a:p>
            <a:endParaRPr lang="en-US" sz="1100" b="1">
              <a:solidFill>
                <a:srgbClr val="D4D4D4"/>
              </a:solidFill>
              <a:latin typeface="Menl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FCF91-AD4C-4DA3-B5FC-A6D30F3F6685}"/>
              </a:ext>
            </a:extLst>
          </p:cNvPr>
          <p:cNvSpPr txBox="1"/>
          <p:nvPr/>
        </p:nvSpPr>
        <p:spPr>
          <a:xfrm>
            <a:off x="785973" y="1436669"/>
            <a:ext cx="29374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Baboon crossing from Left to 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11A95B-A1A7-497B-BDF9-D3ED90979FBE}"/>
              </a:ext>
            </a:extLst>
          </p:cNvPr>
          <p:cNvSpPr txBox="1"/>
          <p:nvPr/>
        </p:nvSpPr>
        <p:spPr>
          <a:xfrm>
            <a:off x="6667928" y="1436668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Baboon crossing from Right to Left</a:t>
            </a:r>
          </a:p>
        </p:txBody>
      </p:sp>
    </p:spTree>
    <p:extLst>
      <p:ext uri="{BB962C8B-B14F-4D97-AF65-F5344CB8AC3E}">
        <p14:creationId xmlns:p14="http://schemas.microsoft.com/office/powerpoint/2010/main" val="82850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EE2E-4659-4B2C-9419-E1567699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Result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B3AC2C9-30B4-4AAF-9C19-A046C3671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6" y="1791422"/>
            <a:ext cx="5618671" cy="5069130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292F644-8DD0-4B3C-8148-3D11B0D81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28" y="1798320"/>
            <a:ext cx="5532406" cy="5058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5145C2-A219-4967-BDAF-B45F4E511611}"/>
              </a:ext>
            </a:extLst>
          </p:cNvPr>
          <p:cNvSpPr txBox="1"/>
          <p:nvPr/>
        </p:nvSpPr>
        <p:spPr>
          <a:xfrm>
            <a:off x="828136" y="123070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L,R,R,R,R,R,L,L,R</a:t>
            </a:r>
            <a:endParaRPr lang="en-US" dirty="0"/>
          </a:p>
          <a:p>
            <a:r>
              <a:rPr lang="en-US" dirty="0">
                <a:cs typeface="Calibri"/>
              </a:rPr>
              <a:t>With travel time = 4(s)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B990B-9D03-4990-AC6D-989DBF3FE086}"/>
              </a:ext>
            </a:extLst>
          </p:cNvPr>
          <p:cNvSpPr txBox="1"/>
          <p:nvPr/>
        </p:nvSpPr>
        <p:spPr>
          <a:xfrm>
            <a:off x="3026973" y="13448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(output pg1 (below))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9545A-EFAA-42BB-A083-65F89109560A}"/>
              </a:ext>
            </a:extLst>
          </p:cNvPr>
          <p:cNvSpPr txBox="1"/>
          <p:nvPr/>
        </p:nvSpPr>
        <p:spPr>
          <a:xfrm>
            <a:off x="6089350" y="13448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(output pg2 (below))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1D2FF6B-EFB0-41C5-A6EA-B70B79BB0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759" y="358895"/>
            <a:ext cx="4727275" cy="9931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78D5A1-C266-43A4-8A39-41F9C1743321}"/>
              </a:ext>
            </a:extLst>
          </p:cNvPr>
          <p:cNvSpPr txBox="1"/>
          <p:nvPr/>
        </p:nvSpPr>
        <p:spPr>
          <a:xfrm>
            <a:off x="4161886" y="56754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/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344127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27A3-4D52-4C52-8BB3-4BA6FC3B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Conclusion</a:t>
            </a:r>
            <a:endParaRPr 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DA492-4840-49CC-A1B0-0FA48D4E2676}"/>
              </a:ext>
            </a:extLst>
          </p:cNvPr>
          <p:cNvSpPr txBox="1"/>
          <p:nvPr/>
        </p:nvSpPr>
        <p:spPr>
          <a:xfrm>
            <a:off x="834656" y="1711841"/>
            <a:ext cx="1050496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Many issues arise without synchronization, such as: 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Race conditions 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Memory consistency 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Deadlocks 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Starvation</a:t>
            </a:r>
          </a:p>
          <a:p>
            <a:br>
              <a:rPr lang="en-US"/>
            </a:br>
            <a:endParaRPr lang="en-US"/>
          </a:p>
          <a:p>
            <a:r>
              <a:rPr lang="en-US">
                <a:ea typeface="+mn-lt"/>
                <a:cs typeface="+mn-lt"/>
              </a:rPr>
              <a:t>The solution to these issues is synchronization using semaphores to create critical zones. Thus, preventing the other thread from allowing baboons to cross while baboons are currently crossing.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30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Baboon Canyon Crossing: A Synchronization Problem</vt:lpstr>
      <vt:lpstr>Introduction</vt:lpstr>
      <vt:lpstr>Methodology</vt:lpstr>
      <vt:lpstr>Methodology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344</cp:revision>
  <dcterms:created xsi:type="dcterms:W3CDTF">2020-11-18T15:00:55Z</dcterms:created>
  <dcterms:modified xsi:type="dcterms:W3CDTF">2020-11-22T23:45:15Z</dcterms:modified>
</cp:coreProperties>
</file>