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9" r:id="rId2"/>
    <p:sldId id="320" r:id="rId3"/>
    <p:sldId id="317" r:id="rId4"/>
    <p:sldId id="285" r:id="rId5"/>
    <p:sldId id="308" r:id="rId6"/>
    <p:sldId id="286" r:id="rId7"/>
    <p:sldId id="309" r:id="rId8"/>
    <p:sldId id="310" r:id="rId9"/>
    <p:sldId id="311" r:id="rId10"/>
    <p:sldId id="315" r:id="rId11"/>
    <p:sldId id="287" r:id="rId12"/>
    <p:sldId id="288" r:id="rId13"/>
    <p:sldId id="289" r:id="rId14"/>
    <p:sldId id="312" r:id="rId15"/>
    <p:sldId id="313" r:id="rId16"/>
    <p:sldId id="316" r:id="rId17"/>
    <p:sldId id="321" r:id="rId18"/>
    <p:sldId id="322" r:id="rId19"/>
    <p:sldId id="290" r:id="rId20"/>
    <p:sldId id="291" r:id="rId21"/>
    <p:sldId id="314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23" r:id="rId30"/>
    <p:sldId id="299" r:id="rId31"/>
    <p:sldId id="300" r:id="rId32"/>
    <p:sldId id="301" r:id="rId33"/>
    <p:sldId id="302" r:id="rId34"/>
    <p:sldId id="324" r:id="rId35"/>
    <p:sldId id="325" r:id="rId36"/>
    <p:sldId id="303" r:id="rId37"/>
    <p:sldId id="304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7034-17F8-4E71-98D0-18961A9C61A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BD4FD-C1D3-48C7-935A-60AFAC29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6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comes back on exams</a:t>
            </a:r>
          </a:p>
          <a:p>
            <a:endParaRPr lang="en-US" dirty="0" smtClean="0"/>
          </a:p>
          <a:p>
            <a:r>
              <a:rPr lang="en-US" dirty="0" smtClean="0"/>
              <a:t>Goal test – sometimes</a:t>
            </a:r>
            <a:r>
              <a:rPr lang="en-US" baseline="0" dirty="0" smtClean="0"/>
              <a:t> more than one state that satisfies having achieved the goal, for example, “eat all the dots”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 example for “eat-all-dots”: (x, y, dot count)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90 * (2^30-1) + 30 * 2^29 = 145 billion</a:t>
            </a:r>
          </a:p>
          <a:p>
            <a:r>
              <a:rPr lang="en-US" smtClean="0">
                <a:latin typeface="Arial" charset="0"/>
              </a:rPr>
              <a:t>2^29 = 536 870 912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041C6AE4-F625-4A1A-A100-707641139ACC}" type="slidenum">
              <a:rPr lang="en-US" smtClean="0"/>
              <a:pPr defTabSz="965200"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327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plans that achieve the same state, will be different nodes 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928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5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57FFF-A5FB-48CD-8CE8-BB235E33E4E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7286-2CF4-471F-9740-6C1BDA4B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6093" y="25884"/>
            <a:ext cx="9398976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SearchProblem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This class outlines the structure of a search problem, but doesn't implement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any of the methods (in object-oriented terminology: an abstract class).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You do not need to change anything in this class, ever.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getStartState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Returns the start state for the search problem.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util.raiseNotDefined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isGoalState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state: Search state - Returns True if and only if the state is a valid goal state.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util.raiseNotDefined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getSuccessors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state: Search state - For a given state, this should return a list of triples, (successor,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action,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stepCost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where 'successor' is a successor to the current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state, 'action' is the action required to get there, and '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stepCost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is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the incremental cost of expanding to that successor.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util.raiseNotDefined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getCostOfActions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actions: A list of actions to take - This method returns the total cost of a particular sequence of actions. The sequence must be composed of legal moves.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util.raiseNotDefined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19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4114800"/>
            <a:ext cx="9525000" cy="2362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search tree:</a:t>
            </a:r>
          </a:p>
          <a:p>
            <a:pPr lvl="1" eaLnBrk="1" hangingPunct="1"/>
            <a:r>
              <a:rPr lang="en-US" sz="2000" dirty="0" smtClean="0"/>
              <a:t>A “what if” tree of plans and their outcomes</a:t>
            </a:r>
          </a:p>
          <a:p>
            <a:pPr lvl="1" eaLnBrk="1" hangingPunct="1"/>
            <a:r>
              <a:rPr lang="en-US" sz="2000" dirty="0" smtClean="0"/>
              <a:t>The start state is the root node</a:t>
            </a:r>
          </a:p>
          <a:p>
            <a:pPr lvl="1" eaLnBrk="1" hangingPunct="1"/>
            <a:r>
              <a:rPr lang="en-US" sz="2000" dirty="0" smtClean="0"/>
              <a:t>Children correspond to successors</a:t>
            </a:r>
          </a:p>
          <a:p>
            <a:pPr lvl="1" eaLnBrk="1" hangingPunct="1"/>
            <a:r>
              <a:rPr lang="en-US" sz="2000" dirty="0" smtClean="0"/>
              <a:t>Nodes show states, but correspond to PLANS that achieve those states</a:t>
            </a:r>
          </a:p>
          <a:p>
            <a:pPr lvl="1" eaLnBrk="1" hangingPunct="1"/>
            <a:r>
              <a:rPr lang="en-US" sz="2000" dirty="0" smtClean="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3" y="1524000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267200" y="2209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124200" y="2209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24400" y="2051051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“E”, 1.0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57488" y="2051051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362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48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486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4724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10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400800" y="16001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5356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This is now / start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6400800" y="26669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7200" y="26024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Possible futures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9" grpId="1" animBg="1"/>
      <p:bldP spid="13320" grpId="0" animBg="1"/>
      <p:bldP spid="13320" grpId="1" animBg="1"/>
      <p:bldP spid="13321" grpId="0"/>
      <p:bldP spid="13321" grpId="1"/>
      <p:bldP spid="13322" grpId="0"/>
      <p:bldP spid="13322" grpId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7" grpId="0" animBg="1"/>
      <p:bldP spid="18" grpId="0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vs. Search Trees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3" name="Text Box 92"/>
          <p:cNvSpPr txBox="1">
            <a:spLocks noChangeArrowheads="1"/>
          </p:cNvSpPr>
          <p:nvPr/>
        </p:nvSpPr>
        <p:spPr bwMode="auto">
          <a:xfrm>
            <a:off x="4495800" y="4133678"/>
            <a:ext cx="20685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We construct both on demand – and we construct as little as possible.</a:t>
            </a:r>
          </a:p>
        </p:txBody>
      </p: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4572000" y="1905002"/>
            <a:ext cx="1981200" cy="147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Each NODE in in the search tree is an entire PATH in the </a:t>
            </a:r>
            <a:r>
              <a:rPr lang="en-US" i="1" dirty="0" smtClean="0">
                <a:latin typeface="Calibri" pitchFamily="34" charset="0"/>
              </a:rPr>
              <a:t>state space </a:t>
            </a:r>
            <a:r>
              <a:rPr lang="en-US" i="1" dirty="0">
                <a:latin typeface="Calibri" pitchFamily="34" charset="0"/>
              </a:rPr>
              <a:t>graph.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Search Tree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State Space Graph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State Space Graphs vs. Search Trees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Consider this 4-state graph: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029982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Important: Lots of repeated structure in the search tree!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How big is its search tree (from S)?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6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26720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Maintain a </a:t>
            </a:r>
            <a:r>
              <a:rPr lang="en-US" dirty="0" smtClean="0">
                <a:solidFill>
                  <a:srgbClr val="CC0000"/>
                </a:solidFill>
              </a:rPr>
              <a:t>fringe </a:t>
            </a:r>
            <a:r>
              <a:rPr lang="en-US" dirty="0" smtClean="0"/>
              <a:t>of 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Try to expand as few tree nodes as possible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388" y="1676403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0388" y="1690690"/>
            <a:ext cx="80724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3" y="1690687"/>
            <a:ext cx="8072439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49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9004" y="457473"/>
            <a:ext cx="10493796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"""AIMA: A node in a search tree. Contains a pointer to the parent (the node hat this is a successor of) and to the actual state for this node. Note that if a state is arrived at by two paths, then there are two nodes with he same state.  Also includes the action that got us to this state, and the total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path_cost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(also known as g) to reach the node.  Other functions may add an f and h value; see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best_first_graph_search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astar_search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an explanation of how the f and h values are handled.  You will not need to subclass this class.    """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state, parent=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action=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path_cost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a search tree Node, derived from a parent by an action."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state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parent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action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.path_cost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parent.path_cost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path_cost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.depth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parent.depth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.path_cost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path_cost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.depth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"&lt;Node %s&gt;"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nodePath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a list of nodes from the root to this node."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result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x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result.reverse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expand(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problem):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a list of nodes reachable from this node.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[Node(next,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act, cost)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(next, act, cost)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problem.getSuccessors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2746" y="134579"/>
            <a:ext cx="11168694" cy="7325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SearchAgent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(Agent):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This very general search agent finds a path using a supplied search algorithm for a supplied search problem, then returns actions to follow that path.</a:t>
            </a:r>
            <a:r>
              <a:rPr kumimoji="0" lang="en-US" altLang="en-US" sz="12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default, this agent runs DFS on a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PositionSearchProblem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find location (1,1)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Options for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include: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depthFirstSearch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breadthFirstSearch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Note: You should NOT change any code in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SearchAgent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depthFirstSearch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PositionSearchProblem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heuristic=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nullHeuristic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Warning: some advanced Python magic is employed below to find the right functions and problems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Get the search function from the name and heuristic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(search):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is not a search function in search.py.'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(search,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'heuristic'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func.func_code.co_varnames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SearchAgent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using function 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.searchFunction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heuristic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().keys():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heur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()[heuristic]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heuristic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(search):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heur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(search, heuristic)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heuristic +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is not a function in searchAgents.py or search.py.'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SearchAgent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using function %s and heuristic %s'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heuristic))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Note: this bit of Python trickery combines the search algorithm and the heuristic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.searchFunction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heuristic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heur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the search problem type from the name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().keys()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not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prob.endswith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'Problem'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is not a search problem type in SearchAgents.py.'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.searchType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SearchAgent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using problem type 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290" y="-302234"/>
            <a:ext cx="11689902" cy="76636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registerInitialState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""“ This is the first time that the agent sees the layout of the game board. Here, we choose a path to the goal. In this phase, the agent should compute the path to the goal and store it in a local variable.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All of the work is done in this method!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state: a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 (pacman.py) ""“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.searchFunction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search function provided for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SearchAgent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problem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.searchType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Makes a new search problem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.searchFunction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(problem)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Find a path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problem.getCostOfActions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'Path found with total cost of %d in %.1f seconds'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'_expanded'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(problem):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'Search nodes expanded: %d'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problem._expanded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state):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Returns the next action in the path chosen earlier (in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registerInitialState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 Return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Directions.STOP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there is no further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action to take.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state: a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 (pacman.py)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actionIndex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.actionIndex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.actionIndex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.actionIndex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Directions.STOP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415" y="320040"/>
            <a:ext cx="7800850" cy="58521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http://ai.berkeley.edu/course_schedule.html</a:t>
            </a:r>
          </a:p>
        </p:txBody>
      </p:sp>
    </p:spTree>
    <p:extLst>
      <p:ext uri="{BB962C8B-B14F-4D97-AF65-F5344CB8AC3E}">
        <p14:creationId xmlns:p14="http://schemas.microsoft.com/office/powerpoint/2010/main" val="25157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2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</a:t>
            </a:r>
            <a:r>
              <a:rPr lang="en-US" i="1" dirty="0" smtClean="0">
                <a:latin typeface="Calibri" pitchFamily="34" charset="0"/>
              </a:rPr>
              <a:t>a deepest </a:t>
            </a:r>
            <a:r>
              <a:rPr lang="en-US" i="1" dirty="0">
                <a:latin typeface="Calibri" pitchFamily="34" charset="0"/>
              </a:rPr>
              <a:t>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  <p:extLst>
      <p:ext uri="{BB962C8B-B14F-4D97-AF65-F5344CB8AC3E}">
        <p14:creationId xmlns:p14="http://schemas.microsoft.com/office/powerpoint/2010/main" val="3179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114799"/>
            <a:ext cx="73152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Important ideas: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Fringe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Exploration strategy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Main question: which fringe nodes to explore?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9" y="1371603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25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2"/>
            <a:ext cx="11379200" cy="4729164"/>
          </a:xfrm>
        </p:spPr>
        <p:txBody>
          <a:bodyPr/>
          <a:lstStyle/>
          <a:p>
            <a:r>
              <a:rPr lang="en-US" sz="2400" dirty="0" smtClean="0"/>
              <a:t>Complete: Guaranteed to find a solution if one exists?</a:t>
            </a:r>
          </a:p>
          <a:p>
            <a:r>
              <a:rPr lang="en-US" sz="2400" dirty="0" smtClean="0"/>
              <a:t>Optimal: Guaranteed to find the least cost path?</a:t>
            </a:r>
          </a:p>
          <a:p>
            <a:r>
              <a:rPr lang="en-US" sz="2400" dirty="0" smtClean="0"/>
              <a:t>Time complexity?</a:t>
            </a:r>
          </a:p>
          <a:p>
            <a:r>
              <a:rPr lang="en-US" sz="2400" dirty="0" smtClean="0"/>
              <a:t>Space complexity?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Cartoon of search tree:</a:t>
            </a:r>
          </a:p>
          <a:p>
            <a:pPr lvl="1"/>
            <a:r>
              <a:rPr lang="en-US" sz="2000" dirty="0" smtClean="0"/>
              <a:t>b is the branching factor</a:t>
            </a:r>
          </a:p>
          <a:p>
            <a:pPr lvl="1"/>
            <a:r>
              <a:rPr lang="en-US" sz="2000" dirty="0" smtClean="0"/>
              <a:t>m is the maximum depth</a:t>
            </a:r>
          </a:p>
          <a:p>
            <a:pPr lvl="1"/>
            <a:r>
              <a:rPr lang="en-US" sz="2000" dirty="0" smtClean="0"/>
              <a:t>solutions at various depths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Number of nodes in entire tree?</a:t>
            </a:r>
          </a:p>
          <a:p>
            <a:pPr lvl="1"/>
            <a:r>
              <a:rPr lang="en-US" sz="2000" dirty="0" smtClean="0"/>
              <a:t>1 + b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 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 =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1" y="276384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4" y="311944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0" y="2970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5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4" y="29289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2" y="496570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4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3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5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  <p:extLst>
      <p:ext uri="{BB962C8B-B14F-4D97-AF65-F5344CB8AC3E}">
        <p14:creationId xmlns:p14="http://schemas.microsoft.com/office/powerpoint/2010/main" val="408017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366836"/>
            <a:ext cx="5461000" cy="47291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nodes DFS expand?</a:t>
            </a:r>
          </a:p>
          <a:p>
            <a:pPr lvl="1"/>
            <a:r>
              <a:rPr lang="en-US" sz="2000" dirty="0" smtClean="0"/>
              <a:t>Some left prefix of the tree.</a:t>
            </a:r>
          </a:p>
          <a:p>
            <a:pPr lvl="1"/>
            <a:r>
              <a:rPr lang="en-US" sz="2000" dirty="0" smtClean="0"/>
              <a:t>Could process the whole tree!</a:t>
            </a:r>
          </a:p>
          <a:p>
            <a:pPr lvl="1"/>
            <a:r>
              <a:rPr lang="en-US" sz="2000" dirty="0" smtClean="0"/>
              <a:t>If m is finite,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Only has siblings on path to root, so O(</a:t>
            </a:r>
            <a:r>
              <a:rPr lang="en-US" sz="2000" dirty="0" err="1" smtClean="0"/>
              <a:t>bm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m could be infinite, so only if we prevent cycles (more later)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No, it finds the “leftmost” solution, regardless of depth or cost</a:t>
            </a:r>
          </a:p>
          <a:p>
            <a:pPr lvl="1"/>
            <a:endParaRPr lang="en-US" sz="2000" dirty="0" smtClean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457200"/>
            <a:ext cx="780288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41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371602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</a:t>
            </a:r>
            <a:r>
              <a:rPr lang="en-US" i="1" dirty="0" smtClean="0">
                <a:latin typeface="Calibri" pitchFamily="34" charset="0"/>
              </a:rPr>
              <a:t>expand a </a:t>
            </a:r>
            <a:r>
              <a:rPr lang="en-US" i="1" dirty="0">
                <a:latin typeface="Calibri" pitchFamily="34" charset="0"/>
              </a:rPr>
              <a:t>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</p:spTree>
    <p:extLst>
      <p:ext uri="{BB962C8B-B14F-4D97-AF65-F5344CB8AC3E}">
        <p14:creationId xmlns:p14="http://schemas.microsoft.com/office/powerpoint/2010/main" val="15787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97003"/>
            <a:ext cx="5689600" cy="4729164"/>
          </a:xfrm>
        </p:spPr>
        <p:txBody>
          <a:bodyPr/>
          <a:lstStyle/>
          <a:p>
            <a:r>
              <a:rPr lang="en-US" sz="2400" dirty="0" smtClean="0"/>
              <a:t>What nodes does BFS expand?</a:t>
            </a:r>
          </a:p>
          <a:p>
            <a:pPr lvl="1"/>
            <a:r>
              <a:rPr lang="en-US" sz="2000" dirty="0" smtClean="0"/>
              <a:t>Processes all nodes above shallowest solution</a:t>
            </a:r>
          </a:p>
          <a:p>
            <a:pPr lvl="1"/>
            <a:r>
              <a:rPr lang="en-US" sz="2000" dirty="0" smtClean="0"/>
              <a:t>Let depth of shallowest solution be s</a:t>
            </a:r>
          </a:p>
          <a:p>
            <a:pPr lvl="1"/>
            <a:r>
              <a:rPr lang="en-US" sz="2000" dirty="0" smtClean="0"/>
              <a:t>Search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s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Has roughly the last tier, so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s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s must be finite if a solution exists, so yes!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Only if costs are all 1 (more on costs later)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4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905503" y="2392362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10964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DFS </a:t>
            </a:r>
            <a:r>
              <a:rPr lang="en-US" dirty="0" err="1" smtClean="0"/>
              <a:t>vs</a:t>
            </a:r>
            <a:r>
              <a:rPr lang="en-US" dirty="0" smtClean="0"/>
              <a:t> BFS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979" y="1619074"/>
            <a:ext cx="4723641" cy="354365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779" y="1619535"/>
            <a:ext cx="4723641" cy="3542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844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DFS </a:t>
            </a:r>
            <a:r>
              <a:rPr lang="en-US" dirty="0" err="1" smtClean="0"/>
              <a:t>vs</a:t>
            </a:r>
            <a:r>
              <a:rPr lang="en-US" dirty="0" smtClean="0"/>
              <a:t> BFS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1397003"/>
            <a:ext cx="8813800" cy="4729164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BFS outperform DFS?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DFS outperform BFS?</a:t>
            </a:r>
          </a:p>
        </p:txBody>
      </p:sp>
      <p:sp>
        <p:nvSpPr>
          <p:cNvPr id="25604" name="TextBox 26"/>
          <p:cNvSpPr txBox="1">
            <a:spLocks noChangeArrowheads="1"/>
          </p:cNvSpPr>
          <p:nvPr/>
        </p:nvSpPr>
        <p:spPr bwMode="auto">
          <a:xfrm>
            <a:off x="8458200" y="6488672"/>
            <a:ext cx="3733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[Demo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dfs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bfs</a:t>
            </a:r>
            <a:r>
              <a:rPr lang="en-US" dirty="0" smtClean="0">
                <a:solidFill>
                  <a:srgbClr val="C00000"/>
                </a:solidFill>
              </a:rPr>
              <a:t> maze water (L2D6)]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0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DFS </a:t>
            </a:r>
            <a:r>
              <a:rPr lang="en-US" dirty="0" err="1" smtClean="0"/>
              <a:t>vs</a:t>
            </a:r>
            <a:r>
              <a:rPr lang="en-US" dirty="0" smtClean="0"/>
              <a:t> BFS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1397003"/>
            <a:ext cx="8813800" cy="4729164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BFS outperform DFS?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DFS outperform BFS?</a:t>
            </a:r>
          </a:p>
          <a:p>
            <a:pPr lvl="1"/>
            <a:r>
              <a:rPr lang="en-US" dirty="0" smtClean="0"/>
              <a:t>Memory limitation</a:t>
            </a:r>
          </a:p>
          <a:p>
            <a:pPr lvl="1"/>
            <a:r>
              <a:rPr lang="en-US" dirty="0" smtClean="0"/>
              <a:t>Goals are mostly at the bottom of the </a:t>
            </a:r>
            <a:r>
              <a:rPr lang="en-US" smtClean="0"/>
              <a:t>search trees</a:t>
            </a:r>
            <a:endParaRPr lang="en-US" dirty="0" smtClean="0"/>
          </a:p>
        </p:txBody>
      </p:sp>
      <p:sp>
        <p:nvSpPr>
          <p:cNvPr id="25604" name="TextBox 26"/>
          <p:cNvSpPr txBox="1">
            <a:spLocks noChangeArrowheads="1"/>
          </p:cNvSpPr>
          <p:nvPr/>
        </p:nvSpPr>
        <p:spPr bwMode="auto">
          <a:xfrm>
            <a:off x="8458200" y="6488672"/>
            <a:ext cx="3733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[Demo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dfs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bfs</a:t>
            </a:r>
            <a:r>
              <a:rPr lang="en-US" dirty="0" smtClean="0">
                <a:solidFill>
                  <a:srgbClr val="C00000"/>
                </a:solidFill>
              </a:rPr>
              <a:t> maze water (L2D6)]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01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abstraction?</a:t>
            </a:r>
          </a:p>
          <a:p>
            <a:r>
              <a:rPr lang="en-US" dirty="0" smtClean="0"/>
              <a:t>What is the benefit of abstraction?</a:t>
            </a:r>
          </a:p>
          <a:p>
            <a:r>
              <a:rPr lang="en-US" dirty="0" smtClean="0"/>
              <a:t>What is potential danger of abstraction in education?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06400" y="1397003"/>
            <a:ext cx="6908800" cy="4729164"/>
          </a:xfrm>
        </p:spPr>
        <p:txBody>
          <a:bodyPr/>
          <a:lstStyle/>
          <a:p>
            <a:r>
              <a:rPr lang="en-US" sz="2800" dirty="0" smtClean="0"/>
              <a:t>Idea: get DFS’s space advantage with BFS’s time / shallow-solution advantages</a:t>
            </a:r>
          </a:p>
          <a:p>
            <a:pPr lvl="1"/>
            <a:r>
              <a:rPr lang="en-US" sz="2400" dirty="0" smtClean="0"/>
              <a:t>Run a DFS with depth limit 1.  If no solution…</a:t>
            </a:r>
          </a:p>
          <a:p>
            <a:pPr lvl="1"/>
            <a:r>
              <a:rPr lang="en-US" sz="2400" dirty="0" smtClean="0"/>
              <a:t>Run a DFS with depth limit 2.  If no solution…</a:t>
            </a:r>
          </a:p>
          <a:p>
            <a:pPr lvl="1"/>
            <a:r>
              <a:rPr lang="en-US" sz="2400" dirty="0" smtClean="0"/>
              <a:t>Run a DFS with depth limit 3.  …..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Isn’t that wastefully redundant?</a:t>
            </a:r>
          </a:p>
          <a:p>
            <a:pPr lvl="1"/>
            <a:r>
              <a:rPr lang="en-US" sz="2400" dirty="0" smtClean="0"/>
              <a:t>Generally most work happens in the lowest level searched, so not so bad!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222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Cost-Sensitive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86401"/>
            <a:ext cx="12192000" cy="1227139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BFS finds the shortest path in terms of number of actions.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It does not find the least-cost path.  We will now cover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a similar algorithm which does find the least-cost path. 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9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5520" y="548640"/>
            <a:ext cx="780288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3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1580" y="3408366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Cost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227388" y="3381373"/>
            <a:ext cx="54864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3" y="3276600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43639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45230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627815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8372480" y="387032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381002" y="1447800"/>
            <a:ext cx="29289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/>
              <a:t>Strategy: expand a cheapest </a:t>
            </a:r>
            <a:r>
              <a:rPr lang="en-US" i="1" dirty="0"/>
              <a:t>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572001" y="1270001"/>
            <a:ext cx="3205163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267201" y="38687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7024689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734429" y="3795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8388356" y="43815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759829" y="4303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3960815" y="43973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4789488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3565529" y="4354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154489" y="45069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084765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257556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4787906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437063" y="49180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113339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387977" y="4862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4686301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114930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111756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376865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113339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375280" y="59817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641977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481513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4860930" y="596265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623056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954839" y="43846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53163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488113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7204077" y="43164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375280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550029" y="33528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3554413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4884737" y="1974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878513" y="212883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4735513" y="26225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224461" y="16573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035549" y="12192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753101" y="163989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683377" y="2252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7013573" y="2125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467353" y="28511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540625" y="23717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556501" y="1720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1909765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914401" y="4827588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34101" y="18272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10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Bitter"/>
              </a:rPr>
              <a:t>Insert the root into the queue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While the queue is not empty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      </a:t>
            </a:r>
            <a:r>
              <a:rPr lang="en-US" b="1" dirty="0" err="1">
                <a:solidFill>
                  <a:srgbClr val="555555"/>
                </a:solidFill>
                <a:latin typeface="Bitter"/>
              </a:rPr>
              <a:t>Dequeue</a:t>
            </a:r>
            <a:r>
              <a:rPr lang="en-US" b="1" dirty="0">
                <a:solidFill>
                  <a:srgbClr val="555555"/>
                </a:solidFill>
                <a:latin typeface="Bitter"/>
              </a:rPr>
              <a:t> the maximum priority element from the queue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      (If priorities are same, alphabetically smaller path is chosen)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      If the path is ending in the goal state, print the path and exit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      Else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            Insert all the children of the </a:t>
            </a:r>
            <a:r>
              <a:rPr lang="en-US" b="1" dirty="0" err="1">
                <a:solidFill>
                  <a:srgbClr val="555555"/>
                </a:solidFill>
                <a:latin typeface="Bitter"/>
              </a:rPr>
              <a:t>dequeued</a:t>
            </a:r>
            <a:r>
              <a:rPr lang="en-US" b="1" dirty="0">
                <a:solidFill>
                  <a:srgbClr val="555555"/>
                </a:solidFill>
                <a:latin typeface="Bitter"/>
              </a:rPr>
              <a:t> element, with the cumulative costs as priority</a:t>
            </a:r>
            <a:endParaRPr lang="en-US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Uniform Cost Search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950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arch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4" y="1397479"/>
            <a:ext cx="37528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rch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29" y="443632"/>
            <a:ext cx="33147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89152" y="4247911"/>
            <a:ext cx="10075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Bitter"/>
              </a:rPr>
              <a:t>Initialization: { [ S , 0 ]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Iteration1: { [ S-&gt;A , 1 ] , [ S-&gt;G , 12 ]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Iteration2: { [ S-&gt;A-&gt;C , 2 ] , [ S-&gt;A-&gt;B , 4 ] , [ S-&gt;G , 12]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Iteration3: { [ S-&gt;A-&gt;C-&gt;D , 3 ] , [ S-&gt;A-&gt;B , 4 ] , [ S-&gt;A-&gt;C-&gt;G , 4 ] , [ S-&gt;G , 12 ]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Iteration4: { [ S-&gt;A-&gt;B , 4 ] , [ S-&gt;A-&gt;C-&gt;G , 4 ] , [ S-&gt;A-&gt;C-&gt;D-&gt;G , 6 ] , [ S-&gt;G , 12 ]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Iteration5: { [ S-&gt;A-&gt;C-&gt;G , 4 ] , [ S-&gt;A-&gt;C-&gt;D-&gt;G , 6 ] , [ S-&gt;A-&gt;B-&gt;D , 7 ] , [ S-&gt;G , 12 ]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55555"/>
                </a:solidFill>
                <a:latin typeface="Bitter"/>
              </a:rPr>
              <a:t>Iteration6 gives the final output as S-&gt;A-&gt;C-&gt;G.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1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66838"/>
            <a:ext cx="7366000" cy="47291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nodes </a:t>
            </a:r>
            <a:r>
              <a:rPr lang="en-US" sz="2400" smtClean="0"/>
              <a:t>does UCS </a:t>
            </a:r>
            <a:r>
              <a:rPr lang="en-US" sz="2400" dirty="0" smtClean="0"/>
              <a:t>expand?</a:t>
            </a:r>
          </a:p>
          <a:p>
            <a:pPr lvl="1"/>
            <a:r>
              <a:rPr lang="en-US" sz="2000" dirty="0" smtClean="0"/>
              <a:t>Processes all nodes with cost less than cheapest solution!</a:t>
            </a:r>
          </a:p>
          <a:p>
            <a:pPr lvl="1"/>
            <a:r>
              <a:rPr lang="en-US" sz="2000" dirty="0" smtClean="0"/>
              <a:t>If that solution costs </a:t>
            </a:r>
            <a:r>
              <a:rPr lang="en-US" sz="2000" i="1" dirty="0" smtClean="0">
                <a:latin typeface="Times New Roman" pitchFamily="18" charset="0"/>
              </a:rPr>
              <a:t>C* </a:t>
            </a:r>
            <a:r>
              <a:rPr lang="en-US" sz="2000" dirty="0" smtClean="0"/>
              <a:t>and arcs cost at least 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 smtClean="0">
                <a:sym typeface="Symbol" pitchFamily="18" charset="2"/>
              </a:rPr>
              <a:t>,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then the “effective depth” is roughly </a:t>
            </a:r>
            <a:r>
              <a:rPr lang="en-US" sz="2000" i="1" dirty="0" smtClean="0">
                <a:latin typeface="Times New Roman" pitchFamily="18" charset="0"/>
              </a:rPr>
              <a:t>C*/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 smtClean="0"/>
          </a:p>
          <a:p>
            <a:pPr lvl="1"/>
            <a:r>
              <a:rPr lang="en-US" sz="2000" dirty="0" smtClean="0"/>
              <a:t>Takes time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 (exponential in effective depth)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Has roughly the last tier, so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Assuming best solution has a finite cost and minimum arc cost is positive, yes!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Yes!  (Proof next lecture via A*)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Times New Roman" pitchFamily="18" charset="0"/>
              </a:rPr>
              <a:t>C*/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 smtClean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19618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Cost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457203" y="1447801"/>
            <a:ext cx="6476999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Remember: UCS explores increasing cost contours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information about goal location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We’ll fix that soon!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79" y="454977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243320" y="1371602"/>
            <a:ext cx="2577080" cy="2244724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1</a:t>
              </a:r>
            </a:p>
          </p:txBody>
        </p:sp>
      </p:grpSp>
      <p:sp>
        <p:nvSpPr>
          <p:cNvPr id="31769" name="TextBox 26"/>
          <p:cNvSpPr txBox="1">
            <a:spLocks noChangeArrowheads="1"/>
          </p:cNvSpPr>
          <p:nvPr/>
        </p:nvSpPr>
        <p:spPr bwMode="auto">
          <a:xfrm>
            <a:off x="8467725" y="5943600"/>
            <a:ext cx="3724275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[Demo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>
                <a:solidFill>
                  <a:srgbClr val="C00000"/>
                </a:solidFill>
              </a:rPr>
              <a:t>empty grid UCS (L2D5)]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[Demo: maze with deep/shallow water DFS/BFS/UCS (L2D7)]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One Queue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idx="1"/>
          </p:nvPr>
        </p:nvSpPr>
        <p:spPr>
          <a:xfrm>
            <a:off x="381000" y="1443036"/>
            <a:ext cx="58420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All these search algorithms are the same except for fringe strategies</a:t>
            </a:r>
          </a:p>
          <a:p>
            <a:pPr lvl="1"/>
            <a:r>
              <a:rPr lang="en-US" sz="2400" dirty="0" smtClean="0"/>
              <a:t>Conceptually, all fringes are priority queues (i.e. collections of nodes with attached priorities)</a:t>
            </a:r>
          </a:p>
          <a:p>
            <a:pPr lvl="1"/>
            <a:r>
              <a:rPr lang="en-US" sz="2400" dirty="0" smtClean="0"/>
              <a:t>Practically, for DFS and BFS, you can avoid the log(n) overhead from an actual priority queue, by using stacks and queues</a:t>
            </a:r>
          </a:p>
          <a:p>
            <a:pPr lvl="1"/>
            <a:r>
              <a:rPr lang="en-US" sz="2400" dirty="0" smtClean="0"/>
              <a:t>Can even code one implementation that takes a variable queuing object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900" y="1296458"/>
            <a:ext cx="5753099" cy="4474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7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search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3" y="217487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949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1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1549" y="2174877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97813" y="2174875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1" y="3671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9101" y="3325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49" y="4087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162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62800" y="4114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934200" y="3200400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934200" y="4419602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</p:spTree>
    <p:extLst>
      <p:ext uri="{BB962C8B-B14F-4D97-AF65-F5344CB8AC3E}">
        <p14:creationId xmlns:p14="http://schemas.microsoft.com/office/powerpoint/2010/main" val="34670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07" grpId="0" animBg="1"/>
      <p:bldP spid="8208" grpId="0"/>
      <p:bldP spid="82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Problems Are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372097"/>
            <a:ext cx="8302482" cy="4355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3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1803" y="1676401"/>
            <a:ext cx="4495799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space:</a:t>
            </a:r>
          </a:p>
          <a:p>
            <a:pPr lvl="1" eaLnBrk="1" hangingPunct="1"/>
            <a:r>
              <a:rPr lang="en-US" sz="2000" dirty="0" smtClean="0"/>
              <a:t>Cities</a:t>
            </a:r>
          </a:p>
          <a:p>
            <a:pPr eaLnBrk="1" hangingPunct="1"/>
            <a:r>
              <a:rPr lang="en-US" sz="2400" dirty="0" smtClean="0"/>
              <a:t>Successor function:</a:t>
            </a:r>
          </a:p>
          <a:p>
            <a:pPr lvl="1" eaLnBrk="1" hangingPunct="1"/>
            <a:r>
              <a:rPr lang="en-US" sz="2000" dirty="0" smtClean="0"/>
              <a:t>Roads: Go to adjacent city with cost = distance</a:t>
            </a:r>
          </a:p>
          <a:p>
            <a:pPr eaLnBrk="1" hangingPunct="1"/>
            <a:r>
              <a:rPr lang="en-US" sz="2400" dirty="0" smtClean="0"/>
              <a:t>Start state:</a:t>
            </a:r>
          </a:p>
          <a:p>
            <a:pPr lvl="1" eaLnBrk="1" hangingPunct="1"/>
            <a:r>
              <a:rPr lang="en-US" sz="2000" dirty="0" smtClean="0"/>
              <a:t>Arad</a:t>
            </a:r>
          </a:p>
          <a:p>
            <a:pPr eaLnBrk="1" hangingPunct="1"/>
            <a:r>
              <a:rPr lang="en-US" sz="2400" dirty="0" smtClean="0"/>
              <a:t>Goal test:</a:t>
            </a:r>
          </a:p>
          <a:p>
            <a:pPr lvl="1" eaLnBrk="1" hangingPunct="1"/>
            <a:r>
              <a:rPr lang="en-US" sz="2000" dirty="0" smtClean="0"/>
              <a:t>Is state == Bucharest?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Solution?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303" y="1711843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9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19200" y="3505200"/>
            <a:ext cx="9829800" cy="3048000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2" y="1273178"/>
            <a:ext cx="9829801" cy="200342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 a State Space?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4086225"/>
            <a:ext cx="4038600" cy="2413000"/>
          </a:xfrm>
        </p:spPr>
        <p:txBody>
          <a:bodyPr/>
          <a:lstStyle/>
          <a:p>
            <a:r>
              <a:rPr lang="en-US" sz="2400" dirty="0" smtClean="0"/>
              <a:t>Problem: </a:t>
            </a:r>
            <a:r>
              <a:rPr lang="en-US" sz="2400" dirty="0" err="1" smtClean="0"/>
              <a:t>Pathing</a:t>
            </a:r>
            <a:endParaRPr lang="en-US" sz="2400" dirty="0" smtClean="0"/>
          </a:p>
          <a:p>
            <a:pPr lvl="1"/>
            <a:r>
              <a:rPr lang="en-US" sz="2000" dirty="0" smtClean="0"/>
              <a:t>States: (</a:t>
            </a:r>
            <a:r>
              <a:rPr lang="en-US" sz="2000" dirty="0" err="1" smtClean="0"/>
              <a:t>x,y</a:t>
            </a:r>
            <a:r>
              <a:rPr lang="en-US" sz="2000" dirty="0" smtClean="0"/>
              <a:t>) location</a:t>
            </a:r>
          </a:p>
          <a:p>
            <a:pPr lvl="1"/>
            <a:r>
              <a:rPr lang="en-US" sz="2000" dirty="0" smtClean="0"/>
              <a:t>Actions: NSEW</a:t>
            </a:r>
          </a:p>
          <a:p>
            <a:pPr lvl="1"/>
            <a:r>
              <a:rPr lang="en-US" sz="2000" dirty="0" smtClean="0"/>
              <a:t>Successor: update location only</a:t>
            </a:r>
          </a:p>
          <a:p>
            <a:pPr lvl="1"/>
            <a:r>
              <a:rPr lang="en-US" sz="2000" dirty="0" smtClean="0"/>
              <a:t>Goal test: is (</a:t>
            </a:r>
            <a:r>
              <a:rPr lang="en-US" sz="2000" dirty="0" err="1" smtClean="0"/>
              <a:t>x,y</a:t>
            </a:r>
            <a:r>
              <a:rPr lang="en-US" sz="2000" dirty="0" smtClean="0"/>
              <a:t>)=END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77000" y="4094167"/>
            <a:ext cx="3962400" cy="2405063"/>
          </a:xfrm>
        </p:spPr>
        <p:txBody>
          <a:bodyPr/>
          <a:lstStyle/>
          <a:p>
            <a:r>
              <a:rPr lang="en-US" sz="2400" dirty="0" smtClean="0"/>
              <a:t>Problem: Eat-All-Dots</a:t>
            </a:r>
          </a:p>
          <a:p>
            <a:pPr lvl="1"/>
            <a:r>
              <a:rPr lang="en-US" sz="2000" dirty="0" smtClean="0"/>
              <a:t>States: {(</a:t>
            </a:r>
            <a:r>
              <a:rPr lang="en-US" sz="2000" dirty="0" err="1" smtClean="0"/>
              <a:t>x,y</a:t>
            </a:r>
            <a:r>
              <a:rPr lang="en-US" sz="2000" dirty="0" smtClean="0"/>
              <a:t>), dot </a:t>
            </a:r>
            <a:r>
              <a:rPr lang="en-US" sz="2000" dirty="0" err="1" smtClean="0"/>
              <a:t>booleans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 smtClean="0"/>
              <a:t>Actions: NSEW</a:t>
            </a:r>
          </a:p>
          <a:p>
            <a:pPr lvl="1"/>
            <a:r>
              <a:rPr lang="en-US" sz="2000" dirty="0" smtClean="0"/>
              <a:t>Successor: update location and possibly a dot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lvl="1"/>
            <a:r>
              <a:rPr lang="en-US" sz="2000" dirty="0" smtClean="0"/>
              <a:t>Goal test: dots all false</a:t>
            </a:r>
          </a:p>
        </p:txBody>
      </p: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1219201" y="1352497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world state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includes every </a:t>
            </a:r>
            <a:r>
              <a:rPr lang="en-US" sz="2000" dirty="0">
                <a:latin typeface="Calibri" pitchFamily="34" charset="0"/>
              </a:rPr>
              <a:t>last detail of the environment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" y="3579814"/>
            <a:ext cx="121920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keeps only the details needed </a:t>
            </a:r>
            <a:r>
              <a:rPr lang="en-US" sz="2000" dirty="0" smtClean="0">
                <a:latin typeface="Calibri" pitchFamily="34" charset="0"/>
              </a:rPr>
              <a:t>for planning (abstraction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0"/>
            <a:ext cx="4953000" cy="139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build="p"/>
      <p:bldP spid="9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Space Sizes?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00200" y="1558925"/>
            <a:ext cx="5943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World state:</a:t>
            </a:r>
          </a:p>
          <a:p>
            <a:pPr lvl="1"/>
            <a:r>
              <a:rPr lang="en-US" sz="2000" dirty="0" smtClean="0"/>
              <a:t>Agent positions: 120</a:t>
            </a:r>
          </a:p>
          <a:p>
            <a:pPr lvl="1"/>
            <a:r>
              <a:rPr lang="en-US" sz="2000" dirty="0" smtClean="0"/>
              <a:t>Food count: 30</a:t>
            </a:r>
          </a:p>
          <a:p>
            <a:pPr lvl="1"/>
            <a:r>
              <a:rPr lang="en-US" sz="2000" dirty="0" smtClean="0"/>
              <a:t>Ghost positions: 12</a:t>
            </a:r>
          </a:p>
          <a:p>
            <a:pPr lvl="1"/>
            <a:r>
              <a:rPr lang="en-US" sz="2000" dirty="0" smtClean="0"/>
              <a:t>Agent facing: NSEW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How many</a:t>
            </a:r>
          </a:p>
          <a:p>
            <a:pPr lvl="1"/>
            <a:r>
              <a:rPr lang="en-US" sz="2000" dirty="0" smtClean="0"/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)x(12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)x4</a:t>
            </a:r>
          </a:p>
          <a:p>
            <a:pPr lvl="1"/>
            <a:r>
              <a:rPr lang="en-US" sz="2000" dirty="0" smtClean="0"/>
              <a:t>States for </a:t>
            </a:r>
            <a:r>
              <a:rPr lang="en-US" sz="2000" dirty="0" err="1" smtClean="0"/>
              <a:t>pathing</a:t>
            </a:r>
            <a:r>
              <a:rPr lang="en-US" sz="2000" dirty="0" smtClean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</a:t>
            </a:r>
          </a:p>
          <a:p>
            <a:pPr lvl="1"/>
            <a:r>
              <a:rPr lang="en-US" sz="2000" dirty="0" smtClean="0"/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11268" name="Picture 3" descr="Z:\Shared with PC\box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3" y="1905001"/>
            <a:ext cx="4030663" cy="409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0855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Safe Passage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29200"/>
            <a:ext cx="11379200" cy="1524000"/>
          </a:xfrm>
        </p:spPr>
        <p:txBody>
          <a:bodyPr/>
          <a:lstStyle/>
          <a:p>
            <a:r>
              <a:rPr lang="en-US" sz="2800" dirty="0" smtClean="0"/>
              <a:t>Problem: eat all dots while keeping the ghosts </a:t>
            </a:r>
            <a:r>
              <a:rPr lang="en-US" sz="2800" dirty="0" err="1" smtClean="0"/>
              <a:t>perma</a:t>
            </a:r>
            <a:r>
              <a:rPr lang="en-US" sz="2800" dirty="0" smtClean="0"/>
              <a:t>-scared</a:t>
            </a:r>
          </a:p>
          <a:p>
            <a:r>
              <a:rPr lang="en-US" sz="2800" dirty="0" smtClean="0"/>
              <a:t>What does the state space have to specify?</a:t>
            </a:r>
          </a:p>
          <a:p>
            <a:pPr lvl="1"/>
            <a:r>
              <a:rPr lang="en-US" sz="2400" dirty="0" smtClean="0"/>
              <a:t>(agent position, dot </a:t>
            </a:r>
            <a:r>
              <a:rPr lang="en-US" sz="2400" dirty="0" err="1" smtClean="0"/>
              <a:t>booleans</a:t>
            </a:r>
            <a:r>
              <a:rPr lang="en-US" sz="2400" dirty="0" smtClean="0"/>
              <a:t>, power pellet </a:t>
            </a:r>
            <a:r>
              <a:rPr lang="en-US" sz="2400" dirty="0" err="1" smtClean="0"/>
              <a:t>booleans</a:t>
            </a:r>
            <a:r>
              <a:rPr lang="en-US" sz="2400" dirty="0" smtClean="0"/>
              <a:t>, remaining scared time)</a:t>
            </a:r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3" y="1371601"/>
            <a:ext cx="1184751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868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16634</TotalTime>
  <Words>1551</Words>
  <Application>Microsoft Office PowerPoint</Application>
  <PresentationFormat>Widescreen</PresentationFormat>
  <Paragraphs>503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Bitter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Search</vt:lpstr>
      <vt:lpstr>http://ai.berkeley.edu/course_schedule.html</vt:lpstr>
      <vt:lpstr>Abstraction </vt:lpstr>
      <vt:lpstr>Search Problems</vt:lpstr>
      <vt:lpstr>Search Problems Are Models</vt:lpstr>
      <vt:lpstr>Example: Traveling in Romania</vt:lpstr>
      <vt:lpstr>What’s in a State Space?</vt:lpstr>
      <vt:lpstr>State Space Sizes?</vt:lpstr>
      <vt:lpstr>Quiz: Safe Passage</vt:lpstr>
      <vt:lpstr>PowerPoint Presentation</vt:lpstr>
      <vt:lpstr>State Space Graphs and Search Trees</vt:lpstr>
      <vt:lpstr>Search Trees</vt:lpstr>
      <vt:lpstr>State Space Graphs vs. Search Trees</vt:lpstr>
      <vt:lpstr>Quiz: State Space Graphs vs. Search Trees</vt:lpstr>
      <vt:lpstr>Searching with a Search Tree</vt:lpstr>
      <vt:lpstr>PowerPoint Presentation</vt:lpstr>
      <vt:lpstr>PowerPoint Presentation</vt:lpstr>
      <vt:lpstr>PowerPoint Presentation</vt:lpstr>
      <vt:lpstr>Depth-First Search</vt:lpstr>
      <vt:lpstr>Depth-First Search</vt:lpstr>
      <vt:lpstr>General Tree Search</vt:lpstr>
      <vt:lpstr>Search Algorithm Properties</vt:lpstr>
      <vt:lpstr>Depth-First Search (DFS) Properties</vt:lpstr>
      <vt:lpstr>Breadth-First Search</vt:lpstr>
      <vt:lpstr>Breadth-First Search</vt:lpstr>
      <vt:lpstr>Breadth-First Search (BFS) Properties</vt:lpstr>
      <vt:lpstr>Quiz: DFS vs BFS</vt:lpstr>
      <vt:lpstr>Quiz: DFS vs BFS</vt:lpstr>
      <vt:lpstr>Quiz: DFS vs BFS</vt:lpstr>
      <vt:lpstr>Iterative Deepening</vt:lpstr>
      <vt:lpstr>Cost-Sensitive Search</vt:lpstr>
      <vt:lpstr>Uniform Cost Search</vt:lpstr>
      <vt:lpstr>Uniform Cost Search</vt:lpstr>
      <vt:lpstr>PowerPoint Presentation</vt:lpstr>
      <vt:lpstr>PowerPoint Presentation</vt:lpstr>
      <vt:lpstr>Uniform Cost Search (UCS) Properties</vt:lpstr>
      <vt:lpstr>Uniform Cost Issues</vt:lpstr>
      <vt:lpstr>The One Queue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 &amp;  Various Approaches of AI</dc:title>
  <dc:creator>Joseph Lee</dc:creator>
  <cp:lastModifiedBy>Joseph Lee</cp:lastModifiedBy>
  <cp:revision>31</cp:revision>
  <dcterms:created xsi:type="dcterms:W3CDTF">2018-01-25T05:19:40Z</dcterms:created>
  <dcterms:modified xsi:type="dcterms:W3CDTF">2018-02-06T07:42:03Z</dcterms:modified>
</cp:coreProperties>
</file>