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  <a:srgbClr val="1CADE4"/>
    <a:srgbClr val="66CCFF"/>
    <a:srgbClr val="BD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90" y="2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latironschool.com/" TargetMode="External"/><Relationship Id="rId7" Type="http://schemas.openxmlformats.org/officeDocument/2006/relationships/image" Target="../media/image18.sv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cap="none" dirty="0"/>
              <a:t>Rental Property Investment With Time Series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cap="none" dirty="0"/>
              <a:t>Collin Loo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21379"/>
              </p:ext>
            </p:extLst>
          </p:nvPr>
        </p:nvGraphicFramePr>
        <p:xfrm>
          <a:off x="448236" y="1284442"/>
          <a:ext cx="11295528" cy="525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Mint Hill, NC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values at 2023-04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Avg: 347K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Max: 499K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Min: 195K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home value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2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72850"/>
              </p:ext>
            </p:extLst>
          </p:nvPr>
        </p:nvGraphicFramePr>
        <p:xfrm>
          <a:off x="448236" y="1284442"/>
          <a:ext cx="11295528" cy="525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Ridgeville, SC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values at 2023-04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Avg: 285K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Max: 383K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Min: 186K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home value 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3498"/>
              </p:ext>
            </p:extLst>
          </p:nvPr>
        </p:nvGraphicFramePr>
        <p:xfrm>
          <a:off x="448236" y="1284442"/>
          <a:ext cx="11295528" cy="525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Charlotte, NC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values at 2023-04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Avg: 276K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Max: 383K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Min: 167K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home value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3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47851"/>
              </p:ext>
            </p:extLst>
          </p:nvPr>
        </p:nvGraphicFramePr>
        <p:xfrm>
          <a:off x="448236" y="1284442"/>
          <a:ext cx="11295528" cy="525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Dallas, TX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values at 2023-04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Avg: 476K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Max: 783K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Min: 169K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home value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7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6356"/>
              </p:ext>
            </p:extLst>
          </p:nvPr>
        </p:nvGraphicFramePr>
        <p:xfrm>
          <a:off x="448236" y="1284442"/>
          <a:ext cx="11295528" cy="556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New Bedford, MA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values at 2023-04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Avg: 297K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Max: 419K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Min: 174K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home value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90958"/>
              </p:ext>
            </p:extLst>
          </p:nvPr>
        </p:nvGraphicFramePr>
        <p:xfrm>
          <a:off x="448236" y="1284442"/>
          <a:ext cx="11295528" cy="556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ROI by Zip Codes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All five zip codes exceed the minimum ROI requirement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ROI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0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03961"/>
              </p:ext>
            </p:extLst>
          </p:nvPr>
        </p:nvGraphicFramePr>
        <p:xfrm>
          <a:off x="448236" y="1284442"/>
          <a:ext cx="11295528" cy="556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Lowest ROI by Zip Codes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All five zip codes are within the minimum ROI requirement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 Forecast Lowest ROI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3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38064"/>
              </p:ext>
            </p:extLst>
          </p:nvPr>
        </p:nvGraphicFramePr>
        <p:xfrm>
          <a:off x="448236" y="1284443"/>
          <a:ext cx="11295528" cy="525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47712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Investment Strategies Recap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31474">
                <a:tc>
                  <a:txBody>
                    <a:bodyPr/>
                    <a:lstStyle/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ROI &gt; 10%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PTR &gt; 11 &lt; 25 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COC &gt; 8%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RISD between 30</a:t>
                      </a:r>
                      <a:r>
                        <a:rPr lang="en-US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and 60</a:t>
                      </a:r>
                      <a:r>
                        <a:rPr lang="en-US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quantile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ROI &gt; 10%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Forecast Lowest ROI &lt; -40% 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Following zip codes have the highest forecast ROI and lowest ROI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75233, Dallas, TX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28227, Mint Hill, NC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29472, Ridgeville, SC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28273, Charlotte, NC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02746, New Bedford, MA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Conclusion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8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57241"/>
              </p:ext>
            </p:extLst>
          </p:nvPr>
        </p:nvGraphicFramePr>
        <p:xfrm>
          <a:off x="448236" y="1284443"/>
          <a:ext cx="11295528" cy="525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47712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Without Data Filter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Parameterize Investment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Different Forecast Method</a:t>
                      </a:r>
                    </a:p>
                  </a:txBody>
                  <a:tcPr>
                    <a:solidFill>
                      <a:srgbClr val="465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3147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Fit the model without  subset the data based on requirements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Parameterize investment requirements to generate data set on-the-fly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Deploy Facebook Prophet time series forecasting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Future work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3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"/>
            <a:lum/>
          </a:blip>
          <a:srcRect/>
          <a:stretch>
            <a:fillRect l="-46000" r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F8FCC89-F4FE-4A3B-867A-D0668945D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48183"/>
            <a:ext cx="10993549" cy="1755822"/>
          </a:xfrm>
        </p:spPr>
        <p:txBody>
          <a:bodyPr>
            <a:normAutofit fontScale="90000"/>
          </a:bodyPr>
          <a:lstStyle/>
          <a:p>
            <a:r>
              <a:rPr 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Change things</a:t>
            </a:r>
            <a:br>
              <a:rPr lang="en-US" sz="7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</a:b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At Flatiron School you learn how the future is being built, so you can change anything, starting with a new career in code, data science, or cybersecurity.</a:t>
            </a: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9B49186-F4A2-4552-81DC-8F0C0CB6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95142"/>
              </p:ext>
            </p:extLst>
          </p:nvPr>
        </p:nvGraphicFramePr>
        <p:xfrm>
          <a:off x="7962429" y="2858308"/>
          <a:ext cx="3753556" cy="3351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556">
                  <a:extLst>
                    <a:ext uri="{9D8B030D-6E8A-4147-A177-3AD203B41FA5}">
                      <a16:colId xmlns:a16="http://schemas.microsoft.com/office/drawing/2014/main" val="1657645707"/>
                    </a:ext>
                  </a:extLst>
                </a:gridCol>
              </a:tblGrid>
              <a:tr h="560057"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Century Gothic" panose="020B0502020202020204" pitchFamily="34" charset="0"/>
                        </a:rPr>
                        <a:t>Thank You</a:t>
                      </a:r>
                    </a:p>
                  </a:txBody>
                  <a:tcPr>
                    <a:solidFill>
                      <a:srgbClr val="465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134251"/>
                  </a:ext>
                </a:extLst>
              </a:tr>
              <a:tr h="2772389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Collin Loo</a:t>
                      </a:r>
                    </a:p>
                    <a:p>
                      <a:pPr algn="r"/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collinloo@yahoo.com</a:t>
                      </a:r>
                    </a:p>
                    <a:p>
                      <a:pPr algn="r"/>
                      <a:r>
                        <a:rPr lang="en-US" sz="2400" dirty="0">
                          <a:latin typeface="Century Gothic" panose="020B0502020202020204" pitchFamily="34" charset="0"/>
                          <a:hlinkClick r:id="rId3"/>
                        </a:rPr>
                        <a:t>Flatiron School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232694"/>
                  </a:ext>
                </a:extLst>
              </a:tr>
            </a:tbl>
          </a:graphicData>
        </a:graphic>
      </p:graphicFrame>
      <p:pic>
        <p:nvPicPr>
          <p:cNvPr id="17" name="Graphic 16" descr="User" title="Icon - Presenter Name">
            <a:extLst>
              <a:ext uri="{FF2B5EF4-FFF2-40B4-BE49-F238E27FC236}">
                <a16:creationId xmlns:a16="http://schemas.microsoft.com/office/drawing/2014/main" id="{C64722DC-5C22-43B0-90A7-C79D4DCD226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71032" y="3545380"/>
            <a:ext cx="218900" cy="218900"/>
          </a:xfrm>
          <a:prstGeom prst="rect">
            <a:avLst/>
          </a:prstGeom>
        </p:spPr>
      </p:pic>
      <p:pic>
        <p:nvPicPr>
          <p:cNvPr id="19" name="Graphic 18" descr="Envelope" title="Icon Presenter Email">
            <a:extLst>
              <a:ext uri="{FF2B5EF4-FFF2-40B4-BE49-F238E27FC236}">
                <a16:creationId xmlns:a16="http://schemas.microsoft.com/office/drawing/2014/main" id="{2775E389-2903-4222-858A-CE6F1AD264A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71032" y="3940403"/>
            <a:ext cx="218900" cy="218900"/>
          </a:xfrm>
          <a:prstGeom prst="rect">
            <a:avLst/>
          </a:prstGeom>
        </p:spPr>
      </p:pic>
      <p:pic>
        <p:nvPicPr>
          <p:cNvPr id="21" name="Graphic 20" descr="Link">
            <a:extLst>
              <a:ext uri="{FF2B5EF4-FFF2-40B4-BE49-F238E27FC236}">
                <a16:creationId xmlns:a16="http://schemas.microsoft.com/office/drawing/2014/main" id="{8FD846D8-698B-445C-B221-71538FA3AF2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58318" y="4250110"/>
            <a:ext cx="244786" cy="2447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01098C9-D02B-424C-B512-D9477FC2C8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5879" y="4808010"/>
            <a:ext cx="3494274" cy="831013"/>
          </a:xfrm>
          <a:prstGeom prst="rect">
            <a:avLst/>
          </a:prstGeom>
        </p:spPr>
      </p:pic>
      <p:pic>
        <p:nvPicPr>
          <p:cNvPr id="26" name="Graphic 25" descr="User" title="Icon - Presenter Name">
            <a:extLst>
              <a:ext uri="{FF2B5EF4-FFF2-40B4-BE49-F238E27FC236}">
                <a16:creationId xmlns:a16="http://schemas.microsoft.com/office/drawing/2014/main" id="{893D53B8-5C88-4F60-85AE-2471B5D9C1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74730" y="5004616"/>
            <a:ext cx="218900" cy="218900"/>
          </a:xfrm>
          <a:prstGeom prst="rect">
            <a:avLst/>
          </a:prstGeom>
        </p:spPr>
      </p:pic>
      <p:pic>
        <p:nvPicPr>
          <p:cNvPr id="27" name="Graphic 26" descr="User" title="Icon - Presenter Name">
            <a:extLst>
              <a:ext uri="{FF2B5EF4-FFF2-40B4-BE49-F238E27FC236}">
                <a16:creationId xmlns:a16="http://schemas.microsoft.com/office/drawing/2014/main" id="{7298402D-4564-4BFB-AA02-6D4A8970F2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9396" y="4988300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9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60469"/>
              </p:ext>
            </p:extLst>
          </p:nvPr>
        </p:nvGraphicFramePr>
        <p:xfrm>
          <a:off x="448236" y="1284443"/>
          <a:ext cx="11295528" cy="618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latin typeface="Century Gothic" panose="020B0502020202020204" pitchFamily="34" charset="0"/>
                        </a:rPr>
                        <a:t>Business Case</a:t>
                      </a:r>
                      <a:endParaRPr lang="en-US" b="0" dirty="0"/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entury Gothic" panose="020B0502020202020204" pitchFamily="34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28338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Identify top 5 zip codes for rental property investment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Develop a time series model to forecast future home values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Compute ROI and Risk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Select Zip Codes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  <a:tr h="283384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`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909335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Objective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58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69058"/>
              </p:ext>
            </p:extLst>
          </p:nvPr>
        </p:nvGraphicFramePr>
        <p:xfrm>
          <a:off x="448236" y="1284443"/>
          <a:ext cx="11295528" cy="5287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593773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ROI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Price-to-Rent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Cash-on-Cash</a:t>
                      </a:r>
                    </a:p>
                  </a:txBody>
                  <a:tcPr>
                    <a:solidFill>
                      <a:srgbClr val="465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1602403">
                <a:tc rowSpan="3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(sp – (cc(pp) + gr + pp) /</a:t>
                      </a:r>
                    </a:p>
                    <a:p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(cc(pp) + gr + pp) </a:t>
                      </a:r>
                    </a:p>
                    <a:p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sp=sale price after 5 yrs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cc=closing cost percentage, 0.035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pp=purchase price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gr=general repair, 20k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sp /  12(zori)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sp=sale price after 5 yrs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zori=zillow rental index</a:t>
                      </a:r>
                    </a:p>
                  </a:txBody>
                  <a:tcPr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12(zori) – (mp+ins+va) </a:t>
                      </a:r>
                    </a:p>
                    <a:p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/ (dp + cc)</a:t>
                      </a:r>
                    </a:p>
                    <a:p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zori=zillow rental index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mp=mortgage payment, l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oan x ((Int rate/12) x (1+Int rate/12))sq(Mort. Term) / (1+Int rate/12))sq(Mort.Term)-1)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loan=80% of purchase price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rate = 2.5%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mort. term = 360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ins=(purchase price/100K)(40)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va=vacancy allowance, zori(10%)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dp=down payment,    20%(purchase price)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Rental Standard Deviation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1CAD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373951"/>
                  </a:ext>
                </a:extLst>
              </a:tr>
              <a:tr h="14603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numpy.std(zori)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zori=zillow rental index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7223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Appendix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8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42348"/>
              </p:ext>
            </p:extLst>
          </p:nvPr>
        </p:nvGraphicFramePr>
        <p:xfrm>
          <a:off x="448236" y="1284443"/>
          <a:ext cx="11295528" cy="501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47712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Metrics 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3147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Zip Code Evaluation Metrics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Return on Investment (ROI)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Price-to-Rent Ratio (PTR)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Cash-on-Cash (COC)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Rental Index Standard Deviation (RISD)</a:t>
                      </a:r>
                    </a:p>
                    <a:p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Appendix: 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  <a:hlinkClick r:id="rId4" action="ppaction://hlinksldjump"/>
                        </a:rPr>
                        <a:t>Metrics Calculation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ROI &gt; 10%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PTR between 11 &amp; 25 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COC &gt; 8%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RISD between 30</a:t>
                      </a:r>
                      <a:r>
                        <a:rPr lang="en-US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and 60</a:t>
                      </a:r>
                      <a:r>
                        <a:rPr lang="en-US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quantiles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Investment Strategies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3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50465"/>
              </p:ext>
            </p:extLst>
          </p:nvPr>
        </p:nvGraphicFramePr>
        <p:xfrm>
          <a:off x="448236" y="1284443"/>
          <a:ext cx="11295528" cy="490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47712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Obtain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Preprocess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Merge</a:t>
                      </a:r>
                    </a:p>
                  </a:txBody>
                  <a:tcPr>
                    <a:solidFill>
                      <a:srgbClr val="465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3147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Zillow  median home sale price 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Median sale price in 14,723 zip codes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Date range 1996 to 2018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Zillow rental index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Average rent in 106 metro areas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Date range 2014 to 2020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Calculate historical metrics with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Home sale price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Rental index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Combine the two data sets based on metro information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Data Source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6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34018"/>
              </p:ext>
            </p:extLst>
          </p:nvPr>
        </p:nvGraphicFramePr>
        <p:xfrm>
          <a:off x="448236" y="1284443"/>
          <a:ext cx="11295528" cy="490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47712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Filter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Subset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Select</a:t>
                      </a:r>
                    </a:p>
                  </a:txBody>
                  <a:tcPr>
                    <a:solidFill>
                      <a:srgbClr val="465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3147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Retain zip codes that meet the following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ROI &gt; 10%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PTR  between 11- 25 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COC &gt; 8%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RISD between 30</a:t>
                      </a:r>
                      <a:r>
                        <a:rPr lang="en-US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and 60</a:t>
                      </a:r>
                      <a:r>
                        <a:rPr lang="en-US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quantile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Select top 3 zip code with the highest ROI from each 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Zip codes with highest ROI and minimum risk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28227 Mint Hill, NC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29472, Ridgeville, SC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28273, Charlotte, NC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75233, Dallas, TX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02746, New Bedford, MA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Streamline Data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41492"/>
              </p:ext>
            </p:extLst>
          </p:nvPr>
        </p:nvGraphicFramePr>
        <p:xfrm>
          <a:off x="448236" y="1284442"/>
          <a:ext cx="11295528" cy="525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1071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General Trend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7434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2008 housing bubble caused the 2008 -2010 decline in home value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02746 posted the biggest decline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Examine Data 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06058"/>
              </p:ext>
            </p:extLst>
          </p:nvPr>
        </p:nvGraphicFramePr>
        <p:xfrm>
          <a:off x="448236" y="1284443"/>
          <a:ext cx="11295528" cy="5223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380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800148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80316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Data Distribution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0087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Home values are normally distributed</a:t>
                      </a:r>
                    </a:p>
                    <a:p>
                      <a:pPr marL="342900" indent="-342900">
                        <a:buFontTx/>
                        <a:buBlip>
                          <a:blip r:embed="rId4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Normality in data is crucial to the model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Examine Data II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4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60324"/>
              </p:ext>
            </p:extLst>
          </p:nvPr>
        </p:nvGraphicFramePr>
        <p:xfrm>
          <a:off x="448236" y="1284443"/>
          <a:ext cx="11295528" cy="493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422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829910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</a:tblGrid>
              <a:tr h="531831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Seasonality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0087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Samples of zip codes seasonality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Data don’t have significant cyclical patterns</a:t>
                      </a: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Examine Data III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909E1-086C-49D5-BA9F-9A78193F7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704" y="1387935"/>
            <a:ext cx="7897806" cy="5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0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70E0A-DE14-4511-89D8-96D95A3D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13776"/>
              </p:ext>
            </p:extLst>
          </p:nvPr>
        </p:nvGraphicFramePr>
        <p:xfrm>
          <a:off x="448236" y="1284443"/>
          <a:ext cx="11295528" cy="490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749892214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1927283279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2218588757"/>
                    </a:ext>
                  </a:extLst>
                </a:gridCol>
              </a:tblGrid>
              <a:tr h="47712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Optimization</a:t>
                      </a:r>
                    </a:p>
                  </a:txBody>
                  <a:tcPr>
                    <a:solidFill>
                      <a:srgbClr val="969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73161"/>
                  </a:ext>
                </a:extLst>
              </a:tr>
              <a:tr h="4431474">
                <a:tc>
                  <a:txBody>
                    <a:bodyPr/>
                    <a:lstStyle/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Define a range for the ARIMA model parameters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Calculate all possible combinations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Fit models with combinations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marL="342900" indent="-342900">
                        <a:buFontTx/>
                        <a:buBlip>
                          <a:blip r:embed="rId3"/>
                        </a:buBlip>
                      </a:pP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Select a model with the lowest Akaike’s Information Criterion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7752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3DC1515-3CAA-424F-BC42-B859E5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39711"/>
            <a:ext cx="11029616" cy="6572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ARIMA Time Series Model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797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{5203ED80-B883-47FA-8AF4-1EFCD4763C71}tf33552983_win32</Template>
  <TotalTime>1093</TotalTime>
  <Words>799</Words>
  <Application>Microsoft Office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Franklin Gothic Book</vt:lpstr>
      <vt:lpstr>Franklin Gothic Demi</vt:lpstr>
      <vt:lpstr>Wingdings 2</vt:lpstr>
      <vt:lpstr>DividendVTI</vt:lpstr>
      <vt:lpstr>Rental Property Investment With Time Series Model</vt:lpstr>
      <vt:lpstr>Objective</vt:lpstr>
      <vt:lpstr>Investment Strategies</vt:lpstr>
      <vt:lpstr>Data Source</vt:lpstr>
      <vt:lpstr>Streamline Data</vt:lpstr>
      <vt:lpstr>Examine Data I</vt:lpstr>
      <vt:lpstr>Examine Data II</vt:lpstr>
      <vt:lpstr>Examine Data III</vt:lpstr>
      <vt:lpstr>ARIMA Time Series Model</vt:lpstr>
      <vt:lpstr>Model Forecast home value</vt:lpstr>
      <vt:lpstr>Model Forecast home value </vt:lpstr>
      <vt:lpstr>Model Forecast home value</vt:lpstr>
      <vt:lpstr>Model Forecast home value</vt:lpstr>
      <vt:lpstr>Model Forecast home value</vt:lpstr>
      <vt:lpstr>Model Forecast ROI</vt:lpstr>
      <vt:lpstr>Model Forecast Lowest ROI</vt:lpstr>
      <vt:lpstr>Conclusion</vt:lpstr>
      <vt:lpstr>Future work</vt:lpstr>
      <vt:lpstr>Change things At Flatiron School you learn how the future is being built, so you can change anything, starting with a new career in code, data science, or cybersecurity.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Investment With Time Series Model</dc:title>
  <dc:creator>Collin Loo</dc:creator>
  <cp:lastModifiedBy>Collin Loo</cp:lastModifiedBy>
  <cp:revision>45</cp:revision>
  <dcterms:created xsi:type="dcterms:W3CDTF">2020-11-27T16:24:06Z</dcterms:created>
  <dcterms:modified xsi:type="dcterms:W3CDTF">2020-11-30T17:23:33Z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