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AAFBB2-7F8E-4860-B313-40A836BD2E01}">
  <a:tblStyle styleId="{05AAFBB2-7F8E-4860-B313-40A836BD2E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d3283698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d3283698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d3283698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d3283698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d3283698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d3283698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d32836985_7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d32836985_7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d32836985_7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d32836985_7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d32836985_7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d32836985_7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d3283698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d3283698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d3283698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d3283698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d3283698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d3283698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d3283698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d3283698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d3283698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d3283698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d3283698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d3283698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d3283698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d3283698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d3283698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d3283698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d3283698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d3283698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d3283698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d3283698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d3283698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d3283698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31.png"/><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6.png"/><Relationship Id="rId13" Type="http://schemas.openxmlformats.org/officeDocument/2006/relationships/image" Target="../media/image15.png"/><Relationship Id="rId12"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7.png"/><Relationship Id="rId14" Type="http://schemas.openxmlformats.org/officeDocument/2006/relationships/image" Target="../media/image24.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21.pn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34.png"/><Relationship Id="rId5" Type="http://schemas.openxmlformats.org/officeDocument/2006/relationships/image" Target="../media/image29.png"/><Relationship Id="rId6"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kaggle.com/yamaerenay/spotify-dataset-19212020-160k-tracks?select=data_by_artist.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6000">
                <a:solidFill>
                  <a:srgbClr val="1F5FA0"/>
                </a:solidFill>
                <a:latin typeface="Comfortaa"/>
                <a:ea typeface="Comfortaa"/>
                <a:cs typeface="Comfortaa"/>
                <a:sym typeface="Comfortaa"/>
              </a:rPr>
              <a:t>A Century of the Danceability of Music</a:t>
            </a:r>
            <a:endParaRPr>
              <a:latin typeface="Comfortaa"/>
              <a:ea typeface="Comfortaa"/>
              <a:cs typeface="Comfortaa"/>
              <a:sym typeface="Comfortaa"/>
            </a:endParaRPr>
          </a:p>
        </p:txBody>
      </p:sp>
      <p:sp>
        <p:nvSpPr>
          <p:cNvPr id="55" name="Google Shape;55;p13"/>
          <p:cNvSpPr txBox="1"/>
          <p:nvPr>
            <p:ph idx="1" type="subTitle"/>
          </p:nvPr>
        </p:nvSpPr>
        <p:spPr>
          <a:xfrm>
            <a:off x="311700" y="2834125"/>
            <a:ext cx="8520600" cy="1141500"/>
          </a:xfrm>
          <a:prstGeom prst="rect">
            <a:avLst/>
          </a:prstGeom>
        </p:spPr>
        <p:txBody>
          <a:bodyPr anchorCtr="0" anchor="t" bIns="91425" lIns="91425" spcFirstLastPara="1" rIns="91425" wrap="square" tIns="91425">
            <a:normAutofit fontScale="25000" lnSpcReduction="20000"/>
          </a:bodyPr>
          <a:lstStyle/>
          <a:p>
            <a:pPr indent="0" lvl="0" marL="0" rtl="0" algn="ctr">
              <a:lnSpc>
                <a:spcPct val="90000"/>
              </a:lnSpc>
              <a:spcBef>
                <a:spcPts val="1000"/>
              </a:spcBef>
              <a:spcAft>
                <a:spcPts val="0"/>
              </a:spcAft>
              <a:buNone/>
            </a:pPr>
            <a:r>
              <a:rPr b="1" lang="en" sz="7500">
                <a:solidFill>
                  <a:srgbClr val="143F6A"/>
                </a:solidFill>
                <a:latin typeface="Calibri"/>
                <a:ea typeface="Calibri"/>
                <a:cs typeface="Calibri"/>
                <a:sym typeface="Calibri"/>
              </a:rPr>
              <a:t>Velveeta: </a:t>
            </a:r>
            <a:r>
              <a:rPr lang="en" sz="7500">
                <a:solidFill>
                  <a:srgbClr val="143F6A"/>
                </a:solidFill>
                <a:latin typeface="Calibri"/>
                <a:ea typeface="Calibri"/>
                <a:cs typeface="Calibri"/>
                <a:sym typeface="Calibri"/>
              </a:rPr>
              <a:t>Haley Peterson, Emily Wuenstel, Collin Page, Drew Miller</a:t>
            </a:r>
            <a:endParaRPr sz="7500">
              <a:solidFill>
                <a:srgbClr val="143F6A"/>
              </a:solidFill>
              <a:latin typeface="Calibri"/>
              <a:ea typeface="Calibri"/>
              <a:cs typeface="Calibri"/>
              <a:sym typeface="Calibri"/>
            </a:endParaRPr>
          </a:p>
          <a:p>
            <a:pPr indent="0" lvl="0" marL="0" rtl="0" algn="ctr">
              <a:lnSpc>
                <a:spcPct val="90000"/>
              </a:lnSpc>
              <a:spcBef>
                <a:spcPts val="1000"/>
              </a:spcBef>
              <a:spcAft>
                <a:spcPts val="0"/>
              </a:spcAft>
              <a:buClr>
                <a:schemeClr val="dk1"/>
              </a:buClr>
              <a:buSzPts val="275"/>
              <a:buFont typeface="Arial"/>
              <a:buNone/>
            </a:pPr>
            <a:r>
              <a:t/>
            </a:r>
            <a:endParaRPr sz="7500">
              <a:solidFill>
                <a:srgbClr val="143F6A"/>
              </a:solidFill>
              <a:latin typeface="Calibri"/>
              <a:ea typeface="Calibri"/>
              <a:cs typeface="Calibri"/>
              <a:sym typeface="Calibri"/>
            </a:endParaRPr>
          </a:p>
          <a:p>
            <a:pPr indent="0" lvl="0" marL="0" rtl="0" algn="ctr">
              <a:lnSpc>
                <a:spcPct val="90000"/>
              </a:lnSpc>
              <a:spcBef>
                <a:spcPts val="1000"/>
              </a:spcBef>
              <a:spcAft>
                <a:spcPts val="0"/>
              </a:spcAft>
              <a:buClr>
                <a:schemeClr val="dk1"/>
              </a:buClr>
              <a:buSzPts val="275"/>
              <a:buFont typeface="Arial"/>
              <a:buNone/>
            </a:pPr>
            <a:r>
              <a:rPr lang="en" sz="7200">
                <a:solidFill>
                  <a:srgbClr val="143F6A"/>
                </a:solidFill>
                <a:latin typeface="Calibri"/>
                <a:ea typeface="Calibri"/>
                <a:cs typeface="Calibri"/>
                <a:sym typeface="Calibri"/>
              </a:rPr>
              <a:t>Northwestern University Data Science Bootcamp – Project 1</a:t>
            </a:r>
            <a:endParaRPr sz="7200">
              <a:solidFill>
                <a:srgbClr val="143F6A"/>
              </a:solidFill>
              <a:latin typeface="Calibri"/>
              <a:ea typeface="Calibri"/>
              <a:cs typeface="Calibri"/>
              <a:sym typeface="Calibri"/>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rot="1768739">
            <a:off x="5210300" y="-621875"/>
            <a:ext cx="5204949" cy="2602475"/>
          </a:xfrm>
          <a:prstGeom prst="rect">
            <a:avLst/>
          </a:prstGeom>
          <a:noFill/>
          <a:ln>
            <a:noFill/>
          </a:ln>
        </p:spPr>
      </p:pic>
      <p:pic>
        <p:nvPicPr>
          <p:cNvPr id="57" name="Google Shape;57;p13"/>
          <p:cNvPicPr preferRelativeResize="0"/>
          <p:nvPr/>
        </p:nvPicPr>
        <p:blipFill>
          <a:blip r:embed="rId3">
            <a:alphaModFix/>
          </a:blip>
          <a:stretch>
            <a:fillRect/>
          </a:stretch>
        </p:blipFill>
        <p:spPr>
          <a:xfrm flipH="1" rot="-9095517">
            <a:off x="-1164975" y="3289700"/>
            <a:ext cx="5204951" cy="260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7" name="Shape 117"/>
        <p:cNvGrpSpPr/>
        <p:nvPr/>
      </p:nvGrpSpPr>
      <p:grpSpPr>
        <a:xfrm>
          <a:off x="0" y="0"/>
          <a:ext cx="0" cy="0"/>
          <a:chOff x="0" y="0"/>
          <a:chExt cx="0" cy="0"/>
        </a:xfrm>
      </p:grpSpPr>
      <p:sp>
        <p:nvSpPr>
          <p:cNvPr id="118" name="Google Shape;118;p22"/>
          <p:cNvSpPr txBox="1"/>
          <p:nvPr>
            <p:ph idx="1" type="body"/>
          </p:nvPr>
        </p:nvSpPr>
        <p:spPr>
          <a:xfrm>
            <a:off x="6253575" y="1344700"/>
            <a:ext cx="2578800" cy="343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D1C1D"/>
                </a:solidFill>
              </a:rPr>
              <a:t>Danceability is </a:t>
            </a:r>
            <a:r>
              <a:rPr b="1" lang="en">
                <a:solidFill>
                  <a:srgbClr val="1D1C1D"/>
                </a:solidFill>
              </a:rPr>
              <a:t>positively correlated</a:t>
            </a:r>
            <a:r>
              <a:rPr lang="en">
                <a:solidFill>
                  <a:srgbClr val="1D1C1D"/>
                </a:solidFill>
              </a:rPr>
              <a:t> with:</a:t>
            </a:r>
            <a:endParaRPr>
              <a:solidFill>
                <a:srgbClr val="1D1C1D"/>
              </a:solidFill>
            </a:endParaRPr>
          </a:p>
          <a:p>
            <a:pPr indent="-342900" lvl="0" marL="457200" rtl="0" algn="l">
              <a:spcBef>
                <a:spcPts val="1200"/>
              </a:spcBef>
              <a:spcAft>
                <a:spcPts val="0"/>
              </a:spcAft>
              <a:buClr>
                <a:srgbClr val="1D1C1D"/>
              </a:buClr>
              <a:buSzPts val="1800"/>
              <a:buChar char="●"/>
            </a:pPr>
            <a:r>
              <a:rPr b="1" lang="en">
                <a:solidFill>
                  <a:srgbClr val="1D1C1D"/>
                </a:solidFill>
              </a:rPr>
              <a:t>Energy</a:t>
            </a:r>
            <a:r>
              <a:rPr lang="en">
                <a:solidFill>
                  <a:srgbClr val="1D1C1D"/>
                </a:solidFill>
              </a:rPr>
              <a:t> has a r-squared: 0.7937</a:t>
            </a:r>
            <a:endParaRPr>
              <a:solidFill>
                <a:srgbClr val="1D1C1D"/>
              </a:solidFill>
            </a:endParaRPr>
          </a:p>
          <a:p>
            <a:pPr indent="-342900" lvl="0" marL="457200" rtl="0" algn="l">
              <a:spcBef>
                <a:spcPts val="0"/>
              </a:spcBef>
              <a:spcAft>
                <a:spcPts val="0"/>
              </a:spcAft>
              <a:buClr>
                <a:srgbClr val="1D1C1D"/>
              </a:buClr>
              <a:buSzPts val="1800"/>
              <a:buChar char="●"/>
            </a:pPr>
            <a:r>
              <a:rPr b="1" lang="en">
                <a:solidFill>
                  <a:srgbClr val="1D1C1D"/>
                </a:solidFill>
              </a:rPr>
              <a:t>Loudness</a:t>
            </a:r>
            <a:r>
              <a:rPr lang="en">
                <a:solidFill>
                  <a:srgbClr val="1D1C1D"/>
                </a:solidFill>
              </a:rPr>
              <a:t> has a r-squared:  </a:t>
            </a:r>
            <a:r>
              <a:rPr lang="en">
                <a:solidFill>
                  <a:srgbClr val="1D1C1D"/>
                </a:solidFill>
              </a:rPr>
              <a:t>0.7883</a:t>
            </a:r>
            <a:endParaRPr>
              <a:solidFill>
                <a:srgbClr val="1D1C1D"/>
              </a:solidFill>
            </a:endParaRPr>
          </a:p>
        </p:txBody>
      </p:sp>
      <p:pic>
        <p:nvPicPr>
          <p:cNvPr id="119" name="Google Shape;119;p22"/>
          <p:cNvPicPr preferRelativeResize="0"/>
          <p:nvPr/>
        </p:nvPicPr>
        <p:blipFill>
          <a:blip r:embed="rId3">
            <a:alphaModFix/>
          </a:blip>
          <a:stretch>
            <a:fillRect/>
          </a:stretch>
        </p:blipFill>
        <p:spPr>
          <a:xfrm>
            <a:off x="616500" y="1344700"/>
            <a:ext cx="2763600" cy="1842393"/>
          </a:xfrm>
          <a:prstGeom prst="rect">
            <a:avLst/>
          </a:prstGeom>
          <a:noFill/>
          <a:ln>
            <a:noFill/>
          </a:ln>
        </p:spPr>
      </p:pic>
      <p:pic>
        <p:nvPicPr>
          <p:cNvPr id="120" name="Google Shape;120;p22"/>
          <p:cNvPicPr preferRelativeResize="0"/>
          <p:nvPr/>
        </p:nvPicPr>
        <p:blipFill>
          <a:blip r:embed="rId4">
            <a:alphaModFix/>
          </a:blip>
          <a:stretch>
            <a:fillRect/>
          </a:stretch>
        </p:blipFill>
        <p:spPr>
          <a:xfrm>
            <a:off x="644175" y="3195175"/>
            <a:ext cx="2763600" cy="1842400"/>
          </a:xfrm>
          <a:prstGeom prst="rect">
            <a:avLst/>
          </a:prstGeom>
          <a:noFill/>
          <a:ln>
            <a:noFill/>
          </a:ln>
        </p:spPr>
      </p:pic>
      <p:sp>
        <p:nvSpPr>
          <p:cNvPr id="121" name="Google Shape;121;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43F6A"/>
                </a:solidFill>
                <a:latin typeface="Comfortaa"/>
                <a:ea typeface="Comfortaa"/>
                <a:cs typeface="Comfortaa"/>
                <a:sym typeface="Comfortaa"/>
              </a:rPr>
              <a:t>What musical qualities have the biggest impact on a song’s danceability?</a:t>
            </a:r>
            <a:endParaRPr sz="2400">
              <a:solidFill>
                <a:srgbClr val="143F6A"/>
              </a:solidFill>
              <a:latin typeface="Comfortaa"/>
              <a:ea typeface="Comfortaa"/>
              <a:cs typeface="Comfortaa"/>
              <a:sym typeface="Comfortaa"/>
            </a:endParaRPr>
          </a:p>
        </p:txBody>
      </p:sp>
      <p:pic>
        <p:nvPicPr>
          <p:cNvPr id="122" name="Google Shape;122;p22"/>
          <p:cNvPicPr preferRelativeResize="0"/>
          <p:nvPr/>
        </p:nvPicPr>
        <p:blipFill>
          <a:blip r:embed="rId5">
            <a:alphaModFix/>
          </a:blip>
          <a:stretch>
            <a:fillRect/>
          </a:stretch>
        </p:blipFill>
        <p:spPr>
          <a:xfrm>
            <a:off x="3579100" y="3316626"/>
            <a:ext cx="2373575" cy="1582366"/>
          </a:xfrm>
          <a:prstGeom prst="rect">
            <a:avLst/>
          </a:prstGeom>
          <a:noFill/>
          <a:ln>
            <a:noFill/>
          </a:ln>
        </p:spPr>
      </p:pic>
      <p:pic>
        <p:nvPicPr>
          <p:cNvPr id="123" name="Google Shape;123;p22"/>
          <p:cNvPicPr preferRelativeResize="0"/>
          <p:nvPr/>
        </p:nvPicPr>
        <p:blipFill>
          <a:blip r:embed="rId6">
            <a:alphaModFix/>
          </a:blip>
          <a:stretch>
            <a:fillRect/>
          </a:stretch>
        </p:blipFill>
        <p:spPr>
          <a:xfrm>
            <a:off x="3630038" y="1474700"/>
            <a:ext cx="2373600" cy="158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43F6A"/>
                </a:solidFill>
                <a:latin typeface="Comfortaa"/>
                <a:ea typeface="Comfortaa"/>
                <a:cs typeface="Comfortaa"/>
                <a:sym typeface="Comfortaa"/>
              </a:rPr>
              <a:t>Is there a correlation between the musical qualities that impact danceability?</a:t>
            </a:r>
            <a:endParaRPr sz="2400">
              <a:solidFill>
                <a:srgbClr val="143F6A"/>
              </a:solidFill>
              <a:latin typeface="Comfortaa"/>
              <a:ea typeface="Comfortaa"/>
              <a:cs typeface="Comfortaa"/>
              <a:sym typeface="Comfortaa"/>
            </a:endParaRPr>
          </a:p>
        </p:txBody>
      </p:sp>
      <p:pic>
        <p:nvPicPr>
          <p:cNvPr id="129" name="Google Shape;129;p23"/>
          <p:cNvPicPr preferRelativeResize="0"/>
          <p:nvPr/>
        </p:nvPicPr>
        <p:blipFill>
          <a:blip r:embed="rId3">
            <a:alphaModFix/>
          </a:blip>
          <a:stretch>
            <a:fillRect/>
          </a:stretch>
        </p:blipFill>
        <p:spPr>
          <a:xfrm>
            <a:off x="5141000" y="2938050"/>
            <a:ext cx="2977378" cy="2077575"/>
          </a:xfrm>
          <a:prstGeom prst="rect">
            <a:avLst/>
          </a:prstGeom>
          <a:noFill/>
          <a:ln>
            <a:noFill/>
          </a:ln>
        </p:spPr>
      </p:pic>
      <p:pic>
        <p:nvPicPr>
          <p:cNvPr id="130" name="Google Shape;130;p23"/>
          <p:cNvPicPr preferRelativeResize="0"/>
          <p:nvPr/>
        </p:nvPicPr>
        <p:blipFill>
          <a:blip r:embed="rId4">
            <a:alphaModFix/>
          </a:blip>
          <a:stretch>
            <a:fillRect/>
          </a:stretch>
        </p:blipFill>
        <p:spPr>
          <a:xfrm>
            <a:off x="5140600" y="789125"/>
            <a:ext cx="2977375" cy="2033489"/>
          </a:xfrm>
          <a:prstGeom prst="rect">
            <a:avLst/>
          </a:prstGeom>
          <a:noFill/>
          <a:ln>
            <a:noFill/>
          </a:ln>
        </p:spPr>
      </p:pic>
      <p:pic>
        <p:nvPicPr>
          <p:cNvPr id="131" name="Google Shape;131;p23"/>
          <p:cNvPicPr preferRelativeResize="0"/>
          <p:nvPr/>
        </p:nvPicPr>
        <p:blipFill>
          <a:blip r:embed="rId5">
            <a:alphaModFix/>
          </a:blip>
          <a:stretch>
            <a:fillRect/>
          </a:stretch>
        </p:blipFill>
        <p:spPr>
          <a:xfrm>
            <a:off x="855677" y="2614825"/>
            <a:ext cx="3041920" cy="2134450"/>
          </a:xfrm>
          <a:prstGeom prst="rect">
            <a:avLst/>
          </a:prstGeom>
          <a:noFill/>
          <a:ln>
            <a:noFill/>
          </a:ln>
        </p:spPr>
      </p:pic>
      <p:sp>
        <p:nvSpPr>
          <p:cNvPr id="132" name="Google Shape;132;p23"/>
          <p:cNvSpPr txBox="1"/>
          <p:nvPr/>
        </p:nvSpPr>
        <p:spPr>
          <a:xfrm>
            <a:off x="260001" y="1142550"/>
            <a:ext cx="45342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Main indicators of a song’s danceability are Acousticness and Energy</a:t>
            </a:r>
            <a:endParaRPr sz="1600"/>
          </a:p>
          <a:p>
            <a:pPr indent="-330200" lvl="0" marL="457200" rtl="0" algn="l">
              <a:spcBef>
                <a:spcPts val="0"/>
              </a:spcBef>
              <a:spcAft>
                <a:spcPts val="0"/>
              </a:spcAft>
              <a:buSzPts val="1600"/>
              <a:buChar char="●"/>
            </a:pPr>
            <a:r>
              <a:rPr lang="en" sz="1600"/>
              <a:t>Additionally, Loudness appeared to have correlation to both Energy and Acousticness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548650"/>
            <a:ext cx="8520600" cy="644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latin typeface="Comfortaa"/>
                <a:ea typeface="Comfortaa"/>
                <a:cs typeface="Comfortaa"/>
                <a:sym typeface="Comfortaa"/>
              </a:rPr>
              <a:t>Genres, Danceability, and Location</a:t>
            </a:r>
            <a:endParaRPr sz="2400">
              <a:latin typeface="Comfortaa"/>
              <a:ea typeface="Comfortaa"/>
              <a:cs typeface="Comfortaa"/>
              <a:sym typeface="Comfortaa"/>
            </a:endParaRPr>
          </a:p>
          <a:p>
            <a:pPr indent="0" lvl="0" marL="0" rtl="0" algn="ctr">
              <a:spcBef>
                <a:spcPts val="0"/>
              </a:spcBef>
              <a:spcAft>
                <a:spcPts val="0"/>
              </a:spcAft>
              <a:buNone/>
            </a:pPr>
            <a:r>
              <a:rPr lang="en" sz="1288">
                <a:latin typeface="Comfortaa"/>
                <a:ea typeface="Comfortaa"/>
                <a:cs typeface="Comfortaa"/>
                <a:sym typeface="Comfortaa"/>
              </a:rPr>
              <a:t>Where should you travel if you want to dance?</a:t>
            </a:r>
            <a:endParaRPr sz="1288">
              <a:latin typeface="Comfortaa"/>
              <a:ea typeface="Comfortaa"/>
              <a:cs typeface="Comfortaa"/>
              <a:sym typeface="Comfortaa"/>
            </a:endParaRPr>
          </a:p>
        </p:txBody>
      </p:sp>
      <p:sp>
        <p:nvSpPr>
          <p:cNvPr id="138" name="Google Shape;138;p24"/>
          <p:cNvSpPr txBox="1"/>
          <p:nvPr>
            <p:ph idx="1" type="body"/>
          </p:nvPr>
        </p:nvSpPr>
        <p:spPr>
          <a:xfrm>
            <a:off x="572900" y="1193050"/>
            <a:ext cx="212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Areas of Interest</a:t>
            </a:r>
            <a:endParaRPr u="sng"/>
          </a:p>
          <a:p>
            <a:pPr indent="-292100" lvl="0" marL="457200" rtl="0" algn="l">
              <a:spcBef>
                <a:spcPts val="1200"/>
              </a:spcBef>
              <a:spcAft>
                <a:spcPts val="0"/>
              </a:spcAft>
              <a:buSzPts val="1000"/>
              <a:buChar char="●"/>
            </a:pPr>
            <a:r>
              <a:rPr lang="en" sz="1000"/>
              <a:t>Australia</a:t>
            </a:r>
            <a:endParaRPr sz="1000"/>
          </a:p>
          <a:p>
            <a:pPr indent="-292100" lvl="0" marL="457200" rtl="0" algn="l">
              <a:spcBef>
                <a:spcPts val="0"/>
              </a:spcBef>
              <a:spcAft>
                <a:spcPts val="0"/>
              </a:spcAft>
              <a:buSzPts val="1000"/>
              <a:buChar char="●"/>
            </a:pPr>
            <a:r>
              <a:rPr lang="en" sz="1000"/>
              <a:t>Brazil</a:t>
            </a:r>
            <a:endParaRPr sz="1000"/>
          </a:p>
          <a:p>
            <a:pPr indent="-292100" lvl="0" marL="457200" rtl="0" algn="l">
              <a:spcBef>
                <a:spcPts val="0"/>
              </a:spcBef>
              <a:spcAft>
                <a:spcPts val="0"/>
              </a:spcAft>
              <a:buSzPts val="1000"/>
              <a:buChar char="●"/>
            </a:pPr>
            <a:r>
              <a:rPr lang="en" sz="1000"/>
              <a:t>UK (Britain)</a:t>
            </a:r>
            <a:endParaRPr sz="1000"/>
          </a:p>
          <a:p>
            <a:pPr indent="-292100" lvl="0" marL="457200" rtl="0" algn="l">
              <a:spcBef>
                <a:spcPts val="0"/>
              </a:spcBef>
              <a:spcAft>
                <a:spcPts val="0"/>
              </a:spcAft>
              <a:buSzPts val="1000"/>
              <a:buChar char="●"/>
            </a:pPr>
            <a:r>
              <a:rPr lang="en" sz="1000"/>
              <a:t>Germany</a:t>
            </a:r>
            <a:endParaRPr sz="1000"/>
          </a:p>
          <a:p>
            <a:pPr indent="-292100" lvl="0" marL="457200" rtl="0" algn="l">
              <a:spcBef>
                <a:spcPts val="0"/>
              </a:spcBef>
              <a:spcAft>
                <a:spcPts val="0"/>
              </a:spcAft>
              <a:buSzPts val="1000"/>
              <a:buChar char="●"/>
            </a:pPr>
            <a:r>
              <a:rPr lang="en" sz="1000"/>
              <a:t>France</a:t>
            </a:r>
            <a:endParaRPr sz="1000"/>
          </a:p>
          <a:p>
            <a:pPr indent="-292100" lvl="0" marL="457200" rtl="0" algn="l">
              <a:spcBef>
                <a:spcPts val="0"/>
              </a:spcBef>
              <a:spcAft>
                <a:spcPts val="0"/>
              </a:spcAft>
              <a:buSzPts val="1000"/>
              <a:buChar char="●"/>
            </a:pPr>
            <a:r>
              <a:rPr lang="en" sz="1000"/>
              <a:t>Sweden</a:t>
            </a:r>
            <a:endParaRPr sz="1000"/>
          </a:p>
          <a:p>
            <a:pPr indent="-292100" lvl="0" marL="457200" rtl="0" algn="l">
              <a:spcBef>
                <a:spcPts val="0"/>
              </a:spcBef>
              <a:spcAft>
                <a:spcPts val="0"/>
              </a:spcAft>
              <a:buSzPts val="1000"/>
              <a:buChar char="●"/>
            </a:pPr>
            <a:r>
              <a:rPr lang="en" sz="1000"/>
              <a:t>Spain</a:t>
            </a:r>
            <a:endParaRPr sz="1000"/>
          </a:p>
          <a:p>
            <a:pPr indent="-292100" lvl="0" marL="457200" rtl="0" algn="l">
              <a:spcBef>
                <a:spcPts val="0"/>
              </a:spcBef>
              <a:spcAft>
                <a:spcPts val="0"/>
              </a:spcAft>
              <a:buSzPts val="1000"/>
              <a:buChar char="●"/>
            </a:pPr>
            <a:r>
              <a:rPr lang="en" sz="1000"/>
              <a:t>Norway</a:t>
            </a:r>
            <a:endParaRPr sz="1000"/>
          </a:p>
          <a:p>
            <a:pPr indent="-292100" lvl="0" marL="457200" rtl="0" algn="l">
              <a:spcBef>
                <a:spcPts val="0"/>
              </a:spcBef>
              <a:spcAft>
                <a:spcPts val="0"/>
              </a:spcAft>
              <a:buSzPts val="1000"/>
              <a:buChar char="●"/>
            </a:pPr>
            <a:r>
              <a:rPr lang="en" sz="1000"/>
              <a:t>Scotland</a:t>
            </a:r>
            <a:endParaRPr sz="1000"/>
          </a:p>
          <a:p>
            <a:pPr indent="-292100" lvl="0" marL="457200" rtl="0" algn="l">
              <a:spcBef>
                <a:spcPts val="0"/>
              </a:spcBef>
              <a:spcAft>
                <a:spcPts val="0"/>
              </a:spcAft>
              <a:buSzPts val="1000"/>
              <a:buChar char="●"/>
            </a:pPr>
            <a:r>
              <a:rPr lang="en" sz="1000"/>
              <a:t>Russia</a:t>
            </a:r>
            <a:endParaRPr sz="1000"/>
          </a:p>
          <a:p>
            <a:pPr indent="-292100" lvl="0" marL="457200" rtl="0" algn="l">
              <a:spcBef>
                <a:spcPts val="0"/>
              </a:spcBef>
              <a:spcAft>
                <a:spcPts val="0"/>
              </a:spcAft>
              <a:buSzPts val="1000"/>
              <a:buChar char="●"/>
            </a:pPr>
            <a:r>
              <a:rPr lang="en" sz="1000"/>
              <a:t>Mexico</a:t>
            </a:r>
            <a:endParaRPr sz="1000"/>
          </a:p>
          <a:p>
            <a:pPr indent="-292100" lvl="0" marL="457200" rtl="0" algn="l">
              <a:spcBef>
                <a:spcPts val="0"/>
              </a:spcBef>
              <a:spcAft>
                <a:spcPts val="0"/>
              </a:spcAft>
              <a:buSzPts val="1000"/>
              <a:buChar char="●"/>
            </a:pPr>
            <a:r>
              <a:rPr lang="en" sz="1000"/>
              <a:t>South Korea</a:t>
            </a:r>
            <a:endParaRPr sz="1000"/>
          </a:p>
          <a:p>
            <a:pPr indent="0" lvl="0" marL="457200" rtl="0" algn="l">
              <a:spcBef>
                <a:spcPts val="1200"/>
              </a:spcBef>
              <a:spcAft>
                <a:spcPts val="1200"/>
              </a:spcAft>
              <a:buNone/>
            </a:pPr>
            <a:r>
              <a:t/>
            </a:r>
            <a:endParaRPr sz="1000"/>
          </a:p>
        </p:txBody>
      </p:sp>
      <p:sp>
        <p:nvSpPr>
          <p:cNvPr id="139" name="Google Shape;139;p24"/>
          <p:cNvSpPr txBox="1"/>
          <p:nvPr/>
        </p:nvSpPr>
        <p:spPr>
          <a:xfrm>
            <a:off x="2521500" y="1494300"/>
            <a:ext cx="57864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What genre is the most danceable in each Area of Interest?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How does that danceability compare to the most danceable genres in other Areas of Interest?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Are there any </a:t>
            </a:r>
            <a:r>
              <a:rPr lang="en" sz="1600"/>
              <a:t>genres</a:t>
            </a:r>
            <a:r>
              <a:rPr lang="en" sz="1600"/>
              <a:t> that are popular across multiple Areas of Interest?</a:t>
            </a:r>
            <a:endParaRPr sz="1600"/>
          </a:p>
        </p:txBody>
      </p:sp>
      <p:pic>
        <p:nvPicPr>
          <p:cNvPr id="140" name="Google Shape;140;p24"/>
          <p:cNvPicPr preferRelativeResize="0"/>
          <p:nvPr/>
        </p:nvPicPr>
        <p:blipFill>
          <a:blip r:embed="rId3">
            <a:alphaModFix/>
          </a:blip>
          <a:stretch>
            <a:fillRect/>
          </a:stretch>
        </p:blipFill>
        <p:spPr>
          <a:xfrm>
            <a:off x="0" y="0"/>
            <a:ext cx="1133856" cy="548640"/>
          </a:xfrm>
          <a:prstGeom prst="rect">
            <a:avLst/>
          </a:prstGeom>
          <a:noFill/>
          <a:ln>
            <a:noFill/>
          </a:ln>
        </p:spPr>
      </p:pic>
      <p:pic>
        <p:nvPicPr>
          <p:cNvPr id="141" name="Google Shape;141;p24"/>
          <p:cNvPicPr preferRelativeResize="0"/>
          <p:nvPr/>
        </p:nvPicPr>
        <p:blipFill>
          <a:blip r:embed="rId4">
            <a:alphaModFix/>
          </a:blip>
          <a:stretch>
            <a:fillRect/>
          </a:stretch>
        </p:blipFill>
        <p:spPr>
          <a:xfrm>
            <a:off x="1133838" y="0"/>
            <a:ext cx="1133856" cy="548640"/>
          </a:xfrm>
          <a:prstGeom prst="rect">
            <a:avLst/>
          </a:prstGeom>
          <a:noFill/>
          <a:ln>
            <a:noFill/>
          </a:ln>
        </p:spPr>
      </p:pic>
      <p:pic>
        <p:nvPicPr>
          <p:cNvPr id="142" name="Google Shape;142;p24"/>
          <p:cNvPicPr preferRelativeResize="0"/>
          <p:nvPr/>
        </p:nvPicPr>
        <p:blipFill>
          <a:blip r:embed="rId5">
            <a:alphaModFix/>
          </a:blip>
          <a:stretch>
            <a:fillRect/>
          </a:stretch>
        </p:blipFill>
        <p:spPr>
          <a:xfrm>
            <a:off x="2267700" y="0"/>
            <a:ext cx="1133856" cy="548640"/>
          </a:xfrm>
          <a:prstGeom prst="rect">
            <a:avLst/>
          </a:prstGeom>
          <a:noFill/>
          <a:ln>
            <a:noFill/>
          </a:ln>
        </p:spPr>
      </p:pic>
      <p:pic>
        <p:nvPicPr>
          <p:cNvPr id="143" name="Google Shape;143;p24"/>
          <p:cNvPicPr preferRelativeResize="0"/>
          <p:nvPr/>
        </p:nvPicPr>
        <p:blipFill>
          <a:blip r:embed="rId6">
            <a:alphaModFix/>
          </a:blip>
          <a:stretch>
            <a:fillRect/>
          </a:stretch>
        </p:blipFill>
        <p:spPr>
          <a:xfrm>
            <a:off x="3401550" y="0"/>
            <a:ext cx="1133856" cy="548640"/>
          </a:xfrm>
          <a:prstGeom prst="rect">
            <a:avLst/>
          </a:prstGeom>
          <a:noFill/>
          <a:ln>
            <a:noFill/>
          </a:ln>
        </p:spPr>
      </p:pic>
      <p:pic>
        <p:nvPicPr>
          <p:cNvPr id="144" name="Google Shape;144;p24"/>
          <p:cNvPicPr preferRelativeResize="0"/>
          <p:nvPr/>
        </p:nvPicPr>
        <p:blipFill>
          <a:blip r:embed="rId7">
            <a:alphaModFix/>
          </a:blip>
          <a:stretch>
            <a:fillRect/>
          </a:stretch>
        </p:blipFill>
        <p:spPr>
          <a:xfrm>
            <a:off x="4535388" y="0"/>
            <a:ext cx="1133856" cy="548640"/>
          </a:xfrm>
          <a:prstGeom prst="rect">
            <a:avLst/>
          </a:prstGeom>
          <a:noFill/>
          <a:ln>
            <a:noFill/>
          </a:ln>
        </p:spPr>
      </p:pic>
      <p:pic>
        <p:nvPicPr>
          <p:cNvPr id="145" name="Google Shape;145;p24"/>
          <p:cNvPicPr preferRelativeResize="0"/>
          <p:nvPr/>
        </p:nvPicPr>
        <p:blipFill>
          <a:blip r:embed="rId8">
            <a:alphaModFix/>
          </a:blip>
          <a:stretch>
            <a:fillRect/>
          </a:stretch>
        </p:blipFill>
        <p:spPr>
          <a:xfrm>
            <a:off x="5669250" y="0"/>
            <a:ext cx="1133856" cy="548640"/>
          </a:xfrm>
          <a:prstGeom prst="rect">
            <a:avLst/>
          </a:prstGeom>
          <a:noFill/>
          <a:ln>
            <a:noFill/>
          </a:ln>
        </p:spPr>
      </p:pic>
      <p:pic>
        <p:nvPicPr>
          <p:cNvPr id="146" name="Google Shape;146;p24"/>
          <p:cNvPicPr preferRelativeResize="0"/>
          <p:nvPr/>
        </p:nvPicPr>
        <p:blipFill>
          <a:blip r:embed="rId9">
            <a:alphaModFix/>
          </a:blip>
          <a:stretch>
            <a:fillRect/>
          </a:stretch>
        </p:blipFill>
        <p:spPr>
          <a:xfrm>
            <a:off x="6803100" y="0"/>
            <a:ext cx="1280160" cy="548640"/>
          </a:xfrm>
          <a:prstGeom prst="rect">
            <a:avLst/>
          </a:prstGeom>
          <a:noFill/>
          <a:ln>
            <a:noFill/>
          </a:ln>
        </p:spPr>
      </p:pic>
      <p:pic>
        <p:nvPicPr>
          <p:cNvPr id="147" name="Google Shape;147;p24"/>
          <p:cNvPicPr preferRelativeResize="0"/>
          <p:nvPr/>
        </p:nvPicPr>
        <p:blipFill>
          <a:blip r:embed="rId10">
            <a:alphaModFix/>
          </a:blip>
          <a:stretch>
            <a:fillRect/>
          </a:stretch>
        </p:blipFill>
        <p:spPr>
          <a:xfrm>
            <a:off x="8028438" y="0"/>
            <a:ext cx="1115568" cy="548640"/>
          </a:xfrm>
          <a:prstGeom prst="rect">
            <a:avLst/>
          </a:prstGeom>
          <a:noFill/>
          <a:ln>
            <a:noFill/>
          </a:ln>
        </p:spPr>
      </p:pic>
      <p:pic>
        <p:nvPicPr>
          <p:cNvPr id="148" name="Google Shape;148;p24"/>
          <p:cNvPicPr preferRelativeResize="0"/>
          <p:nvPr/>
        </p:nvPicPr>
        <p:blipFill>
          <a:blip r:embed="rId11">
            <a:alphaModFix/>
          </a:blip>
          <a:stretch>
            <a:fillRect/>
          </a:stretch>
        </p:blipFill>
        <p:spPr>
          <a:xfrm>
            <a:off x="0" y="4594850"/>
            <a:ext cx="1133856" cy="548640"/>
          </a:xfrm>
          <a:prstGeom prst="rect">
            <a:avLst/>
          </a:prstGeom>
          <a:noFill/>
          <a:ln>
            <a:noFill/>
          </a:ln>
        </p:spPr>
      </p:pic>
      <p:pic>
        <p:nvPicPr>
          <p:cNvPr id="149" name="Google Shape;149;p24"/>
          <p:cNvPicPr preferRelativeResize="0"/>
          <p:nvPr/>
        </p:nvPicPr>
        <p:blipFill>
          <a:blip r:embed="rId12">
            <a:alphaModFix/>
          </a:blip>
          <a:stretch>
            <a:fillRect/>
          </a:stretch>
        </p:blipFill>
        <p:spPr>
          <a:xfrm>
            <a:off x="1133838" y="4594850"/>
            <a:ext cx="1133856" cy="548640"/>
          </a:xfrm>
          <a:prstGeom prst="rect">
            <a:avLst/>
          </a:prstGeom>
          <a:noFill/>
          <a:ln>
            <a:noFill/>
          </a:ln>
        </p:spPr>
      </p:pic>
      <p:pic>
        <p:nvPicPr>
          <p:cNvPr id="150" name="Google Shape;150;p24"/>
          <p:cNvPicPr preferRelativeResize="0"/>
          <p:nvPr/>
        </p:nvPicPr>
        <p:blipFill>
          <a:blip r:embed="rId13">
            <a:alphaModFix/>
          </a:blip>
          <a:stretch>
            <a:fillRect/>
          </a:stretch>
        </p:blipFill>
        <p:spPr>
          <a:xfrm>
            <a:off x="2267700" y="4594850"/>
            <a:ext cx="1133856" cy="548640"/>
          </a:xfrm>
          <a:prstGeom prst="rect">
            <a:avLst/>
          </a:prstGeom>
          <a:noFill/>
          <a:ln>
            <a:noFill/>
          </a:ln>
        </p:spPr>
      </p:pic>
      <p:pic>
        <p:nvPicPr>
          <p:cNvPr id="151" name="Google Shape;151;p24"/>
          <p:cNvPicPr preferRelativeResize="0"/>
          <p:nvPr/>
        </p:nvPicPr>
        <p:blipFill>
          <a:blip r:embed="rId14">
            <a:alphaModFix/>
          </a:blip>
          <a:stretch>
            <a:fillRect/>
          </a:stretch>
        </p:blipFill>
        <p:spPr>
          <a:xfrm>
            <a:off x="3401538" y="4594850"/>
            <a:ext cx="1133856" cy="548640"/>
          </a:xfrm>
          <a:prstGeom prst="rect">
            <a:avLst/>
          </a:prstGeom>
          <a:noFill/>
          <a:ln>
            <a:noFill/>
          </a:ln>
        </p:spPr>
      </p:pic>
      <p:pic>
        <p:nvPicPr>
          <p:cNvPr id="152" name="Google Shape;152;p24"/>
          <p:cNvPicPr preferRelativeResize="0"/>
          <p:nvPr/>
        </p:nvPicPr>
        <p:blipFill>
          <a:blip r:embed="rId11">
            <a:alphaModFix/>
          </a:blip>
          <a:stretch>
            <a:fillRect/>
          </a:stretch>
        </p:blipFill>
        <p:spPr>
          <a:xfrm>
            <a:off x="4572000" y="4594850"/>
            <a:ext cx="1133856" cy="548640"/>
          </a:xfrm>
          <a:prstGeom prst="rect">
            <a:avLst/>
          </a:prstGeom>
          <a:noFill/>
          <a:ln>
            <a:noFill/>
          </a:ln>
        </p:spPr>
      </p:pic>
      <p:pic>
        <p:nvPicPr>
          <p:cNvPr id="153" name="Google Shape;153;p24"/>
          <p:cNvPicPr preferRelativeResize="0"/>
          <p:nvPr/>
        </p:nvPicPr>
        <p:blipFill>
          <a:blip r:embed="rId12">
            <a:alphaModFix/>
          </a:blip>
          <a:stretch>
            <a:fillRect/>
          </a:stretch>
        </p:blipFill>
        <p:spPr>
          <a:xfrm>
            <a:off x="5705838" y="4594850"/>
            <a:ext cx="1133856" cy="548640"/>
          </a:xfrm>
          <a:prstGeom prst="rect">
            <a:avLst/>
          </a:prstGeom>
          <a:noFill/>
          <a:ln>
            <a:noFill/>
          </a:ln>
        </p:spPr>
      </p:pic>
      <p:pic>
        <p:nvPicPr>
          <p:cNvPr id="154" name="Google Shape;154;p24"/>
          <p:cNvPicPr preferRelativeResize="0"/>
          <p:nvPr/>
        </p:nvPicPr>
        <p:blipFill>
          <a:blip r:embed="rId13">
            <a:alphaModFix/>
          </a:blip>
          <a:stretch>
            <a:fillRect/>
          </a:stretch>
        </p:blipFill>
        <p:spPr>
          <a:xfrm>
            <a:off x="6839700" y="4594850"/>
            <a:ext cx="1133856" cy="548640"/>
          </a:xfrm>
          <a:prstGeom prst="rect">
            <a:avLst/>
          </a:prstGeom>
          <a:noFill/>
          <a:ln>
            <a:noFill/>
          </a:ln>
        </p:spPr>
      </p:pic>
      <p:pic>
        <p:nvPicPr>
          <p:cNvPr id="155" name="Google Shape;155;p24"/>
          <p:cNvPicPr preferRelativeResize="0"/>
          <p:nvPr/>
        </p:nvPicPr>
        <p:blipFill>
          <a:blip r:embed="rId14">
            <a:alphaModFix/>
          </a:blip>
          <a:stretch>
            <a:fillRect/>
          </a:stretch>
        </p:blipFill>
        <p:spPr>
          <a:xfrm>
            <a:off x="7973538" y="4594850"/>
            <a:ext cx="1133856" cy="5486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644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latin typeface="Comfortaa"/>
                <a:ea typeface="Comfortaa"/>
                <a:cs typeface="Comfortaa"/>
                <a:sym typeface="Comfortaa"/>
              </a:rPr>
              <a:t>Genres, Danceability, and Location</a:t>
            </a:r>
            <a:endParaRPr sz="2400">
              <a:latin typeface="Comfortaa"/>
              <a:ea typeface="Comfortaa"/>
              <a:cs typeface="Comfortaa"/>
              <a:sym typeface="Comfortaa"/>
            </a:endParaRPr>
          </a:p>
          <a:p>
            <a:pPr indent="0" lvl="0" marL="0" rtl="0" algn="ctr">
              <a:spcBef>
                <a:spcPts val="0"/>
              </a:spcBef>
              <a:spcAft>
                <a:spcPts val="0"/>
              </a:spcAft>
              <a:buNone/>
            </a:pPr>
            <a:r>
              <a:rPr lang="en" sz="1288">
                <a:latin typeface="Comfortaa"/>
                <a:ea typeface="Comfortaa"/>
                <a:cs typeface="Comfortaa"/>
                <a:sym typeface="Comfortaa"/>
              </a:rPr>
              <a:t>Where should you travel if you want to dance?</a:t>
            </a:r>
            <a:endParaRPr sz="1288">
              <a:latin typeface="Comfortaa"/>
              <a:ea typeface="Comfortaa"/>
              <a:cs typeface="Comfortaa"/>
              <a:sym typeface="Comfortaa"/>
            </a:endParaRPr>
          </a:p>
        </p:txBody>
      </p:sp>
      <p:pic>
        <p:nvPicPr>
          <p:cNvPr id="161" name="Google Shape;161;p25"/>
          <p:cNvPicPr preferRelativeResize="0"/>
          <p:nvPr/>
        </p:nvPicPr>
        <p:blipFill>
          <a:blip r:embed="rId3">
            <a:alphaModFix/>
          </a:blip>
          <a:stretch>
            <a:fillRect/>
          </a:stretch>
        </p:blipFill>
        <p:spPr>
          <a:xfrm>
            <a:off x="3435175" y="932150"/>
            <a:ext cx="6144325" cy="4096201"/>
          </a:xfrm>
          <a:prstGeom prst="rect">
            <a:avLst/>
          </a:prstGeom>
          <a:noFill/>
          <a:ln>
            <a:noFill/>
          </a:ln>
        </p:spPr>
      </p:pic>
      <p:graphicFrame>
        <p:nvGraphicFramePr>
          <p:cNvPr id="162" name="Google Shape;162;p25"/>
          <p:cNvGraphicFramePr/>
          <p:nvPr/>
        </p:nvGraphicFramePr>
        <p:xfrm>
          <a:off x="142400" y="1188250"/>
          <a:ext cx="3000000" cy="3000000"/>
        </p:xfrm>
        <a:graphic>
          <a:graphicData uri="http://schemas.openxmlformats.org/drawingml/2006/table">
            <a:tbl>
              <a:tblPr>
                <a:noFill/>
                <a:tableStyleId>{05AAFBB2-7F8E-4860-B313-40A836BD2E01}</a:tableStyleId>
              </a:tblPr>
              <a:tblGrid>
                <a:gridCol w="1239725"/>
                <a:gridCol w="1239725"/>
                <a:gridCol w="1239725"/>
              </a:tblGrid>
              <a:tr h="345175">
                <a:tc>
                  <a:txBody>
                    <a:bodyPr/>
                    <a:lstStyle/>
                    <a:p>
                      <a:pPr indent="0" lvl="0" marL="0" rtl="0" algn="ctr">
                        <a:spcBef>
                          <a:spcPts val="0"/>
                        </a:spcBef>
                        <a:spcAft>
                          <a:spcPts val="0"/>
                        </a:spcAft>
                        <a:buNone/>
                      </a:pPr>
                      <a:r>
                        <a:rPr b="1" lang="en" sz="1200" u="sng">
                          <a:latin typeface="Comfortaa"/>
                          <a:ea typeface="Comfortaa"/>
                          <a:cs typeface="Comfortaa"/>
                          <a:sym typeface="Comfortaa"/>
                        </a:rPr>
                        <a:t>Country</a:t>
                      </a:r>
                      <a:endParaRPr b="1" sz="1200" u="sng">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sz="1200" u="sng">
                          <a:latin typeface="Comfortaa"/>
                          <a:ea typeface="Comfortaa"/>
                          <a:cs typeface="Comfortaa"/>
                          <a:sym typeface="Comfortaa"/>
                        </a:rPr>
                        <a:t>Genre</a:t>
                      </a:r>
                      <a:endParaRPr b="1" sz="1200" u="sng">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sz="1200" u="sng">
                          <a:latin typeface="Comfortaa"/>
                          <a:ea typeface="Comfortaa"/>
                          <a:cs typeface="Comfortaa"/>
                          <a:sym typeface="Comfortaa"/>
                        </a:rPr>
                        <a:t>Danceability</a:t>
                      </a:r>
                      <a:endParaRPr b="1" sz="1200" u="sng">
                        <a:latin typeface="Comfortaa"/>
                        <a:ea typeface="Comfortaa"/>
                        <a:cs typeface="Comfortaa"/>
                        <a:sym typeface="Comfortaa"/>
                      </a:endParaRPr>
                    </a:p>
                  </a:txBody>
                  <a:tcPr marT="91425" marB="91425" marR="91425" marL="91425"/>
                </a:tc>
              </a:tr>
              <a:tr h="273250">
                <a:tc>
                  <a:txBody>
                    <a:bodyPr/>
                    <a:lstStyle/>
                    <a:p>
                      <a:pPr indent="0" lvl="0" marL="0" rtl="0" algn="l">
                        <a:spcBef>
                          <a:spcPts val="0"/>
                        </a:spcBef>
                        <a:spcAft>
                          <a:spcPts val="0"/>
                        </a:spcAft>
                        <a:buNone/>
                      </a:pPr>
                      <a:r>
                        <a:rPr lang="en" sz="700"/>
                        <a:t>United Kingdom</a:t>
                      </a:r>
                      <a:endParaRPr sz="700"/>
                    </a:p>
                  </a:txBody>
                  <a:tcPr marT="91425" marB="91425" marR="91425" marL="91425"/>
                </a:tc>
                <a:tc>
                  <a:txBody>
                    <a:bodyPr/>
                    <a:lstStyle/>
                    <a:p>
                      <a:pPr indent="0" lvl="0" marL="0" rtl="0" algn="l">
                        <a:spcBef>
                          <a:spcPts val="0"/>
                        </a:spcBef>
                        <a:spcAft>
                          <a:spcPts val="0"/>
                        </a:spcAft>
                        <a:buNone/>
                      </a:pPr>
                      <a:r>
                        <a:rPr lang="en" sz="700"/>
                        <a:t>British Children’s Music</a:t>
                      </a:r>
                      <a:endParaRPr sz="700"/>
                    </a:p>
                  </a:txBody>
                  <a:tcPr marT="91425" marB="91425" marR="91425" marL="91425"/>
                </a:tc>
                <a:tc>
                  <a:txBody>
                    <a:bodyPr/>
                    <a:lstStyle/>
                    <a:p>
                      <a:pPr indent="0" lvl="0" marL="0" rtl="0" algn="ctr">
                        <a:spcBef>
                          <a:spcPts val="0"/>
                        </a:spcBef>
                        <a:spcAft>
                          <a:spcPts val="0"/>
                        </a:spcAft>
                        <a:buNone/>
                      </a:pPr>
                      <a:r>
                        <a:rPr lang="en" sz="700"/>
                        <a:t>90.60%</a:t>
                      </a:r>
                      <a:endParaRPr sz="700"/>
                    </a:p>
                  </a:txBody>
                  <a:tcPr marT="91425" marB="91425" marR="91425" marL="91425"/>
                </a:tc>
              </a:tr>
              <a:tr h="273250">
                <a:tc>
                  <a:txBody>
                    <a:bodyPr/>
                    <a:lstStyle/>
                    <a:p>
                      <a:pPr indent="0" lvl="0" marL="0" rtl="0" algn="l">
                        <a:spcBef>
                          <a:spcPts val="0"/>
                        </a:spcBef>
                        <a:spcAft>
                          <a:spcPts val="0"/>
                        </a:spcAft>
                        <a:buNone/>
                      </a:pPr>
                      <a:r>
                        <a:rPr lang="en" sz="700"/>
                        <a:t>Brazil</a:t>
                      </a:r>
                      <a:endParaRPr sz="700"/>
                    </a:p>
                  </a:txBody>
                  <a:tcPr marT="91425" marB="91425" marR="91425" marL="91425"/>
                </a:tc>
                <a:tc>
                  <a:txBody>
                    <a:bodyPr/>
                    <a:lstStyle/>
                    <a:p>
                      <a:pPr indent="0" lvl="0" marL="0" rtl="0" algn="l">
                        <a:spcBef>
                          <a:spcPts val="0"/>
                        </a:spcBef>
                        <a:spcAft>
                          <a:spcPts val="0"/>
                        </a:spcAft>
                        <a:buNone/>
                      </a:pPr>
                      <a:r>
                        <a:rPr lang="en" sz="700"/>
                        <a:t>Brazilian Techno</a:t>
                      </a:r>
                      <a:endParaRPr sz="700"/>
                    </a:p>
                  </a:txBody>
                  <a:tcPr marT="91425" marB="91425" marR="91425" marL="91425"/>
                </a:tc>
                <a:tc>
                  <a:txBody>
                    <a:bodyPr/>
                    <a:lstStyle/>
                    <a:p>
                      <a:pPr indent="0" lvl="0" marL="0" rtl="0" algn="ctr">
                        <a:spcBef>
                          <a:spcPts val="0"/>
                        </a:spcBef>
                        <a:spcAft>
                          <a:spcPts val="0"/>
                        </a:spcAft>
                        <a:buNone/>
                      </a:pPr>
                      <a:r>
                        <a:rPr lang="en" sz="700"/>
                        <a:t>88.80%</a:t>
                      </a:r>
                      <a:endParaRPr sz="700"/>
                    </a:p>
                  </a:txBody>
                  <a:tcPr marT="91425" marB="91425" marR="91425" marL="91425"/>
                </a:tc>
              </a:tr>
              <a:tr h="273250">
                <a:tc>
                  <a:txBody>
                    <a:bodyPr/>
                    <a:lstStyle/>
                    <a:p>
                      <a:pPr indent="0" lvl="0" marL="0" rtl="0" algn="l">
                        <a:spcBef>
                          <a:spcPts val="0"/>
                        </a:spcBef>
                        <a:spcAft>
                          <a:spcPts val="0"/>
                        </a:spcAft>
                        <a:buNone/>
                      </a:pPr>
                      <a:r>
                        <a:rPr lang="en" sz="700"/>
                        <a:t>Sweden</a:t>
                      </a:r>
                      <a:endParaRPr sz="700"/>
                    </a:p>
                  </a:txBody>
                  <a:tcPr marT="91425" marB="91425" marR="91425" marL="91425"/>
                </a:tc>
                <a:tc>
                  <a:txBody>
                    <a:bodyPr/>
                    <a:lstStyle/>
                    <a:p>
                      <a:pPr indent="0" lvl="0" marL="0" rtl="0" algn="l">
                        <a:spcBef>
                          <a:spcPts val="0"/>
                        </a:spcBef>
                        <a:spcAft>
                          <a:spcPts val="0"/>
                        </a:spcAft>
                        <a:buNone/>
                      </a:pPr>
                      <a:r>
                        <a:rPr lang="en" sz="700"/>
                        <a:t>Swedish Classical</a:t>
                      </a:r>
                      <a:endParaRPr sz="700"/>
                    </a:p>
                  </a:txBody>
                  <a:tcPr marT="91425" marB="91425" marR="91425" marL="91425"/>
                </a:tc>
                <a:tc>
                  <a:txBody>
                    <a:bodyPr/>
                    <a:lstStyle/>
                    <a:p>
                      <a:pPr indent="0" lvl="0" marL="0" rtl="0" algn="ctr">
                        <a:spcBef>
                          <a:spcPts val="0"/>
                        </a:spcBef>
                        <a:spcAft>
                          <a:spcPts val="0"/>
                        </a:spcAft>
                        <a:buNone/>
                      </a:pPr>
                      <a:r>
                        <a:rPr lang="en" sz="700"/>
                        <a:t>86.90%</a:t>
                      </a:r>
                      <a:endParaRPr sz="700"/>
                    </a:p>
                  </a:txBody>
                  <a:tcPr marT="91425" marB="91425" marR="91425" marL="91425"/>
                </a:tc>
              </a:tr>
              <a:tr h="273250">
                <a:tc>
                  <a:txBody>
                    <a:bodyPr/>
                    <a:lstStyle/>
                    <a:p>
                      <a:pPr indent="0" lvl="0" marL="0" rtl="0" algn="l">
                        <a:spcBef>
                          <a:spcPts val="0"/>
                        </a:spcBef>
                        <a:spcAft>
                          <a:spcPts val="0"/>
                        </a:spcAft>
                        <a:buNone/>
                      </a:pPr>
                      <a:r>
                        <a:rPr lang="en" sz="700"/>
                        <a:t>Germany</a:t>
                      </a:r>
                      <a:endParaRPr sz="700"/>
                    </a:p>
                  </a:txBody>
                  <a:tcPr marT="91425" marB="91425" marR="91425" marL="91425"/>
                </a:tc>
                <a:tc>
                  <a:txBody>
                    <a:bodyPr/>
                    <a:lstStyle/>
                    <a:p>
                      <a:pPr indent="0" lvl="0" marL="0" rtl="0" algn="l">
                        <a:spcBef>
                          <a:spcPts val="0"/>
                        </a:spcBef>
                        <a:spcAft>
                          <a:spcPts val="0"/>
                        </a:spcAft>
                        <a:buNone/>
                      </a:pPr>
                      <a:r>
                        <a:rPr lang="en" sz="700"/>
                        <a:t>German Underground Rap</a:t>
                      </a:r>
                      <a:endParaRPr sz="700"/>
                    </a:p>
                  </a:txBody>
                  <a:tcPr marT="91425" marB="91425" marR="91425" marL="91425"/>
                </a:tc>
                <a:tc>
                  <a:txBody>
                    <a:bodyPr/>
                    <a:lstStyle/>
                    <a:p>
                      <a:pPr indent="0" lvl="0" marL="0" rtl="0" algn="ctr">
                        <a:spcBef>
                          <a:spcPts val="0"/>
                        </a:spcBef>
                        <a:spcAft>
                          <a:spcPts val="0"/>
                        </a:spcAft>
                        <a:buNone/>
                      </a:pPr>
                      <a:r>
                        <a:rPr lang="en" sz="700"/>
                        <a:t>85.90%</a:t>
                      </a:r>
                      <a:endParaRPr sz="700"/>
                    </a:p>
                  </a:txBody>
                  <a:tcPr marT="91425" marB="91425" marR="91425" marL="91425"/>
                </a:tc>
              </a:tr>
              <a:tr h="273250">
                <a:tc>
                  <a:txBody>
                    <a:bodyPr/>
                    <a:lstStyle/>
                    <a:p>
                      <a:pPr indent="0" lvl="0" marL="0" rtl="0" algn="l">
                        <a:spcBef>
                          <a:spcPts val="0"/>
                        </a:spcBef>
                        <a:spcAft>
                          <a:spcPts val="0"/>
                        </a:spcAft>
                        <a:buNone/>
                      </a:pPr>
                      <a:r>
                        <a:rPr lang="en" sz="700"/>
                        <a:t>Spain</a:t>
                      </a:r>
                      <a:endParaRPr sz="700"/>
                    </a:p>
                  </a:txBody>
                  <a:tcPr marT="91425" marB="91425" marR="91425" marL="91425"/>
                </a:tc>
                <a:tc>
                  <a:txBody>
                    <a:bodyPr/>
                    <a:lstStyle/>
                    <a:p>
                      <a:pPr indent="0" lvl="0" marL="0" rtl="0" algn="l">
                        <a:spcBef>
                          <a:spcPts val="0"/>
                        </a:spcBef>
                        <a:spcAft>
                          <a:spcPts val="0"/>
                        </a:spcAft>
                        <a:buNone/>
                      </a:pPr>
                      <a:r>
                        <a:rPr lang="en" sz="700"/>
                        <a:t>Spanish Jazz</a:t>
                      </a:r>
                      <a:endParaRPr sz="700"/>
                    </a:p>
                  </a:txBody>
                  <a:tcPr marT="91425" marB="91425" marR="91425" marL="91425"/>
                </a:tc>
                <a:tc>
                  <a:txBody>
                    <a:bodyPr/>
                    <a:lstStyle/>
                    <a:p>
                      <a:pPr indent="0" lvl="0" marL="0" rtl="0" algn="ctr">
                        <a:spcBef>
                          <a:spcPts val="0"/>
                        </a:spcBef>
                        <a:spcAft>
                          <a:spcPts val="0"/>
                        </a:spcAft>
                        <a:buNone/>
                      </a:pPr>
                      <a:r>
                        <a:rPr lang="en" sz="700"/>
                        <a:t>81.40%</a:t>
                      </a:r>
                      <a:endParaRPr sz="700"/>
                    </a:p>
                  </a:txBody>
                  <a:tcPr marT="91425" marB="91425" marR="91425" marL="91425"/>
                </a:tc>
              </a:tr>
              <a:tr h="273250">
                <a:tc>
                  <a:txBody>
                    <a:bodyPr/>
                    <a:lstStyle/>
                    <a:p>
                      <a:pPr indent="0" lvl="0" marL="0" rtl="0" algn="l">
                        <a:spcBef>
                          <a:spcPts val="0"/>
                        </a:spcBef>
                        <a:spcAft>
                          <a:spcPts val="0"/>
                        </a:spcAft>
                        <a:buNone/>
                      </a:pPr>
                      <a:r>
                        <a:rPr lang="en" sz="700"/>
                        <a:t>Mexico</a:t>
                      </a:r>
                      <a:endParaRPr sz="700"/>
                    </a:p>
                  </a:txBody>
                  <a:tcPr marT="91425" marB="91425" marR="91425" marL="91425"/>
                </a:tc>
                <a:tc>
                  <a:txBody>
                    <a:bodyPr/>
                    <a:lstStyle/>
                    <a:p>
                      <a:pPr indent="0" lvl="0" marL="0" rtl="0" algn="l">
                        <a:spcBef>
                          <a:spcPts val="0"/>
                        </a:spcBef>
                        <a:spcAft>
                          <a:spcPts val="0"/>
                        </a:spcAft>
                        <a:buNone/>
                      </a:pPr>
                      <a:r>
                        <a:rPr lang="en" sz="700"/>
                        <a:t>Mexcian Tech House</a:t>
                      </a:r>
                      <a:endParaRPr sz="700"/>
                    </a:p>
                  </a:txBody>
                  <a:tcPr marT="91425" marB="91425" marR="91425" marL="91425"/>
                </a:tc>
                <a:tc>
                  <a:txBody>
                    <a:bodyPr/>
                    <a:lstStyle/>
                    <a:p>
                      <a:pPr indent="0" lvl="0" marL="0" rtl="0" algn="ctr">
                        <a:spcBef>
                          <a:spcPts val="0"/>
                        </a:spcBef>
                        <a:spcAft>
                          <a:spcPts val="0"/>
                        </a:spcAft>
                        <a:buNone/>
                      </a:pPr>
                      <a:r>
                        <a:rPr lang="en" sz="700"/>
                        <a:t>80.10%</a:t>
                      </a:r>
                      <a:endParaRPr sz="700"/>
                    </a:p>
                  </a:txBody>
                  <a:tcPr marT="91425" marB="91425" marR="91425" marL="91425"/>
                </a:tc>
              </a:tr>
              <a:tr h="273250">
                <a:tc>
                  <a:txBody>
                    <a:bodyPr/>
                    <a:lstStyle/>
                    <a:p>
                      <a:pPr indent="0" lvl="0" marL="0" rtl="0" algn="l">
                        <a:spcBef>
                          <a:spcPts val="0"/>
                        </a:spcBef>
                        <a:spcAft>
                          <a:spcPts val="0"/>
                        </a:spcAft>
                        <a:buNone/>
                      </a:pPr>
                      <a:r>
                        <a:rPr lang="en" sz="700"/>
                        <a:t>France</a:t>
                      </a:r>
                      <a:endParaRPr sz="700"/>
                    </a:p>
                  </a:txBody>
                  <a:tcPr marT="91425" marB="91425" marR="91425" marL="91425"/>
                </a:tc>
                <a:tc>
                  <a:txBody>
                    <a:bodyPr/>
                    <a:lstStyle/>
                    <a:p>
                      <a:pPr indent="0" lvl="0" marL="0" rtl="0" algn="l">
                        <a:spcBef>
                          <a:spcPts val="0"/>
                        </a:spcBef>
                        <a:spcAft>
                          <a:spcPts val="0"/>
                        </a:spcAft>
                        <a:buNone/>
                      </a:pPr>
                      <a:r>
                        <a:rPr lang="en" sz="700"/>
                        <a:t>French Tech House</a:t>
                      </a:r>
                      <a:endParaRPr sz="700"/>
                    </a:p>
                  </a:txBody>
                  <a:tcPr marT="91425" marB="91425" marR="91425" marL="91425"/>
                </a:tc>
                <a:tc>
                  <a:txBody>
                    <a:bodyPr/>
                    <a:lstStyle/>
                    <a:p>
                      <a:pPr indent="0" lvl="0" marL="0" rtl="0" algn="ctr">
                        <a:spcBef>
                          <a:spcPts val="0"/>
                        </a:spcBef>
                        <a:spcAft>
                          <a:spcPts val="0"/>
                        </a:spcAft>
                        <a:buNone/>
                      </a:pPr>
                      <a:r>
                        <a:rPr lang="en" sz="700"/>
                        <a:t>78.02%</a:t>
                      </a:r>
                      <a:endParaRPr sz="700"/>
                    </a:p>
                  </a:txBody>
                  <a:tcPr marT="91425" marB="91425" marR="91425" marL="91425"/>
                </a:tc>
              </a:tr>
              <a:tr h="273250">
                <a:tc>
                  <a:txBody>
                    <a:bodyPr/>
                    <a:lstStyle/>
                    <a:p>
                      <a:pPr indent="0" lvl="0" marL="0" rtl="0" algn="l">
                        <a:spcBef>
                          <a:spcPts val="0"/>
                        </a:spcBef>
                        <a:spcAft>
                          <a:spcPts val="0"/>
                        </a:spcAft>
                        <a:buNone/>
                      </a:pPr>
                      <a:r>
                        <a:rPr lang="en" sz="700"/>
                        <a:t>Australia</a:t>
                      </a:r>
                      <a:endParaRPr sz="700"/>
                    </a:p>
                  </a:txBody>
                  <a:tcPr marT="91425" marB="91425" marR="91425" marL="91425"/>
                </a:tc>
                <a:tc>
                  <a:txBody>
                    <a:bodyPr/>
                    <a:lstStyle/>
                    <a:p>
                      <a:pPr indent="0" lvl="0" marL="0" rtl="0" algn="l">
                        <a:spcBef>
                          <a:spcPts val="0"/>
                        </a:spcBef>
                        <a:spcAft>
                          <a:spcPts val="0"/>
                        </a:spcAft>
                        <a:buNone/>
                      </a:pPr>
                      <a:r>
                        <a:rPr lang="en" sz="700"/>
                        <a:t>Australian Alternative Pop</a:t>
                      </a:r>
                      <a:endParaRPr sz="700"/>
                    </a:p>
                  </a:txBody>
                  <a:tcPr marT="91425" marB="91425" marR="91425" marL="91425"/>
                </a:tc>
                <a:tc>
                  <a:txBody>
                    <a:bodyPr/>
                    <a:lstStyle/>
                    <a:p>
                      <a:pPr indent="0" lvl="0" marL="0" rtl="0" algn="ctr">
                        <a:spcBef>
                          <a:spcPts val="0"/>
                        </a:spcBef>
                        <a:spcAft>
                          <a:spcPts val="0"/>
                        </a:spcAft>
                        <a:buNone/>
                      </a:pPr>
                      <a:r>
                        <a:rPr lang="en" sz="700"/>
                        <a:t>77.64%</a:t>
                      </a:r>
                      <a:endParaRPr sz="700"/>
                    </a:p>
                  </a:txBody>
                  <a:tcPr marT="91425" marB="91425" marR="91425" marL="91425"/>
                </a:tc>
              </a:tr>
              <a:tr h="273250">
                <a:tc>
                  <a:txBody>
                    <a:bodyPr/>
                    <a:lstStyle/>
                    <a:p>
                      <a:pPr indent="0" lvl="0" marL="0" rtl="0" algn="l">
                        <a:spcBef>
                          <a:spcPts val="0"/>
                        </a:spcBef>
                        <a:spcAft>
                          <a:spcPts val="0"/>
                        </a:spcAft>
                        <a:buNone/>
                      </a:pPr>
                      <a:r>
                        <a:rPr lang="en" sz="700"/>
                        <a:t>South Korea</a:t>
                      </a:r>
                      <a:endParaRPr sz="700"/>
                    </a:p>
                  </a:txBody>
                  <a:tcPr marT="91425" marB="91425" marR="91425" marL="91425"/>
                </a:tc>
                <a:tc>
                  <a:txBody>
                    <a:bodyPr/>
                    <a:lstStyle/>
                    <a:p>
                      <a:pPr indent="0" lvl="0" marL="0" rtl="0" algn="l">
                        <a:spcBef>
                          <a:spcPts val="0"/>
                        </a:spcBef>
                        <a:spcAft>
                          <a:spcPts val="0"/>
                        </a:spcAft>
                        <a:buNone/>
                      </a:pPr>
                      <a:r>
                        <a:rPr lang="en" sz="700"/>
                        <a:t>Korean Trap</a:t>
                      </a:r>
                      <a:endParaRPr sz="700"/>
                    </a:p>
                  </a:txBody>
                  <a:tcPr marT="91425" marB="91425" marR="91425" marL="91425"/>
                </a:tc>
                <a:tc>
                  <a:txBody>
                    <a:bodyPr/>
                    <a:lstStyle/>
                    <a:p>
                      <a:pPr indent="0" lvl="0" marL="0" rtl="0" algn="ctr">
                        <a:spcBef>
                          <a:spcPts val="0"/>
                        </a:spcBef>
                        <a:spcAft>
                          <a:spcPts val="0"/>
                        </a:spcAft>
                        <a:buNone/>
                      </a:pPr>
                      <a:r>
                        <a:rPr lang="en" sz="700"/>
                        <a:t>73.46%</a:t>
                      </a:r>
                      <a:endParaRPr sz="700"/>
                    </a:p>
                  </a:txBody>
                  <a:tcPr marT="91425" marB="91425" marR="91425" marL="91425"/>
                </a:tc>
              </a:tr>
              <a:tr h="273250">
                <a:tc>
                  <a:txBody>
                    <a:bodyPr/>
                    <a:lstStyle/>
                    <a:p>
                      <a:pPr indent="0" lvl="0" marL="0" rtl="0" algn="l">
                        <a:spcBef>
                          <a:spcPts val="0"/>
                        </a:spcBef>
                        <a:spcAft>
                          <a:spcPts val="0"/>
                        </a:spcAft>
                        <a:buNone/>
                      </a:pPr>
                      <a:r>
                        <a:rPr lang="en" sz="700"/>
                        <a:t>Norway</a:t>
                      </a:r>
                      <a:endParaRPr sz="700"/>
                    </a:p>
                  </a:txBody>
                  <a:tcPr marT="91425" marB="91425" marR="91425" marL="91425"/>
                </a:tc>
                <a:tc>
                  <a:txBody>
                    <a:bodyPr/>
                    <a:lstStyle/>
                    <a:p>
                      <a:pPr indent="0" lvl="0" marL="0" rtl="0" algn="l">
                        <a:spcBef>
                          <a:spcPts val="0"/>
                        </a:spcBef>
                        <a:spcAft>
                          <a:spcPts val="0"/>
                        </a:spcAft>
                        <a:buNone/>
                      </a:pPr>
                      <a:r>
                        <a:rPr lang="en" sz="700"/>
                        <a:t>Norwegian Hip Hop</a:t>
                      </a:r>
                      <a:endParaRPr sz="700"/>
                    </a:p>
                  </a:txBody>
                  <a:tcPr marT="91425" marB="91425" marR="91425" marL="91425"/>
                </a:tc>
                <a:tc>
                  <a:txBody>
                    <a:bodyPr/>
                    <a:lstStyle/>
                    <a:p>
                      <a:pPr indent="0" lvl="0" marL="0" rtl="0" algn="ctr">
                        <a:spcBef>
                          <a:spcPts val="0"/>
                        </a:spcBef>
                        <a:spcAft>
                          <a:spcPts val="0"/>
                        </a:spcAft>
                        <a:buNone/>
                      </a:pPr>
                      <a:r>
                        <a:rPr lang="en" sz="700"/>
                        <a:t>71.10%</a:t>
                      </a:r>
                      <a:endParaRPr sz="700"/>
                    </a:p>
                  </a:txBody>
                  <a:tcPr marT="91425" marB="91425" marR="91425" marL="91425"/>
                </a:tc>
              </a:tr>
              <a:tr h="273250">
                <a:tc>
                  <a:txBody>
                    <a:bodyPr/>
                    <a:lstStyle/>
                    <a:p>
                      <a:pPr indent="0" lvl="0" marL="0" rtl="0" algn="l">
                        <a:spcBef>
                          <a:spcPts val="0"/>
                        </a:spcBef>
                        <a:spcAft>
                          <a:spcPts val="0"/>
                        </a:spcAft>
                        <a:buNone/>
                      </a:pPr>
                      <a:r>
                        <a:rPr lang="en" sz="700"/>
                        <a:t>Russia</a:t>
                      </a:r>
                      <a:endParaRPr sz="700"/>
                    </a:p>
                  </a:txBody>
                  <a:tcPr marT="91425" marB="91425" marR="91425" marL="91425"/>
                </a:tc>
                <a:tc>
                  <a:txBody>
                    <a:bodyPr/>
                    <a:lstStyle/>
                    <a:p>
                      <a:pPr indent="0" lvl="0" marL="0" rtl="0" algn="l">
                        <a:spcBef>
                          <a:spcPts val="0"/>
                        </a:spcBef>
                        <a:spcAft>
                          <a:spcPts val="0"/>
                        </a:spcAft>
                        <a:buNone/>
                      </a:pPr>
                      <a:r>
                        <a:rPr lang="en" sz="700"/>
                        <a:t>Russian Dance</a:t>
                      </a:r>
                      <a:endParaRPr sz="700"/>
                    </a:p>
                  </a:txBody>
                  <a:tcPr marT="91425" marB="91425" marR="91425" marL="91425"/>
                </a:tc>
                <a:tc>
                  <a:txBody>
                    <a:bodyPr/>
                    <a:lstStyle/>
                    <a:p>
                      <a:pPr indent="0" lvl="0" marL="0" rtl="0" algn="ctr">
                        <a:spcBef>
                          <a:spcPts val="0"/>
                        </a:spcBef>
                        <a:spcAft>
                          <a:spcPts val="0"/>
                        </a:spcAft>
                        <a:buNone/>
                      </a:pPr>
                      <a:r>
                        <a:rPr lang="en" sz="700"/>
                        <a:t>69.90%</a:t>
                      </a:r>
                      <a:endParaRPr sz="700"/>
                    </a:p>
                  </a:txBody>
                  <a:tcPr marT="91425" marB="91425" marR="91425" marL="91425"/>
                </a:tc>
              </a:tr>
              <a:tr h="273250">
                <a:tc>
                  <a:txBody>
                    <a:bodyPr/>
                    <a:lstStyle/>
                    <a:p>
                      <a:pPr indent="0" lvl="0" marL="0" rtl="0" algn="l">
                        <a:spcBef>
                          <a:spcPts val="0"/>
                        </a:spcBef>
                        <a:spcAft>
                          <a:spcPts val="0"/>
                        </a:spcAft>
                        <a:buNone/>
                      </a:pPr>
                      <a:r>
                        <a:rPr lang="en" sz="700"/>
                        <a:t>Scotland</a:t>
                      </a:r>
                      <a:endParaRPr sz="700"/>
                    </a:p>
                  </a:txBody>
                  <a:tcPr marT="91425" marB="91425" marR="91425" marL="91425"/>
                </a:tc>
                <a:tc>
                  <a:txBody>
                    <a:bodyPr/>
                    <a:lstStyle/>
                    <a:p>
                      <a:pPr indent="0" lvl="0" marL="0" rtl="0" algn="l">
                        <a:spcBef>
                          <a:spcPts val="0"/>
                        </a:spcBef>
                        <a:spcAft>
                          <a:spcPts val="0"/>
                        </a:spcAft>
                        <a:buNone/>
                      </a:pPr>
                      <a:r>
                        <a:rPr lang="en" sz="700"/>
                        <a:t>Scottish Electronic</a:t>
                      </a:r>
                      <a:endParaRPr sz="700"/>
                    </a:p>
                  </a:txBody>
                  <a:tcPr marT="91425" marB="91425" marR="91425" marL="91425"/>
                </a:tc>
                <a:tc>
                  <a:txBody>
                    <a:bodyPr/>
                    <a:lstStyle/>
                    <a:p>
                      <a:pPr indent="0" lvl="0" marL="0" rtl="0" algn="ctr">
                        <a:spcBef>
                          <a:spcPts val="0"/>
                        </a:spcBef>
                        <a:spcAft>
                          <a:spcPts val="0"/>
                        </a:spcAft>
                        <a:buNone/>
                      </a:pPr>
                      <a:r>
                        <a:rPr lang="en" sz="700"/>
                        <a:t>61.84%</a:t>
                      </a:r>
                      <a:endParaRPr sz="7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6" name="Shape 166"/>
        <p:cNvGrpSpPr/>
        <p:nvPr/>
      </p:nvGrpSpPr>
      <p:grpSpPr>
        <a:xfrm>
          <a:off x="0" y="0"/>
          <a:ext cx="0" cy="0"/>
          <a:chOff x="0" y="0"/>
          <a:chExt cx="0" cy="0"/>
        </a:xfrm>
      </p:grpSpPr>
      <p:pic>
        <p:nvPicPr>
          <p:cNvPr id="167" name="Google Shape;167;p26"/>
          <p:cNvPicPr preferRelativeResize="0"/>
          <p:nvPr/>
        </p:nvPicPr>
        <p:blipFill>
          <a:blip r:embed="rId3">
            <a:alphaModFix/>
          </a:blip>
          <a:stretch>
            <a:fillRect/>
          </a:stretch>
        </p:blipFill>
        <p:spPr>
          <a:xfrm>
            <a:off x="0" y="1146150"/>
            <a:ext cx="4571999" cy="2971800"/>
          </a:xfrm>
          <a:prstGeom prst="rect">
            <a:avLst/>
          </a:prstGeom>
          <a:noFill/>
          <a:ln>
            <a:noFill/>
          </a:ln>
        </p:spPr>
      </p:pic>
      <p:pic>
        <p:nvPicPr>
          <p:cNvPr id="168" name="Google Shape;168;p26"/>
          <p:cNvPicPr preferRelativeResize="0"/>
          <p:nvPr/>
        </p:nvPicPr>
        <p:blipFill>
          <a:blip r:embed="rId4">
            <a:alphaModFix/>
          </a:blip>
          <a:stretch>
            <a:fillRect/>
          </a:stretch>
        </p:blipFill>
        <p:spPr>
          <a:xfrm>
            <a:off x="4572001" y="1146150"/>
            <a:ext cx="4571999" cy="2971800"/>
          </a:xfrm>
          <a:prstGeom prst="rect">
            <a:avLst/>
          </a:prstGeom>
          <a:noFill/>
          <a:ln>
            <a:noFill/>
          </a:ln>
        </p:spPr>
      </p:pic>
      <p:sp>
        <p:nvSpPr>
          <p:cNvPr id="169" name="Google Shape;169;p26"/>
          <p:cNvSpPr txBox="1"/>
          <p:nvPr/>
        </p:nvSpPr>
        <p:spPr>
          <a:xfrm>
            <a:off x="1140750" y="4174675"/>
            <a:ext cx="2290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British Children’s Music</a:t>
            </a:r>
            <a:endParaRPr/>
          </a:p>
          <a:p>
            <a:pPr indent="0" lvl="0" marL="0" rtl="0" algn="l">
              <a:spcBef>
                <a:spcPts val="0"/>
              </a:spcBef>
              <a:spcAft>
                <a:spcPts val="0"/>
              </a:spcAft>
              <a:buNone/>
            </a:pPr>
            <a:r>
              <a:rPr lang="en"/>
              <a:t>British Comedy</a:t>
            </a:r>
            <a:endParaRPr/>
          </a:p>
          <a:p>
            <a:pPr indent="0" lvl="0" marL="0" rtl="0" algn="l">
              <a:spcBef>
                <a:spcPts val="0"/>
              </a:spcBef>
              <a:spcAft>
                <a:spcPts val="0"/>
              </a:spcAft>
              <a:buNone/>
            </a:pPr>
            <a:r>
              <a:rPr lang="en"/>
              <a:t>British Alternative Rock</a:t>
            </a:r>
            <a:endParaRPr/>
          </a:p>
          <a:p>
            <a:pPr indent="0" lvl="0" marL="0" rtl="0" algn="l">
              <a:spcBef>
                <a:spcPts val="0"/>
              </a:spcBef>
              <a:spcAft>
                <a:spcPts val="0"/>
              </a:spcAft>
              <a:buNone/>
            </a:pPr>
            <a:r>
              <a:rPr lang="en"/>
              <a:t>British Soul</a:t>
            </a:r>
            <a:endParaRPr/>
          </a:p>
        </p:txBody>
      </p:sp>
      <p:sp>
        <p:nvSpPr>
          <p:cNvPr id="170" name="Google Shape;170;p26"/>
          <p:cNvSpPr/>
          <p:nvPr/>
        </p:nvSpPr>
        <p:spPr>
          <a:xfrm rot="5400000">
            <a:off x="663600" y="4209925"/>
            <a:ext cx="512400" cy="4419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rot="5400000">
            <a:off x="5306500" y="4251825"/>
            <a:ext cx="512400" cy="4419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nvSpPr>
        <p:spPr>
          <a:xfrm>
            <a:off x="5833900" y="4174675"/>
            <a:ext cx="2290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Brazilian Techno</a:t>
            </a:r>
            <a:endParaRPr/>
          </a:p>
          <a:p>
            <a:pPr indent="0" lvl="0" marL="0" rtl="0" algn="l">
              <a:spcBef>
                <a:spcPts val="0"/>
              </a:spcBef>
              <a:spcAft>
                <a:spcPts val="0"/>
              </a:spcAft>
              <a:buNone/>
            </a:pPr>
            <a:r>
              <a:rPr lang="en"/>
              <a:t>Brazilian Bass</a:t>
            </a:r>
            <a:endParaRPr/>
          </a:p>
          <a:p>
            <a:pPr indent="0" lvl="0" marL="0" rtl="0" algn="l">
              <a:spcBef>
                <a:spcPts val="0"/>
              </a:spcBef>
              <a:spcAft>
                <a:spcPts val="0"/>
              </a:spcAft>
              <a:buNone/>
            </a:pPr>
            <a:r>
              <a:rPr lang="en"/>
              <a:t>Brazilian Tech House</a:t>
            </a:r>
            <a:endParaRPr/>
          </a:p>
          <a:p>
            <a:pPr indent="0" lvl="0" marL="0" rtl="0" algn="l">
              <a:spcBef>
                <a:spcPts val="0"/>
              </a:spcBef>
              <a:spcAft>
                <a:spcPts val="0"/>
              </a:spcAft>
              <a:buNone/>
            </a:pPr>
            <a:r>
              <a:rPr lang="en"/>
              <a:t>Brazilian </a:t>
            </a:r>
            <a:r>
              <a:rPr lang="en"/>
              <a:t>Reggae</a:t>
            </a:r>
            <a:endParaRPr/>
          </a:p>
        </p:txBody>
      </p:sp>
      <p:sp>
        <p:nvSpPr>
          <p:cNvPr id="173" name="Google Shape;173;p26"/>
          <p:cNvSpPr txBox="1"/>
          <p:nvPr>
            <p:ph type="title"/>
          </p:nvPr>
        </p:nvSpPr>
        <p:spPr>
          <a:xfrm>
            <a:off x="311700" y="445025"/>
            <a:ext cx="8520600" cy="644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latin typeface="Comfortaa"/>
                <a:ea typeface="Comfortaa"/>
                <a:cs typeface="Comfortaa"/>
                <a:sym typeface="Comfortaa"/>
              </a:rPr>
              <a:t>Genres, Danceability, and Location</a:t>
            </a:r>
            <a:endParaRPr sz="2400">
              <a:latin typeface="Comfortaa"/>
              <a:ea typeface="Comfortaa"/>
              <a:cs typeface="Comfortaa"/>
              <a:sym typeface="Comfortaa"/>
            </a:endParaRPr>
          </a:p>
          <a:p>
            <a:pPr indent="0" lvl="0" marL="0" rtl="0" algn="ctr">
              <a:spcBef>
                <a:spcPts val="0"/>
              </a:spcBef>
              <a:spcAft>
                <a:spcPts val="0"/>
              </a:spcAft>
              <a:buNone/>
            </a:pPr>
            <a:r>
              <a:rPr lang="en" sz="1288">
                <a:latin typeface="Comfortaa"/>
                <a:ea typeface="Comfortaa"/>
                <a:cs typeface="Comfortaa"/>
                <a:sym typeface="Comfortaa"/>
              </a:rPr>
              <a:t>Where should you travel if you want to dance?</a:t>
            </a:r>
            <a:endParaRPr sz="1288">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644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latin typeface="Comfortaa"/>
                <a:ea typeface="Comfortaa"/>
                <a:cs typeface="Comfortaa"/>
                <a:sym typeface="Comfortaa"/>
              </a:rPr>
              <a:t>Genres &amp; Danceability</a:t>
            </a:r>
            <a:endParaRPr sz="2400">
              <a:latin typeface="Comfortaa"/>
              <a:ea typeface="Comfortaa"/>
              <a:cs typeface="Comfortaa"/>
              <a:sym typeface="Comfortaa"/>
            </a:endParaRPr>
          </a:p>
          <a:p>
            <a:pPr indent="0" lvl="0" marL="0" rtl="0" algn="ctr">
              <a:spcBef>
                <a:spcPts val="0"/>
              </a:spcBef>
              <a:spcAft>
                <a:spcPts val="0"/>
              </a:spcAft>
              <a:buNone/>
            </a:pPr>
            <a:r>
              <a:rPr lang="en" sz="1288">
                <a:latin typeface="Comfortaa"/>
                <a:ea typeface="Comfortaa"/>
                <a:cs typeface="Comfortaa"/>
                <a:sym typeface="Comfortaa"/>
              </a:rPr>
              <a:t>Where should you travel if you want to dance?</a:t>
            </a:r>
            <a:endParaRPr sz="1288">
              <a:latin typeface="Comfortaa"/>
              <a:ea typeface="Comfortaa"/>
              <a:cs typeface="Comfortaa"/>
              <a:sym typeface="Comfortaa"/>
            </a:endParaRPr>
          </a:p>
        </p:txBody>
      </p:sp>
      <p:pic>
        <p:nvPicPr>
          <p:cNvPr id="179" name="Google Shape;179;p27"/>
          <p:cNvPicPr preferRelativeResize="0"/>
          <p:nvPr/>
        </p:nvPicPr>
        <p:blipFill>
          <a:blip r:embed="rId3">
            <a:alphaModFix/>
          </a:blip>
          <a:stretch>
            <a:fillRect/>
          </a:stretch>
        </p:blipFill>
        <p:spPr>
          <a:xfrm>
            <a:off x="442138" y="1489625"/>
            <a:ext cx="8259724" cy="3204200"/>
          </a:xfrm>
          <a:prstGeom prst="rect">
            <a:avLst/>
          </a:prstGeom>
          <a:noFill/>
          <a:ln>
            <a:noFill/>
          </a:ln>
          <a:effectLst>
            <a:outerShdw blurRad="57150" rotWithShape="0" algn="bl" dir="5400000" dist="19050">
              <a:srgbClr val="000000">
                <a:alpha val="99000"/>
              </a:srgbClr>
            </a:outerShdw>
          </a:effectLst>
        </p:spPr>
      </p:pic>
      <p:sp>
        <p:nvSpPr>
          <p:cNvPr id="180" name="Google Shape;180;p27"/>
          <p:cNvSpPr txBox="1"/>
          <p:nvPr/>
        </p:nvSpPr>
        <p:spPr>
          <a:xfrm>
            <a:off x="311700" y="1089425"/>
            <a:ext cx="74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UK has a great concentration of danceable music from many genres.</a:t>
            </a:r>
            <a:endParaRPr/>
          </a:p>
        </p:txBody>
      </p:sp>
      <p:sp>
        <p:nvSpPr>
          <p:cNvPr id="181" name="Google Shape;181;p27"/>
          <p:cNvSpPr txBox="1"/>
          <p:nvPr/>
        </p:nvSpPr>
        <p:spPr>
          <a:xfrm>
            <a:off x="311700" y="4741675"/>
            <a:ext cx="578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*This data sample did not include genres specific samples from Africa, Asia, or America</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43F6A"/>
                </a:solidFill>
                <a:latin typeface="Comfortaa"/>
                <a:ea typeface="Comfortaa"/>
                <a:cs typeface="Comfortaa"/>
                <a:sym typeface="Comfortaa"/>
              </a:rPr>
              <a:t>Areas for Further Study</a:t>
            </a:r>
            <a:endParaRPr sz="3000">
              <a:solidFill>
                <a:srgbClr val="143F6A"/>
              </a:solidFill>
              <a:latin typeface="Comfortaa"/>
              <a:ea typeface="Comfortaa"/>
              <a:cs typeface="Comfortaa"/>
              <a:sym typeface="Comfortaa"/>
            </a:endParaRPr>
          </a:p>
        </p:txBody>
      </p:sp>
      <p:sp>
        <p:nvSpPr>
          <p:cNvPr id="187" name="Google Shape;18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 more robust review of all 3233 Genres, focusing on each Genres danceability individually rather than by regional danceability could provide a more comprehensive view.</a:t>
            </a:r>
            <a:endParaRPr/>
          </a:p>
          <a:p>
            <a:pPr indent="-342900" lvl="0" marL="457200" rtl="0" algn="l">
              <a:spcBef>
                <a:spcPts val="0"/>
              </a:spcBef>
              <a:spcAft>
                <a:spcPts val="0"/>
              </a:spcAft>
              <a:buSzPts val="1800"/>
              <a:buAutoNum type="arabicPeriod"/>
            </a:pPr>
            <a:r>
              <a:rPr lang="en"/>
              <a:t>Overlaying a yearly timeline view of the Danceability metric in order to see if major historical events had an impact on songs’ Danceability</a:t>
            </a:r>
            <a:endParaRPr/>
          </a:p>
          <a:p>
            <a:pPr indent="-342900" lvl="0" marL="457200" rtl="0" algn="l">
              <a:spcBef>
                <a:spcPts val="0"/>
              </a:spcBef>
              <a:spcAft>
                <a:spcPts val="0"/>
              </a:spcAft>
              <a:buSzPts val="1800"/>
              <a:buAutoNum type="arabicPeriod"/>
            </a:pPr>
            <a:r>
              <a:rPr lang="en"/>
              <a:t>Looking at 2019 to now in order to determine if COVID19 has had an effect on songs’ attributes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1" name="Shape 191"/>
        <p:cNvGrpSpPr/>
        <p:nvPr/>
      </p:nvGrpSpPr>
      <p:grpSpPr>
        <a:xfrm>
          <a:off x="0" y="0"/>
          <a:ext cx="0" cy="0"/>
          <a:chOff x="0" y="0"/>
          <a:chExt cx="0" cy="0"/>
        </a:xfrm>
      </p:grpSpPr>
      <p:sp>
        <p:nvSpPr>
          <p:cNvPr id="192" name="Google Shape;192;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800">
                <a:latin typeface="Comfortaa"/>
                <a:ea typeface="Comfortaa"/>
                <a:cs typeface="Comfortaa"/>
                <a:sym typeface="Comfortaa"/>
              </a:rPr>
              <a:t>Questions?</a:t>
            </a:r>
            <a:endParaRPr b="1" sz="4800">
              <a:latin typeface="Comfortaa"/>
              <a:ea typeface="Comfortaa"/>
              <a:cs typeface="Comfortaa"/>
              <a:sym typeface="Comfortaa"/>
            </a:endParaRPr>
          </a:p>
        </p:txBody>
      </p:sp>
      <p:sp>
        <p:nvSpPr>
          <p:cNvPr id="193" name="Google Shape;193;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1F5FA0"/>
                </a:solidFill>
                <a:latin typeface="Calibri"/>
                <a:ea typeface="Calibri"/>
                <a:cs typeface="Calibri"/>
                <a:sym typeface="Calibri"/>
              </a:rPr>
              <a:t>Thank you for time</a:t>
            </a:r>
            <a:endParaRPr sz="2400">
              <a:solidFill>
                <a:srgbClr val="1F5FA0"/>
              </a:solidFill>
              <a:latin typeface="Calibri"/>
              <a:ea typeface="Calibri"/>
              <a:cs typeface="Calibri"/>
              <a:sym typeface="Calibri"/>
            </a:endParaRPr>
          </a:p>
        </p:txBody>
      </p:sp>
      <p:pic>
        <p:nvPicPr>
          <p:cNvPr descr="Bitmoji Image" id="194" name="Google Shape;194;p29"/>
          <p:cNvPicPr preferRelativeResize="0"/>
          <p:nvPr/>
        </p:nvPicPr>
        <p:blipFill>
          <a:blip r:embed="rId3">
            <a:alphaModFix/>
          </a:blip>
          <a:stretch>
            <a:fillRect/>
          </a:stretch>
        </p:blipFill>
        <p:spPr>
          <a:xfrm flipH="1">
            <a:off x="6324775" y="2382750"/>
            <a:ext cx="2760750" cy="2760750"/>
          </a:xfrm>
          <a:prstGeom prst="rect">
            <a:avLst/>
          </a:prstGeom>
          <a:noFill/>
          <a:ln>
            <a:noFill/>
          </a:ln>
        </p:spPr>
      </p:pic>
      <p:pic>
        <p:nvPicPr>
          <p:cNvPr id="195" name="Google Shape;195;p29"/>
          <p:cNvPicPr preferRelativeResize="0"/>
          <p:nvPr/>
        </p:nvPicPr>
        <p:blipFill>
          <a:blip r:embed="rId4">
            <a:alphaModFix/>
          </a:blip>
          <a:stretch>
            <a:fillRect/>
          </a:stretch>
        </p:blipFill>
        <p:spPr>
          <a:xfrm>
            <a:off x="22600" y="2432175"/>
            <a:ext cx="2760750" cy="2760750"/>
          </a:xfrm>
          <a:prstGeom prst="rect">
            <a:avLst/>
          </a:prstGeom>
          <a:noFill/>
          <a:ln>
            <a:noFill/>
          </a:ln>
        </p:spPr>
      </p:pic>
      <p:pic>
        <p:nvPicPr>
          <p:cNvPr id="196" name="Google Shape;196;p29"/>
          <p:cNvPicPr preferRelativeResize="0"/>
          <p:nvPr/>
        </p:nvPicPr>
        <p:blipFill>
          <a:blip r:embed="rId5">
            <a:alphaModFix/>
          </a:blip>
          <a:stretch>
            <a:fillRect/>
          </a:stretch>
        </p:blipFill>
        <p:spPr>
          <a:xfrm>
            <a:off x="0" y="0"/>
            <a:ext cx="2456725" cy="2456725"/>
          </a:xfrm>
          <a:prstGeom prst="rect">
            <a:avLst/>
          </a:prstGeom>
          <a:noFill/>
          <a:ln>
            <a:noFill/>
          </a:ln>
        </p:spPr>
      </p:pic>
      <p:pic>
        <p:nvPicPr>
          <p:cNvPr id="197" name="Google Shape;197;p29"/>
          <p:cNvPicPr preferRelativeResize="0"/>
          <p:nvPr/>
        </p:nvPicPr>
        <p:blipFill>
          <a:blip r:embed="rId6">
            <a:alphaModFix/>
          </a:blip>
          <a:stretch>
            <a:fillRect/>
          </a:stretch>
        </p:blipFill>
        <p:spPr>
          <a:xfrm flipH="1">
            <a:off x="6476775" y="76199"/>
            <a:ext cx="2567825" cy="256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Calibri"/>
                <a:ea typeface="Calibri"/>
                <a:cs typeface="Calibri"/>
                <a:sym typeface="Calibri"/>
              </a:rPr>
              <a:t>Attributes / Bibliography</a:t>
            </a:r>
            <a:endParaRPr sz="2400"/>
          </a:p>
        </p:txBody>
      </p:sp>
      <p:sp>
        <p:nvSpPr>
          <p:cNvPr id="203" name="Google Shape;20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Google Maps API (Subsidiary of Alphabet Inc.)</a:t>
            </a:r>
            <a:endParaRPr/>
          </a:p>
          <a:p>
            <a:pPr indent="-342900" lvl="0" marL="457200" rtl="0" algn="l">
              <a:spcBef>
                <a:spcPts val="0"/>
              </a:spcBef>
              <a:spcAft>
                <a:spcPts val="0"/>
              </a:spcAft>
              <a:buSzPts val="1800"/>
              <a:buChar char="●"/>
            </a:pPr>
            <a:r>
              <a:rPr lang="en" u="sng">
                <a:solidFill>
                  <a:schemeClr val="hlink"/>
                </a:solidFill>
                <a:hlinkClick r:id="rId3"/>
              </a:rPr>
              <a:t>Kaggle </a:t>
            </a:r>
            <a:r>
              <a:rPr lang="en"/>
              <a:t>Inc. (Subsidiary of Alphabet Inc.)</a:t>
            </a:r>
            <a:endParaRPr/>
          </a:p>
          <a:p>
            <a:pPr indent="-342900" lvl="0" marL="457200" rtl="0" algn="l">
              <a:spcBef>
                <a:spcPts val="0"/>
              </a:spcBef>
              <a:spcAft>
                <a:spcPts val="0"/>
              </a:spcAft>
              <a:buSzPts val="1800"/>
              <a:buChar char="●"/>
            </a:pPr>
            <a:r>
              <a:rPr lang="en"/>
              <a:t>Spotify Technology S.A.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43F6A"/>
                </a:solidFill>
                <a:latin typeface="Comfortaa"/>
                <a:ea typeface="Comfortaa"/>
                <a:cs typeface="Comfortaa"/>
                <a:sym typeface="Comfortaa"/>
              </a:rPr>
              <a:t>Thesis and Conclusion</a:t>
            </a:r>
            <a:endParaRPr sz="3000">
              <a:solidFill>
                <a:srgbClr val="143F6A"/>
              </a:solidFill>
              <a:latin typeface="Comfortaa"/>
              <a:ea typeface="Comfortaa"/>
              <a:cs typeface="Comfortaa"/>
              <a:sym typeface="Comfortaa"/>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rgbClr val="1F5FA0"/>
                </a:solidFill>
              </a:rPr>
              <a:t>Thesis:</a:t>
            </a:r>
            <a:r>
              <a:rPr lang="en">
                <a:solidFill>
                  <a:srgbClr val="1F5FA0"/>
                </a:solidFill>
              </a:rPr>
              <a:t> </a:t>
            </a:r>
            <a:r>
              <a:rPr lang="en" sz="1600">
                <a:solidFill>
                  <a:srgbClr val="1F5FA0"/>
                </a:solidFill>
              </a:rPr>
              <a:t>The “danceability” of music is correlated to measurable qualities of the music. Using data from 1921-2021, there are both positive and negative correlations to measurable attributes of a song that impact its “danceability”.</a:t>
            </a:r>
            <a:r>
              <a:rPr lang="en" sz="1600">
                <a:solidFill>
                  <a:srgbClr val="1F5FA0"/>
                </a:solidFill>
              </a:rPr>
              <a:t> </a:t>
            </a:r>
            <a:endParaRPr sz="1600">
              <a:solidFill>
                <a:srgbClr val="1F5FA0"/>
              </a:solidFill>
            </a:endParaRPr>
          </a:p>
          <a:p>
            <a:pPr indent="0" lvl="0" marL="0" rtl="0" algn="l">
              <a:spcBef>
                <a:spcPts val="1200"/>
              </a:spcBef>
              <a:spcAft>
                <a:spcPts val="0"/>
              </a:spcAft>
              <a:buNone/>
            </a:pPr>
            <a:r>
              <a:rPr b="1" lang="en" sz="1900">
                <a:solidFill>
                  <a:srgbClr val="1F5FA0"/>
                </a:solidFill>
              </a:rPr>
              <a:t>Conclusion:</a:t>
            </a:r>
            <a:r>
              <a:rPr b="1" lang="en" sz="1600">
                <a:solidFill>
                  <a:srgbClr val="1F5FA0"/>
                </a:solidFill>
              </a:rPr>
              <a:t> </a:t>
            </a:r>
            <a:r>
              <a:rPr lang="en" sz="1500">
                <a:solidFill>
                  <a:srgbClr val="1F5FA0"/>
                </a:solidFill>
              </a:rPr>
              <a:t>Our analysis provides data-driven evidence that, over the past 100 years:</a:t>
            </a:r>
            <a:endParaRPr sz="1500">
              <a:solidFill>
                <a:srgbClr val="1F5FA0"/>
              </a:solidFill>
            </a:endParaRPr>
          </a:p>
          <a:p>
            <a:pPr indent="0" lvl="0" marL="0" rtl="0" algn="l">
              <a:spcBef>
                <a:spcPts val="1200"/>
              </a:spcBef>
              <a:spcAft>
                <a:spcPts val="0"/>
              </a:spcAft>
              <a:buClr>
                <a:schemeClr val="dk1"/>
              </a:buClr>
              <a:buSzPct val="73333"/>
              <a:buFont typeface="Arial"/>
              <a:buNone/>
            </a:pPr>
            <a:r>
              <a:rPr lang="en" sz="1500">
                <a:solidFill>
                  <a:srgbClr val="1F5FA0"/>
                </a:solidFill>
              </a:rPr>
              <a:t>1) </a:t>
            </a:r>
            <a:r>
              <a:rPr lang="en" sz="1500">
                <a:solidFill>
                  <a:srgbClr val="1F5FA0"/>
                </a:solidFill>
              </a:rPr>
              <a:t>Across decades, there has been a steady increase of danceability since the Post-War years, with a decline of acousticness and rise in energy (as well as loudness and tempo).</a:t>
            </a:r>
            <a:endParaRPr sz="1500">
              <a:solidFill>
                <a:srgbClr val="1F5FA0"/>
              </a:solidFill>
            </a:endParaRPr>
          </a:p>
          <a:p>
            <a:pPr indent="0" lvl="0" marL="0" rtl="0" algn="l">
              <a:spcBef>
                <a:spcPts val="1200"/>
              </a:spcBef>
              <a:spcAft>
                <a:spcPts val="0"/>
              </a:spcAft>
              <a:buClr>
                <a:schemeClr val="dk1"/>
              </a:buClr>
              <a:buSzPct val="73333"/>
              <a:buFont typeface="Arial"/>
              <a:buNone/>
            </a:pPr>
            <a:r>
              <a:rPr lang="en" sz="1500">
                <a:solidFill>
                  <a:srgbClr val="1F5FA0"/>
                </a:solidFill>
              </a:rPr>
              <a:t>2) As indicated by a song’s qualities, from the past 75 years, acousticness has the highest correlation to a song’s danceability, followed closely by energy and loudness;</a:t>
            </a:r>
            <a:endParaRPr sz="1500">
              <a:solidFill>
                <a:srgbClr val="1F5FA0"/>
              </a:solidFill>
            </a:endParaRPr>
          </a:p>
          <a:p>
            <a:pPr indent="0" lvl="0" marL="0" rtl="0" algn="l">
              <a:spcBef>
                <a:spcPts val="1200"/>
              </a:spcBef>
              <a:spcAft>
                <a:spcPts val="0"/>
              </a:spcAft>
              <a:buClr>
                <a:schemeClr val="dk1"/>
              </a:buClr>
              <a:buSzPct val="73333"/>
              <a:buFont typeface="Arial"/>
              <a:buNone/>
            </a:pPr>
            <a:r>
              <a:rPr lang="en" sz="1500">
                <a:solidFill>
                  <a:srgbClr val="1F5FA0"/>
                </a:solidFill>
              </a:rPr>
              <a:t>3) Among qualities from the past 75 years, acousticness and energy had the highest correlation to one another, although strongly negative, while the next closest correlation of qualities was a strong positive relationship between energy and loudness; and</a:t>
            </a:r>
            <a:endParaRPr sz="1500">
              <a:solidFill>
                <a:srgbClr val="1F5FA0"/>
              </a:solidFill>
            </a:endParaRPr>
          </a:p>
          <a:p>
            <a:pPr indent="0" lvl="0" marL="0" rtl="0" algn="l">
              <a:spcBef>
                <a:spcPts val="1200"/>
              </a:spcBef>
              <a:spcAft>
                <a:spcPts val="1200"/>
              </a:spcAft>
              <a:buNone/>
            </a:pPr>
            <a:r>
              <a:rPr lang="en" sz="1500">
                <a:solidFill>
                  <a:srgbClr val="1F5FA0"/>
                </a:solidFill>
              </a:rPr>
              <a:t>4) </a:t>
            </a:r>
            <a:r>
              <a:rPr lang="en" sz="1500">
                <a:solidFill>
                  <a:srgbClr val="1F5FA0"/>
                </a:solidFill>
              </a:rPr>
              <a:t>There are geographic influences, as indicated by genre that impact a song’s danceability when compared on a global setting. While widely known genres (Pop, Rock, Punk) are known to be danceable, country-specific genres reach audiences in their own manner, catapulting them to the most danceable title.</a:t>
            </a:r>
            <a:endParaRPr b="1" sz="1500">
              <a:solidFill>
                <a:srgbClr val="1F5F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43F6A"/>
                </a:solidFill>
                <a:latin typeface="Comfortaa"/>
                <a:ea typeface="Comfortaa"/>
                <a:cs typeface="Comfortaa"/>
                <a:sym typeface="Comfortaa"/>
              </a:rPr>
              <a:t>Definitions </a:t>
            </a:r>
            <a:endParaRPr b="1" sz="3000">
              <a:solidFill>
                <a:srgbClr val="143F6A"/>
              </a:solidFill>
              <a:latin typeface="Comfortaa"/>
              <a:ea typeface="Comfortaa"/>
              <a:cs typeface="Comfortaa"/>
              <a:sym typeface="Comfortaa"/>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rgbClr val="1F5FA0"/>
                </a:solidFill>
              </a:rPr>
              <a:t>Acousticness:</a:t>
            </a:r>
            <a:r>
              <a:rPr lang="en" sz="1400">
                <a:solidFill>
                  <a:srgbClr val="1F5FA0"/>
                </a:solidFill>
              </a:rPr>
              <a:t> “A confidence measure from 0.0 to 1.0 of whether the track is acoustic. 1.0 represents high confidence the track is acoustic.”</a:t>
            </a:r>
            <a:endParaRPr sz="1400">
              <a:solidFill>
                <a:srgbClr val="1F5FA0"/>
              </a:solidFill>
            </a:endParaRPr>
          </a:p>
          <a:p>
            <a:pPr indent="0" lvl="0" marL="0" rtl="0" algn="l">
              <a:lnSpc>
                <a:spcPct val="100000"/>
              </a:lnSpc>
              <a:spcBef>
                <a:spcPts val="800"/>
              </a:spcBef>
              <a:spcAft>
                <a:spcPts val="0"/>
              </a:spcAft>
              <a:buClr>
                <a:schemeClr val="dk1"/>
              </a:buClr>
              <a:buSzPts val="1100"/>
              <a:buFont typeface="Arial"/>
              <a:buNone/>
            </a:pPr>
            <a:r>
              <a:rPr b="1" lang="en" sz="1400" u="sng">
                <a:solidFill>
                  <a:srgbClr val="1F5FA0"/>
                </a:solidFill>
              </a:rPr>
              <a:t>Danceability:</a:t>
            </a:r>
            <a:r>
              <a:rPr b="1" lang="en" sz="1400">
                <a:solidFill>
                  <a:srgbClr val="1F5FA0"/>
                </a:solidFill>
              </a:rPr>
              <a:t> “Describes how suitable a track is for dancing based on a combination of musical elements including tempo, rhythm stability, beat strength, and overall regularity. A value of 0.0 is least danceable and 1.0 is most danceable.”</a:t>
            </a:r>
            <a:endParaRPr b="1" sz="1400">
              <a:solidFill>
                <a:srgbClr val="1F5FA0"/>
              </a:solidFill>
            </a:endParaRPr>
          </a:p>
          <a:p>
            <a:pPr indent="0" lvl="0" marL="0" rtl="0" algn="l">
              <a:lnSpc>
                <a:spcPct val="100000"/>
              </a:lnSpc>
              <a:spcBef>
                <a:spcPts val="800"/>
              </a:spcBef>
              <a:spcAft>
                <a:spcPts val="0"/>
              </a:spcAft>
              <a:buNone/>
            </a:pPr>
            <a:r>
              <a:rPr b="1" lang="en" sz="1400">
                <a:solidFill>
                  <a:srgbClr val="1F5FA0"/>
                </a:solidFill>
              </a:rPr>
              <a:t>Liveliness: </a:t>
            </a:r>
            <a:r>
              <a:rPr lang="en" sz="1400">
                <a:solidFill>
                  <a:srgbClr val="1F5FA0"/>
                </a:solidFill>
              </a:rPr>
              <a:t>“Detects the presence of an audience in the recording. Higher liveness values represent an increased probability that the track was performed live. A value above 0.8 provides strong likelihood that the track is live.”</a:t>
            </a:r>
            <a:endParaRPr sz="1400">
              <a:solidFill>
                <a:srgbClr val="1F5FA0"/>
              </a:solidFill>
            </a:endParaRPr>
          </a:p>
          <a:p>
            <a:pPr indent="0" lvl="0" marL="0" rtl="0" algn="l">
              <a:lnSpc>
                <a:spcPct val="100000"/>
              </a:lnSpc>
              <a:spcBef>
                <a:spcPts val="800"/>
              </a:spcBef>
              <a:spcAft>
                <a:spcPts val="0"/>
              </a:spcAft>
              <a:buClr>
                <a:schemeClr val="dk1"/>
              </a:buClr>
              <a:buSzPts val="1100"/>
              <a:buFont typeface="Arial"/>
              <a:buNone/>
            </a:pPr>
            <a:r>
              <a:rPr b="1" lang="en" sz="1400">
                <a:solidFill>
                  <a:srgbClr val="1F5FA0"/>
                </a:solidFill>
              </a:rPr>
              <a:t>Loudness:</a:t>
            </a:r>
            <a:r>
              <a:rPr lang="en" sz="1400">
                <a:solidFill>
                  <a:srgbClr val="1F5FA0"/>
                </a:solidFill>
              </a:rPr>
              <a:t> “The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 range between -60 and 0 db.”</a:t>
            </a:r>
            <a:endParaRPr sz="1400">
              <a:solidFill>
                <a:srgbClr val="1F5FA0"/>
              </a:solidFill>
            </a:endParaRPr>
          </a:p>
          <a:p>
            <a:pPr indent="0" lvl="0" marL="0" rtl="0" algn="l">
              <a:spcBef>
                <a:spcPts val="800"/>
              </a:spcBef>
              <a:spcAft>
                <a:spcPts val="1200"/>
              </a:spcAft>
              <a:buNone/>
            </a:pPr>
            <a:r>
              <a:t/>
            </a:r>
            <a:endParaRPr sz="1400">
              <a:solidFill>
                <a:srgbClr val="1F5F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43F6A"/>
                </a:solidFill>
                <a:latin typeface="Comfortaa"/>
                <a:ea typeface="Comfortaa"/>
                <a:cs typeface="Comfortaa"/>
                <a:sym typeface="Comfortaa"/>
              </a:rPr>
              <a:t>Definitions (cont.) </a:t>
            </a:r>
            <a:endParaRPr b="1" sz="3000">
              <a:solidFill>
                <a:srgbClr val="143F6A"/>
              </a:solidFill>
              <a:latin typeface="Comfortaa"/>
              <a:ea typeface="Comfortaa"/>
              <a:cs typeface="Comfortaa"/>
              <a:sym typeface="Comfortaa"/>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1F5FA0"/>
                </a:solidFill>
              </a:rPr>
              <a:t>Instrumentalness: </a:t>
            </a:r>
            <a:r>
              <a:rPr lang="en" sz="1400">
                <a:solidFill>
                  <a:srgbClr val="1F5FA0"/>
                </a:solidFill>
              </a:rPr>
              <a:t>“Predicts whether a track contains no vocals. “Ooh” and “aah” sounds are treated as instrumental in this context. Rap or spoken word tracks are clearly “vocal”. The closer the instrumentalness value is to 1.0, the greater likelihood the track contains no vocal content. Values above 0.5 are intended to represent instrumental tracks, but confidence is higher as the value approaches 1.0.”</a:t>
            </a:r>
            <a:endParaRPr b="1" sz="1400">
              <a:solidFill>
                <a:srgbClr val="1F5FA0"/>
              </a:solidFill>
            </a:endParaRPr>
          </a:p>
          <a:p>
            <a:pPr indent="0" lvl="0" marL="0" rtl="0" algn="l">
              <a:lnSpc>
                <a:spcPct val="100000"/>
              </a:lnSpc>
              <a:spcBef>
                <a:spcPts val="800"/>
              </a:spcBef>
              <a:spcAft>
                <a:spcPts val="0"/>
              </a:spcAft>
              <a:buNone/>
            </a:pPr>
            <a:r>
              <a:rPr b="1" lang="en" sz="1400">
                <a:solidFill>
                  <a:srgbClr val="1F5FA0"/>
                </a:solidFill>
              </a:rPr>
              <a:t>Speechiness: </a:t>
            </a:r>
            <a:r>
              <a:rPr lang="en" sz="1400">
                <a:solidFill>
                  <a:srgbClr val="1F5FA0"/>
                </a:solidFill>
              </a:rPr>
              <a:t>“Detects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sz="1400">
              <a:solidFill>
                <a:srgbClr val="1F5FA0"/>
              </a:solidFill>
            </a:endParaRPr>
          </a:p>
          <a:p>
            <a:pPr indent="0" lvl="0" marL="0" rtl="0" algn="l">
              <a:lnSpc>
                <a:spcPct val="100000"/>
              </a:lnSpc>
              <a:spcBef>
                <a:spcPts val="800"/>
              </a:spcBef>
              <a:spcAft>
                <a:spcPts val="0"/>
              </a:spcAft>
              <a:buNone/>
            </a:pPr>
            <a:r>
              <a:rPr b="1" lang="en" sz="1400">
                <a:solidFill>
                  <a:srgbClr val="1F5FA0"/>
                </a:solidFill>
              </a:rPr>
              <a:t>Tempo: </a:t>
            </a:r>
            <a:r>
              <a:rPr lang="en" sz="1400">
                <a:solidFill>
                  <a:srgbClr val="1F5FA0"/>
                </a:solidFill>
              </a:rPr>
              <a:t>“The overall estimated tempo of a track in beats per minute (BPM). In musical terminology, tempo is the speed or pace of a given piece and derives directly from the average beat duration.”</a:t>
            </a:r>
            <a:endParaRPr sz="1400">
              <a:solidFill>
                <a:srgbClr val="1F5FA0"/>
              </a:solidFill>
            </a:endParaRPr>
          </a:p>
          <a:p>
            <a:pPr indent="0" lvl="0" marL="0" rtl="0" algn="l">
              <a:lnSpc>
                <a:spcPct val="100000"/>
              </a:lnSpc>
              <a:spcBef>
                <a:spcPts val="800"/>
              </a:spcBef>
              <a:spcAft>
                <a:spcPts val="0"/>
              </a:spcAft>
              <a:buNone/>
            </a:pPr>
            <a:r>
              <a:rPr b="1" lang="en" sz="1400">
                <a:solidFill>
                  <a:srgbClr val="1F5FA0"/>
                </a:solidFill>
              </a:rPr>
              <a:t>Valence: </a:t>
            </a:r>
            <a:r>
              <a:rPr lang="en" sz="1400">
                <a:solidFill>
                  <a:srgbClr val="1F5FA0"/>
                </a:solidFill>
              </a:rPr>
              <a:t>“A measure from 0.0 to 1.0 describing the musical positiveness conveyed by a track. Tracks with high valence sound more positive (e.g., happy, cheerful, euphoric), while tracks with low valence sound more negative (e.g., sad, depressed, angry).</a:t>
            </a:r>
            <a:endParaRPr sz="1400">
              <a:solidFill>
                <a:srgbClr val="1F5FA0"/>
              </a:solidFill>
            </a:endParaRPr>
          </a:p>
          <a:p>
            <a:pPr indent="0" lvl="0" marL="0" rtl="0" algn="l">
              <a:spcBef>
                <a:spcPts val="800"/>
              </a:spcBef>
              <a:spcAft>
                <a:spcPts val="1200"/>
              </a:spcAft>
              <a:buNone/>
            </a:pPr>
            <a:r>
              <a:t/>
            </a:r>
            <a:endParaRPr sz="1400">
              <a:solidFill>
                <a:srgbClr val="1F5F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43F6A"/>
                </a:solidFill>
                <a:latin typeface="Comfortaa"/>
                <a:ea typeface="Comfortaa"/>
                <a:cs typeface="Comfortaa"/>
                <a:sym typeface="Comfortaa"/>
              </a:rPr>
              <a:t>Project Overview &amp; </a:t>
            </a:r>
            <a:r>
              <a:rPr b="1" lang="en" sz="3000">
                <a:solidFill>
                  <a:srgbClr val="143F6A"/>
                </a:solidFill>
                <a:latin typeface="Comfortaa"/>
                <a:ea typeface="Comfortaa"/>
                <a:cs typeface="Comfortaa"/>
                <a:sym typeface="Comfortaa"/>
              </a:rPr>
              <a:t>Methodology</a:t>
            </a:r>
            <a:endParaRPr b="1" sz="3000">
              <a:solidFill>
                <a:srgbClr val="143F6A"/>
              </a:solidFill>
              <a:latin typeface="Comfortaa"/>
              <a:ea typeface="Comfortaa"/>
              <a:cs typeface="Comfortaa"/>
              <a:sym typeface="Comfortaa"/>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rgbClr val="1F5FA0"/>
                </a:solidFill>
              </a:rPr>
              <a:t>Based on Spotify data for songs from 1921-2021, we investigated music’s “danceability” (see Definitions) over the past century. Incorporating Python, Pandas, Matplotlib, Jupyter Notebook and APIs, our project: </a:t>
            </a:r>
            <a:endParaRPr>
              <a:solidFill>
                <a:srgbClr val="1F5FA0"/>
              </a:solidFill>
            </a:endParaRPr>
          </a:p>
          <a:p>
            <a:pPr indent="0" lvl="0" marL="0" rtl="0" algn="l">
              <a:spcBef>
                <a:spcPts val="1200"/>
              </a:spcBef>
              <a:spcAft>
                <a:spcPts val="0"/>
              </a:spcAft>
              <a:buNone/>
            </a:pPr>
            <a:r>
              <a:rPr lang="en">
                <a:solidFill>
                  <a:srgbClr val="1F5FA0"/>
                </a:solidFill>
              </a:rPr>
              <a:t>1) </a:t>
            </a:r>
            <a:r>
              <a:rPr lang="en">
                <a:solidFill>
                  <a:srgbClr val="1F5FA0"/>
                </a:solidFill>
              </a:rPr>
              <a:t>plots the danceability and qualities of songs over time to identify whether temporal trends exist;</a:t>
            </a:r>
            <a:endParaRPr>
              <a:solidFill>
                <a:srgbClr val="1F5FA0"/>
              </a:solidFill>
            </a:endParaRPr>
          </a:p>
          <a:p>
            <a:pPr indent="0" lvl="0" marL="0" rtl="0" algn="l">
              <a:spcBef>
                <a:spcPts val="1200"/>
              </a:spcBef>
              <a:spcAft>
                <a:spcPts val="0"/>
              </a:spcAft>
              <a:buNone/>
            </a:pPr>
            <a:r>
              <a:rPr lang="en">
                <a:solidFill>
                  <a:srgbClr val="1F5FA0"/>
                </a:solidFill>
              </a:rPr>
              <a:t>2) evaluates qualities of music to test their correlative impact on a song’s danceability; </a:t>
            </a:r>
            <a:endParaRPr>
              <a:solidFill>
                <a:srgbClr val="1F5FA0"/>
              </a:solidFill>
            </a:endParaRPr>
          </a:p>
          <a:p>
            <a:pPr indent="0" lvl="0" marL="0" rtl="0" algn="l">
              <a:spcBef>
                <a:spcPts val="1200"/>
              </a:spcBef>
              <a:spcAft>
                <a:spcPts val="0"/>
              </a:spcAft>
              <a:buNone/>
            </a:pPr>
            <a:r>
              <a:rPr lang="en">
                <a:solidFill>
                  <a:srgbClr val="1F5FA0"/>
                </a:solidFill>
              </a:rPr>
              <a:t>3) cross-references individual quality’s correlation to one another, independently of danceability; and </a:t>
            </a:r>
            <a:endParaRPr>
              <a:solidFill>
                <a:srgbClr val="1F5FA0"/>
              </a:solidFill>
            </a:endParaRPr>
          </a:p>
          <a:p>
            <a:pPr indent="0" lvl="0" marL="0" rtl="0" algn="l">
              <a:spcBef>
                <a:spcPts val="1200"/>
              </a:spcBef>
              <a:spcAft>
                <a:spcPts val="1200"/>
              </a:spcAft>
              <a:buNone/>
            </a:pPr>
            <a:r>
              <a:rPr lang="en">
                <a:solidFill>
                  <a:srgbClr val="1F5FA0"/>
                </a:solidFill>
              </a:rPr>
              <a:t>4) </a:t>
            </a:r>
            <a:r>
              <a:rPr lang="en">
                <a:solidFill>
                  <a:srgbClr val="1F5FA0"/>
                </a:solidFill>
              </a:rPr>
              <a:t>compares music by genres to identify geographical origins/genre types’ danceability.</a:t>
            </a:r>
            <a:endParaRPr>
              <a:solidFill>
                <a:srgbClr val="1F5F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43F6A"/>
                </a:solidFill>
                <a:latin typeface="Comfortaa"/>
                <a:ea typeface="Comfortaa"/>
                <a:cs typeface="Comfortaa"/>
                <a:sym typeface="Comfortaa"/>
              </a:rPr>
              <a:t>A Century of Danceability</a:t>
            </a:r>
            <a:endParaRPr b="1" sz="3000">
              <a:solidFill>
                <a:srgbClr val="143F6A"/>
              </a:solidFill>
              <a:latin typeface="Comfortaa"/>
              <a:ea typeface="Comfortaa"/>
              <a:cs typeface="Comfortaa"/>
              <a:sym typeface="Comfortaa"/>
            </a:endParaRPr>
          </a:p>
        </p:txBody>
      </p:sp>
      <p:pic>
        <p:nvPicPr>
          <p:cNvPr id="87" name="Google Shape;87;p18"/>
          <p:cNvPicPr preferRelativeResize="0"/>
          <p:nvPr/>
        </p:nvPicPr>
        <p:blipFill>
          <a:blip r:embed="rId3">
            <a:alphaModFix/>
          </a:blip>
          <a:stretch>
            <a:fillRect/>
          </a:stretch>
        </p:blipFill>
        <p:spPr>
          <a:xfrm>
            <a:off x="1623338" y="1181600"/>
            <a:ext cx="5897324" cy="346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43F6A"/>
                </a:solidFill>
                <a:latin typeface="Comfortaa"/>
                <a:ea typeface="Comfortaa"/>
                <a:cs typeface="Comfortaa"/>
                <a:sym typeface="Comfortaa"/>
              </a:rPr>
              <a:t>Danceability over Time</a:t>
            </a:r>
            <a:endParaRPr sz="3000">
              <a:solidFill>
                <a:srgbClr val="143F6A"/>
              </a:solidFill>
              <a:latin typeface="Comfortaa"/>
              <a:ea typeface="Comfortaa"/>
              <a:cs typeface="Comfortaa"/>
              <a:sym typeface="Comfortaa"/>
            </a:endParaRPr>
          </a:p>
        </p:txBody>
      </p:sp>
      <p:sp>
        <p:nvSpPr>
          <p:cNvPr id="93" name="Google Shape;93;p19"/>
          <p:cNvSpPr txBox="1"/>
          <p:nvPr>
            <p:ph idx="1" type="body"/>
          </p:nvPr>
        </p:nvSpPr>
        <p:spPr>
          <a:xfrm>
            <a:off x="347100" y="3930125"/>
            <a:ext cx="8449800" cy="74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Clear visual trends in both the positive and negative directions</a:t>
            </a:r>
            <a:endParaRPr/>
          </a:p>
          <a:p>
            <a:pPr indent="-342900" lvl="0" marL="457200" rtl="0" algn="l">
              <a:spcBef>
                <a:spcPts val="0"/>
              </a:spcBef>
              <a:spcAft>
                <a:spcPts val="0"/>
              </a:spcAft>
              <a:buSzPts val="1800"/>
              <a:buChar char="●"/>
            </a:pPr>
            <a:r>
              <a:rPr lang="en"/>
              <a:t>Very clear volatility in the first several decades </a:t>
            </a:r>
            <a:endParaRPr/>
          </a:p>
        </p:txBody>
      </p:sp>
      <p:pic>
        <p:nvPicPr>
          <p:cNvPr id="94" name="Google Shape;94;p19"/>
          <p:cNvPicPr preferRelativeResize="0"/>
          <p:nvPr/>
        </p:nvPicPr>
        <p:blipFill>
          <a:blip r:embed="rId3">
            <a:alphaModFix/>
          </a:blip>
          <a:stretch>
            <a:fillRect/>
          </a:stretch>
        </p:blipFill>
        <p:spPr>
          <a:xfrm>
            <a:off x="7175175" y="1017725"/>
            <a:ext cx="1850326" cy="1233551"/>
          </a:xfrm>
          <a:prstGeom prst="rect">
            <a:avLst/>
          </a:prstGeom>
          <a:noFill/>
          <a:ln>
            <a:noFill/>
          </a:ln>
        </p:spPr>
      </p:pic>
      <p:pic>
        <p:nvPicPr>
          <p:cNvPr id="95" name="Google Shape;95;p19"/>
          <p:cNvPicPr preferRelativeResize="0"/>
          <p:nvPr/>
        </p:nvPicPr>
        <p:blipFill>
          <a:blip r:embed="rId4">
            <a:alphaModFix/>
          </a:blip>
          <a:stretch>
            <a:fillRect/>
          </a:stretch>
        </p:blipFill>
        <p:spPr>
          <a:xfrm>
            <a:off x="5221275" y="1017725"/>
            <a:ext cx="1850326" cy="1233551"/>
          </a:xfrm>
          <a:prstGeom prst="rect">
            <a:avLst/>
          </a:prstGeom>
          <a:noFill/>
          <a:ln>
            <a:noFill/>
          </a:ln>
        </p:spPr>
      </p:pic>
      <p:pic>
        <p:nvPicPr>
          <p:cNvPr id="96" name="Google Shape;96;p19"/>
          <p:cNvPicPr preferRelativeResize="0"/>
          <p:nvPr/>
        </p:nvPicPr>
        <p:blipFill>
          <a:blip r:embed="rId5">
            <a:alphaModFix/>
          </a:blip>
          <a:stretch>
            <a:fillRect/>
          </a:stretch>
        </p:blipFill>
        <p:spPr>
          <a:xfrm>
            <a:off x="7175175" y="2399887"/>
            <a:ext cx="1850326" cy="1233551"/>
          </a:xfrm>
          <a:prstGeom prst="rect">
            <a:avLst/>
          </a:prstGeom>
          <a:noFill/>
          <a:ln>
            <a:noFill/>
          </a:ln>
        </p:spPr>
      </p:pic>
      <p:pic>
        <p:nvPicPr>
          <p:cNvPr id="97" name="Google Shape;97;p19"/>
          <p:cNvPicPr preferRelativeResize="0"/>
          <p:nvPr/>
        </p:nvPicPr>
        <p:blipFill>
          <a:blip r:embed="rId6">
            <a:alphaModFix/>
          </a:blip>
          <a:stretch>
            <a:fillRect/>
          </a:stretch>
        </p:blipFill>
        <p:spPr>
          <a:xfrm>
            <a:off x="5203575" y="2399887"/>
            <a:ext cx="1850326" cy="1233551"/>
          </a:xfrm>
          <a:prstGeom prst="rect">
            <a:avLst/>
          </a:prstGeom>
          <a:noFill/>
          <a:ln>
            <a:noFill/>
          </a:ln>
        </p:spPr>
      </p:pic>
      <p:pic>
        <p:nvPicPr>
          <p:cNvPr id="98" name="Google Shape;98;p19"/>
          <p:cNvPicPr preferRelativeResize="0"/>
          <p:nvPr/>
        </p:nvPicPr>
        <p:blipFill>
          <a:blip r:embed="rId7">
            <a:alphaModFix/>
          </a:blip>
          <a:stretch>
            <a:fillRect/>
          </a:stretch>
        </p:blipFill>
        <p:spPr>
          <a:xfrm>
            <a:off x="347102" y="1017725"/>
            <a:ext cx="4474548" cy="2626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4641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43F6A"/>
                </a:solidFill>
                <a:latin typeface="Comfortaa"/>
                <a:ea typeface="Comfortaa"/>
                <a:cs typeface="Comfortaa"/>
                <a:sym typeface="Comfortaa"/>
              </a:rPr>
              <a:t> Data Set Evaluation</a:t>
            </a:r>
            <a:endParaRPr b="1" sz="3000">
              <a:solidFill>
                <a:srgbClr val="143F6A"/>
              </a:solidFill>
              <a:latin typeface="Comfortaa"/>
              <a:ea typeface="Comfortaa"/>
              <a:cs typeface="Comfortaa"/>
              <a:sym typeface="Comfortaa"/>
            </a:endParaRPr>
          </a:p>
        </p:txBody>
      </p:sp>
      <p:sp>
        <p:nvSpPr>
          <p:cNvPr id="104" name="Google Shape;104;p20"/>
          <p:cNvSpPr txBox="1"/>
          <p:nvPr>
            <p:ph idx="1" type="body"/>
          </p:nvPr>
        </p:nvSpPr>
        <p:spPr>
          <a:xfrm>
            <a:off x="311700" y="1152475"/>
            <a:ext cx="5523300" cy="3571500"/>
          </a:xfrm>
          <a:prstGeom prst="rect">
            <a:avLst/>
          </a:prstGeom>
        </p:spPr>
        <p:txBody>
          <a:bodyPr anchorCtr="0" anchor="t" bIns="91425" lIns="91425" spcFirstLastPara="1" rIns="91425" wrap="square" tIns="91425">
            <a:noAutofit/>
          </a:bodyPr>
          <a:lstStyle/>
          <a:p>
            <a:pPr indent="-342900" lvl="0" marL="457200" marR="190500" rtl="0" algn="l">
              <a:lnSpc>
                <a:spcPct val="146668"/>
              </a:lnSpc>
              <a:spcBef>
                <a:spcPts val="0"/>
              </a:spcBef>
              <a:spcAft>
                <a:spcPts val="0"/>
              </a:spcAft>
              <a:buClr>
                <a:srgbClr val="1F5FA0"/>
              </a:buClr>
              <a:buSzPts val="1800"/>
              <a:buChar char="●"/>
            </a:pPr>
            <a:r>
              <a:rPr lang="en">
                <a:solidFill>
                  <a:srgbClr val="1F5FA0"/>
                </a:solidFill>
              </a:rPr>
              <a:t>Data includes 176,000 songs from the past 100 years</a:t>
            </a:r>
            <a:endParaRPr>
              <a:solidFill>
                <a:srgbClr val="1F5FA0"/>
              </a:solidFill>
            </a:endParaRPr>
          </a:p>
          <a:p>
            <a:pPr indent="-342900" lvl="0" marL="457200" marR="190500" rtl="0" algn="l">
              <a:lnSpc>
                <a:spcPct val="146668"/>
              </a:lnSpc>
              <a:spcBef>
                <a:spcPts val="0"/>
              </a:spcBef>
              <a:spcAft>
                <a:spcPts val="0"/>
              </a:spcAft>
              <a:buClr>
                <a:srgbClr val="1F5FA0"/>
              </a:buClr>
              <a:buSzPts val="1800"/>
              <a:buChar char="●"/>
            </a:pPr>
            <a:r>
              <a:rPr lang="en">
                <a:solidFill>
                  <a:srgbClr val="1F5FA0"/>
                </a:solidFill>
              </a:rPr>
              <a:t>Data from 1921-1944 had disparate volume of songs</a:t>
            </a:r>
            <a:endParaRPr>
              <a:solidFill>
                <a:srgbClr val="1F5FA0"/>
              </a:solidFill>
            </a:endParaRPr>
          </a:p>
          <a:p>
            <a:pPr indent="-342900" lvl="0" marL="457200" marR="190500" rtl="0" algn="l">
              <a:lnSpc>
                <a:spcPct val="146668"/>
              </a:lnSpc>
              <a:spcBef>
                <a:spcPts val="0"/>
              </a:spcBef>
              <a:spcAft>
                <a:spcPts val="0"/>
              </a:spcAft>
              <a:buClr>
                <a:srgbClr val="1F5FA0"/>
              </a:buClr>
              <a:buSzPts val="1800"/>
              <a:buChar char="●"/>
            </a:pPr>
            <a:r>
              <a:rPr lang="en">
                <a:solidFill>
                  <a:srgbClr val="1F5FA0"/>
                </a:solidFill>
              </a:rPr>
              <a:t>Data from 2021 were incomplete</a:t>
            </a:r>
            <a:endParaRPr>
              <a:solidFill>
                <a:srgbClr val="1F5FA0"/>
              </a:solidFill>
            </a:endParaRPr>
          </a:p>
          <a:p>
            <a:pPr indent="-342900" lvl="0" marL="457200" marR="190500" rtl="0" algn="l">
              <a:lnSpc>
                <a:spcPct val="146668"/>
              </a:lnSpc>
              <a:spcBef>
                <a:spcPts val="0"/>
              </a:spcBef>
              <a:spcAft>
                <a:spcPts val="0"/>
              </a:spcAft>
              <a:buClr>
                <a:srgbClr val="1F5FA0"/>
              </a:buClr>
              <a:buSzPts val="1800"/>
              <a:buChar char="●"/>
            </a:pPr>
            <a:r>
              <a:rPr lang="en">
                <a:solidFill>
                  <a:srgbClr val="1F5FA0"/>
                </a:solidFill>
              </a:rPr>
              <a:t>Of the 3,233 genres, some were deemed not applicable for analysis</a:t>
            </a:r>
            <a:endParaRPr>
              <a:solidFill>
                <a:srgbClr val="1F5FA0"/>
              </a:solidFill>
            </a:endParaRPr>
          </a:p>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6193313" y="789125"/>
            <a:ext cx="2447925" cy="401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43F6A"/>
                </a:solidFill>
                <a:latin typeface="Comfortaa"/>
                <a:ea typeface="Comfortaa"/>
                <a:cs typeface="Comfortaa"/>
                <a:sym typeface="Comfortaa"/>
              </a:rPr>
              <a:t>What musical qualities have the biggest impact on a song’s danceability?</a:t>
            </a:r>
            <a:endParaRPr sz="2400">
              <a:solidFill>
                <a:srgbClr val="143F6A"/>
              </a:solidFill>
              <a:latin typeface="Comfortaa"/>
              <a:ea typeface="Comfortaa"/>
              <a:cs typeface="Comfortaa"/>
              <a:sym typeface="Comfortaa"/>
            </a:endParaRPr>
          </a:p>
        </p:txBody>
      </p:sp>
      <p:sp>
        <p:nvSpPr>
          <p:cNvPr id="111" name="Google Shape;111;p21"/>
          <p:cNvSpPr txBox="1"/>
          <p:nvPr>
            <p:ph idx="1" type="body"/>
          </p:nvPr>
        </p:nvSpPr>
        <p:spPr>
          <a:xfrm>
            <a:off x="950250" y="4138975"/>
            <a:ext cx="7243500" cy="86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000000"/>
                </a:solidFill>
              </a:rPr>
              <a:t>Danceability is </a:t>
            </a:r>
            <a:r>
              <a:rPr b="1" lang="en">
                <a:solidFill>
                  <a:srgbClr val="000000"/>
                </a:solidFill>
              </a:rPr>
              <a:t>negatively correlated</a:t>
            </a:r>
            <a:r>
              <a:rPr lang="en">
                <a:solidFill>
                  <a:srgbClr val="000000"/>
                </a:solidFill>
              </a:rPr>
              <a:t> with Acousticness with a r-squared value of 0.8043</a:t>
            </a:r>
            <a:endParaRPr>
              <a:solidFill>
                <a:srgbClr val="000000"/>
              </a:solidFill>
            </a:endParaRPr>
          </a:p>
        </p:txBody>
      </p:sp>
      <p:pic>
        <p:nvPicPr>
          <p:cNvPr id="112" name="Google Shape;112;p21"/>
          <p:cNvPicPr preferRelativeResize="0"/>
          <p:nvPr/>
        </p:nvPicPr>
        <p:blipFill>
          <a:blip r:embed="rId3">
            <a:alphaModFix/>
          </a:blip>
          <a:stretch>
            <a:fillRect/>
          </a:stretch>
        </p:blipFill>
        <p:spPr>
          <a:xfrm>
            <a:off x="322132" y="1260125"/>
            <a:ext cx="4128268" cy="2752188"/>
          </a:xfrm>
          <a:prstGeom prst="rect">
            <a:avLst/>
          </a:prstGeom>
          <a:noFill/>
          <a:ln>
            <a:noFill/>
          </a:ln>
        </p:spPr>
      </p:pic>
      <p:pic>
        <p:nvPicPr>
          <p:cNvPr id="113" name="Google Shape;113;p21"/>
          <p:cNvPicPr preferRelativeResize="0"/>
          <p:nvPr/>
        </p:nvPicPr>
        <p:blipFill>
          <a:blip r:embed="rId4">
            <a:alphaModFix/>
          </a:blip>
          <a:stretch>
            <a:fillRect/>
          </a:stretch>
        </p:blipFill>
        <p:spPr>
          <a:xfrm>
            <a:off x="4803775" y="1246525"/>
            <a:ext cx="3975680" cy="26504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