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0" r:id="rId5"/>
  </p:sldMasterIdLst>
  <p:notesMasterIdLst>
    <p:notesMasterId r:id="rId64"/>
  </p:notesMasterIdLst>
  <p:sldIdLst>
    <p:sldId id="257" r:id="rId6"/>
    <p:sldId id="258" r:id="rId7"/>
    <p:sldId id="313" r:id="rId8"/>
    <p:sldId id="526" r:id="rId9"/>
    <p:sldId id="527" r:id="rId10"/>
    <p:sldId id="283" r:id="rId11"/>
    <p:sldId id="263" r:id="rId12"/>
    <p:sldId id="284" r:id="rId13"/>
    <p:sldId id="285" r:id="rId14"/>
    <p:sldId id="286" r:id="rId15"/>
    <p:sldId id="294" r:id="rId16"/>
    <p:sldId id="289" r:id="rId17"/>
    <p:sldId id="287" r:id="rId18"/>
    <p:sldId id="288" r:id="rId19"/>
    <p:sldId id="290" r:id="rId20"/>
    <p:sldId id="295" r:id="rId21"/>
    <p:sldId id="297" r:id="rId22"/>
    <p:sldId id="298" r:id="rId23"/>
    <p:sldId id="301" r:id="rId24"/>
    <p:sldId id="299" r:id="rId25"/>
    <p:sldId id="302" r:id="rId26"/>
    <p:sldId id="296" r:id="rId27"/>
    <p:sldId id="291" r:id="rId28"/>
    <p:sldId id="292" r:id="rId29"/>
    <p:sldId id="293" r:id="rId30"/>
    <p:sldId id="256" r:id="rId31"/>
    <p:sldId id="282" r:id="rId32"/>
    <p:sldId id="276" r:id="rId33"/>
    <p:sldId id="277" r:id="rId34"/>
    <p:sldId id="278" r:id="rId35"/>
    <p:sldId id="281" r:id="rId36"/>
    <p:sldId id="528" r:id="rId37"/>
    <p:sldId id="311" r:id="rId38"/>
    <p:sldId id="279" r:id="rId39"/>
    <p:sldId id="310" r:id="rId40"/>
    <p:sldId id="529" r:id="rId41"/>
    <p:sldId id="530" r:id="rId42"/>
    <p:sldId id="531" r:id="rId43"/>
    <p:sldId id="316" r:id="rId44"/>
    <p:sldId id="314" r:id="rId45"/>
    <p:sldId id="317" r:id="rId46"/>
    <p:sldId id="303" r:id="rId47"/>
    <p:sldId id="318" r:id="rId48"/>
    <p:sldId id="312" r:id="rId49"/>
    <p:sldId id="275" r:id="rId50"/>
    <p:sldId id="532" r:id="rId51"/>
    <p:sldId id="309" r:id="rId52"/>
    <p:sldId id="307" r:id="rId53"/>
    <p:sldId id="533" r:id="rId54"/>
    <p:sldId id="534" r:id="rId55"/>
    <p:sldId id="535" r:id="rId56"/>
    <p:sldId id="536" r:id="rId57"/>
    <p:sldId id="537" r:id="rId58"/>
    <p:sldId id="538" r:id="rId59"/>
    <p:sldId id="308" r:id="rId60"/>
    <p:sldId id="300" r:id="rId61"/>
    <p:sldId id="539" r:id="rId62"/>
    <p:sldId id="540" r:id="rId63"/>
  </p:sldIdLst>
  <p:sldSz cx="12192000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dro, Elaina" initials="SE" lastIdx="6" clrIdx="0">
    <p:extLst>
      <p:ext uri="{19B8F6BF-5375-455C-9EA6-DF929625EA0E}">
        <p15:presenceInfo xmlns:p15="http://schemas.microsoft.com/office/powerpoint/2012/main" userId="S-1-12-1-936462944-1285223054-2469641654-3309022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2077"/>
    <a:srgbClr val="D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A7A23-ACC8-43F7-B470-5028729D94D7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F92B9-319F-4FE1-B8F4-D607E142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9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a bit about data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83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AMBIGUITY . The coding family for Hodgkin’s lymphoma C81.  By itself, C81 is not a valid ICD-10 code, since it does not contain five characters.  Any of these codes could be used to indicate Hodgkin’s lymphoma in a patient, even though their specific meanings are notably different.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00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medical knowledge evolves, criteria for diagnosis of disease may be in flux.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39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medical knowledge evolves, criteria for diagnosis of disease may be in flux.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0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= Diabetes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 by one or more elevated lab measures in a certain period 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0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65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10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3F9E12-993F-4528-AC04-6C274C71EC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88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A16CB-AEBE-4616-A0C2-923B64A825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41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5954-A005-4297-99B3-C64650D1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25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E6DC8-C2DF-456C-A8B4-3AFA3E438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22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235B-41E7-4594-9F8A-BCEEB5ED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2316-3371-49B8-9BFF-3E3A625F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28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746A-898F-499A-8185-7FA02A21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7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C3C2-2E42-4828-8FBF-DD35AE50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68180-1BBB-45ED-B799-85E8D42A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B880-65E3-4013-AFDB-D8585865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F977-DDBC-4577-9764-4148E880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0201-95A4-4D3E-B6E1-CC56A9F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DEE6-4135-4ACB-A37A-8A203859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4681-413A-445A-9839-F31F6436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A588E-C19D-4B42-9242-774E63F1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D95F-FC46-4667-B5F3-046144E1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68C1-9D15-4EA2-B96D-543BF79C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4AC3-D824-430F-B57C-419D921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9376-74C3-474C-B015-47DEDA72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D68C-BB1B-4873-9B47-D9B434C6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36B8-4ECF-46C7-B661-FBF7D59B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2AB7-A60C-4ACA-B879-6165BF55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84CC-D588-4526-9433-877CFFE7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2583-803F-49FE-9144-C93A8C7E8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4DFF-A11A-4638-AF70-8DBA7FCD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3CB49-59B6-4F8B-8738-D151FD47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BBA72-B761-49B9-9F3E-97429CF3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8E68-C094-4459-8977-26E8B6B3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D4A1-6404-4581-82C8-886FB371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F4EE-4406-4E91-851E-439FEC531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D75DD-B1EF-4AFE-8F55-F3179F27E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62E7D-42DC-41D1-A400-AC7BB8B1B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605E-5272-46E3-9539-E205E9179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0EC9C-1EFF-4B9F-B3B9-7DF00DD3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85D43-78CA-48F2-95EE-9D08355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20136-13D4-4473-86A7-3237744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38A1-0E5D-469C-8C57-A0FF2A21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41B89-A3DB-4385-8776-A28A87F0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8FDFB-307D-4453-9B12-CC4DC64A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C4B37-655E-4FE7-8D9B-5F9A3C79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FB668-FEEB-4919-8B99-166399AF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1C9E5-7EC3-4393-828A-C6586BF6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16220-B8CA-4EE0-84A1-C2562185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4DFF-9C88-4EA0-9757-E47A9270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F4DE-BE78-41A3-968D-8511F272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9B21-D8E0-455D-A888-802764EB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B8FBC-1AEE-4846-918E-51EBD473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A2626-4BF0-4684-AB85-66F9C7DC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D413-CBC4-41AB-B237-CCFBE01C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8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DE9A-F357-4ABC-9484-87E887F4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8F149-F0D6-4737-84F8-C431F2960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8DA5E-D942-4AD6-9859-88A349438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EFD1E-A6A3-4262-BB83-F00B57DA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DE9A-C107-4FF1-809B-EA4BF393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87C70-239D-4C26-BB80-3A261926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26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32C4-F099-416D-8B29-9B5D615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7CCB3-4B52-4357-A316-FC1B76034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5B64-D2A0-41BD-8E00-1C6540EE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C1D1-98A7-4427-A446-F0EDD6D2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A030-8E06-4361-9F1C-C4AEBEB2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8B7C-8B4F-4643-BB30-1728AFB9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9BCD-CA4A-4BD1-9E1F-ACB49BE8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6599-357D-4DD0-B898-DEED099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E89A-867E-4A3E-8E28-FEE70AA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28 June 2018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235F-ED3F-4805-B76B-D4CE19B9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1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0953F-7B1E-41A8-8D72-CCA0D267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7B306-D5AD-4F2A-BCB7-70096456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5C4C-2DD1-44D9-A961-F28186AB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ACD7-4A63-4C97-9EF1-FCEF88AF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E8465-E1AF-4E0C-A63C-1F21A5F6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730307" y="518949"/>
            <a:ext cx="9045261" cy="4445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29436" y="1252341"/>
            <a:ext cx="10741811" cy="4761281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  <a:lvl2pPr>
              <a:spcBef>
                <a:spcPts val="800"/>
              </a:spcBef>
              <a:defRPr>
                <a:latin typeface="+mn-lt"/>
              </a:defRPr>
            </a:lvl2pPr>
            <a:lvl3pPr>
              <a:spcBef>
                <a:spcPts val="800"/>
              </a:spcBef>
              <a:defRPr>
                <a:latin typeface="+mn-lt"/>
              </a:defRPr>
            </a:lvl3pPr>
            <a:lvl4pPr>
              <a:spcBef>
                <a:spcPts val="800"/>
              </a:spcBef>
              <a:defRPr>
                <a:latin typeface="+mn-lt"/>
              </a:defRPr>
            </a:lvl4pPr>
            <a:lvl5pPr>
              <a:spcBef>
                <a:spcPts val="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27855" y="6493423"/>
            <a:ext cx="2540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2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fld id="{42C32FFB-F9AE-46F0-A233-A2E628258990}" type="slidenum">
              <a:rPr lang="en-US" smtClean="0"/>
              <a:pPr/>
              <a:t>‹#›</a:t>
            </a:fld>
            <a:endParaRPr lang="en-US" sz="1333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28185" y="6493422"/>
            <a:ext cx="6705600" cy="138113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FFFFFF"/>
                </a:solidFill>
                <a:latin typeface="Roboto Regular"/>
                <a:cs typeface="Roboto Regular"/>
              </a:defRPr>
            </a:lvl1pPr>
          </a:lstStyle>
          <a:p>
            <a:r>
              <a:rPr lang="en-US"/>
              <a:t>2019 Informatics Summit  |   amia.org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28 June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9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0F8A-1024-413B-A374-830E8190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E366-4165-4397-B2BD-597084EDD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4FD4-0338-4B0A-A89B-6168F2CB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B2E4A-7D8F-4358-B00E-60EB4D1D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EC0A-B853-456D-8BA8-76D24B9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28 June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0DF2-4972-4155-9ACA-70EC69B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BC0A-3B0F-4813-B064-EE2DCD64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19635-068B-41BF-AC4B-A9303F6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11023-1E86-49D7-A263-C66CC79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28 June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2D6DB-6183-40A2-B81D-380CB7C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F7CBE-F692-4D99-A250-5EF5983F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6A85-FD9B-4B03-9178-A96551A9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28 June 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3CB9-173D-41D8-9764-082EDD7E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7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b="8973"/>
          <a:stretch/>
        </p:blipFill>
        <p:spPr>
          <a:xfrm>
            <a:off x="0" y="0"/>
            <a:ext cx="12192000" cy="527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3200" y="2362200"/>
            <a:ext cx="6400800" cy="1295400"/>
          </a:xfrm>
        </p:spPr>
        <p:txBody>
          <a:bodyPr anchor="ctr" anchorCtr="0"/>
          <a:lstStyle>
            <a:lvl1pPr algn="r">
              <a:defRPr>
                <a:ln>
                  <a:solidFill>
                    <a:srgbClr val="595959"/>
                  </a:solidFill>
                </a:ln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4800" y="3733800"/>
            <a:ext cx="62992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627C2E6D-33B0-4BC0-98CF-9C05F94B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6D8D9D0-DA61-4830-A19A-9C42F052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fld id="{C2059B99-BCFA-4947-8DE1-8A1CA88E16F4}" type="datetime3">
              <a:rPr lang="en-US" smtClean="0"/>
              <a:pPr/>
              <a:t>18 November 2019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70932-99F1-4857-AAD8-935B347BB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820" y="4840223"/>
            <a:ext cx="4367793" cy="23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9AE918-A4C2-4D3F-BF73-E3E8F872A20E}"/>
              </a:ext>
            </a:extLst>
          </p:cNvPr>
          <p:cNvSpPr/>
          <p:nvPr userDrawn="1"/>
        </p:nvSpPr>
        <p:spPr>
          <a:xfrm>
            <a:off x="1" y="2712307"/>
            <a:ext cx="12192000" cy="1263055"/>
          </a:xfrm>
          <a:prstGeom prst="rect">
            <a:avLst/>
          </a:prstGeom>
          <a:solidFill>
            <a:srgbClr val="3A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971800"/>
            <a:ext cx="8839200" cy="685800"/>
          </a:xfrm>
        </p:spPr>
        <p:txBody>
          <a:bodyPr anchor="b" anchorCtr="0">
            <a:normAutofit/>
          </a:bodyPr>
          <a:lstStyle>
            <a:lvl1pPr algn="l">
              <a:defRPr sz="32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11F0316-FDE7-4A6A-B271-9E009E2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79138AC8-BAB9-4D88-82CD-C3645A6E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</p:spPr>
        <p:txBody>
          <a:bodyPr/>
          <a:lstStyle/>
          <a:p>
            <a:fld id="{C2059B99-BCFA-4947-8DE1-8A1CA88E16F4}" type="datetime3">
              <a:rPr lang="en-US" smtClean="0"/>
              <a:pPr/>
              <a:t>18 November 2019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14BFE-D69B-4575-AB6C-C7AE588C2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142" y="2695297"/>
            <a:ext cx="2053641" cy="12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4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rtners Founded By_horizontal_4.15_color_minsize_oldcmy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43200" y="832109"/>
            <a:ext cx="7924816" cy="72237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0"/>
            <a:ext cx="1910688" cy="6876288"/>
          </a:xfrm>
          <a:prstGeom prst="rect">
            <a:avLst/>
          </a:prstGeom>
          <a:solidFill>
            <a:srgbClr val="0049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877779" y="-2"/>
            <a:ext cx="60959" cy="6876288"/>
          </a:xfrm>
          <a:prstGeom prst="rect">
            <a:avLst/>
          </a:prstGeom>
          <a:solidFill>
            <a:srgbClr val="008AB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5149175" y="2135193"/>
            <a:ext cx="6218316" cy="118872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2700"/>
              </a:lnSpc>
              <a:defRPr sz="18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</a:defRPr>
            </a:lvl1pPr>
          </a:lstStyle>
          <a:p>
            <a:r>
              <a:rPr kumimoji="0" lang="en-US" dirty="0"/>
              <a:t>Presentation Title </a:t>
            </a:r>
            <a:br>
              <a:rPr kumimoji="0" lang="en-US" dirty="0"/>
            </a:br>
            <a:r>
              <a:rPr kumimoji="0" lang="en-US" dirty="0"/>
              <a:t>Palatino 24pt Bold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5145024" y="3568427"/>
            <a:ext cx="6212133" cy="539239"/>
          </a:xfrm>
          <a:noFill/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500" b="1" i="1" baseline="0">
                <a:solidFill>
                  <a:srgbClr val="595959"/>
                </a:solidFill>
                <a:latin typeface="Palatino Linotype" pitchFamily="18" charset="0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 dirty="0"/>
              <a:t>Presentation Subtitle Palatino 20pt </a:t>
            </a:r>
            <a:br>
              <a:rPr kumimoji="0" lang="en-US" dirty="0"/>
            </a:br>
            <a:r>
              <a:rPr kumimoji="0" lang="en-US" dirty="0"/>
              <a:t>Bold, Italics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145024" y="4391008"/>
            <a:ext cx="6217920" cy="110642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itchFamily="18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Additional presentation details, such as date, </a:t>
            </a:r>
          </a:p>
          <a:p>
            <a:pPr lvl="0"/>
            <a:r>
              <a:rPr lang="en-US" dirty="0"/>
              <a:t>location, names, etc. in Palatino 14pt Regular </a:t>
            </a:r>
          </a:p>
        </p:txBody>
      </p:sp>
      <p:pic>
        <p:nvPicPr>
          <p:cNvPr id="22" name="Picture 21" descr="communit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99465" y="5486383"/>
            <a:ext cx="1211075" cy="908306"/>
          </a:xfrm>
          <a:prstGeom prst="rect">
            <a:avLst/>
          </a:prstGeom>
        </p:spPr>
      </p:pic>
      <p:pic>
        <p:nvPicPr>
          <p:cNvPr id="25" name="Picture 24" descr="patientcar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99797" y="1894223"/>
            <a:ext cx="1215139" cy="993650"/>
          </a:xfrm>
          <a:prstGeom prst="rect">
            <a:avLst/>
          </a:prstGeom>
        </p:spPr>
      </p:pic>
      <p:pic>
        <p:nvPicPr>
          <p:cNvPr id="17" name="Picture 16" descr="DNA_strand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301141" y="4302553"/>
            <a:ext cx="1211075" cy="908306"/>
          </a:xfrm>
          <a:prstGeom prst="rect">
            <a:avLst/>
          </a:prstGeom>
        </p:spPr>
      </p:pic>
      <p:pic>
        <p:nvPicPr>
          <p:cNvPr id="18" name="Picture 17" descr="openbook_whitepgs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301149" y="3121150"/>
            <a:ext cx="1211075" cy="9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57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C01BCF03-25BC-4690-BA30-3E934FDC77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0884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4" imgW="395" imgH="394" progId="TCLayout.ActiveDocument.1">
                  <p:embed/>
                </p:oleObj>
              </mc:Choice>
              <mc:Fallback>
                <p:oleObj name="think-cell Slide" r:id="rId1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B3DFEE6-A17D-44C5-BDBD-DD813D976D14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55EE-7A5D-4017-8516-7F9E295D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718F5-74BD-402E-B84B-C71D4EACE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916E-D696-422B-A309-1D07DBDB7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28 June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45A2-1124-442B-A322-A257C88F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C9AB-A96E-4E87-B559-DA3370ECAF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2D189C-442B-43F7-A38A-F8A0B6509870}"/>
              </a:ext>
            </a:extLst>
          </p:cNvPr>
          <p:cNvSpPr/>
          <p:nvPr userDrawn="1"/>
        </p:nvSpPr>
        <p:spPr>
          <a:xfrm>
            <a:off x="0" y="5"/>
            <a:ext cx="12192000" cy="1263055"/>
          </a:xfrm>
          <a:prstGeom prst="rect">
            <a:avLst/>
          </a:prstGeom>
          <a:solidFill>
            <a:srgbClr val="3A2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A8E56-659C-488D-8B1E-4916A510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36" y="89261"/>
            <a:ext cx="9574765" cy="1026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17700-0911-4BA8-BFBB-2D271DD9AFD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24251"/>
            <a:ext cx="2053641" cy="12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68A3951-7E02-40B6-9AF6-DA80D6EF8B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45943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17" imgW="395" imgH="394" progId="TCLayout.ActiveDocument.1">
                  <p:embed/>
                </p:oleObj>
              </mc:Choice>
              <mc:Fallback>
                <p:oleObj name="think-cell Slide" r:id="rId17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D909468-0265-4574-9AE4-9B8059FF04FC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38FD9-60D7-46D6-9304-69B3C849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31243-EC30-452A-9AB7-A0D48CC1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FF8C-71CC-4C97-92F9-F9E09D52C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032A-D80D-472B-9DCB-4B4C8741BBF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69F8-94EF-401E-9849-FF6489411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03A8-10D3-4346-BBBA-3562AED0B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CE904-B0F2-42AE-B78F-64042D4B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hewascatalog.org/phecodes" TargetMode="Externa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FF7AD5B-2E63-4B83-B357-2C344AAE0C3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83659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E974DDB-92DA-4CD8-A626-1B15B9D40A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33DFC-1487-477D-BC33-22758D590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ACT Breakout</a:t>
            </a:r>
            <a:br>
              <a:rPr lang="en-US" sz="4900" dirty="0"/>
            </a:br>
            <a:r>
              <a:rPr lang="en-US" sz="4900" dirty="0"/>
              <a:t>AMIA Annual Symposium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36D2-4E60-4E16-B718-C1F890A8A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November 19</a:t>
            </a:r>
            <a:r>
              <a:rPr lang="en-US" sz="2400" baseline="30000" dirty="0"/>
              <a:t>th</a:t>
            </a:r>
            <a:r>
              <a:rPr lang="en-US" sz="2400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20988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Landscape Analysis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92" y="1714502"/>
            <a:ext cx="4154422" cy="214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22B7A95-D326-7847-BCEC-F770017FE139}"/>
              </a:ext>
            </a:extLst>
          </p:cNvPr>
          <p:cNvSpPr/>
          <p:nvPr/>
        </p:nvSpPr>
        <p:spPr>
          <a:xfrm>
            <a:off x="527605" y="4375847"/>
            <a:ext cx="2286000" cy="2286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Leaf 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 Wash 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IHTS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2B7A95-D326-7847-BCEC-F770017FE139}"/>
              </a:ext>
            </a:extLst>
          </p:cNvPr>
          <p:cNvSpPr/>
          <p:nvPr/>
        </p:nvSpPr>
        <p:spPr>
          <a:xfrm>
            <a:off x="9563739" y="4280597"/>
            <a:ext cx="2286000" cy="2286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Glowing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Bear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Hyve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2B7A95-D326-7847-BCEC-F770017FE139}"/>
              </a:ext>
            </a:extLst>
          </p:cNvPr>
          <p:cNvSpPr/>
          <p:nvPr/>
        </p:nvSpPr>
        <p:spPr>
          <a:xfrm>
            <a:off x="9468489" y="1644652"/>
            <a:ext cx="2286000" cy="2286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/>
            <a:r>
              <a:rPr lang="en-US" sz="2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TriNetX</a:t>
            </a:r>
            <a:endParaRPr lang="en-US" sz="2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2B7A95-D326-7847-BCEC-F770017FE139}"/>
              </a:ext>
            </a:extLst>
          </p:cNvPr>
          <p:cNvSpPr/>
          <p:nvPr/>
        </p:nvSpPr>
        <p:spPr>
          <a:xfrm>
            <a:off x="527605" y="1733551"/>
            <a:ext cx="2286000" cy="2286000"/>
          </a:xfrm>
          <a:prstGeom prst="ellipse">
            <a:avLst/>
          </a:prstGeom>
          <a:solidFill>
            <a:srgbClr val="7030A0"/>
          </a:solidFill>
          <a:ln w="254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PIC-SURE 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HMS</a:t>
            </a: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05" y="3009009"/>
            <a:ext cx="4024000" cy="228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765" y="4185347"/>
            <a:ext cx="497128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0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not use an existing UI?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4803775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At the time, Leaf was not open source. </a:t>
            </a:r>
            <a:r>
              <a:rPr lang="en-US" dirty="0" err="1"/>
              <a:t>TriNetX</a:t>
            </a:r>
            <a:r>
              <a:rPr lang="en-US" dirty="0"/>
              <a:t> is not open source and not available at all ACT sites.</a:t>
            </a:r>
          </a:p>
          <a:p>
            <a:pPr>
              <a:spcBef>
                <a:spcPts val="1800"/>
              </a:spcBef>
            </a:pPr>
            <a:r>
              <a:rPr lang="en-US" dirty="0"/>
              <a:t>Harvard Catalyst has over </a:t>
            </a:r>
            <a:r>
              <a:rPr lang="en-US" u="sng" dirty="0"/>
              <a:t>ten years</a:t>
            </a:r>
            <a:r>
              <a:rPr lang="en-US" dirty="0"/>
              <a:t> of work in creating a scalable, asynchronous query tool that supports: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Dozens of sites (query status, results, demographic breakdowns)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Privacy &amp; security (Data Steward, count obfuscation, query auditing)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Works with the i2b2 API and infrastructure at each ACT site</a:t>
            </a:r>
          </a:p>
          <a:p>
            <a:pPr>
              <a:spcBef>
                <a:spcPts val="1800"/>
              </a:spcBef>
            </a:pPr>
            <a:r>
              <a:rPr lang="en-US" dirty="0"/>
              <a:t>Easier in a </a:t>
            </a:r>
            <a:r>
              <a:rPr lang="en-US" u="sng" dirty="0"/>
              <a:t>one-year</a:t>
            </a:r>
            <a:r>
              <a:rPr lang="en-US" dirty="0"/>
              <a:t> period to create a new query builder UI for our existing back-end infrastructure, than to add required functionality to an another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Goals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6691" y="1868488"/>
            <a:ext cx="5371710" cy="455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Simpler user interface geared towards novice users</a:t>
            </a:r>
          </a:p>
          <a:p>
            <a:pPr>
              <a:spcBef>
                <a:spcPts val="1800"/>
              </a:spcBef>
            </a:pPr>
            <a:r>
              <a:rPr lang="en-US" u="sng" dirty="0"/>
              <a:t>Remove</a:t>
            </a:r>
            <a:r>
              <a:rPr lang="en-US" dirty="0"/>
              <a:t> “advanced” features that </a:t>
            </a:r>
            <a:r>
              <a:rPr lang="en-US" dirty="0" err="1"/>
              <a:t>aren</a:t>
            </a:r>
            <a:r>
              <a:rPr lang="fr-FR" dirty="0"/>
              <a:t>’</a:t>
            </a:r>
            <a:r>
              <a:rPr lang="en-US" dirty="0"/>
              <a:t>t needed for novice users</a:t>
            </a:r>
          </a:p>
          <a:p>
            <a:pPr>
              <a:spcBef>
                <a:spcPts val="1800"/>
              </a:spcBef>
            </a:pPr>
            <a:r>
              <a:rPr lang="en-US" dirty="0"/>
              <a:t>Vertical (top-down) query builder</a:t>
            </a:r>
          </a:p>
          <a:p>
            <a:pPr>
              <a:spcBef>
                <a:spcPts val="1800"/>
              </a:spcBef>
            </a:pPr>
            <a:r>
              <a:rPr lang="en-US" dirty="0"/>
              <a:t>Walk users through each step with clear sentences</a:t>
            </a:r>
          </a:p>
          <a:p>
            <a:pPr>
              <a:spcBef>
                <a:spcPts val="1800"/>
              </a:spcBef>
            </a:pPr>
            <a:r>
              <a:rPr lang="en-US" dirty="0"/>
              <a:t>Avoid technical language (“Boolean query”, “Ontology”)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95" y="2336800"/>
            <a:ext cx="5666671" cy="345201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323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7605" y="1644652"/>
            <a:ext cx="11322134" cy="5017195"/>
            <a:chOff x="527605" y="1644652"/>
            <a:chExt cx="11322134" cy="501719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9468489" y="1644652"/>
              <a:ext cx="2286000" cy="2286000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Novice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User Concept Feedback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9563739" y="4280597"/>
              <a:ext cx="2286000" cy="2286000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i2b2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tranSMART UI Working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Group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527605" y="1733551"/>
              <a:ext cx="2286000" cy="2286000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June i2b2 Conference ACT Meeting</a:t>
              </a:r>
              <a:endParaRPr lang="en-US" sz="20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527605" y="4375847"/>
              <a:ext cx="2286000" cy="2286000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June i2b2 Conference UI Working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Group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Wireframes and Focus Groups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89" y="1690688"/>
            <a:ext cx="3632784" cy="32072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22" y="1940832"/>
            <a:ext cx="3323427" cy="33192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"/>
          <a:stretch/>
        </p:blipFill>
        <p:spPr>
          <a:xfrm>
            <a:off x="3811358" y="3600450"/>
            <a:ext cx="5375067" cy="28003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846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we are </a:t>
            </a:r>
            <a:r>
              <a:rPr lang="en-US" b="1" u="sng" dirty="0"/>
              <a:t>not</a:t>
            </a:r>
            <a:r>
              <a:rPr lang="en-US" b="1" dirty="0"/>
              <a:t> addressing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662113"/>
            <a:ext cx="10515600" cy="49196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u="sng" dirty="0"/>
              <a:t>build</a:t>
            </a:r>
            <a:r>
              <a:rPr lang="en-US" dirty="0"/>
              <a:t> a query vs translate their study criteria into the </a:t>
            </a:r>
            <a:r>
              <a:rPr lang="en-US" u="sng" dirty="0"/>
              <a:t>best</a:t>
            </a:r>
            <a:r>
              <a:rPr lang="en-US" dirty="0"/>
              <a:t> query.</a:t>
            </a:r>
          </a:p>
          <a:p>
            <a:pPr>
              <a:spcBef>
                <a:spcPts val="1800"/>
              </a:spcBef>
            </a:pPr>
            <a:r>
              <a:rPr lang="en-US" dirty="0"/>
              <a:t>Not helping users interpret the results of their queries: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Data characterization (data quality, data completeness)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Differences in coding practices between sites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Different patient populations, years of data loaded into each site</a:t>
            </a:r>
          </a:p>
          <a:p>
            <a:pPr>
              <a:spcBef>
                <a:spcPts val="1800"/>
              </a:spcBef>
            </a:pPr>
            <a:r>
              <a:rPr lang="en-US" dirty="0"/>
              <a:t>Not helping users find collaborators to recruit patients.</a:t>
            </a:r>
          </a:p>
          <a:p>
            <a:pPr>
              <a:spcBef>
                <a:spcPts val="1800"/>
              </a:spcBef>
            </a:pPr>
            <a:r>
              <a:rPr lang="en-US" dirty="0"/>
              <a:t>Not building a UI for “power users” who need advanced features (e.g., temporal queries). They can still use the old UI.</a:t>
            </a:r>
          </a:p>
          <a:p>
            <a:pPr>
              <a:spcBef>
                <a:spcPts val="1800"/>
              </a:spcBef>
            </a:pPr>
            <a:r>
              <a:rPr lang="en-US" dirty="0"/>
              <a:t>Not fixing slow queries, offline sites, other technical issues.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3AB7582-1821-4F77-ABDA-C878B47248A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0108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52010"/>
            <a:ext cx="8839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663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5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5F272D4-5424-4CC4-A257-84C97B2857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2386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12A8258-A9A7-463C-B917-22B7A7FA4D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9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First Concept</a:t>
            </a:r>
          </a:p>
        </p:txBody>
      </p:sp>
    </p:spTree>
    <p:extLst>
      <p:ext uri="{BB962C8B-B14F-4D97-AF65-F5344CB8AC3E}">
        <p14:creationId xmlns:p14="http://schemas.microsoft.com/office/powerpoint/2010/main" val="35233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BDF13BB-5356-4D9E-B02B-D263ABE307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277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0C411F9-C825-4F06-9679-D1AE05BCF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9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Browse Concept List</a:t>
            </a:r>
          </a:p>
        </p:txBody>
      </p:sp>
    </p:spTree>
    <p:extLst>
      <p:ext uri="{BB962C8B-B14F-4D97-AF65-F5344CB8AC3E}">
        <p14:creationId xmlns:p14="http://schemas.microsoft.com/office/powerpoint/2010/main" val="109756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0"/>
            <a:ext cx="4723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678127D-FDBB-4B79-B3BA-99E5AD52A0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06085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FA939B-6C5F-4B6A-88EF-6D21C135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8E5F8-1E27-4E9D-81A9-54CC4C96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2302018"/>
            <a:ext cx="6108700" cy="35581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General ACT updates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SHRINE 2020 update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Discussion: Machine learning in improving data quality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5A1E9-C62B-4CF2-AE5C-6A1DCD7636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r="57500" b="3705"/>
          <a:stretch/>
        </p:blipFill>
        <p:spPr>
          <a:xfrm>
            <a:off x="0" y="1244600"/>
            <a:ext cx="5181600" cy="5613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B34A911-3088-4199-95BE-681EC190FEB4}"/>
              </a:ext>
            </a:extLst>
          </p:cNvPr>
          <p:cNvSpPr/>
          <p:nvPr/>
        </p:nvSpPr>
        <p:spPr>
          <a:xfrm>
            <a:off x="5037837" y="2382106"/>
            <a:ext cx="304800" cy="304800"/>
          </a:xfrm>
          <a:prstGeom prst="ellipse">
            <a:avLst/>
          </a:prstGeom>
          <a:solidFill>
            <a:srgbClr val="3A20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602C02-2720-431F-9FBE-50E136EFB812}"/>
              </a:ext>
            </a:extLst>
          </p:cNvPr>
          <p:cNvSpPr/>
          <p:nvPr/>
        </p:nvSpPr>
        <p:spPr>
          <a:xfrm>
            <a:off x="5037837" y="3191265"/>
            <a:ext cx="304800" cy="304800"/>
          </a:xfrm>
          <a:prstGeom prst="ellipse">
            <a:avLst/>
          </a:prstGeom>
          <a:solidFill>
            <a:srgbClr val="3A20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63197B-1514-44AB-B61C-07797D78E9B8}"/>
              </a:ext>
            </a:extLst>
          </p:cNvPr>
          <p:cNvSpPr/>
          <p:nvPr/>
        </p:nvSpPr>
        <p:spPr>
          <a:xfrm>
            <a:off x="5029200" y="4051300"/>
            <a:ext cx="304800" cy="304800"/>
          </a:xfrm>
          <a:prstGeom prst="ellipse">
            <a:avLst/>
          </a:prstGeom>
          <a:solidFill>
            <a:srgbClr val="3A207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352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676D831-EBF7-4B67-95FE-EF2F37661BC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12089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8AE7BE2-D93D-4C81-8120-22A13010DD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59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Laboratory Value</a:t>
            </a:r>
          </a:p>
        </p:txBody>
      </p:sp>
    </p:spTree>
    <p:extLst>
      <p:ext uri="{BB962C8B-B14F-4D97-AF65-F5344CB8AC3E}">
        <p14:creationId xmlns:p14="http://schemas.microsoft.com/office/powerpoint/2010/main" val="14419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4BFCCA0-CF5D-4D1F-9621-86E7FD0BEA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72939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Exclusion</a:t>
            </a:r>
          </a:p>
        </p:txBody>
      </p:sp>
    </p:spTree>
    <p:extLst>
      <p:ext uri="{BB962C8B-B14F-4D97-AF65-F5344CB8AC3E}">
        <p14:creationId xmlns:p14="http://schemas.microsoft.com/office/powerpoint/2010/main" val="162286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12192000" cy="51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 - Implementation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71663"/>
            <a:ext cx="10515600" cy="456723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Search for concepts</a:t>
            </a:r>
          </a:p>
          <a:p>
            <a:pPr>
              <a:spcBef>
                <a:spcPts val="1800"/>
              </a:spcBef>
            </a:pPr>
            <a:r>
              <a:rPr lang="en-US" dirty="0"/>
              <a:t>Run the query and view results</a:t>
            </a:r>
          </a:p>
          <a:p>
            <a:pPr>
              <a:spcBef>
                <a:spcPts val="1800"/>
              </a:spcBef>
            </a:pPr>
            <a:r>
              <a:rPr lang="en-US" dirty="0"/>
              <a:t>View previous queries</a:t>
            </a:r>
          </a:p>
          <a:p>
            <a:pPr>
              <a:spcBef>
                <a:spcPts val="1800"/>
              </a:spcBef>
            </a:pPr>
            <a:r>
              <a:rPr lang="en-US" dirty="0"/>
              <a:t>Login, logout </a:t>
            </a:r>
          </a:p>
          <a:p>
            <a:pPr>
              <a:spcBef>
                <a:spcPts val="1800"/>
              </a:spcBef>
            </a:pPr>
            <a:r>
              <a:rPr lang="en-US" dirty="0"/>
              <a:t>Integration with the Data Steward website</a:t>
            </a:r>
          </a:p>
          <a:p>
            <a:pPr>
              <a:spcBef>
                <a:spcPts val="1800"/>
              </a:spcBef>
            </a:pPr>
            <a:r>
              <a:rPr lang="en-US" dirty="0"/>
              <a:t>Finalize colors, icons, instruction/help text</a:t>
            </a:r>
          </a:p>
          <a:p>
            <a:pPr>
              <a:spcBef>
                <a:spcPts val="1800"/>
              </a:spcBef>
            </a:pPr>
            <a:r>
              <a:rPr lang="en-US" dirty="0"/>
              <a:t>Home page text and graphics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 – Beta Testing and Feedback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199" y="1662113"/>
            <a:ext cx="10677525" cy="491966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Users from the CTSA sites</a:t>
            </a:r>
          </a:p>
          <a:p>
            <a:pPr>
              <a:spcBef>
                <a:spcPts val="1800"/>
              </a:spcBef>
            </a:pPr>
            <a:r>
              <a:rPr lang="en-US" dirty="0"/>
              <a:t>Volunteers from June 2019 i2b2 focus group, UI working group meeting</a:t>
            </a:r>
          </a:p>
          <a:p>
            <a:pPr>
              <a:spcBef>
                <a:spcPts val="1800"/>
              </a:spcBef>
            </a:pPr>
            <a:r>
              <a:rPr lang="en-US" dirty="0"/>
              <a:t>Work with some sites 1:1 to identify a few novice users</a:t>
            </a:r>
          </a:p>
          <a:p>
            <a:pPr>
              <a:spcBef>
                <a:spcPts val="1800"/>
              </a:spcBef>
            </a:pPr>
            <a:r>
              <a:rPr lang="en-US" dirty="0"/>
              <a:t>Different testing phases: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Building and running a query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Searching for concepts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View the results of a query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43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6D15B2F-6655-42F4-A657-1F103D07F12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4999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661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92202-FB1F-4383-8A26-D15E3B51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rgbClr val="0070C0"/>
                </a:solidFill>
              </a:rPr>
              <a:t>Improving Coded Data Quality in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BA9FC-38D2-44C1-8407-597C0A51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00B0F0"/>
                </a:solidFill>
              </a:rPr>
              <a:t>November 19, 2019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9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Nosology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D57BB8-ED08-4D8F-A5DE-645F693179C7}"/>
              </a:ext>
            </a:extLst>
          </p:cNvPr>
          <p:cNvSpPr txBox="1"/>
          <p:nvPr/>
        </p:nvSpPr>
        <p:spPr>
          <a:xfrm>
            <a:off x="5073482" y="963877"/>
            <a:ext cx="63777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long as there have been written records, humans have been describing disease.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ancient Greek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nosos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‘disease’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‘study of’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branch of medical science that deals with the classification of disease.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6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5172906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solidFill>
                  <a:srgbClr val="0070C0"/>
                </a:solidFill>
              </a:rPr>
              <a:t>Natural and Political Observations made upon the Bills of Mortality</a:t>
            </a:r>
            <a:endParaRPr lang="en-US" sz="3600" b="1" i="1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C586-082E-4CFC-8E87-7A29537C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031" y="963877"/>
            <a:ext cx="2176529" cy="4979723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1663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By John </a:t>
            </a:r>
            <a:r>
              <a:rPr lang="en-US" sz="5100" dirty="0" err="1">
                <a:solidFill>
                  <a:srgbClr val="00B0F0"/>
                </a:solidFill>
              </a:rPr>
              <a:t>Graunt</a:t>
            </a:r>
            <a:r>
              <a:rPr lang="en-US" sz="5100" dirty="0">
                <a:solidFill>
                  <a:srgbClr val="00B0F0"/>
                </a:solidFill>
              </a:rPr>
              <a:t>, a haberdasher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First treatise on epidemiology and public health</a:t>
            </a:r>
          </a:p>
          <a:p>
            <a:pPr marL="0" indent="0">
              <a:buNone/>
            </a:pPr>
            <a:endParaRPr lang="en-US" sz="51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100" dirty="0">
                <a:solidFill>
                  <a:srgbClr val="00B0F0"/>
                </a:solidFill>
              </a:rPr>
              <a:t>Summarized deaths by cause, age, sex, and location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92E8F-0C38-406C-8985-F13B4CAA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55" y="533400"/>
            <a:ext cx="38671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0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885"/>
            <a:ext cx="3494362" cy="5209504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solidFill>
                  <a:srgbClr val="0070C0"/>
                </a:solidFill>
              </a:rPr>
              <a:t>Classifying Disease and Cause of Death in 1663 London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D9162D-5BAB-4AE1-BC80-D524956C83FB}"/>
              </a:ext>
            </a:extLst>
          </p:cNvPr>
          <p:cNvSpPr txBox="1"/>
          <p:nvPr/>
        </p:nvSpPr>
        <p:spPr>
          <a:xfrm>
            <a:off x="5151550" y="725617"/>
            <a:ext cx="48181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Leading causes of death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Stillborn or infant death – 2,713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Consumption – 1,797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Fever – 1,108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Old age – 628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 pox - 531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Bad teeth – 470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(none of these are leading causes of death today)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common causes of death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Executed and pressed to death – 18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Murthered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(the old form of murder) – 17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Made away with themselves - 15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Starved dead in the street – 6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Lunatic – 5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Killed by a Wolf 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01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A7947-16D1-4510-A2FA-3DFDF8DE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46" y="1511417"/>
            <a:ext cx="6384435" cy="3919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4B9ED-E8AF-4751-BFEB-3C7B455515DD}"/>
              </a:ext>
            </a:extLst>
          </p:cNvPr>
          <p:cNvSpPr txBox="1"/>
          <p:nvPr/>
        </p:nvSpPr>
        <p:spPr>
          <a:xfrm>
            <a:off x="76129" y="1320913"/>
            <a:ext cx="29592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Connected to ACT: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Boston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Children’s National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Columbia University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Duke University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Emory Univ./Morehouse Univ.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Harvard University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Indiana University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Johns Hopkins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Mayo Clinic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Medical College of Wisc.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Medical Univ. of South Carolina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New York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Northwestern University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Ohio State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Oregon Health &amp; Service University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Penn State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Stanford University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 of Alabama at Birmingham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Arkansas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California, Davis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California, Irvine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California, Los Angeles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California, San Diego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California, San Francisco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Cincinnati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of Colo/Children’s Hops. Colorado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Florida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Illinois-Chicago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70859-0D5F-4594-9DCA-BF24BC761AEC}"/>
              </a:ext>
            </a:extLst>
          </p:cNvPr>
          <p:cNvSpPr txBox="1"/>
          <p:nvPr/>
        </p:nvSpPr>
        <p:spPr>
          <a:xfrm>
            <a:off x="2862815" y="3862174"/>
            <a:ext cx="2959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CCD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Staging for ACT: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Case Western University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Dartmouth College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Scripps Research/Scripps Health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Tufts University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</a:rPr>
              <a:t>University at Buffalo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Massachusetts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Miami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University of Michigan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New Mexico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University of Rochester</a:t>
            </a:r>
          </a:p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</a:rPr>
              <a:t>University of Texas Medical Branch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Utah</a:t>
            </a:r>
          </a:p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University of Virginia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 of Wisconsin-Madison</a:t>
            </a:r>
          </a:p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Wake Forest University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3F18C6-F3C0-42D2-84D3-97856C6E65E6}"/>
              </a:ext>
            </a:extLst>
          </p:cNvPr>
          <p:cNvSpPr txBox="1">
            <a:spLocks/>
          </p:cNvSpPr>
          <p:nvPr/>
        </p:nvSpPr>
        <p:spPr>
          <a:xfrm>
            <a:off x="559836" y="241661"/>
            <a:ext cx="9574765" cy="102627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ACT Network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21DD5-D305-4BF0-AF5D-6C4B1CBA9B8E}"/>
              </a:ext>
            </a:extLst>
          </p:cNvPr>
          <p:cNvSpPr txBox="1"/>
          <p:nvPr/>
        </p:nvSpPr>
        <p:spPr>
          <a:xfrm>
            <a:off x="6645897" y="813007"/>
            <a:ext cx="2080040" cy="1736646"/>
          </a:xfrm>
          <a:prstGeom prst="wedgeRoundRectCallout">
            <a:avLst>
              <a:gd name="adj1" fmla="val 33564"/>
              <a:gd name="adj2" fmla="val 74334"/>
              <a:gd name="adj3" fmla="val 16667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125 million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 patients currently available to query across the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D2311-73BE-4E9D-A889-82EE658CAEF5}"/>
              </a:ext>
            </a:extLst>
          </p:cNvPr>
          <p:cNvSpPr txBox="1"/>
          <p:nvPr/>
        </p:nvSpPr>
        <p:spPr>
          <a:xfrm>
            <a:off x="5661646" y="4491931"/>
            <a:ext cx="1590119" cy="817245"/>
          </a:xfrm>
          <a:prstGeom prst="wedgeRoundRectCallout">
            <a:avLst>
              <a:gd name="adj1" fmla="val 33364"/>
              <a:gd name="adj2" fmla="val -94985"/>
              <a:gd name="adj3" fmla="val 16667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 by </a:t>
            </a:r>
            <a:r>
              <a:rPr lang="en-US" b="1" dirty="0">
                <a:solidFill>
                  <a:srgbClr val="3A2077"/>
                </a:solidFill>
                <a:latin typeface="Calibri" panose="020F0502020204030204"/>
              </a:rPr>
              <a:t>57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CTSAs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1BF58-B7AD-4AAA-9ED9-D90287E23AD1}"/>
              </a:ext>
            </a:extLst>
          </p:cNvPr>
          <p:cNvSpPr txBox="1"/>
          <p:nvPr/>
        </p:nvSpPr>
        <p:spPr>
          <a:xfrm>
            <a:off x="10134601" y="3807644"/>
            <a:ext cx="1747056" cy="1123712"/>
          </a:xfrm>
          <a:prstGeom prst="wedgeRoundRectCallout">
            <a:avLst>
              <a:gd name="adj1" fmla="val -79470"/>
              <a:gd name="adj2" fmla="val -8738"/>
              <a:gd name="adj3" fmla="val 16667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txBody>
          <a:bodyPr wrap="square" tIns="91440" bIns="9144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 440,000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7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queriable data elements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3F57F-E82A-467E-8875-188C8803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05" y="5626986"/>
            <a:ext cx="1752600" cy="1104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9A4EA-DD48-427A-A905-BAFC4C12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005" y="6365559"/>
            <a:ext cx="1057275" cy="238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E17BA8-ADF8-4677-8249-D7FC085BC12B}"/>
              </a:ext>
            </a:extLst>
          </p:cNvPr>
          <p:cNvSpPr txBox="1"/>
          <p:nvPr/>
        </p:nvSpPr>
        <p:spPr>
          <a:xfrm>
            <a:off x="2862815" y="1282813"/>
            <a:ext cx="295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Kansas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Kentucky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Minnesota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University of North Carolina at Chapel Hill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Pittsburgh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Southern California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University of Washington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UT Health Houston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UT Health San Antonio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 Southwestern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Vanderbilt University Medical Center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Virginia Commonwealth University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Washington University in St. Louis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</a:rPr>
              <a:t>Weill Cornell Medicine 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32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33" y="874118"/>
            <a:ext cx="3494362" cy="5172906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solidFill>
                  <a:srgbClr val="0070C0"/>
                </a:solidFill>
              </a:rPr>
              <a:t>International Statistical Classification of Diseases and Related Health Problems </a:t>
            </a:r>
            <a:br>
              <a:rPr lang="en-US" sz="3600" i="1" dirty="0">
                <a:solidFill>
                  <a:srgbClr val="0070C0"/>
                </a:solidFill>
              </a:rPr>
            </a:br>
            <a:r>
              <a:rPr lang="en-US" sz="3600" i="1" dirty="0">
                <a:solidFill>
                  <a:srgbClr val="0070C0"/>
                </a:solidFill>
              </a:rPr>
              <a:t>(ICD-10) </a:t>
            </a:r>
            <a:endParaRPr lang="en-US" sz="3600" i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D9162D-5BAB-4AE1-BC80-D524956C83FB}"/>
              </a:ext>
            </a:extLst>
          </p:cNvPr>
          <p:cNvSpPr txBox="1"/>
          <p:nvPr/>
        </p:nvSpPr>
        <p:spPr>
          <a:xfrm>
            <a:off x="5145110" y="963877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3ADCA-0D76-4373-82CC-8C27C07AC359}"/>
              </a:ext>
            </a:extLst>
          </p:cNvPr>
          <p:cNvSpPr txBox="1"/>
          <p:nvPr/>
        </p:nvSpPr>
        <p:spPr>
          <a:xfrm>
            <a:off x="5145109" y="2260242"/>
            <a:ext cx="171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A388B87-2DD5-4B0A-B6B4-9D988F8A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864" y="782146"/>
            <a:ext cx="7124611" cy="529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and B - Infectious and parasitic diseases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- Neoplasms  (tumors, both cancerous and benign)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- Diseases of the blood and blood-forming organs and certain disorders involving the immune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mechanism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- Endocrine, nutritional and metabolic diseases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 - Mental and behavioral disorders (psychology and psychiatry)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- Diseases of the nervous system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 - Diseases of the eye and adnexa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 - Diseases of the ear and mastoid process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- Diseases of the circulatory system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 - Diseases of the respiratory system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- Diseases of the digestive system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- Diseases of the skin and subcutaneous tissue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- Diseases of the musculoskeletal system and connective tissue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 - Diseases of the genitals and urinary system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- Pregnancy, childbirth and the puerperium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- Certain conditions originating in the perinatal period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- Congenital malformations, deformations and chromosomal abnormalities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- Symptoms, signs and abnormal clinical and laboratory findings, not elsewhere classified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S/T - Injury, poisoning and certain other consequences of external causes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- External causes of morbidity and mortality  (accidents, murder,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 - Factors influencing health status and contact with health services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Codes for special purposes </a:t>
            </a:r>
          </a:p>
        </p:txBody>
      </p:sp>
    </p:spTree>
    <p:extLst>
      <p:ext uri="{BB962C8B-B14F-4D97-AF65-F5344CB8AC3E}">
        <p14:creationId xmlns:p14="http://schemas.microsoft.com/office/powerpoint/2010/main" val="1989500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Can we use administrative data from the EHR for clinical trial recruitment?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C586-082E-4CFC-8E87-7A29537C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520" y="869250"/>
            <a:ext cx="6377769" cy="4784650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6D4E6-CAB1-4DAD-B97E-024B607D3F79}"/>
              </a:ext>
            </a:extLst>
          </p:cNvPr>
          <p:cNvSpPr txBox="1"/>
          <p:nvPr/>
        </p:nvSpPr>
        <p:spPr>
          <a:xfrm>
            <a:off x="4878520" y="754511"/>
            <a:ext cx="6761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issues in coded EHR data that can lead to misunderstanding, degradation, and loss of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EHR data is collected retrospectively,  while data collected specifically for a trial is collected prospectively and according to the study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CONSISTENCY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 may be defined and processed differently at different places.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AMBIGUITY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The reasoning behind using certain codes may not be explicit.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FLUIDITY OF MEDICAL KNOWLEDGE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Changes in medical knowledge result in changed coding practices.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9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Which code to use?</a:t>
            </a:r>
          </a:p>
        </p:txBody>
      </p: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DC96B73-E6C3-41B2-A9A2-C6753ABE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2297145"/>
            <a:ext cx="6634391" cy="3066905"/>
          </a:xfrm>
          <a:ln w="25400">
            <a:solidFill>
              <a:schemeClr val="accent1"/>
            </a:solidFill>
          </a:ln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endParaRPr lang="en-US" sz="2000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</a:rPr>
              <a:t>C81.00 </a:t>
            </a:r>
            <a:r>
              <a:rPr lang="en-US" sz="2000" i="1" dirty="0"/>
              <a:t>Nodular lymphocyte predominant Hodgkin lymphoma, unspecified site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</a:rPr>
              <a:t>C81.03</a:t>
            </a:r>
            <a:r>
              <a:rPr lang="en-US" sz="2000" i="1" dirty="0"/>
              <a:t> Nodular lymphocyte predominant Hodgkin lymphoma, intra-abdominal lymph nodes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</a:rPr>
              <a:t>C81.10</a:t>
            </a:r>
            <a:r>
              <a:rPr lang="en-US" sz="2000" i="1" dirty="0"/>
              <a:t> Nodular sclerosis classical Hodgkin lymphoma, unspecified site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</a:rPr>
              <a:t>C81.90</a:t>
            </a:r>
            <a:r>
              <a:rPr lang="en-US" sz="2000" i="1" dirty="0"/>
              <a:t> Hodgkin lymphoma, unspecified, unspecified site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22C3F-BEE4-4561-B8F7-F43A0DC870B6}"/>
              </a:ext>
            </a:extLst>
          </p:cNvPr>
          <p:cNvSpPr txBox="1"/>
          <p:nvPr/>
        </p:nvSpPr>
        <p:spPr>
          <a:xfrm>
            <a:off x="5030808" y="1376699"/>
            <a:ext cx="46669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Hodgkin Lymphoma  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211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B83638-3445-4729-B113-7B56A6E11C1C}"/>
              </a:ext>
            </a:extLst>
          </p:cNvPr>
          <p:cNvSpPr/>
          <p:nvPr/>
        </p:nvSpPr>
        <p:spPr>
          <a:xfrm>
            <a:off x="2261693" y="6254720"/>
            <a:ext cx="7552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https://www.cdc.gov/tobacco/basic_information/e-cigarettes/severe-lung-disease.html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C67F3-A256-4145-9B9B-48B7D7E3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92" y="233948"/>
            <a:ext cx="7552706" cy="59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4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098" y="116993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Coding Conundrum</a:t>
            </a:r>
          </a:p>
        </p:txBody>
      </p: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822C3F-BEE4-4561-B8F7-F43A0DC870B6}"/>
              </a:ext>
            </a:extLst>
          </p:cNvPr>
          <p:cNvSpPr txBox="1"/>
          <p:nvPr/>
        </p:nvSpPr>
        <p:spPr>
          <a:xfrm>
            <a:off x="4816132" y="408047"/>
            <a:ext cx="68924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Guidelines Released October 17, 2019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Vaping-Related Lung Injury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Lung-related complications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patients documented with electronic cigarette (e-cigarette), or vaping, product use associated lung injury (EVALI), assign the code for the specific condition, such as: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J68.0, Bronchitis and pneumonitis due to chemicals, gases, fumes and vapors; includes chemical pneumonitis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J69.1, Pneumonitis due to inhalation of oils and essences; includes lipoid pneumonia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J80, Acute respiratory distress syndrome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J82, Pulmonary eosinophilia, not elsewhere classified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J84.114, Acute interstitial pneumonitis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J84.89, Other specified interstitial pulmonary disease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patients with acute lung injury but without further documentation identifying a specific condition (pneumonitis, bronchitis), assign code: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J68.9, Unspecified respiratory condition due to chemicals, gases, fumes, and vapors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9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Coding Conundrum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continued</a:t>
            </a:r>
          </a:p>
        </p:txBody>
      </p: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822C3F-BEE4-4561-B8F7-F43A0DC870B6}"/>
              </a:ext>
            </a:extLst>
          </p:cNvPr>
          <p:cNvSpPr txBox="1"/>
          <p:nvPr/>
        </p:nvSpPr>
        <p:spPr>
          <a:xfrm>
            <a:off x="4916920" y="705177"/>
            <a:ext cx="68950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CDC Guidelines Released October 17, 2019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Vaping-Related Lung Injury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Poisoning and toxicity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Acute nicotine exposure can be toxic. Children and adults have been poisoned by swallowing, breathing, or absorbing e-cigarette liquid through their skin or eyes. For these patients assign code: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T65.291-, Toxic effect of other nicotine and tobacco, accidental (unintentional); includes Toxic effect of other tobacco and nicotine NOS.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patient with acute tetrahydrocannabinol (THC) toxicity, assign code: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T40.7X1- Poisoning by cannabis (derivatives), accidental (unintentional).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guidance is consistent with current clinical knowledge about e-cigarette, or vaping, related disorders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30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1CF82-AE75-4121-9A47-7BCB044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Accrual to Clinical Trials</a:t>
            </a:r>
            <a:br>
              <a:rPr lang="en-US" i="1" dirty="0">
                <a:solidFill>
                  <a:schemeClr val="accent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(ACT)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C1F260-9FF9-4620-9AEB-2A152E981500}"/>
              </a:ext>
            </a:extLst>
          </p:cNvPr>
          <p:cNvSpPr txBox="1"/>
          <p:nvPr/>
        </p:nvSpPr>
        <p:spPr>
          <a:xfrm>
            <a:off x="5080719" y="1951672"/>
            <a:ext cx="66032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Despite coding efforts, in clinical medicine, a disease, condition, or other concept is often not directly measurable, and its existence 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inferred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other measures.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how do we identify subjects for clinical trials using coded EHR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534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Computed Disease Definitions</a:t>
            </a:r>
          </a:p>
        </p:txBody>
      </p:sp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169189-F0A2-4BE7-AA32-B683CFDCAFA1}"/>
              </a:ext>
            </a:extLst>
          </p:cNvPr>
          <p:cNvSpPr/>
          <p:nvPr/>
        </p:nvSpPr>
        <p:spPr>
          <a:xfrm>
            <a:off x="5358300" y="1457132"/>
            <a:ext cx="5486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Rather than using a single billing code to define a disease, EHR-based machine learning (ML) phenotyping methods extract multiple features from patient records and use them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whether the given phenotype exists for a given patient.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data-driven phenotypes typically result in more precise disease cohorts for translational research.</a:t>
            </a:r>
          </a:p>
        </p:txBody>
      </p:sp>
    </p:spTree>
    <p:extLst>
      <p:ext uri="{BB962C8B-B14F-4D97-AF65-F5344CB8AC3E}">
        <p14:creationId xmlns:p14="http://schemas.microsoft.com/office/powerpoint/2010/main" val="3500164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4157E-5D36-4CAC-A294-A33F683C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Classifying </a:t>
            </a:r>
            <a:r>
              <a:rPr lang="en-US" b="1" i="1" dirty="0">
                <a:solidFill>
                  <a:schemeClr val="accent1"/>
                </a:solidFill>
              </a:rPr>
              <a:t>Epilepsy</a:t>
            </a:r>
            <a:r>
              <a:rPr lang="en-US" i="1" dirty="0">
                <a:solidFill>
                  <a:schemeClr val="accent1"/>
                </a:solidFill>
              </a:rPr>
              <a:t> using ICD only</a:t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i="1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BD03E-80A5-4E7B-9E84-8B8FCA4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873725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 a clinical chart review of a random sample of 540 patients enrolled in the Partners Biobank: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The PPV of 1 ICD code for Epilepsy = </a:t>
            </a:r>
            <a:r>
              <a:rPr lang="en-US" dirty="0">
                <a:solidFill>
                  <a:srgbClr val="00B0F0"/>
                </a:solidFill>
              </a:rPr>
              <a:t>0.63</a:t>
            </a:r>
          </a:p>
          <a:p>
            <a:pPr marL="914400" lvl="2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Impact: About a third of patients with an Epilepsy ICD code did not have Epilepsy </a:t>
            </a:r>
            <a:br>
              <a:rPr lang="en-US" sz="2400" i="1" dirty="0"/>
            </a:br>
            <a:endParaRPr lang="en-US" sz="2400" i="1" dirty="0"/>
          </a:p>
          <a:p>
            <a:pPr marL="457200" lvl="1" indent="0">
              <a:buNone/>
            </a:pPr>
            <a:r>
              <a:rPr lang="en-US" dirty="0"/>
              <a:t>The sensitivity of 1 ICD for Epilepsy =</a:t>
            </a:r>
            <a:r>
              <a:rPr lang="en-US" dirty="0">
                <a:solidFill>
                  <a:srgbClr val="00B0F0"/>
                </a:solidFill>
              </a:rPr>
              <a:t> 0.98 </a:t>
            </a:r>
          </a:p>
          <a:p>
            <a:pPr marL="914400" lvl="2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Impact: Almost all patients with Epilepsy had at least 1 ICD code</a:t>
            </a:r>
          </a:p>
          <a:p>
            <a:pPr lvl="2"/>
            <a:endParaRPr lang="en-US" sz="1100" i="1" dirty="0"/>
          </a:p>
          <a:p>
            <a:pPr marL="457200" lvl="1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8341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4157E-5D36-4CAC-A294-A33F683C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8" y="963877"/>
            <a:ext cx="3630663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Classifying </a:t>
            </a:r>
            <a:r>
              <a:rPr lang="en-US" b="1" i="1" dirty="0">
                <a:solidFill>
                  <a:schemeClr val="accent1"/>
                </a:solidFill>
              </a:rPr>
              <a:t>Epilepsy</a:t>
            </a:r>
            <a:r>
              <a:rPr lang="en-US" i="1" dirty="0">
                <a:solidFill>
                  <a:schemeClr val="accent1"/>
                </a:solidFill>
              </a:rPr>
              <a:t> using Computational Phenotyping Methods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BD03E-80A5-4E7B-9E84-8B8FCA4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machine learning phenotype algorithm was trained among patients with an ICD code for Epilepsy:</a:t>
            </a:r>
            <a:br>
              <a:rPr lang="en-US" sz="1800" dirty="0"/>
            </a:b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We can achieve a PPV of </a:t>
            </a:r>
            <a:r>
              <a:rPr lang="en-US" sz="2000" dirty="0">
                <a:solidFill>
                  <a:srgbClr val="00B0F0"/>
                </a:solidFill>
              </a:rPr>
              <a:t>0.90*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70C0"/>
                </a:solidFill>
              </a:rPr>
              <a:t>Impact: Only 10% of this set will not have Epilepsy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The sensitivity of the algorithm is </a:t>
            </a:r>
            <a:r>
              <a:rPr lang="en-US" sz="2000" dirty="0">
                <a:solidFill>
                  <a:srgbClr val="00B0F0"/>
                </a:solidFill>
              </a:rPr>
              <a:t>0.93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0070C0"/>
                </a:solidFill>
              </a:rPr>
              <a:t>Impact: Even with a more stringent cohort criteria we can identify the vast majority of patients with Epilepsy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* The PPV of the machine learning algorithm is customizable.  In many cases we can achieve higher PPV but with lower sensitivity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107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EF4D115-CB67-41B7-87B3-EA6B718418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3809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89660A3-0E02-4E0C-9BA5-0AE8043D22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F4F4-8B17-45F2-B9B1-BA5F39E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2019…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D186-03E5-42FD-BC50-6A9A491C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Onboarding </a:t>
            </a:r>
            <a:r>
              <a:rPr lang="en-US" b="1" dirty="0"/>
              <a:t>9 additional CTSA hubs</a:t>
            </a:r>
            <a:r>
              <a:rPr lang="en-US" dirty="0"/>
              <a:t> to the network</a:t>
            </a:r>
          </a:p>
          <a:p>
            <a:r>
              <a:rPr lang="en-US" dirty="0"/>
              <a:t>Rolled out </a:t>
            </a:r>
            <a:r>
              <a:rPr lang="en-US" b="1" dirty="0"/>
              <a:t>ACT ontology v2.0.1</a:t>
            </a:r>
          </a:p>
          <a:p>
            <a:r>
              <a:rPr lang="en-US" dirty="0"/>
              <a:t>Updated and expanded upon </a:t>
            </a:r>
            <a:r>
              <a:rPr lang="en-US" b="1" dirty="0"/>
              <a:t>governance documentation</a:t>
            </a:r>
          </a:p>
          <a:p>
            <a:r>
              <a:rPr lang="en-US" dirty="0"/>
              <a:t>Revamped the </a:t>
            </a:r>
            <a:r>
              <a:rPr lang="en-US" b="1" dirty="0"/>
              <a:t>Data Harmonization Work Group</a:t>
            </a:r>
          </a:p>
          <a:p>
            <a:r>
              <a:rPr lang="en-US" dirty="0"/>
              <a:t>Moved to </a:t>
            </a:r>
            <a:r>
              <a:rPr lang="en-US" b="1" dirty="0"/>
              <a:t>SHRINE 2.0</a:t>
            </a:r>
          </a:p>
          <a:p>
            <a:r>
              <a:rPr lang="en-US" dirty="0"/>
              <a:t>Hosted kick off meeting to discuss </a:t>
            </a:r>
            <a:r>
              <a:rPr lang="en-US" b="1" dirty="0"/>
              <a:t>data quality </a:t>
            </a:r>
            <a:r>
              <a:rPr lang="en-US" dirty="0"/>
              <a:t>opportunities</a:t>
            </a:r>
          </a:p>
          <a:p>
            <a:r>
              <a:rPr lang="en-US" dirty="0"/>
              <a:t>Set the initial framework for </a:t>
            </a:r>
            <a:r>
              <a:rPr lang="en-US" b="1" dirty="0"/>
              <a:t>full ACT launch </a:t>
            </a:r>
            <a:r>
              <a:rPr lang="en-US" dirty="0"/>
              <a:t>at an additional 16 hubs</a:t>
            </a:r>
          </a:p>
          <a:p>
            <a:r>
              <a:rPr lang="en-US" dirty="0"/>
              <a:t>Testing a </a:t>
            </a:r>
            <a:r>
              <a:rPr lang="en-US" b="1" dirty="0"/>
              <a:t>use case for local participant identification </a:t>
            </a:r>
            <a:r>
              <a:rPr lang="en-US" dirty="0"/>
              <a:t>across test network sites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CD7-5DEB-4F95-B464-97C64A8C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More Phenotypes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8AFE30-0B88-4206-B02B-BCC3E502CE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0693" y="2217126"/>
          <a:ext cx="9170614" cy="2606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602">
                  <a:extLst>
                    <a:ext uri="{9D8B030D-6E8A-4147-A177-3AD203B41FA5}">
                      <a16:colId xmlns:a16="http://schemas.microsoft.com/office/drawing/2014/main" val="1560802172"/>
                    </a:ext>
                  </a:extLst>
                </a:gridCol>
                <a:gridCol w="1490003">
                  <a:extLst>
                    <a:ext uri="{9D8B030D-6E8A-4147-A177-3AD203B41FA5}">
                      <a16:colId xmlns:a16="http://schemas.microsoft.com/office/drawing/2014/main" val="1746927021"/>
                    </a:ext>
                  </a:extLst>
                </a:gridCol>
                <a:gridCol w="1490003">
                  <a:extLst>
                    <a:ext uri="{9D8B030D-6E8A-4147-A177-3AD203B41FA5}">
                      <a16:colId xmlns:a16="http://schemas.microsoft.com/office/drawing/2014/main" val="3166337201"/>
                    </a:ext>
                  </a:extLst>
                </a:gridCol>
                <a:gridCol w="1490003">
                  <a:extLst>
                    <a:ext uri="{9D8B030D-6E8A-4147-A177-3AD203B41FA5}">
                      <a16:colId xmlns:a16="http://schemas.microsoft.com/office/drawing/2014/main" val="3630354053"/>
                    </a:ext>
                  </a:extLst>
                </a:gridCol>
                <a:gridCol w="1490003">
                  <a:extLst>
                    <a:ext uri="{9D8B030D-6E8A-4147-A177-3AD203B41FA5}">
                      <a16:colId xmlns:a16="http://schemas.microsoft.com/office/drawing/2014/main" val="2984450578"/>
                    </a:ext>
                  </a:extLst>
                </a:gridCol>
              </a:tblGrid>
              <a:tr h="475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sng" strike="noStrike" dirty="0">
                          <a:effectLst/>
                        </a:rPr>
                        <a:t>&gt;</a:t>
                      </a:r>
                      <a:r>
                        <a:rPr lang="en-US" sz="1500" b="1" u="none" strike="noStrike" dirty="0">
                          <a:effectLst/>
                        </a:rPr>
                        <a:t>1 ICD code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15" marR="127715" marT="63857" marB="63857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Machine Learning Algorithm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15" marR="127715" marT="63857" marB="63857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60020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Phenotype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PPV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Sensitivity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PPV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Sensitivity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/>
                </a:tc>
                <a:extLst>
                  <a:ext uri="{0D108BD9-81ED-4DB2-BD59-A6C34878D82A}">
                    <a16:rowId xmlns:a16="http://schemas.microsoft.com/office/drawing/2014/main" val="1254418217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Epilepsy (EPIL)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0.63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035638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Coronary Artery Disease (CAD)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0.97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01313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Multiple Sclerosis (MS)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0.52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848160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Rheumatoid Arthritis (RA)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0.39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0.76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77925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Type-II Diabetes Mellitus (T2DM)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0.35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0.88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304" marR="13304" marT="13304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96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60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6458-93F7-465F-A391-2C7CC3AE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83" y="359589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 Library of Computed Phenotypes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7EF7A-51B5-4B7C-A020-5F804602F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594D5-5C17-4009-9D50-B174D39DD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053203"/>
            <a:ext cx="8890000" cy="52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971-89FB-4F6C-9B34-A312DC8B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85" y="453018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i="1">
                <a:solidFill>
                  <a:srgbClr val="0070C0"/>
                </a:solidFill>
              </a:rPr>
              <a:t>Queryable in ACT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7B5B7-040D-49B4-A5E5-73E3B81E7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A55DD-061C-4E1F-A070-0238F697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1" y="1146533"/>
            <a:ext cx="8110220" cy="49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7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7BCAE-9663-4B91-88BA-5A2AD5ED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0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84B4-B7AA-482E-A7BC-9606A9BC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2736-0D62-40DF-AFE5-8FF2E353FA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545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EED1630-B60E-43F8-A06F-BD66A16D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002"/>
            <a:ext cx="10515600" cy="10531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Is one ICD code enough to describe a disease?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9E807-2D1A-4945-83BB-178DE0ED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78161"/>
            <a:ext cx="10515599" cy="48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0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Common</a:t>
            </a:r>
            <a:br>
              <a:rPr lang="en-US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Patterns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E6FB082-BE41-4D4B-8456-869FCB9AD8EC}"/>
              </a:ext>
            </a:extLst>
          </p:cNvPr>
          <p:cNvSpPr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ICD codes are sensitive but not very precise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4582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Schizophrenia ICD</a:t>
            </a:r>
            <a:r>
              <a:rPr kumimoji="0" lang="en-US" sz="17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– Precision: 0.16, Recall: 0.95</a:t>
            </a:r>
          </a:p>
          <a:p>
            <a:pPr marL="84582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Rheumatoid arthritis ICD</a:t>
            </a:r>
            <a:r>
              <a:rPr kumimoji="0" lang="en-US" sz="17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Precision: 0.39, Recall: 0.98</a:t>
            </a:r>
          </a:p>
          <a:p>
            <a:pPr marL="84582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sclerosis ICD</a:t>
            </a:r>
            <a:r>
              <a:rPr kumimoji="0" lang="en-US" sz="17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1 - Precision: 0.52, Recall: 0.95</a:t>
            </a:r>
            <a:endParaRPr kumimoji="0" lang="en-US" sz="17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4582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Specificity of ICD codes increases with the number of ICD codes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with no data are hard to classify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NLP increases specificity in some disease phenotypes – but not all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Patients with many visits have an increased chance of incorrect/incidental ICD codes</a:t>
            </a:r>
          </a:p>
        </p:txBody>
      </p:sp>
    </p:spTree>
    <p:extLst>
      <p:ext uri="{BB962C8B-B14F-4D97-AF65-F5344CB8AC3E}">
        <p14:creationId xmlns:p14="http://schemas.microsoft.com/office/powerpoint/2010/main" val="1564378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A5CE-E332-42B0-92AC-7E9FCED5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2748566" cy="4930246"/>
          </a:xfrm>
        </p:spPr>
        <p:txBody>
          <a:bodyPr>
            <a:normAutofit/>
          </a:bodyPr>
          <a:lstStyle/>
          <a:p>
            <a:pPr algn="r"/>
            <a:r>
              <a:rPr lang="en-US" sz="3600" i="1" dirty="0">
                <a:solidFill>
                  <a:srgbClr val="0070C0"/>
                </a:solidFill>
              </a:rPr>
              <a:t>Unsupervised Phenotyping: </a:t>
            </a:r>
            <a:br>
              <a:rPr lang="en-US" sz="3600" i="1" dirty="0">
                <a:solidFill>
                  <a:srgbClr val="0070C0"/>
                </a:solidFill>
              </a:rPr>
            </a:br>
            <a:br>
              <a:rPr lang="en-US" sz="3600" i="1" dirty="0">
                <a:solidFill>
                  <a:srgbClr val="0070C0"/>
                </a:solidFill>
              </a:rPr>
            </a:br>
            <a:r>
              <a:rPr lang="en-US" sz="3600" i="1" dirty="0">
                <a:solidFill>
                  <a:srgbClr val="0070C0"/>
                </a:solidFill>
              </a:rPr>
              <a:t> </a:t>
            </a:r>
            <a:r>
              <a:rPr lang="en-US" sz="3600" i="1" dirty="0" err="1">
                <a:solidFill>
                  <a:srgbClr val="0070C0"/>
                </a:solidFill>
              </a:rPr>
              <a:t>PheNorm</a:t>
            </a:r>
            <a:endParaRPr lang="en-US" sz="3600" i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A08FB-0AEF-4F7C-9E49-FAA4E61CE7A6}"/>
              </a:ext>
            </a:extLst>
          </p:cNvPr>
          <p:cNvSpPr txBox="1"/>
          <p:nvPr/>
        </p:nvSpPr>
        <p:spPr>
          <a:xfrm>
            <a:off x="5814811" y="26916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90C0F3F7-590E-464B-BC0D-487F009D9E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928" y="1940306"/>
            <a:ext cx="7395871" cy="4365999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82A5C3-462F-48CB-9273-3CEB5DB3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57929" y="860926"/>
            <a:ext cx="739587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4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52870-59F9-48CA-B447-0E32FF33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Specific aims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C290-0198-497F-9836-5EB79F87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Quickly develop and deploy machine learning phenotyping algorithms using unsupervised methods and with few gold standard labels</a:t>
            </a:r>
          </a:p>
          <a:p>
            <a:pPr marL="380990" indent="-380990"/>
            <a:endParaRPr lang="en-US" sz="2000"/>
          </a:p>
          <a:p>
            <a:pPr marL="0" indent="0">
              <a:buNone/>
            </a:pPr>
            <a:r>
              <a:rPr lang="en-US" sz="2000"/>
              <a:t>Make them easily accessible and maintainable to a large number of researchers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Use cases</a:t>
            </a:r>
          </a:p>
          <a:p>
            <a:pPr marL="1051534" lvl="1" indent="-380990"/>
            <a:r>
              <a:rPr lang="en-US" sz="2000"/>
              <a:t>Cohort identification for clinical trial recruitment</a:t>
            </a:r>
          </a:p>
          <a:p>
            <a:pPr marL="1051534" lvl="1" indent="-380990"/>
            <a:r>
              <a:rPr lang="en-US" sz="2000"/>
              <a:t>Outcome definitions for observational studies</a:t>
            </a:r>
          </a:p>
          <a:p>
            <a:pPr marL="1051534" lvl="1" indent="-380990"/>
            <a:r>
              <a:rPr lang="en-US" sz="2000"/>
              <a:t>Phenotype definitions for genomic analysis</a:t>
            </a:r>
          </a:p>
          <a:p>
            <a:pPr marL="1051534" lvl="1" indent="-380990"/>
            <a:r>
              <a:rPr lang="en-US" sz="2000"/>
              <a:t>….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27039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E94D-AF66-4E0E-A645-AC5A63D9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Phenotype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192C-5B90-4086-8A2F-96F452DF89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/>
              <a:t>110 Phenotypes Selected</a:t>
            </a:r>
          </a:p>
          <a:p>
            <a:pPr marL="152390"/>
            <a:r>
              <a:rPr lang="en-US" sz="2400"/>
              <a:t>Most common diseases in the EHR problem list</a:t>
            </a:r>
          </a:p>
          <a:p>
            <a:pPr marL="152390"/>
            <a:r>
              <a:rPr lang="en-US" sz="2400"/>
              <a:t>Restricted to discrete diseases or symptoms </a:t>
            </a:r>
          </a:p>
          <a:p>
            <a:pPr marL="152390"/>
            <a:r>
              <a:rPr lang="en-US" sz="2400"/>
              <a:t>Mapped to Phecodes – curated list of ICD codes</a:t>
            </a:r>
          </a:p>
          <a:p>
            <a:pPr marL="822934" lvl="1"/>
            <a:r>
              <a:rPr lang="en-US">
                <a:hlinkClick r:id="rId2"/>
              </a:rPr>
              <a:t>https://phewascatalog.org/phecodes</a:t>
            </a:r>
            <a:endParaRPr lang="en-US"/>
          </a:p>
          <a:p>
            <a:pPr marL="152390"/>
            <a:r>
              <a:rPr lang="en-US" sz="2400"/>
              <a:t> Each phenotype mapped to UMLS CUI(s)</a:t>
            </a:r>
          </a:p>
        </p:txBody>
      </p:sp>
    </p:spTree>
    <p:extLst>
      <p:ext uri="{BB962C8B-B14F-4D97-AF65-F5344CB8AC3E}">
        <p14:creationId xmlns:p14="http://schemas.microsoft.com/office/powerpoint/2010/main" val="33507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EF4D115-CB67-41B7-87B3-EA6B718418E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392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EF4D115-CB67-41B7-87B3-EA6B718418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89660A3-0E02-4E0C-9BA5-0AE8043D22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F4F4-8B17-45F2-B9B1-BA5F39E5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early 2020…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D186-03E5-42FD-BC50-6A9A491C5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i2b2 1.7.12 across the network</a:t>
            </a:r>
          </a:p>
          <a:p>
            <a:r>
              <a:rPr lang="en-US" dirty="0"/>
              <a:t>Expand participant identification use case testing</a:t>
            </a:r>
          </a:p>
          <a:p>
            <a:r>
              <a:rPr lang="en-US" dirty="0"/>
              <a:t>Continue data quality conversations and translate ideas into action</a:t>
            </a:r>
          </a:p>
          <a:p>
            <a:r>
              <a:rPr lang="en-US" dirty="0"/>
              <a:t>Confirm additions and modifications for next ontology rollout </a:t>
            </a:r>
          </a:p>
          <a:p>
            <a:r>
              <a:rPr lang="en-US" dirty="0"/>
              <a:t>Gear up for SHRINE 2020…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26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17EC-9D2D-413E-AC8A-049CECE2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D7D5D-17E2-441D-8044-8C24D2494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52390"/>
            <a:r>
              <a:rPr lang="en-US" sz="1300"/>
              <a:t>RPDR – Partners Healthcare Research Patient Data Registry</a:t>
            </a:r>
          </a:p>
          <a:p>
            <a:pPr marL="822934" lvl="1"/>
            <a:r>
              <a:rPr lang="en-US" sz="1300"/>
              <a:t>4+ million patients from a health system located in eastern Massachusetts</a:t>
            </a:r>
          </a:p>
          <a:p>
            <a:pPr marL="822934" lvl="1"/>
            <a:r>
              <a:rPr lang="en-US" sz="1300"/>
              <a:t>Data from 1990 to Present</a:t>
            </a:r>
          </a:p>
          <a:p>
            <a:pPr marL="822934" lvl="1"/>
            <a:endParaRPr lang="en-US" sz="1300"/>
          </a:p>
          <a:p>
            <a:pPr marL="152390"/>
            <a:r>
              <a:rPr lang="en-US" sz="1300"/>
              <a:t>Data Floor</a:t>
            </a:r>
          </a:p>
          <a:p>
            <a:pPr marL="822934" lvl="1"/>
            <a:r>
              <a:rPr lang="en-US" sz="1300"/>
              <a:t>Restrict patients to those with 3 visits (on different days) and at least 1 clinical note</a:t>
            </a:r>
          </a:p>
          <a:p>
            <a:pPr marL="822934" lvl="1"/>
            <a:r>
              <a:rPr lang="en-US" sz="1300"/>
              <a:t>2,060,906 patients in the training set</a:t>
            </a:r>
          </a:p>
          <a:p>
            <a:pPr marL="822934" lvl="1"/>
            <a:endParaRPr lang="en-US" sz="1300"/>
          </a:p>
          <a:p>
            <a:pPr marL="152390"/>
            <a:r>
              <a:rPr lang="en-US" sz="1300"/>
              <a:t>Features for each phenotype</a:t>
            </a:r>
          </a:p>
          <a:p>
            <a:pPr marL="822934" lvl="1"/>
            <a:r>
              <a:rPr lang="en-US" sz="1300"/>
              <a:t>Count of visits (x</a:t>
            </a:r>
            <a:r>
              <a:rPr lang="en-US" sz="1300" baseline="-25000"/>
              <a:t>enct</a:t>
            </a:r>
            <a:r>
              <a:rPr lang="en-US" sz="1300"/>
              <a:t>)</a:t>
            </a:r>
          </a:p>
          <a:p>
            <a:pPr marL="822934" lvl="1"/>
            <a:r>
              <a:rPr lang="en-US" sz="1300"/>
              <a:t>Count of ICD codes (x</a:t>
            </a:r>
            <a:r>
              <a:rPr lang="en-US" sz="1300" baseline="-25000"/>
              <a:t>ICD</a:t>
            </a:r>
            <a:r>
              <a:rPr lang="en-US" sz="1300"/>
              <a:t>)</a:t>
            </a:r>
          </a:p>
          <a:p>
            <a:pPr marL="822934" lvl="1"/>
            <a:r>
              <a:rPr lang="en-US" sz="1300"/>
              <a:t>Count of NLP mentions (x</a:t>
            </a:r>
            <a:r>
              <a:rPr lang="en-US" sz="1300" baseline="-25000"/>
              <a:t>NLP</a:t>
            </a:r>
            <a:r>
              <a:rPr lang="en-US" sz="1300"/>
              <a:t>)</a:t>
            </a:r>
          </a:p>
          <a:p>
            <a:pPr marL="822934" lvl="1"/>
            <a:endParaRPr lang="en-US" sz="1300"/>
          </a:p>
          <a:p>
            <a:pPr marL="152390"/>
            <a:r>
              <a:rPr lang="en-US" sz="1300"/>
              <a:t>Algorithm training on patients with at least one ICD code</a:t>
            </a:r>
          </a:p>
        </p:txBody>
      </p:sp>
    </p:spTree>
    <p:extLst>
      <p:ext uri="{BB962C8B-B14F-4D97-AF65-F5344CB8AC3E}">
        <p14:creationId xmlns:p14="http://schemas.microsoft.com/office/powerpoint/2010/main" val="4188139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E026-0555-4206-887B-D23B554F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07" y="536731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dirty="0"/>
              <a:t>ICD Code Detail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06F39C-4EE6-4C55-99D6-D2EE7716FAB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5071" y="1983914"/>
            <a:ext cx="11961859" cy="36616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AFB8-5EC5-4A43-8A71-4D1C86FE7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17AE-2160-4477-A598-6D743584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t>2019 Informatics Summit  |   amia.org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B23FC-8EB6-4BBC-BB81-59BE6BD5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" y="1212481"/>
            <a:ext cx="3511551" cy="4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2D9D-5BB1-4537-8153-4C263768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NLP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5108-72A8-4218-BBEF-B36A4492FC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0990"/>
            <a:r>
              <a:rPr lang="en-US" sz="2000" dirty="0"/>
              <a:t>Query UMLS for synonyms associated with each mapped CUI</a:t>
            </a:r>
          </a:p>
          <a:p>
            <a:pPr marL="1051534" lvl="1"/>
            <a:r>
              <a:rPr lang="en-US" sz="2000" dirty="0"/>
              <a:t>String synonyms were reduced to the shortest match. </a:t>
            </a:r>
          </a:p>
          <a:p>
            <a:pPr marL="1051534" lvl="1"/>
            <a:r>
              <a:rPr lang="en-US" sz="2000" dirty="0"/>
              <a:t>For example, ‘congestive heart failure’ and ‘heart failure’ were combined into one ‘heart failure’ synonym. </a:t>
            </a:r>
          </a:p>
          <a:p>
            <a:pPr lvl="1"/>
            <a:endParaRPr lang="en-US" sz="2000" dirty="0"/>
          </a:p>
          <a:p>
            <a:pPr marL="380990"/>
            <a:r>
              <a:rPr lang="en-US" sz="2000" dirty="0"/>
              <a:t>The list of synonyms were then processed through a custom NLP string matching extraction pipeline to generate a count of positive mentions of the disease in the patient’s clinical notes (</a:t>
            </a:r>
            <a:r>
              <a:rPr lang="en-US" sz="2000"/>
              <a:t>x</a:t>
            </a:r>
            <a:r>
              <a:rPr lang="en-US" sz="2000" baseline="-25000"/>
              <a:t>NLP</a:t>
            </a:r>
            <a:r>
              <a:rPr lang="en-US" sz="2000" dirty="0"/>
              <a:t>). </a:t>
            </a:r>
          </a:p>
          <a:p>
            <a:pPr marL="1051534" lvl="1"/>
            <a:r>
              <a:rPr lang="en-US" sz="2000" dirty="0"/>
              <a:t>The count does not include negated mentions (e.g. ‘no history of heart failure’) nor family history mentions (e.g. ‘mother had heart failure’).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77C5-9B0C-4EDE-8761-92DA20A3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125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B1A-A6EB-46CF-9C54-2C950029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07" y="536731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dirty="0"/>
              <a:t>NLP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F710-4F06-4168-90B5-03CC1817C7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5B10-7425-4199-A772-17A9AF976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2AED-6C05-40A0-BD8C-5370FD136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t>2019 Informatics Summit  |   amia.org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76436-3B7F-49B5-AEE3-2EF23E5A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53" y="1252340"/>
            <a:ext cx="10474960" cy="5025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FD51E-A21C-47BE-AEF0-C552336F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4" y="1107733"/>
            <a:ext cx="3511551" cy="4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93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C219-886B-414C-8184-CF6858E2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07" y="536731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PheNorm</a:t>
            </a:r>
            <a:r>
              <a:rPr lang="en-US" dirty="0"/>
              <a:t>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A6F2-469C-415C-A9C6-77E2155E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F685-BB51-41FE-878E-2358AAB0F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t>2019 Informatics Summit  |   amia.org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9AB60-630C-4680-AD40-C690112E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" y="2283856"/>
            <a:ext cx="10957727" cy="3202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F4B9DD-E239-4921-8609-71AF7FFE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37" y="1639201"/>
            <a:ext cx="3511551" cy="4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12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8818-2AB5-4D0B-9E42-EE6A426D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Validation of the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DC57-E367-4E03-AA01-86FBAF94F3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80990"/>
            <a:endParaRPr lang="en-US" sz="2400" dirty="0"/>
          </a:p>
          <a:p>
            <a:pPr marL="380990"/>
            <a:r>
              <a:rPr lang="en-US" sz="2400" dirty="0"/>
              <a:t>Patients randomly sampled from the ICD+ population</a:t>
            </a:r>
          </a:p>
          <a:p>
            <a:pPr marL="380990"/>
            <a:endParaRPr lang="en-US" sz="2400" dirty="0"/>
          </a:p>
          <a:p>
            <a:pPr marL="380990"/>
            <a:r>
              <a:rPr lang="en-US" sz="2400" dirty="0"/>
              <a:t>Gold standard labels generated by clinician chart review of each patient’s entire medical record </a:t>
            </a:r>
          </a:p>
          <a:p>
            <a:pPr marL="380990"/>
            <a:endParaRPr lang="en-US" sz="2400" dirty="0"/>
          </a:p>
          <a:p>
            <a:pPr marL="380990"/>
            <a:r>
              <a:rPr lang="en-US" sz="2400" dirty="0"/>
              <a:t>Compute area under the curve (AUC) for each </a:t>
            </a:r>
            <a:r>
              <a:rPr lang="en-US" sz="2400"/>
              <a:t>PheNorm</a:t>
            </a:r>
            <a:r>
              <a:rPr lang="en-US" sz="2400" dirty="0"/>
              <a:t> score as well as precision (PPV), accuracy, and sensitivity at a cut-off of 0.5</a:t>
            </a:r>
          </a:p>
          <a:p>
            <a:endParaRPr lang="en-US" sz="2400" dirty="0"/>
          </a:p>
          <a:p>
            <a:pPr marL="380990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0A05C-D565-4031-A2BD-969307A53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040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B5D1-3A91-42D5-85EC-83183250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07" y="536731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Phenotype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99D7-AE31-4C75-87FA-1B42AD1DA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EE19-4DC3-4B90-8603-70984B253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t>2019 Informatics Summit  |   amia.org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B5856-40FB-4F51-82D4-724AB5F9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" y="1406207"/>
            <a:ext cx="11830604" cy="45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5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E664-A049-4498-A915-292DE93C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07" y="536731"/>
            <a:ext cx="9045261" cy="426784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9A43-6F53-4D7D-B86C-AEDF906D8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333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439AC-D22C-4B15-801A-3E09868C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+mn-ea"/>
              </a:rPr>
              <a:t>2019 Informatics Summit  |   amia.org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DC410-9223-4088-863A-E1B15EDE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695791"/>
            <a:ext cx="6869431" cy="4537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A3D58-3241-4DD4-9E84-4C7C054A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6" y="1212481"/>
            <a:ext cx="3511551" cy="48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6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D0BD-AA49-46D0-A0E8-F4002E3A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i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5A0B-F8B4-4408-9265-6DB5206A30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76030" y="1363122"/>
            <a:ext cx="6377769" cy="49302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Validation was done using over 10,000 gold standard labels generated by clinician chart review</a:t>
            </a:r>
          </a:p>
          <a:p>
            <a:pPr marL="0" indent="0">
              <a:buNone/>
            </a:pPr>
            <a:r>
              <a:rPr lang="en-US" sz="1800" dirty="0"/>
              <a:t>Validation Results:</a:t>
            </a:r>
          </a:p>
          <a:p>
            <a:pPr marL="0" indent="0">
              <a:buNone/>
            </a:pPr>
            <a:r>
              <a:rPr lang="en-US" sz="1800" b="1" dirty="0"/>
              <a:t>28 Phenotypes have precise ICD codes (PPV of ICD</a:t>
            </a:r>
            <a:r>
              <a:rPr lang="en-US" sz="1800" b="1" u="sng" dirty="0"/>
              <a:t>&gt;</a:t>
            </a:r>
            <a:r>
              <a:rPr lang="en-US" sz="1800" b="1" dirty="0"/>
              <a:t>1 is 0.90+)</a:t>
            </a:r>
          </a:p>
          <a:p>
            <a:pPr marL="594334" lvl="1" indent="0">
              <a:buNone/>
            </a:pPr>
            <a:r>
              <a:rPr lang="en-US" sz="1800" dirty="0"/>
              <a:t>PheCode:274.1 Gout, PheCode:185 Prostate Cancer; PheCode:272.1 Hyperlipidemia </a:t>
            </a:r>
          </a:p>
          <a:p>
            <a:pPr marL="0" indent="0">
              <a:buNone/>
            </a:pPr>
            <a:r>
              <a:rPr lang="en-US" sz="1800" b="1" dirty="0"/>
              <a:t>31 Phenotypes require only ICD data (</a:t>
            </a:r>
            <a:r>
              <a:rPr lang="en-US" sz="1800" b="1" dirty="0" err="1"/>
              <a:t>PheNorm</a:t>
            </a:r>
            <a:r>
              <a:rPr lang="en-US" sz="1800" b="1" baseline="-25000" dirty="0" err="1"/>
              <a:t>ICD</a:t>
            </a:r>
            <a:r>
              <a:rPr lang="en-US" sz="1800" b="1" dirty="0"/>
              <a:t>)</a:t>
            </a:r>
          </a:p>
          <a:p>
            <a:pPr marL="594334" lvl="1" indent="0">
              <a:buNone/>
            </a:pPr>
            <a:r>
              <a:rPr lang="en-US" sz="1800" dirty="0"/>
              <a:t>PheCode:193 Thyroid cancer, PheCode:250.2 Type-2 diabetes mellitus</a:t>
            </a:r>
          </a:p>
          <a:p>
            <a:pPr marL="0" indent="0">
              <a:buNone/>
            </a:pPr>
            <a:r>
              <a:rPr lang="en-US" sz="1800" b="1" dirty="0"/>
              <a:t>16 Phenotypes require NLP data (</a:t>
            </a:r>
            <a:r>
              <a:rPr lang="en-US" sz="1800" b="1" dirty="0" err="1"/>
              <a:t>PheNorm</a:t>
            </a:r>
            <a:r>
              <a:rPr lang="en-US" sz="1800" b="1" baseline="-25000" dirty="0" err="1"/>
              <a:t>NLP</a:t>
            </a:r>
            <a:r>
              <a:rPr lang="en-US" sz="1800" b="1" baseline="-25000" dirty="0"/>
              <a:t>, </a:t>
            </a:r>
            <a:r>
              <a:rPr lang="en-US" sz="1800" b="1" dirty="0" err="1"/>
              <a:t>PheNorm</a:t>
            </a:r>
            <a:r>
              <a:rPr lang="en-US" sz="1800" b="1" baseline="-25000" dirty="0" err="1"/>
              <a:t>ICDNLP</a:t>
            </a:r>
            <a:r>
              <a:rPr lang="en-US" sz="1800" b="1" baseline="-25000" dirty="0"/>
              <a:t>, </a:t>
            </a:r>
            <a:r>
              <a:rPr lang="en-US" sz="1800" b="1" dirty="0" err="1"/>
              <a:t>PheNorm</a:t>
            </a:r>
            <a:r>
              <a:rPr lang="en-US" sz="1800" b="1" baseline="-25000" dirty="0" err="1"/>
              <a:t>mean</a:t>
            </a:r>
            <a:r>
              <a:rPr lang="en-US" sz="1800" b="1" dirty="0"/>
              <a:t>)</a:t>
            </a:r>
          </a:p>
          <a:p>
            <a:pPr marL="594334" lvl="1" indent="0">
              <a:buNone/>
            </a:pPr>
            <a:r>
              <a:rPr lang="en-US" sz="1800" dirty="0"/>
              <a:t>PheCode:411.2 Myocardial infarction, PheCode:433.21 Ischemic stroke</a:t>
            </a:r>
          </a:p>
          <a:p>
            <a:pPr marL="0" indent="0">
              <a:buNone/>
            </a:pPr>
            <a:r>
              <a:rPr lang="en-US" sz="1800" b="1" dirty="0"/>
              <a:t>85 Phenotypes deployed to RPDR</a:t>
            </a:r>
          </a:p>
          <a:p>
            <a:pPr marL="0" indent="0">
              <a:buNone/>
            </a:pPr>
            <a:r>
              <a:rPr lang="en-US" sz="1800" b="1" dirty="0"/>
              <a:t>25 Phenotypes not yet deployed due to low performance</a:t>
            </a:r>
          </a:p>
          <a:p>
            <a:pPr marL="1051534" lvl="1"/>
            <a:endParaRPr lang="en-US" sz="1500" dirty="0"/>
          </a:p>
          <a:p>
            <a:pPr marL="380990"/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42330-137A-4F89-91CE-C5607B638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516" y="6033479"/>
            <a:ext cx="7822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2C32FFB-F9AE-46F0-A233-A2E628258990}" type="slidenum"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4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8538DFE-CE48-494C-A6F3-5F014DD0F4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0691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611312A-8772-4CDC-967F-9CE2374ACF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b="1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589795"/>
            <a:ext cx="8839200" cy="1443789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/>
              <a:t>SHRINE 2020 Project</a:t>
            </a:r>
            <a:br>
              <a:rPr lang="en-US" sz="2400" b="1" dirty="0"/>
            </a:br>
            <a:r>
              <a:rPr lang="en-US" b="1" dirty="0"/>
              <a:t>User Interface Update for ACT</a:t>
            </a:r>
          </a:p>
        </p:txBody>
      </p:sp>
    </p:spTree>
    <p:extLst>
      <p:ext uri="{BB962C8B-B14F-4D97-AF65-F5344CB8AC3E}">
        <p14:creationId xmlns:p14="http://schemas.microsoft.com/office/powerpoint/2010/main" val="202473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 for SHRINE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48037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Create a new, easier to use user interface for ACT</a:t>
            </a:r>
          </a:p>
          <a:p>
            <a:pPr>
              <a:spcBef>
                <a:spcPts val="1800"/>
              </a:spcBef>
            </a:pPr>
            <a:r>
              <a:rPr lang="en-US" dirty="0"/>
              <a:t>Use case: cohort discovery, study feasibility, and site selection</a:t>
            </a:r>
          </a:p>
          <a:p>
            <a:pPr>
              <a:spcBef>
                <a:spcPts val="1800"/>
              </a:spcBef>
            </a:pPr>
            <a:r>
              <a:rPr lang="en-US" dirty="0"/>
              <a:t>Focus on “novice” users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Users not familiar with querying EHR data and the traditional i2b2 UI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Assume they understand the purpose of ACT/SHRINE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Assume they know the inclusion/exclusion criteria of their study</a:t>
            </a:r>
          </a:p>
          <a:p>
            <a:pPr>
              <a:spcBef>
                <a:spcPts val="1800"/>
              </a:spcBef>
            </a:pPr>
            <a:r>
              <a:rPr lang="en-US" dirty="0"/>
              <a:t>Select functionality that is most valuable to these novice users</a:t>
            </a:r>
          </a:p>
          <a:p>
            <a:pPr>
              <a:spcBef>
                <a:spcPts val="1800"/>
              </a:spcBef>
            </a:pPr>
            <a:r>
              <a:rPr lang="en-US" dirty="0"/>
              <a:t>Limit scope so that the project can finish in one year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we’ve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48037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Needs analysis</a:t>
            </a:r>
          </a:p>
          <a:p>
            <a:pPr>
              <a:spcBef>
                <a:spcPts val="1800"/>
              </a:spcBef>
            </a:pPr>
            <a:r>
              <a:rPr lang="en-US" dirty="0"/>
              <a:t>Landscape analysis</a:t>
            </a:r>
          </a:p>
          <a:p>
            <a:pPr>
              <a:spcBef>
                <a:spcPts val="1800"/>
              </a:spcBef>
            </a:pPr>
            <a:r>
              <a:rPr lang="en-US" dirty="0"/>
              <a:t>Wireframes</a:t>
            </a:r>
          </a:p>
          <a:p>
            <a:pPr>
              <a:spcBef>
                <a:spcPts val="1800"/>
              </a:spcBef>
            </a:pPr>
            <a:r>
              <a:rPr lang="en-US" dirty="0"/>
              <a:t>Focus groups</a:t>
            </a:r>
          </a:p>
          <a:p>
            <a:pPr>
              <a:spcBef>
                <a:spcPts val="1800"/>
              </a:spcBef>
            </a:pPr>
            <a:r>
              <a:rPr lang="en-US" dirty="0"/>
              <a:t>Implemented query builder, browse ontology, run basic query 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Needs Analysis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21998" y="1514383"/>
            <a:ext cx="5948004" cy="4919855"/>
            <a:chOff x="3160370" y="1514383"/>
            <a:chExt cx="5948004" cy="49198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6822374" y="4148238"/>
              <a:ext cx="2286000" cy="2286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MVP Feature List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6822374" y="1514383"/>
              <a:ext cx="2286000" cy="2286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CT.gov 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Analysis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3160370" y="4148238"/>
              <a:ext cx="2286000" cy="2286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User Rep. Interviews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2B7A95-D326-7847-BCEC-F770017FE139}"/>
                </a:ext>
              </a:extLst>
            </p:cNvPr>
            <p:cNvSpPr/>
            <p:nvPr/>
          </p:nvSpPr>
          <p:spPr>
            <a:xfrm>
              <a:off x="3160370" y="1514383"/>
              <a:ext cx="2286000" cy="2286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Prior User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103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YuhHFOvs31i9a.SVuD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YuhHFOvs31i9a.SVuDP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KI76KIUp_uRsO5zg71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IiMTu9IBDOkSUbBsTgh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_6KaPlEtQoEDRB_l8l5z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KvuVi_to1jHsRMc_aH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v2yrCcQgGF1FLcSuHqk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69vLdGBdKLoVeSHBs6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d.qMcUwVhx0fBfHkI5u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B9061A45A1614CB44400CE46B25995" ma:contentTypeVersion="13" ma:contentTypeDescription="Create a new document." ma:contentTypeScope="" ma:versionID="ef805434b02fc490d924341d383af658">
  <xsd:schema xmlns:xsd="http://www.w3.org/2001/XMLSchema" xmlns:xs="http://www.w3.org/2001/XMLSchema" xmlns:p="http://schemas.microsoft.com/office/2006/metadata/properties" xmlns:ns2="44080daf-d1c0-4ec0-a979-cd91fea3746e" xmlns:ns3="041c8d80-13ea-4352-b604-8b1c14a3a099" targetNamespace="http://schemas.microsoft.com/office/2006/metadata/properties" ma:root="true" ma:fieldsID="cdf94775f4b24702497f43ed1e3e1198" ns2:_="" ns3:_="">
    <xsd:import namespace="44080daf-d1c0-4ec0-a979-cd91fea3746e"/>
    <xsd:import namespace="041c8d80-13ea-4352-b604-8b1c14a3a0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80daf-d1c0-4ec0-a979-cd91fea374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1c8d80-13ea-4352-b604-8b1c14a3a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403903-32FF-42A6-8B5C-83124E3C02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96455D-4CBA-4376-A699-57DD7A7D860A}">
  <ds:schemaRefs>
    <ds:schemaRef ds:uri="44080daf-d1c0-4ec0-a979-cd91fea3746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41c8d80-13ea-4352-b604-8b1c14a3a099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44381B-DA36-4574-8A58-CB071FB5D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080daf-d1c0-4ec0-a979-cd91fea3746e"/>
    <ds:schemaRef ds:uri="041c8d80-13ea-4352-b604-8b1c14a3a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16301</TotalTime>
  <Words>2311</Words>
  <Application>Microsoft Office PowerPoint</Application>
  <PresentationFormat>Widescreen</PresentationFormat>
  <Paragraphs>475</Paragraphs>
  <Slides>58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Calibri Light</vt:lpstr>
      <vt:lpstr>Palatino Linotype</vt:lpstr>
      <vt:lpstr>Roboto Regular</vt:lpstr>
      <vt:lpstr>2_Office Theme</vt:lpstr>
      <vt:lpstr>Office Theme</vt:lpstr>
      <vt:lpstr>think-cell Slide</vt:lpstr>
      <vt:lpstr>ACT Breakout AMIA Annual Symposium</vt:lpstr>
      <vt:lpstr>Welcome</vt:lpstr>
      <vt:lpstr>PowerPoint Presentation</vt:lpstr>
      <vt:lpstr>In 2019…</vt:lpstr>
      <vt:lpstr>In early 2020…</vt:lpstr>
      <vt:lpstr>SHRINE 2020 Project User Interface Update for ACT</vt:lpstr>
      <vt:lpstr>Goals for SHRINE 2020</vt:lpstr>
      <vt:lpstr>What we’ve done so far</vt:lpstr>
      <vt:lpstr>Needs Analysis</vt:lpstr>
      <vt:lpstr>Landscape Analysis</vt:lpstr>
      <vt:lpstr>Why not use an existing UI?</vt:lpstr>
      <vt:lpstr>Design Goals</vt:lpstr>
      <vt:lpstr>Wireframes and Focus Groups</vt:lpstr>
      <vt:lpstr>Issues we are not addressing</vt:lpstr>
      <vt:lpstr>DEMO</vt:lpstr>
      <vt:lpstr>PowerPoint Presentation</vt:lpstr>
      <vt:lpstr>First Concept</vt:lpstr>
      <vt:lpstr>Browse Concept List</vt:lpstr>
      <vt:lpstr>PowerPoint Presentation</vt:lpstr>
      <vt:lpstr>Laboratory Value</vt:lpstr>
      <vt:lpstr>Exclusion</vt:lpstr>
      <vt:lpstr>PowerPoint Presentation</vt:lpstr>
      <vt:lpstr>Next Steps - Implementation</vt:lpstr>
      <vt:lpstr>Next Steps – Beta Testing and Feedback</vt:lpstr>
      <vt:lpstr>Questions?</vt:lpstr>
      <vt:lpstr>Improving Coded Data Quality in ACT</vt:lpstr>
      <vt:lpstr>Nosology</vt:lpstr>
      <vt:lpstr>Natural and Political Observations made upon the Bills of Mortality</vt:lpstr>
      <vt:lpstr>Classifying Disease and Cause of Death in 1663 London</vt:lpstr>
      <vt:lpstr>International Statistical Classification of Diseases and Related Health Problems  (ICD-10) </vt:lpstr>
      <vt:lpstr>Can we use administrative data from the EHR for clinical trial recruitment?</vt:lpstr>
      <vt:lpstr>Which code to use?</vt:lpstr>
      <vt:lpstr>PowerPoint Presentation</vt:lpstr>
      <vt:lpstr>Coding Conundrum</vt:lpstr>
      <vt:lpstr>Coding Conundrum continued</vt:lpstr>
      <vt:lpstr>Accrual to Clinical Trials (ACT)</vt:lpstr>
      <vt:lpstr>Computed Disease Definitions</vt:lpstr>
      <vt:lpstr>Classifying Epilepsy using ICD only </vt:lpstr>
      <vt:lpstr>Classifying Epilepsy using Computational Phenotyping Methods</vt:lpstr>
      <vt:lpstr>More Phenotypes</vt:lpstr>
      <vt:lpstr>A Library of Computed Phenotypes</vt:lpstr>
      <vt:lpstr>Queryable in ACT</vt:lpstr>
      <vt:lpstr>Thanks!</vt:lpstr>
      <vt:lpstr>Appendix</vt:lpstr>
      <vt:lpstr>Is one ICD code enough to describe a disease?</vt:lpstr>
      <vt:lpstr>Common Data Patterns</vt:lpstr>
      <vt:lpstr>Unsupervised Phenotyping:    PheNorm</vt:lpstr>
      <vt:lpstr>Specific aims</vt:lpstr>
      <vt:lpstr>Phenotype Selection</vt:lpstr>
      <vt:lpstr>Dataset</vt:lpstr>
      <vt:lpstr>ICD Code Detail</vt:lpstr>
      <vt:lpstr>NLP </vt:lpstr>
      <vt:lpstr>NLP Detail</vt:lpstr>
      <vt:lpstr>PheNorm Training</vt:lpstr>
      <vt:lpstr>Validation of the Algorithm</vt:lpstr>
      <vt:lpstr>Example Phenotype Report</vt:lpstr>
      <vt:lpstr>Validation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Network</dc:title>
  <dc:creator>Sendro, Elaina</dc:creator>
  <cp:lastModifiedBy>Sendro, Elaina</cp:lastModifiedBy>
  <cp:revision>143</cp:revision>
  <cp:lastPrinted>2018-06-12T15:31:09Z</cp:lastPrinted>
  <dcterms:created xsi:type="dcterms:W3CDTF">2018-06-08T14:51:30Z</dcterms:created>
  <dcterms:modified xsi:type="dcterms:W3CDTF">2019-11-19T20:53:05Z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0x0101008EB9061A45A1614CB44400CE46B25995</vt:lpwstr>
  </property>
</Properties>
</file>