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x="9144000" cy="5143500"/>
  <p:notesSz cx="9144000" cy="5143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9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086C8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038" y="4715192"/>
            <a:ext cx="340360" cy="180975"/>
          </a:xfrm>
          <a:custGeom>
            <a:avLst/>
            <a:gdLst/>
            <a:ahLst/>
            <a:cxnLst/>
            <a:rect l="l" t="t" r="r" b="b"/>
            <a:pathLst>
              <a:path w="340359" h="180975">
                <a:moveTo>
                  <a:pt x="14909" y="51498"/>
                </a:moveTo>
                <a:lnTo>
                  <a:pt x="11404" y="48806"/>
                </a:lnTo>
                <a:lnTo>
                  <a:pt x="3505" y="48806"/>
                </a:lnTo>
                <a:lnTo>
                  <a:pt x="0" y="51498"/>
                </a:lnTo>
                <a:lnTo>
                  <a:pt x="0" y="75717"/>
                </a:lnTo>
                <a:lnTo>
                  <a:pt x="3505" y="79311"/>
                </a:lnTo>
                <a:lnTo>
                  <a:pt x="11404" y="79311"/>
                </a:lnTo>
                <a:lnTo>
                  <a:pt x="14909" y="75717"/>
                </a:lnTo>
                <a:lnTo>
                  <a:pt x="14909" y="55981"/>
                </a:lnTo>
                <a:lnTo>
                  <a:pt x="14909" y="51498"/>
                </a:lnTo>
                <a:close/>
              </a:path>
              <a:path w="340359" h="180975">
                <a:moveTo>
                  <a:pt x="55575" y="31153"/>
                </a:moveTo>
                <a:lnTo>
                  <a:pt x="52070" y="28473"/>
                </a:lnTo>
                <a:lnTo>
                  <a:pt x="44183" y="28473"/>
                </a:lnTo>
                <a:lnTo>
                  <a:pt x="40665" y="31153"/>
                </a:lnTo>
                <a:lnTo>
                  <a:pt x="40665" y="75742"/>
                </a:lnTo>
                <a:lnTo>
                  <a:pt x="44183" y="79311"/>
                </a:lnTo>
                <a:lnTo>
                  <a:pt x="52070" y="79311"/>
                </a:lnTo>
                <a:lnTo>
                  <a:pt x="55575" y="75742"/>
                </a:lnTo>
                <a:lnTo>
                  <a:pt x="55575" y="35610"/>
                </a:lnTo>
                <a:lnTo>
                  <a:pt x="55575" y="31153"/>
                </a:lnTo>
                <a:close/>
              </a:path>
              <a:path w="340359" h="180975">
                <a:moveTo>
                  <a:pt x="75920" y="121081"/>
                </a:moveTo>
                <a:lnTo>
                  <a:pt x="74129" y="121081"/>
                </a:lnTo>
                <a:lnTo>
                  <a:pt x="68795" y="119303"/>
                </a:lnTo>
                <a:lnTo>
                  <a:pt x="61671" y="119303"/>
                </a:lnTo>
                <a:lnTo>
                  <a:pt x="49276" y="121539"/>
                </a:lnTo>
                <a:lnTo>
                  <a:pt x="39395" y="127800"/>
                </a:lnTo>
                <a:lnTo>
                  <a:pt x="32867" y="137414"/>
                </a:lnTo>
                <a:lnTo>
                  <a:pt x="30505" y="149694"/>
                </a:lnTo>
                <a:lnTo>
                  <a:pt x="32994" y="162877"/>
                </a:lnTo>
                <a:lnTo>
                  <a:pt x="39738" y="172707"/>
                </a:lnTo>
                <a:lnTo>
                  <a:pt x="49657" y="178854"/>
                </a:lnTo>
                <a:lnTo>
                  <a:pt x="61671" y="180975"/>
                </a:lnTo>
                <a:lnTo>
                  <a:pt x="68795" y="180975"/>
                </a:lnTo>
                <a:lnTo>
                  <a:pt x="74129" y="179184"/>
                </a:lnTo>
                <a:lnTo>
                  <a:pt x="75920" y="179184"/>
                </a:lnTo>
                <a:lnTo>
                  <a:pt x="75920" y="165785"/>
                </a:lnTo>
                <a:lnTo>
                  <a:pt x="75920" y="163106"/>
                </a:lnTo>
                <a:lnTo>
                  <a:pt x="75018" y="163106"/>
                </a:lnTo>
                <a:lnTo>
                  <a:pt x="69684" y="165785"/>
                </a:lnTo>
                <a:lnTo>
                  <a:pt x="52768" y="165785"/>
                </a:lnTo>
                <a:lnTo>
                  <a:pt x="46532" y="158635"/>
                </a:lnTo>
                <a:lnTo>
                  <a:pt x="46532" y="140754"/>
                </a:lnTo>
                <a:lnTo>
                  <a:pt x="52768" y="133604"/>
                </a:lnTo>
                <a:lnTo>
                  <a:pt x="70573" y="133604"/>
                </a:lnTo>
                <a:lnTo>
                  <a:pt x="75018" y="137172"/>
                </a:lnTo>
                <a:lnTo>
                  <a:pt x="75920" y="137172"/>
                </a:lnTo>
                <a:lnTo>
                  <a:pt x="75920" y="133604"/>
                </a:lnTo>
                <a:lnTo>
                  <a:pt x="75920" y="121081"/>
                </a:lnTo>
                <a:close/>
              </a:path>
              <a:path w="340359" h="180975">
                <a:moveTo>
                  <a:pt x="96253" y="3556"/>
                </a:moveTo>
                <a:lnTo>
                  <a:pt x="92735" y="0"/>
                </a:lnTo>
                <a:lnTo>
                  <a:pt x="84848" y="0"/>
                </a:lnTo>
                <a:lnTo>
                  <a:pt x="81330" y="3556"/>
                </a:lnTo>
                <a:lnTo>
                  <a:pt x="81330" y="90665"/>
                </a:lnTo>
                <a:lnTo>
                  <a:pt x="84848" y="94221"/>
                </a:lnTo>
                <a:lnTo>
                  <a:pt x="92735" y="94221"/>
                </a:lnTo>
                <a:lnTo>
                  <a:pt x="96253" y="90665"/>
                </a:lnTo>
                <a:lnTo>
                  <a:pt x="96253" y="7112"/>
                </a:lnTo>
                <a:lnTo>
                  <a:pt x="96253" y="3556"/>
                </a:lnTo>
                <a:close/>
              </a:path>
              <a:path w="340359" h="180975">
                <a:moveTo>
                  <a:pt x="111163" y="119989"/>
                </a:moveTo>
                <a:lnTo>
                  <a:pt x="96253" y="119989"/>
                </a:lnTo>
                <a:lnTo>
                  <a:pt x="96253" y="179628"/>
                </a:lnTo>
                <a:lnTo>
                  <a:pt x="111163" y="179628"/>
                </a:lnTo>
                <a:lnTo>
                  <a:pt x="111163" y="119989"/>
                </a:lnTo>
                <a:close/>
              </a:path>
              <a:path w="340359" h="180975">
                <a:moveTo>
                  <a:pt x="136918" y="31153"/>
                </a:moveTo>
                <a:lnTo>
                  <a:pt x="133413" y="28473"/>
                </a:lnTo>
                <a:lnTo>
                  <a:pt x="125514" y="28473"/>
                </a:lnTo>
                <a:lnTo>
                  <a:pt x="122008" y="31153"/>
                </a:lnTo>
                <a:lnTo>
                  <a:pt x="122008" y="75742"/>
                </a:lnTo>
                <a:lnTo>
                  <a:pt x="125514" y="79311"/>
                </a:lnTo>
                <a:lnTo>
                  <a:pt x="133413" y="79311"/>
                </a:lnTo>
                <a:lnTo>
                  <a:pt x="136918" y="75742"/>
                </a:lnTo>
                <a:lnTo>
                  <a:pt x="136918" y="35610"/>
                </a:lnTo>
                <a:lnTo>
                  <a:pt x="136918" y="31153"/>
                </a:lnTo>
                <a:close/>
              </a:path>
              <a:path w="340359" h="180975">
                <a:moveTo>
                  <a:pt x="171488" y="153263"/>
                </a:moveTo>
                <a:lnTo>
                  <a:pt x="167068" y="147015"/>
                </a:lnTo>
                <a:lnTo>
                  <a:pt x="157340" y="143433"/>
                </a:lnTo>
                <a:lnTo>
                  <a:pt x="153797" y="142544"/>
                </a:lnTo>
                <a:lnTo>
                  <a:pt x="151155" y="141643"/>
                </a:lnTo>
                <a:lnTo>
                  <a:pt x="146735" y="140754"/>
                </a:lnTo>
                <a:lnTo>
                  <a:pt x="146735" y="133604"/>
                </a:lnTo>
                <a:lnTo>
                  <a:pt x="150266" y="131813"/>
                </a:lnTo>
                <a:lnTo>
                  <a:pt x="160870" y="131813"/>
                </a:lnTo>
                <a:lnTo>
                  <a:pt x="167068" y="133604"/>
                </a:lnTo>
                <a:lnTo>
                  <a:pt x="167944" y="133604"/>
                </a:lnTo>
                <a:lnTo>
                  <a:pt x="167944" y="131813"/>
                </a:lnTo>
                <a:lnTo>
                  <a:pt x="167944" y="121081"/>
                </a:lnTo>
                <a:lnTo>
                  <a:pt x="167068" y="121081"/>
                </a:lnTo>
                <a:lnTo>
                  <a:pt x="160870" y="119303"/>
                </a:lnTo>
                <a:lnTo>
                  <a:pt x="152920" y="119303"/>
                </a:lnTo>
                <a:lnTo>
                  <a:pt x="143865" y="120611"/>
                </a:lnTo>
                <a:lnTo>
                  <a:pt x="136893" y="124333"/>
                </a:lnTo>
                <a:lnTo>
                  <a:pt x="132410" y="130251"/>
                </a:lnTo>
                <a:lnTo>
                  <a:pt x="130822" y="138074"/>
                </a:lnTo>
                <a:lnTo>
                  <a:pt x="130822" y="147904"/>
                </a:lnTo>
                <a:lnTo>
                  <a:pt x="137883" y="152374"/>
                </a:lnTo>
                <a:lnTo>
                  <a:pt x="146735" y="155054"/>
                </a:lnTo>
                <a:lnTo>
                  <a:pt x="147612" y="155943"/>
                </a:lnTo>
                <a:lnTo>
                  <a:pt x="149377" y="155943"/>
                </a:lnTo>
                <a:lnTo>
                  <a:pt x="156451" y="159524"/>
                </a:lnTo>
                <a:lnTo>
                  <a:pt x="156451" y="165785"/>
                </a:lnTo>
                <a:lnTo>
                  <a:pt x="152920" y="167563"/>
                </a:lnTo>
                <a:lnTo>
                  <a:pt x="138772" y="167563"/>
                </a:lnTo>
                <a:lnTo>
                  <a:pt x="132588" y="165785"/>
                </a:lnTo>
                <a:lnTo>
                  <a:pt x="131699" y="165785"/>
                </a:lnTo>
                <a:lnTo>
                  <a:pt x="131699" y="179184"/>
                </a:lnTo>
                <a:lnTo>
                  <a:pt x="139661" y="180975"/>
                </a:lnTo>
                <a:lnTo>
                  <a:pt x="147612" y="180975"/>
                </a:lnTo>
                <a:lnTo>
                  <a:pt x="156184" y="179920"/>
                </a:lnTo>
                <a:lnTo>
                  <a:pt x="163855" y="176517"/>
                </a:lnTo>
                <a:lnTo>
                  <a:pt x="169367" y="170421"/>
                </a:lnTo>
                <a:lnTo>
                  <a:pt x="170027" y="167563"/>
                </a:lnTo>
                <a:lnTo>
                  <a:pt x="171488" y="161315"/>
                </a:lnTo>
                <a:lnTo>
                  <a:pt x="171488" y="153263"/>
                </a:lnTo>
                <a:close/>
              </a:path>
              <a:path w="340359" h="180975">
                <a:moveTo>
                  <a:pt x="177584" y="51498"/>
                </a:moveTo>
                <a:lnTo>
                  <a:pt x="174078" y="48806"/>
                </a:lnTo>
                <a:lnTo>
                  <a:pt x="166179" y="48806"/>
                </a:lnTo>
                <a:lnTo>
                  <a:pt x="162674" y="51498"/>
                </a:lnTo>
                <a:lnTo>
                  <a:pt x="162674" y="75717"/>
                </a:lnTo>
                <a:lnTo>
                  <a:pt x="166179" y="79311"/>
                </a:lnTo>
                <a:lnTo>
                  <a:pt x="174078" y="79311"/>
                </a:lnTo>
                <a:lnTo>
                  <a:pt x="177584" y="75717"/>
                </a:lnTo>
                <a:lnTo>
                  <a:pt x="177584" y="55981"/>
                </a:lnTo>
                <a:lnTo>
                  <a:pt x="177584" y="51498"/>
                </a:lnTo>
                <a:close/>
              </a:path>
              <a:path w="340359" h="180975">
                <a:moveTo>
                  <a:pt x="218249" y="31153"/>
                </a:moveTo>
                <a:lnTo>
                  <a:pt x="214744" y="28473"/>
                </a:lnTo>
                <a:lnTo>
                  <a:pt x="206844" y="28473"/>
                </a:lnTo>
                <a:lnTo>
                  <a:pt x="203339" y="31153"/>
                </a:lnTo>
                <a:lnTo>
                  <a:pt x="203339" y="75742"/>
                </a:lnTo>
                <a:lnTo>
                  <a:pt x="206844" y="79311"/>
                </a:lnTo>
                <a:lnTo>
                  <a:pt x="214744" y="79311"/>
                </a:lnTo>
                <a:lnTo>
                  <a:pt x="218249" y="75742"/>
                </a:lnTo>
                <a:lnTo>
                  <a:pt x="218249" y="35610"/>
                </a:lnTo>
                <a:lnTo>
                  <a:pt x="218249" y="31153"/>
                </a:lnTo>
                <a:close/>
              </a:path>
              <a:path w="340359" h="180975">
                <a:moveTo>
                  <a:pt x="231127" y="121081"/>
                </a:moveTo>
                <a:lnTo>
                  <a:pt x="229374" y="121081"/>
                </a:lnTo>
                <a:lnTo>
                  <a:pt x="224116" y="119303"/>
                </a:lnTo>
                <a:lnTo>
                  <a:pt x="217093" y="119303"/>
                </a:lnTo>
                <a:lnTo>
                  <a:pt x="204889" y="121539"/>
                </a:lnTo>
                <a:lnTo>
                  <a:pt x="195160" y="127800"/>
                </a:lnTo>
                <a:lnTo>
                  <a:pt x="188722" y="137414"/>
                </a:lnTo>
                <a:lnTo>
                  <a:pt x="186397" y="149694"/>
                </a:lnTo>
                <a:lnTo>
                  <a:pt x="188849" y="162877"/>
                </a:lnTo>
                <a:lnTo>
                  <a:pt x="195491" y="172707"/>
                </a:lnTo>
                <a:lnTo>
                  <a:pt x="205257" y="178854"/>
                </a:lnTo>
                <a:lnTo>
                  <a:pt x="217093" y="180975"/>
                </a:lnTo>
                <a:lnTo>
                  <a:pt x="224116" y="180975"/>
                </a:lnTo>
                <a:lnTo>
                  <a:pt x="229374" y="179184"/>
                </a:lnTo>
                <a:lnTo>
                  <a:pt x="231127" y="179184"/>
                </a:lnTo>
                <a:lnTo>
                  <a:pt x="231127" y="165785"/>
                </a:lnTo>
                <a:lnTo>
                  <a:pt x="231127" y="163106"/>
                </a:lnTo>
                <a:lnTo>
                  <a:pt x="230251" y="163106"/>
                </a:lnTo>
                <a:lnTo>
                  <a:pt x="225869" y="165785"/>
                </a:lnTo>
                <a:lnTo>
                  <a:pt x="208330" y="165785"/>
                </a:lnTo>
                <a:lnTo>
                  <a:pt x="202184" y="158635"/>
                </a:lnTo>
                <a:lnTo>
                  <a:pt x="202184" y="140754"/>
                </a:lnTo>
                <a:lnTo>
                  <a:pt x="209207" y="133604"/>
                </a:lnTo>
                <a:lnTo>
                  <a:pt x="225869" y="133604"/>
                </a:lnTo>
                <a:lnTo>
                  <a:pt x="230251" y="137172"/>
                </a:lnTo>
                <a:lnTo>
                  <a:pt x="231127" y="137172"/>
                </a:lnTo>
                <a:lnTo>
                  <a:pt x="231127" y="133604"/>
                </a:lnTo>
                <a:lnTo>
                  <a:pt x="231127" y="121081"/>
                </a:lnTo>
                <a:close/>
              </a:path>
              <a:path w="340359" h="180975">
                <a:moveTo>
                  <a:pt x="258927" y="3556"/>
                </a:moveTo>
                <a:lnTo>
                  <a:pt x="255409" y="0"/>
                </a:lnTo>
                <a:lnTo>
                  <a:pt x="247523" y="0"/>
                </a:lnTo>
                <a:lnTo>
                  <a:pt x="244005" y="3556"/>
                </a:lnTo>
                <a:lnTo>
                  <a:pt x="244005" y="90665"/>
                </a:lnTo>
                <a:lnTo>
                  <a:pt x="247523" y="94221"/>
                </a:lnTo>
                <a:lnTo>
                  <a:pt x="255409" y="94221"/>
                </a:lnTo>
                <a:lnTo>
                  <a:pt x="258927" y="90665"/>
                </a:lnTo>
                <a:lnTo>
                  <a:pt x="258927" y="7112"/>
                </a:lnTo>
                <a:lnTo>
                  <a:pt x="258927" y="3556"/>
                </a:lnTo>
                <a:close/>
              </a:path>
              <a:path w="340359" h="180975">
                <a:moveTo>
                  <a:pt x="299593" y="31153"/>
                </a:moveTo>
                <a:lnTo>
                  <a:pt x="296075" y="28473"/>
                </a:lnTo>
                <a:lnTo>
                  <a:pt x="288188" y="28473"/>
                </a:lnTo>
                <a:lnTo>
                  <a:pt x="284683" y="31153"/>
                </a:lnTo>
                <a:lnTo>
                  <a:pt x="284683" y="75742"/>
                </a:lnTo>
                <a:lnTo>
                  <a:pt x="288188" y="79311"/>
                </a:lnTo>
                <a:lnTo>
                  <a:pt x="296075" y="79311"/>
                </a:lnTo>
                <a:lnTo>
                  <a:pt x="299593" y="75742"/>
                </a:lnTo>
                <a:lnTo>
                  <a:pt x="299593" y="35610"/>
                </a:lnTo>
                <a:lnTo>
                  <a:pt x="299593" y="31153"/>
                </a:lnTo>
                <a:close/>
              </a:path>
              <a:path w="340359" h="180975">
                <a:moveTo>
                  <a:pt x="309079" y="149694"/>
                </a:moveTo>
                <a:lnTo>
                  <a:pt x="306857" y="137782"/>
                </a:lnTo>
                <a:lnTo>
                  <a:pt x="304723" y="134493"/>
                </a:lnTo>
                <a:lnTo>
                  <a:pt x="300596" y="128130"/>
                </a:lnTo>
                <a:lnTo>
                  <a:pt x="293217" y="123228"/>
                </a:lnTo>
                <a:lnTo>
                  <a:pt x="293217" y="141643"/>
                </a:lnTo>
                <a:lnTo>
                  <a:pt x="293217" y="158635"/>
                </a:lnTo>
                <a:lnTo>
                  <a:pt x="287045" y="165785"/>
                </a:lnTo>
                <a:lnTo>
                  <a:pt x="269430" y="165785"/>
                </a:lnTo>
                <a:lnTo>
                  <a:pt x="263258" y="158635"/>
                </a:lnTo>
                <a:lnTo>
                  <a:pt x="263258" y="141643"/>
                </a:lnTo>
                <a:lnTo>
                  <a:pt x="269430" y="134493"/>
                </a:lnTo>
                <a:lnTo>
                  <a:pt x="287045" y="134493"/>
                </a:lnTo>
                <a:lnTo>
                  <a:pt x="293217" y="141643"/>
                </a:lnTo>
                <a:lnTo>
                  <a:pt x="293217" y="123228"/>
                </a:lnTo>
                <a:lnTo>
                  <a:pt x="290868" y="121666"/>
                </a:lnTo>
                <a:lnTo>
                  <a:pt x="278244" y="119303"/>
                </a:lnTo>
                <a:lnTo>
                  <a:pt x="265607" y="121666"/>
                </a:lnTo>
                <a:lnTo>
                  <a:pt x="255879" y="128130"/>
                </a:lnTo>
                <a:lnTo>
                  <a:pt x="249605" y="137782"/>
                </a:lnTo>
                <a:lnTo>
                  <a:pt x="247396" y="149694"/>
                </a:lnTo>
                <a:lnTo>
                  <a:pt x="249605" y="161747"/>
                </a:lnTo>
                <a:lnTo>
                  <a:pt x="255879" y="171704"/>
                </a:lnTo>
                <a:lnTo>
                  <a:pt x="265607" y="178485"/>
                </a:lnTo>
                <a:lnTo>
                  <a:pt x="278244" y="180975"/>
                </a:lnTo>
                <a:lnTo>
                  <a:pt x="290868" y="178485"/>
                </a:lnTo>
                <a:lnTo>
                  <a:pt x="300596" y="171704"/>
                </a:lnTo>
                <a:lnTo>
                  <a:pt x="304317" y="165785"/>
                </a:lnTo>
                <a:lnTo>
                  <a:pt x="306857" y="161747"/>
                </a:lnTo>
                <a:lnTo>
                  <a:pt x="309079" y="149694"/>
                </a:lnTo>
                <a:close/>
              </a:path>
              <a:path w="340359" h="180975">
                <a:moveTo>
                  <a:pt x="340258" y="51498"/>
                </a:moveTo>
                <a:lnTo>
                  <a:pt x="336753" y="48806"/>
                </a:lnTo>
                <a:lnTo>
                  <a:pt x="328853" y="48806"/>
                </a:lnTo>
                <a:lnTo>
                  <a:pt x="325348" y="51498"/>
                </a:lnTo>
                <a:lnTo>
                  <a:pt x="325348" y="75717"/>
                </a:lnTo>
                <a:lnTo>
                  <a:pt x="328853" y="79311"/>
                </a:lnTo>
                <a:lnTo>
                  <a:pt x="336753" y="79311"/>
                </a:lnTo>
                <a:lnTo>
                  <a:pt x="340258" y="75717"/>
                </a:lnTo>
                <a:lnTo>
                  <a:pt x="340258" y="55981"/>
                </a:lnTo>
                <a:lnTo>
                  <a:pt x="340258" y="51498"/>
                </a:lnTo>
                <a:close/>
              </a:path>
            </a:pathLst>
          </a:custGeom>
          <a:solidFill>
            <a:srgbClr val="38C5F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56134"/>
            <a:ext cx="5316220" cy="55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004B69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1746" y="786891"/>
            <a:ext cx="8369934" cy="3080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917184" y="4768295"/>
            <a:ext cx="2496184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549640" y="4769515"/>
            <a:ext cx="174625" cy="111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D9D9D9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717550" y="676275"/>
              <a:ext cx="34925" cy="139700"/>
            </a:xfrm>
            <a:custGeom>
              <a:avLst/>
              <a:gdLst/>
              <a:ahLst/>
              <a:cxnLst/>
              <a:rect l="l" t="t" r="r" b="b"/>
              <a:pathLst>
                <a:path w="34925" h="139700">
                  <a:moveTo>
                    <a:pt x="34925" y="0"/>
                  </a:moveTo>
                  <a:lnTo>
                    <a:pt x="0" y="0"/>
                  </a:lnTo>
                  <a:lnTo>
                    <a:pt x="0" y="139700"/>
                  </a:lnTo>
                  <a:lnTo>
                    <a:pt x="34925" y="139700"/>
                  </a:lnTo>
                  <a:lnTo>
                    <a:pt x="34925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8687" y="674751"/>
              <a:ext cx="104775" cy="144399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3562" y="674751"/>
              <a:ext cx="106362" cy="1443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1562" y="674751"/>
              <a:ext cx="144462" cy="14439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512" y="674751"/>
              <a:ext cx="95250" cy="144399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492125" y="395350"/>
              <a:ext cx="796925" cy="220979"/>
            </a:xfrm>
            <a:custGeom>
              <a:avLst/>
              <a:gdLst/>
              <a:ahLst/>
              <a:cxnLst/>
              <a:rect l="l" t="t" r="r" b="b"/>
              <a:pathLst>
                <a:path w="796925" h="220979">
                  <a:moveTo>
                    <a:pt x="34925" y="120523"/>
                  </a:moveTo>
                  <a:lnTo>
                    <a:pt x="26708" y="114300"/>
                  </a:lnTo>
                  <a:lnTo>
                    <a:pt x="8216" y="114300"/>
                  </a:lnTo>
                  <a:lnTo>
                    <a:pt x="0" y="120523"/>
                  </a:lnTo>
                  <a:lnTo>
                    <a:pt x="0" y="177292"/>
                  </a:lnTo>
                  <a:lnTo>
                    <a:pt x="8216" y="185674"/>
                  </a:lnTo>
                  <a:lnTo>
                    <a:pt x="26708" y="185674"/>
                  </a:lnTo>
                  <a:lnTo>
                    <a:pt x="34925" y="177292"/>
                  </a:lnTo>
                  <a:lnTo>
                    <a:pt x="34925" y="131064"/>
                  </a:lnTo>
                  <a:lnTo>
                    <a:pt x="34925" y="120523"/>
                  </a:lnTo>
                  <a:close/>
                </a:path>
                <a:path w="796925" h="220979">
                  <a:moveTo>
                    <a:pt x="130175" y="72898"/>
                  </a:moveTo>
                  <a:lnTo>
                    <a:pt x="121958" y="66675"/>
                  </a:lnTo>
                  <a:lnTo>
                    <a:pt x="103466" y="66675"/>
                  </a:lnTo>
                  <a:lnTo>
                    <a:pt x="95250" y="72898"/>
                  </a:lnTo>
                  <a:lnTo>
                    <a:pt x="95250" y="177292"/>
                  </a:lnTo>
                  <a:lnTo>
                    <a:pt x="103466" y="185674"/>
                  </a:lnTo>
                  <a:lnTo>
                    <a:pt x="121958" y="185674"/>
                  </a:lnTo>
                  <a:lnTo>
                    <a:pt x="130175" y="177292"/>
                  </a:lnTo>
                  <a:lnTo>
                    <a:pt x="130175" y="83312"/>
                  </a:lnTo>
                  <a:lnTo>
                    <a:pt x="130175" y="72898"/>
                  </a:lnTo>
                  <a:close/>
                </a:path>
                <a:path w="796925" h="220979">
                  <a:moveTo>
                    <a:pt x="225425" y="8255"/>
                  </a:moveTo>
                  <a:lnTo>
                    <a:pt x="217208" y="0"/>
                  </a:lnTo>
                  <a:lnTo>
                    <a:pt x="198716" y="0"/>
                  </a:lnTo>
                  <a:lnTo>
                    <a:pt x="190500" y="8255"/>
                  </a:lnTo>
                  <a:lnTo>
                    <a:pt x="190500" y="212217"/>
                  </a:lnTo>
                  <a:lnTo>
                    <a:pt x="198716" y="220599"/>
                  </a:lnTo>
                  <a:lnTo>
                    <a:pt x="206933" y="220599"/>
                  </a:lnTo>
                  <a:lnTo>
                    <a:pt x="214147" y="219138"/>
                  </a:lnTo>
                  <a:lnTo>
                    <a:pt x="220027" y="215112"/>
                  </a:lnTo>
                  <a:lnTo>
                    <a:pt x="223977" y="209143"/>
                  </a:lnTo>
                  <a:lnTo>
                    <a:pt x="225425" y="201803"/>
                  </a:lnTo>
                  <a:lnTo>
                    <a:pt x="225425" y="16637"/>
                  </a:lnTo>
                  <a:lnTo>
                    <a:pt x="225425" y="8255"/>
                  </a:lnTo>
                  <a:close/>
                </a:path>
                <a:path w="796925" h="220979">
                  <a:moveTo>
                    <a:pt x="320675" y="72898"/>
                  </a:moveTo>
                  <a:lnTo>
                    <a:pt x="312458" y="66675"/>
                  </a:lnTo>
                  <a:lnTo>
                    <a:pt x="293966" y="66675"/>
                  </a:lnTo>
                  <a:lnTo>
                    <a:pt x="285750" y="72898"/>
                  </a:lnTo>
                  <a:lnTo>
                    <a:pt x="285750" y="177292"/>
                  </a:lnTo>
                  <a:lnTo>
                    <a:pt x="293966" y="185674"/>
                  </a:lnTo>
                  <a:lnTo>
                    <a:pt x="312458" y="185674"/>
                  </a:lnTo>
                  <a:lnTo>
                    <a:pt x="320675" y="177292"/>
                  </a:lnTo>
                  <a:lnTo>
                    <a:pt x="320675" y="83312"/>
                  </a:lnTo>
                  <a:lnTo>
                    <a:pt x="320675" y="72898"/>
                  </a:lnTo>
                  <a:close/>
                </a:path>
                <a:path w="796925" h="220979">
                  <a:moveTo>
                    <a:pt x="415925" y="120523"/>
                  </a:moveTo>
                  <a:lnTo>
                    <a:pt x="407708" y="114300"/>
                  </a:lnTo>
                  <a:lnTo>
                    <a:pt x="389216" y="114300"/>
                  </a:lnTo>
                  <a:lnTo>
                    <a:pt x="381000" y="120523"/>
                  </a:lnTo>
                  <a:lnTo>
                    <a:pt x="381000" y="177292"/>
                  </a:lnTo>
                  <a:lnTo>
                    <a:pt x="389216" y="185674"/>
                  </a:lnTo>
                  <a:lnTo>
                    <a:pt x="407708" y="185674"/>
                  </a:lnTo>
                  <a:lnTo>
                    <a:pt x="415925" y="177292"/>
                  </a:lnTo>
                  <a:lnTo>
                    <a:pt x="415925" y="131064"/>
                  </a:lnTo>
                  <a:lnTo>
                    <a:pt x="415925" y="120523"/>
                  </a:lnTo>
                  <a:close/>
                </a:path>
                <a:path w="796925" h="220979">
                  <a:moveTo>
                    <a:pt x="511175" y="72898"/>
                  </a:moveTo>
                  <a:lnTo>
                    <a:pt x="502958" y="66675"/>
                  </a:lnTo>
                  <a:lnTo>
                    <a:pt x="484466" y="66675"/>
                  </a:lnTo>
                  <a:lnTo>
                    <a:pt x="476250" y="72898"/>
                  </a:lnTo>
                  <a:lnTo>
                    <a:pt x="476250" y="177292"/>
                  </a:lnTo>
                  <a:lnTo>
                    <a:pt x="484466" y="185674"/>
                  </a:lnTo>
                  <a:lnTo>
                    <a:pt x="502958" y="185674"/>
                  </a:lnTo>
                  <a:lnTo>
                    <a:pt x="511175" y="177292"/>
                  </a:lnTo>
                  <a:lnTo>
                    <a:pt x="511175" y="83312"/>
                  </a:lnTo>
                  <a:lnTo>
                    <a:pt x="511175" y="72898"/>
                  </a:lnTo>
                  <a:close/>
                </a:path>
                <a:path w="796925" h="220979">
                  <a:moveTo>
                    <a:pt x="606425" y="8255"/>
                  </a:moveTo>
                  <a:lnTo>
                    <a:pt x="598208" y="0"/>
                  </a:lnTo>
                  <a:lnTo>
                    <a:pt x="579716" y="0"/>
                  </a:lnTo>
                  <a:lnTo>
                    <a:pt x="571500" y="8255"/>
                  </a:lnTo>
                  <a:lnTo>
                    <a:pt x="571500" y="201803"/>
                  </a:lnTo>
                  <a:lnTo>
                    <a:pt x="572935" y="209143"/>
                  </a:lnTo>
                  <a:lnTo>
                    <a:pt x="576884" y="215112"/>
                  </a:lnTo>
                  <a:lnTo>
                    <a:pt x="582764" y="219138"/>
                  </a:lnTo>
                  <a:lnTo>
                    <a:pt x="589991" y="220599"/>
                  </a:lnTo>
                  <a:lnTo>
                    <a:pt x="598208" y="220599"/>
                  </a:lnTo>
                  <a:lnTo>
                    <a:pt x="606425" y="212217"/>
                  </a:lnTo>
                  <a:lnTo>
                    <a:pt x="606425" y="16637"/>
                  </a:lnTo>
                  <a:lnTo>
                    <a:pt x="606425" y="8255"/>
                  </a:lnTo>
                  <a:close/>
                </a:path>
                <a:path w="796925" h="220979">
                  <a:moveTo>
                    <a:pt x="701675" y="72898"/>
                  </a:moveTo>
                  <a:lnTo>
                    <a:pt x="693458" y="66675"/>
                  </a:lnTo>
                  <a:lnTo>
                    <a:pt x="674966" y="66675"/>
                  </a:lnTo>
                  <a:lnTo>
                    <a:pt x="666750" y="72898"/>
                  </a:lnTo>
                  <a:lnTo>
                    <a:pt x="666750" y="177292"/>
                  </a:lnTo>
                  <a:lnTo>
                    <a:pt x="674966" y="185674"/>
                  </a:lnTo>
                  <a:lnTo>
                    <a:pt x="693458" y="185674"/>
                  </a:lnTo>
                  <a:lnTo>
                    <a:pt x="701675" y="177292"/>
                  </a:lnTo>
                  <a:lnTo>
                    <a:pt x="701675" y="83312"/>
                  </a:lnTo>
                  <a:lnTo>
                    <a:pt x="701675" y="72898"/>
                  </a:lnTo>
                  <a:close/>
                </a:path>
                <a:path w="796925" h="220979">
                  <a:moveTo>
                    <a:pt x="796925" y="120523"/>
                  </a:moveTo>
                  <a:lnTo>
                    <a:pt x="788670" y="114300"/>
                  </a:lnTo>
                  <a:lnTo>
                    <a:pt x="770216" y="114300"/>
                  </a:lnTo>
                  <a:lnTo>
                    <a:pt x="762000" y="120523"/>
                  </a:lnTo>
                  <a:lnTo>
                    <a:pt x="762000" y="177292"/>
                  </a:lnTo>
                  <a:lnTo>
                    <a:pt x="770216" y="185674"/>
                  </a:lnTo>
                  <a:lnTo>
                    <a:pt x="788670" y="185674"/>
                  </a:lnTo>
                  <a:lnTo>
                    <a:pt x="796925" y="177292"/>
                  </a:lnTo>
                  <a:lnTo>
                    <a:pt x="796925" y="131064"/>
                  </a:lnTo>
                  <a:lnTo>
                    <a:pt x="796925" y="120523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48436" y="2284222"/>
            <a:ext cx="6400165" cy="106870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Module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1:</a:t>
            </a:r>
            <a:r>
              <a:rPr dirty="0" sz="3600" spc="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Single-</a:t>
            </a:r>
            <a:r>
              <a:rPr dirty="0" sz="3600">
                <a:solidFill>
                  <a:srgbClr val="AEE8FA"/>
                </a:solidFill>
                <a:latin typeface="Arial MT"/>
                <a:cs typeface="Arial MT"/>
              </a:rPr>
              <a:t>Area</a:t>
            </a:r>
            <a:r>
              <a:rPr dirty="0" sz="3600" spc="-2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3600" spc="-10">
                <a:solidFill>
                  <a:srgbClr val="AEE8FA"/>
                </a:solidFill>
                <a:latin typeface="Arial MT"/>
                <a:cs typeface="Arial MT"/>
              </a:rPr>
              <a:t>OSPFv2 Concepts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8436" y="3979875"/>
            <a:ext cx="3610610" cy="382270"/>
          </a:xfrm>
          <a:prstGeom prst="rect">
            <a:avLst/>
          </a:prstGeom>
        </p:spPr>
        <p:txBody>
          <a:bodyPr wrap="square" lIns="0" tIns="26034" rIns="0" bIns="0" rtlCol="0" vert="horz">
            <a:spAutoFit/>
          </a:bodyPr>
          <a:lstStyle/>
          <a:p>
            <a:pPr marL="12700" marR="5080">
              <a:lnSpc>
                <a:spcPts val="1370"/>
              </a:lnSpc>
              <a:spcBef>
                <a:spcPts val="204"/>
              </a:spcBef>
            </a:pP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Enterprise</a:t>
            </a:r>
            <a:r>
              <a:rPr dirty="0" sz="1200" spc="-8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Networking,</a:t>
            </a:r>
            <a:r>
              <a:rPr dirty="0" sz="1200" spc="-4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Security,</a:t>
            </a:r>
            <a:r>
              <a:rPr dirty="0" sz="1200" spc="-35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and</a:t>
            </a:r>
            <a:r>
              <a:rPr dirty="0" sz="1200" spc="-9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>
                <a:solidFill>
                  <a:srgbClr val="AEE8FA"/>
                </a:solidFill>
                <a:latin typeface="Arial MT"/>
                <a:cs typeface="Arial MT"/>
              </a:rPr>
              <a:t>Automation</a:t>
            </a:r>
            <a:r>
              <a:rPr dirty="0" sz="1200" spc="-70">
                <a:solidFill>
                  <a:srgbClr val="AEE8FA"/>
                </a:solidFill>
                <a:latin typeface="Arial MT"/>
                <a:cs typeface="Arial MT"/>
              </a:rPr>
              <a:t> </a:t>
            </a:r>
            <a:r>
              <a:rPr dirty="0" sz="1200" spc="-20">
                <a:solidFill>
                  <a:srgbClr val="AEE8FA"/>
                </a:solidFill>
                <a:latin typeface="Arial MT"/>
                <a:cs typeface="Arial MT"/>
              </a:rPr>
              <a:t>v7.0 </a:t>
            </a:r>
            <a:r>
              <a:rPr dirty="0" sz="1200" spc="-10">
                <a:solidFill>
                  <a:srgbClr val="AEE8FA"/>
                </a:solidFill>
                <a:latin typeface="Arial MT"/>
                <a:cs typeface="Arial MT"/>
              </a:rPr>
              <a:t>(ENSA)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194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Multiarea</a:t>
            </a:r>
            <a:r>
              <a:rPr dirty="0" sz="2400" spc="-135"/>
              <a:t> </a:t>
            </a:r>
            <a:r>
              <a:rPr dirty="0" sz="2400" spc="-20"/>
              <a:t>OSPF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61959" cy="25952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16383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hierarchical-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multiarea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following advantages.</a:t>
            </a:r>
            <a:endParaRPr sz="1600">
              <a:latin typeface="Arial MT"/>
              <a:cs typeface="Arial MT"/>
            </a:endParaRPr>
          </a:p>
          <a:p>
            <a:pPr lvl="1" marL="370840" marR="297180" indent="-285115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Smaller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routing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tables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Tables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smaller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fewer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 </a:t>
            </a:r>
            <a:r>
              <a:rPr dirty="0" sz="1600">
                <a:latin typeface="Arial MT"/>
                <a:cs typeface="Arial MT"/>
              </a:rPr>
              <a:t>entries.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summarized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areas.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summarization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default.</a:t>
            </a:r>
            <a:endParaRPr sz="1600">
              <a:latin typeface="Arial MT"/>
              <a:cs typeface="Arial MT"/>
            </a:endParaRPr>
          </a:p>
          <a:p>
            <a:pPr lvl="1" marL="370840" marR="481965" indent="-285115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Reduced</a:t>
            </a:r>
            <a:r>
              <a:rPr dirty="0" sz="1600" spc="-40" b="1">
                <a:latin typeface="Arial"/>
                <a:cs typeface="Arial"/>
              </a:rPr>
              <a:t> </a:t>
            </a:r>
            <a:r>
              <a:rPr dirty="0" sz="1600" spc="-10" b="1">
                <a:latin typeface="Arial"/>
                <a:cs typeface="Arial"/>
              </a:rPr>
              <a:t>link-</a:t>
            </a:r>
            <a:r>
              <a:rPr dirty="0" sz="1600" b="1">
                <a:latin typeface="Arial"/>
                <a:cs typeface="Arial"/>
              </a:rPr>
              <a:t>state</a:t>
            </a:r>
            <a:r>
              <a:rPr dirty="0" sz="1600" spc="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update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overhead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multiarea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smaller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minimizes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processing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memory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requirements.</a:t>
            </a:r>
            <a:endParaRPr sz="1600">
              <a:latin typeface="Arial MT"/>
              <a:cs typeface="Arial MT"/>
            </a:endParaRPr>
          </a:p>
          <a:p>
            <a:pPr lvl="1" marL="370840" marR="5080" indent="-285115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Font typeface="Arial MT"/>
              <a:buChar char="•"/>
              <a:tabLst>
                <a:tab pos="370840" algn="l"/>
              </a:tabLst>
            </a:pPr>
            <a:r>
              <a:rPr dirty="0" sz="1600" b="1">
                <a:latin typeface="Arial"/>
                <a:cs typeface="Arial"/>
              </a:rPr>
              <a:t>Reduced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frequency of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SPF</a:t>
            </a:r>
            <a:r>
              <a:rPr dirty="0" sz="1600" spc="-3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calculations</a:t>
            </a:r>
            <a:r>
              <a:rPr dirty="0" sz="1600" spc="30" b="1">
                <a:latin typeface="Arial"/>
                <a:cs typeface="Arial"/>
              </a:rPr>
              <a:t> </a:t>
            </a:r>
            <a:r>
              <a:rPr dirty="0" sz="1600" spc="-20">
                <a:latin typeface="Arial MT"/>
                <a:cs typeface="Arial MT"/>
              </a:rPr>
              <a:t>-</a:t>
            </a:r>
            <a:r>
              <a:rPr dirty="0" sz="1600">
                <a:latin typeface="Arial MT"/>
                <a:cs typeface="Arial MT"/>
              </a:rPr>
              <a:t>–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Multiarea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localize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impact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instance,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minimizes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impact </a:t>
            </a:r>
            <a:r>
              <a:rPr dirty="0" sz="1600">
                <a:latin typeface="Arial MT"/>
                <a:cs typeface="Arial MT"/>
              </a:rPr>
              <a:t>because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stops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boundary.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12442" y="3564242"/>
            <a:ext cx="3336544" cy="1239393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176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OSPFv3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28940" cy="28575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14604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OSPFv3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equivalent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prefixes.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OSPFv3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exchanges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populate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remote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prefixes.</a:t>
            </a:r>
            <a:endParaRPr sz="1600">
              <a:latin typeface="Arial MT"/>
              <a:cs typeface="Arial MT"/>
            </a:endParaRPr>
          </a:p>
          <a:p>
            <a:pPr algn="just" lvl="1" marL="431165" indent="-345440">
              <a:lnSpc>
                <a:spcPts val="1875"/>
              </a:lnSpc>
              <a:spcBef>
                <a:spcPts val="505"/>
              </a:spcBef>
              <a:buClr>
                <a:srgbClr val="57575B"/>
              </a:buClr>
              <a:buFont typeface="Arial MT"/>
              <a:buChar char="•"/>
              <a:tabLst>
                <a:tab pos="431165" algn="l"/>
              </a:tabLst>
            </a:pPr>
            <a:r>
              <a:rPr dirty="0" sz="1600" b="1">
                <a:latin typeface="Arial"/>
                <a:cs typeface="Arial"/>
              </a:rPr>
              <a:t>Note</a:t>
            </a:r>
            <a:r>
              <a:rPr dirty="0" sz="1600">
                <a:latin typeface="Arial MT"/>
                <a:cs typeface="Arial MT"/>
              </a:rPr>
              <a:t>: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OSPFv3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Families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feature,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both</a:t>
            </a:r>
            <a:endParaRPr sz="1600">
              <a:latin typeface="Arial MT"/>
              <a:cs typeface="Arial MT"/>
            </a:endParaRPr>
          </a:p>
          <a:p>
            <a:pPr algn="just" marL="428625">
              <a:lnSpc>
                <a:spcPts val="1875"/>
              </a:lnSpc>
            </a:pP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Families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beyond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scope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curriculum.</a:t>
            </a:r>
            <a:endParaRPr sz="1600">
              <a:latin typeface="Arial MT"/>
              <a:cs typeface="Arial MT"/>
            </a:endParaRPr>
          </a:p>
          <a:p>
            <a:pPr algn="just" marL="355600" marR="167640" indent="-342900">
              <a:lnSpc>
                <a:spcPct val="100000"/>
              </a:lnSpc>
              <a:spcBef>
                <a:spcPts val="384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OSPFv3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functionality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layer </a:t>
            </a:r>
            <a:r>
              <a:rPr dirty="0" sz="1600">
                <a:latin typeface="Arial MT"/>
                <a:cs typeface="Arial MT"/>
              </a:rPr>
              <a:t>transport,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communicating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OSPFv3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peers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advertising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IPv6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OSPFv3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computation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engine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paths </a:t>
            </a:r>
            <a:r>
              <a:rPr dirty="0" sz="1600">
                <a:latin typeface="Arial MT"/>
                <a:cs typeface="Arial MT"/>
              </a:rPr>
              <a:t>throughout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domain.</a:t>
            </a:r>
            <a:endParaRPr sz="1600">
              <a:latin typeface="Arial MT"/>
              <a:cs typeface="Arial MT"/>
            </a:endParaRPr>
          </a:p>
          <a:p>
            <a:pPr marL="355600" marR="57404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OSPFv3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separate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from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counterpart.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operations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basically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run </a:t>
            </a:r>
            <a:r>
              <a:rPr dirty="0" sz="1600" spc="-10">
                <a:latin typeface="Arial MT"/>
                <a:cs typeface="Arial MT"/>
              </a:rPr>
              <a:t>independently.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4830445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1.2</a:t>
            </a:r>
            <a:r>
              <a:rPr dirty="0" sz="4600" spc="-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OSPF</a:t>
            </a:r>
            <a:r>
              <a:rPr dirty="0" sz="4600" spc="-3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Packets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20"/>
              <a:t> </a:t>
            </a:r>
            <a:r>
              <a:rPr dirty="0" spc="-10"/>
              <a:t>Packets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25"/>
              <a:t> </a:t>
            </a:r>
            <a:r>
              <a:rPr dirty="0" sz="2400"/>
              <a:t>-</a:t>
            </a:r>
            <a:r>
              <a:rPr dirty="0" sz="2400" spc="-45"/>
              <a:t> </a:t>
            </a:r>
            <a:r>
              <a:rPr dirty="0" sz="2400"/>
              <a:t>OSPF</a:t>
            </a:r>
            <a:r>
              <a:rPr dirty="0" sz="2400" spc="-50"/>
              <a:t> </a:t>
            </a:r>
            <a:r>
              <a:rPr dirty="0" sz="2400" spc="-10"/>
              <a:t>Packets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4274185" cy="178181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types: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Arial MT"/>
                <a:cs typeface="Arial MT"/>
              </a:rPr>
              <a:t>Hello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Database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Description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(DBD)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Arial MT"/>
                <a:cs typeface="Arial MT"/>
              </a:rPr>
              <a:t>Link-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Request</a:t>
            </a:r>
            <a:r>
              <a:rPr dirty="0" sz="1600" spc="-10">
                <a:latin typeface="Arial MT"/>
                <a:cs typeface="Arial MT"/>
              </a:rPr>
              <a:t> (LSR)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Arial MT"/>
                <a:cs typeface="Arial MT"/>
              </a:rPr>
              <a:t>Link-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(LSU)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10">
                <a:latin typeface="Arial MT"/>
                <a:cs typeface="Arial MT"/>
              </a:rPr>
              <a:t>Link-State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Acknowledgment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(LSAck)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20"/>
              <a:t> </a:t>
            </a:r>
            <a:r>
              <a:rPr dirty="0" spc="-10"/>
              <a:t>Packets</a:t>
            </a:r>
          </a:p>
          <a:p>
            <a:pPr marL="12700">
              <a:lnSpc>
                <a:spcPts val="2580"/>
              </a:lnSpc>
            </a:pPr>
            <a:r>
              <a:rPr dirty="0" sz="2400" spc="-10"/>
              <a:t>Types</a:t>
            </a:r>
            <a:r>
              <a:rPr dirty="0" sz="2400" spc="-45"/>
              <a:t> </a:t>
            </a:r>
            <a:r>
              <a:rPr dirty="0" sz="2400"/>
              <a:t>of</a:t>
            </a:r>
            <a:r>
              <a:rPr dirty="0" sz="2400" spc="-45"/>
              <a:t> </a:t>
            </a:r>
            <a:r>
              <a:rPr dirty="0" sz="2400"/>
              <a:t>OSPF</a:t>
            </a:r>
            <a:r>
              <a:rPr dirty="0" sz="2400" spc="-55"/>
              <a:t> </a:t>
            </a:r>
            <a:r>
              <a:rPr dirty="0" sz="2400" spc="-10"/>
              <a:t>Packets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477759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summarizes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five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different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(LSPs)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by </a:t>
            </a:r>
            <a:r>
              <a:rPr dirty="0" sz="1600">
                <a:latin typeface="Arial MT"/>
                <a:cs typeface="Arial MT"/>
              </a:rPr>
              <a:t>OSPFv2.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OSPFv3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types.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68312" y="1457325"/>
          <a:ext cx="8468995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0865"/>
                <a:gridCol w="3029585"/>
                <a:gridCol w="4780915"/>
              </a:tblGrid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</a:t>
                      </a:r>
                      <a:r>
                        <a:rPr dirty="0" sz="1400" spc="-3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Discovers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neighbors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builds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adjacencies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them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r>
                        <a:rPr dirty="0" sz="1400" spc="-7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Description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(DBD)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Checks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synchronization</a:t>
                      </a:r>
                      <a:r>
                        <a:rPr dirty="0" sz="14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Request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(LSR)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Requests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link-state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records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4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Update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(LSU)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Sends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specifically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requested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link-state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records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5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Link-State</a:t>
                      </a:r>
                      <a:r>
                        <a:rPr dirty="0" sz="1400" spc="-1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Acknowledgment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(LSAck)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Acknowledges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types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6921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57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Packets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61620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Link-</a:t>
            </a:r>
            <a:r>
              <a:rPr dirty="0" sz="2400"/>
              <a:t>State</a:t>
            </a:r>
            <a:r>
              <a:rPr dirty="0" sz="2400" spc="15"/>
              <a:t> </a:t>
            </a:r>
            <a:r>
              <a:rPr dirty="0" sz="2400" spc="-10"/>
              <a:t>Updates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327400" cy="27565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LSUs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 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forward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updates.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LSU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35">
                <a:latin typeface="Arial MT"/>
                <a:cs typeface="Arial MT"/>
              </a:rPr>
              <a:t>11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different </a:t>
            </a: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OSPFv2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OSPFv3 </a:t>
            </a:r>
            <a:r>
              <a:rPr dirty="0" sz="1600">
                <a:latin typeface="Arial MT"/>
                <a:cs typeface="Arial MT"/>
              </a:rPr>
              <a:t>renamed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several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LSAs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additional LSAs.</a:t>
            </a:r>
            <a:endParaRPr sz="1600">
              <a:latin typeface="Arial MT"/>
              <a:cs typeface="Arial MT"/>
            </a:endParaRPr>
          </a:p>
          <a:p>
            <a:pPr marL="355600" marR="7620" indent="-342900">
              <a:lnSpc>
                <a:spcPct val="100000"/>
              </a:lnSpc>
              <a:spcBef>
                <a:spcPts val="390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LSU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often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used </a:t>
            </a:r>
            <a:r>
              <a:rPr dirty="0" sz="1600" spc="-10">
                <a:latin typeface="Arial MT"/>
                <a:cs typeface="Arial MT"/>
              </a:rPr>
              <a:t>interchangeably,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correct </a:t>
            </a:r>
            <a:r>
              <a:rPr dirty="0" sz="1600">
                <a:latin typeface="Arial MT"/>
                <a:cs typeface="Arial MT"/>
              </a:rPr>
              <a:t>hierarchy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LSU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contain </a:t>
            </a:r>
            <a:r>
              <a:rPr dirty="0" sz="1600">
                <a:latin typeface="Arial MT"/>
                <a:cs typeface="Arial MT"/>
              </a:rPr>
              <a:t>LSA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5461" y="857645"/>
            <a:ext cx="3940147" cy="368830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35763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Packets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173672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Hello</a:t>
            </a:r>
            <a:r>
              <a:rPr dirty="0" sz="2400" spc="-65"/>
              <a:t> </a:t>
            </a:r>
            <a:r>
              <a:rPr dirty="0" sz="2400" spc="-10"/>
              <a:t>Packet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3248025" cy="3585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40957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Type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1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25">
                <a:latin typeface="Arial MT"/>
                <a:cs typeface="Arial MT"/>
              </a:rPr>
              <a:t> are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0">
                <a:latin typeface="Arial MT"/>
                <a:cs typeface="Arial MT"/>
              </a:rPr>
              <a:t> following:</a:t>
            </a:r>
            <a:endParaRPr sz="1600">
              <a:latin typeface="Arial MT"/>
              <a:cs typeface="Arial MT"/>
            </a:endParaRPr>
          </a:p>
          <a:p>
            <a:pPr algn="just" marL="358140" indent="-345440">
              <a:lnSpc>
                <a:spcPct val="100000"/>
              </a:lnSpc>
              <a:spcBef>
                <a:spcPts val="385"/>
              </a:spcBef>
              <a:buChar char="•"/>
              <a:tabLst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Discover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neighbors</a:t>
            </a:r>
            <a:r>
              <a:rPr dirty="0" sz="1600" spc="-25">
                <a:latin typeface="Arial MT"/>
                <a:cs typeface="Arial MT"/>
              </a:rPr>
              <a:t> and</a:t>
            </a:r>
            <a:endParaRPr sz="1600">
              <a:latin typeface="Arial MT"/>
              <a:cs typeface="Arial MT"/>
            </a:endParaRPr>
          </a:p>
          <a:p>
            <a:pPr algn="just" marL="355600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8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adjacencies.</a:t>
            </a:r>
            <a:endParaRPr sz="1600">
              <a:latin typeface="Arial MT"/>
              <a:cs typeface="Arial MT"/>
            </a:endParaRPr>
          </a:p>
          <a:p>
            <a:pPr marL="355600" marR="9525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Advertise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parameters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which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agree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to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neighbors.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Elect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Designated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 </a:t>
            </a:r>
            <a:r>
              <a:rPr dirty="0" sz="1600">
                <a:latin typeface="Arial MT"/>
                <a:cs typeface="Arial MT"/>
              </a:rPr>
              <a:t>(DR)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Backup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Designated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(BDR)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like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Point-</a:t>
            </a:r>
            <a:r>
              <a:rPr dirty="0" sz="1600" spc="-25">
                <a:latin typeface="Arial MT"/>
                <a:cs typeface="Arial MT"/>
              </a:rPr>
              <a:t>to- </a:t>
            </a:r>
            <a:r>
              <a:rPr dirty="0" sz="1600">
                <a:latin typeface="Arial MT"/>
                <a:cs typeface="Arial MT"/>
              </a:rPr>
              <a:t>point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require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or </a:t>
            </a:r>
            <a:r>
              <a:rPr dirty="0" sz="1600" spc="-20">
                <a:latin typeface="Arial MT"/>
                <a:cs typeface="Arial MT"/>
              </a:rPr>
              <a:t>BDR.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2525" y="992578"/>
            <a:ext cx="4832835" cy="3149786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531749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1.3</a:t>
            </a:r>
            <a:r>
              <a:rPr dirty="0" sz="4600" spc="-2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OSPF</a:t>
            </a:r>
            <a:r>
              <a:rPr dirty="0" sz="4600" spc="-35">
                <a:solidFill>
                  <a:srgbClr val="AEE8FA"/>
                </a:solidFill>
              </a:rPr>
              <a:t> </a:t>
            </a:r>
            <a:r>
              <a:rPr dirty="0" sz="4600" spc="-10">
                <a:solidFill>
                  <a:srgbClr val="AEE8FA"/>
                </a:solidFill>
              </a:rPr>
              <a:t>Operation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20"/>
              <a:t> </a:t>
            </a:r>
            <a:r>
              <a:rPr dirty="0" spc="-10"/>
              <a:t>Operation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Video</a:t>
            </a:r>
            <a:r>
              <a:rPr dirty="0" sz="2400" spc="-25"/>
              <a:t> </a:t>
            </a:r>
            <a:r>
              <a:rPr dirty="0" sz="2400"/>
              <a:t>-</a:t>
            </a:r>
            <a:r>
              <a:rPr dirty="0" sz="2400" spc="-45"/>
              <a:t> </a:t>
            </a:r>
            <a:r>
              <a:rPr dirty="0" sz="2400"/>
              <a:t>OSPF</a:t>
            </a:r>
            <a:r>
              <a:rPr dirty="0" sz="2400" spc="-50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11225"/>
            <a:ext cx="5085080" cy="2367280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84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video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cover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7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operation: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Down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Init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 spc="-40">
                <a:latin typeface="Arial MT"/>
                <a:cs typeface="Arial MT"/>
              </a:rPr>
              <a:t>Two-</a:t>
            </a:r>
            <a:r>
              <a:rPr dirty="0" sz="1600">
                <a:latin typeface="Arial MT"/>
                <a:cs typeface="Arial MT"/>
              </a:rPr>
              <a:t>way</a:t>
            </a:r>
            <a:r>
              <a:rPr dirty="0" sz="1600" spc="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ExStart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Loading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4645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100"/>
              <a:t> </a:t>
            </a:r>
            <a:r>
              <a:rPr dirty="0" sz="2400"/>
              <a:t>Operational</a:t>
            </a:r>
            <a:r>
              <a:rPr dirty="0" sz="2400" spc="-75"/>
              <a:t> </a:t>
            </a:r>
            <a:r>
              <a:rPr dirty="0" sz="2400" spc="-10"/>
              <a:t>States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99846" y="786891"/>
          <a:ext cx="8369934" cy="308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1480"/>
                <a:gridCol w="6598920"/>
              </a:tblGrid>
              <a:tr h="2628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Down</a:t>
                      </a:r>
                      <a:r>
                        <a:rPr dirty="0" sz="1600" spc="-2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8745" indent="-79375">
                        <a:lnSpc>
                          <a:spcPct val="100000"/>
                        </a:lnSpc>
                        <a:spcBef>
                          <a:spcPts val="285"/>
                        </a:spcBef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received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=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Down.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110" indent="-79375">
                        <a:lnSpc>
                          <a:spcPct val="100000"/>
                        </a:lnSpc>
                        <a:spcBef>
                          <a:spcPts val="5"/>
                        </a:spcBef>
                        <a:buSzPct val="93750"/>
                        <a:buChar char="•"/>
                        <a:tabLst>
                          <a:tab pos="118110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sends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Init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8110" indent="-79375">
                        <a:lnSpc>
                          <a:spcPct val="100000"/>
                        </a:lnSpc>
                        <a:spcBef>
                          <a:spcPts val="290"/>
                        </a:spcBef>
                        <a:buSzPct val="93750"/>
                        <a:buChar char="•"/>
                        <a:tabLst>
                          <a:tab pos="118110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received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600" spc="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contain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sending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Two-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spc="-4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Two-</a:t>
                      </a: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Way</a:t>
                      </a:r>
                      <a:r>
                        <a:rPr dirty="0" sz="1600" spc="-6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8745" indent="-79375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state,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between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bidirectional.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multiaccess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links,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BDR.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ExStart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373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Module</a:t>
            </a:r>
            <a:r>
              <a:rPr dirty="0" sz="2400" spc="-10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Objectives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222910" y="827659"/>
            <a:ext cx="8040370" cy="9251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60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Title:</a:t>
            </a:r>
            <a:r>
              <a:rPr dirty="0" sz="1400" spc="-4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Concepts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Module</a:t>
            </a:r>
            <a:r>
              <a:rPr dirty="0" sz="1400" spc="-65" b="1">
                <a:solidFill>
                  <a:srgbClr val="57575B"/>
                </a:solidFill>
                <a:latin typeface="Arial"/>
                <a:cs typeface="Arial"/>
              </a:rPr>
              <a:t> </a:t>
            </a:r>
            <a:r>
              <a:rPr dirty="0" sz="1400" b="1">
                <a:solidFill>
                  <a:srgbClr val="57575B"/>
                </a:solidFill>
                <a:latin typeface="Arial"/>
                <a:cs typeface="Arial"/>
              </a:rPr>
              <a:t>Objective</a:t>
            </a:r>
            <a:r>
              <a:rPr dirty="0" sz="1400">
                <a:solidFill>
                  <a:srgbClr val="57575B"/>
                </a:solidFill>
                <a:latin typeface="Arial MT"/>
                <a:cs typeface="Arial MT"/>
              </a:rPr>
              <a:t>:</a:t>
            </a:r>
            <a:r>
              <a:rPr dirty="0" sz="1400" spc="-5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Explain how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operates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both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point-to-point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broadcast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networks.</a:t>
            </a:r>
            <a:endParaRPr sz="15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44512" y="1962023"/>
          <a:ext cx="7985759" cy="1446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5890"/>
                <a:gridCol w="5220335"/>
              </a:tblGrid>
              <a:tr h="30797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6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Topic</a:t>
                      </a:r>
                      <a:r>
                        <a:rPr dirty="0" sz="1400" spc="-5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Objective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521334">
                <a:tc>
                  <a:txBody>
                    <a:bodyPr/>
                    <a:lstStyle/>
                    <a:p>
                      <a:pPr marL="47625" marR="98298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-3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Features</a:t>
                      </a:r>
                      <a:r>
                        <a:rPr dirty="0" sz="1400" spc="-4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and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Characteristics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basic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features</a:t>
                      </a:r>
                      <a:r>
                        <a:rPr dirty="0" sz="14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characteristics.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1447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Packets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Describe</a:t>
                      </a:r>
                      <a:r>
                        <a:rPr dirty="0" sz="14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</a:t>
                      </a:r>
                      <a:r>
                        <a:rPr dirty="0" sz="14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4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types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single-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4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30861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OSPF</a:t>
                      </a:r>
                      <a:r>
                        <a:rPr dirty="0" sz="1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Explain</a:t>
                      </a:r>
                      <a:r>
                        <a:rPr dirty="0" sz="14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4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single-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4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</a:t>
                      </a:r>
                      <a:r>
                        <a:rPr dirty="0" sz="14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4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operates.</a:t>
                      </a:r>
                      <a:endParaRPr sz="1400">
                        <a:latin typeface="Arial MT"/>
                        <a:cs typeface="Arial MT"/>
                      </a:endParaRPr>
                    </a:p>
                  </a:txBody>
                  <a:tcPr marL="0" marR="0" marB="0" marT="3810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78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OSPF</a:t>
            </a:r>
            <a:r>
              <a:rPr dirty="0" sz="2400" spc="-70"/>
              <a:t> </a:t>
            </a:r>
            <a:r>
              <a:rPr dirty="0" sz="2400"/>
              <a:t>Operational</a:t>
            </a:r>
            <a:r>
              <a:rPr dirty="0" sz="2400" spc="-50"/>
              <a:t> </a:t>
            </a:r>
            <a:r>
              <a:rPr dirty="0" sz="2400"/>
              <a:t>States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499846" y="786891"/>
          <a:ext cx="8369934" cy="3080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42415"/>
                <a:gridCol w="6737984"/>
              </a:tblGrid>
              <a:tr h="262890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1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ExStart</a:t>
                      </a:r>
                      <a:r>
                        <a:rPr dirty="0" sz="1600" spc="-5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47625" marR="431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point-to-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networks,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decide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will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initiate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DBD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exchange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decide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upon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initial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DBD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sequence</a:t>
                      </a:r>
                      <a:r>
                        <a:rPr dirty="0" sz="16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number.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19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 marL="47625" marR="529590">
                        <a:lnSpc>
                          <a:spcPct val="100000"/>
                        </a:lnSpc>
                        <a:spcBef>
                          <a:spcPts val="1250"/>
                        </a:spcBef>
                      </a:pP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Exchange 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1587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18110" indent="-79375">
                        <a:lnSpc>
                          <a:spcPct val="100000"/>
                        </a:lnSpc>
                        <a:spcBef>
                          <a:spcPts val="290"/>
                        </a:spcBef>
                        <a:buSzPct val="93750"/>
                        <a:buChar char="•"/>
                        <a:tabLst>
                          <a:tab pos="118110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exchange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DBD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47625" marR="523875" indent="-825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additional</a:t>
                      </a:r>
                      <a:r>
                        <a:rPr dirty="0" sz="16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required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then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Loading;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otherwise,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Full</a:t>
                      </a:r>
                      <a:r>
                        <a:rPr dirty="0" sz="16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8261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62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Loading</a:t>
                      </a:r>
                      <a:r>
                        <a:rPr dirty="0" sz="1600" spc="-65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4699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18745" indent="-79375">
                        <a:lnSpc>
                          <a:spcPct val="100000"/>
                        </a:lnSpc>
                        <a:spcBef>
                          <a:spcPts val="295"/>
                        </a:spcBef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LSRs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LSUs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gain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additional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</a:t>
                      </a:r>
                      <a:r>
                        <a:rPr dirty="0" sz="16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Routes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processed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6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SPF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algorithm.</a:t>
                      </a:r>
                      <a:endParaRPr sz="1600">
                        <a:latin typeface="Arial MT"/>
                        <a:cs typeface="Arial MT"/>
                      </a:endParaRPr>
                    </a:p>
                    <a:p>
                      <a:pPr marL="118745" indent="-79375">
                        <a:lnSpc>
                          <a:spcPct val="100000"/>
                        </a:lnSpc>
                        <a:buSzPct val="93750"/>
                        <a:buChar char="•"/>
                        <a:tabLst>
                          <a:tab pos="118745" algn="l"/>
                        </a:tabLst>
                      </a:pP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Full</a:t>
                      </a:r>
                      <a:r>
                        <a:rPr dirty="0" sz="16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33845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Full</a:t>
                      </a:r>
                      <a:r>
                        <a:rPr dirty="0" sz="1600" spc="-3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600" spc="-10" b="1">
                          <a:solidFill>
                            <a:srgbClr val="57575B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r>
                        <a:rPr dirty="0" sz="16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6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6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fully</a:t>
                      </a:r>
                      <a:r>
                        <a:rPr dirty="0" sz="16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6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synchronized.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29514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Establish</a:t>
            </a:r>
            <a:r>
              <a:rPr dirty="0" sz="2400" spc="-70"/>
              <a:t> </a:t>
            </a:r>
            <a:r>
              <a:rPr dirty="0" sz="2400" spc="-20"/>
              <a:t>Neighbor</a:t>
            </a:r>
            <a:r>
              <a:rPr dirty="0" sz="2400" spc="-150"/>
              <a:t> </a:t>
            </a:r>
            <a:r>
              <a:rPr dirty="0" sz="2400" spc="-10"/>
              <a:t>Adjacencies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69580" cy="25615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determine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contains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out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interfaces.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-25">
                <a:latin typeface="Arial MT"/>
                <a:cs typeface="Arial MT"/>
              </a:rPr>
              <a:t> to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reserved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multicast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224.0.0.5.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Only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packets.</a:t>
            </a:r>
            <a:endParaRPr sz="1600">
              <a:latin typeface="Arial MT"/>
              <a:cs typeface="Arial MT"/>
            </a:endParaRPr>
          </a:p>
          <a:p>
            <a:pPr marL="355600" marR="17208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in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32-</a:t>
            </a:r>
            <a:r>
              <a:rPr dirty="0" sz="1600">
                <a:latin typeface="Arial MT"/>
                <a:cs typeface="Arial MT"/>
              </a:rPr>
              <a:t>bit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formatted like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IPv4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address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and </a:t>
            </a:r>
            <a:r>
              <a:rPr dirty="0" sz="1600">
                <a:latin typeface="Arial MT"/>
                <a:cs typeface="Arial MT"/>
              </a:rPr>
              <a:t>assigned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uniquely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identify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among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peers.</a:t>
            </a:r>
            <a:endParaRPr sz="1600">
              <a:latin typeface="Arial MT"/>
              <a:cs typeface="Arial MT"/>
            </a:endParaRPr>
          </a:p>
          <a:p>
            <a:pPr marL="355600" marR="31178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OSPF-</a:t>
            </a:r>
            <a:r>
              <a:rPr dirty="0" sz="1600">
                <a:latin typeface="Arial MT"/>
                <a:cs typeface="Arial MT"/>
              </a:rPr>
              <a:t>enabled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receives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Hello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ID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list,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receiving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attempts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an </a:t>
            </a:r>
            <a:r>
              <a:rPr dirty="0" sz="1600">
                <a:latin typeface="Arial MT"/>
                <a:cs typeface="Arial MT"/>
              </a:rPr>
              <a:t>adjacency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initiating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20"/>
              <a:t> </a:t>
            </a:r>
            <a:r>
              <a:rPr dirty="0" spc="-10"/>
              <a:t>Operation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Establish</a:t>
            </a:r>
            <a:r>
              <a:rPr dirty="0" sz="2400" spc="-140"/>
              <a:t> </a:t>
            </a:r>
            <a:r>
              <a:rPr dirty="0" sz="2400" spc="-20"/>
              <a:t>Neighbor</a:t>
            </a:r>
            <a:r>
              <a:rPr dirty="0" sz="2400" spc="-145"/>
              <a:t> </a:t>
            </a:r>
            <a:r>
              <a:rPr dirty="0" sz="2400"/>
              <a:t>Adjacencies</a:t>
            </a:r>
            <a:r>
              <a:rPr dirty="0" sz="2400" spc="-75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499363" y="760603"/>
            <a:ext cx="666051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The</a:t>
            </a:r>
            <a:r>
              <a:rPr dirty="0" sz="1600" spc="-2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process</a:t>
            </a:r>
            <a:r>
              <a:rPr dirty="0" sz="1600" spc="-2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routers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use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to</a:t>
            </a:r>
            <a:r>
              <a:rPr dirty="0" sz="16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establish</a:t>
            </a:r>
            <a:r>
              <a:rPr dirty="0" sz="1600" spc="-3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adjacency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on</a:t>
            </a:r>
            <a:r>
              <a:rPr dirty="0" sz="1600" spc="-30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57575B"/>
                </a:solidFill>
                <a:latin typeface="Arial MT"/>
                <a:cs typeface="Arial MT"/>
              </a:rPr>
              <a:t>a</a:t>
            </a:r>
            <a:r>
              <a:rPr dirty="0" sz="1600" spc="-1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multiaccess</a:t>
            </a:r>
            <a:r>
              <a:rPr dirty="0" sz="1600" spc="-45">
                <a:solidFill>
                  <a:srgbClr val="57575B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57575B"/>
                </a:solidFill>
                <a:latin typeface="Arial MT"/>
                <a:cs typeface="Arial MT"/>
              </a:rPr>
              <a:t>network: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514591" y="1457325"/>
          <a:ext cx="8369934" cy="2560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65"/>
                <a:gridCol w="1812925"/>
                <a:gridCol w="6200775"/>
              </a:tblGrid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4671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enabled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interface,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Down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starts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sending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OSPFv2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out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interface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attempt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discover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2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27559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receives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previously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unknown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R1,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R1’s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responds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containing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own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3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91440" marR="18415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receives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R2’s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hello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notices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message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contains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list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R2’s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neighbors.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adds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R2’s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transitions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Two-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Way</a:t>
                      </a:r>
                      <a:r>
                        <a:rPr dirty="0" sz="1200" spc="-6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State.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just"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connected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point-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to-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point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transition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ExStart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algn="just" marL="91440" marR="4724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R1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R2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connected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over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common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Ethernet</a:t>
                      </a:r>
                      <a:r>
                        <a:rPr dirty="0" sz="1200" spc="-4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network,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DR/BDR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election occurs.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275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 marL="127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4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&amp;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BDR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BDR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election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occurs,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highest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highest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priority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elected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DR,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second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highest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BDR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1910">
                    <a:lnL w="12700">
                      <a:solidFill>
                        <a:srgbClr val="004B69"/>
                      </a:solidFill>
                      <a:prstDash val="solid"/>
                    </a:lnL>
                    <a:lnR w="12700">
                      <a:solidFill>
                        <a:srgbClr val="004B69"/>
                      </a:solidFill>
                      <a:prstDash val="solid"/>
                    </a:lnR>
                    <a:lnT w="12700">
                      <a:solidFill>
                        <a:srgbClr val="004B69"/>
                      </a:solidFill>
                      <a:prstDash val="solid"/>
                    </a:lnT>
                    <a:lnB w="12700">
                      <a:solidFill>
                        <a:srgbClr val="004B69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3973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Synchronizing</a:t>
            </a:r>
            <a:r>
              <a:rPr dirty="0" sz="2400" spc="-5"/>
              <a:t> </a:t>
            </a:r>
            <a:r>
              <a:rPr dirty="0" sz="2400"/>
              <a:t>OSPF</a:t>
            </a:r>
            <a:r>
              <a:rPr dirty="0" sz="2400" spc="-60"/>
              <a:t> </a:t>
            </a:r>
            <a:r>
              <a:rPr dirty="0" sz="2400" spc="-10"/>
              <a:t>Databases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994015" cy="3363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135255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40">
                <a:latin typeface="Arial MT"/>
                <a:cs typeface="Arial MT"/>
              </a:rPr>
              <a:t>Two-</a:t>
            </a:r>
            <a:r>
              <a:rPr dirty="0" sz="1600">
                <a:latin typeface="Arial MT"/>
                <a:cs typeface="Arial MT"/>
              </a:rPr>
              <a:t>Way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transition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synchronization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step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Decide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first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router: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with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highest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sends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DBD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first.</a:t>
            </a:r>
            <a:endParaRPr sz="1600">
              <a:latin typeface="Arial MT"/>
              <a:cs typeface="Arial MT"/>
            </a:endParaRPr>
          </a:p>
          <a:p>
            <a:pPr marL="370205" indent="-214629">
              <a:lnSpc>
                <a:spcPts val="1870"/>
              </a:lnSpc>
              <a:spcBef>
                <a:spcPts val="505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DBDs: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needed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</a:t>
            </a:r>
            <a:r>
              <a:rPr dirty="0" sz="1600" spc="-20">
                <a:latin typeface="Arial MT"/>
                <a:cs typeface="Arial MT"/>
              </a:rPr>
              <a:t>must</a:t>
            </a:r>
            <a:endParaRPr sz="1600">
              <a:latin typeface="Arial MT"/>
              <a:cs typeface="Arial MT"/>
            </a:endParaRPr>
          </a:p>
          <a:p>
            <a:pPr marL="370840">
              <a:lnSpc>
                <a:spcPts val="1870"/>
              </a:lnSpc>
            </a:pPr>
            <a:r>
              <a:rPr dirty="0" sz="1600">
                <a:latin typeface="Arial MT"/>
                <a:cs typeface="Arial MT"/>
              </a:rPr>
              <a:t>acknowledge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DBD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LSAck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packet.</a:t>
            </a:r>
            <a:endParaRPr sz="1600">
              <a:latin typeface="Arial MT"/>
              <a:cs typeface="Arial MT"/>
            </a:endParaRPr>
          </a:p>
          <a:p>
            <a:pPr marL="370840" marR="27940" indent="-215265">
              <a:lnSpc>
                <a:spcPts val="1820"/>
              </a:lnSpc>
              <a:spcBef>
                <a:spcPts val="645"/>
              </a:spcBef>
              <a:buClr>
                <a:srgbClr val="57575B"/>
              </a:buClr>
              <a:buChar char="•"/>
              <a:tabLst>
                <a:tab pos="370840" algn="l"/>
              </a:tabLst>
            </a:pPr>
            <a:r>
              <a:rPr dirty="0" sz="1600">
                <a:latin typeface="Arial MT"/>
                <a:cs typeface="Arial MT"/>
              </a:rPr>
              <a:t>Send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LSR: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compares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DBD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with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local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LSDB.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DBD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current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transitions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loading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state.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95"/>
              </a:spcBef>
              <a:buClr>
                <a:srgbClr val="57575B"/>
              </a:buClr>
              <a:buFont typeface="Arial MT"/>
              <a:buChar char="•"/>
            </a:pPr>
            <a:endParaRPr sz="1600">
              <a:latin typeface="Arial MT"/>
              <a:cs typeface="Arial MT"/>
            </a:endParaRPr>
          </a:p>
          <a:p>
            <a:pPr marL="155575" marR="850900">
              <a:lnSpc>
                <a:spcPts val="182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After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have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been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satisfied,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considered </a:t>
            </a:r>
            <a:r>
              <a:rPr dirty="0" sz="1600">
                <a:latin typeface="Arial MT"/>
                <a:cs typeface="Arial MT"/>
              </a:rPr>
              <a:t>synchronized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full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Updates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(LSUs)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sent:</a:t>
            </a:r>
            <a:endParaRPr sz="16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459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perceived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(incremental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updates)</a:t>
            </a:r>
            <a:endParaRPr sz="1600">
              <a:latin typeface="Arial MT"/>
              <a:cs typeface="Arial MT"/>
            </a:endParaRPr>
          </a:p>
          <a:p>
            <a:pPr marL="370205" indent="-214629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370205" algn="l"/>
              </a:tabLst>
            </a:pP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30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minutes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58318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The</a:t>
            </a:r>
            <a:r>
              <a:rPr dirty="0" sz="2400" spc="-45"/>
              <a:t> </a:t>
            </a:r>
            <a:r>
              <a:rPr dirty="0" sz="2400"/>
              <a:t>Need</a:t>
            </a:r>
            <a:r>
              <a:rPr dirty="0" sz="2400" spc="-30"/>
              <a:t> </a:t>
            </a:r>
            <a:r>
              <a:rPr dirty="0" sz="2400"/>
              <a:t>for</a:t>
            </a:r>
            <a:r>
              <a:rPr dirty="0" sz="2400" spc="-35"/>
              <a:t> </a:t>
            </a:r>
            <a:r>
              <a:rPr dirty="0" sz="2400"/>
              <a:t>a</a:t>
            </a:r>
            <a:r>
              <a:rPr dirty="0" sz="2400" spc="-35"/>
              <a:t> </a:t>
            </a:r>
            <a:r>
              <a:rPr dirty="0" sz="2400" spc="-25"/>
              <a:t>DR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4203700" cy="37814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64135">
              <a:lnSpc>
                <a:spcPct val="100000"/>
              </a:lnSpc>
              <a:spcBef>
                <a:spcPts val="95"/>
              </a:spcBef>
            </a:pP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two </a:t>
            </a:r>
            <a:r>
              <a:rPr dirty="0" sz="1600">
                <a:latin typeface="Arial MT"/>
                <a:cs typeface="Arial MT"/>
              </a:rPr>
              <a:t>challenges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regarding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of </a:t>
            </a:r>
            <a:r>
              <a:rPr dirty="0" sz="1600">
                <a:latin typeface="Arial MT"/>
                <a:cs typeface="Arial MT"/>
              </a:rPr>
              <a:t>LSAs,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">
                <a:latin typeface="Arial MT"/>
                <a:cs typeface="Arial MT"/>
              </a:rPr>
              <a:t> follows:</a:t>
            </a:r>
            <a:endParaRPr sz="1600">
              <a:latin typeface="Arial MT"/>
              <a:cs typeface="Arial MT"/>
            </a:endParaRPr>
          </a:p>
          <a:p>
            <a:pPr marL="355600" marR="258445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Creation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5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multiple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adjacencies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spc="-50">
                <a:latin typeface="Arial MT"/>
                <a:cs typeface="Arial MT"/>
              </a:rPr>
              <a:t>-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could</a:t>
            </a:r>
            <a:r>
              <a:rPr dirty="0" sz="1600" spc="-7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potentially </a:t>
            </a:r>
            <a:r>
              <a:rPr dirty="0" sz="1600">
                <a:latin typeface="Arial MT"/>
                <a:cs typeface="Arial MT"/>
              </a:rPr>
              <a:t>interconnect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many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common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link.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adjacencies</a:t>
            </a:r>
            <a:r>
              <a:rPr dirty="0" sz="1600" spc="-8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with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would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excessive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between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Extensive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flooding</a:t>
            </a:r>
            <a:r>
              <a:rPr dirty="0" sz="1600" spc="-1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of</a:t>
            </a:r>
            <a:r>
              <a:rPr dirty="0" sz="1600" spc="-45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LSAs</a:t>
            </a:r>
            <a:r>
              <a:rPr dirty="0" sz="1600" spc="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Link-state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time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is </a:t>
            </a:r>
            <a:r>
              <a:rPr dirty="0" sz="1600">
                <a:latin typeface="Arial MT"/>
                <a:cs typeface="Arial MT"/>
              </a:rPr>
              <a:t>initialized,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there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change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0">
                <a:latin typeface="Arial MT"/>
                <a:cs typeface="Arial MT"/>
              </a:rPr>
              <a:t>topology.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become excessive.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1844" y="1019441"/>
            <a:ext cx="3638550" cy="3133725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152463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2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Operation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2448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/>
              <a:t>LSA</a:t>
            </a:r>
            <a:r>
              <a:rPr dirty="0" sz="2400" spc="-160"/>
              <a:t> </a:t>
            </a:r>
            <a:r>
              <a:rPr dirty="0" sz="2400"/>
              <a:t>Flooding</a:t>
            </a:r>
            <a:r>
              <a:rPr dirty="0" sz="2400" spc="-45"/>
              <a:t> </a:t>
            </a:r>
            <a:r>
              <a:rPr dirty="0" sz="2400"/>
              <a:t>with</a:t>
            </a:r>
            <a:r>
              <a:rPr dirty="0" sz="2400" spc="-40"/>
              <a:t> </a:t>
            </a:r>
            <a:r>
              <a:rPr dirty="0" sz="2400"/>
              <a:t>a</a:t>
            </a:r>
            <a:r>
              <a:rPr dirty="0" sz="2400" spc="-60"/>
              <a:t> </a:t>
            </a:r>
            <a:r>
              <a:rPr dirty="0" sz="2400" spc="-35"/>
              <a:t>DR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77200" cy="3042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21844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increases</a:t>
            </a:r>
            <a:r>
              <a:rPr dirty="0" sz="1600" spc="-25">
                <a:latin typeface="Arial MT"/>
                <a:cs typeface="Arial MT"/>
              </a:rPr>
              <a:t> the </a:t>
            </a:r>
            <a:r>
              <a:rPr dirty="0" sz="1600">
                <a:latin typeface="Arial MT"/>
                <a:cs typeface="Arial MT"/>
              </a:rPr>
              <a:t>number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between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significantly </a:t>
            </a:r>
            <a:r>
              <a:rPr dirty="0" sz="1600">
                <a:latin typeface="Arial MT"/>
                <a:cs typeface="Arial MT"/>
              </a:rPr>
              <a:t>impacts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operation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OSPF.</a:t>
            </a:r>
            <a:endParaRPr sz="1600">
              <a:latin typeface="Arial MT"/>
              <a:cs typeface="Arial MT"/>
            </a:endParaRPr>
          </a:p>
          <a:p>
            <a:pPr marL="355600" marR="11430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If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every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flood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acknowledge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received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other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multiaccess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traffic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would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quite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chaotic.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multiaccess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networks,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collection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distribution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point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sent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received.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9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BDR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elected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case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10">
                <a:latin typeface="Arial MT"/>
                <a:cs typeface="Arial MT"/>
              </a:rPr>
              <a:t> fails.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other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become</a:t>
            </a:r>
            <a:r>
              <a:rPr dirty="0" sz="1600" spc="-10">
                <a:latin typeface="Arial MT"/>
                <a:cs typeface="Arial MT"/>
              </a:rPr>
              <a:t> DROTHERs.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DROTHER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that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neither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 spc="-20">
                <a:latin typeface="Arial MT"/>
                <a:cs typeface="Arial MT"/>
              </a:rPr>
              <a:t>BDR.</a:t>
            </a:r>
            <a:endParaRPr sz="1600">
              <a:latin typeface="Arial MT"/>
              <a:cs typeface="Arial MT"/>
            </a:endParaRPr>
          </a:p>
          <a:p>
            <a:pPr lvl="1" marL="428625" marR="224790" indent="-342900">
              <a:lnSpc>
                <a:spcPts val="1600"/>
              </a:lnSpc>
              <a:spcBef>
                <a:spcPts val="635"/>
              </a:spcBef>
              <a:buClr>
                <a:srgbClr val="57575B"/>
              </a:buClr>
              <a:buFont typeface="Arial MT"/>
              <a:buChar char="•"/>
              <a:tabLst>
                <a:tab pos="428625" algn="l"/>
              </a:tabLst>
            </a:pPr>
            <a:r>
              <a:rPr dirty="0" sz="1400" b="1">
                <a:latin typeface="Arial"/>
                <a:cs typeface="Arial"/>
              </a:rPr>
              <a:t>Note</a:t>
            </a:r>
            <a:r>
              <a:rPr dirty="0" sz="1400">
                <a:latin typeface="Arial MT"/>
                <a:cs typeface="Arial MT"/>
              </a:rPr>
              <a:t>: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DR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is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only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used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dissemination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LSAs.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will</a:t>
            </a:r>
            <a:r>
              <a:rPr dirty="0" sz="1400" spc="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still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use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2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best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next- </a:t>
            </a:r>
            <a:r>
              <a:rPr dirty="0" sz="1400">
                <a:latin typeface="Arial MT"/>
                <a:cs typeface="Arial MT"/>
              </a:rPr>
              <a:t>hop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router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indicated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in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routing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table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the</a:t>
            </a:r>
            <a:r>
              <a:rPr dirty="0" sz="1400" spc="-4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forwarding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of</a:t>
            </a:r>
            <a:r>
              <a:rPr dirty="0" sz="1400" spc="-1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all</a:t>
            </a:r>
            <a:r>
              <a:rPr dirty="0" sz="1400" spc="-1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other</a:t>
            </a:r>
            <a:r>
              <a:rPr dirty="0" sz="1400" spc="-5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packets.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943861"/>
            <a:ext cx="7697470" cy="72644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600">
                <a:solidFill>
                  <a:srgbClr val="AEE8FA"/>
                </a:solidFill>
              </a:rPr>
              <a:t>1.4</a:t>
            </a:r>
            <a:r>
              <a:rPr dirty="0" sz="4600" spc="-11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Module</a:t>
            </a:r>
            <a:r>
              <a:rPr dirty="0" sz="4600" spc="-8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Practice</a:t>
            </a:r>
            <a:r>
              <a:rPr dirty="0" sz="4600" spc="-10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and</a:t>
            </a:r>
            <a:r>
              <a:rPr dirty="0" sz="4600" spc="-105">
                <a:solidFill>
                  <a:srgbClr val="AEE8FA"/>
                </a:solidFill>
              </a:rPr>
              <a:t> </a:t>
            </a:r>
            <a:r>
              <a:rPr dirty="0" sz="4600" spc="-20">
                <a:solidFill>
                  <a:srgbClr val="AEE8FA"/>
                </a:solidFill>
              </a:rPr>
              <a:t>Quiz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47598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74739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Open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Shortest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First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(OSPF)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link-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was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developed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an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alternative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distance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vector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(RIP).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link-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concept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scalability.</a:t>
            </a:r>
            <a:endParaRPr sz="1500">
              <a:latin typeface="Arial MT"/>
              <a:cs typeface="Arial MT"/>
            </a:endParaRPr>
          </a:p>
          <a:p>
            <a:pPr marL="181610" marR="21209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router.</a:t>
            </a:r>
            <a:r>
              <a:rPr dirty="0" sz="1500" spc="-114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segment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connects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two routers,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 spc="-5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stub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Ethernet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connected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single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link-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includes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prefix,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prefix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length,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cost.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protocol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information.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messages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help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build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structures,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processed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algorithm.</a:t>
            </a:r>
            <a:endParaRPr sz="1500">
              <a:latin typeface="Arial MT"/>
              <a:cs typeface="Arial MT"/>
            </a:endParaRPr>
          </a:p>
          <a:p>
            <a:pPr marL="181610" marR="9080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running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convey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five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types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of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packets: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description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link-state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request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link-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update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link-state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acknowledgment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packet.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messages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create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maintain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three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databases: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database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creates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table,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link-state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(LSDB)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creates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topology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table,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forwarding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creates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table.</a:t>
            </a:r>
            <a:endParaRPr sz="1500">
              <a:latin typeface="Arial MT"/>
              <a:cs typeface="Arial MT"/>
            </a:endParaRPr>
          </a:p>
          <a:p>
            <a:pPr marL="181610" marR="55308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builds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topology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table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results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calculations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Dijkstra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SPF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(shortest-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first)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algorithm.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SPF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algorithm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based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cumulative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50">
                <a:latin typeface="Arial MT"/>
                <a:cs typeface="Arial MT"/>
              </a:rPr>
              <a:t>a </a:t>
            </a:r>
            <a:r>
              <a:rPr dirty="0" sz="1500" spc="-5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destination.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OSPF, </a:t>
            </a:r>
            <a:r>
              <a:rPr dirty="0" sz="1500">
                <a:latin typeface="Arial MT"/>
                <a:cs typeface="Arial MT"/>
              </a:rPr>
              <a:t>cost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path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destination.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85200" cy="39128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1206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 spc="-9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maintain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information,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complete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generic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link-state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to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 spc="50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reach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convergence: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Establish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</a:t>
            </a:r>
            <a:r>
              <a:rPr dirty="0" sz="1500" spc="-9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Adjacencies,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</a:t>
            </a:r>
            <a:r>
              <a:rPr dirty="0" sz="1500" spc="-10">
                <a:latin typeface="Arial MT"/>
                <a:cs typeface="Arial MT"/>
              </a:rPr>
              <a:t>State 	Advertisements,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Build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Execute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SPF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Algorithm,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Choose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any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practice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0.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 spc="-10">
                <a:latin typeface="Arial MT"/>
                <a:cs typeface="Arial MT"/>
              </a:rPr>
              <a:t>Single-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useful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smaller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few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routers.</a:t>
            </a:r>
            <a:endParaRPr sz="1500">
              <a:latin typeface="Arial MT"/>
              <a:cs typeface="Arial MT"/>
            </a:endParaRPr>
          </a:p>
          <a:p>
            <a:pPr marL="181610" marR="3365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8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multiarea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OSPF,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large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domain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divided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smaller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support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hierarchical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routing.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still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occurs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(interarea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routing),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while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many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processor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intensive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operations,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recalculating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kept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within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area.</a:t>
            </a:r>
            <a:endParaRPr sz="1500">
              <a:latin typeface="Arial MT"/>
              <a:cs typeface="Arial MT"/>
            </a:endParaRPr>
          </a:p>
          <a:p>
            <a:pPr marL="181610" marR="289560" indent="-169545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OSPFv3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equivalent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exchanging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IPv6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prefixes.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Recall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IPv6,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network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referred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prefix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subnet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mask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called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prefix-</a:t>
            </a:r>
            <a:r>
              <a:rPr dirty="0" sz="1500" spc="-10">
                <a:latin typeface="Arial MT"/>
                <a:cs typeface="Arial MT"/>
              </a:rPr>
              <a:t>length.</a:t>
            </a:r>
            <a:endParaRPr sz="1500">
              <a:latin typeface="Arial MT"/>
              <a:cs typeface="Arial MT"/>
            </a:endParaRPr>
          </a:p>
          <a:p>
            <a:pPr marL="181610" marR="126364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following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link-state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(LSPs)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establish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maintain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adjacencies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updates: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1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DBD,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3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LSR,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4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LSU,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5</a:t>
            </a:r>
            <a:r>
              <a:rPr dirty="0" sz="1500" spc="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LSAck.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LSUs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forward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routing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updates,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such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changes.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used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to: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Discover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establish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adjacencies,</a:t>
            </a:r>
            <a:r>
              <a:rPr dirty="0" sz="1500" spc="-114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Advertise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parameters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two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agree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neighbors,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Designated</a:t>
            </a:r>
            <a:r>
              <a:rPr dirty="0" sz="1500" spc="500">
                <a:latin typeface="Arial MT"/>
                <a:cs typeface="Arial MT"/>
              </a:rPr>
              <a:t> </a:t>
            </a:r>
            <a:r>
              <a:rPr dirty="0" sz="1500" spc="50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(DR)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Backup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Designated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(BDR)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like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Ethernet.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Point-</a:t>
            </a:r>
            <a:r>
              <a:rPr dirty="0" sz="1500" spc="-25">
                <a:latin typeface="Arial MT"/>
                <a:cs typeface="Arial MT"/>
              </a:rPr>
              <a:t>to-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point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require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BDR.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566150" cy="3455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87630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Some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important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fields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type,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area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ID,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mask,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interval,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priority,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dead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interval,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DR,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neighbors.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progresses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through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reach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convergence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are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down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init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two-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way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ExStart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Exchange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loading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full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state.</a:t>
            </a:r>
            <a:endParaRPr sz="1500">
              <a:latin typeface="Arial MT"/>
              <a:cs typeface="Arial MT"/>
            </a:endParaRPr>
          </a:p>
          <a:p>
            <a:pPr marL="181610" marR="42100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interface,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must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determine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there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another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OSPF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link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by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sending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contains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out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OSPF-</a:t>
            </a:r>
            <a:r>
              <a:rPr dirty="0" sz="1500" spc="-10">
                <a:latin typeface="Arial MT"/>
                <a:cs typeface="Arial MT"/>
              </a:rPr>
              <a:t>enabled 	interfaces.</a:t>
            </a:r>
            <a:endParaRPr sz="1500">
              <a:latin typeface="Arial MT"/>
              <a:cs typeface="Arial MT"/>
            </a:endParaRPr>
          </a:p>
          <a:p>
            <a:pPr marL="182880" indent="-170180">
              <a:lnSpc>
                <a:spcPct val="100000"/>
              </a:lnSpc>
              <a:spcBef>
                <a:spcPts val="5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sent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reserved</a:t>
            </a:r>
            <a:r>
              <a:rPr dirty="0" sz="1500" spc="-9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IPv4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multicast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address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224.0.0.5.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Only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</a:pPr>
            <a:r>
              <a:rPr dirty="0" sz="1500">
                <a:latin typeface="Arial MT"/>
                <a:cs typeface="Arial MT"/>
              </a:rPr>
              <a:t>OSPFv2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will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process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these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packets.</a:t>
            </a:r>
            <a:endParaRPr sz="1500">
              <a:latin typeface="Arial MT"/>
              <a:cs typeface="Arial MT"/>
            </a:endParaRPr>
          </a:p>
          <a:p>
            <a:pPr marL="181610" marR="1841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When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neighboring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OSPF-</a:t>
            </a:r>
            <a:r>
              <a:rPr dirty="0" sz="1500">
                <a:latin typeface="Arial MT"/>
                <a:cs typeface="Arial MT"/>
              </a:rPr>
              <a:t>enabled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receives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Hello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packet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not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within </a:t>
            </a:r>
            <a:r>
              <a:rPr dirty="0" sz="1500" spc="-1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its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neighbor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list,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receiving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attempts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establish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adjacency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with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initiating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router.</a:t>
            </a:r>
            <a:endParaRPr sz="1500">
              <a:latin typeface="Arial MT"/>
              <a:cs typeface="Arial MT"/>
            </a:endParaRPr>
          </a:p>
          <a:p>
            <a:pPr marL="181610" marR="508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After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40">
                <a:latin typeface="Arial MT"/>
                <a:cs typeface="Arial MT"/>
              </a:rPr>
              <a:t>Two-</a:t>
            </a:r>
            <a:r>
              <a:rPr dirty="0" sz="1500">
                <a:latin typeface="Arial MT"/>
                <a:cs typeface="Arial MT"/>
              </a:rPr>
              <a:t>Way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state,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transition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database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synchronization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states,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which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three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step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 spc="-10">
                <a:latin typeface="Arial MT"/>
                <a:cs typeface="Arial MT"/>
              </a:rPr>
              <a:t>process:</a:t>
            </a:r>
            <a:endParaRPr sz="1500">
              <a:latin typeface="Arial MT"/>
              <a:cs typeface="Arial MT"/>
            </a:endParaRPr>
          </a:p>
          <a:p>
            <a:pPr marL="181610" marR="477520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create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two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challenges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regarding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flooding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LSAs: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the </a:t>
            </a:r>
            <a:r>
              <a:rPr dirty="0" sz="1500" spc="-25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creation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multiple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adjacencies</a:t>
            </a:r>
            <a:r>
              <a:rPr dirty="0" sz="1500" spc="-7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extensive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flooding</a:t>
            </a:r>
            <a:r>
              <a:rPr dirty="0" sz="1500" spc="-6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LSAs.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096" y="1312240"/>
            <a:ext cx="6198870" cy="1357630"/>
          </a:xfrm>
          <a:prstGeom prst="rect"/>
        </p:spPr>
        <p:txBody>
          <a:bodyPr wrap="square" lIns="0" tIns="91440" rIns="0" bIns="0" rtlCol="0" vert="horz">
            <a:spAutoFit/>
          </a:bodyPr>
          <a:lstStyle/>
          <a:p>
            <a:pPr marL="12700" marR="5080">
              <a:lnSpc>
                <a:spcPts val="4970"/>
              </a:lnSpc>
              <a:spcBef>
                <a:spcPts val="720"/>
              </a:spcBef>
            </a:pPr>
            <a:r>
              <a:rPr dirty="0" sz="4600">
                <a:solidFill>
                  <a:srgbClr val="AEE8FA"/>
                </a:solidFill>
              </a:rPr>
              <a:t>1.1</a:t>
            </a:r>
            <a:r>
              <a:rPr dirty="0" sz="4600" spc="-75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OSPF</a:t>
            </a:r>
            <a:r>
              <a:rPr dirty="0" sz="4600" spc="-80">
                <a:solidFill>
                  <a:srgbClr val="AEE8FA"/>
                </a:solidFill>
              </a:rPr>
              <a:t> </a:t>
            </a:r>
            <a:r>
              <a:rPr dirty="0" sz="4600">
                <a:solidFill>
                  <a:srgbClr val="AEE8FA"/>
                </a:solidFill>
              </a:rPr>
              <a:t>Features</a:t>
            </a:r>
            <a:r>
              <a:rPr dirty="0" sz="4600" spc="-60">
                <a:solidFill>
                  <a:srgbClr val="AEE8FA"/>
                </a:solidFill>
              </a:rPr>
              <a:t> </a:t>
            </a:r>
            <a:r>
              <a:rPr dirty="0" sz="4600" spc="-25">
                <a:solidFill>
                  <a:srgbClr val="AEE8FA"/>
                </a:solidFill>
              </a:rPr>
              <a:t>and </a:t>
            </a:r>
            <a:r>
              <a:rPr dirty="0" sz="4600" spc="-10">
                <a:solidFill>
                  <a:srgbClr val="AEE8FA"/>
                </a:solidFill>
              </a:rPr>
              <a:t>Characteristics</a:t>
            </a:r>
            <a:endParaRPr sz="4600"/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112013"/>
            <a:ext cx="205740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Module</a:t>
            </a:r>
            <a:r>
              <a:rPr dirty="0" sz="1400" spc="-35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Practice</a:t>
            </a:r>
            <a:r>
              <a:rPr dirty="0" sz="1400" spc="-6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>
                <a:solidFill>
                  <a:srgbClr val="367086"/>
                </a:solidFill>
                <a:latin typeface="Arial MT"/>
                <a:cs typeface="Arial MT"/>
              </a:rPr>
              <a:t>and</a:t>
            </a:r>
            <a:r>
              <a:rPr dirty="0" sz="1400" spc="-30">
                <a:solidFill>
                  <a:srgbClr val="367086"/>
                </a:solidFill>
                <a:latin typeface="Arial MT"/>
                <a:cs typeface="Arial MT"/>
              </a:rPr>
              <a:t> </a:t>
            </a:r>
            <a:r>
              <a:rPr dirty="0" sz="1400" spc="-20">
                <a:solidFill>
                  <a:srgbClr val="367086"/>
                </a:solidFill>
                <a:latin typeface="Arial MT"/>
                <a:cs typeface="Arial MT"/>
              </a:rPr>
              <a:t>Quiz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28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323850"/>
            <a:ext cx="45573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367086"/>
                </a:solidFill>
              </a:rPr>
              <a:t>What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Did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</a:t>
            </a:r>
            <a:r>
              <a:rPr dirty="0" sz="2400" spc="-3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Learn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In</a:t>
            </a:r>
            <a:r>
              <a:rPr dirty="0" sz="2400" spc="-85">
                <a:solidFill>
                  <a:srgbClr val="367086"/>
                </a:solidFill>
              </a:rPr>
              <a:t> </a:t>
            </a:r>
            <a:r>
              <a:rPr dirty="0" sz="2400">
                <a:solidFill>
                  <a:srgbClr val="367086"/>
                </a:solidFill>
              </a:rPr>
              <a:t>This</a:t>
            </a:r>
            <a:r>
              <a:rPr dirty="0" sz="2400" spc="-30">
                <a:solidFill>
                  <a:srgbClr val="367086"/>
                </a:solidFill>
              </a:rPr>
              <a:t> </a:t>
            </a:r>
            <a:r>
              <a:rPr dirty="0" sz="2400" spc="-10">
                <a:solidFill>
                  <a:srgbClr val="367086"/>
                </a:solidFill>
              </a:rPr>
              <a:t>Module?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222910" y="827659"/>
            <a:ext cx="8263255" cy="18554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1610" marR="248285" indent="-169545">
              <a:lnSpc>
                <a:spcPct val="100000"/>
              </a:lnSpc>
              <a:spcBef>
                <a:spcPts val="100"/>
              </a:spcBef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dramatic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increase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dramatically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increases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number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LSAs </a:t>
            </a:r>
            <a:r>
              <a:rPr dirty="0" sz="1500" spc="-20">
                <a:latin typeface="Arial MT"/>
                <a:cs typeface="Arial MT"/>
              </a:rPr>
              <a:t>	</a:t>
            </a:r>
            <a:r>
              <a:rPr dirty="0" sz="1500">
                <a:latin typeface="Arial MT"/>
                <a:cs typeface="Arial MT"/>
              </a:rPr>
              <a:t>exchanged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between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routers.</a:t>
            </a:r>
            <a:endParaRPr sz="1500">
              <a:latin typeface="Arial MT"/>
              <a:cs typeface="Arial MT"/>
            </a:endParaRPr>
          </a:p>
          <a:p>
            <a:pPr marL="182880" marR="5080" indent="-17081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880" algn="l"/>
              </a:tabLst>
            </a:pP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flooding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LSAs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significantly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impact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operation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OSPF. </a:t>
            </a:r>
            <a:r>
              <a:rPr dirty="0" sz="1500">
                <a:latin typeface="Arial MT"/>
                <a:cs typeface="Arial MT"/>
              </a:rPr>
              <a:t>If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every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multiaccess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had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flood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acknowledge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received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LSAs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all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other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routers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that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same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6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network,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traffic</a:t>
            </a:r>
            <a:r>
              <a:rPr dirty="0" sz="1500" spc="-7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would</a:t>
            </a:r>
            <a:r>
              <a:rPr dirty="0" sz="1500" spc="-1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become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quite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chaotic.</a:t>
            </a:r>
            <a:r>
              <a:rPr dirty="0" sz="1500" spc="-8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why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 spc="-25">
                <a:latin typeface="Arial MT"/>
                <a:cs typeface="Arial MT"/>
              </a:rPr>
              <a:t>BDR </a:t>
            </a:r>
            <a:r>
              <a:rPr dirty="0" sz="1500">
                <a:latin typeface="Arial MT"/>
                <a:cs typeface="Arial MT"/>
              </a:rPr>
              <a:t>election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necessary.</a:t>
            </a:r>
            <a:endParaRPr sz="1500">
              <a:latin typeface="Arial MT"/>
              <a:cs typeface="Arial MT"/>
            </a:endParaRPr>
          </a:p>
          <a:p>
            <a:pPr marL="182245" indent="-169545">
              <a:lnSpc>
                <a:spcPct val="100000"/>
              </a:lnSpc>
              <a:buClr>
                <a:srgbClr val="57575B"/>
              </a:buClr>
              <a:buSzPct val="90000"/>
              <a:buChar char="•"/>
              <a:tabLst>
                <a:tab pos="182245" algn="l"/>
              </a:tabLst>
            </a:pPr>
            <a:r>
              <a:rPr dirty="0" sz="1500">
                <a:latin typeface="Arial MT"/>
                <a:cs typeface="Arial MT"/>
              </a:rPr>
              <a:t>On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multiaccess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networks,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OSPF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elects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to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be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collection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distribution</a:t>
            </a:r>
            <a:r>
              <a:rPr dirty="0" sz="1500" spc="-5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point</a:t>
            </a:r>
            <a:r>
              <a:rPr dirty="0" sz="1500" spc="-4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for</a:t>
            </a:r>
            <a:r>
              <a:rPr dirty="0" sz="1500" spc="-30">
                <a:latin typeface="Arial MT"/>
                <a:cs typeface="Arial MT"/>
              </a:rPr>
              <a:t> </a:t>
            </a:r>
            <a:r>
              <a:rPr dirty="0" sz="1500" spc="-20">
                <a:latin typeface="Arial MT"/>
                <a:cs typeface="Arial MT"/>
              </a:rPr>
              <a:t>LSAs</a:t>
            </a:r>
            <a:endParaRPr sz="1500">
              <a:latin typeface="Arial MT"/>
              <a:cs typeface="Arial MT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dirty="0" sz="1500">
                <a:latin typeface="Arial MT"/>
                <a:cs typeface="Arial MT"/>
              </a:rPr>
              <a:t>sent</a:t>
            </a:r>
            <a:r>
              <a:rPr dirty="0" sz="1500" spc="-5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and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received.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</a:t>
            </a:r>
            <a:r>
              <a:rPr dirty="0" sz="1500" spc="-10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BDR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is</a:t>
            </a:r>
            <a:r>
              <a:rPr dirty="0" sz="1500" spc="-2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also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elected</a:t>
            </a:r>
            <a:r>
              <a:rPr dirty="0" sz="1500" spc="-4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in</a:t>
            </a:r>
            <a:r>
              <a:rPr dirty="0" sz="1500" spc="-10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case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the</a:t>
            </a:r>
            <a:r>
              <a:rPr dirty="0" sz="1500" spc="-35">
                <a:latin typeface="Arial MT"/>
                <a:cs typeface="Arial MT"/>
              </a:rPr>
              <a:t> </a:t>
            </a:r>
            <a:r>
              <a:rPr dirty="0" sz="1500">
                <a:latin typeface="Arial MT"/>
                <a:cs typeface="Arial MT"/>
              </a:rPr>
              <a:t>DR</a:t>
            </a:r>
            <a:r>
              <a:rPr dirty="0" sz="1500" spc="-25">
                <a:latin typeface="Arial MT"/>
                <a:cs typeface="Arial MT"/>
              </a:rPr>
              <a:t> </a:t>
            </a:r>
            <a:r>
              <a:rPr dirty="0" sz="1500" spc="-10">
                <a:latin typeface="Arial MT"/>
                <a:cs typeface="Arial MT"/>
              </a:rPr>
              <a:t>fails.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514350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3891280" y="2697098"/>
              <a:ext cx="1325245" cy="293370"/>
            </a:xfrm>
            <a:custGeom>
              <a:avLst/>
              <a:gdLst/>
              <a:ahLst/>
              <a:cxnLst/>
              <a:rect l="l" t="t" r="r" b="b"/>
              <a:pathLst>
                <a:path w="1325245" h="293369">
                  <a:moveTo>
                    <a:pt x="216027" y="8509"/>
                  </a:moveTo>
                  <a:lnTo>
                    <a:pt x="206603" y="7188"/>
                  </a:lnTo>
                  <a:lnTo>
                    <a:pt x="191643" y="4254"/>
                  </a:lnTo>
                  <a:lnTo>
                    <a:pt x="171907" y="1333"/>
                  </a:lnTo>
                  <a:lnTo>
                    <a:pt x="100266" y="6883"/>
                  </a:lnTo>
                  <a:lnTo>
                    <a:pt x="59436" y="26416"/>
                  </a:lnTo>
                  <a:lnTo>
                    <a:pt x="27762" y="56959"/>
                  </a:lnTo>
                  <a:lnTo>
                    <a:pt x="7277" y="96875"/>
                  </a:lnTo>
                  <a:lnTo>
                    <a:pt x="0" y="144526"/>
                  </a:lnTo>
                  <a:lnTo>
                    <a:pt x="7696" y="195897"/>
                  </a:lnTo>
                  <a:lnTo>
                    <a:pt x="29006" y="237261"/>
                  </a:lnTo>
                  <a:lnTo>
                    <a:pt x="61302" y="267817"/>
                  </a:lnTo>
                  <a:lnTo>
                    <a:pt x="101917" y="286753"/>
                  </a:lnTo>
                  <a:lnTo>
                    <a:pt x="148209" y="293243"/>
                  </a:lnTo>
                  <a:lnTo>
                    <a:pt x="171907" y="291922"/>
                  </a:lnTo>
                  <a:lnTo>
                    <a:pt x="191643" y="288988"/>
                  </a:lnTo>
                  <a:lnTo>
                    <a:pt x="206603" y="286067"/>
                  </a:lnTo>
                  <a:lnTo>
                    <a:pt x="216027" y="284734"/>
                  </a:lnTo>
                  <a:lnTo>
                    <a:pt x="216027" y="208280"/>
                  </a:lnTo>
                  <a:lnTo>
                    <a:pt x="209029" y="210273"/>
                  </a:lnTo>
                  <a:lnTo>
                    <a:pt x="195326" y="214630"/>
                  </a:lnTo>
                  <a:lnTo>
                    <a:pt x="176085" y="218998"/>
                  </a:lnTo>
                  <a:lnTo>
                    <a:pt x="120929" y="215023"/>
                  </a:lnTo>
                  <a:lnTo>
                    <a:pt x="81559" y="174421"/>
                  </a:lnTo>
                  <a:lnTo>
                    <a:pt x="76200" y="144526"/>
                  </a:lnTo>
                  <a:lnTo>
                    <a:pt x="81559" y="114642"/>
                  </a:lnTo>
                  <a:lnTo>
                    <a:pt x="96875" y="90347"/>
                  </a:lnTo>
                  <a:lnTo>
                    <a:pt x="120929" y="74041"/>
                  </a:lnTo>
                  <a:lnTo>
                    <a:pt x="152527" y="68072"/>
                  </a:lnTo>
                  <a:lnTo>
                    <a:pt x="177914" y="70713"/>
                  </a:lnTo>
                  <a:lnTo>
                    <a:pt x="196938" y="76517"/>
                  </a:lnTo>
                  <a:lnTo>
                    <a:pt x="209638" y="82334"/>
                  </a:lnTo>
                  <a:lnTo>
                    <a:pt x="216027" y="84963"/>
                  </a:lnTo>
                  <a:lnTo>
                    <a:pt x="216027" y="8509"/>
                  </a:lnTo>
                  <a:close/>
                </a:path>
                <a:path w="1325245" h="293369">
                  <a:moveTo>
                    <a:pt x="383578" y="3263"/>
                  </a:moveTo>
                  <a:lnTo>
                    <a:pt x="312674" y="3263"/>
                  </a:lnTo>
                  <a:lnTo>
                    <a:pt x="312674" y="286893"/>
                  </a:lnTo>
                  <a:lnTo>
                    <a:pt x="383578" y="286893"/>
                  </a:lnTo>
                  <a:lnTo>
                    <a:pt x="383578" y="3263"/>
                  </a:lnTo>
                  <a:close/>
                </a:path>
                <a:path w="1325245" h="293369">
                  <a:moveTo>
                    <a:pt x="670433" y="199771"/>
                  </a:moveTo>
                  <a:lnTo>
                    <a:pt x="654113" y="149339"/>
                  </a:lnTo>
                  <a:lnTo>
                    <a:pt x="603123" y="114808"/>
                  </a:lnTo>
                  <a:lnTo>
                    <a:pt x="586359" y="110490"/>
                  </a:lnTo>
                  <a:lnTo>
                    <a:pt x="575792" y="107137"/>
                  </a:lnTo>
                  <a:lnTo>
                    <a:pt x="564807" y="102539"/>
                  </a:lnTo>
                  <a:lnTo>
                    <a:pt x="556183" y="95542"/>
                  </a:lnTo>
                  <a:lnTo>
                    <a:pt x="552704" y="84963"/>
                  </a:lnTo>
                  <a:lnTo>
                    <a:pt x="555790" y="73875"/>
                  </a:lnTo>
                  <a:lnTo>
                    <a:pt x="564807" y="65938"/>
                  </a:lnTo>
                  <a:lnTo>
                    <a:pt x="579323" y="61163"/>
                  </a:lnTo>
                  <a:lnTo>
                    <a:pt x="598932" y="59563"/>
                  </a:lnTo>
                  <a:lnTo>
                    <a:pt x="615759" y="60896"/>
                  </a:lnTo>
                  <a:lnTo>
                    <a:pt x="632587" y="63817"/>
                  </a:lnTo>
                  <a:lnTo>
                    <a:pt x="646252" y="66751"/>
                  </a:lnTo>
                  <a:lnTo>
                    <a:pt x="653669" y="68072"/>
                  </a:lnTo>
                  <a:lnTo>
                    <a:pt x="653669" y="59563"/>
                  </a:lnTo>
                  <a:lnTo>
                    <a:pt x="653669" y="8509"/>
                  </a:lnTo>
                  <a:lnTo>
                    <a:pt x="645985" y="7188"/>
                  </a:lnTo>
                  <a:lnTo>
                    <a:pt x="630491" y="4254"/>
                  </a:lnTo>
                  <a:lnTo>
                    <a:pt x="608698" y="1333"/>
                  </a:lnTo>
                  <a:lnTo>
                    <a:pt x="582168" y="0"/>
                  </a:lnTo>
                  <a:lnTo>
                    <a:pt x="539102" y="6184"/>
                  </a:lnTo>
                  <a:lnTo>
                    <a:pt x="505917" y="23926"/>
                  </a:lnTo>
                  <a:lnTo>
                    <a:pt x="484555" y="52031"/>
                  </a:lnTo>
                  <a:lnTo>
                    <a:pt x="477012" y="89281"/>
                  </a:lnTo>
                  <a:lnTo>
                    <a:pt x="482917" y="119824"/>
                  </a:lnTo>
                  <a:lnTo>
                    <a:pt x="499084" y="142392"/>
                  </a:lnTo>
                  <a:lnTo>
                    <a:pt x="523138" y="158597"/>
                  </a:lnTo>
                  <a:lnTo>
                    <a:pt x="552704" y="170053"/>
                  </a:lnTo>
                  <a:lnTo>
                    <a:pt x="556895" y="174244"/>
                  </a:lnTo>
                  <a:lnTo>
                    <a:pt x="565277" y="174244"/>
                  </a:lnTo>
                  <a:lnTo>
                    <a:pt x="577659" y="180695"/>
                  </a:lnTo>
                  <a:lnTo>
                    <a:pt x="588429" y="187553"/>
                  </a:lnTo>
                  <a:lnTo>
                    <a:pt x="596036" y="195211"/>
                  </a:lnTo>
                  <a:lnTo>
                    <a:pt x="598932" y="204089"/>
                  </a:lnTo>
                  <a:lnTo>
                    <a:pt x="595718" y="215188"/>
                  </a:lnTo>
                  <a:lnTo>
                    <a:pt x="585812" y="223126"/>
                  </a:lnTo>
                  <a:lnTo>
                    <a:pt x="568820" y="227901"/>
                  </a:lnTo>
                  <a:lnTo>
                    <a:pt x="544322" y="229489"/>
                  </a:lnTo>
                  <a:lnTo>
                    <a:pt x="522630" y="228168"/>
                  </a:lnTo>
                  <a:lnTo>
                    <a:pt x="503326" y="225247"/>
                  </a:lnTo>
                  <a:lnTo>
                    <a:pt x="488734" y="222313"/>
                  </a:lnTo>
                  <a:lnTo>
                    <a:pt x="481203" y="220980"/>
                  </a:lnTo>
                  <a:lnTo>
                    <a:pt x="481203" y="284734"/>
                  </a:lnTo>
                  <a:lnTo>
                    <a:pt x="487705" y="286067"/>
                  </a:lnTo>
                  <a:lnTo>
                    <a:pt x="504850" y="288988"/>
                  </a:lnTo>
                  <a:lnTo>
                    <a:pt x="529094" y="291922"/>
                  </a:lnTo>
                  <a:lnTo>
                    <a:pt x="556895" y="293243"/>
                  </a:lnTo>
                  <a:lnTo>
                    <a:pt x="597725" y="288213"/>
                  </a:lnTo>
                  <a:lnTo>
                    <a:pt x="634187" y="272034"/>
                  </a:lnTo>
                  <a:lnTo>
                    <a:pt x="660387" y="243103"/>
                  </a:lnTo>
                  <a:lnTo>
                    <a:pt x="663536" y="229489"/>
                  </a:lnTo>
                  <a:lnTo>
                    <a:pt x="670433" y="199771"/>
                  </a:lnTo>
                  <a:close/>
                </a:path>
                <a:path w="1325245" h="293369">
                  <a:moveTo>
                    <a:pt x="954024" y="8509"/>
                  </a:moveTo>
                  <a:lnTo>
                    <a:pt x="944816" y="7188"/>
                  </a:lnTo>
                  <a:lnTo>
                    <a:pt x="930109" y="4254"/>
                  </a:lnTo>
                  <a:lnTo>
                    <a:pt x="910691" y="1333"/>
                  </a:lnTo>
                  <a:lnTo>
                    <a:pt x="840117" y="6883"/>
                  </a:lnTo>
                  <a:lnTo>
                    <a:pt x="799884" y="26416"/>
                  </a:lnTo>
                  <a:lnTo>
                    <a:pt x="768667" y="56959"/>
                  </a:lnTo>
                  <a:lnTo>
                    <a:pt x="748474" y="96875"/>
                  </a:lnTo>
                  <a:lnTo>
                    <a:pt x="741299" y="144526"/>
                  </a:lnTo>
                  <a:lnTo>
                    <a:pt x="748868" y="195897"/>
                  </a:lnTo>
                  <a:lnTo>
                    <a:pt x="769874" y="237261"/>
                  </a:lnTo>
                  <a:lnTo>
                    <a:pt x="801700" y="267817"/>
                  </a:lnTo>
                  <a:lnTo>
                    <a:pt x="841717" y="286753"/>
                  </a:lnTo>
                  <a:lnTo>
                    <a:pt x="887349" y="293243"/>
                  </a:lnTo>
                  <a:lnTo>
                    <a:pt x="910691" y="291922"/>
                  </a:lnTo>
                  <a:lnTo>
                    <a:pt x="930109" y="288988"/>
                  </a:lnTo>
                  <a:lnTo>
                    <a:pt x="944816" y="286067"/>
                  </a:lnTo>
                  <a:lnTo>
                    <a:pt x="954024" y="284734"/>
                  </a:lnTo>
                  <a:lnTo>
                    <a:pt x="954024" y="208280"/>
                  </a:lnTo>
                  <a:lnTo>
                    <a:pt x="947813" y="210273"/>
                  </a:lnTo>
                  <a:lnTo>
                    <a:pt x="935761" y="214630"/>
                  </a:lnTo>
                  <a:lnTo>
                    <a:pt x="918222" y="218998"/>
                  </a:lnTo>
                  <a:lnTo>
                    <a:pt x="862101" y="215023"/>
                  </a:lnTo>
                  <a:lnTo>
                    <a:pt x="821690" y="174421"/>
                  </a:lnTo>
                  <a:lnTo>
                    <a:pt x="816356" y="144526"/>
                  </a:lnTo>
                  <a:lnTo>
                    <a:pt x="822286" y="114642"/>
                  </a:lnTo>
                  <a:lnTo>
                    <a:pt x="838784" y="90347"/>
                  </a:lnTo>
                  <a:lnTo>
                    <a:pt x="863879" y="74041"/>
                  </a:lnTo>
                  <a:lnTo>
                    <a:pt x="895604" y="68072"/>
                  </a:lnTo>
                  <a:lnTo>
                    <a:pt x="918222" y="70713"/>
                  </a:lnTo>
                  <a:lnTo>
                    <a:pt x="935761" y="76517"/>
                  </a:lnTo>
                  <a:lnTo>
                    <a:pt x="947813" y="82334"/>
                  </a:lnTo>
                  <a:lnTo>
                    <a:pt x="954024" y="84963"/>
                  </a:lnTo>
                  <a:lnTo>
                    <a:pt x="954024" y="8509"/>
                  </a:lnTo>
                  <a:close/>
                </a:path>
                <a:path w="1325245" h="293369">
                  <a:moveTo>
                    <a:pt x="1324737" y="144526"/>
                  </a:moveTo>
                  <a:lnTo>
                    <a:pt x="1317929" y="98488"/>
                  </a:lnTo>
                  <a:lnTo>
                    <a:pt x="1305064" y="72263"/>
                  </a:lnTo>
                  <a:lnTo>
                    <a:pt x="1298448" y="58762"/>
                  </a:lnTo>
                  <a:lnTo>
                    <a:pt x="1267701" y="27622"/>
                  </a:lnTo>
                  <a:lnTo>
                    <a:pt x="1249299" y="18402"/>
                  </a:lnTo>
                  <a:lnTo>
                    <a:pt x="1249299" y="144526"/>
                  </a:lnTo>
                  <a:lnTo>
                    <a:pt x="1244053" y="174421"/>
                  </a:lnTo>
                  <a:lnTo>
                    <a:pt x="1229385" y="198716"/>
                  </a:lnTo>
                  <a:lnTo>
                    <a:pt x="1206855" y="215023"/>
                  </a:lnTo>
                  <a:lnTo>
                    <a:pt x="1178052" y="220980"/>
                  </a:lnTo>
                  <a:lnTo>
                    <a:pt x="1149235" y="215023"/>
                  </a:lnTo>
                  <a:lnTo>
                    <a:pt x="1126705" y="198716"/>
                  </a:lnTo>
                  <a:lnTo>
                    <a:pt x="1112037" y="174421"/>
                  </a:lnTo>
                  <a:lnTo>
                    <a:pt x="1106805" y="144526"/>
                  </a:lnTo>
                  <a:lnTo>
                    <a:pt x="1112037" y="117119"/>
                  </a:lnTo>
                  <a:lnTo>
                    <a:pt x="1126705" y="94068"/>
                  </a:lnTo>
                  <a:lnTo>
                    <a:pt x="1149235" y="78181"/>
                  </a:lnTo>
                  <a:lnTo>
                    <a:pt x="1178052" y="72263"/>
                  </a:lnTo>
                  <a:lnTo>
                    <a:pt x="1206855" y="78181"/>
                  </a:lnTo>
                  <a:lnTo>
                    <a:pt x="1229385" y="94068"/>
                  </a:lnTo>
                  <a:lnTo>
                    <a:pt x="1244053" y="117119"/>
                  </a:lnTo>
                  <a:lnTo>
                    <a:pt x="1249299" y="144526"/>
                  </a:lnTo>
                  <a:lnTo>
                    <a:pt x="1249299" y="18402"/>
                  </a:lnTo>
                  <a:lnTo>
                    <a:pt x="1227099" y="7277"/>
                  </a:lnTo>
                  <a:lnTo>
                    <a:pt x="1178052" y="0"/>
                  </a:lnTo>
                  <a:lnTo>
                    <a:pt x="1128991" y="7277"/>
                  </a:lnTo>
                  <a:lnTo>
                    <a:pt x="1088390" y="27622"/>
                  </a:lnTo>
                  <a:lnTo>
                    <a:pt x="1057643" y="58762"/>
                  </a:lnTo>
                  <a:lnTo>
                    <a:pt x="1038161" y="98488"/>
                  </a:lnTo>
                  <a:lnTo>
                    <a:pt x="1031367" y="144526"/>
                  </a:lnTo>
                  <a:lnTo>
                    <a:pt x="1038161" y="191020"/>
                  </a:lnTo>
                  <a:lnTo>
                    <a:pt x="1057643" y="231775"/>
                  </a:lnTo>
                  <a:lnTo>
                    <a:pt x="1088390" y="264160"/>
                  </a:lnTo>
                  <a:lnTo>
                    <a:pt x="1128991" y="285534"/>
                  </a:lnTo>
                  <a:lnTo>
                    <a:pt x="1178052" y="293243"/>
                  </a:lnTo>
                  <a:lnTo>
                    <a:pt x="1227099" y="285534"/>
                  </a:lnTo>
                  <a:lnTo>
                    <a:pt x="1267701" y="264160"/>
                  </a:lnTo>
                  <a:lnTo>
                    <a:pt x="1298448" y="231775"/>
                  </a:lnTo>
                  <a:lnTo>
                    <a:pt x="1303604" y="220980"/>
                  </a:lnTo>
                  <a:lnTo>
                    <a:pt x="1317929" y="191020"/>
                  </a:lnTo>
                  <a:lnTo>
                    <a:pt x="1324737" y="144526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46246" y="2361945"/>
              <a:ext cx="70992" cy="145034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39666" y="2265171"/>
              <a:ext cx="70866" cy="24180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133088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3274" y="0"/>
                  </a:moveTo>
                  <a:lnTo>
                    <a:pt x="21056" y="2903"/>
                  </a:lnTo>
                  <a:lnTo>
                    <a:pt x="10398" y="10556"/>
                  </a:lnTo>
                  <a:lnTo>
                    <a:pt x="2859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859" y="424783"/>
                  </a:lnTo>
                  <a:lnTo>
                    <a:pt x="10398" y="436848"/>
                  </a:lnTo>
                  <a:lnTo>
                    <a:pt x="21056" y="444960"/>
                  </a:lnTo>
                  <a:lnTo>
                    <a:pt x="33274" y="447928"/>
                  </a:lnTo>
                  <a:lnTo>
                    <a:pt x="47988" y="444960"/>
                  </a:lnTo>
                  <a:lnTo>
                    <a:pt x="59928" y="436848"/>
                  </a:lnTo>
                  <a:lnTo>
                    <a:pt x="67939" y="424783"/>
                  </a:lnTo>
                  <a:lnTo>
                    <a:pt x="70865" y="409956"/>
                  </a:lnTo>
                  <a:lnTo>
                    <a:pt x="70865" y="33781"/>
                  </a:lnTo>
                  <a:lnTo>
                    <a:pt x="67939" y="21377"/>
                  </a:lnTo>
                  <a:lnTo>
                    <a:pt x="59928" y="10556"/>
                  </a:lnTo>
                  <a:lnTo>
                    <a:pt x="47988" y="2903"/>
                  </a:lnTo>
                  <a:lnTo>
                    <a:pt x="33274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6382" y="2265171"/>
              <a:ext cx="70992" cy="24180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223" y="2265171"/>
              <a:ext cx="70865" cy="241807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19803" y="2361945"/>
              <a:ext cx="70866" cy="14503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4906517" y="2129917"/>
              <a:ext cx="71120" cy="448309"/>
            </a:xfrm>
            <a:custGeom>
              <a:avLst/>
              <a:gdLst/>
              <a:ahLst/>
              <a:cxnLst/>
              <a:rect l="l" t="t" r="r" b="b"/>
              <a:pathLst>
                <a:path w="71120" h="448310">
                  <a:moveTo>
                    <a:pt x="37592" y="0"/>
                  </a:moveTo>
                  <a:lnTo>
                    <a:pt x="22931" y="2903"/>
                  </a:lnTo>
                  <a:lnTo>
                    <a:pt x="10985" y="10556"/>
                  </a:lnTo>
                  <a:lnTo>
                    <a:pt x="2944" y="21377"/>
                  </a:lnTo>
                  <a:lnTo>
                    <a:pt x="0" y="33781"/>
                  </a:lnTo>
                  <a:lnTo>
                    <a:pt x="0" y="409956"/>
                  </a:lnTo>
                  <a:lnTo>
                    <a:pt x="2944" y="424783"/>
                  </a:lnTo>
                  <a:lnTo>
                    <a:pt x="10985" y="436848"/>
                  </a:lnTo>
                  <a:lnTo>
                    <a:pt x="22931" y="444960"/>
                  </a:lnTo>
                  <a:lnTo>
                    <a:pt x="37592" y="447928"/>
                  </a:lnTo>
                  <a:lnTo>
                    <a:pt x="49829" y="444960"/>
                  </a:lnTo>
                  <a:lnTo>
                    <a:pt x="60531" y="436848"/>
                  </a:lnTo>
                  <a:lnTo>
                    <a:pt x="68113" y="424783"/>
                  </a:lnTo>
                  <a:lnTo>
                    <a:pt x="70993" y="409956"/>
                  </a:lnTo>
                  <a:lnTo>
                    <a:pt x="70993" y="33781"/>
                  </a:lnTo>
                  <a:lnTo>
                    <a:pt x="68113" y="21377"/>
                  </a:lnTo>
                  <a:lnTo>
                    <a:pt x="60531" y="10556"/>
                  </a:lnTo>
                  <a:lnTo>
                    <a:pt x="49829" y="2903"/>
                  </a:lnTo>
                  <a:lnTo>
                    <a:pt x="37592" y="0"/>
                  </a:lnTo>
                  <a:close/>
                </a:path>
              </a:pathLst>
            </a:custGeom>
            <a:solidFill>
              <a:srgbClr val="38C5F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9939" y="2265171"/>
              <a:ext cx="70865" cy="24180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293359" y="2361945"/>
              <a:ext cx="70865" cy="14503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70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Introduction</a:t>
            </a:r>
            <a:r>
              <a:rPr dirty="0" sz="2400" spc="-70"/>
              <a:t> </a:t>
            </a:r>
            <a:r>
              <a:rPr dirty="0" sz="2400"/>
              <a:t>to</a:t>
            </a:r>
            <a:r>
              <a:rPr dirty="0" sz="2400" spc="-70"/>
              <a:t> </a:t>
            </a:r>
            <a:r>
              <a:rPr dirty="0" sz="2400" spc="-20"/>
              <a:t>OSPF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067040" cy="31534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6096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link-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developed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alternative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the </a:t>
            </a:r>
            <a:r>
              <a:rPr dirty="0" sz="1600">
                <a:latin typeface="Arial MT"/>
                <a:cs typeface="Arial MT"/>
              </a:rPr>
              <a:t>distance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vector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(RIP).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significant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advantages </a:t>
            </a:r>
            <a:r>
              <a:rPr dirty="0" sz="1600">
                <a:latin typeface="Arial MT"/>
                <a:cs typeface="Arial MT"/>
              </a:rPr>
              <a:t>over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RIP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it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offers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faster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convergence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scales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much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larger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implementations.</a:t>
            </a:r>
            <a:endParaRPr sz="1600">
              <a:latin typeface="Arial MT"/>
              <a:cs typeface="Arial MT"/>
            </a:endParaRPr>
          </a:p>
          <a:p>
            <a:pPr marL="355600" marR="5080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link-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concept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areas.</a:t>
            </a:r>
            <a:r>
              <a:rPr dirty="0" sz="1600" spc="-9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 </a:t>
            </a:r>
            <a:r>
              <a:rPr dirty="0" sz="1600">
                <a:latin typeface="Arial MT"/>
                <a:cs typeface="Arial MT"/>
              </a:rPr>
              <a:t>administrator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divide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domain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distinct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control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 </a:t>
            </a:r>
            <a:r>
              <a:rPr dirty="0" sz="1600">
                <a:latin typeface="Arial MT"/>
                <a:cs typeface="Arial MT"/>
              </a:rPr>
              <a:t>update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traffic.</a:t>
            </a:r>
            <a:endParaRPr sz="1600">
              <a:latin typeface="Arial MT"/>
              <a:cs typeface="Arial MT"/>
            </a:endParaRPr>
          </a:p>
          <a:p>
            <a:pPr lvl="1" marL="428625" marR="169545" indent="-342900">
              <a:lnSpc>
                <a:spcPts val="1820"/>
              </a:lnSpc>
              <a:spcBef>
                <a:spcPts val="65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interface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segment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routers, or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50">
                <a:latin typeface="Arial MT"/>
                <a:cs typeface="Arial MT"/>
              </a:rPr>
              <a:t>a </a:t>
            </a:r>
            <a:r>
              <a:rPr dirty="0" sz="1600">
                <a:latin typeface="Arial MT"/>
                <a:cs typeface="Arial MT"/>
              </a:rPr>
              <a:t>stub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Ethernet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single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router.</a:t>
            </a:r>
            <a:endParaRPr sz="1600">
              <a:latin typeface="Arial MT"/>
              <a:cs typeface="Arial MT"/>
            </a:endParaRPr>
          </a:p>
          <a:p>
            <a:pPr lvl="1" marL="428625" marR="36195" indent="-342900">
              <a:lnSpc>
                <a:spcPts val="1820"/>
              </a:lnSpc>
              <a:spcBef>
                <a:spcPts val="61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600">
                <a:latin typeface="Arial MT"/>
                <a:cs typeface="Arial MT"/>
              </a:rPr>
              <a:t>Information about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state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known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 </a:t>
            </a:r>
            <a:r>
              <a:rPr dirty="0" sz="1600" spc="-10">
                <a:latin typeface="Arial MT"/>
                <a:cs typeface="Arial MT"/>
              </a:rPr>
              <a:t>link-state.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link-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information </a:t>
            </a:r>
            <a:r>
              <a:rPr dirty="0" sz="1600">
                <a:latin typeface="Arial MT"/>
                <a:cs typeface="Arial MT"/>
              </a:rPr>
              <a:t>includes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network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prefix,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prefix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length,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cost.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45"/>
              </a:spcBef>
              <a:buChar char="•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This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module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covers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basic,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single-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implementations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10">
                <a:latin typeface="Arial MT"/>
                <a:cs typeface="Arial MT"/>
              </a:rPr>
              <a:t> configurations.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300863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Components</a:t>
            </a:r>
            <a:r>
              <a:rPr dirty="0" sz="2400" spc="-60"/>
              <a:t> </a:t>
            </a:r>
            <a:r>
              <a:rPr dirty="0" sz="2400"/>
              <a:t>of</a:t>
            </a:r>
            <a:r>
              <a:rPr dirty="0" sz="2400" spc="-75"/>
              <a:t> </a:t>
            </a:r>
            <a:r>
              <a:rPr dirty="0" sz="2400" spc="-20"/>
              <a:t>OSPF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06409" cy="3225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6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similar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components.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protocol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messages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information.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help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structures,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are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processed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algorithm.</a:t>
            </a:r>
            <a:endParaRPr sz="16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running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convey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five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dirty="0" sz="1600">
                <a:latin typeface="Arial MT"/>
                <a:cs typeface="Arial MT"/>
              </a:rPr>
              <a:t>types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packets:</a:t>
            </a:r>
            <a:endParaRPr sz="16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09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Hello</a:t>
            </a:r>
            <a:r>
              <a:rPr dirty="0" sz="1400" spc="-3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>
                <a:latin typeface="Arial MT"/>
                <a:cs typeface="Arial MT"/>
              </a:rPr>
              <a:t>Database</a:t>
            </a:r>
            <a:r>
              <a:rPr dirty="0" sz="1400" spc="-70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description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 spc="-10">
                <a:latin typeface="Arial MT"/>
                <a:cs typeface="Arial MT"/>
              </a:rPr>
              <a:t>Link-</a:t>
            </a:r>
            <a:r>
              <a:rPr dirty="0" sz="1400">
                <a:latin typeface="Arial MT"/>
                <a:cs typeface="Arial MT"/>
              </a:rPr>
              <a:t>state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request</a:t>
            </a:r>
            <a:r>
              <a:rPr dirty="0" sz="1400" spc="-2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20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 spc="-10">
                <a:latin typeface="Arial MT"/>
                <a:cs typeface="Arial MT"/>
              </a:rPr>
              <a:t>Link-</a:t>
            </a:r>
            <a:r>
              <a:rPr dirty="0" sz="1400">
                <a:latin typeface="Arial MT"/>
                <a:cs typeface="Arial MT"/>
              </a:rPr>
              <a:t>state</a:t>
            </a:r>
            <a:r>
              <a:rPr dirty="0" sz="1400" spc="-5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update</a:t>
            </a:r>
            <a:r>
              <a:rPr dirty="0" sz="1400" spc="-30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</a:t>
            </a:r>
            <a:endParaRPr sz="1400">
              <a:latin typeface="Arial MT"/>
              <a:cs typeface="Arial MT"/>
            </a:endParaRPr>
          </a:p>
          <a:p>
            <a:pPr lvl="1" marL="428625" indent="-342900">
              <a:lnSpc>
                <a:spcPct val="100000"/>
              </a:lnSpc>
              <a:spcBef>
                <a:spcPts val="515"/>
              </a:spcBef>
              <a:buClr>
                <a:srgbClr val="57575B"/>
              </a:buClr>
              <a:buChar char="•"/>
              <a:tabLst>
                <a:tab pos="428625" algn="l"/>
              </a:tabLst>
            </a:pPr>
            <a:r>
              <a:rPr dirty="0" sz="1400" spc="-10">
                <a:latin typeface="Arial MT"/>
                <a:cs typeface="Arial MT"/>
              </a:rPr>
              <a:t>Link-</a:t>
            </a:r>
            <a:r>
              <a:rPr dirty="0" sz="1400">
                <a:latin typeface="Arial MT"/>
                <a:cs typeface="Arial MT"/>
              </a:rPr>
              <a:t>state</a:t>
            </a:r>
            <a:r>
              <a:rPr dirty="0" sz="1400" spc="-65">
                <a:latin typeface="Arial MT"/>
                <a:cs typeface="Arial MT"/>
              </a:rPr>
              <a:t> </a:t>
            </a:r>
            <a:r>
              <a:rPr dirty="0" sz="1400">
                <a:latin typeface="Arial MT"/>
                <a:cs typeface="Arial MT"/>
              </a:rPr>
              <a:t>acknowledgment</a:t>
            </a:r>
            <a:r>
              <a:rPr dirty="0" sz="1400" spc="-45">
                <a:latin typeface="Arial MT"/>
                <a:cs typeface="Arial MT"/>
              </a:rPr>
              <a:t> </a:t>
            </a:r>
            <a:r>
              <a:rPr dirty="0" sz="1400" spc="-10">
                <a:latin typeface="Arial MT"/>
                <a:cs typeface="Arial MT"/>
              </a:rPr>
              <a:t>packet</a:t>
            </a:r>
            <a:endParaRPr sz="14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385"/>
              </a:spcBef>
              <a:buChar char="•"/>
              <a:tabLst>
                <a:tab pos="299085" algn="l"/>
              </a:tabLst>
            </a:pPr>
            <a:r>
              <a:rPr dirty="0" sz="1600">
                <a:latin typeface="Arial MT"/>
                <a:cs typeface="Arial MT"/>
              </a:rPr>
              <a:t>These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packets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discover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also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</a:t>
            </a:r>
            <a:endParaRPr sz="16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accurate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about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network.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ts val="1620"/>
              </a:lnSpc>
              <a:spcBef>
                <a:spcPts val="95"/>
              </a:spcBef>
            </a:pPr>
            <a:r>
              <a:rPr dirty="0"/>
              <a:t>OSPF</a:t>
            </a:r>
            <a:r>
              <a:rPr dirty="0" spc="-30"/>
              <a:t> </a:t>
            </a:r>
            <a:r>
              <a:rPr dirty="0"/>
              <a:t>Features</a:t>
            </a:r>
            <a:r>
              <a:rPr dirty="0" spc="-10"/>
              <a:t> </a:t>
            </a:r>
            <a:r>
              <a:rPr dirty="0"/>
              <a:t>and</a:t>
            </a:r>
            <a:r>
              <a:rPr dirty="0" spc="-40"/>
              <a:t> </a:t>
            </a:r>
            <a:r>
              <a:rPr dirty="0" spc="-10"/>
              <a:t>Characteristics</a:t>
            </a:r>
          </a:p>
          <a:p>
            <a:pPr marL="12700">
              <a:lnSpc>
                <a:spcPts val="2580"/>
              </a:lnSpc>
            </a:pPr>
            <a:r>
              <a:rPr dirty="0" sz="2400"/>
              <a:t>Components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5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 descr=""/>
          <p:cNvSpPr txBox="1"/>
          <p:nvPr/>
        </p:nvSpPr>
        <p:spPr>
          <a:xfrm>
            <a:off x="553618" y="760603"/>
            <a:ext cx="765937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messages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three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databases,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382930" y="1358519"/>
          <a:ext cx="8369300" cy="28301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993775"/>
                <a:gridCol w="6299199"/>
              </a:tblGrid>
              <a:tr h="277495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Database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dirty="0" sz="12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4B69"/>
                    </a:solidFill>
                  </a:tcPr>
                </a:tc>
              </a:tr>
              <a:tr h="790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22860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Adjacency Database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31877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29845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00330" indent="-62230">
                        <a:lnSpc>
                          <a:spcPct val="100000"/>
                        </a:lnSpc>
                        <a:spcBef>
                          <a:spcPts val="894"/>
                        </a:spcBef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neighbor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established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bi-directional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communication.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unique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viewed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baseline="4629" sz="1800" spc="-37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baseline="4629" sz="1800" spc="-44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baseline="4629" sz="1800" spc="-37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neighbor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command.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13664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  <a:tr h="826769">
                <a:tc>
                  <a:txBody>
                    <a:bodyPr/>
                    <a:lstStyle/>
                    <a:p>
                      <a:pPr algn="just" marL="47625" marR="27051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Link-state Database (LSDB)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3208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327025">
                        <a:lnSpc>
                          <a:spcPct val="100000"/>
                        </a:lnSpc>
                      </a:pP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Topology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826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marL="100330" indent="-62230">
                        <a:lnSpc>
                          <a:spcPct val="100000"/>
                        </a:lnSpc>
                        <a:spcBef>
                          <a:spcPts val="320"/>
                        </a:spcBef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Lists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about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database</a:t>
                      </a:r>
                      <a:r>
                        <a:rPr dirty="0" sz="1200" spc="-6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represents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network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LSDB.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within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area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identical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LSDB.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viewed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baseline="4629" sz="1800" spc="-37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baseline="4629" sz="1800" spc="-44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ospf</a:t>
                      </a:r>
                      <a:r>
                        <a:rPr dirty="0" baseline="4629" sz="1800" spc="-37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database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command.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4064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9EB"/>
                    </a:solidFill>
                  </a:tcPr>
                </a:tc>
              </a:tr>
              <a:tr h="935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17145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Forwarding Database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47625" marR="411480">
                        <a:lnSpc>
                          <a:spcPct val="100000"/>
                        </a:lnSpc>
                      </a:pP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Routing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10287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  <a:tc>
                  <a:txBody>
                    <a:bodyPr/>
                    <a:lstStyle/>
                    <a:p>
                      <a:pPr marL="100330" indent="-62230">
                        <a:lnSpc>
                          <a:spcPct val="100000"/>
                        </a:lnSpc>
                        <a:spcBef>
                          <a:spcPts val="750"/>
                        </a:spcBef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List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generated</a:t>
                      </a:r>
                      <a:r>
                        <a:rPr dirty="0" sz="1200" spc="-5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algorithm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run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link-state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database.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47625" marR="253365" indent="-9525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	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Each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router's</a:t>
                      </a:r>
                      <a:r>
                        <a:rPr dirty="0" sz="1200" spc="-3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routing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table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unique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contains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information</a:t>
                      </a:r>
                      <a:r>
                        <a:rPr dirty="0" sz="1200" spc="-5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where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2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send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packets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dirty="0" sz="1200" spc="-1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other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routers.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100330" indent="-62230">
                        <a:lnSpc>
                          <a:spcPct val="100000"/>
                        </a:lnSpc>
                        <a:buSzPct val="91666"/>
                        <a:buChar char="•"/>
                        <a:tabLst>
                          <a:tab pos="100330" algn="l"/>
                        </a:tabLst>
                      </a:pP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dirty="0" sz="1200" spc="-4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viewed</a:t>
                      </a:r>
                      <a:r>
                        <a:rPr dirty="0" sz="1200" spc="-25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using</a:t>
                      </a:r>
                      <a:r>
                        <a:rPr dirty="0" sz="1200" spc="-3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120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show</a:t>
                      </a:r>
                      <a:r>
                        <a:rPr dirty="0" baseline="4629" sz="1800" spc="-22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ip</a:t>
                      </a:r>
                      <a:r>
                        <a:rPr dirty="0" baseline="4629" sz="1800" spc="-37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baseline="4629" sz="1800" b="1">
                          <a:solidFill>
                            <a:srgbClr val="57575B"/>
                          </a:solidFill>
                          <a:latin typeface="Courier New"/>
                          <a:cs typeface="Courier New"/>
                        </a:rPr>
                        <a:t>route </a:t>
                      </a:r>
                      <a:r>
                        <a:rPr dirty="0" sz="1200" spc="-10">
                          <a:solidFill>
                            <a:srgbClr val="57575B"/>
                          </a:solidFill>
                          <a:latin typeface="Arial MT"/>
                          <a:cs typeface="Arial MT"/>
                        </a:rPr>
                        <a:t>command.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B="0" marT="9525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D0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02209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/>
              <a:t>Components</a:t>
            </a:r>
            <a:r>
              <a:rPr dirty="0" sz="2400" spc="-40"/>
              <a:t> </a:t>
            </a:r>
            <a:r>
              <a:rPr dirty="0" sz="2400"/>
              <a:t>of</a:t>
            </a:r>
            <a:r>
              <a:rPr dirty="0" sz="2400" spc="-50"/>
              <a:t> </a:t>
            </a:r>
            <a:r>
              <a:rPr dirty="0" sz="2400"/>
              <a:t>OSPF</a:t>
            </a:r>
            <a:r>
              <a:rPr dirty="0" sz="2400" spc="-80"/>
              <a:t> </a:t>
            </a:r>
            <a:r>
              <a:rPr dirty="0" sz="2400" spc="-10"/>
              <a:t>(Cont.)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8112759" cy="17811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8140" algn="l"/>
              </a:tabLst>
            </a:pPr>
            <a:r>
              <a:rPr dirty="0" sz="1600">
                <a:latin typeface="Arial MT"/>
                <a:cs typeface="Arial MT"/>
              </a:rPr>
              <a:t>	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builds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topology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table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results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calculations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Dijkstra shortest-</a:t>
            </a:r>
            <a:r>
              <a:rPr dirty="0" sz="1600">
                <a:latin typeface="Arial MT"/>
                <a:cs typeface="Arial MT"/>
              </a:rPr>
              <a:t>path first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(SPF)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cumulative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0">
                <a:latin typeface="Arial MT"/>
                <a:cs typeface="Arial MT"/>
              </a:rPr>
              <a:t>cost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destination.</a:t>
            </a:r>
            <a:endParaRPr sz="1600">
              <a:latin typeface="Arial MT"/>
              <a:cs typeface="Arial MT"/>
            </a:endParaRPr>
          </a:p>
          <a:p>
            <a:pPr marL="355600" marR="37465" indent="-342900">
              <a:lnSpc>
                <a:spcPct val="100000"/>
              </a:lnSpc>
              <a:spcBef>
                <a:spcPts val="385"/>
              </a:spcBef>
              <a:buChar char="•"/>
              <a:tabLst>
                <a:tab pos="355600" algn="l"/>
              </a:tabLst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algorithm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creates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 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root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tree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calculating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shortest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path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node.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tree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calculate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routes.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places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forwarding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database,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which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is </a:t>
            </a:r>
            <a:r>
              <a:rPr dirty="0" sz="1600">
                <a:latin typeface="Arial MT"/>
                <a:cs typeface="Arial MT"/>
              </a:rPr>
              <a:t>used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table.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5656" y="2788053"/>
            <a:ext cx="4370005" cy="1386998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28206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/>
              <a:t>Link-</a:t>
            </a:r>
            <a:r>
              <a:rPr dirty="0" sz="2400"/>
              <a:t>State</a:t>
            </a:r>
            <a:r>
              <a:rPr dirty="0" sz="2400" spc="15"/>
              <a:t> </a:t>
            </a:r>
            <a:r>
              <a:rPr dirty="0" sz="2400" spc="-10"/>
              <a:t>Operation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728584" cy="2220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maintain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information,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generic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link-state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routing </a:t>
            </a:r>
            <a:r>
              <a:rPr dirty="0" sz="1600">
                <a:latin typeface="Arial MT"/>
                <a:cs typeface="Arial MT"/>
              </a:rPr>
              <a:t>process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reach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convergence.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following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link-state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steps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completed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by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router: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Establish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Neighbor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Adjacencies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Exchange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Link-State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Advertisements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4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Build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State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Database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0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Execute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SPF</a:t>
            </a:r>
            <a:r>
              <a:rPr dirty="0" sz="1600" spc="-114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Algorithm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354965" algn="l"/>
              </a:tabLst>
            </a:pPr>
            <a:r>
              <a:rPr dirty="0" sz="1600">
                <a:latin typeface="Arial MT"/>
                <a:cs typeface="Arial MT"/>
              </a:rPr>
              <a:t>Choose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 Best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Route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739" y="56134"/>
            <a:ext cx="323215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OSPF</a:t>
            </a:r>
            <a:r>
              <a:rPr dirty="0" sz="1600" spc="-3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Features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>
                <a:solidFill>
                  <a:srgbClr val="004B69"/>
                </a:solidFill>
                <a:latin typeface="Arial MT"/>
                <a:cs typeface="Arial MT"/>
              </a:rPr>
              <a:t>and</a:t>
            </a:r>
            <a:r>
              <a:rPr dirty="0" sz="1600" spc="-40">
                <a:solidFill>
                  <a:srgbClr val="004B69"/>
                </a:solidFill>
                <a:latin typeface="Arial MT"/>
                <a:cs typeface="Arial MT"/>
              </a:rPr>
              <a:t> </a:t>
            </a:r>
            <a:r>
              <a:rPr dirty="0" sz="1600" spc="-10">
                <a:solidFill>
                  <a:srgbClr val="004B69"/>
                </a:solidFill>
                <a:latin typeface="Arial MT"/>
                <a:cs typeface="Arial MT"/>
              </a:rPr>
              <a:t>Characteristics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739" y="223773"/>
            <a:ext cx="44678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/>
              <a:t>Single-</a:t>
            </a:r>
            <a:r>
              <a:rPr dirty="0" sz="2400"/>
              <a:t>Area</a:t>
            </a:r>
            <a:r>
              <a:rPr dirty="0" sz="2400" spc="-40"/>
              <a:t> </a:t>
            </a:r>
            <a:r>
              <a:rPr dirty="0" sz="2400"/>
              <a:t>and</a:t>
            </a:r>
            <a:r>
              <a:rPr dirty="0" sz="2400" spc="-60"/>
              <a:t> </a:t>
            </a:r>
            <a:r>
              <a:rPr dirty="0" sz="2400"/>
              <a:t>Multiarea</a:t>
            </a:r>
            <a:r>
              <a:rPr dirty="0" sz="2400" spc="-55"/>
              <a:t> </a:t>
            </a:r>
            <a:r>
              <a:rPr dirty="0" sz="2400" spc="-20"/>
              <a:t>OSPF</a:t>
            </a:r>
            <a:endParaRPr sz="2400"/>
          </a:p>
        </p:txBody>
      </p:sp>
      <p:sp>
        <p:nvSpPr>
          <p:cNvPr id="4" name="object 4" descr=""/>
          <p:cNvSpPr txBox="1"/>
          <p:nvPr/>
        </p:nvSpPr>
        <p:spPr>
          <a:xfrm>
            <a:off x="553618" y="760603"/>
            <a:ext cx="7828280" cy="2122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-65">
                <a:latin typeface="Arial MT"/>
                <a:cs typeface="Arial MT"/>
              </a:rPr>
              <a:t>To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make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more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efficient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and</a:t>
            </a:r>
            <a:r>
              <a:rPr dirty="0" sz="1600" spc="-5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scalable,</a:t>
            </a:r>
            <a:r>
              <a:rPr dirty="0" sz="1600" spc="-7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supports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hierarchical</a:t>
            </a:r>
            <a:r>
              <a:rPr dirty="0" sz="1600" spc="-6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routing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using areas.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group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that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share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same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link-state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information</a:t>
            </a:r>
            <a:r>
              <a:rPr dirty="0" sz="1600" spc="-25">
                <a:latin typeface="Arial MT"/>
                <a:cs typeface="Arial MT"/>
              </a:rPr>
              <a:t> in </a:t>
            </a:r>
            <a:r>
              <a:rPr dirty="0" sz="1600">
                <a:latin typeface="Arial MT"/>
                <a:cs typeface="Arial MT"/>
              </a:rPr>
              <a:t>their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LSDBs.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can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of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two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ways, as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follows:</a:t>
            </a:r>
            <a:endParaRPr sz="1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</a:tabLst>
            </a:pPr>
            <a:r>
              <a:rPr dirty="0" sz="1600" spc="-10" b="1">
                <a:latin typeface="Arial"/>
                <a:cs typeface="Arial"/>
              </a:rPr>
              <a:t>Single-</a:t>
            </a:r>
            <a:r>
              <a:rPr dirty="0" sz="1600" b="1">
                <a:latin typeface="Arial"/>
                <a:cs typeface="Arial"/>
              </a:rPr>
              <a:t>Area</a:t>
            </a:r>
            <a:r>
              <a:rPr dirty="0" sz="1600" spc="20" b="1">
                <a:latin typeface="Arial"/>
                <a:cs typeface="Arial"/>
              </a:rPr>
              <a:t> </a:t>
            </a:r>
            <a:r>
              <a:rPr dirty="0" sz="1600" b="1">
                <a:latin typeface="Arial"/>
                <a:cs typeface="Arial"/>
              </a:rPr>
              <a:t>OSPF</a:t>
            </a:r>
            <a:r>
              <a:rPr dirty="0" sz="1600" spc="-10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10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area.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Best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practice</a:t>
            </a:r>
            <a:r>
              <a:rPr dirty="0" sz="1600" spc="-2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25">
                <a:latin typeface="Arial MT"/>
                <a:cs typeface="Arial MT"/>
              </a:rPr>
              <a:t>0.</a:t>
            </a:r>
            <a:endParaRPr sz="1600">
              <a:latin typeface="Arial MT"/>
              <a:cs typeface="Arial MT"/>
            </a:endParaRPr>
          </a:p>
          <a:p>
            <a:pPr marL="355600" marR="40767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1600" b="1">
                <a:latin typeface="Arial"/>
                <a:cs typeface="Arial"/>
              </a:rPr>
              <a:t>Multiarea OSPF</a:t>
            </a:r>
            <a:r>
              <a:rPr dirty="0" sz="1600" spc="-25" b="1">
                <a:latin typeface="Arial"/>
                <a:cs typeface="Arial"/>
              </a:rPr>
              <a:t> </a:t>
            </a:r>
            <a:r>
              <a:rPr dirty="0" sz="1600">
                <a:latin typeface="Arial MT"/>
                <a:cs typeface="Arial MT"/>
              </a:rPr>
              <a:t>-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OSPF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implemented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using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multiple</a:t>
            </a:r>
            <a:r>
              <a:rPr dirty="0" sz="1600" spc="-4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areas,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in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hierarchical fashion.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All</a:t>
            </a:r>
            <a:r>
              <a:rPr dirty="0" sz="1600" spc="-5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must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connect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backbone</a:t>
            </a:r>
            <a:r>
              <a:rPr dirty="0" sz="1600" spc="-3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(area</a:t>
            </a:r>
            <a:r>
              <a:rPr dirty="0" sz="1600" spc="-1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0).</a:t>
            </a:r>
            <a:r>
              <a:rPr dirty="0" sz="1600" spc="-10">
                <a:latin typeface="Arial MT"/>
                <a:cs typeface="Arial MT"/>
              </a:rPr>
              <a:t> Routers interconnecting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areas</a:t>
            </a:r>
            <a:r>
              <a:rPr dirty="0" sz="1600" spc="-3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referred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to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as</a:t>
            </a:r>
            <a:r>
              <a:rPr dirty="0" sz="1600" spc="-10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40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Border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Routers</a:t>
            </a:r>
            <a:r>
              <a:rPr dirty="0" sz="1600" spc="-20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(ABRs).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 sz="1600">
                <a:latin typeface="Arial MT"/>
                <a:cs typeface="Arial MT"/>
              </a:rPr>
              <a:t>The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focus of</a:t>
            </a:r>
            <a:r>
              <a:rPr dirty="0" sz="1600" spc="-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this module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is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>
                <a:latin typeface="Arial MT"/>
                <a:cs typeface="Arial MT"/>
              </a:rPr>
              <a:t>on</a:t>
            </a:r>
            <a:r>
              <a:rPr dirty="0" sz="1600" spc="-10">
                <a:latin typeface="Arial MT"/>
                <a:cs typeface="Arial MT"/>
              </a:rPr>
              <a:t> single-</a:t>
            </a:r>
            <a:r>
              <a:rPr dirty="0" sz="1600">
                <a:latin typeface="Arial MT"/>
                <a:cs typeface="Arial MT"/>
              </a:rPr>
              <a:t>area</a:t>
            </a:r>
            <a:r>
              <a:rPr dirty="0" sz="1600" spc="-15">
                <a:latin typeface="Arial MT"/>
                <a:cs typeface="Arial MT"/>
              </a:rPr>
              <a:t> </a:t>
            </a:r>
            <a:r>
              <a:rPr dirty="0" sz="1600" spc="-10">
                <a:latin typeface="Arial MT"/>
                <a:cs typeface="Arial MT"/>
              </a:rPr>
              <a:t>OSPFv2.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701" y="3102038"/>
            <a:ext cx="5276596" cy="1522349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©</a:t>
            </a:r>
            <a:r>
              <a:rPr dirty="0" spc="-20"/>
              <a:t> </a:t>
            </a:r>
            <a:r>
              <a:rPr dirty="0"/>
              <a:t>2016</a:t>
            </a:r>
            <a:r>
              <a:rPr dirty="0" spc="150"/>
              <a:t> </a:t>
            </a:r>
            <a:r>
              <a:rPr dirty="0" spc="-10"/>
              <a:t>Cisco </a:t>
            </a:r>
            <a:r>
              <a:rPr dirty="0"/>
              <a:t>and/or</a:t>
            </a:r>
            <a:r>
              <a:rPr dirty="0" spc="-15"/>
              <a:t> </a:t>
            </a:r>
            <a:r>
              <a:rPr dirty="0"/>
              <a:t>its</a:t>
            </a:r>
            <a:r>
              <a:rPr dirty="0" spc="-15"/>
              <a:t> </a:t>
            </a:r>
            <a:r>
              <a:rPr dirty="0"/>
              <a:t>affiliates.</a:t>
            </a:r>
            <a:r>
              <a:rPr dirty="0" spc="-50"/>
              <a:t> </a:t>
            </a:r>
            <a:r>
              <a:rPr dirty="0"/>
              <a:t>All</a:t>
            </a:r>
            <a:r>
              <a:rPr dirty="0" spc="-10"/>
              <a:t> </a:t>
            </a:r>
            <a:r>
              <a:rPr dirty="0"/>
              <a:t>rights</a:t>
            </a:r>
            <a:r>
              <a:rPr dirty="0" spc="-15"/>
              <a:t> </a:t>
            </a:r>
            <a:r>
              <a:rPr dirty="0"/>
              <a:t>reserved.</a:t>
            </a:r>
            <a:r>
              <a:rPr dirty="0" spc="290"/>
              <a:t> </a:t>
            </a:r>
            <a:r>
              <a:rPr dirty="0" spc="-10"/>
              <a:t>Cisco</a:t>
            </a:r>
            <a:r>
              <a:rPr dirty="0" spc="-15"/>
              <a:t> </a:t>
            </a:r>
            <a:r>
              <a:rPr dirty="0" spc="-10"/>
              <a:t>Confidential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508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"/>
              </a:spcBef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Stephanie Harvey</dc:creator>
  <dc:title>Chapter 2: Basic Switch and End Device Configuration</dc:title>
  <dcterms:created xsi:type="dcterms:W3CDTF">2025-04-01T14:02:50Z</dcterms:created>
  <dcterms:modified xsi:type="dcterms:W3CDTF">2025-04-01T14:02:50Z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2022-01-29T00:00:00Z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2025-04-01T00:00:00Z</vt:filetime>
  </property>
  <property fmtid="{D5CDD505-2E9C-101B-9397-08002B2CF9AE}" pid="5" name="Producer">
    <vt:lpwstr>Microsoft® PowerPoint® 2010</vt:lpwstr>
  </property>
</Properties>
</file>