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Default Extension="jpg" ContentType="image/jpg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</p:sldIdLst>
  <p:sldSz cx="9144000" cy="5143500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739" y="56134"/>
            <a:ext cx="4951730" cy="55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004B69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004B69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004B69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39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508038" y="4715192"/>
            <a:ext cx="340360" cy="180975"/>
          </a:xfrm>
          <a:custGeom>
            <a:avLst/>
            <a:gdLst/>
            <a:ahLst/>
            <a:cxnLst/>
            <a:rect l="l" t="t" r="r" b="b"/>
            <a:pathLst>
              <a:path w="340359" h="180975">
                <a:moveTo>
                  <a:pt x="14909" y="51498"/>
                </a:moveTo>
                <a:lnTo>
                  <a:pt x="11404" y="48806"/>
                </a:lnTo>
                <a:lnTo>
                  <a:pt x="3505" y="48806"/>
                </a:lnTo>
                <a:lnTo>
                  <a:pt x="0" y="51498"/>
                </a:lnTo>
                <a:lnTo>
                  <a:pt x="0" y="75717"/>
                </a:lnTo>
                <a:lnTo>
                  <a:pt x="3505" y="79311"/>
                </a:lnTo>
                <a:lnTo>
                  <a:pt x="11404" y="79311"/>
                </a:lnTo>
                <a:lnTo>
                  <a:pt x="14909" y="75717"/>
                </a:lnTo>
                <a:lnTo>
                  <a:pt x="14909" y="55981"/>
                </a:lnTo>
                <a:lnTo>
                  <a:pt x="14909" y="51498"/>
                </a:lnTo>
                <a:close/>
              </a:path>
              <a:path w="340359" h="180975">
                <a:moveTo>
                  <a:pt x="55575" y="31153"/>
                </a:moveTo>
                <a:lnTo>
                  <a:pt x="52070" y="28473"/>
                </a:lnTo>
                <a:lnTo>
                  <a:pt x="44183" y="28473"/>
                </a:lnTo>
                <a:lnTo>
                  <a:pt x="40665" y="31153"/>
                </a:lnTo>
                <a:lnTo>
                  <a:pt x="40665" y="75742"/>
                </a:lnTo>
                <a:lnTo>
                  <a:pt x="44183" y="79311"/>
                </a:lnTo>
                <a:lnTo>
                  <a:pt x="52070" y="79311"/>
                </a:lnTo>
                <a:lnTo>
                  <a:pt x="55575" y="75742"/>
                </a:lnTo>
                <a:lnTo>
                  <a:pt x="55575" y="35610"/>
                </a:lnTo>
                <a:lnTo>
                  <a:pt x="55575" y="31153"/>
                </a:lnTo>
                <a:close/>
              </a:path>
              <a:path w="340359" h="180975">
                <a:moveTo>
                  <a:pt x="75920" y="121081"/>
                </a:moveTo>
                <a:lnTo>
                  <a:pt x="74129" y="121081"/>
                </a:lnTo>
                <a:lnTo>
                  <a:pt x="68795" y="119303"/>
                </a:lnTo>
                <a:lnTo>
                  <a:pt x="61671" y="119303"/>
                </a:lnTo>
                <a:lnTo>
                  <a:pt x="49276" y="121539"/>
                </a:lnTo>
                <a:lnTo>
                  <a:pt x="39395" y="127800"/>
                </a:lnTo>
                <a:lnTo>
                  <a:pt x="32867" y="137414"/>
                </a:lnTo>
                <a:lnTo>
                  <a:pt x="30505" y="149694"/>
                </a:lnTo>
                <a:lnTo>
                  <a:pt x="32994" y="162877"/>
                </a:lnTo>
                <a:lnTo>
                  <a:pt x="39738" y="172707"/>
                </a:lnTo>
                <a:lnTo>
                  <a:pt x="49657" y="178854"/>
                </a:lnTo>
                <a:lnTo>
                  <a:pt x="61671" y="180975"/>
                </a:lnTo>
                <a:lnTo>
                  <a:pt x="68795" y="180975"/>
                </a:lnTo>
                <a:lnTo>
                  <a:pt x="74129" y="179184"/>
                </a:lnTo>
                <a:lnTo>
                  <a:pt x="75920" y="179184"/>
                </a:lnTo>
                <a:lnTo>
                  <a:pt x="75920" y="165785"/>
                </a:lnTo>
                <a:lnTo>
                  <a:pt x="75920" y="163106"/>
                </a:lnTo>
                <a:lnTo>
                  <a:pt x="75018" y="163106"/>
                </a:lnTo>
                <a:lnTo>
                  <a:pt x="69684" y="165785"/>
                </a:lnTo>
                <a:lnTo>
                  <a:pt x="52768" y="165785"/>
                </a:lnTo>
                <a:lnTo>
                  <a:pt x="46532" y="158635"/>
                </a:lnTo>
                <a:lnTo>
                  <a:pt x="46532" y="140754"/>
                </a:lnTo>
                <a:lnTo>
                  <a:pt x="52768" y="133604"/>
                </a:lnTo>
                <a:lnTo>
                  <a:pt x="70573" y="133604"/>
                </a:lnTo>
                <a:lnTo>
                  <a:pt x="75018" y="137172"/>
                </a:lnTo>
                <a:lnTo>
                  <a:pt x="75920" y="137172"/>
                </a:lnTo>
                <a:lnTo>
                  <a:pt x="75920" y="133604"/>
                </a:lnTo>
                <a:lnTo>
                  <a:pt x="75920" y="121081"/>
                </a:lnTo>
                <a:close/>
              </a:path>
              <a:path w="340359" h="180975">
                <a:moveTo>
                  <a:pt x="96253" y="3556"/>
                </a:moveTo>
                <a:lnTo>
                  <a:pt x="92735" y="0"/>
                </a:lnTo>
                <a:lnTo>
                  <a:pt x="84848" y="0"/>
                </a:lnTo>
                <a:lnTo>
                  <a:pt x="81330" y="3556"/>
                </a:lnTo>
                <a:lnTo>
                  <a:pt x="81330" y="90665"/>
                </a:lnTo>
                <a:lnTo>
                  <a:pt x="84848" y="94221"/>
                </a:lnTo>
                <a:lnTo>
                  <a:pt x="92735" y="94221"/>
                </a:lnTo>
                <a:lnTo>
                  <a:pt x="96253" y="90665"/>
                </a:lnTo>
                <a:lnTo>
                  <a:pt x="96253" y="7112"/>
                </a:lnTo>
                <a:lnTo>
                  <a:pt x="96253" y="3556"/>
                </a:lnTo>
                <a:close/>
              </a:path>
              <a:path w="340359" h="180975">
                <a:moveTo>
                  <a:pt x="111163" y="119989"/>
                </a:moveTo>
                <a:lnTo>
                  <a:pt x="96253" y="119989"/>
                </a:lnTo>
                <a:lnTo>
                  <a:pt x="96253" y="179628"/>
                </a:lnTo>
                <a:lnTo>
                  <a:pt x="111163" y="179628"/>
                </a:lnTo>
                <a:lnTo>
                  <a:pt x="111163" y="119989"/>
                </a:lnTo>
                <a:close/>
              </a:path>
              <a:path w="340359" h="180975">
                <a:moveTo>
                  <a:pt x="136918" y="31153"/>
                </a:moveTo>
                <a:lnTo>
                  <a:pt x="133413" y="28473"/>
                </a:lnTo>
                <a:lnTo>
                  <a:pt x="125514" y="28473"/>
                </a:lnTo>
                <a:lnTo>
                  <a:pt x="122008" y="31153"/>
                </a:lnTo>
                <a:lnTo>
                  <a:pt x="122008" y="75742"/>
                </a:lnTo>
                <a:lnTo>
                  <a:pt x="125514" y="79311"/>
                </a:lnTo>
                <a:lnTo>
                  <a:pt x="133413" y="79311"/>
                </a:lnTo>
                <a:lnTo>
                  <a:pt x="136918" y="75742"/>
                </a:lnTo>
                <a:lnTo>
                  <a:pt x="136918" y="35610"/>
                </a:lnTo>
                <a:lnTo>
                  <a:pt x="136918" y="31153"/>
                </a:lnTo>
                <a:close/>
              </a:path>
              <a:path w="340359" h="180975">
                <a:moveTo>
                  <a:pt x="171488" y="153263"/>
                </a:moveTo>
                <a:lnTo>
                  <a:pt x="167068" y="147015"/>
                </a:lnTo>
                <a:lnTo>
                  <a:pt x="157340" y="143433"/>
                </a:lnTo>
                <a:lnTo>
                  <a:pt x="153797" y="142544"/>
                </a:lnTo>
                <a:lnTo>
                  <a:pt x="151155" y="141643"/>
                </a:lnTo>
                <a:lnTo>
                  <a:pt x="146735" y="140754"/>
                </a:lnTo>
                <a:lnTo>
                  <a:pt x="146735" y="133604"/>
                </a:lnTo>
                <a:lnTo>
                  <a:pt x="150266" y="131813"/>
                </a:lnTo>
                <a:lnTo>
                  <a:pt x="160870" y="131813"/>
                </a:lnTo>
                <a:lnTo>
                  <a:pt x="167068" y="133604"/>
                </a:lnTo>
                <a:lnTo>
                  <a:pt x="167944" y="133604"/>
                </a:lnTo>
                <a:lnTo>
                  <a:pt x="167944" y="131813"/>
                </a:lnTo>
                <a:lnTo>
                  <a:pt x="167944" y="121081"/>
                </a:lnTo>
                <a:lnTo>
                  <a:pt x="167068" y="121081"/>
                </a:lnTo>
                <a:lnTo>
                  <a:pt x="160870" y="119303"/>
                </a:lnTo>
                <a:lnTo>
                  <a:pt x="152920" y="119303"/>
                </a:lnTo>
                <a:lnTo>
                  <a:pt x="143865" y="120611"/>
                </a:lnTo>
                <a:lnTo>
                  <a:pt x="136893" y="124333"/>
                </a:lnTo>
                <a:lnTo>
                  <a:pt x="132410" y="130251"/>
                </a:lnTo>
                <a:lnTo>
                  <a:pt x="130822" y="138074"/>
                </a:lnTo>
                <a:lnTo>
                  <a:pt x="130822" y="147904"/>
                </a:lnTo>
                <a:lnTo>
                  <a:pt x="137883" y="152374"/>
                </a:lnTo>
                <a:lnTo>
                  <a:pt x="146735" y="155054"/>
                </a:lnTo>
                <a:lnTo>
                  <a:pt x="147612" y="155943"/>
                </a:lnTo>
                <a:lnTo>
                  <a:pt x="149377" y="155943"/>
                </a:lnTo>
                <a:lnTo>
                  <a:pt x="156451" y="159524"/>
                </a:lnTo>
                <a:lnTo>
                  <a:pt x="156451" y="165785"/>
                </a:lnTo>
                <a:lnTo>
                  <a:pt x="152920" y="167563"/>
                </a:lnTo>
                <a:lnTo>
                  <a:pt x="138772" y="167563"/>
                </a:lnTo>
                <a:lnTo>
                  <a:pt x="132588" y="165785"/>
                </a:lnTo>
                <a:lnTo>
                  <a:pt x="131699" y="165785"/>
                </a:lnTo>
                <a:lnTo>
                  <a:pt x="131699" y="179184"/>
                </a:lnTo>
                <a:lnTo>
                  <a:pt x="139661" y="180975"/>
                </a:lnTo>
                <a:lnTo>
                  <a:pt x="147612" y="180975"/>
                </a:lnTo>
                <a:lnTo>
                  <a:pt x="156184" y="179920"/>
                </a:lnTo>
                <a:lnTo>
                  <a:pt x="163855" y="176517"/>
                </a:lnTo>
                <a:lnTo>
                  <a:pt x="169367" y="170421"/>
                </a:lnTo>
                <a:lnTo>
                  <a:pt x="170027" y="167563"/>
                </a:lnTo>
                <a:lnTo>
                  <a:pt x="171488" y="161315"/>
                </a:lnTo>
                <a:lnTo>
                  <a:pt x="171488" y="153263"/>
                </a:lnTo>
                <a:close/>
              </a:path>
              <a:path w="340359" h="180975">
                <a:moveTo>
                  <a:pt x="177584" y="51498"/>
                </a:moveTo>
                <a:lnTo>
                  <a:pt x="174078" y="48806"/>
                </a:lnTo>
                <a:lnTo>
                  <a:pt x="166179" y="48806"/>
                </a:lnTo>
                <a:lnTo>
                  <a:pt x="162674" y="51498"/>
                </a:lnTo>
                <a:lnTo>
                  <a:pt x="162674" y="75717"/>
                </a:lnTo>
                <a:lnTo>
                  <a:pt x="166179" y="79311"/>
                </a:lnTo>
                <a:lnTo>
                  <a:pt x="174078" y="79311"/>
                </a:lnTo>
                <a:lnTo>
                  <a:pt x="177584" y="75717"/>
                </a:lnTo>
                <a:lnTo>
                  <a:pt x="177584" y="55981"/>
                </a:lnTo>
                <a:lnTo>
                  <a:pt x="177584" y="51498"/>
                </a:lnTo>
                <a:close/>
              </a:path>
              <a:path w="340359" h="180975">
                <a:moveTo>
                  <a:pt x="218249" y="31153"/>
                </a:moveTo>
                <a:lnTo>
                  <a:pt x="214744" y="28473"/>
                </a:lnTo>
                <a:lnTo>
                  <a:pt x="206844" y="28473"/>
                </a:lnTo>
                <a:lnTo>
                  <a:pt x="203339" y="31153"/>
                </a:lnTo>
                <a:lnTo>
                  <a:pt x="203339" y="75742"/>
                </a:lnTo>
                <a:lnTo>
                  <a:pt x="206844" y="79311"/>
                </a:lnTo>
                <a:lnTo>
                  <a:pt x="214744" y="79311"/>
                </a:lnTo>
                <a:lnTo>
                  <a:pt x="218249" y="75742"/>
                </a:lnTo>
                <a:lnTo>
                  <a:pt x="218249" y="35610"/>
                </a:lnTo>
                <a:lnTo>
                  <a:pt x="218249" y="31153"/>
                </a:lnTo>
                <a:close/>
              </a:path>
              <a:path w="340359" h="180975">
                <a:moveTo>
                  <a:pt x="231127" y="121081"/>
                </a:moveTo>
                <a:lnTo>
                  <a:pt x="229374" y="121081"/>
                </a:lnTo>
                <a:lnTo>
                  <a:pt x="224116" y="119303"/>
                </a:lnTo>
                <a:lnTo>
                  <a:pt x="217093" y="119303"/>
                </a:lnTo>
                <a:lnTo>
                  <a:pt x="204889" y="121539"/>
                </a:lnTo>
                <a:lnTo>
                  <a:pt x="195160" y="127800"/>
                </a:lnTo>
                <a:lnTo>
                  <a:pt x="188722" y="137414"/>
                </a:lnTo>
                <a:lnTo>
                  <a:pt x="186397" y="149694"/>
                </a:lnTo>
                <a:lnTo>
                  <a:pt x="188849" y="162877"/>
                </a:lnTo>
                <a:lnTo>
                  <a:pt x="195491" y="172707"/>
                </a:lnTo>
                <a:lnTo>
                  <a:pt x="205257" y="178854"/>
                </a:lnTo>
                <a:lnTo>
                  <a:pt x="217093" y="180975"/>
                </a:lnTo>
                <a:lnTo>
                  <a:pt x="224116" y="180975"/>
                </a:lnTo>
                <a:lnTo>
                  <a:pt x="229374" y="179184"/>
                </a:lnTo>
                <a:lnTo>
                  <a:pt x="231127" y="179184"/>
                </a:lnTo>
                <a:lnTo>
                  <a:pt x="231127" y="165785"/>
                </a:lnTo>
                <a:lnTo>
                  <a:pt x="231127" y="163106"/>
                </a:lnTo>
                <a:lnTo>
                  <a:pt x="230251" y="163106"/>
                </a:lnTo>
                <a:lnTo>
                  <a:pt x="225869" y="165785"/>
                </a:lnTo>
                <a:lnTo>
                  <a:pt x="208330" y="165785"/>
                </a:lnTo>
                <a:lnTo>
                  <a:pt x="202184" y="158635"/>
                </a:lnTo>
                <a:lnTo>
                  <a:pt x="202184" y="140754"/>
                </a:lnTo>
                <a:lnTo>
                  <a:pt x="209207" y="133604"/>
                </a:lnTo>
                <a:lnTo>
                  <a:pt x="225869" y="133604"/>
                </a:lnTo>
                <a:lnTo>
                  <a:pt x="230251" y="137172"/>
                </a:lnTo>
                <a:lnTo>
                  <a:pt x="231127" y="137172"/>
                </a:lnTo>
                <a:lnTo>
                  <a:pt x="231127" y="133604"/>
                </a:lnTo>
                <a:lnTo>
                  <a:pt x="231127" y="121081"/>
                </a:lnTo>
                <a:close/>
              </a:path>
              <a:path w="340359" h="180975">
                <a:moveTo>
                  <a:pt x="258927" y="3556"/>
                </a:moveTo>
                <a:lnTo>
                  <a:pt x="255409" y="0"/>
                </a:lnTo>
                <a:lnTo>
                  <a:pt x="247523" y="0"/>
                </a:lnTo>
                <a:lnTo>
                  <a:pt x="244005" y="3556"/>
                </a:lnTo>
                <a:lnTo>
                  <a:pt x="244005" y="90665"/>
                </a:lnTo>
                <a:lnTo>
                  <a:pt x="247523" y="94221"/>
                </a:lnTo>
                <a:lnTo>
                  <a:pt x="255409" y="94221"/>
                </a:lnTo>
                <a:lnTo>
                  <a:pt x="258927" y="90665"/>
                </a:lnTo>
                <a:lnTo>
                  <a:pt x="258927" y="7112"/>
                </a:lnTo>
                <a:lnTo>
                  <a:pt x="258927" y="3556"/>
                </a:lnTo>
                <a:close/>
              </a:path>
              <a:path w="340359" h="180975">
                <a:moveTo>
                  <a:pt x="299593" y="31153"/>
                </a:moveTo>
                <a:lnTo>
                  <a:pt x="296075" y="28473"/>
                </a:lnTo>
                <a:lnTo>
                  <a:pt x="288188" y="28473"/>
                </a:lnTo>
                <a:lnTo>
                  <a:pt x="284683" y="31153"/>
                </a:lnTo>
                <a:lnTo>
                  <a:pt x="284683" y="75742"/>
                </a:lnTo>
                <a:lnTo>
                  <a:pt x="288188" y="79311"/>
                </a:lnTo>
                <a:lnTo>
                  <a:pt x="296075" y="79311"/>
                </a:lnTo>
                <a:lnTo>
                  <a:pt x="299593" y="75742"/>
                </a:lnTo>
                <a:lnTo>
                  <a:pt x="299593" y="35610"/>
                </a:lnTo>
                <a:lnTo>
                  <a:pt x="299593" y="31153"/>
                </a:lnTo>
                <a:close/>
              </a:path>
              <a:path w="340359" h="180975">
                <a:moveTo>
                  <a:pt x="309079" y="149694"/>
                </a:moveTo>
                <a:lnTo>
                  <a:pt x="306857" y="137782"/>
                </a:lnTo>
                <a:lnTo>
                  <a:pt x="304723" y="134493"/>
                </a:lnTo>
                <a:lnTo>
                  <a:pt x="300596" y="128130"/>
                </a:lnTo>
                <a:lnTo>
                  <a:pt x="293217" y="123228"/>
                </a:lnTo>
                <a:lnTo>
                  <a:pt x="293217" y="141643"/>
                </a:lnTo>
                <a:lnTo>
                  <a:pt x="293217" y="158635"/>
                </a:lnTo>
                <a:lnTo>
                  <a:pt x="287045" y="165785"/>
                </a:lnTo>
                <a:lnTo>
                  <a:pt x="269430" y="165785"/>
                </a:lnTo>
                <a:lnTo>
                  <a:pt x="263258" y="158635"/>
                </a:lnTo>
                <a:lnTo>
                  <a:pt x="263258" y="141643"/>
                </a:lnTo>
                <a:lnTo>
                  <a:pt x="269430" y="134493"/>
                </a:lnTo>
                <a:lnTo>
                  <a:pt x="287045" y="134493"/>
                </a:lnTo>
                <a:lnTo>
                  <a:pt x="293217" y="141643"/>
                </a:lnTo>
                <a:lnTo>
                  <a:pt x="293217" y="123228"/>
                </a:lnTo>
                <a:lnTo>
                  <a:pt x="290868" y="121666"/>
                </a:lnTo>
                <a:lnTo>
                  <a:pt x="278244" y="119303"/>
                </a:lnTo>
                <a:lnTo>
                  <a:pt x="265607" y="121666"/>
                </a:lnTo>
                <a:lnTo>
                  <a:pt x="255879" y="128130"/>
                </a:lnTo>
                <a:lnTo>
                  <a:pt x="249605" y="137782"/>
                </a:lnTo>
                <a:lnTo>
                  <a:pt x="247396" y="149694"/>
                </a:lnTo>
                <a:lnTo>
                  <a:pt x="249605" y="161747"/>
                </a:lnTo>
                <a:lnTo>
                  <a:pt x="255879" y="171704"/>
                </a:lnTo>
                <a:lnTo>
                  <a:pt x="265607" y="178485"/>
                </a:lnTo>
                <a:lnTo>
                  <a:pt x="278244" y="180975"/>
                </a:lnTo>
                <a:lnTo>
                  <a:pt x="290868" y="178485"/>
                </a:lnTo>
                <a:lnTo>
                  <a:pt x="300596" y="171704"/>
                </a:lnTo>
                <a:lnTo>
                  <a:pt x="304317" y="165785"/>
                </a:lnTo>
                <a:lnTo>
                  <a:pt x="306857" y="161747"/>
                </a:lnTo>
                <a:lnTo>
                  <a:pt x="309079" y="149694"/>
                </a:lnTo>
                <a:close/>
              </a:path>
              <a:path w="340359" h="180975">
                <a:moveTo>
                  <a:pt x="340258" y="51498"/>
                </a:moveTo>
                <a:lnTo>
                  <a:pt x="336753" y="48806"/>
                </a:lnTo>
                <a:lnTo>
                  <a:pt x="328853" y="48806"/>
                </a:lnTo>
                <a:lnTo>
                  <a:pt x="325348" y="51498"/>
                </a:lnTo>
                <a:lnTo>
                  <a:pt x="325348" y="75717"/>
                </a:lnTo>
                <a:lnTo>
                  <a:pt x="328853" y="79311"/>
                </a:lnTo>
                <a:lnTo>
                  <a:pt x="336753" y="79311"/>
                </a:lnTo>
                <a:lnTo>
                  <a:pt x="340258" y="75717"/>
                </a:lnTo>
                <a:lnTo>
                  <a:pt x="340258" y="55981"/>
                </a:lnTo>
                <a:lnTo>
                  <a:pt x="340258" y="51498"/>
                </a:lnTo>
                <a:close/>
              </a:path>
            </a:pathLst>
          </a:custGeom>
          <a:solidFill>
            <a:srgbClr val="086C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004B69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08038" y="4715192"/>
            <a:ext cx="340360" cy="180975"/>
          </a:xfrm>
          <a:custGeom>
            <a:avLst/>
            <a:gdLst/>
            <a:ahLst/>
            <a:cxnLst/>
            <a:rect l="l" t="t" r="r" b="b"/>
            <a:pathLst>
              <a:path w="340359" h="180975">
                <a:moveTo>
                  <a:pt x="14909" y="51498"/>
                </a:moveTo>
                <a:lnTo>
                  <a:pt x="11404" y="48806"/>
                </a:lnTo>
                <a:lnTo>
                  <a:pt x="3505" y="48806"/>
                </a:lnTo>
                <a:lnTo>
                  <a:pt x="0" y="51498"/>
                </a:lnTo>
                <a:lnTo>
                  <a:pt x="0" y="75717"/>
                </a:lnTo>
                <a:lnTo>
                  <a:pt x="3505" y="79311"/>
                </a:lnTo>
                <a:lnTo>
                  <a:pt x="11404" y="79311"/>
                </a:lnTo>
                <a:lnTo>
                  <a:pt x="14909" y="75717"/>
                </a:lnTo>
                <a:lnTo>
                  <a:pt x="14909" y="55981"/>
                </a:lnTo>
                <a:lnTo>
                  <a:pt x="14909" y="51498"/>
                </a:lnTo>
                <a:close/>
              </a:path>
              <a:path w="340359" h="180975">
                <a:moveTo>
                  <a:pt x="55575" y="31153"/>
                </a:moveTo>
                <a:lnTo>
                  <a:pt x="52070" y="28473"/>
                </a:lnTo>
                <a:lnTo>
                  <a:pt x="44183" y="28473"/>
                </a:lnTo>
                <a:lnTo>
                  <a:pt x="40665" y="31153"/>
                </a:lnTo>
                <a:lnTo>
                  <a:pt x="40665" y="75742"/>
                </a:lnTo>
                <a:lnTo>
                  <a:pt x="44183" y="79311"/>
                </a:lnTo>
                <a:lnTo>
                  <a:pt x="52070" y="79311"/>
                </a:lnTo>
                <a:lnTo>
                  <a:pt x="55575" y="75742"/>
                </a:lnTo>
                <a:lnTo>
                  <a:pt x="55575" y="35610"/>
                </a:lnTo>
                <a:lnTo>
                  <a:pt x="55575" y="31153"/>
                </a:lnTo>
                <a:close/>
              </a:path>
              <a:path w="340359" h="180975">
                <a:moveTo>
                  <a:pt x="75920" y="121081"/>
                </a:moveTo>
                <a:lnTo>
                  <a:pt x="74129" y="121081"/>
                </a:lnTo>
                <a:lnTo>
                  <a:pt x="68795" y="119303"/>
                </a:lnTo>
                <a:lnTo>
                  <a:pt x="61671" y="119303"/>
                </a:lnTo>
                <a:lnTo>
                  <a:pt x="49276" y="121539"/>
                </a:lnTo>
                <a:lnTo>
                  <a:pt x="39395" y="127800"/>
                </a:lnTo>
                <a:lnTo>
                  <a:pt x="32867" y="137414"/>
                </a:lnTo>
                <a:lnTo>
                  <a:pt x="30505" y="149694"/>
                </a:lnTo>
                <a:lnTo>
                  <a:pt x="32994" y="162877"/>
                </a:lnTo>
                <a:lnTo>
                  <a:pt x="39738" y="172707"/>
                </a:lnTo>
                <a:lnTo>
                  <a:pt x="49657" y="178854"/>
                </a:lnTo>
                <a:lnTo>
                  <a:pt x="61671" y="180975"/>
                </a:lnTo>
                <a:lnTo>
                  <a:pt x="68795" y="180975"/>
                </a:lnTo>
                <a:lnTo>
                  <a:pt x="74129" y="179184"/>
                </a:lnTo>
                <a:lnTo>
                  <a:pt x="75920" y="179184"/>
                </a:lnTo>
                <a:lnTo>
                  <a:pt x="75920" y="165785"/>
                </a:lnTo>
                <a:lnTo>
                  <a:pt x="75920" y="163106"/>
                </a:lnTo>
                <a:lnTo>
                  <a:pt x="75018" y="163106"/>
                </a:lnTo>
                <a:lnTo>
                  <a:pt x="69684" y="165785"/>
                </a:lnTo>
                <a:lnTo>
                  <a:pt x="52768" y="165785"/>
                </a:lnTo>
                <a:lnTo>
                  <a:pt x="46532" y="158635"/>
                </a:lnTo>
                <a:lnTo>
                  <a:pt x="46532" y="140754"/>
                </a:lnTo>
                <a:lnTo>
                  <a:pt x="52768" y="133604"/>
                </a:lnTo>
                <a:lnTo>
                  <a:pt x="70573" y="133604"/>
                </a:lnTo>
                <a:lnTo>
                  <a:pt x="75018" y="137172"/>
                </a:lnTo>
                <a:lnTo>
                  <a:pt x="75920" y="137172"/>
                </a:lnTo>
                <a:lnTo>
                  <a:pt x="75920" y="133604"/>
                </a:lnTo>
                <a:lnTo>
                  <a:pt x="75920" y="121081"/>
                </a:lnTo>
                <a:close/>
              </a:path>
              <a:path w="340359" h="180975">
                <a:moveTo>
                  <a:pt x="96253" y="3556"/>
                </a:moveTo>
                <a:lnTo>
                  <a:pt x="92735" y="0"/>
                </a:lnTo>
                <a:lnTo>
                  <a:pt x="84848" y="0"/>
                </a:lnTo>
                <a:lnTo>
                  <a:pt x="81330" y="3556"/>
                </a:lnTo>
                <a:lnTo>
                  <a:pt x="81330" y="90665"/>
                </a:lnTo>
                <a:lnTo>
                  <a:pt x="84848" y="94221"/>
                </a:lnTo>
                <a:lnTo>
                  <a:pt x="92735" y="94221"/>
                </a:lnTo>
                <a:lnTo>
                  <a:pt x="96253" y="90665"/>
                </a:lnTo>
                <a:lnTo>
                  <a:pt x="96253" y="7112"/>
                </a:lnTo>
                <a:lnTo>
                  <a:pt x="96253" y="3556"/>
                </a:lnTo>
                <a:close/>
              </a:path>
              <a:path w="340359" h="180975">
                <a:moveTo>
                  <a:pt x="111163" y="119989"/>
                </a:moveTo>
                <a:lnTo>
                  <a:pt x="96253" y="119989"/>
                </a:lnTo>
                <a:lnTo>
                  <a:pt x="96253" y="179628"/>
                </a:lnTo>
                <a:lnTo>
                  <a:pt x="111163" y="179628"/>
                </a:lnTo>
                <a:lnTo>
                  <a:pt x="111163" y="119989"/>
                </a:lnTo>
                <a:close/>
              </a:path>
              <a:path w="340359" h="180975">
                <a:moveTo>
                  <a:pt x="136918" y="31153"/>
                </a:moveTo>
                <a:lnTo>
                  <a:pt x="133413" y="28473"/>
                </a:lnTo>
                <a:lnTo>
                  <a:pt x="125514" y="28473"/>
                </a:lnTo>
                <a:lnTo>
                  <a:pt x="122008" y="31153"/>
                </a:lnTo>
                <a:lnTo>
                  <a:pt x="122008" y="75742"/>
                </a:lnTo>
                <a:lnTo>
                  <a:pt x="125514" y="79311"/>
                </a:lnTo>
                <a:lnTo>
                  <a:pt x="133413" y="79311"/>
                </a:lnTo>
                <a:lnTo>
                  <a:pt x="136918" y="75742"/>
                </a:lnTo>
                <a:lnTo>
                  <a:pt x="136918" y="35610"/>
                </a:lnTo>
                <a:lnTo>
                  <a:pt x="136918" y="31153"/>
                </a:lnTo>
                <a:close/>
              </a:path>
              <a:path w="340359" h="180975">
                <a:moveTo>
                  <a:pt x="171488" y="153263"/>
                </a:moveTo>
                <a:lnTo>
                  <a:pt x="167068" y="147015"/>
                </a:lnTo>
                <a:lnTo>
                  <a:pt x="157340" y="143433"/>
                </a:lnTo>
                <a:lnTo>
                  <a:pt x="153797" y="142544"/>
                </a:lnTo>
                <a:lnTo>
                  <a:pt x="151155" y="141643"/>
                </a:lnTo>
                <a:lnTo>
                  <a:pt x="146735" y="140754"/>
                </a:lnTo>
                <a:lnTo>
                  <a:pt x="146735" y="133604"/>
                </a:lnTo>
                <a:lnTo>
                  <a:pt x="150266" y="131813"/>
                </a:lnTo>
                <a:lnTo>
                  <a:pt x="160870" y="131813"/>
                </a:lnTo>
                <a:lnTo>
                  <a:pt x="167068" y="133604"/>
                </a:lnTo>
                <a:lnTo>
                  <a:pt x="167944" y="133604"/>
                </a:lnTo>
                <a:lnTo>
                  <a:pt x="167944" y="131813"/>
                </a:lnTo>
                <a:lnTo>
                  <a:pt x="167944" y="121081"/>
                </a:lnTo>
                <a:lnTo>
                  <a:pt x="167068" y="121081"/>
                </a:lnTo>
                <a:lnTo>
                  <a:pt x="160870" y="119303"/>
                </a:lnTo>
                <a:lnTo>
                  <a:pt x="152920" y="119303"/>
                </a:lnTo>
                <a:lnTo>
                  <a:pt x="143865" y="120611"/>
                </a:lnTo>
                <a:lnTo>
                  <a:pt x="136893" y="124333"/>
                </a:lnTo>
                <a:lnTo>
                  <a:pt x="132410" y="130251"/>
                </a:lnTo>
                <a:lnTo>
                  <a:pt x="130822" y="138074"/>
                </a:lnTo>
                <a:lnTo>
                  <a:pt x="130822" y="147904"/>
                </a:lnTo>
                <a:lnTo>
                  <a:pt x="137883" y="152374"/>
                </a:lnTo>
                <a:lnTo>
                  <a:pt x="146735" y="155054"/>
                </a:lnTo>
                <a:lnTo>
                  <a:pt x="147612" y="155943"/>
                </a:lnTo>
                <a:lnTo>
                  <a:pt x="149377" y="155943"/>
                </a:lnTo>
                <a:lnTo>
                  <a:pt x="156451" y="159524"/>
                </a:lnTo>
                <a:lnTo>
                  <a:pt x="156451" y="165785"/>
                </a:lnTo>
                <a:lnTo>
                  <a:pt x="152920" y="167563"/>
                </a:lnTo>
                <a:lnTo>
                  <a:pt x="138772" y="167563"/>
                </a:lnTo>
                <a:lnTo>
                  <a:pt x="132588" y="165785"/>
                </a:lnTo>
                <a:lnTo>
                  <a:pt x="131699" y="165785"/>
                </a:lnTo>
                <a:lnTo>
                  <a:pt x="131699" y="179184"/>
                </a:lnTo>
                <a:lnTo>
                  <a:pt x="139661" y="180975"/>
                </a:lnTo>
                <a:lnTo>
                  <a:pt x="147612" y="180975"/>
                </a:lnTo>
                <a:lnTo>
                  <a:pt x="156184" y="179920"/>
                </a:lnTo>
                <a:lnTo>
                  <a:pt x="163855" y="176517"/>
                </a:lnTo>
                <a:lnTo>
                  <a:pt x="169367" y="170421"/>
                </a:lnTo>
                <a:lnTo>
                  <a:pt x="170027" y="167563"/>
                </a:lnTo>
                <a:lnTo>
                  <a:pt x="171488" y="161315"/>
                </a:lnTo>
                <a:lnTo>
                  <a:pt x="171488" y="153263"/>
                </a:lnTo>
                <a:close/>
              </a:path>
              <a:path w="340359" h="180975">
                <a:moveTo>
                  <a:pt x="177584" y="51498"/>
                </a:moveTo>
                <a:lnTo>
                  <a:pt x="174078" y="48806"/>
                </a:lnTo>
                <a:lnTo>
                  <a:pt x="166179" y="48806"/>
                </a:lnTo>
                <a:lnTo>
                  <a:pt x="162674" y="51498"/>
                </a:lnTo>
                <a:lnTo>
                  <a:pt x="162674" y="75717"/>
                </a:lnTo>
                <a:lnTo>
                  <a:pt x="166179" y="79311"/>
                </a:lnTo>
                <a:lnTo>
                  <a:pt x="174078" y="79311"/>
                </a:lnTo>
                <a:lnTo>
                  <a:pt x="177584" y="75717"/>
                </a:lnTo>
                <a:lnTo>
                  <a:pt x="177584" y="55981"/>
                </a:lnTo>
                <a:lnTo>
                  <a:pt x="177584" y="51498"/>
                </a:lnTo>
                <a:close/>
              </a:path>
              <a:path w="340359" h="180975">
                <a:moveTo>
                  <a:pt x="218249" y="31153"/>
                </a:moveTo>
                <a:lnTo>
                  <a:pt x="214744" y="28473"/>
                </a:lnTo>
                <a:lnTo>
                  <a:pt x="206844" y="28473"/>
                </a:lnTo>
                <a:lnTo>
                  <a:pt x="203339" y="31153"/>
                </a:lnTo>
                <a:lnTo>
                  <a:pt x="203339" y="75742"/>
                </a:lnTo>
                <a:lnTo>
                  <a:pt x="206844" y="79311"/>
                </a:lnTo>
                <a:lnTo>
                  <a:pt x="214744" y="79311"/>
                </a:lnTo>
                <a:lnTo>
                  <a:pt x="218249" y="75742"/>
                </a:lnTo>
                <a:lnTo>
                  <a:pt x="218249" y="35610"/>
                </a:lnTo>
                <a:lnTo>
                  <a:pt x="218249" y="31153"/>
                </a:lnTo>
                <a:close/>
              </a:path>
              <a:path w="340359" h="180975">
                <a:moveTo>
                  <a:pt x="231127" y="121081"/>
                </a:moveTo>
                <a:lnTo>
                  <a:pt x="229374" y="121081"/>
                </a:lnTo>
                <a:lnTo>
                  <a:pt x="224116" y="119303"/>
                </a:lnTo>
                <a:lnTo>
                  <a:pt x="217093" y="119303"/>
                </a:lnTo>
                <a:lnTo>
                  <a:pt x="204889" y="121539"/>
                </a:lnTo>
                <a:lnTo>
                  <a:pt x="195160" y="127800"/>
                </a:lnTo>
                <a:lnTo>
                  <a:pt x="188722" y="137414"/>
                </a:lnTo>
                <a:lnTo>
                  <a:pt x="186397" y="149694"/>
                </a:lnTo>
                <a:lnTo>
                  <a:pt x="188849" y="162877"/>
                </a:lnTo>
                <a:lnTo>
                  <a:pt x="195491" y="172707"/>
                </a:lnTo>
                <a:lnTo>
                  <a:pt x="205257" y="178854"/>
                </a:lnTo>
                <a:lnTo>
                  <a:pt x="217093" y="180975"/>
                </a:lnTo>
                <a:lnTo>
                  <a:pt x="224116" y="180975"/>
                </a:lnTo>
                <a:lnTo>
                  <a:pt x="229374" y="179184"/>
                </a:lnTo>
                <a:lnTo>
                  <a:pt x="231127" y="179184"/>
                </a:lnTo>
                <a:lnTo>
                  <a:pt x="231127" y="165785"/>
                </a:lnTo>
                <a:lnTo>
                  <a:pt x="231127" y="163106"/>
                </a:lnTo>
                <a:lnTo>
                  <a:pt x="230251" y="163106"/>
                </a:lnTo>
                <a:lnTo>
                  <a:pt x="225869" y="165785"/>
                </a:lnTo>
                <a:lnTo>
                  <a:pt x="208330" y="165785"/>
                </a:lnTo>
                <a:lnTo>
                  <a:pt x="202184" y="158635"/>
                </a:lnTo>
                <a:lnTo>
                  <a:pt x="202184" y="140754"/>
                </a:lnTo>
                <a:lnTo>
                  <a:pt x="209207" y="133604"/>
                </a:lnTo>
                <a:lnTo>
                  <a:pt x="225869" y="133604"/>
                </a:lnTo>
                <a:lnTo>
                  <a:pt x="230251" y="137172"/>
                </a:lnTo>
                <a:lnTo>
                  <a:pt x="231127" y="137172"/>
                </a:lnTo>
                <a:lnTo>
                  <a:pt x="231127" y="133604"/>
                </a:lnTo>
                <a:lnTo>
                  <a:pt x="231127" y="121081"/>
                </a:lnTo>
                <a:close/>
              </a:path>
              <a:path w="340359" h="180975">
                <a:moveTo>
                  <a:pt x="258927" y="3556"/>
                </a:moveTo>
                <a:lnTo>
                  <a:pt x="255409" y="0"/>
                </a:lnTo>
                <a:lnTo>
                  <a:pt x="247523" y="0"/>
                </a:lnTo>
                <a:lnTo>
                  <a:pt x="244005" y="3556"/>
                </a:lnTo>
                <a:lnTo>
                  <a:pt x="244005" y="90665"/>
                </a:lnTo>
                <a:lnTo>
                  <a:pt x="247523" y="94221"/>
                </a:lnTo>
                <a:lnTo>
                  <a:pt x="255409" y="94221"/>
                </a:lnTo>
                <a:lnTo>
                  <a:pt x="258927" y="90665"/>
                </a:lnTo>
                <a:lnTo>
                  <a:pt x="258927" y="7112"/>
                </a:lnTo>
                <a:lnTo>
                  <a:pt x="258927" y="3556"/>
                </a:lnTo>
                <a:close/>
              </a:path>
              <a:path w="340359" h="180975">
                <a:moveTo>
                  <a:pt x="299593" y="31153"/>
                </a:moveTo>
                <a:lnTo>
                  <a:pt x="296075" y="28473"/>
                </a:lnTo>
                <a:lnTo>
                  <a:pt x="288188" y="28473"/>
                </a:lnTo>
                <a:lnTo>
                  <a:pt x="284683" y="31153"/>
                </a:lnTo>
                <a:lnTo>
                  <a:pt x="284683" y="75742"/>
                </a:lnTo>
                <a:lnTo>
                  <a:pt x="288188" y="79311"/>
                </a:lnTo>
                <a:lnTo>
                  <a:pt x="296075" y="79311"/>
                </a:lnTo>
                <a:lnTo>
                  <a:pt x="299593" y="75742"/>
                </a:lnTo>
                <a:lnTo>
                  <a:pt x="299593" y="35610"/>
                </a:lnTo>
                <a:lnTo>
                  <a:pt x="299593" y="31153"/>
                </a:lnTo>
                <a:close/>
              </a:path>
              <a:path w="340359" h="180975">
                <a:moveTo>
                  <a:pt x="309079" y="149694"/>
                </a:moveTo>
                <a:lnTo>
                  <a:pt x="306857" y="137782"/>
                </a:lnTo>
                <a:lnTo>
                  <a:pt x="304723" y="134493"/>
                </a:lnTo>
                <a:lnTo>
                  <a:pt x="300596" y="128130"/>
                </a:lnTo>
                <a:lnTo>
                  <a:pt x="293217" y="123228"/>
                </a:lnTo>
                <a:lnTo>
                  <a:pt x="293217" y="141643"/>
                </a:lnTo>
                <a:lnTo>
                  <a:pt x="293217" y="158635"/>
                </a:lnTo>
                <a:lnTo>
                  <a:pt x="287045" y="165785"/>
                </a:lnTo>
                <a:lnTo>
                  <a:pt x="269430" y="165785"/>
                </a:lnTo>
                <a:lnTo>
                  <a:pt x="263258" y="158635"/>
                </a:lnTo>
                <a:lnTo>
                  <a:pt x="263258" y="141643"/>
                </a:lnTo>
                <a:lnTo>
                  <a:pt x="269430" y="134493"/>
                </a:lnTo>
                <a:lnTo>
                  <a:pt x="287045" y="134493"/>
                </a:lnTo>
                <a:lnTo>
                  <a:pt x="293217" y="141643"/>
                </a:lnTo>
                <a:lnTo>
                  <a:pt x="293217" y="123228"/>
                </a:lnTo>
                <a:lnTo>
                  <a:pt x="290868" y="121666"/>
                </a:lnTo>
                <a:lnTo>
                  <a:pt x="278244" y="119303"/>
                </a:lnTo>
                <a:lnTo>
                  <a:pt x="265607" y="121666"/>
                </a:lnTo>
                <a:lnTo>
                  <a:pt x="255879" y="128130"/>
                </a:lnTo>
                <a:lnTo>
                  <a:pt x="249605" y="137782"/>
                </a:lnTo>
                <a:lnTo>
                  <a:pt x="247396" y="149694"/>
                </a:lnTo>
                <a:lnTo>
                  <a:pt x="249605" y="161747"/>
                </a:lnTo>
                <a:lnTo>
                  <a:pt x="255879" y="171704"/>
                </a:lnTo>
                <a:lnTo>
                  <a:pt x="265607" y="178485"/>
                </a:lnTo>
                <a:lnTo>
                  <a:pt x="278244" y="180975"/>
                </a:lnTo>
                <a:lnTo>
                  <a:pt x="290868" y="178485"/>
                </a:lnTo>
                <a:lnTo>
                  <a:pt x="300596" y="171704"/>
                </a:lnTo>
                <a:lnTo>
                  <a:pt x="304317" y="165785"/>
                </a:lnTo>
                <a:lnTo>
                  <a:pt x="306857" y="161747"/>
                </a:lnTo>
                <a:lnTo>
                  <a:pt x="309079" y="149694"/>
                </a:lnTo>
                <a:close/>
              </a:path>
              <a:path w="340359" h="180975">
                <a:moveTo>
                  <a:pt x="340258" y="51498"/>
                </a:moveTo>
                <a:lnTo>
                  <a:pt x="336753" y="48806"/>
                </a:lnTo>
                <a:lnTo>
                  <a:pt x="328853" y="48806"/>
                </a:lnTo>
                <a:lnTo>
                  <a:pt x="325348" y="51498"/>
                </a:lnTo>
                <a:lnTo>
                  <a:pt x="325348" y="75717"/>
                </a:lnTo>
                <a:lnTo>
                  <a:pt x="328853" y="79311"/>
                </a:lnTo>
                <a:lnTo>
                  <a:pt x="336753" y="79311"/>
                </a:lnTo>
                <a:lnTo>
                  <a:pt x="340258" y="75717"/>
                </a:lnTo>
                <a:lnTo>
                  <a:pt x="340258" y="55981"/>
                </a:lnTo>
                <a:lnTo>
                  <a:pt x="340258" y="51498"/>
                </a:lnTo>
                <a:close/>
              </a:path>
            </a:pathLst>
          </a:custGeom>
          <a:solidFill>
            <a:srgbClr val="38C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56134"/>
            <a:ext cx="7108190" cy="55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004B69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08527" y="1338199"/>
            <a:ext cx="5302884" cy="3018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917184" y="4768295"/>
            <a:ext cx="2496184" cy="111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549640" y="4769515"/>
            <a:ext cx="174625" cy="111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isco.com/techsupport" TargetMode="Externa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isco.com/" TargetMode="External"/><Relationship Id="rId3" Type="http://schemas.openxmlformats.org/officeDocument/2006/relationships/image" Target="../media/image14.jp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isco.com/techsupport" TargetMode="External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isco.com/" TargetMode="External"/></Relationships>

</file>

<file path=ppt/slides/_rels/slide7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717550" y="676275"/>
              <a:ext cx="34925" cy="139700"/>
            </a:xfrm>
            <a:custGeom>
              <a:avLst/>
              <a:gdLst/>
              <a:ahLst/>
              <a:cxnLst/>
              <a:rect l="l" t="t" r="r" b="b"/>
              <a:pathLst>
                <a:path w="34925" h="139700">
                  <a:moveTo>
                    <a:pt x="34925" y="0"/>
                  </a:moveTo>
                  <a:lnTo>
                    <a:pt x="0" y="0"/>
                  </a:lnTo>
                  <a:lnTo>
                    <a:pt x="0" y="139700"/>
                  </a:lnTo>
                  <a:lnTo>
                    <a:pt x="34925" y="139700"/>
                  </a:lnTo>
                  <a:lnTo>
                    <a:pt x="34925" y="0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8687" y="674751"/>
              <a:ext cx="104775" cy="14439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3562" y="674751"/>
              <a:ext cx="106362" cy="14439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1562" y="674751"/>
              <a:ext cx="144462" cy="14439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8512" y="674751"/>
              <a:ext cx="95250" cy="144399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492125" y="395350"/>
              <a:ext cx="796925" cy="220979"/>
            </a:xfrm>
            <a:custGeom>
              <a:avLst/>
              <a:gdLst/>
              <a:ahLst/>
              <a:cxnLst/>
              <a:rect l="l" t="t" r="r" b="b"/>
              <a:pathLst>
                <a:path w="796925" h="220979">
                  <a:moveTo>
                    <a:pt x="34925" y="120523"/>
                  </a:moveTo>
                  <a:lnTo>
                    <a:pt x="26708" y="114300"/>
                  </a:lnTo>
                  <a:lnTo>
                    <a:pt x="8216" y="114300"/>
                  </a:lnTo>
                  <a:lnTo>
                    <a:pt x="0" y="120523"/>
                  </a:lnTo>
                  <a:lnTo>
                    <a:pt x="0" y="177292"/>
                  </a:lnTo>
                  <a:lnTo>
                    <a:pt x="8216" y="185674"/>
                  </a:lnTo>
                  <a:lnTo>
                    <a:pt x="26708" y="185674"/>
                  </a:lnTo>
                  <a:lnTo>
                    <a:pt x="34925" y="177292"/>
                  </a:lnTo>
                  <a:lnTo>
                    <a:pt x="34925" y="131064"/>
                  </a:lnTo>
                  <a:lnTo>
                    <a:pt x="34925" y="120523"/>
                  </a:lnTo>
                  <a:close/>
                </a:path>
                <a:path w="796925" h="220979">
                  <a:moveTo>
                    <a:pt x="130175" y="72898"/>
                  </a:moveTo>
                  <a:lnTo>
                    <a:pt x="121958" y="66675"/>
                  </a:lnTo>
                  <a:lnTo>
                    <a:pt x="103466" y="66675"/>
                  </a:lnTo>
                  <a:lnTo>
                    <a:pt x="95250" y="72898"/>
                  </a:lnTo>
                  <a:lnTo>
                    <a:pt x="95250" y="177292"/>
                  </a:lnTo>
                  <a:lnTo>
                    <a:pt x="103466" y="185674"/>
                  </a:lnTo>
                  <a:lnTo>
                    <a:pt x="121958" y="185674"/>
                  </a:lnTo>
                  <a:lnTo>
                    <a:pt x="130175" y="177292"/>
                  </a:lnTo>
                  <a:lnTo>
                    <a:pt x="130175" y="83312"/>
                  </a:lnTo>
                  <a:lnTo>
                    <a:pt x="130175" y="72898"/>
                  </a:lnTo>
                  <a:close/>
                </a:path>
                <a:path w="796925" h="220979">
                  <a:moveTo>
                    <a:pt x="225425" y="8255"/>
                  </a:moveTo>
                  <a:lnTo>
                    <a:pt x="217208" y="0"/>
                  </a:lnTo>
                  <a:lnTo>
                    <a:pt x="198716" y="0"/>
                  </a:lnTo>
                  <a:lnTo>
                    <a:pt x="190500" y="8255"/>
                  </a:lnTo>
                  <a:lnTo>
                    <a:pt x="190500" y="212217"/>
                  </a:lnTo>
                  <a:lnTo>
                    <a:pt x="198716" y="220599"/>
                  </a:lnTo>
                  <a:lnTo>
                    <a:pt x="206933" y="220599"/>
                  </a:lnTo>
                  <a:lnTo>
                    <a:pt x="214147" y="219138"/>
                  </a:lnTo>
                  <a:lnTo>
                    <a:pt x="220027" y="215112"/>
                  </a:lnTo>
                  <a:lnTo>
                    <a:pt x="223977" y="209143"/>
                  </a:lnTo>
                  <a:lnTo>
                    <a:pt x="225425" y="201803"/>
                  </a:lnTo>
                  <a:lnTo>
                    <a:pt x="225425" y="16637"/>
                  </a:lnTo>
                  <a:lnTo>
                    <a:pt x="225425" y="8255"/>
                  </a:lnTo>
                  <a:close/>
                </a:path>
                <a:path w="796925" h="220979">
                  <a:moveTo>
                    <a:pt x="320675" y="72898"/>
                  </a:moveTo>
                  <a:lnTo>
                    <a:pt x="312458" y="66675"/>
                  </a:lnTo>
                  <a:lnTo>
                    <a:pt x="293966" y="66675"/>
                  </a:lnTo>
                  <a:lnTo>
                    <a:pt x="285750" y="72898"/>
                  </a:lnTo>
                  <a:lnTo>
                    <a:pt x="285750" y="177292"/>
                  </a:lnTo>
                  <a:lnTo>
                    <a:pt x="293966" y="185674"/>
                  </a:lnTo>
                  <a:lnTo>
                    <a:pt x="312458" y="185674"/>
                  </a:lnTo>
                  <a:lnTo>
                    <a:pt x="320675" y="177292"/>
                  </a:lnTo>
                  <a:lnTo>
                    <a:pt x="320675" y="83312"/>
                  </a:lnTo>
                  <a:lnTo>
                    <a:pt x="320675" y="72898"/>
                  </a:lnTo>
                  <a:close/>
                </a:path>
                <a:path w="796925" h="220979">
                  <a:moveTo>
                    <a:pt x="415925" y="120523"/>
                  </a:moveTo>
                  <a:lnTo>
                    <a:pt x="407708" y="114300"/>
                  </a:lnTo>
                  <a:lnTo>
                    <a:pt x="389216" y="114300"/>
                  </a:lnTo>
                  <a:lnTo>
                    <a:pt x="381000" y="120523"/>
                  </a:lnTo>
                  <a:lnTo>
                    <a:pt x="381000" y="177292"/>
                  </a:lnTo>
                  <a:lnTo>
                    <a:pt x="389216" y="185674"/>
                  </a:lnTo>
                  <a:lnTo>
                    <a:pt x="407708" y="185674"/>
                  </a:lnTo>
                  <a:lnTo>
                    <a:pt x="415925" y="177292"/>
                  </a:lnTo>
                  <a:lnTo>
                    <a:pt x="415925" y="131064"/>
                  </a:lnTo>
                  <a:lnTo>
                    <a:pt x="415925" y="120523"/>
                  </a:lnTo>
                  <a:close/>
                </a:path>
                <a:path w="796925" h="220979">
                  <a:moveTo>
                    <a:pt x="511175" y="72898"/>
                  </a:moveTo>
                  <a:lnTo>
                    <a:pt x="502958" y="66675"/>
                  </a:lnTo>
                  <a:lnTo>
                    <a:pt x="484466" y="66675"/>
                  </a:lnTo>
                  <a:lnTo>
                    <a:pt x="476250" y="72898"/>
                  </a:lnTo>
                  <a:lnTo>
                    <a:pt x="476250" y="177292"/>
                  </a:lnTo>
                  <a:lnTo>
                    <a:pt x="484466" y="185674"/>
                  </a:lnTo>
                  <a:lnTo>
                    <a:pt x="502958" y="185674"/>
                  </a:lnTo>
                  <a:lnTo>
                    <a:pt x="511175" y="177292"/>
                  </a:lnTo>
                  <a:lnTo>
                    <a:pt x="511175" y="83312"/>
                  </a:lnTo>
                  <a:lnTo>
                    <a:pt x="511175" y="72898"/>
                  </a:lnTo>
                  <a:close/>
                </a:path>
                <a:path w="796925" h="220979">
                  <a:moveTo>
                    <a:pt x="606425" y="8255"/>
                  </a:moveTo>
                  <a:lnTo>
                    <a:pt x="598208" y="0"/>
                  </a:lnTo>
                  <a:lnTo>
                    <a:pt x="579716" y="0"/>
                  </a:lnTo>
                  <a:lnTo>
                    <a:pt x="571500" y="8255"/>
                  </a:lnTo>
                  <a:lnTo>
                    <a:pt x="571500" y="201803"/>
                  </a:lnTo>
                  <a:lnTo>
                    <a:pt x="572935" y="209143"/>
                  </a:lnTo>
                  <a:lnTo>
                    <a:pt x="576884" y="215112"/>
                  </a:lnTo>
                  <a:lnTo>
                    <a:pt x="582764" y="219138"/>
                  </a:lnTo>
                  <a:lnTo>
                    <a:pt x="589991" y="220599"/>
                  </a:lnTo>
                  <a:lnTo>
                    <a:pt x="598208" y="220599"/>
                  </a:lnTo>
                  <a:lnTo>
                    <a:pt x="606425" y="212217"/>
                  </a:lnTo>
                  <a:lnTo>
                    <a:pt x="606425" y="16637"/>
                  </a:lnTo>
                  <a:lnTo>
                    <a:pt x="606425" y="8255"/>
                  </a:lnTo>
                  <a:close/>
                </a:path>
                <a:path w="796925" h="220979">
                  <a:moveTo>
                    <a:pt x="701675" y="72898"/>
                  </a:moveTo>
                  <a:lnTo>
                    <a:pt x="693458" y="66675"/>
                  </a:lnTo>
                  <a:lnTo>
                    <a:pt x="674966" y="66675"/>
                  </a:lnTo>
                  <a:lnTo>
                    <a:pt x="666750" y="72898"/>
                  </a:lnTo>
                  <a:lnTo>
                    <a:pt x="666750" y="177292"/>
                  </a:lnTo>
                  <a:lnTo>
                    <a:pt x="674966" y="185674"/>
                  </a:lnTo>
                  <a:lnTo>
                    <a:pt x="693458" y="185674"/>
                  </a:lnTo>
                  <a:lnTo>
                    <a:pt x="701675" y="177292"/>
                  </a:lnTo>
                  <a:lnTo>
                    <a:pt x="701675" y="83312"/>
                  </a:lnTo>
                  <a:lnTo>
                    <a:pt x="701675" y="72898"/>
                  </a:lnTo>
                  <a:close/>
                </a:path>
                <a:path w="796925" h="220979">
                  <a:moveTo>
                    <a:pt x="796925" y="120523"/>
                  </a:moveTo>
                  <a:lnTo>
                    <a:pt x="788670" y="114300"/>
                  </a:lnTo>
                  <a:lnTo>
                    <a:pt x="770216" y="114300"/>
                  </a:lnTo>
                  <a:lnTo>
                    <a:pt x="762000" y="120523"/>
                  </a:lnTo>
                  <a:lnTo>
                    <a:pt x="762000" y="177292"/>
                  </a:lnTo>
                  <a:lnTo>
                    <a:pt x="770216" y="185674"/>
                  </a:lnTo>
                  <a:lnTo>
                    <a:pt x="788670" y="185674"/>
                  </a:lnTo>
                  <a:lnTo>
                    <a:pt x="796925" y="177292"/>
                  </a:lnTo>
                  <a:lnTo>
                    <a:pt x="796925" y="131064"/>
                  </a:lnTo>
                  <a:lnTo>
                    <a:pt x="796925" y="120523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548436" y="3979875"/>
            <a:ext cx="3610610" cy="38227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5080">
              <a:lnSpc>
                <a:spcPts val="1370"/>
              </a:lnSpc>
              <a:spcBef>
                <a:spcPts val="204"/>
              </a:spcBef>
            </a:pPr>
            <a:r>
              <a:rPr dirty="0" sz="1200">
                <a:solidFill>
                  <a:srgbClr val="AEE8FA"/>
                </a:solidFill>
                <a:latin typeface="Arial MT"/>
                <a:cs typeface="Arial MT"/>
              </a:rPr>
              <a:t>Enterprise</a:t>
            </a:r>
            <a:r>
              <a:rPr dirty="0" sz="1200" spc="-85">
                <a:solidFill>
                  <a:srgbClr val="AEE8FA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AEE8FA"/>
                </a:solidFill>
                <a:latin typeface="Arial MT"/>
                <a:cs typeface="Arial MT"/>
              </a:rPr>
              <a:t>Networking,</a:t>
            </a:r>
            <a:r>
              <a:rPr dirty="0" sz="1200" spc="-40">
                <a:solidFill>
                  <a:srgbClr val="AEE8FA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AEE8FA"/>
                </a:solidFill>
                <a:latin typeface="Arial MT"/>
                <a:cs typeface="Arial MT"/>
              </a:rPr>
              <a:t>Security,</a:t>
            </a:r>
            <a:r>
              <a:rPr dirty="0" sz="1200" spc="-35">
                <a:solidFill>
                  <a:srgbClr val="AEE8FA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AEE8FA"/>
                </a:solidFill>
                <a:latin typeface="Arial MT"/>
                <a:cs typeface="Arial MT"/>
              </a:rPr>
              <a:t>and</a:t>
            </a:r>
            <a:r>
              <a:rPr dirty="0" sz="1200" spc="-90">
                <a:solidFill>
                  <a:srgbClr val="AEE8FA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AEE8FA"/>
                </a:solidFill>
                <a:latin typeface="Arial MT"/>
                <a:cs typeface="Arial MT"/>
              </a:rPr>
              <a:t>Automation</a:t>
            </a:r>
            <a:r>
              <a:rPr dirty="0" sz="1200" spc="-70">
                <a:solidFill>
                  <a:srgbClr val="AEE8FA"/>
                </a:solidFill>
                <a:latin typeface="Arial MT"/>
                <a:cs typeface="Arial MT"/>
              </a:rPr>
              <a:t> </a:t>
            </a:r>
            <a:r>
              <a:rPr dirty="0" sz="1200" spc="-20">
                <a:solidFill>
                  <a:srgbClr val="AEE8FA"/>
                </a:solidFill>
                <a:latin typeface="Arial MT"/>
                <a:cs typeface="Arial MT"/>
              </a:rPr>
              <a:t>v7.0 </a:t>
            </a:r>
            <a:r>
              <a:rPr dirty="0" sz="1200" spc="-10">
                <a:solidFill>
                  <a:srgbClr val="AEE8FA"/>
                </a:solidFill>
                <a:latin typeface="Arial MT"/>
                <a:cs typeface="Arial MT"/>
              </a:rPr>
              <a:t>(ENSA)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48436" y="2284222"/>
            <a:ext cx="4090670" cy="106870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>
                <a:solidFill>
                  <a:srgbClr val="AEE8FA"/>
                </a:solidFill>
                <a:latin typeface="Arial MT"/>
                <a:cs typeface="Arial MT"/>
              </a:rPr>
              <a:t>Module</a:t>
            </a:r>
            <a:r>
              <a:rPr dirty="0" sz="3600" spc="-20">
                <a:solidFill>
                  <a:srgbClr val="AEE8FA"/>
                </a:solidFill>
                <a:latin typeface="Arial MT"/>
                <a:cs typeface="Arial MT"/>
              </a:rPr>
              <a:t> </a:t>
            </a:r>
            <a:r>
              <a:rPr dirty="0" sz="3600">
                <a:solidFill>
                  <a:srgbClr val="AEE8FA"/>
                </a:solidFill>
                <a:latin typeface="Arial MT"/>
                <a:cs typeface="Arial MT"/>
              </a:rPr>
              <a:t>10:</a:t>
            </a:r>
            <a:r>
              <a:rPr dirty="0" sz="3600" spc="-5">
                <a:solidFill>
                  <a:srgbClr val="AEE8FA"/>
                </a:solidFill>
                <a:latin typeface="Arial MT"/>
                <a:cs typeface="Arial MT"/>
              </a:rPr>
              <a:t> </a:t>
            </a:r>
            <a:r>
              <a:rPr dirty="0" sz="3600" spc="-10">
                <a:solidFill>
                  <a:srgbClr val="AEE8FA"/>
                </a:solidFill>
                <a:latin typeface="Arial MT"/>
                <a:cs typeface="Arial MT"/>
              </a:rPr>
              <a:t>Network Management</a:t>
            </a:r>
            <a:endParaRPr sz="3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25730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Device</a:t>
            </a:r>
            <a:r>
              <a:rPr dirty="0" sz="1600" spc="-5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Discovery</a:t>
            </a:r>
            <a:r>
              <a:rPr dirty="0" sz="1600" spc="-4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with</a:t>
            </a:r>
            <a:r>
              <a:rPr dirty="0" sz="1600" spc="-20">
                <a:solidFill>
                  <a:srgbClr val="004B69"/>
                </a:solidFill>
                <a:latin typeface="Arial MT"/>
                <a:cs typeface="Arial MT"/>
              </a:rPr>
              <a:t> LLDP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21380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LLDP</a:t>
            </a:r>
            <a:r>
              <a:rPr dirty="0" sz="2400" spc="-85"/>
              <a:t> </a:t>
            </a:r>
            <a:r>
              <a:rPr dirty="0" sz="2400" spc="-10"/>
              <a:t>Overview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60603"/>
            <a:ext cx="8065770" cy="1000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Link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Layer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Discovery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Protocol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(LLDP)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vendor-</a:t>
            </a:r>
            <a:r>
              <a:rPr dirty="0" sz="1600">
                <a:latin typeface="Arial MT"/>
                <a:cs typeface="Arial MT"/>
              </a:rPr>
              <a:t>neutral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neighbor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discovery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protocol </a:t>
            </a:r>
            <a:r>
              <a:rPr dirty="0" sz="1600">
                <a:latin typeface="Arial MT"/>
                <a:cs typeface="Arial MT"/>
              </a:rPr>
              <a:t>similar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45">
                <a:latin typeface="Arial MT"/>
                <a:cs typeface="Arial MT"/>
              </a:rPr>
              <a:t>CDP.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LLDP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works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devices,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such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routers,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switches,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wireless </a:t>
            </a:r>
            <a:r>
              <a:rPr dirty="0" sz="1600">
                <a:latin typeface="Arial MT"/>
                <a:cs typeface="Arial MT"/>
              </a:rPr>
              <a:t>LAN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access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points.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This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protocol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advertises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its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identity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capabilities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other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devices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receives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information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from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physically-</a:t>
            </a:r>
            <a:r>
              <a:rPr dirty="0" sz="1600">
                <a:latin typeface="Arial MT"/>
                <a:cs typeface="Arial MT"/>
              </a:rPr>
              <a:t>connected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Layer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2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device.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4200" y="2197100"/>
            <a:ext cx="5486400" cy="736600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575040" y="4762296"/>
            <a:ext cx="1111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25">
                <a:solidFill>
                  <a:srgbClr val="D9D9D9"/>
                </a:solidFill>
                <a:latin typeface="Arial MT"/>
                <a:cs typeface="Arial MT"/>
              </a:rPr>
              <a:t>11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929884" y="4780995"/>
            <a:ext cx="2371090" cy="857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65"/>
              </a:lnSpc>
            </a:pPr>
            <a:r>
              <a:rPr dirty="0" sz="600">
                <a:solidFill>
                  <a:srgbClr val="D9D9D9"/>
                </a:solidFill>
                <a:latin typeface="Arial MT"/>
                <a:cs typeface="Arial MT"/>
              </a:rPr>
              <a:t>©</a:t>
            </a:r>
            <a:r>
              <a:rPr dirty="0" sz="600" spc="-20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dirty="0" sz="600">
                <a:solidFill>
                  <a:srgbClr val="D9D9D9"/>
                </a:solidFill>
                <a:latin typeface="Arial MT"/>
                <a:cs typeface="Arial MT"/>
              </a:rPr>
              <a:t>2016</a:t>
            </a:r>
            <a:r>
              <a:rPr dirty="0" sz="600" spc="150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dirty="0" sz="600" spc="-10">
                <a:solidFill>
                  <a:srgbClr val="D9D9D9"/>
                </a:solidFill>
                <a:latin typeface="Arial MT"/>
                <a:cs typeface="Arial MT"/>
              </a:rPr>
              <a:t>Cisco </a:t>
            </a:r>
            <a:r>
              <a:rPr dirty="0" sz="600">
                <a:solidFill>
                  <a:srgbClr val="D9D9D9"/>
                </a:solidFill>
                <a:latin typeface="Arial MT"/>
                <a:cs typeface="Arial MT"/>
              </a:rPr>
              <a:t>and/or</a:t>
            </a:r>
            <a:r>
              <a:rPr dirty="0" sz="600" spc="-15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dirty="0" sz="600">
                <a:solidFill>
                  <a:srgbClr val="D9D9D9"/>
                </a:solidFill>
                <a:latin typeface="Arial MT"/>
                <a:cs typeface="Arial MT"/>
              </a:rPr>
              <a:t>its</a:t>
            </a:r>
            <a:r>
              <a:rPr dirty="0" sz="600" spc="-15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dirty="0" sz="600">
                <a:solidFill>
                  <a:srgbClr val="D9D9D9"/>
                </a:solidFill>
                <a:latin typeface="Arial MT"/>
                <a:cs typeface="Arial MT"/>
              </a:rPr>
              <a:t>affiliates.</a:t>
            </a:r>
            <a:r>
              <a:rPr dirty="0" sz="600" spc="-50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dirty="0" sz="600">
                <a:solidFill>
                  <a:srgbClr val="D9D9D9"/>
                </a:solidFill>
                <a:latin typeface="Arial MT"/>
                <a:cs typeface="Arial MT"/>
              </a:rPr>
              <a:t>All</a:t>
            </a:r>
            <a:r>
              <a:rPr dirty="0" sz="600" spc="-10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dirty="0" sz="600">
                <a:solidFill>
                  <a:srgbClr val="D9D9D9"/>
                </a:solidFill>
                <a:latin typeface="Arial MT"/>
                <a:cs typeface="Arial MT"/>
              </a:rPr>
              <a:t>rights</a:t>
            </a:r>
            <a:r>
              <a:rPr dirty="0" sz="600" spc="-15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dirty="0" sz="600">
                <a:solidFill>
                  <a:srgbClr val="D9D9D9"/>
                </a:solidFill>
                <a:latin typeface="Arial MT"/>
                <a:cs typeface="Arial MT"/>
              </a:rPr>
              <a:t>reserved.</a:t>
            </a:r>
            <a:r>
              <a:rPr dirty="0" sz="600" spc="290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dirty="0" sz="600" spc="-10">
                <a:solidFill>
                  <a:srgbClr val="D9D9D9"/>
                </a:solidFill>
                <a:latin typeface="Arial MT"/>
                <a:cs typeface="Arial MT"/>
              </a:rPr>
              <a:t>Cisco</a:t>
            </a:r>
            <a:r>
              <a:rPr dirty="0" sz="600" spc="-15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dirty="0" sz="600" spc="-10">
                <a:solidFill>
                  <a:srgbClr val="D9D9D9"/>
                </a:solidFill>
                <a:latin typeface="Arial MT"/>
                <a:cs typeface="Arial MT"/>
              </a:rPr>
              <a:t>Confiden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288334" y="4761077"/>
            <a:ext cx="12446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20">
                <a:solidFill>
                  <a:srgbClr val="D9D9D9"/>
                </a:solidFill>
                <a:latin typeface="Arial MT"/>
                <a:cs typeface="Arial MT"/>
              </a:rPr>
              <a:t>tial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508038" y="2413571"/>
            <a:ext cx="7800975" cy="2493010"/>
            <a:chOff x="508038" y="2413571"/>
            <a:chExt cx="7800975" cy="2493010"/>
          </a:xfrm>
        </p:grpSpPr>
        <p:sp>
          <p:nvSpPr>
            <p:cNvPr id="6" name="object 6" descr=""/>
            <p:cNvSpPr/>
            <p:nvPr/>
          </p:nvSpPr>
          <p:spPr>
            <a:xfrm>
              <a:off x="508038" y="4715192"/>
              <a:ext cx="327660" cy="180975"/>
            </a:xfrm>
            <a:custGeom>
              <a:avLst/>
              <a:gdLst/>
              <a:ahLst/>
              <a:cxnLst/>
              <a:rect l="l" t="t" r="r" b="b"/>
              <a:pathLst>
                <a:path w="327659" h="180975">
                  <a:moveTo>
                    <a:pt x="14909" y="51498"/>
                  </a:moveTo>
                  <a:lnTo>
                    <a:pt x="11404" y="48806"/>
                  </a:lnTo>
                  <a:lnTo>
                    <a:pt x="3505" y="48806"/>
                  </a:lnTo>
                  <a:lnTo>
                    <a:pt x="0" y="51498"/>
                  </a:lnTo>
                  <a:lnTo>
                    <a:pt x="0" y="75717"/>
                  </a:lnTo>
                  <a:lnTo>
                    <a:pt x="3505" y="79311"/>
                  </a:lnTo>
                  <a:lnTo>
                    <a:pt x="11404" y="79311"/>
                  </a:lnTo>
                  <a:lnTo>
                    <a:pt x="14909" y="75717"/>
                  </a:lnTo>
                  <a:lnTo>
                    <a:pt x="14909" y="55981"/>
                  </a:lnTo>
                  <a:lnTo>
                    <a:pt x="14909" y="51498"/>
                  </a:lnTo>
                  <a:close/>
                </a:path>
                <a:path w="327659" h="180975">
                  <a:moveTo>
                    <a:pt x="55575" y="31153"/>
                  </a:moveTo>
                  <a:lnTo>
                    <a:pt x="52070" y="28473"/>
                  </a:lnTo>
                  <a:lnTo>
                    <a:pt x="44183" y="28473"/>
                  </a:lnTo>
                  <a:lnTo>
                    <a:pt x="40665" y="31153"/>
                  </a:lnTo>
                  <a:lnTo>
                    <a:pt x="40665" y="75742"/>
                  </a:lnTo>
                  <a:lnTo>
                    <a:pt x="44183" y="79311"/>
                  </a:lnTo>
                  <a:lnTo>
                    <a:pt x="52070" y="79311"/>
                  </a:lnTo>
                  <a:lnTo>
                    <a:pt x="55575" y="75742"/>
                  </a:lnTo>
                  <a:lnTo>
                    <a:pt x="55575" y="35610"/>
                  </a:lnTo>
                  <a:lnTo>
                    <a:pt x="55575" y="31153"/>
                  </a:lnTo>
                  <a:close/>
                </a:path>
                <a:path w="327659" h="180975">
                  <a:moveTo>
                    <a:pt x="75920" y="121081"/>
                  </a:moveTo>
                  <a:lnTo>
                    <a:pt x="74129" y="121081"/>
                  </a:lnTo>
                  <a:lnTo>
                    <a:pt x="68795" y="119303"/>
                  </a:lnTo>
                  <a:lnTo>
                    <a:pt x="61671" y="119303"/>
                  </a:lnTo>
                  <a:lnTo>
                    <a:pt x="49276" y="121539"/>
                  </a:lnTo>
                  <a:lnTo>
                    <a:pt x="39395" y="127800"/>
                  </a:lnTo>
                  <a:lnTo>
                    <a:pt x="32867" y="137414"/>
                  </a:lnTo>
                  <a:lnTo>
                    <a:pt x="30505" y="149694"/>
                  </a:lnTo>
                  <a:lnTo>
                    <a:pt x="32994" y="162877"/>
                  </a:lnTo>
                  <a:lnTo>
                    <a:pt x="39738" y="172707"/>
                  </a:lnTo>
                  <a:lnTo>
                    <a:pt x="49657" y="178854"/>
                  </a:lnTo>
                  <a:lnTo>
                    <a:pt x="61671" y="180975"/>
                  </a:lnTo>
                  <a:lnTo>
                    <a:pt x="68795" y="180975"/>
                  </a:lnTo>
                  <a:lnTo>
                    <a:pt x="74129" y="179184"/>
                  </a:lnTo>
                  <a:lnTo>
                    <a:pt x="75920" y="179184"/>
                  </a:lnTo>
                  <a:lnTo>
                    <a:pt x="75920" y="165785"/>
                  </a:lnTo>
                  <a:lnTo>
                    <a:pt x="75920" y="163106"/>
                  </a:lnTo>
                  <a:lnTo>
                    <a:pt x="75018" y="163106"/>
                  </a:lnTo>
                  <a:lnTo>
                    <a:pt x="69684" y="165785"/>
                  </a:lnTo>
                  <a:lnTo>
                    <a:pt x="52768" y="165785"/>
                  </a:lnTo>
                  <a:lnTo>
                    <a:pt x="46532" y="158635"/>
                  </a:lnTo>
                  <a:lnTo>
                    <a:pt x="46532" y="140754"/>
                  </a:lnTo>
                  <a:lnTo>
                    <a:pt x="52768" y="133604"/>
                  </a:lnTo>
                  <a:lnTo>
                    <a:pt x="70573" y="133604"/>
                  </a:lnTo>
                  <a:lnTo>
                    <a:pt x="75018" y="137172"/>
                  </a:lnTo>
                  <a:lnTo>
                    <a:pt x="75920" y="137172"/>
                  </a:lnTo>
                  <a:lnTo>
                    <a:pt x="75920" y="133604"/>
                  </a:lnTo>
                  <a:lnTo>
                    <a:pt x="75920" y="121081"/>
                  </a:lnTo>
                  <a:close/>
                </a:path>
                <a:path w="327659" h="180975">
                  <a:moveTo>
                    <a:pt x="96253" y="3556"/>
                  </a:moveTo>
                  <a:lnTo>
                    <a:pt x="92735" y="0"/>
                  </a:lnTo>
                  <a:lnTo>
                    <a:pt x="84848" y="0"/>
                  </a:lnTo>
                  <a:lnTo>
                    <a:pt x="81330" y="3556"/>
                  </a:lnTo>
                  <a:lnTo>
                    <a:pt x="81330" y="90665"/>
                  </a:lnTo>
                  <a:lnTo>
                    <a:pt x="84848" y="94221"/>
                  </a:lnTo>
                  <a:lnTo>
                    <a:pt x="92735" y="94221"/>
                  </a:lnTo>
                  <a:lnTo>
                    <a:pt x="96253" y="90665"/>
                  </a:lnTo>
                  <a:lnTo>
                    <a:pt x="96253" y="7112"/>
                  </a:lnTo>
                  <a:lnTo>
                    <a:pt x="96253" y="3556"/>
                  </a:lnTo>
                  <a:close/>
                </a:path>
                <a:path w="327659" h="180975">
                  <a:moveTo>
                    <a:pt x="111163" y="119989"/>
                  </a:moveTo>
                  <a:lnTo>
                    <a:pt x="96253" y="119989"/>
                  </a:lnTo>
                  <a:lnTo>
                    <a:pt x="96253" y="179628"/>
                  </a:lnTo>
                  <a:lnTo>
                    <a:pt x="111163" y="179628"/>
                  </a:lnTo>
                  <a:lnTo>
                    <a:pt x="111163" y="119989"/>
                  </a:lnTo>
                  <a:close/>
                </a:path>
                <a:path w="327659" h="180975">
                  <a:moveTo>
                    <a:pt x="136918" y="31153"/>
                  </a:moveTo>
                  <a:lnTo>
                    <a:pt x="133413" y="28473"/>
                  </a:lnTo>
                  <a:lnTo>
                    <a:pt x="125514" y="28473"/>
                  </a:lnTo>
                  <a:lnTo>
                    <a:pt x="122008" y="31153"/>
                  </a:lnTo>
                  <a:lnTo>
                    <a:pt x="122008" y="75742"/>
                  </a:lnTo>
                  <a:lnTo>
                    <a:pt x="125514" y="79311"/>
                  </a:lnTo>
                  <a:lnTo>
                    <a:pt x="133413" y="79311"/>
                  </a:lnTo>
                  <a:lnTo>
                    <a:pt x="136918" y="75742"/>
                  </a:lnTo>
                  <a:lnTo>
                    <a:pt x="136918" y="35610"/>
                  </a:lnTo>
                  <a:lnTo>
                    <a:pt x="136918" y="31153"/>
                  </a:lnTo>
                  <a:close/>
                </a:path>
                <a:path w="327659" h="180975">
                  <a:moveTo>
                    <a:pt x="171488" y="153263"/>
                  </a:moveTo>
                  <a:lnTo>
                    <a:pt x="167068" y="147015"/>
                  </a:lnTo>
                  <a:lnTo>
                    <a:pt x="157340" y="143433"/>
                  </a:lnTo>
                  <a:lnTo>
                    <a:pt x="153797" y="142544"/>
                  </a:lnTo>
                  <a:lnTo>
                    <a:pt x="151155" y="141643"/>
                  </a:lnTo>
                  <a:lnTo>
                    <a:pt x="146735" y="140754"/>
                  </a:lnTo>
                  <a:lnTo>
                    <a:pt x="146735" y="133604"/>
                  </a:lnTo>
                  <a:lnTo>
                    <a:pt x="150266" y="131813"/>
                  </a:lnTo>
                  <a:lnTo>
                    <a:pt x="160870" y="131813"/>
                  </a:lnTo>
                  <a:lnTo>
                    <a:pt x="167068" y="133604"/>
                  </a:lnTo>
                  <a:lnTo>
                    <a:pt x="167944" y="133604"/>
                  </a:lnTo>
                  <a:lnTo>
                    <a:pt x="167944" y="131813"/>
                  </a:lnTo>
                  <a:lnTo>
                    <a:pt x="167944" y="121081"/>
                  </a:lnTo>
                  <a:lnTo>
                    <a:pt x="167068" y="121081"/>
                  </a:lnTo>
                  <a:lnTo>
                    <a:pt x="160870" y="119303"/>
                  </a:lnTo>
                  <a:lnTo>
                    <a:pt x="152920" y="119303"/>
                  </a:lnTo>
                  <a:lnTo>
                    <a:pt x="143865" y="120611"/>
                  </a:lnTo>
                  <a:lnTo>
                    <a:pt x="136893" y="124333"/>
                  </a:lnTo>
                  <a:lnTo>
                    <a:pt x="132410" y="130251"/>
                  </a:lnTo>
                  <a:lnTo>
                    <a:pt x="130822" y="138074"/>
                  </a:lnTo>
                  <a:lnTo>
                    <a:pt x="130822" y="147904"/>
                  </a:lnTo>
                  <a:lnTo>
                    <a:pt x="137883" y="152374"/>
                  </a:lnTo>
                  <a:lnTo>
                    <a:pt x="146735" y="155054"/>
                  </a:lnTo>
                  <a:lnTo>
                    <a:pt x="147612" y="155943"/>
                  </a:lnTo>
                  <a:lnTo>
                    <a:pt x="149377" y="155943"/>
                  </a:lnTo>
                  <a:lnTo>
                    <a:pt x="156451" y="159524"/>
                  </a:lnTo>
                  <a:lnTo>
                    <a:pt x="156451" y="165785"/>
                  </a:lnTo>
                  <a:lnTo>
                    <a:pt x="152920" y="167563"/>
                  </a:lnTo>
                  <a:lnTo>
                    <a:pt x="138772" y="167563"/>
                  </a:lnTo>
                  <a:lnTo>
                    <a:pt x="132588" y="165785"/>
                  </a:lnTo>
                  <a:lnTo>
                    <a:pt x="131699" y="165785"/>
                  </a:lnTo>
                  <a:lnTo>
                    <a:pt x="131699" y="179184"/>
                  </a:lnTo>
                  <a:lnTo>
                    <a:pt x="139661" y="180975"/>
                  </a:lnTo>
                  <a:lnTo>
                    <a:pt x="147612" y="180975"/>
                  </a:lnTo>
                  <a:lnTo>
                    <a:pt x="156184" y="179920"/>
                  </a:lnTo>
                  <a:lnTo>
                    <a:pt x="163855" y="176517"/>
                  </a:lnTo>
                  <a:lnTo>
                    <a:pt x="169367" y="170421"/>
                  </a:lnTo>
                  <a:lnTo>
                    <a:pt x="170027" y="167563"/>
                  </a:lnTo>
                  <a:lnTo>
                    <a:pt x="171488" y="161315"/>
                  </a:lnTo>
                  <a:lnTo>
                    <a:pt x="171488" y="153263"/>
                  </a:lnTo>
                  <a:close/>
                </a:path>
                <a:path w="327659" h="180975">
                  <a:moveTo>
                    <a:pt x="177584" y="51498"/>
                  </a:moveTo>
                  <a:lnTo>
                    <a:pt x="174078" y="48806"/>
                  </a:lnTo>
                  <a:lnTo>
                    <a:pt x="166179" y="48806"/>
                  </a:lnTo>
                  <a:lnTo>
                    <a:pt x="162674" y="51498"/>
                  </a:lnTo>
                  <a:lnTo>
                    <a:pt x="162674" y="75717"/>
                  </a:lnTo>
                  <a:lnTo>
                    <a:pt x="166179" y="79311"/>
                  </a:lnTo>
                  <a:lnTo>
                    <a:pt x="174078" y="79311"/>
                  </a:lnTo>
                  <a:lnTo>
                    <a:pt x="177584" y="75717"/>
                  </a:lnTo>
                  <a:lnTo>
                    <a:pt x="177584" y="55981"/>
                  </a:lnTo>
                  <a:lnTo>
                    <a:pt x="177584" y="51498"/>
                  </a:lnTo>
                  <a:close/>
                </a:path>
                <a:path w="327659" h="180975">
                  <a:moveTo>
                    <a:pt x="218249" y="31153"/>
                  </a:moveTo>
                  <a:lnTo>
                    <a:pt x="214744" y="28473"/>
                  </a:lnTo>
                  <a:lnTo>
                    <a:pt x="206844" y="28473"/>
                  </a:lnTo>
                  <a:lnTo>
                    <a:pt x="203339" y="31153"/>
                  </a:lnTo>
                  <a:lnTo>
                    <a:pt x="203339" y="75742"/>
                  </a:lnTo>
                  <a:lnTo>
                    <a:pt x="206844" y="79311"/>
                  </a:lnTo>
                  <a:lnTo>
                    <a:pt x="214744" y="79311"/>
                  </a:lnTo>
                  <a:lnTo>
                    <a:pt x="218249" y="75742"/>
                  </a:lnTo>
                  <a:lnTo>
                    <a:pt x="218249" y="35610"/>
                  </a:lnTo>
                  <a:lnTo>
                    <a:pt x="218249" y="31153"/>
                  </a:lnTo>
                  <a:close/>
                </a:path>
                <a:path w="327659" h="180975">
                  <a:moveTo>
                    <a:pt x="231127" y="121081"/>
                  </a:moveTo>
                  <a:lnTo>
                    <a:pt x="229374" y="121081"/>
                  </a:lnTo>
                  <a:lnTo>
                    <a:pt x="224116" y="119303"/>
                  </a:lnTo>
                  <a:lnTo>
                    <a:pt x="217093" y="119303"/>
                  </a:lnTo>
                  <a:lnTo>
                    <a:pt x="204889" y="121539"/>
                  </a:lnTo>
                  <a:lnTo>
                    <a:pt x="195160" y="127800"/>
                  </a:lnTo>
                  <a:lnTo>
                    <a:pt x="188722" y="137414"/>
                  </a:lnTo>
                  <a:lnTo>
                    <a:pt x="186397" y="149694"/>
                  </a:lnTo>
                  <a:lnTo>
                    <a:pt x="188849" y="162877"/>
                  </a:lnTo>
                  <a:lnTo>
                    <a:pt x="195491" y="172707"/>
                  </a:lnTo>
                  <a:lnTo>
                    <a:pt x="205257" y="178854"/>
                  </a:lnTo>
                  <a:lnTo>
                    <a:pt x="217093" y="180975"/>
                  </a:lnTo>
                  <a:lnTo>
                    <a:pt x="224116" y="180975"/>
                  </a:lnTo>
                  <a:lnTo>
                    <a:pt x="229374" y="179184"/>
                  </a:lnTo>
                  <a:lnTo>
                    <a:pt x="231127" y="179184"/>
                  </a:lnTo>
                  <a:lnTo>
                    <a:pt x="231127" y="165785"/>
                  </a:lnTo>
                  <a:lnTo>
                    <a:pt x="231127" y="163106"/>
                  </a:lnTo>
                  <a:lnTo>
                    <a:pt x="230251" y="163106"/>
                  </a:lnTo>
                  <a:lnTo>
                    <a:pt x="225869" y="165785"/>
                  </a:lnTo>
                  <a:lnTo>
                    <a:pt x="208330" y="165785"/>
                  </a:lnTo>
                  <a:lnTo>
                    <a:pt x="202184" y="158635"/>
                  </a:lnTo>
                  <a:lnTo>
                    <a:pt x="202184" y="140754"/>
                  </a:lnTo>
                  <a:lnTo>
                    <a:pt x="209207" y="133604"/>
                  </a:lnTo>
                  <a:lnTo>
                    <a:pt x="225869" y="133604"/>
                  </a:lnTo>
                  <a:lnTo>
                    <a:pt x="230251" y="137172"/>
                  </a:lnTo>
                  <a:lnTo>
                    <a:pt x="231127" y="137172"/>
                  </a:lnTo>
                  <a:lnTo>
                    <a:pt x="231127" y="133604"/>
                  </a:lnTo>
                  <a:lnTo>
                    <a:pt x="231127" y="121081"/>
                  </a:lnTo>
                  <a:close/>
                </a:path>
                <a:path w="327659" h="180975">
                  <a:moveTo>
                    <a:pt x="258927" y="3556"/>
                  </a:moveTo>
                  <a:lnTo>
                    <a:pt x="255409" y="0"/>
                  </a:lnTo>
                  <a:lnTo>
                    <a:pt x="247523" y="0"/>
                  </a:lnTo>
                  <a:lnTo>
                    <a:pt x="244005" y="3556"/>
                  </a:lnTo>
                  <a:lnTo>
                    <a:pt x="244005" y="90665"/>
                  </a:lnTo>
                  <a:lnTo>
                    <a:pt x="247523" y="94221"/>
                  </a:lnTo>
                  <a:lnTo>
                    <a:pt x="255409" y="94221"/>
                  </a:lnTo>
                  <a:lnTo>
                    <a:pt x="258927" y="90665"/>
                  </a:lnTo>
                  <a:lnTo>
                    <a:pt x="258927" y="7112"/>
                  </a:lnTo>
                  <a:lnTo>
                    <a:pt x="258927" y="3556"/>
                  </a:lnTo>
                  <a:close/>
                </a:path>
                <a:path w="327659" h="180975">
                  <a:moveTo>
                    <a:pt x="299593" y="31153"/>
                  </a:moveTo>
                  <a:lnTo>
                    <a:pt x="296075" y="28473"/>
                  </a:lnTo>
                  <a:lnTo>
                    <a:pt x="288188" y="28473"/>
                  </a:lnTo>
                  <a:lnTo>
                    <a:pt x="284683" y="31153"/>
                  </a:lnTo>
                  <a:lnTo>
                    <a:pt x="284683" y="75742"/>
                  </a:lnTo>
                  <a:lnTo>
                    <a:pt x="288188" y="79311"/>
                  </a:lnTo>
                  <a:lnTo>
                    <a:pt x="296075" y="79311"/>
                  </a:lnTo>
                  <a:lnTo>
                    <a:pt x="299593" y="75742"/>
                  </a:lnTo>
                  <a:lnTo>
                    <a:pt x="299593" y="35610"/>
                  </a:lnTo>
                  <a:lnTo>
                    <a:pt x="299593" y="31153"/>
                  </a:lnTo>
                  <a:close/>
                </a:path>
                <a:path w="327659" h="180975">
                  <a:moveTo>
                    <a:pt x="309079" y="149694"/>
                  </a:moveTo>
                  <a:lnTo>
                    <a:pt x="306857" y="137782"/>
                  </a:lnTo>
                  <a:lnTo>
                    <a:pt x="304723" y="134493"/>
                  </a:lnTo>
                  <a:lnTo>
                    <a:pt x="300596" y="128130"/>
                  </a:lnTo>
                  <a:lnTo>
                    <a:pt x="293217" y="123228"/>
                  </a:lnTo>
                  <a:lnTo>
                    <a:pt x="293217" y="141643"/>
                  </a:lnTo>
                  <a:lnTo>
                    <a:pt x="293217" y="158635"/>
                  </a:lnTo>
                  <a:lnTo>
                    <a:pt x="287045" y="165785"/>
                  </a:lnTo>
                  <a:lnTo>
                    <a:pt x="269430" y="165785"/>
                  </a:lnTo>
                  <a:lnTo>
                    <a:pt x="263258" y="158635"/>
                  </a:lnTo>
                  <a:lnTo>
                    <a:pt x="263258" y="141643"/>
                  </a:lnTo>
                  <a:lnTo>
                    <a:pt x="269430" y="134493"/>
                  </a:lnTo>
                  <a:lnTo>
                    <a:pt x="287045" y="134493"/>
                  </a:lnTo>
                  <a:lnTo>
                    <a:pt x="293217" y="141643"/>
                  </a:lnTo>
                  <a:lnTo>
                    <a:pt x="293217" y="123228"/>
                  </a:lnTo>
                  <a:lnTo>
                    <a:pt x="290868" y="121666"/>
                  </a:lnTo>
                  <a:lnTo>
                    <a:pt x="278244" y="119303"/>
                  </a:lnTo>
                  <a:lnTo>
                    <a:pt x="265607" y="121666"/>
                  </a:lnTo>
                  <a:lnTo>
                    <a:pt x="255879" y="128130"/>
                  </a:lnTo>
                  <a:lnTo>
                    <a:pt x="249605" y="137782"/>
                  </a:lnTo>
                  <a:lnTo>
                    <a:pt x="247396" y="149694"/>
                  </a:lnTo>
                  <a:lnTo>
                    <a:pt x="249605" y="161747"/>
                  </a:lnTo>
                  <a:lnTo>
                    <a:pt x="255879" y="171704"/>
                  </a:lnTo>
                  <a:lnTo>
                    <a:pt x="265607" y="178485"/>
                  </a:lnTo>
                  <a:lnTo>
                    <a:pt x="278244" y="180975"/>
                  </a:lnTo>
                  <a:lnTo>
                    <a:pt x="290868" y="178485"/>
                  </a:lnTo>
                  <a:lnTo>
                    <a:pt x="300596" y="171704"/>
                  </a:lnTo>
                  <a:lnTo>
                    <a:pt x="304317" y="165785"/>
                  </a:lnTo>
                  <a:lnTo>
                    <a:pt x="306857" y="161747"/>
                  </a:lnTo>
                  <a:lnTo>
                    <a:pt x="309079" y="149694"/>
                  </a:lnTo>
                  <a:close/>
                </a:path>
                <a:path w="327659" h="180975">
                  <a:moveTo>
                    <a:pt x="327152" y="48806"/>
                  </a:moveTo>
                  <a:lnTo>
                    <a:pt x="325348" y="48806"/>
                  </a:lnTo>
                  <a:lnTo>
                    <a:pt x="325348" y="79311"/>
                  </a:lnTo>
                  <a:lnTo>
                    <a:pt x="327152" y="79311"/>
                  </a:lnTo>
                  <a:lnTo>
                    <a:pt x="327152" y="48806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35190" y="2413571"/>
              <a:ext cx="7473950" cy="2493010"/>
            </a:xfrm>
            <a:custGeom>
              <a:avLst/>
              <a:gdLst/>
              <a:ahLst/>
              <a:cxnLst/>
              <a:rect l="l" t="t" r="r" b="b"/>
              <a:pathLst>
                <a:path w="7473950" h="2493010">
                  <a:moveTo>
                    <a:pt x="7473569" y="0"/>
                  </a:moveTo>
                  <a:lnTo>
                    <a:pt x="0" y="0"/>
                  </a:lnTo>
                  <a:lnTo>
                    <a:pt x="0" y="2493010"/>
                  </a:lnTo>
                  <a:lnTo>
                    <a:pt x="7473569" y="2493010"/>
                  </a:lnTo>
                  <a:lnTo>
                    <a:pt x="74735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78739" y="56134"/>
            <a:ext cx="25730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Device</a:t>
            </a:r>
            <a:r>
              <a:rPr dirty="0" sz="1600" spc="-5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Discovery</a:t>
            </a:r>
            <a:r>
              <a:rPr dirty="0" sz="1600" spc="-4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with</a:t>
            </a:r>
            <a:r>
              <a:rPr dirty="0" sz="1600" spc="-20">
                <a:solidFill>
                  <a:srgbClr val="004B69"/>
                </a:solidFill>
                <a:latin typeface="Arial MT"/>
                <a:cs typeface="Arial MT"/>
              </a:rPr>
              <a:t> LLDP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363537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Configure</a:t>
            </a:r>
            <a:r>
              <a:rPr dirty="0" sz="2400" spc="-90"/>
              <a:t> </a:t>
            </a:r>
            <a:r>
              <a:rPr dirty="0" sz="2400"/>
              <a:t>and</a:t>
            </a:r>
            <a:r>
              <a:rPr dirty="0" sz="2400" spc="-105"/>
              <a:t> </a:t>
            </a:r>
            <a:r>
              <a:rPr dirty="0" sz="2400" spc="-10"/>
              <a:t>Verify</a:t>
            </a:r>
            <a:r>
              <a:rPr dirty="0" sz="2400" spc="-105"/>
              <a:t> </a:t>
            </a:r>
            <a:r>
              <a:rPr dirty="0" sz="2400" spc="-20"/>
              <a:t>LLDP</a:t>
            </a:r>
            <a:endParaRPr sz="2400"/>
          </a:p>
        </p:txBody>
      </p:sp>
      <p:sp>
        <p:nvSpPr>
          <p:cNvPr id="10" name="object 10" descr=""/>
          <p:cNvSpPr txBox="1"/>
          <p:nvPr/>
        </p:nvSpPr>
        <p:spPr>
          <a:xfrm>
            <a:off x="250952" y="760603"/>
            <a:ext cx="8087995" cy="407542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</a:tabLst>
            </a:pPr>
            <a:r>
              <a:rPr dirty="0" sz="1600">
                <a:latin typeface="Arial MT"/>
                <a:cs typeface="Arial MT"/>
              </a:rPr>
              <a:t>LLDP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may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enabled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by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default.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85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enable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LLDP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globally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Cisco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device, </a:t>
            </a:r>
            <a:r>
              <a:rPr dirty="0" sz="1600">
                <a:latin typeface="Arial MT"/>
                <a:cs typeface="Arial MT"/>
              </a:rPr>
              <a:t>enter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lldp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run</a:t>
            </a:r>
            <a:r>
              <a:rPr dirty="0" sz="1600" spc="-30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command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global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config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mode.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 spc="-65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disable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30">
                <a:latin typeface="Arial MT"/>
                <a:cs typeface="Arial MT"/>
              </a:rPr>
              <a:t>LLDP,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enter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 </a:t>
            </a:r>
            <a:r>
              <a:rPr dirty="0" sz="1600" spc="-25" b="1">
                <a:latin typeface="Arial"/>
                <a:cs typeface="Arial"/>
              </a:rPr>
              <a:t>no </a:t>
            </a:r>
            <a:r>
              <a:rPr dirty="0" sz="1600" b="1">
                <a:latin typeface="Arial"/>
                <a:cs typeface="Arial"/>
              </a:rPr>
              <a:t>lldp</a:t>
            </a:r>
            <a:r>
              <a:rPr dirty="0" sz="1600" spc="-1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run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command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global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config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mode.</a:t>
            </a:r>
            <a:endParaRPr sz="16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</a:tabLst>
            </a:pPr>
            <a:r>
              <a:rPr dirty="0" sz="1600">
                <a:latin typeface="Arial MT"/>
                <a:cs typeface="Arial MT"/>
              </a:rPr>
              <a:t>LLDP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configured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specific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interfaces.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However,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LLDP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must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configured</a:t>
            </a:r>
            <a:endParaRPr sz="1600">
              <a:latin typeface="Arial MT"/>
              <a:cs typeface="Arial MT"/>
            </a:endParaRPr>
          </a:p>
          <a:p>
            <a:pPr marL="354965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separately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transmit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receive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LLDP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packets.</a:t>
            </a:r>
            <a:endParaRPr sz="16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</a:tabLst>
            </a:pPr>
            <a:r>
              <a:rPr dirty="0" sz="1600" spc="-65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verify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LLDP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enabled,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enter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 </a:t>
            </a:r>
            <a:r>
              <a:rPr dirty="0" sz="1600" b="1">
                <a:latin typeface="Arial"/>
                <a:cs typeface="Arial"/>
              </a:rPr>
              <a:t>show</a:t>
            </a:r>
            <a:r>
              <a:rPr dirty="0" sz="1600" spc="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lldp</a:t>
            </a:r>
            <a:r>
              <a:rPr dirty="0" sz="1600" spc="-10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command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privileged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EXEC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mode.</a:t>
            </a:r>
            <a:endParaRPr sz="1600">
              <a:latin typeface="Arial MT"/>
              <a:cs typeface="Arial MT"/>
            </a:endParaRPr>
          </a:p>
          <a:p>
            <a:pPr marL="675640">
              <a:lnSpc>
                <a:spcPct val="100000"/>
              </a:lnSpc>
              <a:spcBef>
                <a:spcPts val="850"/>
              </a:spcBef>
            </a:pP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Switch#</a:t>
            </a:r>
            <a:r>
              <a:rPr dirty="0" sz="1200" spc="-3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conf</a:t>
            </a:r>
            <a:r>
              <a:rPr dirty="0" sz="1200" spc="-3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50" b="1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endParaRPr sz="1200">
              <a:latin typeface="Courier New"/>
              <a:cs typeface="Courier New"/>
            </a:endParaRPr>
          </a:p>
          <a:p>
            <a:pPr marL="675640" marR="1882775">
              <a:lnSpc>
                <a:spcPct val="100000"/>
              </a:lnSpc>
            </a:pP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Enter</a:t>
            </a:r>
            <a:r>
              <a:rPr dirty="0" sz="1200" spc="-2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configuration</a:t>
            </a:r>
            <a:r>
              <a:rPr dirty="0" sz="1200" spc="-2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commands,</a:t>
            </a:r>
            <a:r>
              <a:rPr dirty="0" sz="1200" spc="-2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one</a:t>
            </a:r>
            <a:r>
              <a:rPr dirty="0" sz="1200" spc="-4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per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line.</a:t>
            </a:r>
            <a:r>
              <a:rPr dirty="0" sz="1200" spc="-4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End</a:t>
            </a:r>
            <a:r>
              <a:rPr dirty="0" sz="1200" spc="-1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with</a:t>
            </a:r>
            <a:r>
              <a:rPr dirty="0" sz="1200" spc="-4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CNTL/Z.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Switch(config)#</a:t>
            </a:r>
            <a:r>
              <a:rPr dirty="0" sz="1200" spc="-4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lldp</a:t>
            </a:r>
            <a:r>
              <a:rPr dirty="0" sz="1200" spc="-6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25" b="1">
                <a:solidFill>
                  <a:srgbClr val="FFFFFF"/>
                </a:solidFill>
                <a:latin typeface="Courier New"/>
                <a:cs typeface="Courier New"/>
              </a:rPr>
              <a:t>run</a:t>
            </a:r>
            <a:endParaRPr sz="1200">
              <a:latin typeface="Courier New"/>
              <a:cs typeface="Courier New"/>
            </a:endParaRPr>
          </a:p>
          <a:p>
            <a:pPr marL="675640" marR="3260725">
              <a:lnSpc>
                <a:spcPct val="100000"/>
              </a:lnSpc>
            </a:pP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Switch(config)#</a:t>
            </a:r>
            <a:r>
              <a:rPr dirty="0" sz="1200" spc="-8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interface</a:t>
            </a:r>
            <a:r>
              <a:rPr dirty="0" sz="1200" spc="-9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gigabitethernet</a:t>
            </a:r>
            <a:r>
              <a:rPr dirty="0" sz="1200" spc="-9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25" b="1">
                <a:solidFill>
                  <a:srgbClr val="FFFFFF"/>
                </a:solidFill>
                <a:latin typeface="Courier New"/>
                <a:cs typeface="Courier New"/>
              </a:rPr>
              <a:t>0/1 </a:t>
            </a: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Switch(config-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if)#</a:t>
            </a:r>
            <a:r>
              <a:rPr dirty="0" sz="1200" spc="1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lldp</a:t>
            </a:r>
            <a:r>
              <a:rPr dirty="0" sz="1200" spc="1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Courier New"/>
                <a:cs typeface="Courier New"/>
              </a:rPr>
              <a:t>transmit </a:t>
            </a: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Switch(config-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if)#</a:t>
            </a:r>
            <a:r>
              <a:rPr dirty="0" sz="1200" spc="1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lldp</a:t>
            </a:r>
            <a:r>
              <a:rPr dirty="0" sz="1200" spc="1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Courier New"/>
                <a:cs typeface="Courier New"/>
              </a:rPr>
              <a:t>receive</a:t>
            </a:r>
            <a:endParaRPr sz="1200">
              <a:latin typeface="Courier New"/>
              <a:cs typeface="Courier New"/>
            </a:endParaRPr>
          </a:p>
          <a:p>
            <a:pPr marL="675640">
              <a:lnSpc>
                <a:spcPct val="100000"/>
              </a:lnSpc>
              <a:spcBef>
                <a:spcPts val="5"/>
              </a:spcBef>
            </a:pP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Switch(config-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if)#</a:t>
            </a:r>
            <a:r>
              <a:rPr dirty="0" sz="1200" spc="4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spc="-25" b="1">
                <a:solidFill>
                  <a:srgbClr val="DFDFDF"/>
                </a:solidFill>
                <a:latin typeface="Courier New"/>
                <a:cs typeface="Courier New"/>
              </a:rPr>
              <a:t>end</a:t>
            </a:r>
            <a:endParaRPr sz="1200">
              <a:latin typeface="Courier New"/>
              <a:cs typeface="Courier New"/>
            </a:endParaRPr>
          </a:p>
          <a:p>
            <a:pPr marL="675640">
              <a:lnSpc>
                <a:spcPct val="100000"/>
              </a:lnSpc>
            </a:pP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Switch#</a:t>
            </a:r>
            <a:r>
              <a:rPr dirty="0" sz="1200" spc="-3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show</a:t>
            </a:r>
            <a:r>
              <a:rPr dirty="0" sz="1200" spc="-3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20" b="1">
                <a:solidFill>
                  <a:srgbClr val="FFFFFF"/>
                </a:solidFill>
                <a:latin typeface="Courier New"/>
                <a:cs typeface="Courier New"/>
              </a:rPr>
              <a:t>lldp</a:t>
            </a:r>
            <a:endParaRPr sz="1200">
              <a:latin typeface="Courier New"/>
              <a:cs typeface="Courier New"/>
            </a:endParaRPr>
          </a:p>
          <a:p>
            <a:pPr marL="675640">
              <a:lnSpc>
                <a:spcPct val="100000"/>
              </a:lnSpc>
            </a:pP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Global</a:t>
            </a:r>
            <a:r>
              <a:rPr dirty="0" sz="1200" spc="-2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LLDP</a:t>
            </a:r>
            <a:r>
              <a:rPr dirty="0" sz="1200" spc="-4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Information:</a:t>
            </a:r>
            <a:endParaRPr sz="1200">
              <a:latin typeface="Courier New"/>
              <a:cs typeface="Courier New"/>
            </a:endParaRPr>
          </a:p>
          <a:p>
            <a:pPr marL="951230">
              <a:lnSpc>
                <a:spcPct val="100000"/>
              </a:lnSpc>
            </a:pP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Status:</a:t>
            </a:r>
            <a:r>
              <a:rPr dirty="0" sz="1200" spc="-6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ACTIVE</a:t>
            </a:r>
            <a:endParaRPr sz="1200">
              <a:latin typeface="Courier New"/>
              <a:cs typeface="Courier New"/>
            </a:endParaRPr>
          </a:p>
          <a:p>
            <a:pPr marL="951230" marR="2987040">
              <a:lnSpc>
                <a:spcPct val="100000"/>
              </a:lnSpc>
            </a:pP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LLDP</a:t>
            </a:r>
            <a:r>
              <a:rPr dirty="0" sz="1200" spc="-3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advertisements</a:t>
            </a:r>
            <a:r>
              <a:rPr dirty="0" sz="1200" spc="-3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are</a:t>
            </a:r>
            <a:r>
              <a:rPr dirty="0" sz="1200" spc="-2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sent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every</a:t>
            </a:r>
            <a:r>
              <a:rPr dirty="0" sz="1200" spc="-2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30</a:t>
            </a:r>
            <a:r>
              <a:rPr dirty="0" sz="1200" spc="-3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seconds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LLDP</a:t>
            </a:r>
            <a:r>
              <a:rPr dirty="0" sz="1200" spc="-2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hold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time</a:t>
            </a:r>
            <a:r>
              <a:rPr dirty="0" sz="1200" spc="-3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advertised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is</a:t>
            </a:r>
            <a:r>
              <a:rPr dirty="0" sz="1200" spc="-1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120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seconds</a:t>
            </a:r>
            <a:endParaRPr sz="1200">
              <a:latin typeface="Courier New"/>
              <a:cs typeface="Courier New"/>
            </a:endParaRPr>
          </a:p>
          <a:p>
            <a:pPr marL="951230">
              <a:lnSpc>
                <a:spcPct val="100000"/>
              </a:lnSpc>
              <a:spcBef>
                <a:spcPts val="25"/>
              </a:spcBef>
            </a:pP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LLDP</a:t>
            </a:r>
            <a:r>
              <a:rPr dirty="0" sz="1200" spc="-3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interface</a:t>
            </a:r>
            <a:r>
              <a:rPr dirty="0" sz="1200" spc="-3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reinitialisation</a:t>
            </a:r>
            <a:r>
              <a:rPr dirty="0" sz="1200" spc="-1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delay</a:t>
            </a:r>
            <a:r>
              <a:rPr dirty="0" sz="1200" spc="-2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is</a:t>
            </a:r>
            <a:r>
              <a:rPr dirty="0" sz="1200" spc="-4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2</a:t>
            </a:r>
            <a:r>
              <a:rPr dirty="0" sz="1200" spc="-2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seconds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Device</a:t>
            </a:r>
            <a:r>
              <a:rPr dirty="0" spc="-50"/>
              <a:t> </a:t>
            </a:r>
            <a:r>
              <a:rPr dirty="0"/>
              <a:t>Discovery</a:t>
            </a:r>
            <a:r>
              <a:rPr dirty="0" spc="-45"/>
              <a:t> </a:t>
            </a:r>
            <a:r>
              <a:rPr dirty="0"/>
              <a:t>with</a:t>
            </a:r>
            <a:r>
              <a:rPr dirty="0" spc="-20"/>
              <a:t> LLDP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Discover</a:t>
            </a:r>
            <a:r>
              <a:rPr dirty="0" sz="2400" spc="-75"/>
              <a:t> </a:t>
            </a:r>
            <a:r>
              <a:rPr dirty="0" sz="2400"/>
              <a:t>Devices</a:t>
            </a:r>
            <a:r>
              <a:rPr dirty="0" sz="2400" spc="-60"/>
              <a:t> </a:t>
            </a:r>
            <a:r>
              <a:rPr dirty="0" sz="2400"/>
              <a:t>by</a:t>
            </a:r>
            <a:r>
              <a:rPr dirty="0" sz="2400" spc="-85"/>
              <a:t> </a:t>
            </a:r>
            <a:r>
              <a:rPr dirty="0" sz="2400"/>
              <a:t>Using</a:t>
            </a:r>
            <a:r>
              <a:rPr dirty="0" sz="2400" spc="-70"/>
              <a:t> </a:t>
            </a:r>
            <a:r>
              <a:rPr dirty="0" sz="2400" spc="-20"/>
              <a:t>LLDP</a:t>
            </a:r>
            <a:endParaRPr sz="2400"/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69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53618" y="760603"/>
            <a:ext cx="726948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LLDP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enabled,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device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neighbors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discovered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by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using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show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spc="-20" b="1">
                <a:latin typeface="Arial"/>
                <a:cs typeface="Arial"/>
              </a:rPr>
              <a:t>lldp </a:t>
            </a:r>
            <a:r>
              <a:rPr dirty="0" sz="1600" b="1">
                <a:latin typeface="Arial"/>
                <a:cs typeface="Arial"/>
              </a:rPr>
              <a:t>neighbors</a:t>
            </a:r>
            <a:r>
              <a:rPr dirty="0" sz="1600" spc="-75" b="1">
                <a:latin typeface="Arial"/>
                <a:cs typeface="Arial"/>
              </a:rPr>
              <a:t> </a:t>
            </a:r>
            <a:r>
              <a:rPr dirty="0" sz="1600" spc="-10">
                <a:latin typeface="Arial MT"/>
                <a:cs typeface="Arial MT"/>
              </a:rPr>
              <a:t>command.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74662" y="1786889"/>
            <a:ext cx="7870825" cy="156972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7939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19"/>
              </a:spcBef>
            </a:pP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S1#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show</a:t>
            </a:r>
            <a:r>
              <a:rPr dirty="0" sz="1200" spc="-2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lldp</a:t>
            </a:r>
            <a:r>
              <a:rPr dirty="0" sz="1200" spc="-2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Courier New"/>
                <a:cs typeface="Courier New"/>
              </a:rPr>
              <a:t>neighbors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Capability</a:t>
            </a:r>
            <a:r>
              <a:rPr dirty="0" sz="1200" spc="-8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codes:</a:t>
            </a:r>
            <a:endParaRPr sz="1200">
              <a:latin typeface="Courier New"/>
              <a:cs typeface="Courier New"/>
            </a:endParaRPr>
          </a:p>
          <a:p>
            <a:pPr marL="458470">
              <a:lnSpc>
                <a:spcPct val="100000"/>
              </a:lnSpc>
            </a:pP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(R)</a:t>
            </a:r>
            <a:r>
              <a:rPr dirty="0" sz="1200" spc="-2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Router,</a:t>
            </a:r>
            <a:r>
              <a:rPr dirty="0" sz="1200" spc="-1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(B)</a:t>
            </a:r>
            <a:r>
              <a:rPr dirty="0" sz="1200" spc="-2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Bridge,</a:t>
            </a:r>
            <a:r>
              <a:rPr dirty="0" sz="1200" spc="-4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(T)</a:t>
            </a:r>
            <a:r>
              <a:rPr dirty="0" sz="1200" spc="-1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Telephone,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(C)</a:t>
            </a:r>
            <a:r>
              <a:rPr dirty="0" sz="1200" spc="-2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DOCSIS</a:t>
            </a:r>
            <a:r>
              <a:rPr dirty="0" sz="1200" spc="-2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Cable</a:t>
            </a:r>
            <a:r>
              <a:rPr dirty="0" sz="1200" spc="-4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Device</a:t>
            </a:r>
            <a:endParaRPr sz="1200">
              <a:latin typeface="Courier New"/>
              <a:cs typeface="Courier New"/>
            </a:endParaRPr>
          </a:p>
          <a:p>
            <a:pPr marL="91440" marR="1641475" indent="367030">
              <a:lnSpc>
                <a:spcPct val="100000"/>
              </a:lnSpc>
              <a:tabLst>
                <a:tab pos="1463040" algn="l"/>
                <a:tab pos="2834640" algn="l"/>
                <a:tab pos="4206875" algn="l"/>
                <a:tab pos="5578475" algn="l"/>
              </a:tabLst>
            </a:pP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(W)</a:t>
            </a:r>
            <a:r>
              <a:rPr dirty="0" sz="1200" spc="-2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WLAN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Access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Point,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(P)</a:t>
            </a:r>
            <a:r>
              <a:rPr dirty="0" sz="1200" spc="-2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Repeater,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(S)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Station,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(O)</a:t>
            </a:r>
            <a:r>
              <a:rPr dirty="0" sz="1200" spc="-2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Other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Device</a:t>
            </a:r>
            <a:r>
              <a:rPr dirty="0" sz="1200" spc="-4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spc="-25">
                <a:solidFill>
                  <a:srgbClr val="DFDFDF"/>
                </a:solidFill>
                <a:latin typeface="Courier New"/>
                <a:cs typeface="Courier New"/>
              </a:rPr>
              <a:t>ID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	Local</a:t>
            </a:r>
            <a:r>
              <a:rPr dirty="0" sz="1200" spc="-3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Intf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	</a:t>
            </a: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Hold-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time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	</a:t>
            </a: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Capability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	Port</a:t>
            </a:r>
            <a:r>
              <a:rPr dirty="0" sz="1200" spc="-3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spc="-25">
                <a:solidFill>
                  <a:srgbClr val="DFDFDF"/>
                </a:solidFill>
                <a:latin typeface="Courier New"/>
                <a:cs typeface="Courier New"/>
              </a:rPr>
              <a:t>ID R1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	</a:t>
            </a: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Fa0/5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	</a:t>
            </a:r>
            <a:r>
              <a:rPr dirty="0" sz="1200" spc="-25">
                <a:solidFill>
                  <a:srgbClr val="DFDFDF"/>
                </a:solidFill>
                <a:latin typeface="Courier New"/>
                <a:cs typeface="Courier New"/>
              </a:rPr>
              <a:t>117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	</a:t>
            </a:r>
            <a:r>
              <a:rPr dirty="0" sz="1200" spc="-50">
                <a:solidFill>
                  <a:srgbClr val="DFDFDF"/>
                </a:solidFill>
                <a:latin typeface="Courier New"/>
                <a:cs typeface="Courier New"/>
              </a:rPr>
              <a:t>R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	</a:t>
            </a: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Gi0/0/1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tabLst>
                <a:tab pos="1463040" algn="l"/>
                <a:tab pos="2834640" algn="l"/>
                <a:tab pos="4206875" algn="l"/>
                <a:tab pos="5578475" algn="l"/>
              </a:tabLst>
            </a:pPr>
            <a:r>
              <a:rPr dirty="0" sz="1200" spc="-25">
                <a:solidFill>
                  <a:srgbClr val="DFDFDF"/>
                </a:solidFill>
                <a:latin typeface="Courier New"/>
                <a:cs typeface="Courier New"/>
              </a:rPr>
              <a:t>S2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	</a:t>
            </a: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Fa0/1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	</a:t>
            </a:r>
            <a:r>
              <a:rPr dirty="0" sz="1200" spc="-25">
                <a:solidFill>
                  <a:srgbClr val="DFDFDF"/>
                </a:solidFill>
                <a:latin typeface="Courier New"/>
                <a:cs typeface="Courier New"/>
              </a:rPr>
              <a:t>112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	</a:t>
            </a:r>
            <a:r>
              <a:rPr dirty="0" sz="1200" spc="-50">
                <a:solidFill>
                  <a:srgbClr val="DFDFDF"/>
                </a:solidFill>
                <a:latin typeface="Courier New"/>
                <a:cs typeface="Courier New"/>
              </a:rPr>
              <a:t>B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	</a:t>
            </a: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Fa0/1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5"/>
              </a:spcBef>
            </a:pP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Total</a:t>
            </a:r>
            <a:r>
              <a:rPr dirty="0" sz="1200" spc="-4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entries</a:t>
            </a:r>
            <a:r>
              <a:rPr dirty="0" sz="1200" spc="-4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displayed:</a:t>
            </a:r>
            <a:r>
              <a:rPr dirty="0" sz="1200" spc="-4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spc="-50">
                <a:solidFill>
                  <a:srgbClr val="DFDFDF"/>
                </a:solidFill>
                <a:latin typeface="Courier New"/>
                <a:cs typeface="Courier New"/>
              </a:rPr>
              <a:t>2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Device</a:t>
            </a:r>
            <a:r>
              <a:rPr dirty="0" spc="-50"/>
              <a:t> </a:t>
            </a:r>
            <a:r>
              <a:rPr dirty="0"/>
              <a:t>Discovery</a:t>
            </a:r>
            <a:r>
              <a:rPr dirty="0" spc="-45"/>
              <a:t> </a:t>
            </a:r>
            <a:r>
              <a:rPr dirty="0"/>
              <a:t>with</a:t>
            </a:r>
            <a:r>
              <a:rPr dirty="0" spc="-20"/>
              <a:t> LLDP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Discover</a:t>
            </a:r>
            <a:r>
              <a:rPr dirty="0" sz="2400" spc="-70"/>
              <a:t> </a:t>
            </a:r>
            <a:r>
              <a:rPr dirty="0" sz="2400"/>
              <a:t>Devices</a:t>
            </a:r>
            <a:r>
              <a:rPr dirty="0" sz="2400" spc="-55"/>
              <a:t> </a:t>
            </a:r>
            <a:r>
              <a:rPr dirty="0" sz="2400"/>
              <a:t>by</a:t>
            </a:r>
            <a:r>
              <a:rPr dirty="0" sz="2400" spc="-80"/>
              <a:t> </a:t>
            </a:r>
            <a:r>
              <a:rPr dirty="0" sz="2400"/>
              <a:t>Using</a:t>
            </a:r>
            <a:r>
              <a:rPr dirty="0" sz="2400" spc="-65"/>
              <a:t> </a:t>
            </a:r>
            <a:r>
              <a:rPr dirty="0" sz="2400"/>
              <a:t>LLDP</a:t>
            </a:r>
            <a:r>
              <a:rPr dirty="0" sz="2400" spc="-105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553618" y="760603"/>
            <a:ext cx="7930515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When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more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details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about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neighbors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needed,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show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lldp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neighbors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1600" b="1">
                <a:latin typeface="Arial"/>
                <a:cs typeface="Arial"/>
              </a:rPr>
              <a:t>detail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command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provide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information,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such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neighbor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IOS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version,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address,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device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capability.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474662" y="1626031"/>
            <a:ext cx="8116570" cy="2970530"/>
            <a:chOff x="474662" y="1626031"/>
            <a:chExt cx="8116570" cy="2970530"/>
          </a:xfrm>
        </p:grpSpPr>
        <p:sp>
          <p:nvSpPr>
            <p:cNvPr id="5" name="object 5" descr=""/>
            <p:cNvSpPr/>
            <p:nvPr/>
          </p:nvSpPr>
          <p:spPr>
            <a:xfrm>
              <a:off x="474662" y="1626031"/>
              <a:ext cx="8116570" cy="2970530"/>
            </a:xfrm>
            <a:custGeom>
              <a:avLst/>
              <a:gdLst/>
              <a:ahLst/>
              <a:cxnLst/>
              <a:rect l="l" t="t" r="r" b="b"/>
              <a:pathLst>
                <a:path w="8116570" h="2970529">
                  <a:moveTo>
                    <a:pt x="8116443" y="0"/>
                  </a:moveTo>
                  <a:lnTo>
                    <a:pt x="0" y="0"/>
                  </a:lnTo>
                  <a:lnTo>
                    <a:pt x="0" y="2970022"/>
                  </a:lnTo>
                  <a:lnTo>
                    <a:pt x="8116443" y="2970022"/>
                  </a:lnTo>
                  <a:lnTo>
                    <a:pt x="81164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66318" y="1923471"/>
              <a:ext cx="4038600" cy="0"/>
            </a:xfrm>
            <a:custGeom>
              <a:avLst/>
              <a:gdLst/>
              <a:ahLst/>
              <a:cxnLst/>
              <a:rect l="l" t="t" r="r" b="b"/>
              <a:pathLst>
                <a:path w="4038600" h="0">
                  <a:moveTo>
                    <a:pt x="0" y="0"/>
                  </a:moveTo>
                  <a:lnTo>
                    <a:pt x="4038351" y="0"/>
                  </a:lnTo>
                </a:path>
              </a:pathLst>
            </a:custGeom>
            <a:ln w="8290">
              <a:solidFill>
                <a:srgbClr val="DEDEDE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474662" y="1626031"/>
            <a:ext cx="8116570" cy="2970530"/>
          </a:xfrm>
          <a:prstGeom prst="rect">
            <a:avLst/>
          </a:prstGeom>
        </p:spPr>
        <p:txBody>
          <a:bodyPr wrap="square" lIns="0" tIns="29844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34"/>
              </a:spcBef>
            </a:pP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S1#</a:t>
            </a:r>
            <a:r>
              <a:rPr dirty="0" sz="1100" spc="-1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 b="1">
                <a:solidFill>
                  <a:srgbClr val="FFFFFF"/>
                </a:solidFill>
                <a:latin typeface="Courier New"/>
                <a:cs typeface="Courier New"/>
              </a:rPr>
              <a:t>show</a:t>
            </a:r>
            <a:r>
              <a:rPr dirty="0" sz="1100" spc="-1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b="1">
                <a:solidFill>
                  <a:srgbClr val="FFFFFF"/>
                </a:solidFill>
                <a:latin typeface="Courier New"/>
                <a:cs typeface="Courier New"/>
              </a:rPr>
              <a:t>lldp</a:t>
            </a:r>
            <a:r>
              <a:rPr dirty="0" sz="1100" spc="-1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b="1">
                <a:solidFill>
                  <a:srgbClr val="FFFFFF"/>
                </a:solidFill>
                <a:latin typeface="Courier New"/>
                <a:cs typeface="Courier New"/>
              </a:rPr>
              <a:t>neighbors</a:t>
            </a:r>
            <a:r>
              <a:rPr dirty="0" sz="1100" spc="-1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spc="-10" b="1">
                <a:solidFill>
                  <a:srgbClr val="FFFFFF"/>
                </a:solidFill>
                <a:latin typeface="Courier New"/>
                <a:cs typeface="Courier New"/>
              </a:rPr>
              <a:t>detail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100">
              <a:latin typeface="Courier New"/>
              <a:cs typeface="Courier New"/>
            </a:endParaRPr>
          </a:p>
          <a:p>
            <a:pPr marL="91440" marR="5829300">
              <a:lnSpc>
                <a:spcPct val="100000"/>
              </a:lnSpc>
            </a:pP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Chassis</a:t>
            </a:r>
            <a:r>
              <a:rPr dirty="0" sz="1100" spc="-1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id:</a:t>
            </a:r>
            <a:r>
              <a:rPr dirty="0" sz="1100" spc="-10">
                <a:solidFill>
                  <a:srgbClr val="DFDFDF"/>
                </a:solidFill>
                <a:latin typeface="Courier New"/>
                <a:cs typeface="Courier New"/>
              </a:rPr>
              <a:t> 848a.8d44.49b0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Port</a:t>
            </a:r>
            <a:r>
              <a:rPr dirty="0" sz="1100" spc="-1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id:</a:t>
            </a:r>
            <a:r>
              <a:rPr dirty="0" sz="1100" spc="-10">
                <a:solidFill>
                  <a:srgbClr val="DFDFDF"/>
                </a:solidFill>
                <a:latin typeface="Courier New"/>
                <a:cs typeface="Courier New"/>
              </a:rPr>
              <a:t> Gi0/0/1</a:t>
            </a:r>
            <a:endParaRPr sz="1100">
              <a:latin typeface="Courier New"/>
              <a:cs typeface="Courier New"/>
            </a:endParaRPr>
          </a:p>
          <a:p>
            <a:pPr marL="91440" marR="4819015">
              <a:lnSpc>
                <a:spcPct val="100000"/>
              </a:lnSpc>
            </a:pP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Port</a:t>
            </a:r>
            <a:r>
              <a:rPr dirty="0" sz="1100" spc="-2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Description:</a:t>
            </a:r>
            <a:r>
              <a:rPr dirty="0" sz="1100" spc="-1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 spc="-10">
                <a:solidFill>
                  <a:srgbClr val="DFDFDF"/>
                </a:solidFill>
                <a:latin typeface="Courier New"/>
                <a:cs typeface="Courier New"/>
              </a:rPr>
              <a:t>GigabitEthernet0/0/1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System</a:t>
            </a:r>
            <a:r>
              <a:rPr dirty="0" sz="1100" spc="-3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Name:</a:t>
            </a:r>
            <a:r>
              <a:rPr dirty="0" sz="1100" spc="-1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 spc="-25">
                <a:solidFill>
                  <a:srgbClr val="DFDFDF"/>
                </a:solidFill>
                <a:latin typeface="Courier New"/>
                <a:cs typeface="Courier New"/>
              </a:rPr>
              <a:t>R1</a:t>
            </a:r>
            <a:endParaRPr sz="1100">
              <a:latin typeface="Courier New"/>
              <a:cs typeface="Courier New"/>
            </a:endParaRPr>
          </a:p>
          <a:p>
            <a:pPr marL="91440" marR="1285240">
              <a:lnSpc>
                <a:spcPct val="100000"/>
              </a:lnSpc>
            </a:pP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System</a:t>
            </a:r>
            <a:r>
              <a:rPr dirty="0" sz="1100" spc="-2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Description:</a:t>
            </a:r>
            <a:r>
              <a:rPr dirty="0" sz="11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Cisco</a:t>
            </a:r>
            <a:r>
              <a:rPr dirty="0" sz="1100" spc="-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IOS</a:t>
            </a:r>
            <a:r>
              <a:rPr dirty="0" sz="1100" spc="-1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Software</a:t>
            </a:r>
            <a:r>
              <a:rPr dirty="0" sz="11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[Fuji],</a:t>
            </a:r>
            <a:r>
              <a:rPr dirty="0" sz="11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ISR</a:t>
            </a:r>
            <a:r>
              <a:rPr dirty="0" sz="11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Software</a:t>
            </a:r>
            <a:r>
              <a:rPr dirty="0" sz="11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 spc="-10">
                <a:solidFill>
                  <a:srgbClr val="DFDFDF"/>
                </a:solidFill>
                <a:latin typeface="Courier New"/>
                <a:cs typeface="Courier New"/>
              </a:rPr>
              <a:t>(X86_64_LINUX_.....,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RELEASE</a:t>
            </a:r>
            <a:r>
              <a:rPr dirty="0" sz="11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SOFTWARE</a:t>
            </a:r>
            <a:r>
              <a:rPr dirty="0" sz="11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 spc="-10">
                <a:solidFill>
                  <a:srgbClr val="DFDFDF"/>
                </a:solidFill>
                <a:latin typeface="Courier New"/>
                <a:cs typeface="Courier New"/>
              </a:rPr>
              <a:t>(fc2)</a:t>
            </a:r>
            <a:endParaRPr sz="1100">
              <a:latin typeface="Courier New"/>
              <a:cs typeface="Courier New"/>
            </a:endParaRPr>
          </a:p>
          <a:p>
            <a:pPr marL="91440" marR="3726179">
              <a:lnSpc>
                <a:spcPct val="100000"/>
              </a:lnSpc>
            </a:pP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Technical</a:t>
            </a:r>
            <a:r>
              <a:rPr dirty="0" sz="1100" spc="-3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Support:</a:t>
            </a:r>
            <a:r>
              <a:rPr dirty="0" sz="1100" spc="-1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 spc="-10">
                <a:solidFill>
                  <a:srgbClr val="DFDFDF"/>
                </a:solidFill>
                <a:latin typeface="Courier New"/>
                <a:cs typeface="Courier New"/>
                <a:hlinkClick r:id="rId2"/>
              </a:rPr>
              <a:t>http://www.cisco.com/techsupport</a:t>
            </a:r>
            <a:r>
              <a:rPr dirty="0" sz="1100" spc="-1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Copyright</a:t>
            </a:r>
            <a:r>
              <a:rPr dirty="0" sz="1100" spc="-1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(c)</a:t>
            </a:r>
            <a:r>
              <a:rPr dirty="0" sz="1100" spc="-10">
                <a:solidFill>
                  <a:srgbClr val="DFDFDF"/>
                </a:solidFill>
                <a:latin typeface="Courier New"/>
                <a:cs typeface="Courier New"/>
              </a:rPr>
              <a:t> 1986-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2019</a:t>
            </a:r>
            <a:r>
              <a:rPr dirty="0" sz="1100" spc="-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by</a:t>
            </a:r>
            <a:r>
              <a:rPr dirty="0" sz="1100" spc="-1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Cisco</a:t>
            </a:r>
            <a:r>
              <a:rPr dirty="0" sz="1100" spc="-1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Systems,</a:t>
            </a:r>
            <a:r>
              <a:rPr dirty="0" sz="1100" spc="-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 spc="-20">
                <a:solidFill>
                  <a:srgbClr val="DFDFDF"/>
                </a:solidFill>
                <a:latin typeface="Courier New"/>
                <a:cs typeface="Courier New"/>
              </a:rPr>
              <a:t>Inc.</a:t>
            </a:r>
            <a:endParaRPr sz="11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Compiled</a:t>
            </a:r>
            <a:r>
              <a:rPr dirty="0" sz="1100" spc="-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Thu</a:t>
            </a:r>
            <a:r>
              <a:rPr dirty="0" sz="1100" spc="1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 spc="-10">
                <a:solidFill>
                  <a:srgbClr val="DFDFDF"/>
                </a:solidFill>
                <a:latin typeface="Courier New"/>
                <a:cs typeface="Courier New"/>
              </a:rPr>
              <a:t>22-Aug-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19 18:09</a:t>
            </a:r>
            <a:r>
              <a:rPr dirty="0" sz="1100" spc="-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by</a:t>
            </a:r>
            <a:r>
              <a:rPr dirty="0" sz="1100" spc="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 spc="-20">
                <a:solidFill>
                  <a:srgbClr val="DFDFDF"/>
                </a:solidFill>
                <a:latin typeface="Courier New"/>
                <a:cs typeface="Courier New"/>
              </a:rPr>
              <a:t>mcpre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100">
              <a:latin typeface="Courier New"/>
              <a:cs typeface="Courier New"/>
            </a:endParaRPr>
          </a:p>
          <a:p>
            <a:pPr marL="91440" marR="5745480">
              <a:lnSpc>
                <a:spcPct val="100000"/>
              </a:lnSpc>
            </a:pP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Time</a:t>
            </a:r>
            <a:r>
              <a:rPr dirty="0" sz="11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remaining:</a:t>
            </a:r>
            <a:r>
              <a:rPr dirty="0" sz="1100" spc="-1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111</a:t>
            </a:r>
            <a:r>
              <a:rPr dirty="0" sz="1100" spc="-1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 spc="-10">
                <a:solidFill>
                  <a:srgbClr val="DFDFDF"/>
                </a:solidFill>
                <a:latin typeface="Courier New"/>
                <a:cs typeface="Courier New"/>
              </a:rPr>
              <a:t>seconds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System</a:t>
            </a:r>
            <a:r>
              <a:rPr dirty="0" sz="1100" spc="-2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Capabilities:</a:t>
            </a:r>
            <a:r>
              <a:rPr dirty="0" sz="1100" spc="-3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 spc="-25">
                <a:solidFill>
                  <a:srgbClr val="DFDFDF"/>
                </a:solidFill>
                <a:latin typeface="Courier New"/>
                <a:cs typeface="Courier New"/>
              </a:rPr>
              <a:t>B,R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Enabled</a:t>
            </a:r>
            <a:r>
              <a:rPr dirty="0" sz="1100" spc="-3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Capabilities:</a:t>
            </a:r>
            <a:r>
              <a:rPr dirty="0" sz="1100" spc="-3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 spc="-50">
                <a:solidFill>
                  <a:srgbClr val="DFDFDF"/>
                </a:solidFill>
                <a:latin typeface="Courier New"/>
                <a:cs typeface="Courier New"/>
              </a:rPr>
              <a:t>R</a:t>
            </a:r>
            <a:endParaRPr sz="1100">
              <a:latin typeface="Courier New"/>
              <a:cs typeface="Courier New"/>
            </a:endParaRPr>
          </a:p>
          <a:p>
            <a:pPr marL="91440" marR="4902835">
              <a:lnSpc>
                <a:spcPts val="1340"/>
              </a:lnSpc>
              <a:spcBef>
                <a:spcPts val="30"/>
              </a:spcBef>
            </a:pP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Management</a:t>
            </a:r>
            <a:r>
              <a:rPr dirty="0" sz="11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Addresses</a:t>
            </a:r>
            <a:r>
              <a:rPr dirty="0" sz="1100" spc="-1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-</a:t>
            </a:r>
            <a:r>
              <a:rPr dirty="0" sz="1100" spc="-1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not</a:t>
            </a:r>
            <a:r>
              <a:rPr dirty="0" sz="1100" spc="-1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 spc="-10">
                <a:solidFill>
                  <a:srgbClr val="DFDFDF"/>
                </a:solidFill>
                <a:latin typeface="Courier New"/>
                <a:cs typeface="Courier New"/>
              </a:rPr>
              <a:t>advertised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(output</a:t>
            </a:r>
            <a:r>
              <a:rPr dirty="0" sz="11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 spc="-10">
                <a:solidFill>
                  <a:srgbClr val="DFDFDF"/>
                </a:solidFill>
                <a:latin typeface="Courier New"/>
                <a:cs typeface="Courier New"/>
              </a:rPr>
              <a:t>omitted)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69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25730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Device</a:t>
            </a:r>
            <a:r>
              <a:rPr dirty="0" sz="1600" spc="-5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Discovery</a:t>
            </a:r>
            <a:r>
              <a:rPr dirty="0" sz="1600" spc="-4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with</a:t>
            </a:r>
            <a:r>
              <a:rPr dirty="0" sz="1600" spc="-20">
                <a:solidFill>
                  <a:srgbClr val="004B69"/>
                </a:solidFill>
                <a:latin typeface="Arial MT"/>
                <a:cs typeface="Arial MT"/>
              </a:rPr>
              <a:t> LLDP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69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603123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Packet</a:t>
            </a:r>
            <a:r>
              <a:rPr dirty="0" sz="2400" spc="-90"/>
              <a:t> </a:t>
            </a:r>
            <a:r>
              <a:rPr dirty="0" sz="2400"/>
              <a:t>Tracer</a:t>
            </a:r>
            <a:r>
              <a:rPr dirty="0" sz="2400" spc="-50"/>
              <a:t> </a:t>
            </a:r>
            <a:r>
              <a:rPr dirty="0" sz="2400"/>
              <a:t>-</a:t>
            </a:r>
            <a:r>
              <a:rPr dirty="0" sz="2400" spc="-55"/>
              <a:t> </a:t>
            </a:r>
            <a:r>
              <a:rPr dirty="0" sz="2400"/>
              <a:t>Use</a:t>
            </a:r>
            <a:r>
              <a:rPr dirty="0" sz="2400" spc="-60"/>
              <a:t> </a:t>
            </a:r>
            <a:r>
              <a:rPr dirty="0" sz="2400"/>
              <a:t>LLDP</a:t>
            </a:r>
            <a:r>
              <a:rPr dirty="0" sz="2400" spc="-80"/>
              <a:t> </a:t>
            </a:r>
            <a:r>
              <a:rPr dirty="0" sz="2400"/>
              <a:t>to</a:t>
            </a:r>
            <a:r>
              <a:rPr dirty="0" sz="2400" spc="-50"/>
              <a:t> </a:t>
            </a:r>
            <a:r>
              <a:rPr dirty="0" sz="2400"/>
              <a:t>Map</a:t>
            </a:r>
            <a:r>
              <a:rPr dirty="0" sz="2400" spc="-50"/>
              <a:t> </a:t>
            </a:r>
            <a:r>
              <a:rPr dirty="0" sz="2400"/>
              <a:t>a</a:t>
            </a:r>
            <a:r>
              <a:rPr dirty="0" sz="2400" spc="-60"/>
              <a:t> </a:t>
            </a:r>
            <a:r>
              <a:rPr dirty="0" sz="2400" spc="-10"/>
              <a:t>Network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04214"/>
            <a:ext cx="7192009" cy="134239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800">
                <a:latin typeface="Arial MT"/>
                <a:cs typeface="Arial MT"/>
              </a:rPr>
              <a:t>In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this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Packet</a:t>
            </a:r>
            <a:r>
              <a:rPr dirty="0" sz="1800" spc="-7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Tracer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activity,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you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will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complete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following</a:t>
            </a:r>
            <a:r>
              <a:rPr dirty="0" sz="1800" spc="-10">
                <a:latin typeface="Arial MT"/>
                <a:cs typeface="Arial MT"/>
              </a:rPr>
              <a:t> objectives:</a:t>
            </a:r>
            <a:endParaRPr sz="18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434"/>
              </a:spcBef>
              <a:buChar char="•"/>
              <a:tabLst>
                <a:tab pos="299085" algn="l"/>
              </a:tabLst>
            </a:pPr>
            <a:r>
              <a:rPr dirty="0" sz="1800">
                <a:latin typeface="Arial MT"/>
                <a:cs typeface="Arial MT"/>
              </a:rPr>
              <a:t>Build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Network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Configure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Basic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Device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Settings</a:t>
            </a:r>
            <a:endParaRPr sz="18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430"/>
              </a:spcBef>
              <a:buChar char="•"/>
              <a:tabLst>
                <a:tab pos="299085" algn="l"/>
              </a:tabLst>
            </a:pPr>
            <a:r>
              <a:rPr dirty="0" sz="1800">
                <a:latin typeface="Arial MT"/>
                <a:cs typeface="Arial MT"/>
              </a:rPr>
              <a:t>Network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Discovery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with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CDP</a:t>
            </a:r>
            <a:endParaRPr sz="18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434"/>
              </a:spcBef>
              <a:buChar char="•"/>
              <a:tabLst>
                <a:tab pos="299085" algn="l"/>
              </a:tabLst>
            </a:pPr>
            <a:r>
              <a:rPr dirty="0" sz="1800">
                <a:latin typeface="Arial MT"/>
                <a:cs typeface="Arial MT"/>
              </a:rPr>
              <a:t>Network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Discovery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with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 spc="-20">
                <a:latin typeface="Arial MT"/>
                <a:cs typeface="Arial MT"/>
              </a:rPr>
              <a:t>LLDP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943861"/>
            <a:ext cx="2494280" cy="7264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600">
                <a:solidFill>
                  <a:srgbClr val="AEE8FA"/>
                </a:solidFill>
              </a:rPr>
              <a:t>10.3</a:t>
            </a:r>
            <a:r>
              <a:rPr dirty="0" sz="4600" spc="-70">
                <a:solidFill>
                  <a:srgbClr val="AEE8FA"/>
                </a:solidFill>
              </a:rPr>
              <a:t> </a:t>
            </a:r>
            <a:r>
              <a:rPr dirty="0" sz="4600" spc="-25">
                <a:solidFill>
                  <a:srgbClr val="AEE8FA"/>
                </a:solidFill>
              </a:rPr>
              <a:t>NTP</a:t>
            </a:r>
            <a:endParaRPr sz="4600"/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69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4311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004B69"/>
                </a:solidFill>
                <a:latin typeface="Arial MT"/>
                <a:cs typeface="Arial MT"/>
              </a:rPr>
              <a:t>NTP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69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386143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Time</a:t>
            </a:r>
            <a:r>
              <a:rPr dirty="0" sz="2400" spc="-110"/>
              <a:t> </a:t>
            </a:r>
            <a:r>
              <a:rPr dirty="0" sz="2400"/>
              <a:t>and</a:t>
            </a:r>
            <a:r>
              <a:rPr dirty="0" sz="2400" spc="-110"/>
              <a:t> </a:t>
            </a:r>
            <a:r>
              <a:rPr dirty="0" sz="2400"/>
              <a:t>Calendar</a:t>
            </a:r>
            <a:r>
              <a:rPr dirty="0" sz="2400" spc="-75"/>
              <a:t> </a:t>
            </a:r>
            <a:r>
              <a:rPr dirty="0" sz="2400" spc="-10"/>
              <a:t>Services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60603"/>
            <a:ext cx="8114665" cy="17811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software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clock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switch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starts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when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system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boots.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</a:t>
            </a:r>
            <a:r>
              <a:rPr dirty="0" sz="1600" spc="50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primary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source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time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system.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important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synchronize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time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across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all </a:t>
            </a:r>
            <a:r>
              <a:rPr dirty="0" sz="1600">
                <a:latin typeface="Arial MT"/>
                <a:cs typeface="Arial MT"/>
              </a:rPr>
              <a:t>devices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network.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When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time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synchronized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between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devices,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will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be </a:t>
            </a:r>
            <a:r>
              <a:rPr dirty="0" sz="1600">
                <a:latin typeface="Arial MT"/>
                <a:cs typeface="Arial MT"/>
              </a:rPr>
              <a:t>impossible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determine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order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events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cause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event.</a:t>
            </a:r>
            <a:endParaRPr sz="1600">
              <a:latin typeface="Arial MT"/>
              <a:cs typeface="Arial MT"/>
            </a:endParaRPr>
          </a:p>
          <a:p>
            <a:pPr marL="355600" marR="28575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</a:tabLst>
            </a:pPr>
            <a:r>
              <a:rPr dirty="0" sz="1600" spc="-25">
                <a:latin typeface="Arial MT"/>
                <a:cs typeface="Arial MT"/>
              </a:rPr>
              <a:t>Typically,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date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time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settings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switch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by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using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of </a:t>
            </a:r>
            <a:r>
              <a:rPr dirty="0" sz="1600">
                <a:latin typeface="Arial MT"/>
                <a:cs typeface="Arial MT"/>
              </a:rPr>
              <a:t>two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methods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You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manually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configure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date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time,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shown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example,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configure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Time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Protocol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(NTP).</a:t>
            </a:r>
            <a:endParaRPr sz="1600">
              <a:latin typeface="Arial MT"/>
              <a:cs typeface="Arial MT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829500" y="2975749"/>
          <a:ext cx="7561580" cy="116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1250"/>
                <a:gridCol w="2126615"/>
                <a:gridCol w="2977515"/>
              </a:tblGrid>
              <a:tr h="475615">
                <a:tc gridSpan="3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400">
                          <a:solidFill>
                            <a:srgbClr val="DFDFDF"/>
                          </a:solidFill>
                          <a:latin typeface="Courier New"/>
                          <a:cs typeface="Courier New"/>
                        </a:rPr>
                        <a:t>R1#</a:t>
                      </a:r>
                      <a:r>
                        <a:rPr dirty="0" sz="1400" spc="-45">
                          <a:solidFill>
                            <a:srgbClr val="DFDFD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clock</a:t>
                      </a:r>
                      <a:r>
                        <a:rPr dirty="0" sz="1400" spc="-3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set</a:t>
                      </a:r>
                      <a:r>
                        <a:rPr dirty="0" sz="1400" spc="-4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20:36:00</a:t>
                      </a:r>
                      <a:r>
                        <a:rPr dirty="0" sz="1400" spc="-35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nov</a:t>
                      </a:r>
                      <a:r>
                        <a:rPr dirty="0" sz="1400" spc="-3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15</a:t>
                      </a:r>
                      <a:r>
                        <a:rPr dirty="0" sz="1400" spc="-3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2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2019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400" spc="-25">
                          <a:solidFill>
                            <a:srgbClr val="DFDFDF"/>
                          </a:solidFill>
                          <a:latin typeface="Courier New"/>
                          <a:cs typeface="Courier New"/>
                        </a:rPr>
                        <a:t>R1#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2540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3360">
                <a:tc>
                  <a:txBody>
                    <a:bodyPr/>
                    <a:lstStyle/>
                    <a:p>
                      <a:pPr algn="ctr" marL="38735">
                        <a:lnSpc>
                          <a:spcPts val="1495"/>
                        </a:lnSpc>
                      </a:pPr>
                      <a:r>
                        <a:rPr dirty="0" sz="1400">
                          <a:solidFill>
                            <a:srgbClr val="DFDFDF"/>
                          </a:solidFill>
                          <a:latin typeface="Courier New"/>
                          <a:cs typeface="Courier New"/>
                        </a:rPr>
                        <a:t>*Nov</a:t>
                      </a:r>
                      <a:r>
                        <a:rPr dirty="0" sz="1400" spc="-20">
                          <a:solidFill>
                            <a:srgbClr val="DFDFD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>
                          <a:solidFill>
                            <a:srgbClr val="DFDFDF"/>
                          </a:solidFill>
                          <a:latin typeface="Courier New"/>
                          <a:cs typeface="Courier New"/>
                        </a:rPr>
                        <a:t>15</a:t>
                      </a:r>
                      <a:r>
                        <a:rPr dirty="0" sz="1400" spc="-20">
                          <a:solidFill>
                            <a:srgbClr val="DFDFD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>
                          <a:solidFill>
                            <a:srgbClr val="DFDFDF"/>
                          </a:solidFill>
                          <a:latin typeface="Courier New"/>
                          <a:cs typeface="Courier New"/>
                        </a:rPr>
                        <a:t>20:36:00.000: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95"/>
                        </a:lnSpc>
                      </a:pPr>
                      <a:r>
                        <a:rPr dirty="0" sz="1400" spc="-10">
                          <a:solidFill>
                            <a:srgbClr val="DFDFDF"/>
                          </a:solidFill>
                          <a:latin typeface="Courier New"/>
                          <a:cs typeface="Courier New"/>
                        </a:rPr>
                        <a:t>%SYS-6-CLOCKUPDATE: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495"/>
                        </a:lnSpc>
                      </a:pPr>
                      <a:r>
                        <a:rPr dirty="0" sz="1400">
                          <a:solidFill>
                            <a:srgbClr val="DFDFDF"/>
                          </a:solidFill>
                          <a:latin typeface="Courier New"/>
                          <a:cs typeface="Courier New"/>
                        </a:rPr>
                        <a:t>System</a:t>
                      </a:r>
                      <a:r>
                        <a:rPr dirty="0" sz="1400" spc="-50">
                          <a:solidFill>
                            <a:srgbClr val="DFDFD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>
                          <a:solidFill>
                            <a:srgbClr val="DFDFDF"/>
                          </a:solidFill>
                          <a:latin typeface="Courier New"/>
                          <a:cs typeface="Courier New"/>
                        </a:rPr>
                        <a:t>clock</a:t>
                      </a:r>
                      <a:r>
                        <a:rPr dirty="0" sz="1400" spc="-30">
                          <a:solidFill>
                            <a:srgbClr val="DFDFD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>
                          <a:solidFill>
                            <a:srgbClr val="DFDFDF"/>
                          </a:solidFill>
                          <a:latin typeface="Courier New"/>
                          <a:cs typeface="Courier New"/>
                        </a:rPr>
                        <a:t>has</a:t>
                      </a:r>
                      <a:r>
                        <a:rPr dirty="0" sz="1400" spc="-30">
                          <a:solidFill>
                            <a:srgbClr val="DFDFD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20">
                          <a:solidFill>
                            <a:srgbClr val="DFDFDF"/>
                          </a:solidFill>
                          <a:latin typeface="Courier New"/>
                          <a:cs typeface="Courier New"/>
                        </a:rPr>
                        <a:t>been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 marL="38735">
                        <a:lnSpc>
                          <a:spcPts val="1495"/>
                        </a:lnSpc>
                      </a:pPr>
                      <a:r>
                        <a:rPr dirty="0" sz="1400">
                          <a:solidFill>
                            <a:srgbClr val="DFDFDF"/>
                          </a:solidFill>
                          <a:latin typeface="Courier New"/>
                          <a:cs typeface="Courier New"/>
                        </a:rPr>
                        <a:t>updated</a:t>
                      </a:r>
                      <a:r>
                        <a:rPr dirty="0" sz="1400" spc="-55">
                          <a:solidFill>
                            <a:srgbClr val="DFDFD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>
                          <a:solidFill>
                            <a:srgbClr val="DFDFDF"/>
                          </a:solidFill>
                          <a:latin typeface="Courier New"/>
                          <a:cs typeface="Courier New"/>
                        </a:rPr>
                        <a:t>from</a:t>
                      </a:r>
                      <a:r>
                        <a:rPr dirty="0" sz="1400" spc="-45">
                          <a:solidFill>
                            <a:srgbClr val="DFDFD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>
                          <a:solidFill>
                            <a:srgbClr val="DFDFDF"/>
                          </a:solidFill>
                          <a:latin typeface="Courier New"/>
                          <a:cs typeface="Courier New"/>
                        </a:rPr>
                        <a:t>21:32:31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495"/>
                        </a:lnSpc>
                      </a:pPr>
                      <a:r>
                        <a:rPr dirty="0" sz="1400">
                          <a:solidFill>
                            <a:srgbClr val="DFDFDF"/>
                          </a:solidFill>
                          <a:latin typeface="Courier New"/>
                          <a:cs typeface="Courier New"/>
                        </a:rPr>
                        <a:t>UTC</a:t>
                      </a:r>
                      <a:r>
                        <a:rPr dirty="0" sz="1400" spc="-40">
                          <a:solidFill>
                            <a:srgbClr val="DFDFD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>
                          <a:solidFill>
                            <a:srgbClr val="DFDFDF"/>
                          </a:solidFill>
                          <a:latin typeface="Courier New"/>
                          <a:cs typeface="Courier New"/>
                        </a:rPr>
                        <a:t>Fri</a:t>
                      </a:r>
                      <a:r>
                        <a:rPr dirty="0" sz="1400" spc="-25">
                          <a:solidFill>
                            <a:srgbClr val="DFDFD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>
                          <a:solidFill>
                            <a:srgbClr val="DFDFDF"/>
                          </a:solidFill>
                          <a:latin typeface="Courier New"/>
                          <a:cs typeface="Courier New"/>
                        </a:rPr>
                        <a:t>Nov</a:t>
                      </a:r>
                      <a:r>
                        <a:rPr dirty="0" sz="1400" spc="-25">
                          <a:solidFill>
                            <a:srgbClr val="DFDFD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>
                          <a:solidFill>
                            <a:srgbClr val="DFDFDF"/>
                          </a:solidFill>
                          <a:latin typeface="Courier New"/>
                          <a:cs typeface="Courier New"/>
                        </a:rPr>
                        <a:t>15</a:t>
                      </a:r>
                      <a:r>
                        <a:rPr dirty="0" sz="1400" spc="-25">
                          <a:solidFill>
                            <a:srgbClr val="DFDFD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20">
                          <a:solidFill>
                            <a:srgbClr val="DFDFDF"/>
                          </a:solidFill>
                          <a:latin typeface="Courier New"/>
                          <a:cs typeface="Courier New"/>
                        </a:rPr>
                        <a:t>2019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95"/>
                        </a:lnSpc>
                      </a:pPr>
                      <a:r>
                        <a:rPr dirty="0" sz="1400">
                          <a:solidFill>
                            <a:srgbClr val="DFDFDF"/>
                          </a:solidFill>
                          <a:latin typeface="Courier New"/>
                          <a:cs typeface="Courier New"/>
                        </a:rPr>
                        <a:t>to</a:t>
                      </a:r>
                      <a:r>
                        <a:rPr dirty="0" sz="1400" spc="-35">
                          <a:solidFill>
                            <a:srgbClr val="DFDFD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>
                          <a:solidFill>
                            <a:srgbClr val="DFDFDF"/>
                          </a:solidFill>
                          <a:latin typeface="Courier New"/>
                          <a:cs typeface="Courier New"/>
                        </a:rPr>
                        <a:t>20:36:00</a:t>
                      </a:r>
                      <a:r>
                        <a:rPr dirty="0" sz="1400" spc="-50">
                          <a:solidFill>
                            <a:srgbClr val="DFDFD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>
                          <a:solidFill>
                            <a:srgbClr val="DFDFDF"/>
                          </a:solidFill>
                          <a:latin typeface="Courier New"/>
                          <a:cs typeface="Courier New"/>
                        </a:rPr>
                        <a:t>UTC</a:t>
                      </a:r>
                      <a:r>
                        <a:rPr dirty="0" sz="1400" spc="-30">
                          <a:solidFill>
                            <a:srgbClr val="DFDFD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>
                          <a:solidFill>
                            <a:srgbClr val="DFDFDF"/>
                          </a:solidFill>
                          <a:latin typeface="Courier New"/>
                          <a:cs typeface="Courier New"/>
                        </a:rPr>
                        <a:t>Fri</a:t>
                      </a:r>
                      <a:r>
                        <a:rPr dirty="0" sz="1400" spc="-35">
                          <a:solidFill>
                            <a:srgbClr val="DFDFD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>
                          <a:solidFill>
                            <a:srgbClr val="DFDFDF"/>
                          </a:solidFill>
                          <a:latin typeface="Courier New"/>
                          <a:cs typeface="Courier New"/>
                        </a:rPr>
                        <a:t>Nov</a:t>
                      </a:r>
                      <a:r>
                        <a:rPr dirty="0" sz="1400" spc="-30">
                          <a:solidFill>
                            <a:srgbClr val="DFDFD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25">
                          <a:solidFill>
                            <a:srgbClr val="DFDFDF"/>
                          </a:solidFill>
                          <a:latin typeface="Courier New"/>
                          <a:cs typeface="Courier New"/>
                        </a:rPr>
                        <a:t>15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algn="ctr" marL="38735">
                        <a:lnSpc>
                          <a:spcPts val="1510"/>
                        </a:lnSpc>
                      </a:pPr>
                      <a:r>
                        <a:rPr dirty="0" sz="1400">
                          <a:solidFill>
                            <a:srgbClr val="DFDFDF"/>
                          </a:solidFill>
                          <a:latin typeface="Courier New"/>
                          <a:cs typeface="Courier New"/>
                        </a:rPr>
                        <a:t>2019,</a:t>
                      </a:r>
                      <a:r>
                        <a:rPr dirty="0" sz="1400" spc="-55">
                          <a:solidFill>
                            <a:srgbClr val="DFDFD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>
                          <a:solidFill>
                            <a:srgbClr val="DFDFDF"/>
                          </a:solidFill>
                          <a:latin typeface="Courier New"/>
                          <a:cs typeface="Courier New"/>
                        </a:rPr>
                        <a:t>configured</a:t>
                      </a:r>
                      <a:r>
                        <a:rPr dirty="0" sz="1400" spc="-55">
                          <a:solidFill>
                            <a:srgbClr val="DFDFD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20">
                          <a:solidFill>
                            <a:srgbClr val="DFDFDF"/>
                          </a:solidFill>
                          <a:latin typeface="Courier New"/>
                          <a:cs typeface="Courier New"/>
                        </a:rPr>
                        <a:t>from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10"/>
                        </a:lnSpc>
                      </a:pPr>
                      <a:r>
                        <a:rPr dirty="0" sz="1400">
                          <a:solidFill>
                            <a:srgbClr val="DFDFDF"/>
                          </a:solidFill>
                          <a:latin typeface="Courier New"/>
                          <a:cs typeface="Courier New"/>
                        </a:rPr>
                        <a:t>console</a:t>
                      </a:r>
                      <a:r>
                        <a:rPr dirty="0" sz="1400" spc="-35">
                          <a:solidFill>
                            <a:srgbClr val="DFDFD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>
                          <a:solidFill>
                            <a:srgbClr val="DFDFDF"/>
                          </a:solidFill>
                          <a:latin typeface="Courier New"/>
                          <a:cs typeface="Courier New"/>
                        </a:rPr>
                        <a:t>by</a:t>
                      </a:r>
                      <a:r>
                        <a:rPr dirty="0" sz="1400" spc="-35">
                          <a:solidFill>
                            <a:srgbClr val="DFDFD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>
                          <a:solidFill>
                            <a:srgbClr val="DFDFDF"/>
                          </a:solidFill>
                          <a:latin typeface="Courier New"/>
                          <a:cs typeface="Courier New"/>
                        </a:rPr>
                        <a:t>console.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4311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004B69"/>
                </a:solidFill>
                <a:latin typeface="Arial MT"/>
                <a:cs typeface="Arial MT"/>
              </a:rPr>
              <a:t>NTP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69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4879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Time</a:t>
            </a:r>
            <a:r>
              <a:rPr dirty="0" sz="2400" spc="-110"/>
              <a:t> </a:t>
            </a:r>
            <a:r>
              <a:rPr dirty="0" sz="2400"/>
              <a:t>and</a:t>
            </a:r>
            <a:r>
              <a:rPr dirty="0" sz="2400" spc="-110"/>
              <a:t> </a:t>
            </a:r>
            <a:r>
              <a:rPr dirty="0" sz="2400"/>
              <a:t>Calendar</a:t>
            </a:r>
            <a:r>
              <a:rPr dirty="0" sz="2400" spc="-70"/>
              <a:t> </a:t>
            </a:r>
            <a:r>
              <a:rPr dirty="0" sz="2400"/>
              <a:t>Services</a:t>
            </a:r>
            <a:r>
              <a:rPr dirty="0" sz="2400" spc="-100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60603"/>
            <a:ext cx="8010525" cy="20739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37845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grows,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it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becomes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difficult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ensure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all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infrastructure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devices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are </a:t>
            </a:r>
            <a:r>
              <a:rPr dirty="0" sz="1600">
                <a:latin typeface="Arial MT"/>
                <a:cs typeface="Arial MT"/>
              </a:rPr>
              <a:t>operating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synchronized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time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using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manual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method.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sz="16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better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solution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configure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NTP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network.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This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protocol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allows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routers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on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synchronize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their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time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settings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NTP</a:t>
            </a:r>
            <a:r>
              <a:rPr dirty="0" sz="1600" spc="-8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server,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which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provides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more </a:t>
            </a:r>
            <a:r>
              <a:rPr dirty="0" sz="1600">
                <a:latin typeface="Arial MT"/>
                <a:cs typeface="Arial MT"/>
              </a:rPr>
              <a:t>consistent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time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settings.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NTP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up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synchronize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private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master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clock,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it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synchronize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publicly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available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NTP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server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internet.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NTP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UDP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port </a:t>
            </a:r>
            <a:r>
              <a:rPr dirty="0" sz="1600">
                <a:latin typeface="Arial MT"/>
                <a:cs typeface="Arial MT"/>
              </a:rPr>
              <a:t>123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documented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RFC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1305.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4311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004B69"/>
                </a:solidFill>
                <a:latin typeface="Arial MT"/>
                <a:cs typeface="Arial MT"/>
              </a:rPr>
              <a:t>NTP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205232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NTP</a:t>
            </a:r>
            <a:r>
              <a:rPr dirty="0" sz="2400" spc="-50"/>
              <a:t> </a:t>
            </a:r>
            <a:r>
              <a:rPr dirty="0" sz="2400" spc="-10"/>
              <a:t>Operation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60603"/>
            <a:ext cx="3307715" cy="32937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NTP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networks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hierarchical </a:t>
            </a:r>
            <a:r>
              <a:rPr dirty="0" sz="1600">
                <a:latin typeface="Arial MT"/>
                <a:cs typeface="Arial MT"/>
              </a:rPr>
              <a:t>system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time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sources.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Each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level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this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hierarchical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system is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called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50">
                <a:latin typeface="Arial MT"/>
                <a:cs typeface="Arial MT"/>
              </a:rPr>
              <a:t>a </a:t>
            </a:r>
            <a:r>
              <a:rPr dirty="0" sz="1600">
                <a:latin typeface="Arial MT"/>
                <a:cs typeface="Arial MT"/>
              </a:rPr>
              <a:t>stratum.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stratum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level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defined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number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hop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counts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from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authoritative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source.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>
                <a:latin typeface="Arial MT"/>
                <a:cs typeface="Arial MT"/>
              </a:rPr>
              <a:t>synchronized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time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distributed </a:t>
            </a:r>
            <a:r>
              <a:rPr dirty="0" sz="1600">
                <a:latin typeface="Arial MT"/>
                <a:cs typeface="Arial MT"/>
              </a:rPr>
              <a:t>across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by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using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NTP.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sz="1600">
              <a:latin typeface="Arial MT"/>
              <a:cs typeface="Arial MT"/>
            </a:endParaRPr>
          </a:p>
          <a:p>
            <a:pPr marL="12700" marR="238125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max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hop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count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15.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Stratum </a:t>
            </a:r>
            <a:r>
              <a:rPr dirty="0" sz="1600">
                <a:latin typeface="Arial MT"/>
                <a:cs typeface="Arial MT"/>
              </a:rPr>
              <a:t>16,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lowest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stratum</a:t>
            </a:r>
            <a:r>
              <a:rPr dirty="0" sz="1600" spc="-10">
                <a:latin typeface="Arial MT"/>
                <a:cs typeface="Arial MT"/>
              </a:rPr>
              <a:t> level, </a:t>
            </a:r>
            <a:r>
              <a:rPr dirty="0" sz="1600">
                <a:latin typeface="Arial MT"/>
                <a:cs typeface="Arial MT"/>
              </a:rPr>
              <a:t>indicates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device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is </a:t>
            </a:r>
            <a:r>
              <a:rPr dirty="0" sz="1600" spc="-10">
                <a:latin typeface="Arial MT"/>
                <a:cs typeface="Arial MT"/>
              </a:rPr>
              <a:t>unsynchronized.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35251" y="948209"/>
            <a:ext cx="4482575" cy="3234638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69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4311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004B69"/>
                </a:solidFill>
                <a:latin typeface="Arial MT"/>
                <a:cs typeface="Arial MT"/>
              </a:rPr>
              <a:t>NTP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69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306959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NTP</a:t>
            </a:r>
            <a:r>
              <a:rPr dirty="0" sz="2400" spc="-120"/>
              <a:t> </a:t>
            </a:r>
            <a:r>
              <a:rPr dirty="0" sz="2400"/>
              <a:t>Operation</a:t>
            </a:r>
            <a:r>
              <a:rPr dirty="0" sz="2400" spc="-80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60603"/>
            <a:ext cx="8092440" cy="2903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16002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1600" b="1">
                <a:latin typeface="Arial"/>
                <a:cs typeface="Arial"/>
              </a:rPr>
              <a:t>Stratum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0:</a:t>
            </a:r>
            <a:r>
              <a:rPr dirty="0" sz="1600" spc="-30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These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authoritative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time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sources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high-</a:t>
            </a:r>
            <a:r>
              <a:rPr dirty="0" sz="1600">
                <a:latin typeface="Arial MT"/>
                <a:cs typeface="Arial MT"/>
              </a:rPr>
              <a:t>precision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timekeeping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devices </a:t>
            </a:r>
            <a:r>
              <a:rPr dirty="0" sz="1600">
                <a:latin typeface="Arial MT"/>
                <a:cs typeface="Arial MT"/>
              </a:rPr>
              <a:t>assumed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accurate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little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delay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associated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them.</a:t>
            </a:r>
            <a:endParaRPr sz="16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384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1600" b="1">
                <a:latin typeface="Arial"/>
                <a:cs typeface="Arial"/>
              </a:rPr>
              <a:t>Stratum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1:</a:t>
            </a:r>
            <a:r>
              <a:rPr dirty="0" sz="1600" spc="-30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Devices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directly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connected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authoritative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time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sources.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They</a:t>
            </a:r>
            <a:endParaRPr sz="16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act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primary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time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standard.</a:t>
            </a:r>
            <a:endParaRPr sz="1600">
              <a:latin typeface="Arial MT"/>
              <a:cs typeface="Arial MT"/>
            </a:endParaRPr>
          </a:p>
          <a:p>
            <a:pPr marL="355600" marR="20955" indent="-34290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1600" b="1">
                <a:latin typeface="Arial"/>
                <a:cs typeface="Arial"/>
              </a:rPr>
              <a:t>Stratum</a:t>
            </a:r>
            <a:r>
              <a:rPr dirty="0" sz="1600" spc="-1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2</a:t>
            </a:r>
            <a:r>
              <a:rPr dirty="0" sz="1600" spc="-4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and</a:t>
            </a:r>
            <a:r>
              <a:rPr dirty="0" sz="1600" spc="-3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Lower:</a:t>
            </a:r>
            <a:r>
              <a:rPr dirty="0" sz="1600" spc="-40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Stratum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2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servers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connected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stratum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1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devices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through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connections.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Stratum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2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devices,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such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NTP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clients,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synchronize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their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time </a:t>
            </a:r>
            <a:r>
              <a:rPr dirty="0" sz="1600">
                <a:latin typeface="Arial MT"/>
                <a:cs typeface="Arial MT"/>
              </a:rPr>
              <a:t>by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using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NTP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from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stratum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1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servers.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They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could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also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servers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for </a:t>
            </a:r>
            <a:r>
              <a:rPr dirty="0" sz="1600">
                <a:latin typeface="Arial MT"/>
                <a:cs typeface="Arial MT"/>
              </a:rPr>
              <a:t>stratum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3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devices.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sz="1600">
              <a:latin typeface="Arial MT"/>
              <a:cs typeface="Arial MT"/>
            </a:endParaRPr>
          </a:p>
          <a:p>
            <a:pPr marL="12700" marR="11430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Time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servers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same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stratum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level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configured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peer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other</a:t>
            </a:r>
            <a:r>
              <a:rPr dirty="0" sz="1600" spc="-20">
                <a:latin typeface="Arial MT"/>
                <a:cs typeface="Arial MT"/>
              </a:rPr>
              <a:t> time </a:t>
            </a:r>
            <a:r>
              <a:rPr dirty="0" sz="1600">
                <a:latin typeface="Arial MT"/>
                <a:cs typeface="Arial MT"/>
              </a:rPr>
              <a:t>servers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same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stratum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level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backup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verification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time.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373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367086"/>
                </a:solidFill>
              </a:rPr>
              <a:t>Module</a:t>
            </a:r>
            <a:r>
              <a:rPr dirty="0" sz="2400" spc="-100">
                <a:solidFill>
                  <a:srgbClr val="367086"/>
                </a:solidFill>
              </a:rPr>
              <a:t> </a:t>
            </a:r>
            <a:r>
              <a:rPr dirty="0" sz="2400" spc="-10">
                <a:solidFill>
                  <a:srgbClr val="367086"/>
                </a:solidFill>
              </a:rPr>
              <a:t>Objectives</a:t>
            </a:r>
            <a:endParaRPr sz="2400"/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222910" y="827659"/>
            <a:ext cx="5401945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Module</a:t>
            </a:r>
            <a:r>
              <a:rPr dirty="0" sz="1400" spc="-8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Title:</a:t>
            </a:r>
            <a:r>
              <a:rPr dirty="0" sz="1400" spc="-70" b="1">
                <a:latin typeface="Arial"/>
                <a:cs typeface="Arial"/>
              </a:rPr>
              <a:t> </a:t>
            </a:r>
            <a:r>
              <a:rPr dirty="0" sz="1500">
                <a:latin typeface="Arial MT"/>
                <a:cs typeface="Arial MT"/>
              </a:rPr>
              <a:t>Network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Management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dirty="0" sz="1400" b="1">
                <a:latin typeface="Arial"/>
                <a:cs typeface="Arial"/>
              </a:rPr>
              <a:t>Module</a:t>
            </a:r>
            <a:r>
              <a:rPr dirty="0" sz="1400" spc="-7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Objective</a:t>
            </a:r>
            <a:r>
              <a:rPr dirty="0" sz="1400">
                <a:latin typeface="Arial MT"/>
                <a:cs typeface="Arial MT"/>
              </a:rPr>
              <a:t>:</a:t>
            </a:r>
            <a:r>
              <a:rPr dirty="0" sz="1400" spc="3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Implement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protocols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to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manage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network.</a:t>
            </a:r>
            <a:endParaRPr sz="1500">
              <a:latin typeface="Arial MT"/>
              <a:cs typeface="Arial MT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433882" y="1655952"/>
          <a:ext cx="7985759" cy="2680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14980"/>
                <a:gridCol w="4881880"/>
              </a:tblGrid>
              <a:tr h="30861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Topic</a:t>
                      </a:r>
                      <a:r>
                        <a:rPr dirty="0" sz="1400" spc="-6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Title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Topic</a:t>
                      </a:r>
                      <a:r>
                        <a:rPr dirty="0" sz="1400" spc="-5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Objective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</a:tr>
              <a:tr h="30861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Device</a:t>
                      </a:r>
                      <a:r>
                        <a:rPr dirty="0" sz="1400" spc="-4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Discovery</a:t>
                      </a:r>
                      <a:r>
                        <a:rPr dirty="0" sz="1400" spc="-4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with</a:t>
                      </a:r>
                      <a:r>
                        <a:rPr dirty="0" sz="1400" spc="-6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CDP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Use</a:t>
                      </a:r>
                      <a:r>
                        <a:rPr dirty="0" sz="14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CDP</a:t>
                      </a:r>
                      <a:r>
                        <a:rPr dirty="0" sz="14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4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map</a:t>
                      </a:r>
                      <a:r>
                        <a:rPr dirty="0" sz="14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4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network</a:t>
                      </a:r>
                      <a:r>
                        <a:rPr dirty="0" sz="14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topology.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Device</a:t>
                      </a:r>
                      <a:r>
                        <a:rPr dirty="0" sz="1400" spc="-3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Discovery</a:t>
                      </a:r>
                      <a:r>
                        <a:rPr dirty="0" sz="1400" spc="-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with</a:t>
                      </a:r>
                      <a:r>
                        <a:rPr dirty="0" sz="1400" spc="-6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LLDP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Use</a:t>
                      </a:r>
                      <a:r>
                        <a:rPr dirty="0" sz="14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LLDP</a:t>
                      </a:r>
                      <a:r>
                        <a:rPr dirty="0" sz="1400" spc="-5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4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map</a:t>
                      </a:r>
                      <a:r>
                        <a:rPr dirty="0" sz="14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4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network</a:t>
                      </a:r>
                      <a:r>
                        <a:rPr dirty="0" sz="14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topology.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30861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NTP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Implement</a:t>
                      </a:r>
                      <a:r>
                        <a:rPr dirty="0" sz="1400" spc="-6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NTP</a:t>
                      </a:r>
                      <a:r>
                        <a:rPr dirty="0" sz="14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between</a:t>
                      </a:r>
                      <a:r>
                        <a:rPr dirty="0" sz="14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an</a:t>
                      </a:r>
                      <a:r>
                        <a:rPr dirty="0" sz="14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NTP</a:t>
                      </a:r>
                      <a:r>
                        <a:rPr dirty="0" sz="14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client</a:t>
                      </a:r>
                      <a:r>
                        <a:rPr dirty="0" sz="14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4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NTP</a:t>
                      </a:r>
                      <a:r>
                        <a:rPr dirty="0" sz="14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server.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SNMP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Explain</a:t>
                      </a:r>
                      <a:r>
                        <a:rPr dirty="0" sz="14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how</a:t>
                      </a:r>
                      <a:r>
                        <a:rPr dirty="0" sz="14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SNMP</a:t>
                      </a:r>
                      <a:r>
                        <a:rPr dirty="0" sz="14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operates.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30861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Syslog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Explain</a:t>
                      </a:r>
                      <a:r>
                        <a:rPr dirty="0" sz="14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syslog</a:t>
                      </a:r>
                      <a:r>
                        <a:rPr dirty="0" sz="14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operation.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521970">
                <a:tc>
                  <a:txBody>
                    <a:bodyPr/>
                    <a:lstStyle/>
                    <a:p>
                      <a:pPr marL="47625" marR="104711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Router</a:t>
                      </a:r>
                      <a:r>
                        <a:rPr dirty="0" sz="1400" spc="-3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14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Switch</a:t>
                      </a:r>
                      <a:r>
                        <a:rPr dirty="0" sz="1400" spc="-6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File 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Maintenance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48260" marR="113664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Use</a:t>
                      </a:r>
                      <a:r>
                        <a:rPr dirty="0" sz="14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commands</a:t>
                      </a:r>
                      <a:r>
                        <a:rPr dirty="0" sz="14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4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back</a:t>
                      </a:r>
                      <a:r>
                        <a:rPr dirty="0" sz="14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up</a:t>
                      </a:r>
                      <a:r>
                        <a:rPr dirty="0" sz="14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4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restore</a:t>
                      </a:r>
                      <a:r>
                        <a:rPr dirty="0" sz="14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an</a:t>
                      </a:r>
                      <a:r>
                        <a:rPr dirty="0" sz="14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IOS</a:t>
                      </a:r>
                      <a:r>
                        <a:rPr dirty="0" sz="14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configuration file.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30861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IOS</a:t>
                      </a:r>
                      <a:r>
                        <a:rPr dirty="0" sz="140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Image</a:t>
                      </a:r>
                      <a:r>
                        <a:rPr dirty="0" sz="140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Management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Implement</a:t>
                      </a:r>
                      <a:r>
                        <a:rPr dirty="0" sz="1400" spc="-5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protocols</a:t>
                      </a:r>
                      <a:r>
                        <a:rPr dirty="0" sz="1400" spc="-5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4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manage</a:t>
                      </a:r>
                      <a:r>
                        <a:rPr dirty="0" sz="14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4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network.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4311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004B69"/>
                </a:solidFill>
                <a:latin typeface="Arial MT"/>
                <a:cs typeface="Arial MT"/>
              </a:rPr>
              <a:t>NTP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69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34823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Configure</a:t>
            </a:r>
            <a:r>
              <a:rPr dirty="0" sz="2400" spc="-90"/>
              <a:t> </a:t>
            </a:r>
            <a:r>
              <a:rPr dirty="0" sz="2400"/>
              <a:t>and</a:t>
            </a:r>
            <a:r>
              <a:rPr dirty="0" sz="2400" spc="-105"/>
              <a:t> </a:t>
            </a:r>
            <a:r>
              <a:rPr dirty="0" sz="2400" spc="-10"/>
              <a:t>Verify</a:t>
            </a:r>
            <a:r>
              <a:rPr dirty="0" sz="2400" spc="-105"/>
              <a:t> </a:t>
            </a:r>
            <a:r>
              <a:rPr dirty="0" sz="2400" spc="-25"/>
              <a:t>NTP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60603"/>
            <a:ext cx="8102600" cy="17811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13843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Arial MT"/>
                <a:cs typeface="Arial MT"/>
              </a:rPr>
              <a:t>Before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NTP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configured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network,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show</a:t>
            </a:r>
            <a:r>
              <a:rPr dirty="0" sz="1600" spc="-3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clock</a:t>
            </a:r>
            <a:r>
              <a:rPr dirty="0" sz="1600" spc="-35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command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displays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>
                <a:latin typeface="Arial MT"/>
                <a:cs typeface="Arial MT"/>
              </a:rPr>
              <a:t>current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time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software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clock.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detail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option,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notice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time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source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user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configuration.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means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time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was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manually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configured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with</a:t>
            </a:r>
            <a:endParaRPr sz="16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clock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 spc="-10">
                <a:latin typeface="Arial MT"/>
                <a:cs typeface="Arial MT"/>
              </a:rPr>
              <a:t>command.</a:t>
            </a:r>
            <a:endParaRPr sz="16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ntp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server</a:t>
            </a:r>
            <a:r>
              <a:rPr dirty="0" sz="1600" spc="15" b="1">
                <a:latin typeface="Arial"/>
                <a:cs typeface="Arial"/>
              </a:rPr>
              <a:t> </a:t>
            </a:r>
            <a:r>
              <a:rPr dirty="0" sz="1600" spc="-10" i="1">
                <a:latin typeface="Arial"/>
                <a:cs typeface="Arial"/>
              </a:rPr>
              <a:t>ip-</a:t>
            </a:r>
            <a:r>
              <a:rPr dirty="0" sz="1600" i="1">
                <a:latin typeface="Arial"/>
                <a:cs typeface="Arial"/>
              </a:rPr>
              <a:t>address</a:t>
            </a:r>
            <a:r>
              <a:rPr dirty="0" sz="1600" spc="-20" i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command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issued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global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configuration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mode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to </a:t>
            </a:r>
            <a:r>
              <a:rPr dirty="0" sz="1600">
                <a:latin typeface="Arial MT"/>
                <a:cs typeface="Arial MT"/>
              </a:rPr>
              <a:t>configure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209.165.200.225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NTP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server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R1.</a:t>
            </a:r>
            <a:r>
              <a:rPr dirty="0" sz="1600" spc="-65">
                <a:latin typeface="Arial MT"/>
                <a:cs typeface="Arial MT"/>
              </a:rPr>
              <a:t> 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verify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time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source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set</a:t>
            </a:r>
            <a:r>
              <a:rPr dirty="0" sz="1600" spc="50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45">
                <a:latin typeface="Arial MT"/>
                <a:cs typeface="Arial MT"/>
              </a:rPr>
              <a:t>NTP,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show</a:t>
            </a:r>
            <a:r>
              <a:rPr dirty="0" sz="1600" spc="-1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clock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detail</a:t>
            </a:r>
            <a:r>
              <a:rPr dirty="0" sz="1600" spc="-5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command.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Notice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now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time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source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NTP.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277110" y="2652026"/>
            <a:ext cx="4590415" cy="2031364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540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00"/>
              </a:spcBef>
            </a:pP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R1#</a:t>
            </a:r>
            <a:r>
              <a:rPr dirty="0" sz="1400" spc="-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ourier New"/>
                <a:cs typeface="Courier New"/>
              </a:rPr>
              <a:t>show</a:t>
            </a:r>
            <a:r>
              <a:rPr dirty="0" sz="1400" spc="-3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ourier New"/>
                <a:cs typeface="Courier New"/>
              </a:rPr>
              <a:t>clock</a:t>
            </a:r>
            <a:r>
              <a:rPr dirty="0" sz="1400" spc="-3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Courier New"/>
                <a:cs typeface="Courier New"/>
              </a:rPr>
              <a:t>detail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20:55:10.207</a:t>
            </a:r>
            <a:r>
              <a:rPr dirty="0" sz="14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UTC</a:t>
            </a:r>
            <a:r>
              <a:rPr dirty="0" sz="14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Fri</a:t>
            </a:r>
            <a:r>
              <a:rPr dirty="0" sz="1400" spc="-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Nov</a:t>
            </a:r>
            <a:r>
              <a:rPr dirty="0" sz="1400" spc="-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15</a:t>
            </a:r>
            <a:r>
              <a:rPr dirty="0" sz="1400" spc="-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Courier New"/>
                <a:cs typeface="Courier New"/>
              </a:rPr>
              <a:t>2019</a:t>
            </a:r>
            <a:endParaRPr sz="1400">
              <a:latin typeface="Courier New"/>
              <a:cs typeface="Courier New"/>
            </a:endParaRPr>
          </a:p>
          <a:p>
            <a:pPr marL="91440" marR="977265">
              <a:lnSpc>
                <a:spcPct val="100000"/>
              </a:lnSpc>
            </a:pPr>
            <a:r>
              <a:rPr dirty="0" sz="1400">
                <a:solidFill>
                  <a:srgbClr val="FCCD74"/>
                </a:solidFill>
                <a:latin typeface="Courier New"/>
                <a:cs typeface="Courier New"/>
              </a:rPr>
              <a:t>Time</a:t>
            </a:r>
            <a:r>
              <a:rPr dirty="0" sz="1400" spc="-25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CCD74"/>
                </a:solidFill>
                <a:latin typeface="Courier New"/>
                <a:cs typeface="Courier New"/>
              </a:rPr>
              <a:t>source</a:t>
            </a:r>
            <a:r>
              <a:rPr dirty="0" sz="1400" spc="-30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CCD74"/>
                </a:solidFill>
                <a:latin typeface="Courier New"/>
                <a:cs typeface="Courier New"/>
              </a:rPr>
              <a:t>is</a:t>
            </a:r>
            <a:r>
              <a:rPr dirty="0" sz="1400" spc="-35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CCD74"/>
                </a:solidFill>
                <a:latin typeface="Courier New"/>
                <a:cs typeface="Courier New"/>
              </a:rPr>
              <a:t>user</a:t>
            </a:r>
            <a:r>
              <a:rPr dirty="0" sz="1400" spc="-20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solidFill>
                  <a:srgbClr val="FCCD74"/>
                </a:solidFill>
                <a:latin typeface="Courier New"/>
                <a:cs typeface="Courier New"/>
              </a:rPr>
              <a:t>configuration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R1#</a:t>
            </a:r>
            <a:r>
              <a:rPr dirty="0" sz="1400" spc="-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config</a:t>
            </a:r>
            <a:r>
              <a:rPr dirty="0" sz="14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R1(config)#</a:t>
            </a:r>
            <a:r>
              <a:rPr dirty="0" sz="1400" spc="-7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ourier New"/>
                <a:cs typeface="Courier New"/>
              </a:rPr>
              <a:t>ntp</a:t>
            </a:r>
            <a:r>
              <a:rPr dirty="0" sz="1400" spc="-4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ourier New"/>
                <a:cs typeface="Courier New"/>
              </a:rPr>
              <a:t>server</a:t>
            </a:r>
            <a:r>
              <a:rPr dirty="0" sz="1400" spc="-4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Courier New"/>
                <a:cs typeface="Courier New"/>
              </a:rPr>
              <a:t>209.165.200.225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R1(config)#</a:t>
            </a:r>
            <a:r>
              <a:rPr dirty="0" sz="1400" spc="-8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25" b="1">
                <a:solidFill>
                  <a:srgbClr val="FFFFFF"/>
                </a:solidFill>
                <a:latin typeface="Courier New"/>
                <a:cs typeface="Courier New"/>
              </a:rPr>
              <a:t>end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R1#</a:t>
            </a:r>
            <a:r>
              <a:rPr dirty="0" sz="1400" spc="-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ourier New"/>
                <a:cs typeface="Courier New"/>
              </a:rPr>
              <a:t>show</a:t>
            </a:r>
            <a:r>
              <a:rPr dirty="0" sz="1400" spc="-3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ourier New"/>
                <a:cs typeface="Courier New"/>
              </a:rPr>
              <a:t>clock</a:t>
            </a:r>
            <a:r>
              <a:rPr dirty="0" sz="1400" spc="-3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Courier New"/>
                <a:cs typeface="Courier New"/>
              </a:rPr>
              <a:t>detail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21:01:34.563</a:t>
            </a:r>
            <a:r>
              <a:rPr dirty="0" sz="14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UTC</a:t>
            </a:r>
            <a:r>
              <a:rPr dirty="0" sz="14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Fri</a:t>
            </a:r>
            <a:r>
              <a:rPr dirty="0" sz="1400" spc="-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Nov</a:t>
            </a:r>
            <a:r>
              <a:rPr dirty="0" sz="1400" spc="-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15</a:t>
            </a:r>
            <a:r>
              <a:rPr dirty="0" sz="1400" spc="-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Courier New"/>
                <a:cs typeface="Courier New"/>
              </a:rPr>
              <a:t>2019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1400">
                <a:solidFill>
                  <a:srgbClr val="FCCD74"/>
                </a:solidFill>
                <a:latin typeface="Courier New"/>
                <a:cs typeface="Courier New"/>
              </a:rPr>
              <a:t>Time</a:t>
            </a:r>
            <a:r>
              <a:rPr dirty="0" sz="1400" spc="-25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CCD74"/>
                </a:solidFill>
                <a:latin typeface="Courier New"/>
                <a:cs typeface="Courier New"/>
              </a:rPr>
              <a:t>source</a:t>
            </a:r>
            <a:r>
              <a:rPr dirty="0" sz="1400" spc="-35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CCD74"/>
                </a:solidFill>
                <a:latin typeface="Courier New"/>
                <a:cs typeface="Courier New"/>
              </a:rPr>
              <a:t>is</a:t>
            </a:r>
            <a:r>
              <a:rPr dirty="0" sz="1400" spc="-30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400" spc="-25">
                <a:solidFill>
                  <a:srgbClr val="FCCD74"/>
                </a:solidFill>
                <a:latin typeface="Courier New"/>
                <a:cs typeface="Courier New"/>
              </a:rPr>
              <a:t>NTP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4311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004B69"/>
                </a:solidFill>
                <a:latin typeface="Arial MT"/>
                <a:cs typeface="Arial MT"/>
              </a:rPr>
              <a:t>NTP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44932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Configure</a:t>
            </a:r>
            <a:r>
              <a:rPr dirty="0" sz="2400" spc="-70"/>
              <a:t> </a:t>
            </a:r>
            <a:r>
              <a:rPr dirty="0" sz="2400"/>
              <a:t>and</a:t>
            </a:r>
            <a:r>
              <a:rPr dirty="0" sz="2400" spc="-85"/>
              <a:t> </a:t>
            </a:r>
            <a:r>
              <a:rPr dirty="0" sz="2400" spc="-10"/>
              <a:t>Verify</a:t>
            </a:r>
            <a:r>
              <a:rPr dirty="0" sz="2400" spc="-90"/>
              <a:t> </a:t>
            </a:r>
            <a:r>
              <a:rPr dirty="0" sz="2400"/>
              <a:t>NTP</a:t>
            </a:r>
            <a:r>
              <a:rPr dirty="0" sz="2400" spc="-130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4" name="object 4" descr=""/>
          <p:cNvSpPr/>
          <p:nvPr/>
        </p:nvSpPr>
        <p:spPr>
          <a:xfrm>
            <a:off x="287083" y="2128316"/>
            <a:ext cx="8740140" cy="2247265"/>
          </a:xfrm>
          <a:custGeom>
            <a:avLst/>
            <a:gdLst/>
            <a:ahLst/>
            <a:cxnLst/>
            <a:rect l="l" t="t" r="r" b="b"/>
            <a:pathLst>
              <a:path w="8740140" h="2247265">
                <a:moveTo>
                  <a:pt x="8740013" y="0"/>
                </a:moveTo>
                <a:lnTo>
                  <a:pt x="0" y="0"/>
                </a:lnTo>
                <a:lnTo>
                  <a:pt x="0" y="2246757"/>
                </a:lnTo>
                <a:lnTo>
                  <a:pt x="8740013" y="2246757"/>
                </a:lnTo>
                <a:lnTo>
                  <a:pt x="87400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196087" y="760603"/>
            <a:ext cx="8479790" cy="1619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show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ntp</a:t>
            </a:r>
            <a:r>
              <a:rPr dirty="0" sz="1600" spc="-1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associations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show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ntp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status</a:t>
            </a:r>
            <a:r>
              <a:rPr dirty="0" sz="1600" spc="-10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commands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verify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R1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is </a:t>
            </a:r>
            <a:r>
              <a:rPr dirty="0" sz="1600">
                <a:latin typeface="Arial MT"/>
                <a:cs typeface="Arial MT"/>
              </a:rPr>
              <a:t>synchronized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NTP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server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209.165.200.225.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Notice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R1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synchronized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50">
                <a:latin typeface="Arial MT"/>
                <a:cs typeface="Arial MT"/>
              </a:rPr>
              <a:t>a </a:t>
            </a:r>
            <a:r>
              <a:rPr dirty="0" sz="1600">
                <a:latin typeface="Arial MT"/>
                <a:cs typeface="Arial MT"/>
              </a:rPr>
              <a:t>stratum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1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NTP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server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209.165.200.225,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which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synchronized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GPS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clock.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20">
                <a:latin typeface="Arial MT"/>
                <a:cs typeface="Arial MT"/>
              </a:rPr>
              <a:t> </a:t>
            </a:r>
            <a:r>
              <a:rPr dirty="0" sz="1600" spc="-20" b="1">
                <a:latin typeface="Arial"/>
                <a:cs typeface="Arial"/>
              </a:rPr>
              <a:t>show </a:t>
            </a:r>
            <a:r>
              <a:rPr dirty="0" sz="1600" b="1">
                <a:latin typeface="Arial"/>
                <a:cs typeface="Arial"/>
              </a:rPr>
              <a:t>ntp</a:t>
            </a:r>
            <a:r>
              <a:rPr dirty="0" sz="1600" spc="-1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status</a:t>
            </a:r>
            <a:r>
              <a:rPr dirty="0" sz="1600" spc="-10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command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displays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R1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now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stratum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2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device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synchronized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>
                <a:latin typeface="Arial MT"/>
                <a:cs typeface="Arial MT"/>
              </a:rPr>
              <a:t>NTP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server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at</a:t>
            </a:r>
            <a:r>
              <a:rPr dirty="0" sz="1600" spc="-10">
                <a:latin typeface="Arial MT"/>
                <a:cs typeface="Arial MT"/>
              </a:rPr>
              <a:t> 209.165.220.225.</a:t>
            </a:r>
            <a:endParaRPr sz="1600">
              <a:latin typeface="Arial MT"/>
              <a:cs typeface="Arial MT"/>
            </a:endParaRPr>
          </a:p>
          <a:p>
            <a:pPr marL="182245">
              <a:lnSpc>
                <a:spcPct val="100000"/>
              </a:lnSpc>
              <a:spcBef>
                <a:spcPts val="1275"/>
              </a:spcBef>
            </a:pP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R1#</a:t>
            </a:r>
            <a:r>
              <a:rPr dirty="0" sz="1400" spc="-2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ourier New"/>
                <a:cs typeface="Courier New"/>
              </a:rPr>
              <a:t>show</a:t>
            </a:r>
            <a:r>
              <a:rPr dirty="0" sz="1400" spc="-2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ourier New"/>
                <a:cs typeface="Courier New"/>
              </a:rPr>
              <a:t>ntp</a:t>
            </a:r>
            <a:r>
              <a:rPr dirty="0" sz="1400" spc="-2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Courier New"/>
                <a:cs typeface="Courier New"/>
              </a:rPr>
              <a:t>associations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69</a:t>
            </a:fld>
          </a:p>
        </p:txBody>
      </p:sp>
      <p:sp>
        <p:nvSpPr>
          <p:cNvPr id="6" name="object 6" descr=""/>
          <p:cNvSpPr txBox="1"/>
          <p:nvPr/>
        </p:nvSpPr>
        <p:spPr>
          <a:xfrm>
            <a:off x="365861" y="2567432"/>
            <a:ext cx="313245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61540" algn="l"/>
              </a:tabLst>
            </a:pPr>
            <a:r>
              <a:rPr dirty="0" sz="1400" spc="-10">
                <a:solidFill>
                  <a:srgbClr val="DFDFDF"/>
                </a:solidFill>
                <a:latin typeface="Courier New"/>
                <a:cs typeface="Courier New"/>
              </a:rPr>
              <a:t>address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	ref</a:t>
            </a:r>
            <a:r>
              <a:rPr dirty="0" sz="1400" spc="-2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solidFill>
                  <a:srgbClr val="DFDFDF"/>
                </a:solidFill>
                <a:latin typeface="Courier New"/>
                <a:cs typeface="Courier New"/>
              </a:rPr>
              <a:t>clock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024121" y="2567432"/>
            <a:ext cx="399478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5945" algn="l"/>
              </a:tabLst>
            </a:pPr>
            <a:r>
              <a:rPr dirty="0" sz="1400" spc="-25">
                <a:solidFill>
                  <a:srgbClr val="FAAB17"/>
                </a:solidFill>
                <a:latin typeface="Courier New"/>
                <a:cs typeface="Courier New"/>
              </a:rPr>
              <a:t>st</a:t>
            </a:r>
            <a:r>
              <a:rPr dirty="0" sz="1400">
                <a:solidFill>
                  <a:srgbClr val="FAAB17"/>
                </a:solidFill>
                <a:latin typeface="Courier New"/>
                <a:cs typeface="Courier New"/>
              </a:rPr>
              <a:t>	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when</a:t>
            </a:r>
            <a:r>
              <a:rPr dirty="0" sz="1400" spc="-4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poll</a:t>
            </a:r>
            <a:r>
              <a:rPr dirty="0" sz="1400" spc="-4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each</a:t>
            </a:r>
            <a:r>
              <a:rPr dirty="0" sz="1400" spc="-3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delay</a:t>
            </a:r>
            <a:r>
              <a:rPr dirty="0" sz="1400" spc="-4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offset</a:t>
            </a:r>
            <a:r>
              <a:rPr dirty="0" sz="1400" spc="-4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 spc="-20">
                <a:solidFill>
                  <a:srgbClr val="DFDFDF"/>
                </a:solidFill>
                <a:latin typeface="Courier New"/>
                <a:cs typeface="Courier New"/>
              </a:rPr>
              <a:t>disp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65861" y="2780792"/>
            <a:ext cx="8006080" cy="1525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41855" algn="l"/>
                <a:tab pos="3670300" algn="l"/>
                <a:tab pos="4203700" algn="l"/>
                <a:tab pos="4736465" algn="l"/>
                <a:tab pos="5266690" algn="l"/>
                <a:tab pos="5800090" algn="l"/>
                <a:tab pos="7183120" algn="l"/>
              </a:tabLst>
            </a:pPr>
            <a:r>
              <a:rPr dirty="0" sz="1400" spc="-10">
                <a:solidFill>
                  <a:srgbClr val="FAAB17"/>
                </a:solidFill>
                <a:latin typeface="Courier New"/>
                <a:cs typeface="Courier New"/>
              </a:rPr>
              <a:t>*~209.165.200.225</a:t>
            </a:r>
            <a:r>
              <a:rPr dirty="0" sz="1400">
                <a:solidFill>
                  <a:srgbClr val="FAAB17"/>
                </a:solidFill>
                <a:latin typeface="Courier New"/>
                <a:cs typeface="Courier New"/>
              </a:rPr>
              <a:t>	</a:t>
            </a:r>
            <a:r>
              <a:rPr dirty="0" sz="1400" spc="-10">
                <a:solidFill>
                  <a:srgbClr val="FAAB17"/>
                </a:solidFill>
                <a:latin typeface="Courier New"/>
                <a:cs typeface="Courier New"/>
              </a:rPr>
              <a:t>.GPS.</a:t>
            </a:r>
            <a:r>
              <a:rPr dirty="0" sz="1400">
                <a:solidFill>
                  <a:srgbClr val="FAAB17"/>
                </a:solidFill>
                <a:latin typeface="Courier New"/>
                <a:cs typeface="Courier New"/>
              </a:rPr>
              <a:t>	</a:t>
            </a:r>
            <a:r>
              <a:rPr dirty="0" sz="1400" spc="-50">
                <a:solidFill>
                  <a:srgbClr val="FAAB17"/>
                </a:solidFill>
                <a:latin typeface="Courier New"/>
                <a:cs typeface="Courier New"/>
              </a:rPr>
              <a:t>1</a:t>
            </a:r>
            <a:r>
              <a:rPr dirty="0" sz="1400">
                <a:solidFill>
                  <a:srgbClr val="FAAB17"/>
                </a:solidFill>
                <a:latin typeface="Courier New"/>
                <a:cs typeface="Courier New"/>
              </a:rPr>
              <a:t>	</a:t>
            </a:r>
            <a:r>
              <a:rPr dirty="0" sz="1400" spc="-25">
                <a:solidFill>
                  <a:srgbClr val="DFDFDF"/>
                </a:solidFill>
                <a:latin typeface="Courier New"/>
                <a:cs typeface="Courier New"/>
              </a:rPr>
              <a:t>61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	</a:t>
            </a:r>
            <a:r>
              <a:rPr dirty="0" sz="1400" spc="-25">
                <a:solidFill>
                  <a:srgbClr val="DFDFDF"/>
                </a:solidFill>
                <a:latin typeface="Courier New"/>
                <a:cs typeface="Courier New"/>
              </a:rPr>
              <a:t>64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	</a:t>
            </a:r>
            <a:r>
              <a:rPr dirty="0" sz="1400" spc="-25">
                <a:solidFill>
                  <a:srgbClr val="DFDFDF"/>
                </a:solidFill>
                <a:latin typeface="Courier New"/>
                <a:cs typeface="Courier New"/>
              </a:rPr>
              <a:t>377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	0.481</a:t>
            </a:r>
            <a:r>
              <a:rPr dirty="0" sz="1400" spc="-4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solidFill>
                  <a:srgbClr val="DFDFDF"/>
                </a:solidFill>
                <a:latin typeface="Courier New"/>
                <a:cs typeface="Courier New"/>
              </a:rPr>
              <a:t>7.480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	</a:t>
            </a:r>
            <a:r>
              <a:rPr dirty="0" sz="1400" spc="-10">
                <a:solidFill>
                  <a:srgbClr val="DFDFDF"/>
                </a:solidFill>
                <a:latin typeface="Courier New"/>
                <a:cs typeface="Courier New"/>
              </a:rPr>
              <a:t>4.261</a:t>
            </a:r>
            <a:endParaRPr sz="1400">
              <a:latin typeface="Courier New"/>
              <a:cs typeface="Courier New"/>
            </a:endParaRPr>
          </a:p>
          <a:p>
            <a:pPr marL="184150" indent="-17145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84150" algn="l"/>
              </a:tabLst>
            </a:pP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sys.peer,</a:t>
            </a:r>
            <a:r>
              <a:rPr dirty="0" sz="1400" spc="-6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#</a:t>
            </a:r>
            <a:r>
              <a:rPr dirty="0" sz="1400" spc="-6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selected,</a:t>
            </a:r>
            <a:r>
              <a:rPr dirty="0" sz="1400" spc="-5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+</a:t>
            </a:r>
            <a:r>
              <a:rPr dirty="0" sz="1400" spc="-5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candidate,</a:t>
            </a:r>
            <a:r>
              <a:rPr dirty="0" sz="1400" spc="-6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-</a:t>
            </a:r>
            <a:r>
              <a:rPr dirty="0" sz="1400" spc="-5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outlyer,</a:t>
            </a:r>
            <a:r>
              <a:rPr dirty="0" sz="1400" spc="-5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x</a:t>
            </a:r>
            <a:r>
              <a:rPr dirty="0" sz="1400" spc="-4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falseticker,</a:t>
            </a:r>
            <a:r>
              <a:rPr dirty="0" sz="1400" spc="-5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~</a:t>
            </a:r>
            <a:r>
              <a:rPr dirty="0" sz="1400" spc="-6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solidFill>
                  <a:srgbClr val="DFDFDF"/>
                </a:solidFill>
                <a:latin typeface="Courier New"/>
                <a:cs typeface="Courier New"/>
              </a:rPr>
              <a:t>configured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R1#</a:t>
            </a:r>
            <a:r>
              <a:rPr dirty="0" sz="1400" spc="-2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ourier New"/>
                <a:cs typeface="Courier New"/>
              </a:rPr>
              <a:t>show</a:t>
            </a:r>
            <a:r>
              <a:rPr dirty="0" sz="1400" spc="-2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ourier New"/>
                <a:cs typeface="Courier New"/>
              </a:rPr>
              <a:t>ntp</a:t>
            </a:r>
            <a:r>
              <a:rPr dirty="0" sz="1400" spc="-2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Courier New"/>
                <a:cs typeface="Courier New"/>
              </a:rPr>
              <a:t>status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Clock</a:t>
            </a:r>
            <a:r>
              <a:rPr dirty="0" sz="1400" spc="-5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is</a:t>
            </a:r>
            <a:r>
              <a:rPr dirty="0" sz="1400" spc="-4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synchronized,</a:t>
            </a:r>
            <a:r>
              <a:rPr dirty="0" sz="1400" spc="-5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AAB17"/>
                </a:solidFill>
                <a:latin typeface="Courier New"/>
                <a:cs typeface="Courier New"/>
              </a:rPr>
              <a:t>stratum</a:t>
            </a:r>
            <a:r>
              <a:rPr dirty="0" sz="1400" spc="-40">
                <a:solidFill>
                  <a:srgbClr val="FAAB17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AAB17"/>
                </a:solidFill>
                <a:latin typeface="Courier New"/>
                <a:cs typeface="Courier New"/>
              </a:rPr>
              <a:t>2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,</a:t>
            </a:r>
            <a:r>
              <a:rPr dirty="0" sz="1400" spc="-4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reference</a:t>
            </a:r>
            <a:r>
              <a:rPr dirty="0" sz="1400" spc="-4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is</a:t>
            </a:r>
            <a:r>
              <a:rPr dirty="0" sz="1400" spc="-4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solidFill>
                  <a:srgbClr val="DFDFDF"/>
                </a:solidFill>
                <a:latin typeface="Courier New"/>
                <a:cs typeface="Courier New"/>
              </a:rPr>
              <a:t>209.165.200.225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nominal</a:t>
            </a:r>
            <a:r>
              <a:rPr dirty="0" sz="1400" spc="-4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freq</a:t>
            </a:r>
            <a:r>
              <a:rPr dirty="0" sz="1400" spc="-3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is</a:t>
            </a:r>
            <a:r>
              <a:rPr dirty="0" sz="1400" spc="-3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250.0000</a:t>
            </a:r>
            <a:r>
              <a:rPr dirty="0" sz="1400" spc="-4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Hz,</a:t>
            </a:r>
            <a:r>
              <a:rPr dirty="0" sz="1400" spc="-4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actual</a:t>
            </a:r>
            <a:r>
              <a:rPr dirty="0" sz="1400" spc="-4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freq</a:t>
            </a:r>
            <a:r>
              <a:rPr dirty="0" sz="1400" spc="-3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is</a:t>
            </a:r>
            <a:r>
              <a:rPr dirty="0" sz="1400" spc="-3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249.9995</a:t>
            </a:r>
            <a:r>
              <a:rPr dirty="0" sz="1400" spc="-4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Hz,</a:t>
            </a:r>
            <a:r>
              <a:rPr dirty="0" sz="1400" spc="-4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precision</a:t>
            </a:r>
            <a:r>
              <a:rPr dirty="0" sz="1400" spc="-4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is</a:t>
            </a:r>
            <a:r>
              <a:rPr dirty="0" sz="1400" spc="-4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solidFill>
                  <a:srgbClr val="DFDFDF"/>
                </a:solidFill>
                <a:latin typeface="Courier New"/>
                <a:cs typeface="Courier New"/>
              </a:rPr>
              <a:t>2**19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(output</a:t>
            </a:r>
            <a:r>
              <a:rPr dirty="0" sz="1400" spc="-6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solidFill>
                  <a:srgbClr val="DFDFDF"/>
                </a:solidFill>
                <a:latin typeface="Courier New"/>
                <a:cs typeface="Courier New"/>
              </a:rPr>
              <a:t>omitted)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4311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004B69"/>
                </a:solidFill>
                <a:latin typeface="Arial MT"/>
                <a:cs typeface="Arial MT"/>
              </a:rPr>
              <a:t>NTP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44932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Configure</a:t>
            </a:r>
            <a:r>
              <a:rPr dirty="0" sz="2400" spc="-70"/>
              <a:t> </a:t>
            </a:r>
            <a:r>
              <a:rPr dirty="0" sz="2400"/>
              <a:t>and</a:t>
            </a:r>
            <a:r>
              <a:rPr dirty="0" sz="2400" spc="-85"/>
              <a:t> </a:t>
            </a:r>
            <a:r>
              <a:rPr dirty="0" sz="2400" spc="-10"/>
              <a:t>Verify</a:t>
            </a:r>
            <a:r>
              <a:rPr dirty="0" sz="2400" spc="-90"/>
              <a:t> </a:t>
            </a:r>
            <a:r>
              <a:rPr dirty="0" sz="2400"/>
              <a:t>NTP</a:t>
            </a:r>
            <a:r>
              <a:rPr dirty="0" sz="2400" spc="-130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60603"/>
            <a:ext cx="8084820" cy="12934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clock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S1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configured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synchronize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R1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 </a:t>
            </a:r>
            <a:r>
              <a:rPr dirty="0" sz="1600" b="1">
                <a:latin typeface="Arial"/>
                <a:cs typeface="Arial"/>
              </a:rPr>
              <a:t>ntp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server</a:t>
            </a:r>
            <a:r>
              <a:rPr dirty="0" sz="1600" spc="5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command</a:t>
            </a:r>
            <a:r>
              <a:rPr dirty="0" sz="1600" spc="-25">
                <a:latin typeface="Arial MT"/>
                <a:cs typeface="Arial MT"/>
              </a:rPr>
              <a:t> and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configuration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verified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show</a:t>
            </a:r>
            <a:r>
              <a:rPr dirty="0" sz="1600" spc="-1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ntp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associations</a:t>
            </a:r>
            <a:r>
              <a:rPr dirty="0" sz="1600" spc="-5" b="1">
                <a:latin typeface="Arial"/>
                <a:cs typeface="Arial"/>
              </a:rPr>
              <a:t> </a:t>
            </a:r>
            <a:r>
              <a:rPr dirty="0" sz="1600" spc="-10">
                <a:latin typeface="Arial MT"/>
                <a:cs typeface="Arial MT"/>
              </a:rPr>
              <a:t>command.</a:t>
            </a:r>
            <a:endParaRPr sz="1600">
              <a:latin typeface="Arial MT"/>
              <a:cs typeface="Arial MT"/>
            </a:endParaRPr>
          </a:p>
          <a:p>
            <a:pPr marL="355600" marR="24765" indent="-342900">
              <a:lnSpc>
                <a:spcPct val="100000"/>
              </a:lnSpc>
              <a:spcBef>
                <a:spcPts val="384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Arial MT"/>
                <a:cs typeface="Arial MT"/>
              </a:rPr>
              <a:t>Output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from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show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ntp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associations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command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verifies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clock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S1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is</a:t>
            </a:r>
            <a:r>
              <a:rPr dirty="0" sz="1600">
                <a:latin typeface="Arial MT"/>
                <a:cs typeface="Arial MT"/>
              </a:rPr>
              <a:t> now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synchronized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R1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192.168.1.1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via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45">
                <a:latin typeface="Arial MT"/>
                <a:cs typeface="Arial MT"/>
              </a:rPr>
              <a:t>NTP.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R1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stratum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2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device,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making </a:t>
            </a:r>
            <a:r>
              <a:rPr dirty="0" sz="1600">
                <a:latin typeface="Arial MT"/>
                <a:cs typeface="Arial MT"/>
              </a:rPr>
              <a:t>S1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stratum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3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device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 can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provide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NTP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service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other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devices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0">
                <a:latin typeface="Arial MT"/>
                <a:cs typeface="Arial MT"/>
              </a:rPr>
              <a:t> network.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662470" y="2246350"/>
            <a:ext cx="7819390" cy="2308860"/>
          </a:xfrm>
          <a:custGeom>
            <a:avLst/>
            <a:gdLst/>
            <a:ahLst/>
            <a:cxnLst/>
            <a:rect l="l" t="t" r="r" b="b"/>
            <a:pathLst>
              <a:path w="7819390" h="2308860">
                <a:moveTo>
                  <a:pt x="7819008" y="0"/>
                </a:moveTo>
                <a:lnTo>
                  <a:pt x="0" y="0"/>
                </a:lnTo>
                <a:lnTo>
                  <a:pt x="0" y="2308352"/>
                </a:lnTo>
                <a:lnTo>
                  <a:pt x="7819008" y="2308352"/>
                </a:lnTo>
                <a:lnTo>
                  <a:pt x="78190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741375" y="2261742"/>
            <a:ext cx="6931025" cy="2220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S1(config)#</a:t>
            </a:r>
            <a:r>
              <a:rPr dirty="0" sz="1200" spc="-4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ntp</a:t>
            </a:r>
            <a:r>
              <a:rPr dirty="0" sz="1200" spc="-2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server</a:t>
            </a:r>
            <a:r>
              <a:rPr dirty="0" sz="1200" spc="-3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Courier New"/>
                <a:cs typeface="Courier New"/>
              </a:rPr>
              <a:t>192.168.1.1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S1(config)#</a:t>
            </a:r>
            <a:r>
              <a:rPr dirty="0" sz="1200" spc="-6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spc="-25" b="1">
                <a:solidFill>
                  <a:srgbClr val="FFFFFF"/>
                </a:solidFill>
                <a:latin typeface="Courier New"/>
                <a:cs typeface="Courier New"/>
              </a:rPr>
              <a:t>end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S1#</a:t>
            </a:r>
            <a:r>
              <a:rPr dirty="0" sz="1200" spc="-2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show</a:t>
            </a:r>
            <a:r>
              <a:rPr dirty="0" sz="1200" spc="-2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ntp</a:t>
            </a:r>
            <a:r>
              <a:rPr dirty="0" sz="1200" spc="-2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Courier New"/>
                <a:cs typeface="Courier New"/>
              </a:rPr>
              <a:t>associations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1384300" algn="l"/>
                <a:tab pos="2938780" algn="l"/>
              </a:tabLst>
            </a:pP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address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	ref</a:t>
            </a:r>
            <a:r>
              <a:rPr dirty="0" sz="1200" spc="-2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clock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	st</a:t>
            </a:r>
            <a:r>
              <a:rPr dirty="0" sz="1200" spc="-2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when</a:t>
            </a: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poll</a:t>
            </a: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reach</a:t>
            </a:r>
            <a:r>
              <a:rPr dirty="0" sz="1200" spc="-2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delay</a:t>
            </a: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offset</a:t>
            </a:r>
            <a:r>
              <a:rPr dirty="0" sz="1200" spc="-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disp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1391920" algn="l"/>
                <a:tab pos="2957830" algn="l"/>
                <a:tab pos="3235960" algn="l"/>
                <a:tab pos="3696335" algn="l"/>
                <a:tab pos="4156075" algn="l"/>
                <a:tab pos="4708525" algn="l"/>
              </a:tabLst>
            </a:pP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*~</a:t>
            </a:r>
            <a:r>
              <a:rPr dirty="0" sz="1200" spc="-10" b="1">
                <a:solidFill>
                  <a:srgbClr val="FAAB17"/>
                </a:solidFill>
                <a:latin typeface="Courier New"/>
                <a:cs typeface="Courier New"/>
              </a:rPr>
              <a:t>192.168.1.1</a:t>
            </a:r>
            <a:r>
              <a:rPr dirty="0" sz="1200" b="1">
                <a:solidFill>
                  <a:srgbClr val="FAAB17"/>
                </a:solidFill>
                <a:latin typeface="Courier New"/>
                <a:cs typeface="Courier New"/>
              </a:rPr>
              <a:t>	</a:t>
            </a:r>
            <a:r>
              <a:rPr dirty="0" sz="1200" spc="-10" b="1">
                <a:solidFill>
                  <a:srgbClr val="FAAB17"/>
                </a:solidFill>
                <a:latin typeface="Courier New"/>
                <a:cs typeface="Courier New"/>
              </a:rPr>
              <a:t>209.165.200.225</a:t>
            </a:r>
            <a:r>
              <a:rPr dirty="0" sz="1200" b="1">
                <a:solidFill>
                  <a:srgbClr val="FAAB17"/>
                </a:solidFill>
                <a:latin typeface="Courier New"/>
                <a:cs typeface="Courier New"/>
              </a:rPr>
              <a:t>	</a:t>
            </a:r>
            <a:r>
              <a:rPr dirty="0" sz="1200" spc="-50" b="1">
                <a:solidFill>
                  <a:srgbClr val="FAAB17"/>
                </a:solidFill>
                <a:latin typeface="Courier New"/>
                <a:cs typeface="Courier New"/>
              </a:rPr>
              <a:t>2</a:t>
            </a:r>
            <a:r>
              <a:rPr dirty="0" sz="1200" b="1">
                <a:solidFill>
                  <a:srgbClr val="FAAB17"/>
                </a:solidFill>
                <a:latin typeface="Courier New"/>
                <a:cs typeface="Courier New"/>
              </a:rPr>
              <a:t>	</a:t>
            </a:r>
            <a:r>
              <a:rPr dirty="0" sz="1200" spc="-25">
                <a:solidFill>
                  <a:srgbClr val="DFDFDF"/>
                </a:solidFill>
                <a:latin typeface="Courier New"/>
                <a:cs typeface="Courier New"/>
              </a:rPr>
              <a:t>12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	</a:t>
            </a:r>
            <a:r>
              <a:rPr dirty="0" sz="1200" spc="-25">
                <a:solidFill>
                  <a:srgbClr val="DFDFDF"/>
                </a:solidFill>
                <a:latin typeface="Courier New"/>
                <a:cs typeface="Courier New"/>
              </a:rPr>
              <a:t>64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	</a:t>
            </a:r>
            <a:r>
              <a:rPr dirty="0" sz="1200" spc="-25">
                <a:solidFill>
                  <a:srgbClr val="DFDFDF"/>
                </a:solidFill>
                <a:latin typeface="Courier New"/>
                <a:cs typeface="Courier New"/>
              </a:rPr>
              <a:t>377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	1.066</a:t>
            </a:r>
            <a:r>
              <a:rPr dirty="0" sz="1200" spc="-3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13.616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3.840</a:t>
            </a:r>
            <a:endParaRPr sz="1200">
              <a:latin typeface="Courier New"/>
              <a:cs typeface="Courier New"/>
            </a:endParaRPr>
          </a:p>
          <a:p>
            <a:pPr marL="12700" marR="15240" indent="173355">
              <a:lnSpc>
                <a:spcPct val="100000"/>
              </a:lnSpc>
              <a:buFont typeface="Arial MT"/>
              <a:buChar char="•"/>
              <a:tabLst>
                <a:tab pos="186055" algn="l"/>
              </a:tabLst>
            </a:pP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sys.peer,</a:t>
            </a:r>
            <a:r>
              <a:rPr dirty="0" sz="1200" spc="-2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#</a:t>
            </a:r>
            <a:r>
              <a:rPr dirty="0" sz="1200" spc="-3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selected,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+</a:t>
            </a:r>
            <a:r>
              <a:rPr dirty="0" sz="1200" spc="-2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candidate,</a:t>
            </a:r>
            <a:r>
              <a:rPr dirty="0" sz="1200" spc="-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-</a:t>
            </a:r>
            <a:r>
              <a:rPr dirty="0" sz="1200" spc="-3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outlyer,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x</a:t>
            </a: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falseticker,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~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configured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(output</a:t>
            </a:r>
            <a:r>
              <a:rPr dirty="0" sz="1200" spc="-4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omitted)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S1#</a:t>
            </a:r>
            <a:r>
              <a:rPr dirty="0" sz="12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show</a:t>
            </a:r>
            <a:r>
              <a:rPr dirty="0" sz="1200" spc="-2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ntp</a:t>
            </a:r>
            <a:r>
              <a:rPr dirty="0" sz="1200" spc="-2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Courier New"/>
                <a:cs typeface="Courier New"/>
              </a:rPr>
              <a:t>status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Clock</a:t>
            </a:r>
            <a:r>
              <a:rPr dirty="0" sz="12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dirty="0" sz="12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synchronized,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stratum</a:t>
            </a:r>
            <a:r>
              <a:rPr dirty="0" sz="1200" spc="-20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3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1200" spc="-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reference</a:t>
            </a:r>
            <a:r>
              <a:rPr dirty="0" sz="12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dirty="0" sz="12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192.168.1.1</a:t>
            </a:r>
            <a:endParaRPr sz="12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nominal</a:t>
            </a:r>
            <a:r>
              <a:rPr dirty="0" sz="12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freq</a:t>
            </a:r>
            <a:r>
              <a:rPr dirty="0" sz="12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119.2092</a:t>
            </a:r>
            <a:r>
              <a:rPr dirty="0" sz="12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Hz,</a:t>
            </a:r>
            <a:r>
              <a:rPr dirty="0" sz="12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actual</a:t>
            </a:r>
            <a:r>
              <a:rPr dirty="0" sz="1200" spc="-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freq</a:t>
            </a:r>
            <a:r>
              <a:rPr dirty="0" sz="12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dirty="0" sz="12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119.2088</a:t>
            </a:r>
            <a:r>
              <a:rPr dirty="0" sz="12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Hz,</a:t>
            </a:r>
            <a:r>
              <a:rPr dirty="0" sz="12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precision</a:t>
            </a:r>
            <a:r>
              <a:rPr dirty="0" sz="12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dirty="0" sz="12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2**17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(output</a:t>
            </a:r>
            <a:r>
              <a:rPr dirty="0" sz="1200" spc="-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omitted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69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4311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004B69"/>
                </a:solidFill>
                <a:latin typeface="Arial MT"/>
                <a:cs typeface="Arial MT"/>
              </a:rPr>
              <a:t>NTP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69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78739" y="223773"/>
            <a:ext cx="56337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4B69"/>
                </a:solidFill>
                <a:latin typeface="Arial MT"/>
                <a:cs typeface="Arial MT"/>
              </a:rPr>
              <a:t>Packet</a:t>
            </a:r>
            <a:r>
              <a:rPr dirty="0" sz="2400" spc="-12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4B69"/>
                </a:solidFill>
                <a:latin typeface="Arial MT"/>
                <a:cs typeface="Arial MT"/>
              </a:rPr>
              <a:t>Tracer</a:t>
            </a:r>
            <a:r>
              <a:rPr dirty="0" sz="2400" spc="-9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4B69"/>
                </a:solidFill>
                <a:latin typeface="Arial MT"/>
                <a:cs typeface="Arial MT"/>
              </a:rPr>
              <a:t>-</a:t>
            </a:r>
            <a:r>
              <a:rPr dirty="0" sz="2400" spc="-9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4B69"/>
                </a:solidFill>
                <a:latin typeface="Arial MT"/>
                <a:cs typeface="Arial MT"/>
              </a:rPr>
              <a:t>Configure</a:t>
            </a:r>
            <a:r>
              <a:rPr dirty="0" sz="2400" spc="-6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4B69"/>
                </a:solidFill>
                <a:latin typeface="Arial MT"/>
                <a:cs typeface="Arial MT"/>
              </a:rPr>
              <a:t>and</a:t>
            </a:r>
            <a:r>
              <a:rPr dirty="0" sz="2400" spc="-9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004B69"/>
                </a:solidFill>
                <a:latin typeface="Arial MT"/>
                <a:cs typeface="Arial MT"/>
              </a:rPr>
              <a:t>Verify</a:t>
            </a:r>
            <a:r>
              <a:rPr dirty="0" sz="2400" spc="-8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2400" spc="-25">
                <a:solidFill>
                  <a:srgbClr val="004B69"/>
                </a:solidFill>
                <a:latin typeface="Arial MT"/>
                <a:cs typeface="Arial MT"/>
              </a:rPr>
              <a:t>NTP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59078"/>
            <a:ext cx="729615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In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this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Packet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 spc="-20">
                <a:latin typeface="Arial MT"/>
                <a:cs typeface="Arial MT"/>
              </a:rPr>
              <a:t>Tracer,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you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will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configure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NTP</a:t>
            </a:r>
            <a:r>
              <a:rPr dirty="0" sz="1800" spc="-6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on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R1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R2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allow</a:t>
            </a:r>
            <a:r>
              <a:rPr dirty="0" sz="1800" spc="-20">
                <a:latin typeface="Arial MT"/>
                <a:cs typeface="Arial MT"/>
              </a:rPr>
              <a:t> time </a:t>
            </a:r>
            <a:r>
              <a:rPr dirty="0" sz="1800" spc="-10">
                <a:latin typeface="Arial MT"/>
                <a:cs typeface="Arial MT"/>
              </a:rPr>
              <a:t>synchronization.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943861"/>
            <a:ext cx="3013075" cy="7264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600">
                <a:solidFill>
                  <a:srgbClr val="AEE8FA"/>
                </a:solidFill>
              </a:rPr>
              <a:t>10.4</a:t>
            </a:r>
            <a:r>
              <a:rPr dirty="0" sz="4600" spc="-70">
                <a:solidFill>
                  <a:srgbClr val="AEE8FA"/>
                </a:solidFill>
              </a:rPr>
              <a:t> </a:t>
            </a:r>
            <a:r>
              <a:rPr dirty="0" sz="4600" spc="-20">
                <a:solidFill>
                  <a:srgbClr val="AEE8FA"/>
                </a:solidFill>
              </a:rPr>
              <a:t>SNMP</a:t>
            </a:r>
            <a:endParaRPr sz="4600"/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69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6121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0">
                <a:solidFill>
                  <a:srgbClr val="004B69"/>
                </a:solidFill>
                <a:latin typeface="Arial MT"/>
                <a:cs typeface="Arial MT"/>
              </a:rPr>
              <a:t>SNMP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69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292163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Introduction</a:t>
            </a:r>
            <a:r>
              <a:rPr dirty="0" sz="2400" spc="-70"/>
              <a:t> </a:t>
            </a:r>
            <a:r>
              <a:rPr dirty="0" sz="2400"/>
              <a:t>to</a:t>
            </a:r>
            <a:r>
              <a:rPr dirty="0" sz="2400" spc="-70"/>
              <a:t> </a:t>
            </a:r>
            <a:r>
              <a:rPr dirty="0" sz="2400" spc="-20"/>
              <a:t>SNMP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60603"/>
            <a:ext cx="8077834" cy="38271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297815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SNMP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was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developed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allow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administrators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manage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nodes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network.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It </a:t>
            </a:r>
            <a:r>
              <a:rPr dirty="0" sz="1600">
                <a:latin typeface="Arial MT"/>
                <a:cs typeface="Arial MT"/>
              </a:rPr>
              <a:t>enables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administrators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monitor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manage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performance,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find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and </a:t>
            </a:r>
            <a:r>
              <a:rPr dirty="0" sz="1600">
                <a:latin typeface="Arial MT"/>
                <a:cs typeface="Arial MT"/>
              </a:rPr>
              <a:t>solve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problems,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plan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growth.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sz="1600">
              <a:latin typeface="Arial MT"/>
              <a:cs typeface="Arial MT"/>
            </a:endParaRPr>
          </a:p>
          <a:p>
            <a:pPr marL="12700" marR="64769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SNMP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application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layer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protocol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provides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message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format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communication </a:t>
            </a:r>
            <a:r>
              <a:rPr dirty="0" sz="1600">
                <a:latin typeface="Arial MT"/>
                <a:cs typeface="Arial MT"/>
              </a:rPr>
              <a:t>between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managers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agents.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SNMP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system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consists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three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elements:</a:t>
            </a:r>
            <a:endParaRPr sz="1600">
              <a:latin typeface="Arial MT"/>
              <a:cs typeface="Arial MT"/>
            </a:endParaRPr>
          </a:p>
          <a:p>
            <a:pPr marL="370205" indent="-284480">
              <a:lnSpc>
                <a:spcPct val="100000"/>
              </a:lnSpc>
              <a:spcBef>
                <a:spcPts val="505"/>
              </a:spcBef>
              <a:buClr>
                <a:srgbClr val="57575B"/>
              </a:buClr>
              <a:buChar char="•"/>
              <a:tabLst>
                <a:tab pos="370205" algn="l"/>
              </a:tabLst>
            </a:pPr>
            <a:r>
              <a:rPr dirty="0" sz="1600">
                <a:latin typeface="Arial MT"/>
                <a:cs typeface="Arial MT"/>
              </a:rPr>
              <a:t>SNMP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manager</a:t>
            </a:r>
            <a:endParaRPr sz="1600">
              <a:latin typeface="Arial MT"/>
              <a:cs typeface="Arial MT"/>
            </a:endParaRPr>
          </a:p>
          <a:p>
            <a:pPr marL="370205" indent="-284480">
              <a:lnSpc>
                <a:spcPct val="100000"/>
              </a:lnSpc>
              <a:spcBef>
                <a:spcPts val="505"/>
              </a:spcBef>
              <a:buClr>
                <a:srgbClr val="57575B"/>
              </a:buClr>
              <a:buChar char="•"/>
              <a:tabLst>
                <a:tab pos="370205" algn="l"/>
              </a:tabLst>
            </a:pPr>
            <a:r>
              <a:rPr dirty="0" sz="1600">
                <a:latin typeface="Arial MT"/>
                <a:cs typeface="Arial MT"/>
              </a:rPr>
              <a:t>SNMP</a:t>
            </a:r>
            <a:r>
              <a:rPr dirty="0" sz="1600" spc="-8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agents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(managed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node)</a:t>
            </a:r>
            <a:endParaRPr sz="1600">
              <a:latin typeface="Arial MT"/>
              <a:cs typeface="Arial MT"/>
            </a:endParaRPr>
          </a:p>
          <a:p>
            <a:pPr marL="370205" indent="-284480">
              <a:lnSpc>
                <a:spcPct val="100000"/>
              </a:lnSpc>
              <a:spcBef>
                <a:spcPts val="505"/>
              </a:spcBef>
              <a:buClr>
                <a:srgbClr val="57575B"/>
              </a:buClr>
              <a:buChar char="•"/>
              <a:tabLst>
                <a:tab pos="370205" algn="l"/>
              </a:tabLst>
            </a:pPr>
            <a:r>
              <a:rPr dirty="0" sz="1600">
                <a:latin typeface="Arial MT"/>
                <a:cs typeface="Arial MT"/>
              </a:rPr>
              <a:t>Management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Information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Base</a:t>
            </a:r>
            <a:r>
              <a:rPr dirty="0" sz="1600" spc="-8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(MIB)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sz="16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SNMP</a:t>
            </a:r>
            <a:r>
              <a:rPr dirty="0" sz="1600" spc="-9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defines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how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management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information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exchanged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between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network</a:t>
            </a:r>
            <a:r>
              <a:rPr dirty="0" sz="1600" spc="50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management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applications</a:t>
            </a:r>
            <a:r>
              <a:rPr dirty="0" sz="1600" spc="-8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management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agents.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SNMP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manager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polls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agents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queries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MIB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SNMP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agents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UDP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port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161.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SNMP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agents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any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SNMP </a:t>
            </a:r>
            <a:r>
              <a:rPr dirty="0" sz="1600">
                <a:latin typeface="Arial MT"/>
                <a:cs typeface="Arial MT"/>
              </a:rPr>
              <a:t>traps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SNMP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manager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UDP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port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162.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6121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0">
                <a:solidFill>
                  <a:srgbClr val="004B69"/>
                </a:solidFill>
                <a:latin typeface="Arial MT"/>
                <a:cs typeface="Arial MT"/>
              </a:rPr>
              <a:t>SNMP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3932554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Introduction</a:t>
            </a:r>
            <a:r>
              <a:rPr dirty="0" sz="2400" spc="-75"/>
              <a:t> </a:t>
            </a:r>
            <a:r>
              <a:rPr dirty="0" sz="2400"/>
              <a:t>to</a:t>
            </a:r>
            <a:r>
              <a:rPr dirty="0" sz="2400" spc="-70"/>
              <a:t> </a:t>
            </a:r>
            <a:r>
              <a:rPr dirty="0" sz="2400"/>
              <a:t>SNMP</a:t>
            </a:r>
            <a:r>
              <a:rPr dirty="0" sz="2400" spc="-105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196087" y="760603"/>
            <a:ext cx="4271645" cy="373252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137795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SNMP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manager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part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network </a:t>
            </a:r>
            <a:r>
              <a:rPr dirty="0" sz="1600">
                <a:latin typeface="Arial MT"/>
                <a:cs typeface="Arial MT"/>
              </a:rPr>
              <a:t>management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system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(NMS).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SNMP </a:t>
            </a:r>
            <a:r>
              <a:rPr dirty="0" sz="1600">
                <a:latin typeface="Arial MT"/>
                <a:cs typeface="Arial MT"/>
              </a:rPr>
              <a:t>manager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collect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information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from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an </a:t>
            </a:r>
            <a:r>
              <a:rPr dirty="0" sz="1600">
                <a:latin typeface="Arial MT"/>
                <a:cs typeface="Arial MT"/>
              </a:rPr>
              <a:t>SNMP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agent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by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using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“get” action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and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change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configurations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agent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by </a:t>
            </a:r>
            <a:r>
              <a:rPr dirty="0" sz="1600">
                <a:latin typeface="Arial MT"/>
                <a:cs typeface="Arial MT"/>
              </a:rPr>
              <a:t>using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“set”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action.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SNMP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agents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can </a:t>
            </a:r>
            <a:r>
              <a:rPr dirty="0" sz="1600">
                <a:latin typeface="Arial MT"/>
                <a:cs typeface="Arial MT"/>
              </a:rPr>
              <a:t>forward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information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directly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network </a:t>
            </a:r>
            <a:r>
              <a:rPr dirty="0" sz="1600">
                <a:latin typeface="Arial MT"/>
                <a:cs typeface="Arial MT"/>
              </a:rPr>
              <a:t>manager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by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using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“traps”.</a:t>
            </a:r>
            <a:endParaRPr sz="1600">
              <a:latin typeface="Arial MT"/>
              <a:cs typeface="Arial MT"/>
            </a:endParaRPr>
          </a:p>
          <a:p>
            <a:pPr marL="355600" marR="5080" indent="-343535">
              <a:lnSpc>
                <a:spcPct val="100000"/>
              </a:lnSpc>
              <a:spcBef>
                <a:spcPts val="390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SNMP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agent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MIB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reside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SNMP </a:t>
            </a:r>
            <a:r>
              <a:rPr dirty="0" sz="1600">
                <a:latin typeface="Arial MT"/>
                <a:cs typeface="Arial MT"/>
              </a:rPr>
              <a:t>client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devices.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MIBs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store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data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about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>
                <a:latin typeface="Arial MT"/>
                <a:cs typeface="Arial MT"/>
              </a:rPr>
              <a:t>device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operational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statistics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are </a:t>
            </a:r>
            <a:r>
              <a:rPr dirty="0" sz="1600">
                <a:latin typeface="Arial MT"/>
                <a:cs typeface="Arial MT"/>
              </a:rPr>
              <a:t>meant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available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0">
                <a:latin typeface="Arial MT"/>
                <a:cs typeface="Arial MT"/>
              </a:rPr>
              <a:t> authenticated </a:t>
            </a:r>
            <a:r>
              <a:rPr dirty="0" sz="1600">
                <a:latin typeface="Arial MT"/>
                <a:cs typeface="Arial MT"/>
              </a:rPr>
              <a:t>remote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users.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SNMP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agent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is </a:t>
            </a:r>
            <a:r>
              <a:rPr dirty="0" sz="1600">
                <a:latin typeface="Arial MT"/>
                <a:cs typeface="Arial MT"/>
              </a:rPr>
              <a:t>responsible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providing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access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</a:t>
            </a:r>
            <a:r>
              <a:rPr dirty="0" sz="1600" spc="50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local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MIB.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93344" y="1050394"/>
            <a:ext cx="3911015" cy="3091446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69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6121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0">
                <a:solidFill>
                  <a:srgbClr val="004B69"/>
                </a:solidFill>
                <a:latin typeface="Arial MT"/>
                <a:cs typeface="Arial MT"/>
              </a:rPr>
              <a:t>SNMP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69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232346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SNMP</a:t>
            </a:r>
            <a:r>
              <a:rPr dirty="0" sz="2400" spc="-80"/>
              <a:t> </a:t>
            </a:r>
            <a:r>
              <a:rPr dirty="0" sz="2400" spc="-10"/>
              <a:t>Operation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60603"/>
            <a:ext cx="8053070" cy="12934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Arial MT"/>
                <a:cs typeface="Arial MT"/>
              </a:rPr>
              <a:t>SNMP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agents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reside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managed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devices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collect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store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information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about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>
                <a:latin typeface="Arial MT"/>
                <a:cs typeface="Arial MT"/>
              </a:rPr>
              <a:t>device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its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operation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locally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MIB.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SNMP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manager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SNMP </a:t>
            </a:r>
            <a:r>
              <a:rPr dirty="0" sz="1600">
                <a:latin typeface="Arial MT"/>
                <a:cs typeface="Arial MT"/>
              </a:rPr>
              <a:t>agent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access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information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within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MIB.</a:t>
            </a:r>
            <a:endParaRPr sz="16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</a:tabLst>
            </a:pPr>
            <a:r>
              <a:rPr dirty="0" sz="1600">
                <a:latin typeface="Arial MT"/>
                <a:cs typeface="Arial MT"/>
              </a:rPr>
              <a:t>There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two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primary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SNMP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manager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requests,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get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set.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addition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to</a:t>
            </a:r>
            <a:endParaRPr sz="16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</a:pPr>
            <a:r>
              <a:rPr dirty="0" sz="1600" spc="-10">
                <a:latin typeface="Arial MT"/>
                <a:cs typeface="Arial MT"/>
              </a:rPr>
              <a:t>configuration,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cause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action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occur,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like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restarting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router.</a:t>
            </a:r>
            <a:endParaRPr sz="1600">
              <a:latin typeface="Arial MT"/>
              <a:cs typeface="Arial MT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654634" y="2197989"/>
          <a:ext cx="7911465" cy="2216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4650"/>
                <a:gridCol w="6177915"/>
              </a:tblGrid>
              <a:tr h="27813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Operation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get-request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Retrieves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value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from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specific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variable.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6432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dirty="0" sz="12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get-next-request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3841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Retrieves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value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from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variable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within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table;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SNMP</a:t>
                      </a:r>
                      <a:r>
                        <a:rPr dirty="0" sz="12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manager</a:t>
                      </a:r>
                      <a:r>
                        <a:rPr dirty="0" sz="12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does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not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need</a:t>
                      </a:r>
                      <a:r>
                        <a:rPr dirty="0" sz="12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to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know</a:t>
                      </a:r>
                      <a:r>
                        <a:rPr dirty="0" sz="12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exact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variable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name.</a:t>
                      </a:r>
                      <a:r>
                        <a:rPr dirty="0" sz="1200" spc="-9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200" spc="-7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sequential</a:t>
                      </a:r>
                      <a:r>
                        <a:rPr dirty="0" sz="12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search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performed</a:t>
                      </a:r>
                      <a:r>
                        <a:rPr dirty="0" sz="1200" spc="-5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to find</a:t>
                      </a:r>
                      <a:r>
                        <a:rPr dirty="0" sz="12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needed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variable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from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within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table.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461009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dirty="0" sz="12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get-bulk-request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1320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958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Retrieves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large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blocks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data,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such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as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multiple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rows</a:t>
                      </a:r>
                      <a:r>
                        <a:rPr dirty="0" sz="12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table,</a:t>
                      </a:r>
                      <a:r>
                        <a:rPr dirty="0" sz="12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that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would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otherwise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require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transmission</a:t>
                      </a:r>
                      <a:r>
                        <a:rPr dirty="0" sz="12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many</a:t>
                      </a:r>
                      <a:r>
                        <a:rPr dirty="0" sz="12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small</a:t>
                      </a:r>
                      <a:r>
                        <a:rPr dirty="0" sz="12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blocks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data.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(Only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works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with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SNMPv2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or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later.)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277495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get-response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Replies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200" spc="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200" spc="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get-</a:t>
                      </a:r>
                      <a:r>
                        <a:rPr dirty="0" sz="12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request,</a:t>
                      </a:r>
                      <a:r>
                        <a:rPr dirty="0" sz="1200" spc="-5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get-next-</a:t>
                      </a:r>
                      <a:r>
                        <a:rPr dirty="0" sz="12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request,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set-</a:t>
                      </a:r>
                      <a:r>
                        <a:rPr dirty="0" sz="12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request</a:t>
                      </a:r>
                      <a:r>
                        <a:rPr dirty="0" sz="12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sent by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an 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NMS.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set-request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Stores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value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specific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variable.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6121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0">
                <a:solidFill>
                  <a:srgbClr val="004B69"/>
                </a:solidFill>
                <a:latin typeface="Arial MT"/>
                <a:cs typeface="Arial MT"/>
              </a:rPr>
              <a:t>SNMP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334073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SNMP</a:t>
            </a:r>
            <a:r>
              <a:rPr dirty="0" sz="2400" spc="-130"/>
              <a:t> </a:t>
            </a:r>
            <a:r>
              <a:rPr dirty="0" sz="2400"/>
              <a:t>Operation</a:t>
            </a:r>
            <a:r>
              <a:rPr dirty="0" sz="2400" spc="-95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11225"/>
            <a:ext cx="8077200" cy="212344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SNMP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agent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responds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SNMP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manager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requests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follows:</a:t>
            </a:r>
            <a:endParaRPr sz="1600">
              <a:latin typeface="Arial MT"/>
              <a:cs typeface="Arial MT"/>
            </a:endParaRPr>
          </a:p>
          <a:p>
            <a:pPr marL="355600" marR="407034" indent="-342900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1600" b="1">
                <a:latin typeface="Arial"/>
                <a:cs typeface="Arial"/>
              </a:rPr>
              <a:t>Get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an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MIB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variable</a:t>
            </a:r>
            <a:r>
              <a:rPr dirty="0" sz="1600" spc="30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-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SNMP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agent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performs this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function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response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50">
                <a:latin typeface="Arial MT"/>
                <a:cs typeface="Arial MT"/>
              </a:rPr>
              <a:t>a </a:t>
            </a:r>
            <a:r>
              <a:rPr dirty="0" sz="1600" spc="-20">
                <a:latin typeface="Arial MT"/>
                <a:cs typeface="Arial MT"/>
              </a:rPr>
              <a:t>GetRequest-</a:t>
            </a:r>
            <a:r>
              <a:rPr dirty="0" sz="1600">
                <a:latin typeface="Arial MT"/>
                <a:cs typeface="Arial MT"/>
              </a:rPr>
              <a:t>PDU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from 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 </a:t>
            </a:r>
            <a:r>
              <a:rPr dirty="0" sz="1600" spc="-20">
                <a:latin typeface="Arial MT"/>
                <a:cs typeface="Arial MT"/>
              </a:rPr>
              <a:t>manager.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agent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retrieves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value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>
                <a:latin typeface="Arial MT"/>
                <a:cs typeface="Arial MT"/>
              </a:rPr>
              <a:t>requested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MIB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variable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responds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manager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value.</a:t>
            </a:r>
            <a:endParaRPr sz="16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39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1600" b="1">
                <a:latin typeface="Arial"/>
                <a:cs typeface="Arial"/>
              </a:rPr>
              <a:t>Set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an</a:t>
            </a:r>
            <a:r>
              <a:rPr dirty="0" sz="1600" spc="-4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MIB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variable</a:t>
            </a:r>
            <a:r>
              <a:rPr dirty="0" sz="1600" spc="15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-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SNMP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agent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performs this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function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response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50">
                <a:latin typeface="Arial MT"/>
                <a:cs typeface="Arial MT"/>
              </a:rPr>
              <a:t>a </a:t>
            </a:r>
            <a:r>
              <a:rPr dirty="0" sz="1600" spc="-20">
                <a:latin typeface="Arial MT"/>
                <a:cs typeface="Arial MT"/>
              </a:rPr>
              <a:t>SetRequest-</a:t>
            </a:r>
            <a:r>
              <a:rPr dirty="0" sz="1600">
                <a:latin typeface="Arial MT"/>
                <a:cs typeface="Arial MT"/>
              </a:rPr>
              <a:t>PDU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from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manager.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SNMP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agent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changes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value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of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MIB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variable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value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specified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by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manager.</a:t>
            </a:r>
            <a:r>
              <a:rPr dirty="0" sz="1600" spc="-8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SNMP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agent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reply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request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includes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new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settings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device.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9517" y="3019932"/>
            <a:ext cx="4665090" cy="1867789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69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6121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0">
                <a:solidFill>
                  <a:srgbClr val="004B69"/>
                </a:solidFill>
                <a:latin typeface="Arial MT"/>
                <a:cs typeface="Arial MT"/>
              </a:rPr>
              <a:t>SNMP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261239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/>
              <a:t>SNMP</a:t>
            </a:r>
            <a:r>
              <a:rPr dirty="0" sz="2400" spc="-165"/>
              <a:t> </a:t>
            </a:r>
            <a:r>
              <a:rPr dirty="0" sz="2400"/>
              <a:t>Agent</a:t>
            </a:r>
            <a:r>
              <a:rPr dirty="0" sz="2400" spc="-90"/>
              <a:t> </a:t>
            </a:r>
            <a:r>
              <a:rPr dirty="0" sz="2400" spc="-10"/>
              <a:t>Traps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60603"/>
            <a:ext cx="7922259" cy="17811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8636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Arial MT"/>
                <a:cs typeface="Arial MT"/>
              </a:rPr>
              <a:t>Traps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unsolicited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messages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alerting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SNMP</a:t>
            </a:r>
            <a:r>
              <a:rPr dirty="0" sz="1600" spc="-8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manager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condition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event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network.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30">
                <a:latin typeface="Arial MT"/>
                <a:cs typeface="Arial MT"/>
              </a:rPr>
              <a:t>Trap-</a:t>
            </a:r>
            <a:r>
              <a:rPr dirty="0" sz="1600">
                <a:latin typeface="Arial MT"/>
                <a:cs typeface="Arial MT"/>
              </a:rPr>
              <a:t>directed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notifications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reduce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agent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resources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by </a:t>
            </a:r>
            <a:r>
              <a:rPr dirty="0" sz="1600">
                <a:latin typeface="Arial MT"/>
                <a:cs typeface="Arial MT"/>
              </a:rPr>
              <a:t>eliminating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need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some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SNMP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polling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requests.</a:t>
            </a:r>
            <a:endParaRPr sz="16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figure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illustrates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SNMP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trap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alert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administrator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that </a:t>
            </a:r>
            <a:r>
              <a:rPr dirty="0" sz="1600">
                <a:latin typeface="Arial MT"/>
                <a:cs typeface="Arial MT"/>
              </a:rPr>
              <a:t>interface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G0/0/0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has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failed.</a:t>
            </a:r>
            <a:r>
              <a:rPr dirty="0" sz="1600" spc="-8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NMS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software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send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administrator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50">
                <a:latin typeface="Arial MT"/>
                <a:cs typeface="Arial MT"/>
              </a:rPr>
              <a:t>a </a:t>
            </a:r>
            <a:r>
              <a:rPr dirty="0" sz="1600">
                <a:latin typeface="Arial MT"/>
                <a:cs typeface="Arial MT"/>
              </a:rPr>
              <a:t>text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message,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pop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up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window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NMS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software,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turn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icon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red</a:t>
            </a:r>
            <a:r>
              <a:rPr dirty="0" sz="1600" spc="-25">
                <a:latin typeface="Arial MT"/>
                <a:cs typeface="Arial MT"/>
              </a:rPr>
              <a:t> in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NMS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GUI.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8251" y="2758468"/>
            <a:ext cx="5225589" cy="1723676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69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312240"/>
            <a:ext cx="7045325" cy="1357630"/>
          </a:xfrm>
          <a:prstGeom prst="rect"/>
        </p:spPr>
        <p:txBody>
          <a:bodyPr wrap="square" lIns="0" tIns="91440" rIns="0" bIns="0" rtlCol="0" vert="horz">
            <a:spAutoFit/>
          </a:bodyPr>
          <a:lstStyle/>
          <a:p>
            <a:pPr marL="12700" marR="5080">
              <a:lnSpc>
                <a:spcPts val="4970"/>
              </a:lnSpc>
              <a:spcBef>
                <a:spcPts val="720"/>
              </a:spcBef>
            </a:pPr>
            <a:r>
              <a:rPr dirty="0" sz="4600">
                <a:solidFill>
                  <a:srgbClr val="AEE8FA"/>
                </a:solidFill>
              </a:rPr>
              <a:t>10.1</a:t>
            </a:r>
            <a:r>
              <a:rPr dirty="0" sz="4600" spc="-130">
                <a:solidFill>
                  <a:srgbClr val="AEE8FA"/>
                </a:solidFill>
              </a:rPr>
              <a:t> </a:t>
            </a:r>
            <a:r>
              <a:rPr dirty="0" sz="4600">
                <a:solidFill>
                  <a:srgbClr val="AEE8FA"/>
                </a:solidFill>
              </a:rPr>
              <a:t>Device</a:t>
            </a:r>
            <a:r>
              <a:rPr dirty="0" sz="4600" spc="-135">
                <a:solidFill>
                  <a:srgbClr val="AEE8FA"/>
                </a:solidFill>
              </a:rPr>
              <a:t> </a:t>
            </a:r>
            <a:r>
              <a:rPr dirty="0" sz="4600">
                <a:solidFill>
                  <a:srgbClr val="AEE8FA"/>
                </a:solidFill>
              </a:rPr>
              <a:t>Discovery</a:t>
            </a:r>
            <a:r>
              <a:rPr dirty="0" sz="4600" spc="-135">
                <a:solidFill>
                  <a:srgbClr val="AEE8FA"/>
                </a:solidFill>
              </a:rPr>
              <a:t> </a:t>
            </a:r>
            <a:r>
              <a:rPr dirty="0" sz="4600" spc="-20">
                <a:solidFill>
                  <a:srgbClr val="AEE8FA"/>
                </a:solidFill>
              </a:rPr>
              <a:t>with </a:t>
            </a:r>
            <a:r>
              <a:rPr dirty="0" sz="4600" spc="-25">
                <a:solidFill>
                  <a:srgbClr val="AEE8FA"/>
                </a:solidFill>
              </a:rPr>
              <a:t>CDP</a:t>
            </a:r>
            <a:endParaRPr sz="4600"/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6121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0">
                <a:solidFill>
                  <a:srgbClr val="004B69"/>
                </a:solidFill>
                <a:latin typeface="Arial MT"/>
                <a:cs typeface="Arial MT"/>
              </a:rPr>
              <a:t>SNMP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69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215392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SNMP</a:t>
            </a:r>
            <a:r>
              <a:rPr dirty="0" sz="2400" spc="-80"/>
              <a:t> </a:t>
            </a:r>
            <a:r>
              <a:rPr dirty="0" sz="2400" spc="-10"/>
              <a:t>Versions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60603"/>
            <a:ext cx="8110855" cy="20739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368935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Arial MT"/>
                <a:cs typeface="Arial MT"/>
              </a:rPr>
              <a:t>SNMPv1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-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Legacy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standard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defined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RFC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1157.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simple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community-string </a:t>
            </a:r>
            <a:r>
              <a:rPr dirty="0" sz="1600">
                <a:latin typeface="Arial MT"/>
                <a:cs typeface="Arial MT"/>
              </a:rPr>
              <a:t>based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authentication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method.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Should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due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security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risks.</a:t>
            </a:r>
            <a:endParaRPr sz="1600">
              <a:latin typeface="Arial MT"/>
              <a:cs typeface="Arial MT"/>
            </a:endParaRPr>
          </a:p>
          <a:p>
            <a:pPr marL="355600" marR="339725" indent="-342900">
              <a:lnSpc>
                <a:spcPct val="100000"/>
              </a:lnSpc>
              <a:spcBef>
                <a:spcPts val="384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Arial MT"/>
                <a:cs typeface="Arial MT"/>
              </a:rPr>
              <a:t>SNMPv2c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-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Defined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RFCs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1901-</a:t>
            </a:r>
            <a:r>
              <a:rPr dirty="0" sz="1600">
                <a:latin typeface="Arial MT"/>
                <a:cs typeface="Arial MT"/>
              </a:rPr>
              <a:t>1908.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simple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community-</a:t>
            </a:r>
            <a:r>
              <a:rPr dirty="0" sz="1600">
                <a:latin typeface="Arial MT"/>
                <a:cs typeface="Arial MT"/>
              </a:rPr>
              <a:t>string</a:t>
            </a:r>
            <a:r>
              <a:rPr dirty="0" sz="1600" spc="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based </a:t>
            </a:r>
            <a:r>
              <a:rPr dirty="0" sz="1600">
                <a:latin typeface="Arial MT"/>
                <a:cs typeface="Arial MT"/>
              </a:rPr>
              <a:t>authentication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method.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Provides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bulk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retrieval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options,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well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more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detailed </a:t>
            </a:r>
            <a:r>
              <a:rPr dirty="0" sz="1600">
                <a:latin typeface="Arial MT"/>
                <a:cs typeface="Arial MT"/>
              </a:rPr>
              <a:t>error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messages.</a:t>
            </a:r>
            <a:endParaRPr sz="1600">
              <a:latin typeface="Arial MT"/>
              <a:cs typeface="Arial MT"/>
            </a:endParaRPr>
          </a:p>
          <a:p>
            <a:pPr algn="just" marL="355600" marR="508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  <a:tab pos="358140" algn="l"/>
              </a:tabLst>
            </a:pPr>
            <a:r>
              <a:rPr dirty="0" sz="1600">
                <a:latin typeface="Arial MT"/>
                <a:cs typeface="Arial MT"/>
              </a:rPr>
              <a:t>	SNMPv3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-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Defined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RFCs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3410-</a:t>
            </a:r>
            <a:r>
              <a:rPr dirty="0" sz="1600">
                <a:latin typeface="Arial MT"/>
                <a:cs typeface="Arial MT"/>
              </a:rPr>
              <a:t>3415.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username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authentication,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provides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data </a:t>
            </a:r>
            <a:r>
              <a:rPr dirty="0" sz="1600">
                <a:latin typeface="Arial MT"/>
                <a:cs typeface="Arial MT"/>
              </a:rPr>
              <a:t>protection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using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HMAC-</a:t>
            </a:r>
            <a:r>
              <a:rPr dirty="0" sz="1600">
                <a:latin typeface="Arial MT"/>
                <a:cs typeface="Arial MT"/>
              </a:rPr>
              <a:t>MD5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10">
                <a:latin typeface="Arial MT"/>
                <a:cs typeface="Arial MT"/>
              </a:rPr>
              <a:t> HMAC-</a:t>
            </a:r>
            <a:r>
              <a:rPr dirty="0" sz="1600">
                <a:latin typeface="Arial MT"/>
                <a:cs typeface="Arial MT"/>
              </a:rPr>
              <a:t>SHA</a:t>
            </a:r>
            <a:r>
              <a:rPr dirty="0" sz="1600" spc="-1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encryption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using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DES,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3DES,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11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AES </a:t>
            </a:r>
            <a:r>
              <a:rPr dirty="0" sz="1600" spc="-10">
                <a:latin typeface="Arial MT"/>
                <a:cs typeface="Arial MT"/>
              </a:rPr>
              <a:t>encryption.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6121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0">
                <a:solidFill>
                  <a:srgbClr val="004B69"/>
                </a:solidFill>
                <a:latin typeface="Arial MT"/>
                <a:cs typeface="Arial MT"/>
              </a:rPr>
              <a:t>SNMP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69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26009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Community</a:t>
            </a:r>
            <a:r>
              <a:rPr dirty="0" sz="2400" spc="-120"/>
              <a:t> </a:t>
            </a:r>
            <a:r>
              <a:rPr dirty="0" sz="2400" spc="-10"/>
              <a:t>Strings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60603"/>
            <a:ext cx="8119745" cy="31534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6731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SNMPv1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SNMPv2c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community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strings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control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access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MIB. </a:t>
            </a:r>
            <a:r>
              <a:rPr dirty="0" sz="1600">
                <a:latin typeface="Arial MT"/>
                <a:cs typeface="Arial MT"/>
              </a:rPr>
              <a:t>Community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strings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plaintext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passwords.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SNMP</a:t>
            </a:r>
            <a:r>
              <a:rPr dirty="0" sz="1600" spc="-8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community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strings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authenticate </a:t>
            </a:r>
            <a:r>
              <a:rPr dirty="0" sz="1600">
                <a:latin typeface="Arial MT"/>
                <a:cs typeface="Arial MT"/>
              </a:rPr>
              <a:t>access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MIB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objects.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There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two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types of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community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strings:</a:t>
            </a:r>
            <a:endParaRPr sz="1600">
              <a:latin typeface="Arial MT"/>
              <a:cs typeface="Arial MT"/>
            </a:endParaRPr>
          </a:p>
          <a:p>
            <a:pPr marL="428625" marR="5080" indent="-342900">
              <a:lnSpc>
                <a:spcPct val="95100"/>
              </a:lnSpc>
              <a:spcBef>
                <a:spcPts val="595"/>
              </a:spcBef>
              <a:buClr>
                <a:srgbClr val="57575B"/>
              </a:buClr>
              <a:buFont typeface="Arial MT"/>
              <a:buChar char="•"/>
              <a:tabLst>
                <a:tab pos="428625" algn="l"/>
              </a:tabLst>
            </a:pPr>
            <a:r>
              <a:rPr dirty="0" sz="1400" spc="-10" b="1">
                <a:latin typeface="Arial"/>
                <a:cs typeface="Arial"/>
              </a:rPr>
              <a:t>Read-</a:t>
            </a:r>
            <a:r>
              <a:rPr dirty="0" sz="1400" b="1">
                <a:latin typeface="Arial"/>
                <a:cs typeface="Arial"/>
              </a:rPr>
              <a:t>only</a:t>
            </a:r>
            <a:r>
              <a:rPr dirty="0" sz="1400" spc="-4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(ro)</a:t>
            </a:r>
            <a:r>
              <a:rPr dirty="0" sz="1400" spc="-25" b="1">
                <a:latin typeface="Arial"/>
                <a:cs typeface="Arial"/>
              </a:rPr>
              <a:t> </a:t>
            </a:r>
            <a:r>
              <a:rPr dirty="0" sz="1400">
                <a:latin typeface="Arial MT"/>
                <a:cs typeface="Arial MT"/>
              </a:rPr>
              <a:t>-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This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type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provides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access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MIB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variables,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but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does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not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allow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these </a:t>
            </a:r>
            <a:r>
              <a:rPr dirty="0" sz="1400">
                <a:latin typeface="Arial MT"/>
                <a:cs typeface="Arial MT"/>
              </a:rPr>
              <a:t>variables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changed,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only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read.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Because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security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minimal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version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2c,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many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organizations </a:t>
            </a:r>
            <a:r>
              <a:rPr dirty="0" sz="1400">
                <a:latin typeface="Arial MT"/>
                <a:cs typeface="Arial MT"/>
              </a:rPr>
              <a:t>use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SNMPv2c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read-only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mode.</a:t>
            </a:r>
            <a:endParaRPr sz="1400">
              <a:latin typeface="Arial MT"/>
              <a:cs typeface="Arial MT"/>
            </a:endParaRPr>
          </a:p>
          <a:p>
            <a:pPr marL="428625" indent="-342900">
              <a:lnSpc>
                <a:spcPct val="100000"/>
              </a:lnSpc>
              <a:spcBef>
                <a:spcPts val="515"/>
              </a:spcBef>
              <a:buClr>
                <a:srgbClr val="57575B"/>
              </a:buClr>
              <a:buFont typeface="Arial MT"/>
              <a:buChar char="•"/>
              <a:tabLst>
                <a:tab pos="428625" algn="l"/>
              </a:tabLst>
            </a:pPr>
            <a:r>
              <a:rPr dirty="0" sz="1400" spc="-10" b="1">
                <a:latin typeface="Arial"/>
                <a:cs typeface="Arial"/>
              </a:rPr>
              <a:t>Read-</a:t>
            </a:r>
            <a:r>
              <a:rPr dirty="0" sz="1400" b="1">
                <a:latin typeface="Arial"/>
                <a:cs typeface="Arial"/>
              </a:rPr>
              <a:t>write</a:t>
            </a:r>
            <a:r>
              <a:rPr dirty="0" sz="1400" spc="-5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(rw)</a:t>
            </a:r>
            <a:r>
              <a:rPr dirty="0" sz="1400" spc="-50" b="1">
                <a:latin typeface="Arial"/>
                <a:cs typeface="Arial"/>
              </a:rPr>
              <a:t> </a:t>
            </a:r>
            <a:r>
              <a:rPr dirty="0" sz="1400">
                <a:latin typeface="Arial MT"/>
                <a:cs typeface="Arial MT"/>
              </a:rPr>
              <a:t>-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This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type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provides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read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write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access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all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objects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MIB.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320"/>
              </a:spcBef>
            </a:pPr>
            <a:endParaRPr sz="1400">
              <a:latin typeface="Arial MT"/>
              <a:cs typeface="Arial MT"/>
            </a:endParaRPr>
          </a:p>
          <a:p>
            <a:pPr marL="85725">
              <a:lnSpc>
                <a:spcPts val="1875"/>
              </a:lnSpc>
            </a:pPr>
            <a:r>
              <a:rPr dirty="0" sz="1600" spc="-65">
                <a:latin typeface="Arial MT"/>
                <a:cs typeface="Arial MT"/>
              </a:rPr>
              <a:t>To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view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MIB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variables,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user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must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specify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appropriate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community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string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for</a:t>
            </a:r>
            <a:endParaRPr sz="1600">
              <a:latin typeface="Arial MT"/>
              <a:cs typeface="Arial MT"/>
            </a:endParaRPr>
          </a:p>
          <a:p>
            <a:pPr marL="85725">
              <a:lnSpc>
                <a:spcPts val="1875"/>
              </a:lnSpc>
            </a:pPr>
            <a:r>
              <a:rPr dirty="0" sz="1600">
                <a:latin typeface="Arial MT"/>
                <a:cs typeface="Arial MT"/>
              </a:rPr>
              <a:t>read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write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access.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6121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0">
                <a:solidFill>
                  <a:srgbClr val="004B69"/>
                </a:solidFill>
                <a:latin typeface="Arial MT"/>
                <a:cs typeface="Arial MT"/>
              </a:rPr>
              <a:t>SNMP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69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192151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MIB</a:t>
            </a:r>
            <a:r>
              <a:rPr dirty="0" sz="2400" spc="-45"/>
              <a:t> </a:t>
            </a:r>
            <a:r>
              <a:rPr dirty="0" sz="2400"/>
              <a:t>Object</a:t>
            </a:r>
            <a:r>
              <a:rPr dirty="0" sz="2400" spc="-20"/>
              <a:t> </a:t>
            </a:r>
            <a:r>
              <a:rPr dirty="0" sz="2400" spc="-35"/>
              <a:t>ID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60603"/>
            <a:ext cx="8042275" cy="23177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MIB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organizes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variables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hierarchically.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Formally,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MIB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defines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each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variable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an </a:t>
            </a:r>
            <a:r>
              <a:rPr dirty="0" sz="1600">
                <a:latin typeface="Arial MT"/>
                <a:cs typeface="Arial MT"/>
              </a:rPr>
              <a:t>object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(OID).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OIDs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uniquely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identify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managed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objects.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MIB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organizes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OIDs </a:t>
            </a:r>
            <a:r>
              <a:rPr dirty="0" sz="1600">
                <a:latin typeface="Arial MT"/>
                <a:cs typeface="Arial MT"/>
              </a:rPr>
              <a:t>based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RFC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standards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hierarchy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OIDs,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usually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shown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tree.</a:t>
            </a:r>
            <a:endParaRPr sz="1600">
              <a:latin typeface="Arial MT"/>
              <a:cs typeface="Arial MT"/>
            </a:endParaRPr>
          </a:p>
          <a:p>
            <a:pPr algn="just" marL="355600" marR="3810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  <a:tab pos="358140" algn="l"/>
              </a:tabLst>
            </a:pPr>
            <a:r>
              <a:rPr dirty="0" sz="1600">
                <a:latin typeface="Arial MT"/>
                <a:cs typeface="Arial MT"/>
              </a:rPr>
              <a:t>	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MIB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tree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any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given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device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includes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some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branches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variables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common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to </a:t>
            </a:r>
            <a:r>
              <a:rPr dirty="0" sz="1600">
                <a:latin typeface="Arial MT"/>
                <a:cs typeface="Arial MT"/>
              </a:rPr>
              <a:t>many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networking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devices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some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branches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variables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specific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device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or </a:t>
            </a:r>
            <a:r>
              <a:rPr dirty="0" sz="1600" spc="-10">
                <a:latin typeface="Arial MT"/>
                <a:cs typeface="Arial MT"/>
              </a:rPr>
              <a:t>vendor.</a:t>
            </a:r>
            <a:endParaRPr sz="1600">
              <a:latin typeface="Arial MT"/>
              <a:cs typeface="Arial MT"/>
            </a:endParaRPr>
          </a:p>
          <a:p>
            <a:pPr marL="355600" marR="27305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Arial MT"/>
                <a:cs typeface="Arial MT"/>
              </a:rPr>
              <a:t>RFCs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define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some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common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public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variables.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Most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devices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implement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these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MIB </a:t>
            </a:r>
            <a:r>
              <a:rPr dirty="0" sz="1600">
                <a:latin typeface="Arial MT"/>
                <a:cs typeface="Arial MT"/>
              </a:rPr>
              <a:t>variables.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addition,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networking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equipment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vendors,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like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Cisco,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define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their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own </a:t>
            </a:r>
            <a:r>
              <a:rPr dirty="0" sz="1600">
                <a:latin typeface="Arial MT"/>
                <a:cs typeface="Arial MT"/>
              </a:rPr>
              <a:t>private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branches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tree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accommodate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new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variables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specific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their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devices.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6121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0">
                <a:solidFill>
                  <a:srgbClr val="004B69"/>
                </a:solidFill>
                <a:latin typeface="Arial MT"/>
                <a:cs typeface="Arial MT"/>
              </a:rPr>
              <a:t>SNMP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29362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MIB</a:t>
            </a:r>
            <a:r>
              <a:rPr dirty="0" sz="2400" spc="-40"/>
              <a:t> </a:t>
            </a:r>
            <a:r>
              <a:rPr dirty="0" sz="2400"/>
              <a:t>Object</a:t>
            </a:r>
            <a:r>
              <a:rPr dirty="0" sz="2400" spc="-10"/>
              <a:t> </a:t>
            </a:r>
            <a:r>
              <a:rPr dirty="0" sz="2400"/>
              <a:t>ID</a:t>
            </a:r>
            <a:r>
              <a:rPr dirty="0" sz="2400" spc="-30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60603"/>
            <a:ext cx="3378835" cy="31470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figure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shows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portions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MIB </a:t>
            </a:r>
            <a:r>
              <a:rPr dirty="0" sz="1600">
                <a:latin typeface="Arial MT"/>
                <a:cs typeface="Arial MT"/>
              </a:rPr>
              <a:t>structure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defined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by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Cisco.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Note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how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OID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described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words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or </a:t>
            </a:r>
            <a:r>
              <a:rPr dirty="0" sz="1600">
                <a:latin typeface="Arial MT"/>
                <a:cs typeface="Arial MT"/>
              </a:rPr>
              <a:t>numbers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help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locate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particular </a:t>
            </a:r>
            <a:r>
              <a:rPr dirty="0" sz="1600">
                <a:latin typeface="Arial MT"/>
                <a:cs typeface="Arial MT"/>
              </a:rPr>
              <a:t>variable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0">
                <a:latin typeface="Arial MT"/>
                <a:cs typeface="Arial MT"/>
              </a:rPr>
              <a:t> tree.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sz="1600">
              <a:latin typeface="Arial MT"/>
              <a:cs typeface="Arial MT"/>
            </a:endParaRPr>
          </a:p>
          <a:p>
            <a:pPr marL="12700" marR="412750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OIDs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belonging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Cisco,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are </a:t>
            </a:r>
            <a:r>
              <a:rPr dirty="0" sz="1600">
                <a:latin typeface="Arial MT"/>
                <a:cs typeface="Arial MT"/>
              </a:rPr>
              <a:t>numbered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follows: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.iso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(1).org </a:t>
            </a:r>
            <a:r>
              <a:rPr dirty="0" sz="1600">
                <a:latin typeface="Arial MT"/>
                <a:cs typeface="Arial MT"/>
              </a:rPr>
              <a:t>(3).dod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(6).internet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(1).private </a:t>
            </a:r>
            <a:r>
              <a:rPr dirty="0" sz="1600">
                <a:latin typeface="Arial MT"/>
                <a:cs typeface="Arial MT"/>
              </a:rPr>
              <a:t>(4).enterprises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(1).cisco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(9).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latin typeface="Arial MT"/>
                <a:cs typeface="Arial MT"/>
              </a:rPr>
              <a:t>Therefore,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OID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1.3.6.1.4.1.9.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91891" y="686512"/>
            <a:ext cx="3242145" cy="3740303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69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662" y="2438374"/>
            <a:ext cx="6487540" cy="240284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78739" y="56134"/>
            <a:ext cx="6121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0">
                <a:solidFill>
                  <a:srgbClr val="004B69"/>
                </a:solidFill>
                <a:latin typeface="Arial MT"/>
                <a:cs typeface="Arial MT"/>
              </a:rPr>
              <a:t>SNMP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69</a:t>
            </a:fld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318833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SNMP</a:t>
            </a:r>
            <a:r>
              <a:rPr dirty="0" sz="2400" spc="-114"/>
              <a:t> </a:t>
            </a:r>
            <a:r>
              <a:rPr dirty="0" sz="2400"/>
              <a:t>Polling</a:t>
            </a:r>
            <a:r>
              <a:rPr dirty="0" sz="2400" spc="-50"/>
              <a:t> </a:t>
            </a:r>
            <a:r>
              <a:rPr dirty="0" sz="2400" spc="-10"/>
              <a:t>Scenario</a:t>
            </a:r>
            <a:endParaRPr sz="2400"/>
          </a:p>
        </p:txBody>
      </p:sp>
      <p:sp>
        <p:nvSpPr>
          <p:cNvPr id="5" name="object 5" descr=""/>
          <p:cNvSpPr txBox="1"/>
          <p:nvPr/>
        </p:nvSpPr>
        <p:spPr>
          <a:xfrm>
            <a:off x="553618" y="760603"/>
            <a:ext cx="8005445" cy="15373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4826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Arial MT"/>
                <a:cs typeface="Arial MT"/>
              </a:rPr>
              <a:t>SNMP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observe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CPU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utilization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over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period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time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by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polling </a:t>
            </a:r>
            <a:r>
              <a:rPr dirty="0" sz="1600">
                <a:latin typeface="Arial MT"/>
                <a:cs typeface="Arial MT"/>
              </a:rPr>
              <a:t>devices.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CPU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statistics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compiled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NMS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graphed.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This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creates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baseline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 </a:t>
            </a:r>
            <a:r>
              <a:rPr dirty="0" sz="1600" spc="-10">
                <a:latin typeface="Arial MT"/>
                <a:cs typeface="Arial MT"/>
              </a:rPr>
              <a:t>administrator.</a:t>
            </a:r>
            <a:endParaRPr sz="16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data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retrieved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via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snmpget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utility,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issued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NMS.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Using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0">
                <a:latin typeface="Arial MT"/>
                <a:cs typeface="Arial MT"/>
              </a:rPr>
              <a:t> snmpget utility,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you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manually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retrieve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real-</a:t>
            </a:r>
            <a:r>
              <a:rPr dirty="0" sz="1600">
                <a:latin typeface="Arial MT"/>
                <a:cs typeface="Arial MT"/>
              </a:rPr>
              <a:t>time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data,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have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NMS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run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report.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This </a:t>
            </a:r>
            <a:r>
              <a:rPr dirty="0" sz="1600">
                <a:latin typeface="Arial MT"/>
                <a:cs typeface="Arial MT"/>
              </a:rPr>
              <a:t>report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would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give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you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period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time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you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could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data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get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average.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6121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0">
                <a:solidFill>
                  <a:srgbClr val="004B69"/>
                </a:solidFill>
                <a:latin typeface="Arial MT"/>
                <a:cs typeface="Arial MT"/>
              </a:rPr>
              <a:t>SNMP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325247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SNMP</a:t>
            </a:r>
            <a:r>
              <a:rPr dirty="0" sz="2400" spc="-80"/>
              <a:t> </a:t>
            </a:r>
            <a:r>
              <a:rPr dirty="0" sz="2400"/>
              <a:t>Object</a:t>
            </a:r>
            <a:r>
              <a:rPr dirty="0" sz="2400" spc="-65"/>
              <a:t> </a:t>
            </a:r>
            <a:r>
              <a:rPr dirty="0" sz="2400" spc="-10"/>
              <a:t>Navigator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154025" y="797179"/>
            <a:ext cx="3841750" cy="37814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snmpget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utility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gives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some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insight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into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basic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mechanics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how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SNMP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works. However,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working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long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MIB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variable </a:t>
            </a:r>
            <a:r>
              <a:rPr dirty="0" sz="1600">
                <a:latin typeface="Arial MT"/>
                <a:cs typeface="Arial MT"/>
              </a:rPr>
              <a:t>names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like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1.3.6.1.4.1.9.2.1.58.0 can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be </a:t>
            </a:r>
            <a:r>
              <a:rPr dirty="0" sz="1600">
                <a:latin typeface="Arial MT"/>
                <a:cs typeface="Arial MT"/>
              </a:rPr>
              <a:t>problematic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average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user.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More </a:t>
            </a:r>
            <a:r>
              <a:rPr dirty="0" sz="1600" spc="-10">
                <a:latin typeface="Arial MT"/>
                <a:cs typeface="Arial MT"/>
              </a:rPr>
              <a:t>commonly,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operations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staff </a:t>
            </a:r>
            <a:r>
              <a:rPr dirty="0" sz="1600">
                <a:latin typeface="Arial MT"/>
                <a:cs typeface="Arial MT"/>
              </a:rPr>
              <a:t>uses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management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product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with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easy-</a:t>
            </a:r>
            <a:r>
              <a:rPr dirty="0" sz="1600" spc="-10">
                <a:latin typeface="Arial MT"/>
                <a:cs typeface="Arial MT"/>
              </a:rPr>
              <a:t>to-</a:t>
            </a:r>
            <a:r>
              <a:rPr dirty="0" sz="1600">
                <a:latin typeface="Arial MT"/>
                <a:cs typeface="Arial MT"/>
              </a:rPr>
              <a:t>use</a:t>
            </a:r>
            <a:r>
              <a:rPr dirty="0" sz="1600" spc="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GUI,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which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makes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>
                <a:latin typeface="Arial MT"/>
                <a:cs typeface="Arial MT"/>
              </a:rPr>
              <a:t>entire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MIB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data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variable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naming </a:t>
            </a:r>
            <a:r>
              <a:rPr dirty="0" sz="1600">
                <a:latin typeface="Arial MT"/>
                <a:cs typeface="Arial MT"/>
              </a:rPr>
              <a:t>transparent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user.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Cisco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SNMP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Navigator</a:t>
            </a:r>
            <a:r>
              <a:rPr dirty="0" sz="1600" spc="-25">
                <a:latin typeface="Arial MT"/>
                <a:cs typeface="Arial MT"/>
              </a:rPr>
              <a:t> on</a:t>
            </a:r>
            <a:endParaRPr sz="1600">
              <a:latin typeface="Arial MT"/>
              <a:cs typeface="Arial MT"/>
            </a:endParaRPr>
          </a:p>
          <a:p>
            <a:pPr marL="12700" marR="48260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u="sng" sz="1600" spc="-10">
                <a:solidFill>
                  <a:srgbClr val="38C5F4"/>
                </a:solidFill>
                <a:uFill>
                  <a:solidFill>
                    <a:srgbClr val="38C5F4"/>
                  </a:solidFill>
                </a:uFill>
                <a:latin typeface="Arial MT"/>
                <a:cs typeface="Arial MT"/>
                <a:hlinkClick r:id="rId2"/>
              </a:rPr>
              <a:t>http://www.cisco.com</a:t>
            </a:r>
            <a:r>
              <a:rPr dirty="0" sz="1600" spc="15">
                <a:solidFill>
                  <a:srgbClr val="38C5F4"/>
                </a:solidFill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website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allows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50">
                <a:latin typeface="Arial MT"/>
                <a:cs typeface="Arial MT"/>
              </a:rPr>
              <a:t>a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administrator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research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details </a:t>
            </a:r>
            <a:r>
              <a:rPr dirty="0" sz="1600">
                <a:latin typeface="Arial MT"/>
                <a:cs typeface="Arial MT"/>
              </a:rPr>
              <a:t>about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particular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OID.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4562411" y="1105509"/>
            <a:ext cx="4381500" cy="2932430"/>
            <a:chOff x="4562411" y="1105509"/>
            <a:chExt cx="4381500" cy="2932430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98533" y="1136261"/>
              <a:ext cx="4330229" cy="2786019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4567173" y="1110272"/>
              <a:ext cx="4371975" cy="2922905"/>
            </a:xfrm>
            <a:custGeom>
              <a:avLst/>
              <a:gdLst/>
              <a:ahLst/>
              <a:cxnLst/>
              <a:rect l="l" t="t" r="r" b="b"/>
              <a:pathLst>
                <a:path w="4371975" h="2922904">
                  <a:moveTo>
                    <a:pt x="0" y="2922904"/>
                  </a:moveTo>
                  <a:lnTo>
                    <a:pt x="4371594" y="2922904"/>
                  </a:lnTo>
                  <a:lnTo>
                    <a:pt x="4371594" y="0"/>
                  </a:lnTo>
                  <a:lnTo>
                    <a:pt x="0" y="0"/>
                  </a:lnTo>
                  <a:lnTo>
                    <a:pt x="0" y="292290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69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6121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0">
                <a:solidFill>
                  <a:srgbClr val="004B69"/>
                </a:solidFill>
                <a:latin typeface="Arial MT"/>
                <a:cs typeface="Arial MT"/>
              </a:rPr>
              <a:t>SNMP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69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610933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Lab</a:t>
            </a:r>
            <a:r>
              <a:rPr dirty="0" sz="2400" spc="-85"/>
              <a:t> </a:t>
            </a:r>
            <a:r>
              <a:rPr dirty="0" sz="2400"/>
              <a:t>-</a:t>
            </a:r>
            <a:r>
              <a:rPr dirty="0" sz="2400" spc="-105"/>
              <a:t> </a:t>
            </a:r>
            <a:r>
              <a:rPr dirty="0" sz="2400"/>
              <a:t>Research</a:t>
            </a:r>
            <a:r>
              <a:rPr dirty="0" sz="2400" spc="-75"/>
              <a:t> </a:t>
            </a:r>
            <a:r>
              <a:rPr dirty="0" sz="2400"/>
              <a:t>Network</a:t>
            </a:r>
            <a:r>
              <a:rPr dirty="0" sz="2400" spc="-75"/>
              <a:t> </a:t>
            </a:r>
            <a:r>
              <a:rPr dirty="0" sz="2400"/>
              <a:t>Monitoring</a:t>
            </a:r>
            <a:r>
              <a:rPr dirty="0" sz="2400" spc="-90"/>
              <a:t> </a:t>
            </a:r>
            <a:r>
              <a:rPr dirty="0" sz="2400" spc="-10"/>
              <a:t>Software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696594"/>
            <a:ext cx="6185535" cy="1372870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dirty="0" sz="1800">
                <a:latin typeface="Arial MT"/>
                <a:cs typeface="Arial MT"/>
              </a:rPr>
              <a:t>In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this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lab,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you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will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complete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following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objectives:</a:t>
            </a:r>
            <a:endParaRPr sz="1800">
              <a:latin typeface="Arial MT"/>
              <a:cs typeface="Arial MT"/>
            </a:endParaRPr>
          </a:p>
          <a:p>
            <a:pPr marL="370205" indent="-214629">
              <a:lnSpc>
                <a:spcPct val="100000"/>
              </a:lnSpc>
              <a:spcBef>
                <a:spcPts val="495"/>
              </a:spcBef>
              <a:buClr>
                <a:srgbClr val="57575B"/>
              </a:buClr>
              <a:buChar char="•"/>
              <a:tabLst>
                <a:tab pos="370205" algn="l"/>
              </a:tabLst>
            </a:pPr>
            <a:r>
              <a:rPr dirty="0" sz="1800">
                <a:latin typeface="Arial MT"/>
                <a:cs typeface="Arial MT"/>
              </a:rPr>
              <a:t>Part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1: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Survey</a:t>
            </a:r>
            <a:r>
              <a:rPr dirty="0" sz="1800" spc="-70">
                <a:latin typeface="Arial MT"/>
                <a:cs typeface="Arial MT"/>
              </a:rPr>
              <a:t> </a:t>
            </a:r>
            <a:r>
              <a:rPr dirty="0" sz="1800" spc="-20">
                <a:latin typeface="Arial MT"/>
                <a:cs typeface="Arial MT"/>
              </a:rPr>
              <a:t>Your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Understanding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of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Network </a:t>
            </a:r>
            <a:r>
              <a:rPr dirty="0" sz="1800" spc="-10">
                <a:latin typeface="Arial MT"/>
                <a:cs typeface="Arial MT"/>
              </a:rPr>
              <a:t>Monitoring</a:t>
            </a:r>
            <a:endParaRPr sz="1800">
              <a:latin typeface="Arial MT"/>
              <a:cs typeface="Arial MT"/>
            </a:endParaRPr>
          </a:p>
          <a:p>
            <a:pPr marL="370205" indent="-214629">
              <a:lnSpc>
                <a:spcPct val="100000"/>
              </a:lnSpc>
              <a:spcBef>
                <a:spcPts val="490"/>
              </a:spcBef>
              <a:buClr>
                <a:srgbClr val="57575B"/>
              </a:buClr>
              <a:buChar char="•"/>
              <a:tabLst>
                <a:tab pos="370205" algn="l"/>
              </a:tabLst>
            </a:pPr>
            <a:r>
              <a:rPr dirty="0" sz="1800">
                <a:latin typeface="Arial MT"/>
                <a:cs typeface="Arial MT"/>
              </a:rPr>
              <a:t>Part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2: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Research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Network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Monitoring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Tools</a:t>
            </a:r>
            <a:endParaRPr sz="1800">
              <a:latin typeface="Arial MT"/>
              <a:cs typeface="Arial MT"/>
            </a:endParaRPr>
          </a:p>
          <a:p>
            <a:pPr marL="370205" indent="-214629">
              <a:lnSpc>
                <a:spcPct val="100000"/>
              </a:lnSpc>
              <a:spcBef>
                <a:spcPts val="495"/>
              </a:spcBef>
              <a:buClr>
                <a:srgbClr val="57575B"/>
              </a:buClr>
              <a:buChar char="•"/>
              <a:tabLst>
                <a:tab pos="370205" algn="l"/>
              </a:tabLst>
            </a:pPr>
            <a:r>
              <a:rPr dirty="0" sz="1800">
                <a:latin typeface="Arial MT"/>
                <a:cs typeface="Arial MT"/>
              </a:rPr>
              <a:t>Part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3: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Select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Network Monitoring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 spc="-20">
                <a:latin typeface="Arial MT"/>
                <a:cs typeface="Arial MT"/>
              </a:rPr>
              <a:t>Tool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943861"/>
            <a:ext cx="3079115" cy="7264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600">
                <a:solidFill>
                  <a:srgbClr val="AEE8FA"/>
                </a:solidFill>
              </a:rPr>
              <a:t>10.5</a:t>
            </a:r>
            <a:r>
              <a:rPr dirty="0" sz="4600" spc="-70">
                <a:solidFill>
                  <a:srgbClr val="AEE8FA"/>
                </a:solidFill>
              </a:rPr>
              <a:t> </a:t>
            </a:r>
            <a:r>
              <a:rPr dirty="0" sz="4600" spc="-10">
                <a:solidFill>
                  <a:srgbClr val="AEE8FA"/>
                </a:solidFill>
              </a:rPr>
              <a:t>Syslog</a:t>
            </a:r>
            <a:endParaRPr sz="4600"/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69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6330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Syslog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295465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Introduction</a:t>
            </a:r>
            <a:r>
              <a:rPr dirty="0" sz="2400" spc="-70"/>
              <a:t> </a:t>
            </a:r>
            <a:r>
              <a:rPr dirty="0" sz="2400"/>
              <a:t>to</a:t>
            </a:r>
            <a:r>
              <a:rPr dirty="0" sz="2400" spc="-70"/>
              <a:t> </a:t>
            </a:r>
            <a:r>
              <a:rPr dirty="0" sz="2400" spc="-10"/>
              <a:t>Syslog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60603"/>
            <a:ext cx="7684770" cy="20224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Syslog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UDP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port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514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send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event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notification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messages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across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to </a:t>
            </a:r>
            <a:r>
              <a:rPr dirty="0" sz="1600">
                <a:latin typeface="Arial MT"/>
                <a:cs typeface="Arial MT"/>
              </a:rPr>
              <a:t>event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message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collectors,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shown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figure.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syslog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logging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service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provides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three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primary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functions,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follows:</a:t>
            </a:r>
            <a:endParaRPr sz="1600">
              <a:latin typeface="Arial MT"/>
              <a:cs typeface="Arial MT"/>
            </a:endParaRPr>
          </a:p>
          <a:p>
            <a:pPr marL="428625" indent="-342900">
              <a:lnSpc>
                <a:spcPct val="100000"/>
              </a:lnSpc>
              <a:spcBef>
                <a:spcPts val="505"/>
              </a:spcBef>
              <a:buClr>
                <a:srgbClr val="57575B"/>
              </a:buClr>
              <a:buChar char="•"/>
              <a:tabLst>
                <a:tab pos="428625" algn="l"/>
              </a:tabLst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ability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gather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logging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information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10">
                <a:latin typeface="Arial MT"/>
                <a:cs typeface="Arial MT"/>
              </a:rPr>
              <a:t> monitoring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troubleshooting</a:t>
            </a:r>
            <a:endParaRPr sz="1600">
              <a:latin typeface="Arial MT"/>
              <a:cs typeface="Arial MT"/>
            </a:endParaRPr>
          </a:p>
          <a:p>
            <a:pPr marL="428625" indent="-342900">
              <a:lnSpc>
                <a:spcPct val="100000"/>
              </a:lnSpc>
              <a:spcBef>
                <a:spcPts val="505"/>
              </a:spcBef>
              <a:buClr>
                <a:srgbClr val="57575B"/>
              </a:buClr>
              <a:buChar char="•"/>
              <a:tabLst>
                <a:tab pos="428625" algn="l"/>
              </a:tabLst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ability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select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type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logging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information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captured</a:t>
            </a:r>
            <a:endParaRPr sz="1600">
              <a:latin typeface="Arial MT"/>
              <a:cs typeface="Arial MT"/>
            </a:endParaRPr>
          </a:p>
          <a:p>
            <a:pPr marL="428625" indent="-342900">
              <a:lnSpc>
                <a:spcPct val="100000"/>
              </a:lnSpc>
              <a:spcBef>
                <a:spcPts val="505"/>
              </a:spcBef>
              <a:buClr>
                <a:srgbClr val="57575B"/>
              </a:buClr>
              <a:buChar char="•"/>
              <a:tabLst>
                <a:tab pos="428625" algn="l"/>
              </a:tabLst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ability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specify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destinations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captured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syslog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messages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9008" y="2983907"/>
            <a:ext cx="3373954" cy="2024366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69</a:t>
            </a:fld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6330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Syslog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69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236347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Syslog</a:t>
            </a:r>
            <a:r>
              <a:rPr dirty="0" sz="2400" spc="-100"/>
              <a:t> </a:t>
            </a:r>
            <a:r>
              <a:rPr dirty="0" sz="2400" spc="-10"/>
              <a:t>Operation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488086" y="760603"/>
            <a:ext cx="8171815" cy="33058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4445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syslog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protocol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starts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by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sending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system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messages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debug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output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local </a:t>
            </a:r>
            <a:r>
              <a:rPr dirty="0" sz="1600">
                <a:latin typeface="Arial MT"/>
                <a:cs typeface="Arial MT"/>
              </a:rPr>
              <a:t>logging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process.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Syslog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configuration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may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send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these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messages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across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an </a:t>
            </a:r>
            <a:r>
              <a:rPr dirty="0" sz="1600">
                <a:latin typeface="Arial MT"/>
                <a:cs typeface="Arial MT"/>
              </a:rPr>
              <a:t>external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syslog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server,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where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they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retrieved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without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needing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access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actual device.</a:t>
            </a:r>
            <a:endParaRPr sz="1600">
              <a:latin typeface="Arial MT"/>
              <a:cs typeface="Arial MT"/>
            </a:endParaRPr>
          </a:p>
          <a:p>
            <a:pPr marL="12700" marR="385445">
              <a:lnSpc>
                <a:spcPct val="100000"/>
              </a:lnSpc>
              <a:spcBef>
                <a:spcPts val="385"/>
              </a:spcBef>
            </a:pPr>
            <a:r>
              <a:rPr dirty="0" sz="1600" spc="-10">
                <a:latin typeface="Arial MT"/>
                <a:cs typeface="Arial MT"/>
              </a:rPr>
              <a:t>Alternatively,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syslog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messages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may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sent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internal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buffer.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Messages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sent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>
                <a:latin typeface="Arial MT"/>
                <a:cs typeface="Arial MT"/>
              </a:rPr>
              <a:t>internal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buffer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only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viewable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through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CLI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device.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administrator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may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specify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only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certain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types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system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messages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sent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various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destinations.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Popular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destinations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syslog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messages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include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following:</a:t>
            </a:r>
            <a:endParaRPr sz="1600">
              <a:latin typeface="Arial MT"/>
              <a:cs typeface="Arial MT"/>
            </a:endParaRPr>
          </a:p>
          <a:p>
            <a:pPr marL="428625" indent="-342900">
              <a:lnSpc>
                <a:spcPct val="100000"/>
              </a:lnSpc>
              <a:spcBef>
                <a:spcPts val="505"/>
              </a:spcBef>
              <a:buClr>
                <a:srgbClr val="57575B"/>
              </a:buClr>
              <a:buChar char="•"/>
              <a:tabLst>
                <a:tab pos="428625" algn="l"/>
              </a:tabLst>
            </a:pPr>
            <a:r>
              <a:rPr dirty="0" sz="1600">
                <a:latin typeface="Arial MT"/>
                <a:cs typeface="Arial MT"/>
              </a:rPr>
              <a:t>Logging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buffer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(RAM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inside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switch)</a:t>
            </a:r>
            <a:endParaRPr sz="1600">
              <a:latin typeface="Arial MT"/>
              <a:cs typeface="Arial MT"/>
            </a:endParaRPr>
          </a:p>
          <a:p>
            <a:pPr marL="428625" indent="-342900">
              <a:lnSpc>
                <a:spcPct val="100000"/>
              </a:lnSpc>
              <a:spcBef>
                <a:spcPts val="505"/>
              </a:spcBef>
              <a:buClr>
                <a:srgbClr val="57575B"/>
              </a:buClr>
              <a:buChar char="•"/>
              <a:tabLst>
                <a:tab pos="428625" algn="l"/>
              </a:tabLst>
            </a:pPr>
            <a:r>
              <a:rPr dirty="0" sz="1600">
                <a:latin typeface="Arial MT"/>
                <a:cs typeface="Arial MT"/>
              </a:rPr>
              <a:t>Console</a:t>
            </a:r>
            <a:r>
              <a:rPr dirty="0" sz="1600" spc="-20">
                <a:latin typeface="Arial MT"/>
                <a:cs typeface="Arial MT"/>
              </a:rPr>
              <a:t> line</a:t>
            </a:r>
            <a:endParaRPr sz="1600">
              <a:latin typeface="Arial MT"/>
              <a:cs typeface="Arial MT"/>
            </a:endParaRPr>
          </a:p>
          <a:p>
            <a:pPr marL="428625" indent="-342900">
              <a:lnSpc>
                <a:spcPct val="100000"/>
              </a:lnSpc>
              <a:spcBef>
                <a:spcPts val="505"/>
              </a:spcBef>
              <a:buClr>
                <a:srgbClr val="57575B"/>
              </a:buClr>
              <a:buChar char="•"/>
              <a:tabLst>
                <a:tab pos="428625" algn="l"/>
              </a:tabLst>
            </a:pPr>
            <a:r>
              <a:rPr dirty="0" sz="1600" spc="-25">
                <a:latin typeface="Arial MT"/>
                <a:cs typeface="Arial MT"/>
              </a:rPr>
              <a:t>Terminal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line</a:t>
            </a:r>
            <a:endParaRPr sz="1600">
              <a:latin typeface="Arial MT"/>
              <a:cs typeface="Arial MT"/>
            </a:endParaRPr>
          </a:p>
          <a:p>
            <a:pPr marL="428625" indent="-342900">
              <a:lnSpc>
                <a:spcPct val="100000"/>
              </a:lnSpc>
              <a:spcBef>
                <a:spcPts val="505"/>
              </a:spcBef>
              <a:buClr>
                <a:srgbClr val="57575B"/>
              </a:buClr>
              <a:buChar char="•"/>
              <a:tabLst>
                <a:tab pos="428625" algn="l"/>
              </a:tabLst>
            </a:pPr>
            <a:r>
              <a:rPr dirty="0" sz="1600">
                <a:latin typeface="Arial MT"/>
                <a:cs typeface="Arial MT"/>
              </a:rPr>
              <a:t>Syslog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server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Device</a:t>
            </a:r>
            <a:r>
              <a:rPr dirty="0" spc="-50"/>
              <a:t> </a:t>
            </a:r>
            <a:r>
              <a:rPr dirty="0"/>
              <a:t>Discovery</a:t>
            </a:r>
            <a:r>
              <a:rPr dirty="0" spc="-4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 spc="-25"/>
              <a:t>CDP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CDP</a:t>
            </a:r>
            <a:r>
              <a:rPr dirty="0" sz="2400" spc="-85"/>
              <a:t> </a:t>
            </a:r>
            <a:r>
              <a:rPr dirty="0" sz="2400" spc="-10"/>
              <a:t>Overview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553618" y="760603"/>
            <a:ext cx="8099425" cy="18300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CDP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Cisco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proprietary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Layer 2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protocol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gather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information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about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Cisco </a:t>
            </a:r>
            <a:r>
              <a:rPr dirty="0" sz="1600">
                <a:latin typeface="Arial MT"/>
                <a:cs typeface="Arial MT"/>
              </a:rPr>
              <a:t>devices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which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share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same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data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link.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CDP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media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protocol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independent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runs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all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Cisco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devices,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such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routers, switches,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access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servers.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sz="1600">
              <a:latin typeface="Arial MT"/>
              <a:cs typeface="Arial MT"/>
            </a:endParaRPr>
          </a:p>
          <a:p>
            <a:pPr marL="12700" marR="34290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device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sends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periodic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CDP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advertisements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connected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devices.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These </a:t>
            </a:r>
            <a:r>
              <a:rPr dirty="0" sz="1600">
                <a:latin typeface="Arial MT"/>
                <a:cs typeface="Arial MT"/>
              </a:rPr>
              <a:t>advertisements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share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information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about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type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device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discovered,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name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of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devices,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number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type of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interfaces.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9856" y="2951047"/>
            <a:ext cx="4947601" cy="65516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08038" y="4763414"/>
            <a:ext cx="340360" cy="133350"/>
          </a:xfrm>
          <a:custGeom>
            <a:avLst/>
            <a:gdLst/>
            <a:ahLst/>
            <a:cxnLst/>
            <a:rect l="l" t="t" r="r" b="b"/>
            <a:pathLst>
              <a:path w="340359" h="133350">
                <a:moveTo>
                  <a:pt x="14909" y="3276"/>
                </a:moveTo>
                <a:lnTo>
                  <a:pt x="11404" y="584"/>
                </a:lnTo>
                <a:lnTo>
                  <a:pt x="3505" y="584"/>
                </a:lnTo>
                <a:lnTo>
                  <a:pt x="0" y="3276"/>
                </a:lnTo>
                <a:lnTo>
                  <a:pt x="0" y="27495"/>
                </a:lnTo>
                <a:lnTo>
                  <a:pt x="3505" y="31089"/>
                </a:lnTo>
                <a:lnTo>
                  <a:pt x="11404" y="31089"/>
                </a:lnTo>
                <a:lnTo>
                  <a:pt x="14909" y="27495"/>
                </a:lnTo>
                <a:lnTo>
                  <a:pt x="14909" y="7759"/>
                </a:lnTo>
                <a:lnTo>
                  <a:pt x="14909" y="3276"/>
                </a:lnTo>
                <a:close/>
              </a:path>
              <a:path w="340359" h="133350">
                <a:moveTo>
                  <a:pt x="55575" y="0"/>
                </a:moveTo>
                <a:lnTo>
                  <a:pt x="40665" y="0"/>
                </a:lnTo>
                <a:lnTo>
                  <a:pt x="40665" y="31089"/>
                </a:lnTo>
                <a:lnTo>
                  <a:pt x="55575" y="31089"/>
                </a:lnTo>
                <a:lnTo>
                  <a:pt x="55575" y="0"/>
                </a:lnTo>
                <a:close/>
              </a:path>
              <a:path w="340359" h="133350">
                <a:moveTo>
                  <a:pt x="75920" y="72859"/>
                </a:moveTo>
                <a:lnTo>
                  <a:pt x="74129" y="72859"/>
                </a:lnTo>
                <a:lnTo>
                  <a:pt x="68795" y="71081"/>
                </a:lnTo>
                <a:lnTo>
                  <a:pt x="61671" y="71081"/>
                </a:lnTo>
                <a:lnTo>
                  <a:pt x="49276" y="73317"/>
                </a:lnTo>
                <a:lnTo>
                  <a:pt x="39395" y="79578"/>
                </a:lnTo>
                <a:lnTo>
                  <a:pt x="32867" y="89192"/>
                </a:lnTo>
                <a:lnTo>
                  <a:pt x="30505" y="101473"/>
                </a:lnTo>
                <a:lnTo>
                  <a:pt x="32994" y="114655"/>
                </a:lnTo>
                <a:lnTo>
                  <a:pt x="39738" y="124485"/>
                </a:lnTo>
                <a:lnTo>
                  <a:pt x="49657" y="130632"/>
                </a:lnTo>
                <a:lnTo>
                  <a:pt x="61671" y="132753"/>
                </a:lnTo>
                <a:lnTo>
                  <a:pt x="68795" y="132753"/>
                </a:lnTo>
                <a:lnTo>
                  <a:pt x="74129" y="130962"/>
                </a:lnTo>
                <a:lnTo>
                  <a:pt x="75920" y="130962"/>
                </a:lnTo>
                <a:lnTo>
                  <a:pt x="75920" y="117563"/>
                </a:lnTo>
                <a:lnTo>
                  <a:pt x="75920" y="114884"/>
                </a:lnTo>
                <a:lnTo>
                  <a:pt x="75018" y="114884"/>
                </a:lnTo>
                <a:lnTo>
                  <a:pt x="69684" y="117563"/>
                </a:lnTo>
                <a:lnTo>
                  <a:pt x="52768" y="117563"/>
                </a:lnTo>
                <a:lnTo>
                  <a:pt x="46532" y="110413"/>
                </a:lnTo>
                <a:lnTo>
                  <a:pt x="46532" y="92532"/>
                </a:lnTo>
                <a:lnTo>
                  <a:pt x="52768" y="85382"/>
                </a:lnTo>
                <a:lnTo>
                  <a:pt x="70573" y="85382"/>
                </a:lnTo>
                <a:lnTo>
                  <a:pt x="75018" y="88950"/>
                </a:lnTo>
                <a:lnTo>
                  <a:pt x="75920" y="88950"/>
                </a:lnTo>
                <a:lnTo>
                  <a:pt x="75920" y="85382"/>
                </a:lnTo>
                <a:lnTo>
                  <a:pt x="75920" y="72859"/>
                </a:lnTo>
                <a:close/>
              </a:path>
              <a:path w="340359" h="133350">
                <a:moveTo>
                  <a:pt x="96253" y="0"/>
                </a:moveTo>
                <a:lnTo>
                  <a:pt x="81330" y="0"/>
                </a:lnTo>
                <a:lnTo>
                  <a:pt x="81330" y="45999"/>
                </a:lnTo>
                <a:lnTo>
                  <a:pt x="96253" y="45999"/>
                </a:lnTo>
                <a:lnTo>
                  <a:pt x="96253" y="0"/>
                </a:lnTo>
                <a:close/>
              </a:path>
              <a:path w="340359" h="133350">
                <a:moveTo>
                  <a:pt x="111163" y="71767"/>
                </a:moveTo>
                <a:lnTo>
                  <a:pt x="96253" y="71767"/>
                </a:lnTo>
                <a:lnTo>
                  <a:pt x="96253" y="131406"/>
                </a:lnTo>
                <a:lnTo>
                  <a:pt x="111163" y="131406"/>
                </a:lnTo>
                <a:lnTo>
                  <a:pt x="111163" y="71767"/>
                </a:lnTo>
                <a:close/>
              </a:path>
              <a:path w="340359" h="133350">
                <a:moveTo>
                  <a:pt x="136918" y="0"/>
                </a:moveTo>
                <a:lnTo>
                  <a:pt x="122008" y="0"/>
                </a:lnTo>
                <a:lnTo>
                  <a:pt x="122008" y="31089"/>
                </a:lnTo>
                <a:lnTo>
                  <a:pt x="136918" y="31089"/>
                </a:lnTo>
                <a:lnTo>
                  <a:pt x="136918" y="0"/>
                </a:lnTo>
                <a:close/>
              </a:path>
              <a:path w="340359" h="133350">
                <a:moveTo>
                  <a:pt x="171488" y="105041"/>
                </a:moveTo>
                <a:lnTo>
                  <a:pt x="167068" y="98793"/>
                </a:lnTo>
                <a:lnTo>
                  <a:pt x="157340" y="95211"/>
                </a:lnTo>
                <a:lnTo>
                  <a:pt x="153797" y="94322"/>
                </a:lnTo>
                <a:lnTo>
                  <a:pt x="151155" y="93421"/>
                </a:lnTo>
                <a:lnTo>
                  <a:pt x="146735" y="92532"/>
                </a:lnTo>
                <a:lnTo>
                  <a:pt x="146735" y="85382"/>
                </a:lnTo>
                <a:lnTo>
                  <a:pt x="150266" y="83591"/>
                </a:lnTo>
                <a:lnTo>
                  <a:pt x="160870" y="83591"/>
                </a:lnTo>
                <a:lnTo>
                  <a:pt x="167068" y="85382"/>
                </a:lnTo>
                <a:lnTo>
                  <a:pt x="167944" y="85382"/>
                </a:lnTo>
                <a:lnTo>
                  <a:pt x="167944" y="83591"/>
                </a:lnTo>
                <a:lnTo>
                  <a:pt x="167944" y="72859"/>
                </a:lnTo>
                <a:lnTo>
                  <a:pt x="167068" y="72859"/>
                </a:lnTo>
                <a:lnTo>
                  <a:pt x="160870" y="71081"/>
                </a:lnTo>
                <a:lnTo>
                  <a:pt x="152920" y="71081"/>
                </a:lnTo>
                <a:lnTo>
                  <a:pt x="143865" y="72390"/>
                </a:lnTo>
                <a:lnTo>
                  <a:pt x="136893" y="76111"/>
                </a:lnTo>
                <a:lnTo>
                  <a:pt x="132410" y="82029"/>
                </a:lnTo>
                <a:lnTo>
                  <a:pt x="130822" y="89852"/>
                </a:lnTo>
                <a:lnTo>
                  <a:pt x="130822" y="99682"/>
                </a:lnTo>
                <a:lnTo>
                  <a:pt x="137883" y="104152"/>
                </a:lnTo>
                <a:lnTo>
                  <a:pt x="146735" y="106832"/>
                </a:lnTo>
                <a:lnTo>
                  <a:pt x="147612" y="107721"/>
                </a:lnTo>
                <a:lnTo>
                  <a:pt x="149377" y="107721"/>
                </a:lnTo>
                <a:lnTo>
                  <a:pt x="156451" y="111302"/>
                </a:lnTo>
                <a:lnTo>
                  <a:pt x="156451" y="117563"/>
                </a:lnTo>
                <a:lnTo>
                  <a:pt x="152920" y="119341"/>
                </a:lnTo>
                <a:lnTo>
                  <a:pt x="138772" y="119341"/>
                </a:lnTo>
                <a:lnTo>
                  <a:pt x="132588" y="117563"/>
                </a:lnTo>
                <a:lnTo>
                  <a:pt x="131699" y="117563"/>
                </a:lnTo>
                <a:lnTo>
                  <a:pt x="131699" y="130962"/>
                </a:lnTo>
                <a:lnTo>
                  <a:pt x="139661" y="132753"/>
                </a:lnTo>
                <a:lnTo>
                  <a:pt x="147612" y="132753"/>
                </a:lnTo>
                <a:lnTo>
                  <a:pt x="156184" y="131699"/>
                </a:lnTo>
                <a:lnTo>
                  <a:pt x="163855" y="128295"/>
                </a:lnTo>
                <a:lnTo>
                  <a:pt x="169367" y="122199"/>
                </a:lnTo>
                <a:lnTo>
                  <a:pt x="170027" y="119341"/>
                </a:lnTo>
                <a:lnTo>
                  <a:pt x="171488" y="113093"/>
                </a:lnTo>
                <a:lnTo>
                  <a:pt x="171488" y="105041"/>
                </a:lnTo>
                <a:close/>
              </a:path>
              <a:path w="340359" h="133350">
                <a:moveTo>
                  <a:pt x="177584" y="3276"/>
                </a:moveTo>
                <a:lnTo>
                  <a:pt x="174078" y="584"/>
                </a:lnTo>
                <a:lnTo>
                  <a:pt x="166179" y="584"/>
                </a:lnTo>
                <a:lnTo>
                  <a:pt x="162674" y="3276"/>
                </a:lnTo>
                <a:lnTo>
                  <a:pt x="162674" y="27495"/>
                </a:lnTo>
                <a:lnTo>
                  <a:pt x="166179" y="31089"/>
                </a:lnTo>
                <a:lnTo>
                  <a:pt x="174078" y="31089"/>
                </a:lnTo>
                <a:lnTo>
                  <a:pt x="177584" y="27495"/>
                </a:lnTo>
                <a:lnTo>
                  <a:pt x="177584" y="7759"/>
                </a:lnTo>
                <a:lnTo>
                  <a:pt x="177584" y="3276"/>
                </a:lnTo>
                <a:close/>
              </a:path>
              <a:path w="340359" h="133350">
                <a:moveTo>
                  <a:pt x="218249" y="0"/>
                </a:moveTo>
                <a:lnTo>
                  <a:pt x="203339" y="0"/>
                </a:lnTo>
                <a:lnTo>
                  <a:pt x="203339" y="31089"/>
                </a:lnTo>
                <a:lnTo>
                  <a:pt x="218249" y="31089"/>
                </a:lnTo>
                <a:lnTo>
                  <a:pt x="218249" y="0"/>
                </a:lnTo>
                <a:close/>
              </a:path>
              <a:path w="340359" h="133350">
                <a:moveTo>
                  <a:pt x="231127" y="72859"/>
                </a:moveTo>
                <a:lnTo>
                  <a:pt x="229374" y="72859"/>
                </a:lnTo>
                <a:lnTo>
                  <a:pt x="224116" y="71081"/>
                </a:lnTo>
                <a:lnTo>
                  <a:pt x="217093" y="71081"/>
                </a:lnTo>
                <a:lnTo>
                  <a:pt x="204889" y="73317"/>
                </a:lnTo>
                <a:lnTo>
                  <a:pt x="195160" y="79578"/>
                </a:lnTo>
                <a:lnTo>
                  <a:pt x="188722" y="89192"/>
                </a:lnTo>
                <a:lnTo>
                  <a:pt x="186397" y="101473"/>
                </a:lnTo>
                <a:lnTo>
                  <a:pt x="188849" y="114655"/>
                </a:lnTo>
                <a:lnTo>
                  <a:pt x="195491" y="124485"/>
                </a:lnTo>
                <a:lnTo>
                  <a:pt x="205257" y="130632"/>
                </a:lnTo>
                <a:lnTo>
                  <a:pt x="217093" y="132753"/>
                </a:lnTo>
                <a:lnTo>
                  <a:pt x="224116" y="132753"/>
                </a:lnTo>
                <a:lnTo>
                  <a:pt x="229374" y="130962"/>
                </a:lnTo>
                <a:lnTo>
                  <a:pt x="231127" y="130962"/>
                </a:lnTo>
                <a:lnTo>
                  <a:pt x="231127" y="117563"/>
                </a:lnTo>
                <a:lnTo>
                  <a:pt x="231127" y="114884"/>
                </a:lnTo>
                <a:lnTo>
                  <a:pt x="230251" y="114884"/>
                </a:lnTo>
                <a:lnTo>
                  <a:pt x="225869" y="117563"/>
                </a:lnTo>
                <a:lnTo>
                  <a:pt x="208330" y="117563"/>
                </a:lnTo>
                <a:lnTo>
                  <a:pt x="202184" y="110413"/>
                </a:lnTo>
                <a:lnTo>
                  <a:pt x="202184" y="92532"/>
                </a:lnTo>
                <a:lnTo>
                  <a:pt x="209207" y="85382"/>
                </a:lnTo>
                <a:lnTo>
                  <a:pt x="225869" y="85382"/>
                </a:lnTo>
                <a:lnTo>
                  <a:pt x="230251" y="88950"/>
                </a:lnTo>
                <a:lnTo>
                  <a:pt x="231127" y="88950"/>
                </a:lnTo>
                <a:lnTo>
                  <a:pt x="231127" y="85382"/>
                </a:lnTo>
                <a:lnTo>
                  <a:pt x="231127" y="72859"/>
                </a:lnTo>
                <a:close/>
              </a:path>
              <a:path w="340359" h="133350">
                <a:moveTo>
                  <a:pt x="258927" y="0"/>
                </a:moveTo>
                <a:lnTo>
                  <a:pt x="244005" y="0"/>
                </a:lnTo>
                <a:lnTo>
                  <a:pt x="244005" y="45999"/>
                </a:lnTo>
                <a:lnTo>
                  <a:pt x="258927" y="45999"/>
                </a:lnTo>
                <a:lnTo>
                  <a:pt x="258927" y="0"/>
                </a:lnTo>
                <a:close/>
              </a:path>
              <a:path w="340359" h="133350">
                <a:moveTo>
                  <a:pt x="299593" y="0"/>
                </a:moveTo>
                <a:lnTo>
                  <a:pt x="284683" y="0"/>
                </a:lnTo>
                <a:lnTo>
                  <a:pt x="284683" y="31089"/>
                </a:lnTo>
                <a:lnTo>
                  <a:pt x="299593" y="31089"/>
                </a:lnTo>
                <a:lnTo>
                  <a:pt x="299593" y="0"/>
                </a:lnTo>
                <a:close/>
              </a:path>
              <a:path w="340359" h="133350">
                <a:moveTo>
                  <a:pt x="309079" y="101473"/>
                </a:moveTo>
                <a:lnTo>
                  <a:pt x="306857" y="89560"/>
                </a:lnTo>
                <a:lnTo>
                  <a:pt x="304723" y="86271"/>
                </a:lnTo>
                <a:lnTo>
                  <a:pt x="300596" y="79908"/>
                </a:lnTo>
                <a:lnTo>
                  <a:pt x="293217" y="75006"/>
                </a:lnTo>
                <a:lnTo>
                  <a:pt x="293217" y="93421"/>
                </a:lnTo>
                <a:lnTo>
                  <a:pt x="293217" y="110413"/>
                </a:lnTo>
                <a:lnTo>
                  <a:pt x="287045" y="117563"/>
                </a:lnTo>
                <a:lnTo>
                  <a:pt x="269430" y="117563"/>
                </a:lnTo>
                <a:lnTo>
                  <a:pt x="263258" y="110413"/>
                </a:lnTo>
                <a:lnTo>
                  <a:pt x="263258" y="93421"/>
                </a:lnTo>
                <a:lnTo>
                  <a:pt x="269430" y="86271"/>
                </a:lnTo>
                <a:lnTo>
                  <a:pt x="287045" y="86271"/>
                </a:lnTo>
                <a:lnTo>
                  <a:pt x="293217" y="93421"/>
                </a:lnTo>
                <a:lnTo>
                  <a:pt x="293217" y="75006"/>
                </a:lnTo>
                <a:lnTo>
                  <a:pt x="290868" y="73444"/>
                </a:lnTo>
                <a:lnTo>
                  <a:pt x="278244" y="71081"/>
                </a:lnTo>
                <a:lnTo>
                  <a:pt x="265607" y="73444"/>
                </a:lnTo>
                <a:lnTo>
                  <a:pt x="255879" y="79908"/>
                </a:lnTo>
                <a:lnTo>
                  <a:pt x="249605" y="89560"/>
                </a:lnTo>
                <a:lnTo>
                  <a:pt x="247396" y="101473"/>
                </a:lnTo>
                <a:lnTo>
                  <a:pt x="249605" y="113525"/>
                </a:lnTo>
                <a:lnTo>
                  <a:pt x="255879" y="123482"/>
                </a:lnTo>
                <a:lnTo>
                  <a:pt x="265607" y="130263"/>
                </a:lnTo>
                <a:lnTo>
                  <a:pt x="278244" y="132753"/>
                </a:lnTo>
                <a:lnTo>
                  <a:pt x="290868" y="130263"/>
                </a:lnTo>
                <a:lnTo>
                  <a:pt x="300596" y="123482"/>
                </a:lnTo>
                <a:lnTo>
                  <a:pt x="304317" y="117563"/>
                </a:lnTo>
                <a:lnTo>
                  <a:pt x="306857" y="113525"/>
                </a:lnTo>
                <a:lnTo>
                  <a:pt x="309079" y="101473"/>
                </a:lnTo>
                <a:close/>
              </a:path>
              <a:path w="340359" h="133350">
                <a:moveTo>
                  <a:pt x="340258" y="3276"/>
                </a:moveTo>
                <a:lnTo>
                  <a:pt x="336753" y="584"/>
                </a:lnTo>
                <a:lnTo>
                  <a:pt x="328853" y="584"/>
                </a:lnTo>
                <a:lnTo>
                  <a:pt x="325348" y="3276"/>
                </a:lnTo>
                <a:lnTo>
                  <a:pt x="325348" y="27495"/>
                </a:lnTo>
                <a:lnTo>
                  <a:pt x="328853" y="31089"/>
                </a:lnTo>
                <a:lnTo>
                  <a:pt x="336753" y="31089"/>
                </a:lnTo>
                <a:lnTo>
                  <a:pt x="340258" y="27495"/>
                </a:lnTo>
                <a:lnTo>
                  <a:pt x="340258" y="7759"/>
                </a:lnTo>
                <a:lnTo>
                  <a:pt x="340258" y="3276"/>
                </a:lnTo>
                <a:close/>
              </a:path>
            </a:pathLst>
          </a:custGeom>
          <a:solidFill>
            <a:srgbClr val="38C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78739" y="56134"/>
            <a:ext cx="6330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Syslog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69</a:t>
            </a:fld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33127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Syslog</a:t>
            </a:r>
            <a:r>
              <a:rPr dirty="0" sz="2400" spc="-110"/>
              <a:t> </a:t>
            </a:r>
            <a:r>
              <a:rPr dirty="0" sz="2400"/>
              <a:t>Message</a:t>
            </a:r>
            <a:r>
              <a:rPr dirty="0" sz="2400" spc="-110"/>
              <a:t> </a:t>
            </a:r>
            <a:r>
              <a:rPr dirty="0" sz="2400" spc="-10"/>
              <a:t>Format</a:t>
            </a:r>
            <a:endParaRPr sz="2400"/>
          </a:p>
        </p:txBody>
      </p:sp>
      <p:sp>
        <p:nvSpPr>
          <p:cNvPr id="5" name="object 5" descr=""/>
          <p:cNvSpPr txBox="1"/>
          <p:nvPr/>
        </p:nvSpPr>
        <p:spPr>
          <a:xfrm>
            <a:off x="256133" y="994105"/>
            <a:ext cx="3153410" cy="34397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220345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Cisco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devices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produce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syslog </a:t>
            </a:r>
            <a:r>
              <a:rPr dirty="0" sz="1600">
                <a:latin typeface="Arial MT"/>
                <a:cs typeface="Arial MT"/>
              </a:rPr>
              <a:t>messages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result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network </a:t>
            </a:r>
            <a:r>
              <a:rPr dirty="0" sz="1600">
                <a:latin typeface="Arial MT"/>
                <a:cs typeface="Arial MT"/>
              </a:rPr>
              <a:t>events.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Every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syslog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message </a:t>
            </a:r>
            <a:r>
              <a:rPr dirty="0" sz="1600">
                <a:latin typeface="Arial MT"/>
                <a:cs typeface="Arial MT"/>
              </a:rPr>
              <a:t>contains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severity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level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50">
                <a:latin typeface="Arial MT"/>
                <a:cs typeface="Arial MT"/>
              </a:rPr>
              <a:t>a </a:t>
            </a:r>
            <a:r>
              <a:rPr dirty="0" sz="1600" spc="-10">
                <a:latin typeface="Arial MT"/>
                <a:cs typeface="Arial MT"/>
              </a:rPr>
              <a:t>facility.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600">
              <a:latin typeface="Arial MT"/>
              <a:cs typeface="Arial MT"/>
            </a:endParaRPr>
          </a:p>
          <a:p>
            <a:pPr marL="12700" marR="212725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smaller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numerical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levels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are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more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critical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syslog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alarms.</a:t>
            </a:r>
            <a:endParaRPr sz="16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severity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level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messages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control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where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each </a:t>
            </a:r>
            <a:r>
              <a:rPr dirty="0" sz="1600">
                <a:latin typeface="Arial MT"/>
                <a:cs typeface="Arial MT"/>
              </a:rPr>
              <a:t>type of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message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displayed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(i.e.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console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other destinations).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complete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list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of </a:t>
            </a:r>
            <a:r>
              <a:rPr dirty="0" sz="1600">
                <a:latin typeface="Arial MT"/>
                <a:cs typeface="Arial MT"/>
              </a:rPr>
              <a:t>syslog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levels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shown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table.</a:t>
            </a:r>
            <a:endParaRPr sz="1600">
              <a:latin typeface="Arial MT"/>
              <a:cs typeface="Arial MT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3746627" y="1338199"/>
          <a:ext cx="5302884" cy="3018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2240"/>
                <a:gridCol w="1382395"/>
                <a:gridCol w="2419350"/>
              </a:tblGrid>
              <a:tr h="338455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Severity</a:t>
                      </a:r>
                      <a:r>
                        <a:rPr dirty="0" sz="1400" spc="-4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527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Severity</a:t>
                      </a:r>
                      <a:r>
                        <a:rPr dirty="0" sz="1400" spc="-4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Level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527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Explanation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527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</a:tr>
              <a:tr h="30861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Emergency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Level</a:t>
                      </a:r>
                      <a:r>
                        <a:rPr dirty="0" sz="14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System</a:t>
                      </a:r>
                      <a:r>
                        <a:rPr dirty="0" sz="14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Unusable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Alert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Level</a:t>
                      </a:r>
                      <a:r>
                        <a:rPr dirty="0" sz="14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Immediate</a:t>
                      </a:r>
                      <a:r>
                        <a:rPr dirty="0" sz="1400" spc="-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Action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Needed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30861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Critical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Level</a:t>
                      </a:r>
                      <a:r>
                        <a:rPr dirty="0" sz="14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Critical</a:t>
                      </a:r>
                      <a:r>
                        <a:rPr dirty="0" sz="14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Condition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30861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Error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Level</a:t>
                      </a:r>
                      <a:r>
                        <a:rPr dirty="0" sz="14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Error</a:t>
                      </a:r>
                      <a:r>
                        <a:rPr dirty="0" sz="14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Condition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Warning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Level</a:t>
                      </a:r>
                      <a:r>
                        <a:rPr dirty="0" sz="14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Warning</a:t>
                      </a:r>
                      <a:r>
                        <a:rPr dirty="0" sz="14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Condition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52197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Notification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1447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Level</a:t>
                      </a:r>
                      <a:r>
                        <a:rPr dirty="0" sz="14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1447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48260" marR="5746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Normal,</a:t>
                      </a:r>
                      <a:r>
                        <a:rPr dirty="0" sz="14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but</a:t>
                      </a:r>
                      <a:r>
                        <a:rPr dirty="0" sz="14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Significant Condition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30861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Informational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Level</a:t>
                      </a:r>
                      <a:r>
                        <a:rPr dirty="0" sz="14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Informational</a:t>
                      </a:r>
                      <a:r>
                        <a:rPr dirty="0" sz="1400" spc="-9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Message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Debugging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Level</a:t>
                      </a:r>
                      <a:r>
                        <a:rPr dirty="0" sz="14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Debugging</a:t>
                      </a:r>
                      <a:r>
                        <a:rPr dirty="0" sz="1400" spc="-8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Message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6330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Syslog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69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22078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Syslog</a:t>
            </a:r>
            <a:r>
              <a:rPr dirty="0" sz="2400" spc="-100"/>
              <a:t> </a:t>
            </a:r>
            <a:r>
              <a:rPr dirty="0" sz="2400" spc="-10"/>
              <a:t>Facilities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60603"/>
            <a:ext cx="7997825" cy="31261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addition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specifying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severity,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syslog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messages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also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contain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information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 spc="-10">
                <a:latin typeface="Arial MT"/>
                <a:cs typeface="Arial MT"/>
              </a:rPr>
              <a:t>facility.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Syslog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facilities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service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identifiers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identify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categorize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system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state </a:t>
            </a:r>
            <a:r>
              <a:rPr dirty="0" sz="1600">
                <a:latin typeface="Arial MT"/>
                <a:cs typeface="Arial MT"/>
              </a:rPr>
              <a:t>data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error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event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message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reporting.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logging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facility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options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available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specific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networking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device.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Some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common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syslog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message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facilities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reported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Cisco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IOS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include:</a:t>
            </a:r>
            <a:endParaRPr sz="1600">
              <a:latin typeface="Arial MT"/>
              <a:cs typeface="Arial MT"/>
            </a:endParaRPr>
          </a:p>
          <a:p>
            <a:pPr marL="428625" indent="-342900">
              <a:lnSpc>
                <a:spcPct val="100000"/>
              </a:lnSpc>
              <a:spcBef>
                <a:spcPts val="505"/>
              </a:spcBef>
              <a:buClr>
                <a:srgbClr val="57575B"/>
              </a:buClr>
              <a:buChar char="•"/>
              <a:tabLst>
                <a:tab pos="428625" algn="l"/>
              </a:tabLst>
            </a:pPr>
            <a:r>
              <a:rPr dirty="0" sz="1600" spc="-25">
                <a:latin typeface="Arial MT"/>
                <a:cs typeface="Arial MT"/>
              </a:rPr>
              <a:t>IP</a:t>
            </a:r>
            <a:endParaRPr sz="1600">
              <a:latin typeface="Arial MT"/>
              <a:cs typeface="Arial MT"/>
            </a:endParaRPr>
          </a:p>
          <a:p>
            <a:pPr marL="428625" indent="-342900">
              <a:lnSpc>
                <a:spcPct val="100000"/>
              </a:lnSpc>
              <a:spcBef>
                <a:spcPts val="505"/>
              </a:spcBef>
              <a:buClr>
                <a:srgbClr val="57575B"/>
              </a:buClr>
              <a:buChar char="•"/>
              <a:tabLst>
                <a:tab pos="428625" algn="l"/>
              </a:tabLst>
            </a:pPr>
            <a:r>
              <a:rPr dirty="0" sz="1600">
                <a:latin typeface="Arial MT"/>
                <a:cs typeface="Arial MT"/>
              </a:rPr>
              <a:t>OSPF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protocol</a:t>
            </a:r>
            <a:endParaRPr sz="1600">
              <a:latin typeface="Arial MT"/>
              <a:cs typeface="Arial MT"/>
            </a:endParaRPr>
          </a:p>
          <a:p>
            <a:pPr marL="428625" indent="-342900">
              <a:lnSpc>
                <a:spcPct val="100000"/>
              </a:lnSpc>
              <a:spcBef>
                <a:spcPts val="505"/>
              </a:spcBef>
              <a:buClr>
                <a:srgbClr val="57575B"/>
              </a:buClr>
              <a:buChar char="•"/>
              <a:tabLst>
                <a:tab pos="428625" algn="l"/>
              </a:tabLst>
            </a:pPr>
            <a:r>
              <a:rPr dirty="0" sz="1600">
                <a:latin typeface="Arial MT"/>
                <a:cs typeface="Arial MT"/>
              </a:rPr>
              <a:t>SYS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operating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system</a:t>
            </a:r>
            <a:endParaRPr sz="1600">
              <a:latin typeface="Arial MT"/>
              <a:cs typeface="Arial MT"/>
            </a:endParaRPr>
          </a:p>
          <a:p>
            <a:pPr marL="428625" indent="-342900">
              <a:lnSpc>
                <a:spcPct val="100000"/>
              </a:lnSpc>
              <a:spcBef>
                <a:spcPts val="505"/>
              </a:spcBef>
              <a:buClr>
                <a:srgbClr val="57575B"/>
              </a:buClr>
              <a:buChar char="•"/>
              <a:tabLst>
                <a:tab pos="428625" algn="l"/>
              </a:tabLst>
            </a:pPr>
            <a:r>
              <a:rPr dirty="0" sz="1600">
                <a:latin typeface="Arial MT"/>
                <a:cs typeface="Arial MT"/>
              </a:rPr>
              <a:t>IP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security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(IPsec)</a:t>
            </a:r>
            <a:endParaRPr sz="1600">
              <a:latin typeface="Arial MT"/>
              <a:cs typeface="Arial MT"/>
            </a:endParaRPr>
          </a:p>
          <a:p>
            <a:pPr marL="428625" indent="-342900">
              <a:lnSpc>
                <a:spcPct val="100000"/>
              </a:lnSpc>
              <a:spcBef>
                <a:spcPts val="505"/>
              </a:spcBef>
              <a:buClr>
                <a:srgbClr val="57575B"/>
              </a:buClr>
              <a:buChar char="•"/>
              <a:tabLst>
                <a:tab pos="428625" algn="l"/>
              </a:tabLst>
            </a:pPr>
            <a:r>
              <a:rPr dirty="0" sz="1600">
                <a:latin typeface="Arial MT"/>
                <a:cs typeface="Arial MT"/>
              </a:rPr>
              <a:t>Interface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(IF)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 spc="-10"/>
              <a:t>Syslog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Syslog</a:t>
            </a:r>
            <a:r>
              <a:rPr dirty="0" sz="2400" spc="-114"/>
              <a:t> </a:t>
            </a:r>
            <a:r>
              <a:rPr dirty="0" sz="2400"/>
              <a:t>Facilities</a:t>
            </a:r>
            <a:r>
              <a:rPr dirty="0" sz="2400" spc="-85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69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53618" y="711225"/>
            <a:ext cx="8015605" cy="2318385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600">
                <a:latin typeface="Arial MT"/>
                <a:cs typeface="Arial MT"/>
              </a:rPr>
              <a:t>By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default,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format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syslog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messages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Cisco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IOS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Software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follows:</a:t>
            </a:r>
            <a:endParaRPr sz="1600">
              <a:latin typeface="Arial MT"/>
              <a:cs typeface="Arial MT"/>
            </a:endParaRPr>
          </a:p>
          <a:p>
            <a:pPr marL="1383665">
              <a:lnSpc>
                <a:spcPct val="100000"/>
              </a:lnSpc>
              <a:spcBef>
                <a:spcPts val="380"/>
              </a:spcBef>
            </a:pPr>
            <a:r>
              <a:rPr dirty="0" sz="1600" spc="-10">
                <a:latin typeface="Arial MT"/>
                <a:cs typeface="Arial MT"/>
              </a:rPr>
              <a:t>%facility-severity-</a:t>
            </a:r>
            <a:r>
              <a:rPr dirty="0" sz="1600">
                <a:latin typeface="Arial MT"/>
                <a:cs typeface="Arial MT"/>
              </a:rPr>
              <a:t>MNEMONIC: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description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sz="16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example,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sample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output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Cisco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switch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EtherChannel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link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changing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state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to </a:t>
            </a:r>
            <a:r>
              <a:rPr dirty="0" sz="1600">
                <a:latin typeface="Arial MT"/>
                <a:cs typeface="Arial MT"/>
              </a:rPr>
              <a:t>up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is:</a:t>
            </a:r>
            <a:endParaRPr sz="1600">
              <a:latin typeface="Arial MT"/>
              <a:cs typeface="Arial MT"/>
            </a:endParaRPr>
          </a:p>
          <a:p>
            <a:pPr marL="256540">
              <a:lnSpc>
                <a:spcPct val="100000"/>
              </a:lnSpc>
              <a:spcBef>
                <a:spcPts val="240"/>
              </a:spcBef>
            </a:pPr>
            <a:r>
              <a:rPr dirty="0" sz="1600" spc="-10">
                <a:latin typeface="Courier New"/>
                <a:cs typeface="Courier New"/>
              </a:rPr>
              <a:t>%LINK-3-</a:t>
            </a:r>
            <a:r>
              <a:rPr dirty="0" sz="1600">
                <a:latin typeface="Courier New"/>
                <a:cs typeface="Courier New"/>
              </a:rPr>
              <a:t>UPDOWN:</a:t>
            </a:r>
            <a:r>
              <a:rPr dirty="0" sz="1600" spc="-6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Interface</a:t>
            </a:r>
            <a:r>
              <a:rPr dirty="0" sz="1600" spc="-55">
                <a:latin typeface="Courier New"/>
                <a:cs typeface="Courier New"/>
              </a:rPr>
              <a:t> </a:t>
            </a:r>
            <a:r>
              <a:rPr dirty="0" sz="1600" spc="-10">
                <a:latin typeface="Courier New"/>
                <a:cs typeface="Courier New"/>
              </a:rPr>
              <a:t>Port-</a:t>
            </a:r>
            <a:r>
              <a:rPr dirty="0" sz="1600">
                <a:latin typeface="Courier New"/>
                <a:cs typeface="Courier New"/>
              </a:rPr>
              <a:t>channel1,</a:t>
            </a:r>
            <a:r>
              <a:rPr dirty="0" sz="1600" spc="-5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changed</a:t>
            </a:r>
            <a:r>
              <a:rPr dirty="0" sz="1600" spc="-6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state</a:t>
            </a:r>
            <a:r>
              <a:rPr dirty="0" sz="1600" spc="-5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to</a:t>
            </a:r>
            <a:r>
              <a:rPr dirty="0" sz="1600" spc="-50">
                <a:latin typeface="Courier New"/>
                <a:cs typeface="Courier New"/>
              </a:rPr>
              <a:t> </a:t>
            </a:r>
            <a:r>
              <a:rPr dirty="0" sz="1600" spc="-25">
                <a:latin typeface="Courier New"/>
                <a:cs typeface="Courier New"/>
              </a:rPr>
              <a:t>up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25"/>
              </a:spcBef>
            </a:pP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Here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facility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LINK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severity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level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3,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MNEMONIC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UPDOWN.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6330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Syslog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39243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Configure</a:t>
            </a:r>
            <a:r>
              <a:rPr dirty="0" sz="2400" spc="-110"/>
              <a:t> </a:t>
            </a:r>
            <a:r>
              <a:rPr dirty="0" sz="2400"/>
              <a:t>Syslog</a:t>
            </a:r>
            <a:r>
              <a:rPr dirty="0" sz="2400" spc="-150"/>
              <a:t> </a:t>
            </a:r>
            <a:r>
              <a:rPr dirty="0" sz="2400" spc="-10"/>
              <a:t>Timestamp</a:t>
            </a:r>
            <a:endParaRPr sz="2400"/>
          </a:p>
        </p:txBody>
      </p:sp>
      <p:sp>
        <p:nvSpPr>
          <p:cNvPr id="4" name="object 4" descr=""/>
          <p:cNvSpPr/>
          <p:nvPr/>
        </p:nvSpPr>
        <p:spPr>
          <a:xfrm>
            <a:off x="249859" y="1880704"/>
            <a:ext cx="8644255" cy="2677795"/>
          </a:xfrm>
          <a:custGeom>
            <a:avLst/>
            <a:gdLst/>
            <a:ahLst/>
            <a:cxnLst/>
            <a:rect l="l" t="t" r="r" b="b"/>
            <a:pathLst>
              <a:path w="8644255" h="2677795">
                <a:moveTo>
                  <a:pt x="8644255" y="0"/>
                </a:moveTo>
                <a:lnTo>
                  <a:pt x="0" y="0"/>
                </a:lnTo>
                <a:lnTo>
                  <a:pt x="0" y="2677668"/>
                </a:lnTo>
                <a:lnTo>
                  <a:pt x="8644255" y="2677668"/>
                </a:lnTo>
                <a:lnTo>
                  <a:pt x="86442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328675" y="760603"/>
            <a:ext cx="8401050" cy="37249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37490" marR="113664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By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default,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log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messages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timestamped.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Log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messages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should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timestamped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so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when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they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sent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another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destination,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such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Syslog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server,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there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record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of </a:t>
            </a:r>
            <a:r>
              <a:rPr dirty="0" sz="1600">
                <a:latin typeface="Arial MT"/>
                <a:cs typeface="Arial MT"/>
              </a:rPr>
              <a:t>when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message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was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generated.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command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service</a:t>
            </a:r>
            <a:r>
              <a:rPr dirty="0" sz="1600" spc="-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timestamps</a:t>
            </a:r>
            <a:r>
              <a:rPr dirty="0" sz="1600" spc="-5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log</a:t>
            </a:r>
            <a:r>
              <a:rPr dirty="0" sz="1600" spc="50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datetime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force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logged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events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display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date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time.</a:t>
            </a:r>
            <a:endParaRPr sz="1600">
              <a:latin typeface="Arial MT"/>
              <a:cs typeface="Arial MT"/>
            </a:endParaRPr>
          </a:p>
          <a:p>
            <a:pPr marL="12700" marR="5803900">
              <a:lnSpc>
                <a:spcPct val="100000"/>
              </a:lnSpc>
              <a:spcBef>
                <a:spcPts val="1265"/>
              </a:spcBef>
            </a:pP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R1#</a:t>
            </a:r>
            <a:r>
              <a:rPr dirty="0" sz="1200" spc="-4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configure</a:t>
            </a:r>
            <a:r>
              <a:rPr dirty="0" sz="1200" spc="-3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Courier New"/>
                <a:cs typeface="Courier New"/>
              </a:rPr>
              <a:t>terminal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R1(config)#</a:t>
            </a:r>
            <a:r>
              <a:rPr dirty="0" sz="1200" spc="-5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interface</a:t>
            </a:r>
            <a:r>
              <a:rPr dirty="0" sz="1200" spc="-4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Courier New"/>
                <a:cs typeface="Courier New"/>
              </a:rPr>
              <a:t>g0/0/0 </a:t>
            </a: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R1(config-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if)# </a:t>
            </a:r>
            <a:r>
              <a:rPr dirty="0" sz="1200" spc="-10" b="1">
                <a:solidFill>
                  <a:srgbClr val="FFFFFF"/>
                </a:solidFill>
                <a:latin typeface="Courier New"/>
                <a:cs typeface="Courier New"/>
              </a:rPr>
              <a:t>shutdown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%LINK-5-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CHANGED:</a:t>
            </a:r>
            <a:r>
              <a:rPr dirty="0" sz="1200" spc="-4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Interface</a:t>
            </a:r>
            <a:r>
              <a:rPr dirty="0" sz="1200" spc="-4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GigabitEthernet0/0/0,</a:t>
            </a:r>
            <a:r>
              <a:rPr dirty="0" sz="1200" spc="-4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changed</a:t>
            </a:r>
            <a:r>
              <a:rPr dirty="0" sz="1200" spc="-4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state</a:t>
            </a:r>
            <a:r>
              <a:rPr dirty="0" sz="1200" spc="-4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to</a:t>
            </a:r>
            <a:r>
              <a:rPr dirty="0" sz="1200" spc="-5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administratively</a:t>
            </a:r>
            <a:r>
              <a:rPr dirty="0" sz="1200" spc="-4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down</a:t>
            </a:r>
            <a:endParaRPr sz="12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%LINEPROTO-5-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UPDOWN:</a:t>
            </a:r>
            <a:r>
              <a:rPr dirty="0" sz="1200" spc="-4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Line</a:t>
            </a:r>
            <a:r>
              <a:rPr dirty="0" sz="1200" spc="-3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protocol</a:t>
            </a:r>
            <a:r>
              <a:rPr dirty="0" sz="1200" spc="-3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on</a:t>
            </a:r>
            <a:r>
              <a:rPr dirty="0" sz="1200" spc="-3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Interface</a:t>
            </a:r>
            <a:r>
              <a:rPr dirty="0" sz="1200" spc="-1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GigabitEthernet0/0/0,</a:t>
            </a:r>
            <a:r>
              <a:rPr dirty="0" sz="1200" spc="-3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changed</a:t>
            </a:r>
            <a:r>
              <a:rPr dirty="0" sz="1200" spc="-3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state</a:t>
            </a:r>
            <a:r>
              <a:rPr dirty="0" sz="1200" spc="-3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to</a:t>
            </a:r>
            <a:r>
              <a:rPr dirty="0" sz="1200" spc="-3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down </a:t>
            </a: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R1(config-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if)#</a:t>
            </a:r>
            <a:r>
              <a:rPr dirty="0" sz="1200" spc="2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spc="-20" b="1">
                <a:solidFill>
                  <a:srgbClr val="FFFFFF"/>
                </a:solidFill>
                <a:latin typeface="Courier New"/>
                <a:cs typeface="Courier New"/>
              </a:rPr>
              <a:t>exit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R1(config)#</a:t>
            </a:r>
            <a:r>
              <a:rPr dirty="0" sz="1200" spc="-4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service</a:t>
            </a:r>
            <a:r>
              <a:rPr dirty="0" sz="1200" spc="-3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timestamps</a:t>
            </a:r>
            <a:r>
              <a:rPr dirty="0" sz="1200" spc="-3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log</a:t>
            </a:r>
            <a:r>
              <a:rPr dirty="0" sz="1200" spc="-3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Courier New"/>
                <a:cs typeface="Courier New"/>
              </a:rPr>
              <a:t>datetime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R1(config)#</a:t>
            </a:r>
            <a:r>
              <a:rPr dirty="0" sz="1200" spc="-5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interface</a:t>
            </a:r>
            <a:r>
              <a:rPr dirty="0" sz="1200" spc="-4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Courier New"/>
                <a:cs typeface="Courier New"/>
              </a:rPr>
              <a:t>g0/0/0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R1(config-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if)#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no</a:t>
            </a:r>
            <a:r>
              <a:rPr dirty="0" sz="1200" spc="-10" b="1">
                <a:solidFill>
                  <a:srgbClr val="FFFFFF"/>
                </a:solidFill>
                <a:latin typeface="Courier New"/>
                <a:cs typeface="Courier New"/>
              </a:rPr>
              <a:t> shutdown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AAB17"/>
                </a:solidFill>
                <a:latin typeface="Courier New"/>
                <a:cs typeface="Courier New"/>
              </a:rPr>
              <a:t>*Mar</a:t>
            </a:r>
            <a:r>
              <a:rPr dirty="0" sz="1200" spc="-45">
                <a:solidFill>
                  <a:srgbClr val="FAAB17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AAB17"/>
                </a:solidFill>
                <a:latin typeface="Courier New"/>
                <a:cs typeface="Courier New"/>
              </a:rPr>
              <a:t>1</a:t>
            </a:r>
            <a:r>
              <a:rPr dirty="0" sz="1200" spc="-30">
                <a:solidFill>
                  <a:srgbClr val="FAAB17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AAB17"/>
                </a:solidFill>
                <a:latin typeface="Courier New"/>
                <a:cs typeface="Courier New"/>
              </a:rPr>
              <a:t>11:52:42:</a:t>
            </a:r>
            <a:r>
              <a:rPr dirty="0" sz="1200" spc="-20">
                <a:solidFill>
                  <a:srgbClr val="FAAB17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%LINK-3-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UPDOWN:</a:t>
            </a:r>
            <a:r>
              <a:rPr dirty="0" sz="1200" spc="-3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Interface</a:t>
            </a:r>
            <a:r>
              <a:rPr dirty="0" sz="1200" spc="-2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GigabitEthernet0/0/0,</a:t>
            </a:r>
            <a:r>
              <a:rPr dirty="0" sz="1200" spc="-3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changed</a:t>
            </a:r>
            <a:r>
              <a:rPr dirty="0" sz="1200" spc="-3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state</a:t>
            </a:r>
            <a:r>
              <a:rPr dirty="0" sz="1200" spc="-3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to</a:t>
            </a:r>
            <a:r>
              <a:rPr dirty="0" sz="1200" spc="-4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down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AAB17"/>
                </a:solidFill>
                <a:latin typeface="Courier New"/>
                <a:cs typeface="Courier New"/>
              </a:rPr>
              <a:t>*Mar</a:t>
            </a:r>
            <a:r>
              <a:rPr dirty="0" sz="1200" spc="-45">
                <a:solidFill>
                  <a:srgbClr val="FAAB17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AAB17"/>
                </a:solidFill>
                <a:latin typeface="Courier New"/>
                <a:cs typeface="Courier New"/>
              </a:rPr>
              <a:t>1</a:t>
            </a:r>
            <a:r>
              <a:rPr dirty="0" sz="1200" spc="-30">
                <a:solidFill>
                  <a:srgbClr val="FAAB17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AAB17"/>
                </a:solidFill>
                <a:latin typeface="Courier New"/>
                <a:cs typeface="Courier New"/>
              </a:rPr>
              <a:t>11:52:45:</a:t>
            </a:r>
            <a:r>
              <a:rPr dirty="0" sz="1200" spc="-20">
                <a:solidFill>
                  <a:srgbClr val="FAAB17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%LINK-3-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UPDOWN:</a:t>
            </a:r>
            <a:r>
              <a:rPr dirty="0" sz="1200" spc="-3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Interface</a:t>
            </a:r>
            <a:r>
              <a:rPr dirty="0" sz="1200" spc="-2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GigabitEthernet0/0/0,</a:t>
            </a:r>
            <a:r>
              <a:rPr dirty="0" sz="1200" spc="-3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changed</a:t>
            </a:r>
            <a:r>
              <a:rPr dirty="0" sz="1200" spc="-3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state</a:t>
            </a:r>
            <a:r>
              <a:rPr dirty="0" sz="1200" spc="-3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to</a:t>
            </a:r>
            <a:r>
              <a:rPr dirty="0" sz="1200" spc="-4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spc="-25">
                <a:solidFill>
                  <a:srgbClr val="DFDFDF"/>
                </a:solidFill>
                <a:latin typeface="Courier New"/>
                <a:cs typeface="Courier New"/>
              </a:rPr>
              <a:t>up</a:t>
            </a:r>
            <a:endParaRPr sz="1200">
              <a:latin typeface="Courier New"/>
              <a:cs typeface="Courier New"/>
            </a:endParaRPr>
          </a:p>
          <a:p>
            <a:pPr marL="12700" marR="464820">
              <a:lnSpc>
                <a:spcPct val="100000"/>
              </a:lnSpc>
            </a:pPr>
            <a:r>
              <a:rPr dirty="0" sz="1200">
                <a:solidFill>
                  <a:srgbClr val="FAAB17"/>
                </a:solidFill>
                <a:latin typeface="Courier New"/>
                <a:cs typeface="Courier New"/>
              </a:rPr>
              <a:t>*Mar</a:t>
            </a:r>
            <a:r>
              <a:rPr dirty="0" sz="1200" spc="-35">
                <a:solidFill>
                  <a:srgbClr val="FAAB17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AAB17"/>
                </a:solidFill>
                <a:latin typeface="Courier New"/>
                <a:cs typeface="Courier New"/>
              </a:rPr>
              <a:t>1</a:t>
            </a:r>
            <a:r>
              <a:rPr dirty="0" sz="1200" spc="-15">
                <a:solidFill>
                  <a:srgbClr val="FAAB17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AAB17"/>
                </a:solidFill>
                <a:latin typeface="Courier New"/>
                <a:cs typeface="Courier New"/>
              </a:rPr>
              <a:t>11:52:46:</a:t>
            </a:r>
            <a:r>
              <a:rPr dirty="0" sz="1200" spc="-5">
                <a:solidFill>
                  <a:srgbClr val="FAAB17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%LINEPROTO-5-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UPDOWN:</a:t>
            </a:r>
            <a:r>
              <a:rPr dirty="0" sz="1200" spc="-1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Line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protocol</a:t>
            </a:r>
            <a:r>
              <a:rPr dirty="0" sz="1200" spc="-1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on</a:t>
            </a:r>
            <a:r>
              <a:rPr dirty="0" sz="1200" spc="-1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Interface</a:t>
            </a:r>
            <a:r>
              <a:rPr dirty="0" sz="1200" spc="-1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GigabitEthernet0/0/0,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changed</a:t>
            </a:r>
            <a:r>
              <a:rPr dirty="0" sz="1200" spc="-2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state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to</a:t>
            </a:r>
            <a:r>
              <a:rPr dirty="0" sz="1200" spc="-25">
                <a:solidFill>
                  <a:srgbClr val="DFDFDF"/>
                </a:solidFill>
                <a:latin typeface="Courier New"/>
                <a:cs typeface="Courier New"/>
              </a:rPr>
              <a:t> up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R1(config-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if)#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69</a:t>
            </a:fld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312240"/>
            <a:ext cx="7209155" cy="1357630"/>
          </a:xfrm>
          <a:prstGeom prst="rect"/>
        </p:spPr>
        <p:txBody>
          <a:bodyPr wrap="square" lIns="0" tIns="91440" rIns="0" bIns="0" rtlCol="0" vert="horz">
            <a:spAutoFit/>
          </a:bodyPr>
          <a:lstStyle/>
          <a:p>
            <a:pPr marL="12700" marR="5080">
              <a:lnSpc>
                <a:spcPts val="4970"/>
              </a:lnSpc>
              <a:spcBef>
                <a:spcPts val="720"/>
              </a:spcBef>
            </a:pPr>
            <a:r>
              <a:rPr dirty="0" sz="4600">
                <a:solidFill>
                  <a:srgbClr val="AEE8FA"/>
                </a:solidFill>
              </a:rPr>
              <a:t>10.6</a:t>
            </a:r>
            <a:r>
              <a:rPr dirty="0" sz="4600" spc="-105">
                <a:solidFill>
                  <a:srgbClr val="AEE8FA"/>
                </a:solidFill>
              </a:rPr>
              <a:t> </a:t>
            </a:r>
            <a:r>
              <a:rPr dirty="0" sz="4600">
                <a:solidFill>
                  <a:srgbClr val="AEE8FA"/>
                </a:solidFill>
              </a:rPr>
              <a:t>Router</a:t>
            </a:r>
            <a:r>
              <a:rPr dirty="0" sz="4600" spc="-100">
                <a:solidFill>
                  <a:srgbClr val="AEE8FA"/>
                </a:solidFill>
              </a:rPr>
              <a:t> </a:t>
            </a:r>
            <a:r>
              <a:rPr dirty="0" sz="4600">
                <a:solidFill>
                  <a:srgbClr val="AEE8FA"/>
                </a:solidFill>
              </a:rPr>
              <a:t>and</a:t>
            </a:r>
            <a:r>
              <a:rPr dirty="0" sz="4600" spc="-105">
                <a:solidFill>
                  <a:srgbClr val="AEE8FA"/>
                </a:solidFill>
              </a:rPr>
              <a:t> </a:t>
            </a:r>
            <a:r>
              <a:rPr dirty="0" sz="4600">
                <a:solidFill>
                  <a:srgbClr val="AEE8FA"/>
                </a:solidFill>
              </a:rPr>
              <a:t>Switch</a:t>
            </a:r>
            <a:r>
              <a:rPr dirty="0" sz="4600" spc="-100">
                <a:solidFill>
                  <a:srgbClr val="AEE8FA"/>
                </a:solidFill>
              </a:rPr>
              <a:t> </a:t>
            </a:r>
            <a:r>
              <a:rPr dirty="0" sz="4600" spc="-20">
                <a:solidFill>
                  <a:srgbClr val="AEE8FA"/>
                </a:solidFill>
              </a:rPr>
              <a:t>File </a:t>
            </a:r>
            <a:r>
              <a:rPr dirty="0" sz="4600" spc="-10">
                <a:solidFill>
                  <a:srgbClr val="AEE8FA"/>
                </a:solidFill>
              </a:rPr>
              <a:t>Maintenance</a:t>
            </a:r>
            <a:endParaRPr sz="4600"/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69</a:t>
            </a:fld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32861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Router</a:t>
            </a:r>
            <a:r>
              <a:rPr dirty="0" sz="1600" spc="-2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and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Switch</a:t>
            </a:r>
            <a:r>
              <a:rPr dirty="0" sz="1600" spc="-3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File</a:t>
            </a:r>
            <a:r>
              <a:rPr dirty="0" sz="1600" spc="-3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Maintenance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276923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Router</a:t>
            </a:r>
            <a:r>
              <a:rPr dirty="0" sz="2400" spc="-75"/>
              <a:t> </a:t>
            </a:r>
            <a:r>
              <a:rPr dirty="0" sz="2400"/>
              <a:t>File</a:t>
            </a:r>
            <a:r>
              <a:rPr dirty="0" sz="2400" spc="-65"/>
              <a:t> </a:t>
            </a:r>
            <a:r>
              <a:rPr dirty="0" sz="2400" spc="-10"/>
              <a:t>Systems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845566"/>
            <a:ext cx="3150235" cy="19767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Cisco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IOS File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System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(IFS) </a:t>
            </a:r>
            <a:r>
              <a:rPr dirty="0" sz="1600">
                <a:latin typeface="Arial MT"/>
                <a:cs typeface="Arial MT"/>
              </a:rPr>
              <a:t>allows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administrator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to </a:t>
            </a:r>
            <a:r>
              <a:rPr dirty="0" sz="1600">
                <a:latin typeface="Arial MT"/>
                <a:cs typeface="Arial MT"/>
              </a:rPr>
              <a:t>navigate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different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directories</a:t>
            </a:r>
            <a:r>
              <a:rPr dirty="0" sz="1600" spc="50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list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files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directory.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>
                <a:latin typeface="Arial MT"/>
                <a:cs typeface="Arial MT"/>
              </a:rPr>
              <a:t>administrator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also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create </a:t>
            </a:r>
            <a:r>
              <a:rPr dirty="0" sz="1600">
                <a:latin typeface="Arial MT"/>
                <a:cs typeface="Arial MT"/>
              </a:rPr>
              <a:t>subdirectories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flash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memory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or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disk.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directories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available </a:t>
            </a:r>
            <a:r>
              <a:rPr dirty="0" sz="1600">
                <a:latin typeface="Arial MT"/>
                <a:cs typeface="Arial MT"/>
              </a:rPr>
              <a:t>depend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device.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53618" y="3138297"/>
            <a:ext cx="3085465" cy="1244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42875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example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displays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output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show</a:t>
            </a:r>
            <a:r>
              <a:rPr dirty="0" sz="1600" spc="-5" b="1">
                <a:latin typeface="Arial"/>
                <a:cs typeface="Arial"/>
              </a:rPr>
              <a:t> </a:t>
            </a:r>
            <a:r>
              <a:rPr dirty="0" sz="1600" spc="-20" b="1">
                <a:latin typeface="Arial"/>
                <a:cs typeface="Arial"/>
              </a:rPr>
              <a:t>file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1600" b="1">
                <a:latin typeface="Arial"/>
                <a:cs typeface="Arial"/>
              </a:rPr>
              <a:t>systems </a:t>
            </a:r>
            <a:r>
              <a:rPr dirty="0" sz="1600">
                <a:latin typeface="Arial MT"/>
                <a:cs typeface="Arial MT"/>
              </a:rPr>
              <a:t>command,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which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lists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all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available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file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systems on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50">
                <a:latin typeface="Arial MT"/>
                <a:cs typeface="Arial MT"/>
              </a:rPr>
              <a:t>a </a:t>
            </a:r>
            <a:r>
              <a:rPr dirty="0" sz="1600">
                <a:latin typeface="Arial MT"/>
                <a:cs typeface="Arial MT"/>
              </a:rPr>
              <a:t>Cisco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4221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router.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864609" y="3985361"/>
            <a:ext cx="4596130" cy="666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asterisk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indicates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current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default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file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system.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The </a:t>
            </a:r>
            <a:r>
              <a:rPr dirty="0" sz="1400">
                <a:latin typeface="Arial MT"/>
                <a:cs typeface="Arial MT"/>
              </a:rPr>
              <a:t>pound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sign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(#)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indicates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bootable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disk.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Both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these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are </a:t>
            </a:r>
            <a:r>
              <a:rPr dirty="0" sz="1400">
                <a:latin typeface="Arial MT"/>
                <a:cs typeface="Arial MT"/>
              </a:rPr>
              <a:t>assigned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flash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file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system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by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default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4676" y="467690"/>
            <a:ext cx="4528439" cy="3489579"/>
          </a:xfrm>
          <a:prstGeom prst="rect">
            <a:avLst/>
          </a:prstGeom>
        </p:spPr>
      </p:pic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69</a:t>
            </a:fld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32861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Router</a:t>
            </a:r>
            <a:r>
              <a:rPr dirty="0" sz="1600" spc="-2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and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Switch</a:t>
            </a:r>
            <a:r>
              <a:rPr dirty="0" sz="1600" spc="-3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File</a:t>
            </a:r>
            <a:r>
              <a:rPr dirty="0" sz="1600" spc="-3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Maintenance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378523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Router</a:t>
            </a:r>
            <a:r>
              <a:rPr dirty="0" sz="2400" spc="-50"/>
              <a:t> </a:t>
            </a:r>
            <a:r>
              <a:rPr dirty="0" sz="2400"/>
              <a:t>File</a:t>
            </a:r>
            <a:r>
              <a:rPr dirty="0" sz="2400" spc="-40"/>
              <a:t> </a:t>
            </a:r>
            <a:r>
              <a:rPr dirty="0" sz="2400"/>
              <a:t>Systems</a:t>
            </a:r>
            <a:r>
              <a:rPr dirty="0" sz="2400" spc="-50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975105"/>
            <a:ext cx="2341245" cy="2219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4825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Because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flash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>
                <a:latin typeface="Arial MT"/>
                <a:cs typeface="Arial MT"/>
              </a:rPr>
              <a:t>default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file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system,</a:t>
            </a:r>
            <a:endParaRPr sz="16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dir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command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lists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>
                <a:latin typeface="Arial MT"/>
                <a:cs typeface="Arial MT"/>
              </a:rPr>
              <a:t>contents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flash.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Of </a:t>
            </a:r>
            <a:r>
              <a:rPr dirty="0" sz="1600">
                <a:latin typeface="Arial MT"/>
                <a:cs typeface="Arial MT"/>
              </a:rPr>
              <a:t>specific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interest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last </a:t>
            </a:r>
            <a:r>
              <a:rPr dirty="0" sz="1600">
                <a:latin typeface="Arial MT"/>
                <a:cs typeface="Arial MT"/>
              </a:rPr>
              <a:t>listing.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This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name</a:t>
            </a:r>
            <a:r>
              <a:rPr dirty="0" sz="1600" spc="50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current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Cisco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IOS </a:t>
            </a:r>
            <a:r>
              <a:rPr dirty="0" sz="1600">
                <a:latin typeface="Arial MT"/>
                <a:cs typeface="Arial MT"/>
              </a:rPr>
              <a:t>file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image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running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RAM.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2835" y="731850"/>
            <a:ext cx="5687314" cy="3750564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69</a:t>
            </a:fld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32861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Router</a:t>
            </a:r>
            <a:r>
              <a:rPr dirty="0" sz="1600" spc="-2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and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Switch</a:t>
            </a:r>
            <a:r>
              <a:rPr dirty="0" sz="1600" spc="-3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File</a:t>
            </a:r>
            <a:r>
              <a:rPr dirty="0" sz="1600" spc="-3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Maintenance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378523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Router</a:t>
            </a:r>
            <a:r>
              <a:rPr dirty="0" sz="2400" spc="-50"/>
              <a:t> </a:t>
            </a:r>
            <a:r>
              <a:rPr dirty="0" sz="2400"/>
              <a:t>File</a:t>
            </a:r>
            <a:r>
              <a:rPr dirty="0" sz="2400" spc="-40"/>
              <a:t> </a:t>
            </a:r>
            <a:r>
              <a:rPr dirty="0" sz="2400"/>
              <a:t>Systems</a:t>
            </a:r>
            <a:r>
              <a:rPr dirty="0" sz="2400" spc="-50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335991" y="760603"/>
            <a:ext cx="3347085" cy="37814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65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view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contents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NVRAM,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you </a:t>
            </a:r>
            <a:r>
              <a:rPr dirty="0" sz="1600">
                <a:latin typeface="Arial MT"/>
                <a:cs typeface="Arial MT"/>
              </a:rPr>
              <a:t>must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change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current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default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file </a:t>
            </a:r>
            <a:r>
              <a:rPr dirty="0" sz="1600">
                <a:latin typeface="Arial MT"/>
                <a:cs typeface="Arial MT"/>
              </a:rPr>
              <a:t>system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by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using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cd</a:t>
            </a:r>
            <a:r>
              <a:rPr dirty="0" sz="1600" spc="-30" b="1">
                <a:latin typeface="Arial"/>
                <a:cs typeface="Arial"/>
              </a:rPr>
              <a:t> </a:t>
            </a:r>
            <a:r>
              <a:rPr dirty="0" sz="1600" spc="-10">
                <a:latin typeface="Arial MT"/>
                <a:cs typeface="Arial MT"/>
              </a:rPr>
              <a:t>(change </a:t>
            </a:r>
            <a:r>
              <a:rPr dirty="0" sz="1600">
                <a:latin typeface="Arial MT"/>
                <a:cs typeface="Arial MT"/>
              </a:rPr>
              <a:t>directory)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command,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shown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 spc="-10">
                <a:latin typeface="Arial MT"/>
                <a:cs typeface="Arial MT"/>
              </a:rPr>
              <a:t>example.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sz="1600">
              <a:latin typeface="Arial MT"/>
              <a:cs typeface="Arial MT"/>
            </a:endParaRPr>
          </a:p>
          <a:p>
            <a:pPr marL="12700" marR="325755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present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working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directory </a:t>
            </a:r>
            <a:r>
              <a:rPr dirty="0" sz="1600">
                <a:latin typeface="Arial MT"/>
                <a:cs typeface="Arial MT"/>
              </a:rPr>
              <a:t>command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pwd</a:t>
            </a:r>
            <a:r>
              <a:rPr dirty="0" sz="1600">
                <a:latin typeface="Arial MT"/>
                <a:cs typeface="Arial MT"/>
              </a:rPr>
              <a:t>.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This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command </a:t>
            </a:r>
            <a:r>
              <a:rPr dirty="0" sz="1600">
                <a:latin typeface="Arial MT"/>
                <a:cs typeface="Arial MT"/>
              </a:rPr>
              <a:t>verifies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viewing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>
                <a:latin typeface="Arial MT"/>
                <a:cs typeface="Arial MT"/>
              </a:rPr>
              <a:t>NVRAM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directory.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Finally,</a:t>
            </a:r>
            <a:endParaRPr sz="1600">
              <a:latin typeface="Arial MT"/>
              <a:cs typeface="Arial MT"/>
            </a:endParaRPr>
          </a:p>
          <a:p>
            <a:pPr marL="12700" marR="207645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dir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command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lists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contents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NVRAM.</a:t>
            </a:r>
            <a:r>
              <a:rPr dirty="0" sz="1600" spc="-114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Although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there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are </a:t>
            </a:r>
            <a:r>
              <a:rPr dirty="0" sz="1600">
                <a:latin typeface="Arial MT"/>
                <a:cs typeface="Arial MT"/>
              </a:rPr>
              <a:t>several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configuration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files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listed,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of </a:t>
            </a:r>
            <a:r>
              <a:rPr dirty="0" sz="1600">
                <a:latin typeface="Arial MT"/>
                <a:cs typeface="Arial MT"/>
              </a:rPr>
              <a:t>specific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interest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startup- configuration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file.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91609" y="1061478"/>
            <a:ext cx="4792599" cy="3276600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69</a:t>
            </a:fld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32861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Router</a:t>
            </a:r>
            <a:r>
              <a:rPr dirty="0" sz="1600" spc="-2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and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Switch</a:t>
            </a:r>
            <a:r>
              <a:rPr dirty="0" sz="1600" spc="-3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File</a:t>
            </a:r>
            <a:r>
              <a:rPr dirty="0" sz="1600" spc="-3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Maintenance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275272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Switch</a:t>
            </a:r>
            <a:r>
              <a:rPr dirty="0" sz="2400" spc="-75"/>
              <a:t> </a:t>
            </a:r>
            <a:r>
              <a:rPr dirty="0" sz="2400"/>
              <a:t>File</a:t>
            </a:r>
            <a:r>
              <a:rPr dirty="0" sz="2400" spc="-70"/>
              <a:t> </a:t>
            </a:r>
            <a:r>
              <a:rPr dirty="0" sz="2400" spc="-10"/>
              <a:t>Systems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60603"/>
            <a:ext cx="2911475" cy="25615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Cisco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2960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switch</a:t>
            </a:r>
            <a:r>
              <a:rPr dirty="0" sz="1600" spc="50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flash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file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system, you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copy </a:t>
            </a:r>
            <a:r>
              <a:rPr dirty="0" sz="1600" spc="-10">
                <a:latin typeface="Arial MT"/>
                <a:cs typeface="Arial MT"/>
              </a:rPr>
              <a:t>configuration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files,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archive </a:t>
            </a:r>
            <a:r>
              <a:rPr dirty="0" sz="1600">
                <a:latin typeface="Arial MT"/>
                <a:cs typeface="Arial MT"/>
              </a:rPr>
              <a:t>(upload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download)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software images.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sz="1600">
              <a:latin typeface="Arial MT"/>
              <a:cs typeface="Arial MT"/>
            </a:endParaRPr>
          </a:p>
          <a:p>
            <a:pPr marL="12700" marR="78105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command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view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file </a:t>
            </a:r>
            <a:r>
              <a:rPr dirty="0" sz="1600">
                <a:latin typeface="Arial MT"/>
                <a:cs typeface="Arial MT"/>
              </a:rPr>
              <a:t>systems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Catalyst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switch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is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same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Cisco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latin typeface="Arial MT"/>
                <a:cs typeface="Arial MT"/>
              </a:rPr>
              <a:t>router: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show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file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systems.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16171" y="822769"/>
            <a:ext cx="4753229" cy="3673729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69</a:t>
            </a:fld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Router</a:t>
            </a:r>
            <a:r>
              <a:rPr dirty="0" spc="-20"/>
              <a:t> </a:t>
            </a:r>
            <a:r>
              <a:rPr dirty="0"/>
              <a:t>and</a:t>
            </a:r>
            <a:r>
              <a:rPr dirty="0" spc="-10"/>
              <a:t> </a:t>
            </a:r>
            <a:r>
              <a:rPr dirty="0"/>
              <a:t>Switch</a:t>
            </a:r>
            <a:r>
              <a:rPr dirty="0" spc="-30"/>
              <a:t> </a:t>
            </a:r>
            <a:r>
              <a:rPr dirty="0"/>
              <a:t>File</a:t>
            </a:r>
            <a:r>
              <a:rPr dirty="0" spc="-35"/>
              <a:t> </a:t>
            </a:r>
            <a:r>
              <a:rPr dirty="0" spc="-10"/>
              <a:t>Maintenance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Use</a:t>
            </a:r>
            <a:r>
              <a:rPr dirty="0" sz="2400" spc="-55"/>
              <a:t> </a:t>
            </a:r>
            <a:r>
              <a:rPr dirty="0" sz="2400"/>
              <a:t>a</a:t>
            </a:r>
            <a:r>
              <a:rPr dirty="0" sz="2400" spc="-80"/>
              <a:t> </a:t>
            </a:r>
            <a:r>
              <a:rPr dirty="0" sz="2400" spc="-50"/>
              <a:t>Text</a:t>
            </a:r>
            <a:r>
              <a:rPr dirty="0" sz="2400" spc="-40"/>
              <a:t> </a:t>
            </a:r>
            <a:r>
              <a:rPr dirty="0" sz="2400"/>
              <a:t>File</a:t>
            </a:r>
            <a:r>
              <a:rPr dirty="0" sz="2400" spc="-30"/>
              <a:t> </a:t>
            </a:r>
            <a:r>
              <a:rPr dirty="0" sz="2400"/>
              <a:t>to</a:t>
            </a:r>
            <a:r>
              <a:rPr dirty="0" sz="2400" spc="-45"/>
              <a:t> </a:t>
            </a:r>
            <a:r>
              <a:rPr dirty="0" sz="2400"/>
              <a:t>Back</a:t>
            </a:r>
            <a:r>
              <a:rPr dirty="0" sz="2400" spc="-40"/>
              <a:t> </a:t>
            </a:r>
            <a:r>
              <a:rPr dirty="0" sz="2400"/>
              <a:t>Up</a:t>
            </a:r>
            <a:r>
              <a:rPr dirty="0" sz="2400" spc="-35"/>
              <a:t> </a:t>
            </a:r>
            <a:r>
              <a:rPr dirty="0" sz="2400"/>
              <a:t>a</a:t>
            </a:r>
            <a:r>
              <a:rPr dirty="0" sz="2400" spc="-50"/>
              <a:t> </a:t>
            </a:r>
            <a:r>
              <a:rPr dirty="0" sz="2400" spc="-10"/>
              <a:t>Configuration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553618" y="760603"/>
            <a:ext cx="3140710" cy="37566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6985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Configuration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files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saved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to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text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file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by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using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45">
                <a:latin typeface="Arial MT"/>
                <a:cs typeface="Arial MT"/>
              </a:rPr>
              <a:t>Tera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Term:</a:t>
            </a:r>
            <a:endParaRPr sz="16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330"/>
              </a:spcBef>
            </a:pPr>
            <a:r>
              <a:rPr dirty="0" sz="1400" b="1">
                <a:latin typeface="Arial"/>
                <a:cs typeface="Arial"/>
              </a:rPr>
              <a:t>Step</a:t>
            </a:r>
            <a:r>
              <a:rPr dirty="0" sz="1400" spc="-3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1</a:t>
            </a:r>
            <a:r>
              <a:rPr dirty="0" sz="1400">
                <a:latin typeface="Arial MT"/>
                <a:cs typeface="Arial MT"/>
              </a:rPr>
              <a:t>.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On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File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menu,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click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20" b="1">
                <a:latin typeface="Arial"/>
                <a:cs typeface="Arial"/>
              </a:rPr>
              <a:t>Log</a:t>
            </a:r>
            <a:r>
              <a:rPr dirty="0" sz="1400" spc="-20">
                <a:latin typeface="Arial MT"/>
                <a:cs typeface="Arial MT"/>
              </a:rPr>
              <a:t>. </a:t>
            </a:r>
            <a:r>
              <a:rPr dirty="0" sz="1400" b="1">
                <a:latin typeface="Arial"/>
                <a:cs typeface="Arial"/>
              </a:rPr>
              <a:t>Step</a:t>
            </a:r>
            <a:r>
              <a:rPr dirty="0" sz="1400" spc="-4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2</a:t>
            </a:r>
            <a:r>
              <a:rPr dirty="0" sz="1400">
                <a:latin typeface="Arial MT"/>
                <a:cs typeface="Arial MT"/>
              </a:rPr>
              <a:t>.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Choose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location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save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the </a:t>
            </a:r>
            <a:r>
              <a:rPr dirty="0" sz="1400">
                <a:latin typeface="Arial MT"/>
                <a:cs typeface="Arial MT"/>
              </a:rPr>
              <a:t>file.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 spc="-50">
                <a:latin typeface="Arial MT"/>
                <a:cs typeface="Arial MT"/>
              </a:rPr>
              <a:t>Tera </a:t>
            </a:r>
            <a:r>
              <a:rPr dirty="0" sz="1400" spc="-40">
                <a:latin typeface="Arial MT"/>
                <a:cs typeface="Arial MT"/>
              </a:rPr>
              <a:t>Term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will begin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capturing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text. </a:t>
            </a:r>
            <a:r>
              <a:rPr dirty="0" sz="1400" b="1">
                <a:latin typeface="Arial"/>
                <a:cs typeface="Arial"/>
              </a:rPr>
              <a:t>Step</a:t>
            </a:r>
            <a:r>
              <a:rPr dirty="0" sz="1400" spc="-4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3</a:t>
            </a:r>
            <a:r>
              <a:rPr dirty="0" sz="1400">
                <a:latin typeface="Arial MT"/>
                <a:cs typeface="Arial MT"/>
              </a:rPr>
              <a:t>.</a:t>
            </a:r>
            <a:r>
              <a:rPr dirty="0" sz="1400" spc="-8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After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capture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has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been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started, </a:t>
            </a:r>
            <a:r>
              <a:rPr dirty="0" sz="1400">
                <a:latin typeface="Arial MT"/>
                <a:cs typeface="Arial MT"/>
              </a:rPr>
              <a:t>execute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b="1">
                <a:latin typeface="Arial"/>
                <a:cs typeface="Arial"/>
              </a:rPr>
              <a:t>show</a:t>
            </a:r>
            <a:r>
              <a:rPr dirty="0" sz="1400" spc="-3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running-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b="1">
                <a:latin typeface="Arial"/>
                <a:cs typeface="Arial"/>
              </a:rPr>
              <a:t>config</a:t>
            </a:r>
            <a:r>
              <a:rPr dirty="0" sz="1400" spc="-55" b="1">
                <a:latin typeface="Arial"/>
                <a:cs typeface="Arial"/>
              </a:rPr>
              <a:t> </a:t>
            </a:r>
            <a:r>
              <a:rPr dirty="0" sz="1400">
                <a:latin typeface="Arial MT"/>
                <a:cs typeface="Arial MT"/>
              </a:rPr>
              <a:t>or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b="1">
                <a:latin typeface="Arial"/>
                <a:cs typeface="Arial"/>
              </a:rPr>
              <a:t>show</a:t>
            </a:r>
            <a:r>
              <a:rPr dirty="0" sz="1400" spc="-2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startup-</a:t>
            </a:r>
            <a:endParaRPr sz="1400">
              <a:latin typeface="Arial"/>
              <a:cs typeface="Arial"/>
            </a:endParaRPr>
          </a:p>
          <a:p>
            <a:pPr marL="12700" marR="132080">
              <a:lnSpc>
                <a:spcPct val="100000"/>
              </a:lnSpc>
            </a:pPr>
            <a:r>
              <a:rPr dirty="0" sz="1400" b="1">
                <a:latin typeface="Arial"/>
                <a:cs typeface="Arial"/>
              </a:rPr>
              <a:t>config</a:t>
            </a:r>
            <a:r>
              <a:rPr dirty="0" sz="1400" spc="-40" b="1">
                <a:latin typeface="Arial"/>
                <a:cs typeface="Arial"/>
              </a:rPr>
              <a:t> </a:t>
            </a:r>
            <a:r>
              <a:rPr dirty="0" sz="1400">
                <a:latin typeface="Arial MT"/>
                <a:cs typeface="Arial MT"/>
              </a:rPr>
              <a:t>command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at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privileged </a:t>
            </a:r>
            <a:r>
              <a:rPr dirty="0" sz="1400">
                <a:latin typeface="Arial MT"/>
                <a:cs typeface="Arial MT"/>
              </a:rPr>
              <a:t>EXEC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prompt.</a:t>
            </a:r>
            <a:r>
              <a:rPr dirty="0" sz="1400" spc="-90">
                <a:latin typeface="Arial MT"/>
                <a:cs typeface="Arial MT"/>
              </a:rPr>
              <a:t> </a:t>
            </a:r>
            <a:r>
              <a:rPr dirty="0" sz="1400" spc="-30">
                <a:latin typeface="Arial MT"/>
                <a:cs typeface="Arial MT"/>
              </a:rPr>
              <a:t>Text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displayed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the </a:t>
            </a:r>
            <a:r>
              <a:rPr dirty="0" sz="1400">
                <a:latin typeface="Arial MT"/>
                <a:cs typeface="Arial MT"/>
              </a:rPr>
              <a:t>terminal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window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will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directed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the </a:t>
            </a:r>
            <a:r>
              <a:rPr dirty="0" sz="1400">
                <a:latin typeface="Arial MT"/>
                <a:cs typeface="Arial MT"/>
              </a:rPr>
              <a:t>chosen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file.</a:t>
            </a:r>
            <a:endParaRPr sz="1400">
              <a:latin typeface="Arial MT"/>
              <a:cs typeface="Arial MT"/>
            </a:endParaRPr>
          </a:p>
          <a:p>
            <a:pPr marL="12700" marR="92075">
              <a:lnSpc>
                <a:spcPct val="100000"/>
              </a:lnSpc>
            </a:pPr>
            <a:r>
              <a:rPr dirty="0" sz="1400" b="1">
                <a:latin typeface="Arial"/>
                <a:cs typeface="Arial"/>
              </a:rPr>
              <a:t>Step</a:t>
            </a:r>
            <a:r>
              <a:rPr dirty="0" sz="1400" spc="-3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4</a:t>
            </a:r>
            <a:r>
              <a:rPr dirty="0" sz="1400">
                <a:latin typeface="Arial MT"/>
                <a:cs typeface="Arial MT"/>
              </a:rPr>
              <a:t>.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When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capture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complete, </a:t>
            </a:r>
            <a:r>
              <a:rPr dirty="0" sz="1400">
                <a:latin typeface="Arial MT"/>
                <a:cs typeface="Arial MT"/>
              </a:rPr>
              <a:t>select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b="1">
                <a:latin typeface="Arial"/>
                <a:cs typeface="Arial"/>
              </a:rPr>
              <a:t>Close</a:t>
            </a:r>
            <a:r>
              <a:rPr dirty="0" sz="1400" spc="-30" b="1">
                <a:latin typeface="Arial"/>
                <a:cs typeface="Arial"/>
              </a:rPr>
              <a:t> </a:t>
            </a: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45">
                <a:latin typeface="Arial MT"/>
                <a:cs typeface="Arial MT"/>
              </a:rPr>
              <a:t>Tera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Term: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Log </a:t>
            </a:r>
            <a:r>
              <a:rPr dirty="0" sz="1400" spc="-10">
                <a:latin typeface="Arial MT"/>
                <a:cs typeface="Arial MT"/>
              </a:rPr>
              <a:t>window.</a:t>
            </a:r>
            <a:endParaRPr sz="1400">
              <a:latin typeface="Arial MT"/>
              <a:cs typeface="Arial MT"/>
            </a:endParaRPr>
          </a:p>
          <a:p>
            <a:pPr marL="12700" marR="20320">
              <a:lnSpc>
                <a:spcPct val="100000"/>
              </a:lnSpc>
              <a:spcBef>
                <a:spcPts val="5"/>
              </a:spcBef>
            </a:pPr>
            <a:r>
              <a:rPr dirty="0" sz="1400" b="1">
                <a:latin typeface="Arial"/>
                <a:cs typeface="Arial"/>
              </a:rPr>
              <a:t>Step</a:t>
            </a:r>
            <a:r>
              <a:rPr dirty="0" sz="1400" spc="-3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5</a:t>
            </a:r>
            <a:r>
              <a:rPr dirty="0" sz="1400">
                <a:latin typeface="Arial MT"/>
                <a:cs typeface="Arial MT"/>
              </a:rPr>
              <a:t>.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View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file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verify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that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it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was </a:t>
            </a:r>
            <a:r>
              <a:rPr dirty="0" sz="1400">
                <a:latin typeface="Arial MT"/>
                <a:cs typeface="Arial MT"/>
              </a:rPr>
              <a:t>not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corrupted.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0744" y="816076"/>
            <a:ext cx="4893416" cy="3605657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69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24936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Device</a:t>
            </a:r>
            <a:r>
              <a:rPr dirty="0" sz="1600" spc="-5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Discovery</a:t>
            </a:r>
            <a:r>
              <a:rPr dirty="0" sz="1600" spc="-4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with</a:t>
            </a:r>
            <a:r>
              <a:rPr dirty="0" sz="1600" spc="-2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004B69"/>
                </a:solidFill>
                <a:latin typeface="Arial MT"/>
                <a:cs typeface="Arial MT"/>
              </a:rPr>
              <a:t>CDP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35159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Configure</a:t>
            </a:r>
            <a:r>
              <a:rPr dirty="0" sz="2400" spc="-90"/>
              <a:t> </a:t>
            </a:r>
            <a:r>
              <a:rPr dirty="0" sz="2400"/>
              <a:t>and</a:t>
            </a:r>
            <a:r>
              <a:rPr dirty="0" sz="2400" spc="-105"/>
              <a:t> </a:t>
            </a:r>
            <a:r>
              <a:rPr dirty="0" sz="2400" spc="-10"/>
              <a:t>Verify</a:t>
            </a:r>
            <a:r>
              <a:rPr dirty="0" sz="2400" spc="-105"/>
              <a:t> </a:t>
            </a:r>
            <a:r>
              <a:rPr dirty="0" sz="2400" spc="-25"/>
              <a:t>CDP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60603"/>
            <a:ext cx="8097520" cy="28543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6731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Cisco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devices,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CDP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enabled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by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default.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65">
                <a:latin typeface="Arial MT"/>
                <a:cs typeface="Arial MT"/>
              </a:rPr>
              <a:t>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verify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status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CDP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display </a:t>
            </a:r>
            <a:r>
              <a:rPr dirty="0" sz="1600">
                <a:latin typeface="Arial MT"/>
                <a:cs typeface="Arial MT"/>
              </a:rPr>
              <a:t>information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about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45">
                <a:latin typeface="Arial MT"/>
                <a:cs typeface="Arial MT"/>
              </a:rPr>
              <a:t>CDP,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enter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show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cdp</a:t>
            </a:r>
            <a:r>
              <a:rPr dirty="0" sz="1600" spc="-30" b="1">
                <a:latin typeface="Arial"/>
                <a:cs typeface="Arial"/>
              </a:rPr>
              <a:t> </a:t>
            </a:r>
            <a:r>
              <a:rPr dirty="0" sz="1600" spc="-10">
                <a:latin typeface="Arial MT"/>
                <a:cs typeface="Arial MT"/>
              </a:rPr>
              <a:t>command.</a:t>
            </a:r>
            <a:endParaRPr sz="1600">
              <a:latin typeface="Arial MT"/>
              <a:cs typeface="Arial MT"/>
            </a:endParaRPr>
          </a:p>
          <a:p>
            <a:pPr marL="355600" marR="63500" indent="-342900">
              <a:lnSpc>
                <a:spcPct val="100000"/>
              </a:lnSpc>
              <a:spcBef>
                <a:spcPts val="384"/>
              </a:spcBef>
              <a:buChar char="•"/>
              <a:tabLst>
                <a:tab pos="355600" algn="l"/>
              </a:tabLst>
            </a:pPr>
            <a:r>
              <a:rPr dirty="0" sz="1600" spc="-65">
                <a:latin typeface="Arial MT"/>
                <a:cs typeface="Arial MT"/>
              </a:rPr>
              <a:t>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disable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CDP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specific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interface,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enter</a:t>
            </a:r>
            <a:r>
              <a:rPr dirty="0" sz="1600" spc="15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no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cdp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enable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interface </a:t>
            </a:r>
            <a:r>
              <a:rPr dirty="0" sz="1600">
                <a:latin typeface="Arial MT"/>
                <a:cs typeface="Arial MT"/>
              </a:rPr>
              <a:t>configuration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mode.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CDP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still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enabled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device;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however, </a:t>
            </a:r>
            <a:r>
              <a:rPr dirty="0" sz="1600">
                <a:latin typeface="Arial MT"/>
                <a:cs typeface="Arial MT"/>
              </a:rPr>
              <a:t>no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more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CDP </a:t>
            </a:r>
            <a:r>
              <a:rPr dirty="0" sz="1600">
                <a:latin typeface="Arial MT"/>
                <a:cs typeface="Arial MT"/>
              </a:rPr>
              <a:t>advertisements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will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sent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out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interface.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65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enable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CDP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specific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interface </a:t>
            </a:r>
            <a:r>
              <a:rPr dirty="0" sz="1600">
                <a:latin typeface="Arial MT"/>
                <a:cs typeface="Arial MT"/>
              </a:rPr>
              <a:t>again,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enter </a:t>
            </a:r>
            <a:r>
              <a:rPr dirty="0" sz="1600" b="1">
                <a:latin typeface="Arial"/>
                <a:cs typeface="Arial"/>
              </a:rPr>
              <a:t>cdp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enable.</a:t>
            </a:r>
            <a:endParaRPr sz="16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</a:tabLst>
            </a:pPr>
            <a:r>
              <a:rPr dirty="0" sz="1600" spc="-65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enable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CDP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globally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all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supported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interfaces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device,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enter</a:t>
            </a:r>
            <a:r>
              <a:rPr dirty="0" sz="1600" spc="15">
                <a:latin typeface="Arial MT"/>
                <a:cs typeface="Arial MT"/>
              </a:rPr>
              <a:t> </a:t>
            </a:r>
            <a:r>
              <a:rPr dirty="0" sz="1600" spc="-25" b="1">
                <a:latin typeface="Arial"/>
                <a:cs typeface="Arial"/>
              </a:rPr>
              <a:t>cdp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dirty="0" sz="1600" b="1">
                <a:latin typeface="Arial"/>
                <a:cs typeface="Arial"/>
              </a:rPr>
              <a:t>run</a:t>
            </a:r>
            <a:r>
              <a:rPr dirty="0" sz="1600" spc="-30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global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configuration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mode.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CDP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disabled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all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interfaces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</a:t>
            </a:r>
            <a:endParaRPr sz="16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device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no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cdp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run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command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global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configuration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mode.</a:t>
            </a:r>
            <a:endParaRPr sz="1600">
              <a:latin typeface="Arial MT"/>
              <a:cs typeface="Arial MT"/>
            </a:endParaRPr>
          </a:p>
          <a:p>
            <a:pPr marL="355600" marR="691515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Arial MT"/>
                <a:cs typeface="Arial MT"/>
              </a:rPr>
              <a:t>Use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show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cdp</a:t>
            </a:r>
            <a:r>
              <a:rPr dirty="0" sz="1600" spc="-3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interface</a:t>
            </a:r>
            <a:r>
              <a:rPr dirty="0" sz="1600" spc="5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command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display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interfaces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CDP- </a:t>
            </a:r>
            <a:r>
              <a:rPr dirty="0" sz="1600">
                <a:latin typeface="Arial MT"/>
                <a:cs typeface="Arial MT"/>
              </a:rPr>
              <a:t>enabled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device.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status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each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interface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also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displayed.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32861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Router</a:t>
            </a:r>
            <a:r>
              <a:rPr dirty="0" sz="1600" spc="-2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and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Switch</a:t>
            </a:r>
            <a:r>
              <a:rPr dirty="0" sz="1600" spc="-3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File</a:t>
            </a:r>
            <a:r>
              <a:rPr dirty="0" sz="1600" spc="-3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Maintenance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69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567372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Use</a:t>
            </a:r>
            <a:r>
              <a:rPr dirty="0" sz="2400" spc="-65"/>
              <a:t> </a:t>
            </a:r>
            <a:r>
              <a:rPr dirty="0" sz="2400"/>
              <a:t>a</a:t>
            </a:r>
            <a:r>
              <a:rPr dirty="0" sz="2400" spc="-95"/>
              <a:t> </a:t>
            </a:r>
            <a:r>
              <a:rPr dirty="0" sz="2400" spc="-50"/>
              <a:t>Text</a:t>
            </a:r>
            <a:r>
              <a:rPr dirty="0" sz="2400" spc="-45"/>
              <a:t> </a:t>
            </a:r>
            <a:r>
              <a:rPr dirty="0" sz="2400"/>
              <a:t>File</a:t>
            </a:r>
            <a:r>
              <a:rPr dirty="0" sz="2400" spc="-45"/>
              <a:t> </a:t>
            </a:r>
            <a:r>
              <a:rPr dirty="0" sz="2400"/>
              <a:t>to</a:t>
            </a:r>
            <a:r>
              <a:rPr dirty="0" sz="2400" spc="-55"/>
              <a:t> </a:t>
            </a:r>
            <a:r>
              <a:rPr dirty="0" sz="2400"/>
              <a:t>Restore</a:t>
            </a:r>
            <a:r>
              <a:rPr dirty="0" sz="2400" spc="-50"/>
              <a:t> </a:t>
            </a:r>
            <a:r>
              <a:rPr dirty="0" sz="2400"/>
              <a:t>a</a:t>
            </a:r>
            <a:r>
              <a:rPr dirty="0" sz="2400" spc="-50"/>
              <a:t> </a:t>
            </a:r>
            <a:r>
              <a:rPr dirty="0" sz="2400" spc="-10"/>
              <a:t>Configuration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288442" y="836803"/>
            <a:ext cx="8328025" cy="35877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6129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0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configuration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copied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from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file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then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directly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pasted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device.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file</a:t>
            </a:r>
            <a:r>
              <a:rPr dirty="0" sz="1600" spc="-20">
                <a:latin typeface="Arial MT"/>
                <a:cs typeface="Arial MT"/>
              </a:rPr>
              <a:t> will </a:t>
            </a:r>
            <a:r>
              <a:rPr dirty="0" sz="1600">
                <a:latin typeface="Arial MT"/>
                <a:cs typeface="Arial MT"/>
              </a:rPr>
              <a:t>require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editing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ensure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encrypted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passwords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plaintext,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non-</a:t>
            </a:r>
            <a:r>
              <a:rPr dirty="0" sz="1600" spc="-10">
                <a:latin typeface="Arial MT"/>
                <a:cs typeface="Arial MT"/>
              </a:rPr>
              <a:t>command </a:t>
            </a:r>
            <a:r>
              <a:rPr dirty="0" sz="1600">
                <a:latin typeface="Arial MT"/>
                <a:cs typeface="Arial MT"/>
              </a:rPr>
              <a:t>text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such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spc="-20" b="1">
                <a:latin typeface="Arial"/>
                <a:cs typeface="Arial"/>
              </a:rPr>
              <a:t>--More-</a:t>
            </a:r>
            <a:r>
              <a:rPr dirty="0" sz="1600" b="1">
                <a:latin typeface="Arial"/>
                <a:cs typeface="Arial"/>
              </a:rPr>
              <a:t>-</a:t>
            </a:r>
            <a:r>
              <a:rPr dirty="0" sz="1600" spc="35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IOS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messages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removed.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sz="16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addition,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you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may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want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enable</a:t>
            </a:r>
            <a:r>
              <a:rPr dirty="0" sz="1600" spc="-10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configure terminal</a:t>
            </a:r>
            <a:r>
              <a:rPr dirty="0" sz="1600" spc="10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beginning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file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enter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global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configuration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mode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before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pasting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configuration.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Instead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copying</a:t>
            </a:r>
            <a:r>
              <a:rPr dirty="0" sz="1600" spc="-25">
                <a:latin typeface="Arial MT"/>
                <a:cs typeface="Arial MT"/>
              </a:rPr>
              <a:t> and </a:t>
            </a:r>
            <a:r>
              <a:rPr dirty="0" sz="1600">
                <a:latin typeface="Arial MT"/>
                <a:cs typeface="Arial MT"/>
              </a:rPr>
              <a:t>pasting,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configuration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restored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from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text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file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by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using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 spc="-35">
                <a:latin typeface="Arial MT"/>
                <a:cs typeface="Arial MT"/>
              </a:rPr>
              <a:t>Tera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Term.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When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using</a:t>
            </a:r>
            <a:r>
              <a:rPr dirty="0" sz="1600" spc="-8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Tera Term,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steps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follows:</a:t>
            </a:r>
            <a:endParaRPr sz="1600">
              <a:latin typeface="Arial MT"/>
              <a:cs typeface="Arial MT"/>
            </a:endParaRPr>
          </a:p>
          <a:p>
            <a:pPr marL="696595">
              <a:lnSpc>
                <a:spcPts val="1639"/>
              </a:lnSpc>
              <a:spcBef>
                <a:spcPts val="515"/>
              </a:spcBef>
            </a:pPr>
            <a:r>
              <a:rPr dirty="0" sz="1400" b="1">
                <a:latin typeface="Arial"/>
                <a:cs typeface="Arial"/>
              </a:rPr>
              <a:t>Step</a:t>
            </a:r>
            <a:r>
              <a:rPr dirty="0" sz="1400" spc="-3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1</a:t>
            </a:r>
            <a:r>
              <a:rPr dirty="0" sz="1400">
                <a:latin typeface="Arial MT"/>
                <a:cs typeface="Arial MT"/>
              </a:rPr>
              <a:t>.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On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File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menu,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click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b="1">
                <a:latin typeface="Arial"/>
                <a:cs typeface="Arial"/>
              </a:rPr>
              <a:t>Send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spc="-10">
                <a:latin typeface="Arial MT"/>
                <a:cs typeface="Arial MT"/>
              </a:rPr>
              <a:t>file.</a:t>
            </a:r>
            <a:endParaRPr sz="1400">
              <a:latin typeface="Arial MT"/>
              <a:cs typeface="Arial MT"/>
            </a:endParaRPr>
          </a:p>
          <a:p>
            <a:pPr marL="696595" marR="2389505">
              <a:lnSpc>
                <a:spcPts val="1600"/>
              </a:lnSpc>
              <a:spcBef>
                <a:spcPts val="80"/>
              </a:spcBef>
            </a:pPr>
            <a:r>
              <a:rPr dirty="0" sz="1400" b="1">
                <a:latin typeface="Arial"/>
                <a:cs typeface="Arial"/>
              </a:rPr>
              <a:t>Step</a:t>
            </a:r>
            <a:r>
              <a:rPr dirty="0" sz="1400" spc="-4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2</a:t>
            </a:r>
            <a:r>
              <a:rPr dirty="0" sz="1400">
                <a:latin typeface="Arial MT"/>
                <a:cs typeface="Arial MT"/>
              </a:rPr>
              <a:t>.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Locate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file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copied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into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device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click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10" b="1">
                <a:latin typeface="Arial"/>
                <a:cs typeface="Arial"/>
              </a:rPr>
              <a:t>Open</a:t>
            </a:r>
            <a:r>
              <a:rPr dirty="0" sz="1400" spc="-10">
                <a:latin typeface="Arial MT"/>
                <a:cs typeface="Arial MT"/>
              </a:rPr>
              <a:t>. </a:t>
            </a:r>
            <a:r>
              <a:rPr dirty="0" sz="1400" b="1">
                <a:latin typeface="Arial"/>
                <a:cs typeface="Arial"/>
              </a:rPr>
              <a:t>Step</a:t>
            </a:r>
            <a:r>
              <a:rPr dirty="0" sz="1400" spc="-3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3</a:t>
            </a:r>
            <a:r>
              <a:rPr dirty="0" sz="1400">
                <a:latin typeface="Arial MT"/>
                <a:cs typeface="Arial MT"/>
              </a:rPr>
              <a:t>.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50">
                <a:latin typeface="Arial MT"/>
                <a:cs typeface="Arial MT"/>
              </a:rPr>
              <a:t>Tera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40">
                <a:latin typeface="Arial MT"/>
                <a:cs typeface="Arial MT"/>
              </a:rPr>
              <a:t>Term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will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paste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file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into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device.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35"/>
              </a:spcBef>
            </a:pPr>
            <a:endParaRPr sz="1400">
              <a:latin typeface="Arial MT"/>
              <a:cs typeface="Arial MT"/>
            </a:endParaRPr>
          </a:p>
          <a:p>
            <a:pPr marL="12700" marR="880744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text in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file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will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applied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commands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CLI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become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0">
                <a:latin typeface="Arial MT"/>
                <a:cs typeface="Arial MT"/>
              </a:rPr>
              <a:t> running configuration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 </a:t>
            </a:r>
            <a:r>
              <a:rPr dirty="0" sz="1600" spc="-10">
                <a:latin typeface="Arial MT"/>
                <a:cs typeface="Arial MT"/>
              </a:rPr>
              <a:t>device.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Router</a:t>
            </a:r>
            <a:r>
              <a:rPr dirty="0" spc="-20"/>
              <a:t> </a:t>
            </a:r>
            <a:r>
              <a:rPr dirty="0"/>
              <a:t>and</a:t>
            </a:r>
            <a:r>
              <a:rPr dirty="0" spc="-10"/>
              <a:t> </a:t>
            </a:r>
            <a:r>
              <a:rPr dirty="0"/>
              <a:t>Switch</a:t>
            </a:r>
            <a:r>
              <a:rPr dirty="0" spc="-30"/>
              <a:t> </a:t>
            </a:r>
            <a:r>
              <a:rPr dirty="0"/>
              <a:t>File</a:t>
            </a:r>
            <a:r>
              <a:rPr dirty="0" spc="-35"/>
              <a:t> </a:t>
            </a:r>
            <a:r>
              <a:rPr dirty="0" spc="-10"/>
              <a:t>Maintenance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Using</a:t>
            </a:r>
            <a:r>
              <a:rPr dirty="0" sz="2400" spc="-70"/>
              <a:t> </a:t>
            </a:r>
            <a:r>
              <a:rPr dirty="0" sz="2400"/>
              <a:t>TFTP</a:t>
            </a:r>
            <a:r>
              <a:rPr dirty="0" sz="2400" spc="-105"/>
              <a:t> </a:t>
            </a:r>
            <a:r>
              <a:rPr dirty="0" sz="2400"/>
              <a:t>to</a:t>
            </a:r>
            <a:r>
              <a:rPr dirty="0" sz="2400" spc="-50"/>
              <a:t> </a:t>
            </a:r>
            <a:r>
              <a:rPr dirty="0" sz="2400"/>
              <a:t>Back</a:t>
            </a:r>
            <a:r>
              <a:rPr dirty="0" sz="2400" spc="-50"/>
              <a:t> </a:t>
            </a:r>
            <a:r>
              <a:rPr dirty="0" sz="2400"/>
              <a:t>Up</a:t>
            </a:r>
            <a:r>
              <a:rPr dirty="0" sz="2400" spc="-45"/>
              <a:t> </a:t>
            </a:r>
            <a:r>
              <a:rPr dirty="0" sz="2400"/>
              <a:t>and</a:t>
            </a:r>
            <a:r>
              <a:rPr dirty="0" sz="2400" spc="-40"/>
              <a:t> </a:t>
            </a:r>
            <a:r>
              <a:rPr dirty="0" sz="2400"/>
              <a:t>Restore</a:t>
            </a:r>
            <a:r>
              <a:rPr dirty="0" sz="2400" spc="-40"/>
              <a:t> </a:t>
            </a:r>
            <a:r>
              <a:rPr dirty="0" sz="2400"/>
              <a:t>a</a:t>
            </a:r>
            <a:r>
              <a:rPr dirty="0" sz="2400" spc="-55"/>
              <a:t> </a:t>
            </a:r>
            <a:r>
              <a:rPr dirty="0" sz="2400" spc="-10"/>
              <a:t>Configuration</a:t>
            </a:r>
            <a:endParaRPr sz="2400"/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69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53618" y="713135"/>
            <a:ext cx="7188200" cy="2694305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1600">
                <a:latin typeface="Arial MT"/>
                <a:cs typeface="Arial MT"/>
              </a:rPr>
              <a:t>Follow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these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steps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back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up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running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configuration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TFTP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server: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400" b="1">
                <a:latin typeface="Arial"/>
                <a:cs typeface="Arial"/>
              </a:rPr>
              <a:t>Step</a:t>
            </a:r>
            <a:r>
              <a:rPr dirty="0" sz="1400" spc="-2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1</a:t>
            </a:r>
            <a:r>
              <a:rPr dirty="0" sz="1400">
                <a:latin typeface="Arial MT"/>
                <a:cs typeface="Arial MT"/>
              </a:rPr>
              <a:t>.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Enter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b="1">
                <a:latin typeface="Arial"/>
                <a:cs typeface="Arial"/>
              </a:rPr>
              <a:t>copy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running-</a:t>
            </a:r>
            <a:r>
              <a:rPr dirty="0" sz="1400" b="1">
                <a:latin typeface="Arial"/>
                <a:cs typeface="Arial"/>
              </a:rPr>
              <a:t>config</a:t>
            </a:r>
            <a:r>
              <a:rPr dirty="0" sz="1400" spc="-4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tftp</a:t>
            </a:r>
            <a:r>
              <a:rPr dirty="0" sz="1400" spc="-25" b="1">
                <a:latin typeface="Arial"/>
                <a:cs typeface="Arial"/>
              </a:rPr>
              <a:t> </a:t>
            </a:r>
            <a:r>
              <a:rPr dirty="0" sz="1400" spc="-10">
                <a:latin typeface="Arial MT"/>
                <a:cs typeface="Arial MT"/>
              </a:rPr>
              <a:t>command.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latin typeface="Arial"/>
                <a:cs typeface="Arial"/>
              </a:rPr>
              <a:t>Step</a:t>
            </a:r>
            <a:r>
              <a:rPr dirty="0" sz="1400" spc="-4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2</a:t>
            </a:r>
            <a:r>
              <a:rPr dirty="0" sz="1400">
                <a:latin typeface="Arial MT"/>
                <a:cs typeface="Arial MT"/>
              </a:rPr>
              <a:t>.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Enter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IP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address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host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where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configuration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file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will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stored.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latin typeface="Arial"/>
                <a:cs typeface="Arial"/>
              </a:rPr>
              <a:t>Step</a:t>
            </a:r>
            <a:r>
              <a:rPr dirty="0" sz="1400" spc="-2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3</a:t>
            </a:r>
            <a:r>
              <a:rPr dirty="0" sz="1400">
                <a:latin typeface="Arial MT"/>
                <a:cs typeface="Arial MT"/>
              </a:rPr>
              <a:t>. Enter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name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assign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configuration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file.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latin typeface="Arial"/>
                <a:cs typeface="Arial"/>
              </a:rPr>
              <a:t>Step</a:t>
            </a:r>
            <a:r>
              <a:rPr dirty="0" sz="1400" spc="-3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4</a:t>
            </a:r>
            <a:r>
              <a:rPr dirty="0" sz="1400">
                <a:latin typeface="Arial MT"/>
                <a:cs typeface="Arial MT"/>
              </a:rPr>
              <a:t>.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Press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Enter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confirm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each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choice.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85"/>
              </a:spcBef>
            </a:pP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Use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following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steps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restore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running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configuration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from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TFTP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server: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400" b="1">
                <a:latin typeface="Arial"/>
                <a:cs typeface="Arial"/>
              </a:rPr>
              <a:t>Step</a:t>
            </a:r>
            <a:r>
              <a:rPr dirty="0" sz="1400" spc="-3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1</a:t>
            </a:r>
            <a:r>
              <a:rPr dirty="0" sz="1400">
                <a:latin typeface="Arial MT"/>
                <a:cs typeface="Arial MT"/>
              </a:rPr>
              <a:t>.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Enter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b="1">
                <a:latin typeface="Arial"/>
                <a:cs typeface="Arial"/>
              </a:rPr>
              <a:t>copy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tftp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running-</a:t>
            </a:r>
            <a:r>
              <a:rPr dirty="0" sz="1400" b="1">
                <a:latin typeface="Arial"/>
                <a:cs typeface="Arial"/>
              </a:rPr>
              <a:t>config</a:t>
            </a:r>
            <a:r>
              <a:rPr dirty="0" sz="1400" spc="-45" b="1">
                <a:latin typeface="Arial"/>
                <a:cs typeface="Arial"/>
              </a:rPr>
              <a:t> </a:t>
            </a:r>
            <a:r>
              <a:rPr dirty="0" sz="1400" spc="-10">
                <a:latin typeface="Arial MT"/>
                <a:cs typeface="Arial MT"/>
              </a:rPr>
              <a:t>command.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latin typeface="Arial"/>
                <a:cs typeface="Arial"/>
              </a:rPr>
              <a:t>Step</a:t>
            </a:r>
            <a:r>
              <a:rPr dirty="0" sz="1400" spc="-3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2</a:t>
            </a:r>
            <a:r>
              <a:rPr dirty="0" sz="1400">
                <a:latin typeface="Arial MT"/>
                <a:cs typeface="Arial MT"/>
              </a:rPr>
              <a:t>.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Enter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IP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address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host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where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configuration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file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</a:t>
            </a:r>
            <a:r>
              <a:rPr dirty="0" sz="1400" spc="-10">
                <a:latin typeface="Arial MT"/>
                <a:cs typeface="Arial MT"/>
              </a:rPr>
              <a:t> stored.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latin typeface="Arial"/>
                <a:cs typeface="Arial"/>
              </a:rPr>
              <a:t>Step</a:t>
            </a:r>
            <a:r>
              <a:rPr dirty="0" sz="1400" spc="-4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3</a:t>
            </a:r>
            <a:r>
              <a:rPr dirty="0" sz="1400">
                <a:latin typeface="Arial MT"/>
                <a:cs typeface="Arial MT"/>
              </a:rPr>
              <a:t>.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Enter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name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assign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configuration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file.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latin typeface="Arial"/>
                <a:cs typeface="Arial"/>
              </a:rPr>
              <a:t>Step</a:t>
            </a:r>
            <a:r>
              <a:rPr dirty="0" sz="1400" spc="-3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4</a:t>
            </a:r>
            <a:r>
              <a:rPr dirty="0" sz="1400">
                <a:latin typeface="Arial MT"/>
                <a:cs typeface="Arial MT"/>
              </a:rPr>
              <a:t>.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Press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b="1">
                <a:latin typeface="Arial"/>
                <a:cs typeface="Arial"/>
              </a:rPr>
              <a:t>Enter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confirm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each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choice.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381633" y="3531984"/>
            <a:ext cx="6113780" cy="10160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794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20"/>
              </a:spcBef>
            </a:pP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R1#</a:t>
            </a: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copy</a:t>
            </a:r>
            <a:r>
              <a:rPr dirty="0" sz="1200" spc="-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Courier New"/>
                <a:cs typeface="Courier New"/>
              </a:rPr>
              <a:t>running-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config</a:t>
            </a:r>
            <a:r>
              <a:rPr dirty="0" sz="1200" spc="-1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20" b="1">
                <a:solidFill>
                  <a:srgbClr val="FFFFFF"/>
                </a:solidFill>
                <a:latin typeface="Courier New"/>
                <a:cs typeface="Courier New"/>
              </a:rPr>
              <a:t>tftp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Remote</a:t>
            </a:r>
            <a:r>
              <a:rPr dirty="0" sz="1200" spc="-2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host</a:t>
            </a:r>
            <a:r>
              <a:rPr dirty="0" sz="1200" spc="-4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[]?</a:t>
            </a:r>
            <a:r>
              <a:rPr dirty="0" sz="1200" spc="-10" b="1">
                <a:solidFill>
                  <a:srgbClr val="FFFFFF"/>
                </a:solidFill>
                <a:latin typeface="Courier New"/>
                <a:cs typeface="Courier New"/>
              </a:rPr>
              <a:t>192.168.10.254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Name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of</a:t>
            </a:r>
            <a:r>
              <a:rPr dirty="0" sz="1200" spc="-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the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configuration</a:t>
            </a:r>
            <a:r>
              <a:rPr dirty="0" sz="1200" spc="-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file to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write[R1-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config]? </a:t>
            </a:r>
            <a:r>
              <a:rPr dirty="0" sz="1200" spc="-10" b="1">
                <a:solidFill>
                  <a:srgbClr val="FFFFFF"/>
                </a:solidFill>
                <a:latin typeface="Courier New"/>
                <a:cs typeface="Courier New"/>
              </a:rPr>
              <a:t>R1-Jan-</a:t>
            </a:r>
            <a:r>
              <a:rPr dirty="0" sz="1200" spc="-20" b="1">
                <a:solidFill>
                  <a:srgbClr val="FFFFFF"/>
                </a:solidFill>
                <a:latin typeface="Courier New"/>
                <a:cs typeface="Courier New"/>
              </a:rPr>
              <a:t>2019</a:t>
            </a:r>
            <a:endParaRPr sz="1200">
              <a:latin typeface="Courier New"/>
              <a:cs typeface="Courier New"/>
            </a:endParaRPr>
          </a:p>
          <a:p>
            <a:pPr marL="91440" marR="1320165">
              <a:lnSpc>
                <a:spcPts val="1460"/>
              </a:lnSpc>
              <a:spcBef>
                <a:spcPts val="30"/>
              </a:spcBef>
            </a:pP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Write</a:t>
            </a:r>
            <a:r>
              <a:rPr dirty="0" sz="1200" spc="-2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file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R1-Jan-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2019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to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192.168.10.254?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[confirm]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Writing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R1-Jan-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2019</a:t>
            </a:r>
            <a:r>
              <a:rPr dirty="0" sz="1200" spc="-1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!!!!!!</a:t>
            </a:r>
            <a:r>
              <a:rPr dirty="0" sz="1200" spc="-1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[OK]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32861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Router</a:t>
            </a:r>
            <a:r>
              <a:rPr dirty="0" sz="1600" spc="-2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and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Switch</a:t>
            </a:r>
            <a:r>
              <a:rPr dirty="0" sz="1600" spc="-3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File</a:t>
            </a:r>
            <a:r>
              <a:rPr dirty="0" sz="1600" spc="-3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Maintenance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397129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USB</a:t>
            </a:r>
            <a:r>
              <a:rPr dirty="0" sz="2400" spc="-35"/>
              <a:t> </a:t>
            </a:r>
            <a:r>
              <a:rPr dirty="0" sz="2400"/>
              <a:t>Ports</a:t>
            </a:r>
            <a:r>
              <a:rPr dirty="0" sz="2400" spc="-50"/>
              <a:t> </a:t>
            </a:r>
            <a:r>
              <a:rPr dirty="0" sz="2400"/>
              <a:t>on</a:t>
            </a:r>
            <a:r>
              <a:rPr dirty="0" sz="2400" spc="-45"/>
              <a:t> </a:t>
            </a:r>
            <a:r>
              <a:rPr dirty="0" sz="2400"/>
              <a:t>a</a:t>
            </a:r>
            <a:r>
              <a:rPr dirty="0" sz="2400" spc="-50"/>
              <a:t> </a:t>
            </a:r>
            <a:r>
              <a:rPr dirty="0" sz="2400"/>
              <a:t>Cisco</a:t>
            </a:r>
            <a:r>
              <a:rPr dirty="0" sz="2400" spc="-25"/>
              <a:t> </a:t>
            </a:r>
            <a:r>
              <a:rPr dirty="0" sz="2400" spc="-10"/>
              <a:t>Router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60603"/>
            <a:ext cx="7912734" cy="15862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Universal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Serial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Bus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(USB)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storage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feature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enables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certain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models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Cisco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routers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support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USB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flash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drives.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USB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flash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feature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provides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optional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secondary </a:t>
            </a:r>
            <a:r>
              <a:rPr dirty="0" sz="1600">
                <a:latin typeface="Arial MT"/>
                <a:cs typeface="Arial MT"/>
              </a:rPr>
              <a:t>storage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capability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additional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boot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device.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USB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ports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Cisco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4321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Router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shown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figure.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Use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dir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command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view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contents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USB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flash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drive.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3557" y="2504757"/>
            <a:ext cx="8171805" cy="1137579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69</a:t>
            </a:fld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32861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Router</a:t>
            </a:r>
            <a:r>
              <a:rPr dirty="0" sz="1600" spc="-2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and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Switch</a:t>
            </a:r>
            <a:r>
              <a:rPr dirty="0" sz="1600" spc="-3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File</a:t>
            </a:r>
            <a:r>
              <a:rPr dirty="0" sz="1600" spc="-3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Maintenance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69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698627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Using</a:t>
            </a:r>
            <a:r>
              <a:rPr dirty="0" sz="2400" spc="-35"/>
              <a:t> </a:t>
            </a:r>
            <a:r>
              <a:rPr dirty="0" sz="2400"/>
              <a:t>USB</a:t>
            </a:r>
            <a:r>
              <a:rPr dirty="0" sz="2400" spc="-45"/>
              <a:t> </a:t>
            </a:r>
            <a:r>
              <a:rPr dirty="0" sz="2400"/>
              <a:t>to</a:t>
            </a:r>
            <a:r>
              <a:rPr dirty="0" sz="2400" spc="-50"/>
              <a:t> </a:t>
            </a:r>
            <a:r>
              <a:rPr dirty="0" sz="2400"/>
              <a:t>Back</a:t>
            </a:r>
            <a:r>
              <a:rPr dirty="0" sz="2400" spc="-50"/>
              <a:t> </a:t>
            </a:r>
            <a:r>
              <a:rPr dirty="0" sz="2400"/>
              <a:t>Up</a:t>
            </a:r>
            <a:r>
              <a:rPr dirty="0" sz="2400" spc="-45"/>
              <a:t> </a:t>
            </a:r>
            <a:r>
              <a:rPr dirty="0" sz="2400"/>
              <a:t>and</a:t>
            </a:r>
            <a:r>
              <a:rPr dirty="0" sz="2400" spc="-60"/>
              <a:t> </a:t>
            </a:r>
            <a:r>
              <a:rPr dirty="0" sz="2400"/>
              <a:t>Restore</a:t>
            </a:r>
            <a:r>
              <a:rPr dirty="0" sz="2400" spc="-35"/>
              <a:t> </a:t>
            </a:r>
            <a:r>
              <a:rPr dirty="0" sz="2400"/>
              <a:t>a</a:t>
            </a:r>
            <a:r>
              <a:rPr dirty="0" sz="2400" spc="-60"/>
              <a:t> </a:t>
            </a:r>
            <a:r>
              <a:rPr dirty="0" sz="2400" spc="-10"/>
              <a:t>Configuration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60603"/>
            <a:ext cx="8118475" cy="18300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marR="643890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Issue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show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file</a:t>
            </a:r>
            <a:r>
              <a:rPr dirty="0" sz="1600" spc="-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systems</a:t>
            </a:r>
            <a:r>
              <a:rPr dirty="0" sz="1600" spc="20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command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verify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USB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drive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there</a:t>
            </a:r>
            <a:r>
              <a:rPr dirty="0" sz="1600" spc="-25">
                <a:latin typeface="Arial MT"/>
                <a:cs typeface="Arial MT"/>
              </a:rPr>
              <a:t> and </a:t>
            </a:r>
            <a:r>
              <a:rPr dirty="0" sz="1600">
                <a:latin typeface="Arial MT"/>
                <a:cs typeface="Arial MT"/>
              </a:rPr>
              <a:t>confirm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its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name.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this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example,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USB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file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system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named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-10" b="1">
                <a:latin typeface="Arial"/>
                <a:cs typeface="Arial"/>
              </a:rPr>
              <a:t>usbflash0:</a:t>
            </a:r>
            <a:r>
              <a:rPr dirty="0" sz="1600" spc="-10"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spcBef>
                <a:spcPts val="384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Use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copy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run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usbflash0:</a:t>
            </a:r>
            <a:r>
              <a:rPr dirty="0" sz="1600" i="1">
                <a:latin typeface="Arial"/>
                <a:cs typeface="Arial"/>
              </a:rPr>
              <a:t>/</a:t>
            </a:r>
            <a:r>
              <a:rPr dirty="0" sz="1600" spc="20" i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command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copy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configuration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file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USB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flash </a:t>
            </a:r>
            <a:r>
              <a:rPr dirty="0" sz="1600">
                <a:latin typeface="Arial MT"/>
                <a:cs typeface="Arial MT"/>
              </a:rPr>
              <a:t>drive.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sure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name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flash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drive,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indicated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file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system.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>
                <a:latin typeface="Arial MT"/>
                <a:cs typeface="Arial MT"/>
              </a:rPr>
              <a:t>slash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optional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but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indicates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root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directory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USB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flash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drive.</a:t>
            </a:r>
            <a:endParaRPr sz="1600">
              <a:latin typeface="Arial MT"/>
              <a:cs typeface="Arial MT"/>
            </a:endParaRPr>
          </a:p>
          <a:p>
            <a:pPr marL="299085" marR="254000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IOS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will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prompt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filename.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If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file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already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exists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USB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flash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drive,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will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prompt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overwrite.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71867" y="2714739"/>
            <a:ext cx="7797800" cy="160083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540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00"/>
              </a:spcBef>
            </a:pP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R1#</a:t>
            </a:r>
            <a:r>
              <a:rPr dirty="0" sz="1400" spc="-3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ourier New"/>
                <a:cs typeface="Courier New"/>
              </a:rPr>
              <a:t>copy</a:t>
            </a:r>
            <a:r>
              <a:rPr dirty="0" sz="1400" spc="-2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Courier New"/>
                <a:cs typeface="Courier New"/>
              </a:rPr>
              <a:t>running-</a:t>
            </a:r>
            <a:r>
              <a:rPr dirty="0" sz="1400" b="1">
                <a:solidFill>
                  <a:srgbClr val="FFFFFF"/>
                </a:solidFill>
                <a:latin typeface="Courier New"/>
                <a:cs typeface="Courier New"/>
              </a:rPr>
              <a:t>config</a:t>
            </a:r>
            <a:r>
              <a:rPr dirty="0" sz="1400" spc="-2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Courier New"/>
                <a:cs typeface="Courier New"/>
              </a:rPr>
              <a:t>usbflash0: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Destination</a:t>
            </a:r>
            <a:r>
              <a:rPr dirty="0" sz="1400" spc="-8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filename</a:t>
            </a:r>
            <a:r>
              <a:rPr dirty="0" sz="1400" spc="-8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solidFill>
                  <a:srgbClr val="DFDFDF"/>
                </a:solidFill>
                <a:latin typeface="Courier New"/>
                <a:cs typeface="Courier New"/>
              </a:rPr>
              <a:t>[running-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config]?</a:t>
            </a:r>
            <a:r>
              <a:rPr dirty="0" sz="1400" spc="-8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 spc="-20">
                <a:solidFill>
                  <a:srgbClr val="DFDFDF"/>
                </a:solidFill>
                <a:latin typeface="Courier New"/>
                <a:cs typeface="Courier New"/>
              </a:rPr>
              <a:t>R1-</a:t>
            </a:r>
            <a:r>
              <a:rPr dirty="0" sz="1400" spc="-10">
                <a:solidFill>
                  <a:srgbClr val="DFDFDF"/>
                </a:solidFill>
                <a:latin typeface="Courier New"/>
                <a:cs typeface="Courier New"/>
              </a:rPr>
              <a:t>Config</a:t>
            </a:r>
            <a:endParaRPr sz="1400">
              <a:latin typeface="Courier New"/>
              <a:cs typeface="Courier New"/>
            </a:endParaRPr>
          </a:p>
          <a:p>
            <a:pPr marL="91440" marR="1738630">
              <a:lnSpc>
                <a:spcPct val="100000"/>
              </a:lnSpc>
            </a:pP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%Warning:There</a:t>
            </a:r>
            <a:r>
              <a:rPr dirty="0" sz="1400" spc="-5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is</a:t>
            </a:r>
            <a:r>
              <a:rPr dirty="0" sz="1400" spc="-4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a</a:t>
            </a:r>
            <a:r>
              <a:rPr dirty="0" sz="1400" spc="-4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file</a:t>
            </a:r>
            <a:r>
              <a:rPr dirty="0" sz="1400" spc="-4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already</a:t>
            </a:r>
            <a:r>
              <a:rPr dirty="0" sz="1400" spc="-4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existing</a:t>
            </a:r>
            <a:r>
              <a:rPr dirty="0" sz="1400" spc="-5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with</a:t>
            </a:r>
            <a:r>
              <a:rPr dirty="0" sz="1400" spc="-4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this</a:t>
            </a:r>
            <a:r>
              <a:rPr dirty="0" sz="1400" spc="-3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 spc="-20">
                <a:solidFill>
                  <a:srgbClr val="DFDFDF"/>
                </a:solidFill>
                <a:latin typeface="Courier New"/>
                <a:cs typeface="Courier New"/>
              </a:rPr>
              <a:t>name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Do</a:t>
            </a:r>
            <a:r>
              <a:rPr dirty="0" sz="1400" spc="-3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you</a:t>
            </a:r>
            <a:r>
              <a:rPr dirty="0" sz="1400" spc="-3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want</a:t>
            </a:r>
            <a:r>
              <a:rPr dirty="0" sz="1400" spc="-3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to</a:t>
            </a:r>
            <a:r>
              <a:rPr dirty="0" sz="1400" spc="-3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over</a:t>
            </a:r>
            <a:r>
              <a:rPr dirty="0" sz="14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write?</a:t>
            </a:r>
            <a:r>
              <a:rPr dirty="0" sz="14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solidFill>
                  <a:srgbClr val="DFDFDF"/>
                </a:solidFill>
                <a:latin typeface="Courier New"/>
                <a:cs typeface="Courier New"/>
              </a:rPr>
              <a:t>[confirm]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5024</a:t>
            </a:r>
            <a:r>
              <a:rPr dirty="0" sz="1400" spc="-4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bytes</a:t>
            </a:r>
            <a:r>
              <a:rPr dirty="0" sz="1400" spc="-3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copied</a:t>
            </a:r>
            <a:r>
              <a:rPr dirty="0" sz="1400" spc="-3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in</a:t>
            </a:r>
            <a:r>
              <a:rPr dirty="0" sz="1400" spc="-4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1.796</a:t>
            </a:r>
            <a:r>
              <a:rPr dirty="0" sz="1400" spc="-3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secs</a:t>
            </a:r>
            <a:r>
              <a:rPr dirty="0" sz="1400" spc="-3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(2797</a:t>
            </a:r>
            <a:r>
              <a:rPr dirty="0" sz="1400" spc="-3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solidFill>
                  <a:srgbClr val="DFDFDF"/>
                </a:solidFill>
                <a:latin typeface="Courier New"/>
                <a:cs typeface="Courier New"/>
              </a:rPr>
              <a:t>bytes/sec)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40"/>
              </a:spcBef>
            </a:pPr>
            <a:r>
              <a:rPr dirty="0" sz="1400" spc="-25">
                <a:solidFill>
                  <a:srgbClr val="DFDFDF"/>
                </a:solidFill>
                <a:latin typeface="Courier New"/>
                <a:cs typeface="Courier New"/>
              </a:rPr>
              <a:t>R1#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32861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Router</a:t>
            </a:r>
            <a:r>
              <a:rPr dirty="0" sz="1600" spc="-2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and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Switch</a:t>
            </a:r>
            <a:r>
              <a:rPr dirty="0" sz="1600" spc="-3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File</a:t>
            </a:r>
            <a:r>
              <a:rPr dirty="0" sz="1600" spc="-3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Maintenance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800671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Using</a:t>
            </a:r>
            <a:r>
              <a:rPr dirty="0" sz="2400" spc="-35"/>
              <a:t> </a:t>
            </a:r>
            <a:r>
              <a:rPr dirty="0" sz="2400"/>
              <a:t>USB</a:t>
            </a:r>
            <a:r>
              <a:rPr dirty="0" sz="2400" spc="-55"/>
              <a:t> </a:t>
            </a:r>
            <a:r>
              <a:rPr dirty="0" sz="2400"/>
              <a:t>to</a:t>
            </a:r>
            <a:r>
              <a:rPr dirty="0" sz="2400" spc="-50"/>
              <a:t> </a:t>
            </a:r>
            <a:r>
              <a:rPr dirty="0" sz="2400"/>
              <a:t>Back</a:t>
            </a:r>
            <a:r>
              <a:rPr dirty="0" sz="2400" spc="-55"/>
              <a:t> </a:t>
            </a:r>
            <a:r>
              <a:rPr dirty="0" sz="2400"/>
              <a:t>Up</a:t>
            </a:r>
            <a:r>
              <a:rPr dirty="0" sz="2400" spc="-50"/>
              <a:t> </a:t>
            </a:r>
            <a:r>
              <a:rPr dirty="0" sz="2400"/>
              <a:t>and</a:t>
            </a:r>
            <a:r>
              <a:rPr dirty="0" sz="2400" spc="-60"/>
              <a:t> </a:t>
            </a:r>
            <a:r>
              <a:rPr dirty="0" sz="2400"/>
              <a:t>Restore</a:t>
            </a:r>
            <a:r>
              <a:rPr dirty="0" sz="2400" spc="-40"/>
              <a:t> </a:t>
            </a:r>
            <a:r>
              <a:rPr dirty="0" sz="2400"/>
              <a:t>a</a:t>
            </a:r>
            <a:r>
              <a:rPr dirty="0" sz="2400" spc="-60"/>
              <a:t> </a:t>
            </a:r>
            <a:r>
              <a:rPr dirty="0" sz="2400" spc="-10"/>
              <a:t>Configuration</a:t>
            </a:r>
            <a:r>
              <a:rPr dirty="0" sz="2400" spc="-20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60603"/>
            <a:ext cx="3649345" cy="28054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13664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Use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dir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command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file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on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USB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drive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use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more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command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contents.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sz="16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dirty="0" sz="1600" spc="-65">
                <a:latin typeface="Arial MT"/>
                <a:cs typeface="Arial MT"/>
              </a:rPr>
              <a:t>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Restore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Configurations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5">
                <a:latin typeface="Arial MT"/>
                <a:cs typeface="Arial MT"/>
              </a:rPr>
              <a:t> USB </a:t>
            </a:r>
            <a:r>
              <a:rPr dirty="0" sz="1600">
                <a:latin typeface="Arial MT"/>
                <a:cs typeface="Arial MT"/>
              </a:rPr>
              <a:t>Flash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Drive,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will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necessary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edit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USB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R1-</a:t>
            </a:r>
            <a:r>
              <a:rPr dirty="0" sz="1600">
                <a:latin typeface="Arial MT"/>
                <a:cs typeface="Arial MT"/>
              </a:rPr>
              <a:t>Config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file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text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editor. </a:t>
            </a:r>
            <a:r>
              <a:rPr dirty="0" sz="1600">
                <a:latin typeface="Arial MT"/>
                <a:cs typeface="Arial MT"/>
              </a:rPr>
              <a:t>Assuming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file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name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10" b="1">
                <a:latin typeface="Arial"/>
                <a:cs typeface="Arial"/>
              </a:rPr>
              <a:t>R1-Config</a:t>
            </a:r>
            <a:r>
              <a:rPr dirty="0" sz="1600" spc="-10">
                <a:latin typeface="Arial MT"/>
                <a:cs typeface="Arial MT"/>
              </a:rPr>
              <a:t>, </a:t>
            </a:r>
            <a:r>
              <a:rPr dirty="0" sz="1600">
                <a:latin typeface="Arial MT"/>
                <a:cs typeface="Arial MT"/>
              </a:rPr>
              <a:t>use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command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copy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usbflash0:/R1- </a:t>
            </a:r>
            <a:r>
              <a:rPr dirty="0" sz="1600" b="1">
                <a:latin typeface="Arial"/>
                <a:cs typeface="Arial"/>
              </a:rPr>
              <a:t>Config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 spc="-10" i="1">
                <a:latin typeface="Arial"/>
                <a:cs typeface="Arial"/>
              </a:rPr>
              <a:t>running-</a:t>
            </a:r>
            <a:r>
              <a:rPr dirty="0" sz="1600" i="1">
                <a:latin typeface="Arial"/>
                <a:cs typeface="Arial"/>
              </a:rPr>
              <a:t>config</a:t>
            </a:r>
            <a:r>
              <a:rPr dirty="0" sz="1600" spc="-20" i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restore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50">
                <a:latin typeface="Arial MT"/>
                <a:cs typeface="Arial MT"/>
              </a:rPr>
              <a:t>a </a:t>
            </a:r>
            <a:r>
              <a:rPr dirty="0" sz="1600">
                <a:latin typeface="Arial MT"/>
                <a:cs typeface="Arial MT"/>
              </a:rPr>
              <a:t>running</a:t>
            </a:r>
            <a:r>
              <a:rPr dirty="0" sz="1600" spc="-8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configuration.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44923" y="731786"/>
            <a:ext cx="4049649" cy="3910076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69</a:t>
            </a:fld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32861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Router</a:t>
            </a:r>
            <a:r>
              <a:rPr dirty="0" sz="1600" spc="-2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and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Switch</a:t>
            </a:r>
            <a:r>
              <a:rPr dirty="0" sz="1600" spc="-3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File</a:t>
            </a:r>
            <a:r>
              <a:rPr dirty="0" sz="1600" spc="-3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Maintenance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69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43789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Password</a:t>
            </a:r>
            <a:r>
              <a:rPr dirty="0" sz="2400" spc="-130"/>
              <a:t> </a:t>
            </a:r>
            <a:r>
              <a:rPr dirty="0" sz="2400"/>
              <a:t>Recovery</a:t>
            </a:r>
            <a:r>
              <a:rPr dirty="0" sz="2400" spc="-120"/>
              <a:t> </a:t>
            </a:r>
            <a:r>
              <a:rPr dirty="0" sz="2400" spc="-10"/>
              <a:t>Procedures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60603"/>
            <a:ext cx="7994015" cy="25615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Passwords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devices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prevent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unauthorized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access.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encrypted </a:t>
            </a:r>
            <a:r>
              <a:rPr dirty="0" sz="1600">
                <a:latin typeface="Arial MT"/>
                <a:cs typeface="Arial MT"/>
              </a:rPr>
              <a:t>passwords,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such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enable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secret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passwords,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passwords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must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replaced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after recovery. </a:t>
            </a:r>
            <a:r>
              <a:rPr dirty="0" sz="1600">
                <a:latin typeface="Arial MT"/>
                <a:cs typeface="Arial MT"/>
              </a:rPr>
              <a:t>Depending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device,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detailed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procedure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password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recovery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varies.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600" spc="-10">
                <a:latin typeface="Arial MT"/>
                <a:cs typeface="Arial MT"/>
              </a:rPr>
              <a:t>However,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all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password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recovery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procedures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follow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same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principle: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600" b="1">
                <a:latin typeface="Arial"/>
                <a:cs typeface="Arial"/>
              </a:rPr>
              <a:t>Step</a:t>
            </a:r>
            <a:r>
              <a:rPr dirty="0" sz="1600" spc="-4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1</a:t>
            </a:r>
            <a:r>
              <a:rPr dirty="0" sz="1600">
                <a:latin typeface="Arial MT"/>
                <a:cs typeface="Arial MT"/>
              </a:rPr>
              <a:t>.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Enter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ROMMON </a:t>
            </a:r>
            <a:r>
              <a:rPr dirty="0" sz="1600" spc="-10">
                <a:latin typeface="Arial MT"/>
                <a:cs typeface="Arial MT"/>
              </a:rPr>
              <a:t>mode.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600" b="1">
                <a:latin typeface="Arial"/>
                <a:cs typeface="Arial"/>
              </a:rPr>
              <a:t>Step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2</a:t>
            </a:r>
            <a:r>
              <a:rPr dirty="0" sz="1600">
                <a:latin typeface="Arial MT"/>
                <a:cs typeface="Arial MT"/>
              </a:rPr>
              <a:t>.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Change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0">
                <a:latin typeface="Arial MT"/>
                <a:cs typeface="Arial MT"/>
              </a:rPr>
              <a:t> configuration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register.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600" b="1">
                <a:latin typeface="Arial"/>
                <a:cs typeface="Arial"/>
              </a:rPr>
              <a:t>Step 3</a:t>
            </a:r>
            <a:r>
              <a:rPr dirty="0" sz="1600">
                <a:latin typeface="Arial MT"/>
                <a:cs typeface="Arial MT"/>
              </a:rPr>
              <a:t>.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Copy the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startup-</a:t>
            </a:r>
            <a:r>
              <a:rPr dirty="0" sz="1600">
                <a:latin typeface="Arial MT"/>
                <a:cs typeface="Arial MT"/>
              </a:rPr>
              <a:t>config</a:t>
            </a:r>
            <a:r>
              <a:rPr dirty="0" sz="1600" spc="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running-</a:t>
            </a:r>
            <a:r>
              <a:rPr dirty="0" sz="1600" spc="-10">
                <a:latin typeface="Arial MT"/>
                <a:cs typeface="Arial MT"/>
              </a:rPr>
              <a:t>config.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600" b="1">
                <a:latin typeface="Arial"/>
                <a:cs typeface="Arial"/>
              </a:rPr>
              <a:t>Step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4</a:t>
            </a:r>
            <a:r>
              <a:rPr dirty="0" sz="1600">
                <a:latin typeface="Arial MT"/>
                <a:cs typeface="Arial MT"/>
              </a:rPr>
              <a:t>.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Change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password.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600" b="1">
                <a:latin typeface="Arial"/>
                <a:cs typeface="Arial"/>
              </a:rPr>
              <a:t>Step</a:t>
            </a:r>
            <a:r>
              <a:rPr dirty="0" sz="1600" spc="-1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5</a:t>
            </a:r>
            <a:r>
              <a:rPr dirty="0" sz="1600">
                <a:latin typeface="Arial MT"/>
                <a:cs typeface="Arial MT"/>
              </a:rPr>
              <a:t>.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Save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running-</a:t>
            </a:r>
            <a:r>
              <a:rPr dirty="0" sz="1600">
                <a:latin typeface="Arial MT"/>
                <a:cs typeface="Arial MT"/>
              </a:rPr>
              <a:t>config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 new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startup-config.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600" b="1">
                <a:latin typeface="Arial"/>
                <a:cs typeface="Arial"/>
              </a:rPr>
              <a:t>Step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6</a:t>
            </a:r>
            <a:r>
              <a:rPr dirty="0" sz="1600">
                <a:latin typeface="Arial MT"/>
                <a:cs typeface="Arial MT"/>
              </a:rPr>
              <a:t>.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Reload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device.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32861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Router</a:t>
            </a:r>
            <a:r>
              <a:rPr dirty="0" sz="1600" spc="-2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and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Switch</a:t>
            </a:r>
            <a:r>
              <a:rPr dirty="0" sz="1600" spc="-3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File</a:t>
            </a:r>
            <a:r>
              <a:rPr dirty="0" sz="1600" spc="-3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Maintenance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69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40049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Password</a:t>
            </a:r>
            <a:r>
              <a:rPr dirty="0" sz="2400" spc="-130"/>
              <a:t> </a:t>
            </a:r>
            <a:r>
              <a:rPr dirty="0" sz="2400"/>
              <a:t>Recovery</a:t>
            </a:r>
            <a:r>
              <a:rPr dirty="0" sz="2400" spc="-120"/>
              <a:t> </a:t>
            </a:r>
            <a:r>
              <a:rPr dirty="0" sz="2400" spc="-10"/>
              <a:t>Example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60603"/>
            <a:ext cx="7954009" cy="10496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Arial"/>
                <a:cs typeface="Arial"/>
              </a:rPr>
              <a:t>Step</a:t>
            </a:r>
            <a:r>
              <a:rPr dirty="0" sz="1600" spc="-3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1.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Enter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the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ROMMON</a:t>
            </a:r>
            <a:r>
              <a:rPr dirty="0" sz="1600" spc="-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mode.</a:t>
            </a:r>
            <a:r>
              <a:rPr dirty="0" sz="1600" spc="-10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console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access,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access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>
                <a:latin typeface="Arial MT"/>
                <a:cs typeface="Arial MT"/>
              </a:rPr>
              <a:t>ROMMON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mode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by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using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break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sequence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during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boot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up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process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removing</a:t>
            </a:r>
            <a:r>
              <a:rPr dirty="0" sz="1600" spc="-25">
                <a:latin typeface="Arial MT"/>
                <a:cs typeface="Arial MT"/>
              </a:rPr>
              <a:t> the </a:t>
            </a:r>
            <a:r>
              <a:rPr dirty="0" sz="1600">
                <a:latin typeface="Arial MT"/>
                <a:cs typeface="Arial MT"/>
              </a:rPr>
              <a:t>external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flash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memory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when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device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powered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off.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600">
                <a:latin typeface="Arial MT"/>
                <a:cs typeface="Arial MT"/>
              </a:rPr>
              <a:t>When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successful,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rommon</a:t>
            </a:r>
            <a:r>
              <a:rPr dirty="0" sz="1600" spc="-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1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&gt;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prompt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displays,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shown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example.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03770" y="2110104"/>
            <a:ext cx="7336790" cy="1077595"/>
          </a:xfrm>
          <a:prstGeom prst="rect">
            <a:avLst/>
          </a:prstGeom>
          <a:solidFill>
            <a:srgbClr val="000000"/>
          </a:solidFill>
          <a:ln w="9525">
            <a:solidFill>
              <a:srgbClr val="004B69"/>
            </a:solidFill>
          </a:ln>
        </p:spPr>
        <p:txBody>
          <a:bodyPr wrap="square" lIns="0" tIns="2286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dirty="0" sz="1600">
                <a:solidFill>
                  <a:srgbClr val="DFDFDF"/>
                </a:solidFill>
                <a:latin typeface="Courier New"/>
                <a:cs typeface="Courier New"/>
              </a:rPr>
              <a:t>Readonly</a:t>
            </a:r>
            <a:r>
              <a:rPr dirty="0" sz="1600" spc="-7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DFDFDF"/>
                </a:solidFill>
                <a:latin typeface="Courier New"/>
                <a:cs typeface="Courier New"/>
              </a:rPr>
              <a:t>ROMMON</a:t>
            </a:r>
            <a:r>
              <a:rPr dirty="0" sz="1600" spc="-6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600" spc="-10">
                <a:solidFill>
                  <a:srgbClr val="DFDFDF"/>
                </a:solidFill>
                <a:latin typeface="Courier New"/>
                <a:cs typeface="Courier New"/>
              </a:rPr>
              <a:t>initialized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600">
              <a:latin typeface="Courier New"/>
              <a:cs typeface="Courier New"/>
            </a:endParaRPr>
          </a:p>
          <a:p>
            <a:pPr marL="91440" marR="768985">
              <a:lnSpc>
                <a:spcPct val="102000"/>
              </a:lnSpc>
            </a:pPr>
            <a:r>
              <a:rPr dirty="0" sz="1600">
                <a:solidFill>
                  <a:srgbClr val="DFDFDF"/>
                </a:solidFill>
                <a:latin typeface="Courier New"/>
                <a:cs typeface="Courier New"/>
              </a:rPr>
              <a:t>monitor:</a:t>
            </a:r>
            <a:r>
              <a:rPr dirty="0" sz="1600" spc="-6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DFDFDF"/>
                </a:solidFill>
                <a:latin typeface="Courier New"/>
                <a:cs typeface="Courier New"/>
              </a:rPr>
              <a:t>command</a:t>
            </a:r>
            <a:r>
              <a:rPr dirty="0" sz="1600" spc="-5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DFDFDF"/>
                </a:solidFill>
                <a:latin typeface="Courier New"/>
                <a:cs typeface="Courier New"/>
              </a:rPr>
              <a:t>"boot"</a:t>
            </a:r>
            <a:r>
              <a:rPr dirty="0" sz="1600" spc="-4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DFDFDF"/>
                </a:solidFill>
                <a:latin typeface="Courier New"/>
                <a:cs typeface="Courier New"/>
              </a:rPr>
              <a:t>aborted</a:t>
            </a:r>
            <a:r>
              <a:rPr dirty="0" sz="1600" spc="-5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DFDFDF"/>
                </a:solidFill>
                <a:latin typeface="Courier New"/>
                <a:cs typeface="Courier New"/>
              </a:rPr>
              <a:t>due</a:t>
            </a:r>
            <a:r>
              <a:rPr dirty="0" sz="1600" spc="-4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DFDFDF"/>
                </a:solidFill>
                <a:latin typeface="Courier New"/>
                <a:cs typeface="Courier New"/>
              </a:rPr>
              <a:t>to</a:t>
            </a:r>
            <a:r>
              <a:rPr dirty="0" sz="1600" spc="-5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DFDFDF"/>
                </a:solidFill>
                <a:latin typeface="Courier New"/>
                <a:cs typeface="Courier New"/>
              </a:rPr>
              <a:t>user</a:t>
            </a:r>
            <a:r>
              <a:rPr dirty="0" sz="1600" spc="-5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600" spc="-10">
                <a:solidFill>
                  <a:srgbClr val="DFDFDF"/>
                </a:solidFill>
                <a:latin typeface="Courier New"/>
                <a:cs typeface="Courier New"/>
              </a:rPr>
              <a:t>interrupt </a:t>
            </a:r>
            <a:r>
              <a:rPr dirty="0" sz="1600">
                <a:solidFill>
                  <a:srgbClr val="DFDFDF"/>
                </a:solidFill>
                <a:latin typeface="Courier New"/>
                <a:cs typeface="Courier New"/>
              </a:rPr>
              <a:t>rommon</a:t>
            </a:r>
            <a:r>
              <a:rPr dirty="0" sz="1600" spc="-2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DFDFDF"/>
                </a:solidFill>
                <a:latin typeface="Courier New"/>
                <a:cs typeface="Courier New"/>
              </a:rPr>
              <a:t>1</a:t>
            </a:r>
            <a:r>
              <a:rPr dirty="0" sz="1600" spc="-3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600" spc="-50">
                <a:solidFill>
                  <a:srgbClr val="DFDFDF"/>
                </a:solidFill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32861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Router</a:t>
            </a:r>
            <a:r>
              <a:rPr dirty="0" sz="1600" spc="-2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and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Switch</a:t>
            </a:r>
            <a:r>
              <a:rPr dirty="0" sz="1600" spc="-3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File</a:t>
            </a:r>
            <a:r>
              <a:rPr dirty="0" sz="1600" spc="-3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Maintenance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69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502539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Password</a:t>
            </a:r>
            <a:r>
              <a:rPr dirty="0" sz="2400" spc="-120"/>
              <a:t> </a:t>
            </a:r>
            <a:r>
              <a:rPr dirty="0" sz="2400"/>
              <a:t>Recovery</a:t>
            </a:r>
            <a:r>
              <a:rPr dirty="0" sz="2400" spc="-110"/>
              <a:t> </a:t>
            </a:r>
            <a:r>
              <a:rPr dirty="0" sz="2400"/>
              <a:t>Example</a:t>
            </a:r>
            <a:r>
              <a:rPr dirty="0" sz="2400" spc="-95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60603"/>
            <a:ext cx="7907655" cy="17811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Arial"/>
                <a:cs typeface="Arial"/>
              </a:rPr>
              <a:t>Step</a:t>
            </a:r>
            <a:r>
              <a:rPr dirty="0" sz="1600" spc="-3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2.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Change</a:t>
            </a:r>
            <a:r>
              <a:rPr dirty="0" sz="1600" spc="-3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the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configuration </a:t>
            </a:r>
            <a:r>
              <a:rPr dirty="0" sz="1600" spc="-10" b="1">
                <a:latin typeface="Arial"/>
                <a:cs typeface="Arial"/>
              </a:rPr>
              <a:t>register.</a:t>
            </a:r>
            <a:r>
              <a:rPr dirty="0" sz="1600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confreg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0x2142</a:t>
            </a:r>
            <a:r>
              <a:rPr dirty="0" sz="1600" spc="-35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command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allows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>
                <a:latin typeface="Arial MT"/>
                <a:cs typeface="Arial MT"/>
              </a:rPr>
              <a:t>user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configuration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register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0x2142,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which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causes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device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ignore</a:t>
            </a:r>
            <a:r>
              <a:rPr dirty="0" sz="1600" spc="-25">
                <a:latin typeface="Arial MT"/>
                <a:cs typeface="Arial MT"/>
              </a:rPr>
              <a:t> the </a:t>
            </a:r>
            <a:r>
              <a:rPr dirty="0" sz="1600">
                <a:latin typeface="Arial MT"/>
                <a:cs typeface="Arial MT"/>
              </a:rPr>
              <a:t>startup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config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file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during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startup.</a:t>
            </a:r>
            <a:endParaRPr sz="1600">
              <a:latin typeface="Arial MT"/>
              <a:cs typeface="Arial MT"/>
            </a:endParaRPr>
          </a:p>
          <a:p>
            <a:pPr algn="just" marL="12700" marR="57785">
              <a:lnSpc>
                <a:spcPct val="100000"/>
              </a:lnSpc>
              <a:spcBef>
                <a:spcPts val="385"/>
              </a:spcBef>
            </a:pPr>
            <a:r>
              <a:rPr dirty="0" sz="1600">
                <a:latin typeface="Arial MT"/>
                <a:cs typeface="Arial MT"/>
              </a:rPr>
              <a:t>After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setting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configuration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register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0x2142,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type </a:t>
            </a:r>
            <a:r>
              <a:rPr dirty="0" sz="1600" b="1">
                <a:latin typeface="Arial"/>
                <a:cs typeface="Arial"/>
              </a:rPr>
              <a:t>reset</a:t>
            </a:r>
            <a:r>
              <a:rPr dirty="0" sz="1600" spc="-35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at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prompt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restart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>
                <a:latin typeface="Arial MT"/>
                <a:cs typeface="Arial MT"/>
              </a:rPr>
              <a:t>device.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Enter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break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sequence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while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device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rebooting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decompressing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>
                <a:latin typeface="Arial MT"/>
                <a:cs typeface="Arial MT"/>
              </a:rPr>
              <a:t>IOS.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example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displays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terminal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output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1941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ROMMON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mode </a:t>
            </a:r>
            <a:r>
              <a:rPr dirty="0" sz="1600">
                <a:latin typeface="Arial MT"/>
                <a:cs typeface="Arial MT"/>
              </a:rPr>
              <a:t>after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using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break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sequence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during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boot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up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process.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201483" y="2811208"/>
            <a:ext cx="7144384" cy="160083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540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00"/>
              </a:spcBef>
            </a:pP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rommon</a:t>
            </a:r>
            <a:r>
              <a:rPr dirty="0" sz="1400" spc="-4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1</a:t>
            </a:r>
            <a:r>
              <a:rPr dirty="0" sz="14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&gt;</a:t>
            </a:r>
            <a:r>
              <a:rPr dirty="0" sz="1400" spc="-3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ourier New"/>
                <a:cs typeface="Courier New"/>
              </a:rPr>
              <a:t>confreg</a:t>
            </a:r>
            <a:r>
              <a:rPr dirty="0" sz="1400" spc="-2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Courier New"/>
                <a:cs typeface="Courier New"/>
              </a:rPr>
              <a:t>0x2142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rommon</a:t>
            </a:r>
            <a:r>
              <a:rPr dirty="0" sz="1400" spc="-2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2</a:t>
            </a:r>
            <a:r>
              <a:rPr dirty="0" sz="1400" spc="-1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&gt;</a:t>
            </a:r>
            <a:r>
              <a:rPr dirty="0" sz="14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 spc="-20" b="1">
                <a:solidFill>
                  <a:srgbClr val="FFFFFF"/>
                </a:solidFill>
                <a:latin typeface="Courier New"/>
                <a:cs typeface="Courier New"/>
              </a:rPr>
              <a:t>reset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400">
              <a:latin typeface="Courier New"/>
              <a:cs typeface="Courier New"/>
            </a:endParaRPr>
          </a:p>
          <a:p>
            <a:pPr marL="91440" marR="658495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System</a:t>
            </a:r>
            <a:r>
              <a:rPr dirty="0" sz="1400" spc="-10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Bootstrap,</a:t>
            </a:r>
            <a:r>
              <a:rPr dirty="0" sz="1400" spc="-8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Version</a:t>
            </a:r>
            <a:r>
              <a:rPr dirty="0" sz="1400" spc="-9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15.0(1r)M9,</a:t>
            </a:r>
            <a:r>
              <a:rPr dirty="0" sz="1400" spc="-7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RELEASE</a:t>
            </a:r>
            <a:r>
              <a:rPr dirty="0" sz="1400" spc="-7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SOFTWARE</a:t>
            </a:r>
            <a:r>
              <a:rPr dirty="0" sz="1400" spc="-7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solidFill>
                  <a:srgbClr val="DFDFDF"/>
                </a:solidFill>
                <a:latin typeface="Courier New"/>
                <a:cs typeface="Courier New"/>
              </a:rPr>
              <a:t>(fc1)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Technical</a:t>
            </a:r>
            <a:r>
              <a:rPr dirty="0" sz="1400" spc="-7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Support:</a:t>
            </a:r>
            <a:r>
              <a:rPr dirty="0" sz="1400" spc="-6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solidFill>
                  <a:srgbClr val="DFDFDF"/>
                </a:solidFill>
                <a:latin typeface="Courier New"/>
                <a:cs typeface="Courier New"/>
                <a:hlinkClick r:id="rId2"/>
              </a:rPr>
              <a:t>http://www.cisco.com/techsupport</a:t>
            </a:r>
            <a:r>
              <a:rPr dirty="0" sz="1400" spc="-1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Copyright</a:t>
            </a:r>
            <a:r>
              <a:rPr dirty="0" sz="1400" spc="-3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(c)</a:t>
            </a:r>
            <a:r>
              <a:rPr dirty="0" sz="1400" spc="-5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2010</a:t>
            </a:r>
            <a:r>
              <a:rPr dirty="0" sz="1400" spc="-3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by</a:t>
            </a:r>
            <a:r>
              <a:rPr dirty="0" sz="1400" spc="-4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cisco</a:t>
            </a:r>
            <a:r>
              <a:rPr dirty="0" sz="1400" spc="-5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Systems,</a:t>
            </a:r>
            <a:r>
              <a:rPr dirty="0" sz="1400" spc="-3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 spc="-20">
                <a:solidFill>
                  <a:srgbClr val="DFDFDF"/>
                </a:solidFill>
                <a:latin typeface="Courier New"/>
                <a:cs typeface="Courier New"/>
              </a:rPr>
              <a:t>Inc.</a:t>
            </a:r>
            <a:endParaRPr sz="1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35"/>
              </a:spcBef>
            </a:pP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(output</a:t>
            </a:r>
            <a:r>
              <a:rPr dirty="0" sz="1400" spc="-4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solidFill>
                  <a:srgbClr val="DFDFDF"/>
                </a:solidFill>
                <a:latin typeface="Courier New"/>
                <a:cs typeface="Courier New"/>
              </a:rPr>
              <a:t>omitted)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32861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Router</a:t>
            </a:r>
            <a:r>
              <a:rPr dirty="0" sz="1600" spc="-2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and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Switch</a:t>
            </a:r>
            <a:r>
              <a:rPr dirty="0" sz="1600" spc="-3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File</a:t>
            </a:r>
            <a:r>
              <a:rPr dirty="0" sz="1600" spc="-3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Maintenance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69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502539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Password</a:t>
            </a:r>
            <a:r>
              <a:rPr dirty="0" sz="2400" spc="-120"/>
              <a:t> </a:t>
            </a:r>
            <a:r>
              <a:rPr dirty="0" sz="2400"/>
              <a:t>Recovery</a:t>
            </a:r>
            <a:r>
              <a:rPr dirty="0" sz="2400" spc="-110"/>
              <a:t> </a:t>
            </a:r>
            <a:r>
              <a:rPr dirty="0" sz="2400"/>
              <a:t>Example</a:t>
            </a:r>
            <a:r>
              <a:rPr dirty="0" sz="2400" spc="-95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60603"/>
            <a:ext cx="7812405" cy="10496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Arial"/>
                <a:cs typeface="Arial"/>
              </a:rPr>
              <a:t>Step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3.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Copy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the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startup-</a:t>
            </a:r>
            <a:r>
              <a:rPr dirty="0" sz="1600" b="1">
                <a:latin typeface="Arial"/>
                <a:cs typeface="Arial"/>
              </a:rPr>
              <a:t>config</a:t>
            </a:r>
            <a:r>
              <a:rPr dirty="0" sz="1600" spc="3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to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the</a:t>
            </a:r>
            <a:r>
              <a:rPr dirty="0" sz="1600" spc="-5" b="1">
                <a:latin typeface="Arial"/>
                <a:cs typeface="Arial"/>
              </a:rPr>
              <a:t> </a:t>
            </a:r>
            <a:r>
              <a:rPr dirty="0" sz="1600" spc="-20" b="1">
                <a:latin typeface="Arial"/>
                <a:cs typeface="Arial"/>
              </a:rPr>
              <a:t>running-</a:t>
            </a:r>
            <a:r>
              <a:rPr dirty="0" sz="1600" b="1">
                <a:latin typeface="Arial"/>
                <a:cs typeface="Arial"/>
              </a:rPr>
              <a:t>config.</a:t>
            </a:r>
            <a:r>
              <a:rPr dirty="0" sz="1600" spc="35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After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device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has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finished </a:t>
            </a:r>
            <a:r>
              <a:rPr dirty="0" sz="1600">
                <a:latin typeface="Arial MT"/>
                <a:cs typeface="Arial MT"/>
              </a:rPr>
              <a:t>reloading,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issue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copy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startup-</a:t>
            </a:r>
            <a:r>
              <a:rPr dirty="0" sz="1600" b="1">
                <a:latin typeface="Arial"/>
                <a:cs typeface="Arial"/>
              </a:rPr>
              <a:t>config</a:t>
            </a:r>
            <a:r>
              <a:rPr dirty="0" sz="1600" spc="25" b="1">
                <a:latin typeface="Arial"/>
                <a:cs typeface="Arial"/>
              </a:rPr>
              <a:t> </a:t>
            </a:r>
            <a:r>
              <a:rPr dirty="0" sz="1600" spc="-20" b="1">
                <a:latin typeface="Arial"/>
                <a:cs typeface="Arial"/>
              </a:rPr>
              <a:t>running-</a:t>
            </a:r>
            <a:r>
              <a:rPr dirty="0" sz="1600" b="1">
                <a:latin typeface="Arial"/>
                <a:cs typeface="Arial"/>
              </a:rPr>
              <a:t>config</a:t>
            </a:r>
            <a:r>
              <a:rPr dirty="0" sz="1600" spc="25" b="1">
                <a:latin typeface="Arial"/>
                <a:cs typeface="Arial"/>
              </a:rPr>
              <a:t> </a:t>
            </a:r>
            <a:r>
              <a:rPr dirty="0" sz="1600" spc="-10">
                <a:latin typeface="Arial MT"/>
                <a:cs typeface="Arial MT"/>
              </a:rPr>
              <a:t>command.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dirty="0" sz="1600">
                <a:latin typeface="Arial MT"/>
                <a:cs typeface="Arial MT"/>
              </a:rPr>
              <a:t>CAUTION: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enter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copy</a:t>
            </a:r>
            <a:r>
              <a:rPr dirty="0" sz="1600" spc="-20" b="1">
                <a:latin typeface="Arial"/>
                <a:cs typeface="Arial"/>
              </a:rPr>
              <a:t> running-</a:t>
            </a:r>
            <a:r>
              <a:rPr dirty="0" sz="1600" b="1">
                <a:latin typeface="Arial"/>
                <a:cs typeface="Arial"/>
              </a:rPr>
              <a:t>config</a:t>
            </a:r>
            <a:r>
              <a:rPr dirty="0" sz="1600" spc="20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startup-</a:t>
            </a:r>
            <a:r>
              <a:rPr dirty="0" sz="1600" b="1">
                <a:latin typeface="Arial"/>
                <a:cs typeface="Arial"/>
              </a:rPr>
              <a:t>config</a:t>
            </a:r>
            <a:r>
              <a:rPr dirty="0" sz="1600">
                <a:latin typeface="Arial MT"/>
                <a:cs typeface="Arial MT"/>
              </a:rPr>
              <a:t>. This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command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erases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your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original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startup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configuration.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525905" y="2322195"/>
            <a:ext cx="6177915" cy="132397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dirty="0" sz="1600">
                <a:solidFill>
                  <a:srgbClr val="DFDFDF"/>
                </a:solidFill>
                <a:latin typeface="Courier New"/>
                <a:cs typeface="Courier New"/>
              </a:rPr>
              <a:t>Router#</a:t>
            </a:r>
            <a:r>
              <a:rPr dirty="0" sz="1600" spc="-3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600" b="1">
                <a:solidFill>
                  <a:srgbClr val="FFFFFF"/>
                </a:solidFill>
                <a:latin typeface="Courier New"/>
                <a:cs typeface="Courier New"/>
              </a:rPr>
              <a:t>copy</a:t>
            </a:r>
            <a:r>
              <a:rPr dirty="0" sz="1600" spc="-4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Courier New"/>
                <a:cs typeface="Courier New"/>
              </a:rPr>
              <a:t>startup-</a:t>
            </a:r>
            <a:r>
              <a:rPr dirty="0" sz="1600" b="1">
                <a:solidFill>
                  <a:srgbClr val="FFFFFF"/>
                </a:solidFill>
                <a:latin typeface="Courier New"/>
                <a:cs typeface="Courier New"/>
              </a:rPr>
              <a:t>config</a:t>
            </a:r>
            <a:r>
              <a:rPr dirty="0" sz="1600" spc="-5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Courier New"/>
                <a:cs typeface="Courier New"/>
              </a:rPr>
              <a:t>running-config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1600">
                <a:solidFill>
                  <a:srgbClr val="DFDFDF"/>
                </a:solidFill>
                <a:latin typeface="Courier New"/>
                <a:cs typeface="Courier New"/>
              </a:rPr>
              <a:t>Destination</a:t>
            </a:r>
            <a:r>
              <a:rPr dirty="0" sz="1600" spc="-8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DFDFDF"/>
                </a:solidFill>
                <a:latin typeface="Courier New"/>
                <a:cs typeface="Courier New"/>
              </a:rPr>
              <a:t>filename</a:t>
            </a:r>
            <a:r>
              <a:rPr dirty="0" sz="1600" spc="-8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600" spc="-10">
                <a:solidFill>
                  <a:srgbClr val="DFDFDF"/>
                </a:solidFill>
                <a:latin typeface="Courier New"/>
                <a:cs typeface="Courier New"/>
              </a:rPr>
              <a:t>[running-config]?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600">
              <a:latin typeface="Courier New"/>
              <a:cs typeface="Courier New"/>
            </a:endParaRPr>
          </a:p>
          <a:p>
            <a:pPr marL="91440" marR="220979">
              <a:lnSpc>
                <a:spcPct val="101899"/>
              </a:lnSpc>
            </a:pPr>
            <a:r>
              <a:rPr dirty="0" sz="1600">
                <a:solidFill>
                  <a:srgbClr val="DFDFDF"/>
                </a:solidFill>
                <a:latin typeface="Courier New"/>
                <a:cs typeface="Courier New"/>
              </a:rPr>
              <a:t>1450</a:t>
            </a:r>
            <a:r>
              <a:rPr dirty="0" sz="1600" spc="-4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DFDFDF"/>
                </a:solidFill>
                <a:latin typeface="Courier New"/>
                <a:cs typeface="Courier New"/>
              </a:rPr>
              <a:t>bytes</a:t>
            </a:r>
            <a:r>
              <a:rPr dirty="0" sz="1600" spc="-4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DFDFDF"/>
                </a:solidFill>
                <a:latin typeface="Courier New"/>
                <a:cs typeface="Courier New"/>
              </a:rPr>
              <a:t>copied</a:t>
            </a:r>
            <a:r>
              <a:rPr dirty="0" sz="1600" spc="-4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DFDFDF"/>
                </a:solidFill>
                <a:latin typeface="Courier New"/>
                <a:cs typeface="Courier New"/>
              </a:rPr>
              <a:t>in</a:t>
            </a:r>
            <a:r>
              <a:rPr dirty="0" sz="1600" spc="-4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DFDFDF"/>
                </a:solidFill>
                <a:latin typeface="Courier New"/>
                <a:cs typeface="Courier New"/>
              </a:rPr>
              <a:t>0.156</a:t>
            </a:r>
            <a:r>
              <a:rPr dirty="0" sz="1600" spc="-4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DFDFDF"/>
                </a:solidFill>
                <a:latin typeface="Courier New"/>
                <a:cs typeface="Courier New"/>
              </a:rPr>
              <a:t>secs</a:t>
            </a:r>
            <a:r>
              <a:rPr dirty="0" sz="1600" spc="-3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DFDFDF"/>
                </a:solidFill>
                <a:latin typeface="Courier New"/>
                <a:cs typeface="Courier New"/>
              </a:rPr>
              <a:t>(9295</a:t>
            </a:r>
            <a:r>
              <a:rPr dirty="0" sz="1600" spc="-4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600" spc="-10">
                <a:solidFill>
                  <a:srgbClr val="DFDFDF"/>
                </a:solidFill>
                <a:latin typeface="Courier New"/>
                <a:cs typeface="Courier New"/>
              </a:rPr>
              <a:t>bytes/sec) </a:t>
            </a:r>
            <a:r>
              <a:rPr dirty="0" sz="1600" spc="-25">
                <a:solidFill>
                  <a:srgbClr val="DFDFDF"/>
                </a:solidFill>
                <a:latin typeface="Courier New"/>
                <a:cs typeface="Courier New"/>
              </a:rPr>
              <a:t>R1#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32861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Router</a:t>
            </a:r>
            <a:r>
              <a:rPr dirty="0" sz="1600" spc="-2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and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Switch</a:t>
            </a:r>
            <a:r>
              <a:rPr dirty="0" sz="1600" spc="-3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File</a:t>
            </a:r>
            <a:r>
              <a:rPr dirty="0" sz="1600" spc="-3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Maintenance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69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502539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Password</a:t>
            </a:r>
            <a:r>
              <a:rPr dirty="0" sz="2400" spc="-120"/>
              <a:t> </a:t>
            </a:r>
            <a:r>
              <a:rPr dirty="0" sz="2400"/>
              <a:t>Recovery</a:t>
            </a:r>
            <a:r>
              <a:rPr dirty="0" sz="2400" spc="-110"/>
              <a:t> </a:t>
            </a:r>
            <a:r>
              <a:rPr dirty="0" sz="2400"/>
              <a:t>Example</a:t>
            </a:r>
            <a:r>
              <a:rPr dirty="0" sz="2400" spc="-95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60603"/>
            <a:ext cx="8072755" cy="10985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5875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Arial"/>
                <a:cs typeface="Arial"/>
              </a:rPr>
              <a:t>Step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4.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Change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the password.</a:t>
            </a:r>
            <a:r>
              <a:rPr dirty="0" sz="1600" spc="-45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Because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you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privileged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EXEC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mode,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you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25">
                <a:latin typeface="Arial MT"/>
                <a:cs typeface="Arial MT"/>
              </a:rPr>
              <a:t> now </a:t>
            </a:r>
            <a:r>
              <a:rPr dirty="0" sz="1600">
                <a:latin typeface="Arial MT"/>
                <a:cs typeface="Arial MT"/>
              </a:rPr>
              <a:t>configure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all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necessary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passwords.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600" b="1">
                <a:latin typeface="Arial"/>
                <a:cs typeface="Arial"/>
              </a:rPr>
              <a:t>Note:</a:t>
            </a:r>
            <a:r>
              <a:rPr dirty="0" sz="1600" spc="-30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password </a:t>
            </a:r>
            <a:r>
              <a:rPr dirty="0" sz="1600" b="1">
                <a:latin typeface="Arial"/>
                <a:cs typeface="Arial"/>
              </a:rPr>
              <a:t>cisco</a:t>
            </a:r>
            <a:r>
              <a:rPr dirty="0" sz="1600" spc="-10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strong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password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here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only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example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99464" y="2333078"/>
            <a:ext cx="7007225" cy="73914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540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00"/>
              </a:spcBef>
            </a:pP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R1#</a:t>
            </a:r>
            <a:r>
              <a:rPr dirty="0" sz="1400" spc="-4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ourier New"/>
                <a:cs typeface="Courier New"/>
              </a:rPr>
              <a:t>configure</a:t>
            </a:r>
            <a:r>
              <a:rPr dirty="0" sz="1400" spc="-5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Courier New"/>
                <a:cs typeface="Courier New"/>
              </a:rPr>
              <a:t>terminal</a:t>
            </a:r>
            <a:endParaRPr sz="1400">
              <a:latin typeface="Courier New"/>
              <a:cs typeface="Courier New"/>
            </a:endParaRPr>
          </a:p>
          <a:p>
            <a:pPr marL="91440" marR="521970">
              <a:lnSpc>
                <a:spcPts val="1720"/>
              </a:lnSpc>
              <a:spcBef>
                <a:spcPts val="25"/>
              </a:spcBef>
            </a:pP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Enter</a:t>
            </a:r>
            <a:r>
              <a:rPr dirty="0" sz="1400" spc="-5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configuration</a:t>
            </a:r>
            <a:r>
              <a:rPr dirty="0" sz="1400" spc="-4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commands,</a:t>
            </a:r>
            <a:r>
              <a:rPr dirty="0" sz="1400" spc="-4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one</a:t>
            </a:r>
            <a:r>
              <a:rPr dirty="0" sz="1400" spc="-4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per</a:t>
            </a:r>
            <a:r>
              <a:rPr dirty="0" sz="1400" spc="-4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line.</a:t>
            </a:r>
            <a:r>
              <a:rPr dirty="0" sz="1400" spc="-4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End</a:t>
            </a:r>
            <a:r>
              <a:rPr dirty="0" sz="1400" spc="-4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with</a:t>
            </a:r>
            <a:r>
              <a:rPr dirty="0" sz="1400" spc="-5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solidFill>
                  <a:srgbClr val="DFDFDF"/>
                </a:solidFill>
                <a:latin typeface="Courier New"/>
                <a:cs typeface="Courier New"/>
              </a:rPr>
              <a:t>CNTL/Z.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R1(config)#</a:t>
            </a:r>
            <a:r>
              <a:rPr dirty="0" sz="1400" spc="-6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ourier New"/>
                <a:cs typeface="Courier New"/>
              </a:rPr>
              <a:t>enable</a:t>
            </a:r>
            <a:r>
              <a:rPr dirty="0" sz="1400" spc="-5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ourier New"/>
                <a:cs typeface="Courier New"/>
              </a:rPr>
              <a:t>secret</a:t>
            </a:r>
            <a:r>
              <a:rPr dirty="0" sz="1400" spc="-5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Courier New"/>
                <a:cs typeface="Courier New"/>
              </a:rPr>
              <a:t>cisco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24936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Device</a:t>
            </a:r>
            <a:r>
              <a:rPr dirty="0" sz="1600" spc="-5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Discovery</a:t>
            </a:r>
            <a:r>
              <a:rPr dirty="0" sz="1600" spc="-4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with</a:t>
            </a:r>
            <a:r>
              <a:rPr dirty="0" sz="1600" spc="-2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004B69"/>
                </a:solidFill>
                <a:latin typeface="Arial MT"/>
                <a:cs typeface="Arial MT"/>
              </a:rPr>
              <a:t>CDP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43795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Discover</a:t>
            </a:r>
            <a:r>
              <a:rPr dirty="0" sz="2400" spc="-75"/>
              <a:t> </a:t>
            </a:r>
            <a:r>
              <a:rPr dirty="0" sz="2400"/>
              <a:t>Devices</a:t>
            </a:r>
            <a:r>
              <a:rPr dirty="0" sz="2400" spc="-60"/>
              <a:t> </a:t>
            </a:r>
            <a:r>
              <a:rPr dirty="0" sz="2400"/>
              <a:t>by</a:t>
            </a:r>
            <a:r>
              <a:rPr dirty="0" sz="2400" spc="-85"/>
              <a:t> </a:t>
            </a:r>
            <a:r>
              <a:rPr dirty="0" sz="2400"/>
              <a:t>Using</a:t>
            </a:r>
            <a:r>
              <a:rPr dirty="0" sz="2400" spc="-70"/>
              <a:t> </a:t>
            </a:r>
            <a:r>
              <a:rPr dirty="0" sz="2400" spc="-25"/>
              <a:t>CDP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60603"/>
            <a:ext cx="7966709" cy="10496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CDP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enabled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network, the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show</a:t>
            </a:r>
            <a:r>
              <a:rPr dirty="0" sz="1600" spc="-1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cdp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neighbors</a:t>
            </a:r>
            <a:r>
              <a:rPr dirty="0" sz="1600" spc="-10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command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20">
                <a:latin typeface="Arial MT"/>
                <a:cs typeface="Arial MT"/>
              </a:rPr>
              <a:t> used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determine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layout,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shown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output.</a:t>
            </a:r>
            <a:endParaRPr sz="16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384"/>
              </a:spcBef>
              <a:buChar char="•"/>
              <a:tabLst>
                <a:tab pos="354965" algn="l"/>
              </a:tabLst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output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shows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there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another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Cisco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device,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S1,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connected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G0/0/1</a:t>
            </a:r>
            <a:endParaRPr sz="16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interface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R1.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Furthermore,</a:t>
            </a:r>
            <a:r>
              <a:rPr dirty="0" sz="1600" spc="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S1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connected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through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its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F0/5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389280" y="2161285"/>
            <a:ext cx="8280400" cy="1600835"/>
          </a:xfrm>
          <a:custGeom>
            <a:avLst/>
            <a:gdLst/>
            <a:ahLst/>
            <a:cxnLst/>
            <a:rect l="l" t="t" r="r" b="b"/>
            <a:pathLst>
              <a:path w="8280400" h="1600835">
                <a:moveTo>
                  <a:pt x="8280019" y="0"/>
                </a:moveTo>
                <a:lnTo>
                  <a:pt x="0" y="0"/>
                </a:lnTo>
                <a:lnTo>
                  <a:pt x="0" y="1600454"/>
                </a:lnTo>
                <a:lnTo>
                  <a:pt x="8280019" y="1600454"/>
                </a:lnTo>
                <a:lnTo>
                  <a:pt x="82800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467969" y="2173605"/>
            <a:ext cx="7919084" cy="880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R1#</a:t>
            </a:r>
            <a:r>
              <a:rPr dirty="0" sz="1400" spc="-2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ourier New"/>
                <a:cs typeface="Courier New"/>
              </a:rPr>
              <a:t>show</a:t>
            </a:r>
            <a:r>
              <a:rPr dirty="0" sz="1400" spc="-2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ourier New"/>
                <a:cs typeface="Courier New"/>
              </a:rPr>
              <a:t>cdp</a:t>
            </a:r>
            <a:r>
              <a:rPr dirty="0" sz="1400" spc="-2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Courier New"/>
                <a:cs typeface="Courier New"/>
              </a:rPr>
              <a:t>neighbors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Capability</a:t>
            </a:r>
            <a:r>
              <a:rPr dirty="0" sz="1400" spc="-4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Codes:</a:t>
            </a:r>
            <a:r>
              <a:rPr dirty="0" sz="1400" spc="-2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R</a:t>
            </a:r>
            <a:r>
              <a:rPr dirty="0" sz="1400" spc="-3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-</a:t>
            </a:r>
            <a:r>
              <a:rPr dirty="0" sz="1400" spc="-3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Router,</a:t>
            </a:r>
            <a:r>
              <a:rPr dirty="0" sz="1400" spc="-2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T</a:t>
            </a:r>
            <a:r>
              <a:rPr dirty="0" sz="1400" spc="-3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-</a:t>
            </a:r>
            <a:r>
              <a:rPr dirty="0" sz="1400" spc="-2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Trans</a:t>
            </a:r>
            <a:r>
              <a:rPr dirty="0" sz="1400" spc="-4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Bridge,</a:t>
            </a:r>
            <a:r>
              <a:rPr dirty="0" sz="1400" spc="-2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B</a:t>
            </a:r>
            <a:r>
              <a:rPr dirty="0" sz="1400" spc="-4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-</a:t>
            </a:r>
            <a:r>
              <a:rPr dirty="0" sz="1400" spc="-3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Source</a:t>
            </a:r>
            <a:r>
              <a:rPr dirty="0" sz="1400" spc="-2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Route</a:t>
            </a:r>
            <a:r>
              <a:rPr dirty="0" sz="1400" spc="-2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solidFill>
                  <a:srgbClr val="DFDFDF"/>
                </a:solidFill>
                <a:latin typeface="Courier New"/>
                <a:cs typeface="Courier New"/>
              </a:rPr>
              <a:t>Bridge</a:t>
            </a:r>
            <a:endParaRPr sz="1400">
              <a:latin typeface="Courier New"/>
              <a:cs typeface="Courier New"/>
            </a:endParaRPr>
          </a:p>
          <a:p>
            <a:pPr marL="1948180">
              <a:lnSpc>
                <a:spcPct val="100000"/>
              </a:lnSpc>
            </a:pP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S</a:t>
            </a:r>
            <a:r>
              <a:rPr dirty="0" sz="1400" spc="-3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-</a:t>
            </a:r>
            <a:r>
              <a:rPr dirty="0" sz="14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Switch,</a:t>
            </a:r>
            <a:r>
              <a:rPr dirty="0" sz="14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H</a:t>
            </a:r>
            <a:r>
              <a:rPr dirty="0" sz="1400" spc="-3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-</a:t>
            </a:r>
            <a:r>
              <a:rPr dirty="0" sz="1400" spc="-2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Host,</a:t>
            </a:r>
            <a:r>
              <a:rPr dirty="0" sz="14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I</a:t>
            </a:r>
            <a:r>
              <a:rPr dirty="0" sz="1400" spc="-3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-</a:t>
            </a:r>
            <a:r>
              <a:rPr dirty="0" sz="14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IGMP,</a:t>
            </a:r>
            <a:r>
              <a:rPr dirty="0" sz="14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r</a:t>
            </a:r>
            <a:r>
              <a:rPr dirty="0" sz="1400" spc="-4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-</a:t>
            </a:r>
            <a:r>
              <a:rPr dirty="0" sz="14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Repeater,</a:t>
            </a:r>
            <a:r>
              <a:rPr dirty="0" sz="14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P</a:t>
            </a:r>
            <a:r>
              <a:rPr dirty="0" sz="1400" spc="-4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-</a:t>
            </a:r>
            <a:r>
              <a:rPr dirty="0" sz="14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solidFill>
                  <a:srgbClr val="DFDFDF"/>
                </a:solidFill>
                <a:latin typeface="Courier New"/>
                <a:cs typeface="Courier New"/>
              </a:rPr>
              <a:t>Phone,</a:t>
            </a:r>
            <a:endParaRPr sz="1400">
              <a:latin typeface="Courier New"/>
              <a:cs typeface="Courier New"/>
            </a:endParaRPr>
          </a:p>
          <a:p>
            <a:pPr marL="1948180">
              <a:lnSpc>
                <a:spcPct val="100000"/>
              </a:lnSpc>
            </a:pP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D</a:t>
            </a:r>
            <a:r>
              <a:rPr dirty="0" sz="1400" spc="-2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-</a:t>
            </a:r>
            <a:r>
              <a:rPr dirty="0" sz="1400" spc="-1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Remote,</a:t>
            </a:r>
            <a:r>
              <a:rPr dirty="0" sz="1400" spc="-1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C</a:t>
            </a:r>
            <a:r>
              <a:rPr dirty="0" sz="1400" spc="-3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-</a:t>
            </a:r>
            <a:r>
              <a:rPr dirty="0" sz="1400" spc="-1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CVTA,</a:t>
            </a:r>
            <a:r>
              <a:rPr dirty="0" sz="1400" spc="-1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M</a:t>
            </a:r>
            <a:r>
              <a:rPr dirty="0" sz="1400" spc="-3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-</a:t>
            </a:r>
            <a:r>
              <a:rPr dirty="0" sz="1400" spc="-1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solidFill>
                  <a:srgbClr val="DFDFDF"/>
                </a:solidFill>
                <a:latin typeface="Courier New"/>
                <a:cs typeface="Courier New"/>
              </a:rPr>
              <a:t>Two-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port</a:t>
            </a:r>
            <a:r>
              <a:rPr dirty="0" sz="1400" spc="-2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Mac</a:t>
            </a:r>
            <a:r>
              <a:rPr dirty="0" sz="1400" spc="-2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solidFill>
                  <a:srgbClr val="DFDFDF"/>
                </a:solidFill>
                <a:latin typeface="Courier New"/>
                <a:cs typeface="Courier New"/>
              </a:rPr>
              <a:t>Relay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403225" y="3283349"/>
          <a:ext cx="8249284" cy="477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1930"/>
                <a:gridCol w="2042160"/>
                <a:gridCol w="1053464"/>
                <a:gridCol w="1303019"/>
                <a:gridCol w="1318895"/>
                <a:gridCol w="986154"/>
              </a:tblGrid>
              <a:tr h="209550">
                <a:tc>
                  <a:txBody>
                    <a:bodyPr/>
                    <a:lstStyle/>
                    <a:p>
                      <a:pPr marL="76835">
                        <a:lnSpc>
                          <a:spcPts val="1450"/>
                        </a:lnSpc>
                      </a:pPr>
                      <a:r>
                        <a:rPr dirty="0" sz="1400">
                          <a:solidFill>
                            <a:srgbClr val="DFDFDF"/>
                          </a:solidFill>
                          <a:latin typeface="Courier New"/>
                          <a:cs typeface="Courier New"/>
                        </a:rPr>
                        <a:t>Device</a:t>
                      </a:r>
                      <a:r>
                        <a:rPr dirty="0" sz="1400" spc="-45">
                          <a:solidFill>
                            <a:srgbClr val="DFDFD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25">
                          <a:solidFill>
                            <a:srgbClr val="DFDFDF"/>
                          </a:solidFill>
                          <a:latin typeface="Courier New"/>
                          <a:cs typeface="Courier New"/>
                        </a:rPr>
                        <a:t>ID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34340">
                        <a:lnSpc>
                          <a:spcPts val="1450"/>
                        </a:lnSpc>
                      </a:pPr>
                      <a:r>
                        <a:rPr dirty="0" sz="1400">
                          <a:solidFill>
                            <a:srgbClr val="DFDFDF"/>
                          </a:solidFill>
                          <a:latin typeface="Courier New"/>
                          <a:cs typeface="Courier New"/>
                        </a:rPr>
                        <a:t>Local</a:t>
                      </a:r>
                      <a:r>
                        <a:rPr dirty="0" sz="1400" spc="-20">
                          <a:solidFill>
                            <a:srgbClr val="DFDFD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>
                          <a:solidFill>
                            <a:srgbClr val="DFDFDF"/>
                          </a:solidFill>
                          <a:latin typeface="Courier New"/>
                          <a:cs typeface="Courier New"/>
                        </a:rPr>
                        <a:t>Intrfce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7795">
                        <a:lnSpc>
                          <a:spcPts val="1450"/>
                        </a:lnSpc>
                      </a:pPr>
                      <a:r>
                        <a:rPr dirty="0" sz="1400" spc="-10">
                          <a:solidFill>
                            <a:srgbClr val="DFDFDF"/>
                          </a:solidFill>
                          <a:latin typeface="Courier New"/>
                          <a:cs typeface="Courier New"/>
                        </a:rPr>
                        <a:t>Holdtme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1450"/>
                        </a:lnSpc>
                      </a:pPr>
                      <a:r>
                        <a:rPr dirty="0" sz="1400" spc="-10">
                          <a:solidFill>
                            <a:srgbClr val="DFDFDF"/>
                          </a:solidFill>
                          <a:latin typeface="Courier New"/>
                          <a:cs typeface="Courier New"/>
                        </a:rPr>
                        <a:t>Capability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ts val="1450"/>
                        </a:lnSpc>
                      </a:pPr>
                      <a:r>
                        <a:rPr dirty="0" sz="1400" spc="-10">
                          <a:solidFill>
                            <a:srgbClr val="DFDFDF"/>
                          </a:solidFill>
                          <a:latin typeface="Courier New"/>
                          <a:cs typeface="Courier New"/>
                        </a:rPr>
                        <a:t>Platform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450"/>
                        </a:lnSpc>
                      </a:pPr>
                      <a:r>
                        <a:rPr dirty="0" sz="1400">
                          <a:solidFill>
                            <a:srgbClr val="DFDFDF"/>
                          </a:solidFill>
                          <a:latin typeface="Courier New"/>
                          <a:cs typeface="Courier New"/>
                        </a:rPr>
                        <a:t>Port</a:t>
                      </a:r>
                      <a:r>
                        <a:rPr dirty="0" sz="1400" spc="-20">
                          <a:solidFill>
                            <a:srgbClr val="DFDFD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25">
                          <a:solidFill>
                            <a:srgbClr val="DFDFDF"/>
                          </a:solidFill>
                          <a:latin typeface="Courier New"/>
                          <a:cs typeface="Courier New"/>
                        </a:rPr>
                        <a:t>ID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</a:tr>
              <a:tr h="267970">
                <a:tc>
                  <a:txBody>
                    <a:bodyPr/>
                    <a:lstStyle/>
                    <a:p>
                      <a:pPr marL="76835">
                        <a:lnSpc>
                          <a:spcPts val="1510"/>
                        </a:lnSpc>
                      </a:pPr>
                      <a:r>
                        <a:rPr dirty="0" sz="1400" spc="-25">
                          <a:solidFill>
                            <a:srgbClr val="FAAB17"/>
                          </a:solidFill>
                          <a:latin typeface="Courier New"/>
                          <a:cs typeface="Courier New"/>
                        </a:rPr>
                        <a:t>S1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34340">
                        <a:lnSpc>
                          <a:spcPts val="1510"/>
                        </a:lnSpc>
                      </a:pPr>
                      <a:r>
                        <a:rPr dirty="0" sz="1400">
                          <a:solidFill>
                            <a:srgbClr val="FAAB17"/>
                          </a:solidFill>
                          <a:latin typeface="Courier New"/>
                          <a:cs typeface="Courier New"/>
                        </a:rPr>
                        <a:t>Gig</a:t>
                      </a:r>
                      <a:r>
                        <a:rPr dirty="0" sz="1400" spc="-15">
                          <a:solidFill>
                            <a:srgbClr val="FAAB1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10">
                          <a:solidFill>
                            <a:srgbClr val="FAAB17"/>
                          </a:solidFill>
                          <a:latin typeface="Courier New"/>
                          <a:cs typeface="Courier New"/>
                        </a:rPr>
                        <a:t>0/0/1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7795">
                        <a:lnSpc>
                          <a:spcPts val="1510"/>
                        </a:lnSpc>
                      </a:pPr>
                      <a:r>
                        <a:rPr dirty="0" sz="1400" spc="-25">
                          <a:solidFill>
                            <a:srgbClr val="FAAB17"/>
                          </a:solidFill>
                          <a:latin typeface="Courier New"/>
                          <a:cs typeface="Courier New"/>
                        </a:rPr>
                        <a:t>179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03860">
                        <a:lnSpc>
                          <a:spcPts val="1510"/>
                        </a:lnSpc>
                      </a:pPr>
                      <a:r>
                        <a:rPr dirty="0" sz="1400">
                          <a:solidFill>
                            <a:srgbClr val="FAAB17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dirty="0" sz="1400" spc="-5">
                          <a:solidFill>
                            <a:srgbClr val="FAAB1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 spc="-50">
                          <a:solidFill>
                            <a:srgbClr val="FAAB17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ts val="1510"/>
                        </a:lnSpc>
                      </a:pPr>
                      <a:r>
                        <a:rPr dirty="0" sz="1400" spc="-10">
                          <a:solidFill>
                            <a:srgbClr val="FAAB17"/>
                          </a:solidFill>
                          <a:latin typeface="Courier New"/>
                          <a:cs typeface="Courier New"/>
                        </a:rPr>
                        <a:t>WS-C3560-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510"/>
                        </a:lnSpc>
                      </a:pPr>
                      <a:r>
                        <a:rPr dirty="0" sz="1400">
                          <a:solidFill>
                            <a:srgbClr val="FAAB17"/>
                          </a:solidFill>
                          <a:latin typeface="Courier New"/>
                          <a:cs typeface="Courier New"/>
                        </a:rPr>
                        <a:t>Fas</a:t>
                      </a:r>
                      <a:r>
                        <a:rPr dirty="0" sz="1400" spc="-25">
                          <a:solidFill>
                            <a:srgbClr val="FAAB17"/>
                          </a:solidFill>
                          <a:latin typeface="Courier New"/>
                          <a:cs typeface="Courier New"/>
                        </a:rPr>
                        <a:t> 0/5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32861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Router</a:t>
            </a:r>
            <a:r>
              <a:rPr dirty="0" sz="1600" spc="-2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and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Switch</a:t>
            </a:r>
            <a:r>
              <a:rPr dirty="0" sz="1600" spc="-3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File</a:t>
            </a:r>
            <a:r>
              <a:rPr dirty="0" sz="1600" spc="-3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Maintenance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69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502539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Password</a:t>
            </a:r>
            <a:r>
              <a:rPr dirty="0" sz="2400" spc="-120"/>
              <a:t> </a:t>
            </a:r>
            <a:r>
              <a:rPr dirty="0" sz="2400"/>
              <a:t>Recovery</a:t>
            </a:r>
            <a:r>
              <a:rPr dirty="0" sz="2400" spc="-110"/>
              <a:t> </a:t>
            </a:r>
            <a:r>
              <a:rPr dirty="0" sz="2400"/>
              <a:t>Example</a:t>
            </a:r>
            <a:r>
              <a:rPr dirty="0" sz="2400" spc="-95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60603"/>
            <a:ext cx="7934325" cy="1000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Arial"/>
                <a:cs typeface="Arial"/>
              </a:rPr>
              <a:t>Step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5.</a:t>
            </a:r>
            <a:r>
              <a:rPr dirty="0" sz="1600" spc="-1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Save</a:t>
            </a:r>
            <a:r>
              <a:rPr dirty="0" sz="1600" spc="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the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spc="-20" b="1">
                <a:latin typeface="Arial"/>
                <a:cs typeface="Arial"/>
              </a:rPr>
              <a:t>running-</a:t>
            </a:r>
            <a:r>
              <a:rPr dirty="0" sz="1600" b="1">
                <a:latin typeface="Arial"/>
                <a:cs typeface="Arial"/>
              </a:rPr>
              <a:t>config</a:t>
            </a:r>
            <a:r>
              <a:rPr dirty="0" sz="1600" spc="3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as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the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new</a:t>
            </a:r>
            <a:r>
              <a:rPr dirty="0" sz="1600" spc="-10" b="1">
                <a:latin typeface="Arial"/>
                <a:cs typeface="Arial"/>
              </a:rPr>
              <a:t> startup-</a:t>
            </a:r>
            <a:r>
              <a:rPr dirty="0" sz="1600" b="1">
                <a:latin typeface="Arial"/>
                <a:cs typeface="Arial"/>
              </a:rPr>
              <a:t>config.</a:t>
            </a:r>
            <a:r>
              <a:rPr dirty="0" sz="1600" spc="35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After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new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passwords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configured,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change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configuration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register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back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0x2102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by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using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10" b="1">
                <a:latin typeface="Arial"/>
                <a:cs typeface="Arial"/>
              </a:rPr>
              <a:t>config- </a:t>
            </a:r>
            <a:r>
              <a:rPr dirty="0" sz="1600" b="1">
                <a:latin typeface="Arial"/>
                <a:cs typeface="Arial"/>
              </a:rPr>
              <a:t>register</a:t>
            </a:r>
            <a:r>
              <a:rPr dirty="0" sz="1600" spc="-1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0x2102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command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global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configuration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mode.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Save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running-</a:t>
            </a:r>
            <a:r>
              <a:rPr dirty="0" sz="1600">
                <a:latin typeface="Arial MT"/>
                <a:cs typeface="Arial MT"/>
              </a:rPr>
              <a:t>config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to </a:t>
            </a:r>
            <a:r>
              <a:rPr dirty="0" sz="1600" spc="-10">
                <a:latin typeface="Arial MT"/>
                <a:cs typeface="Arial MT"/>
              </a:rPr>
              <a:t>startup-config.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658620" y="1992248"/>
            <a:ext cx="5656580" cy="156972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algn="just" marL="91440">
              <a:lnSpc>
                <a:spcPct val="100000"/>
              </a:lnSpc>
              <a:spcBef>
                <a:spcPts val="180"/>
              </a:spcBef>
            </a:pPr>
            <a:r>
              <a:rPr dirty="0" sz="1600">
                <a:solidFill>
                  <a:srgbClr val="FFFFFF"/>
                </a:solidFill>
                <a:latin typeface="Courier New"/>
                <a:cs typeface="Courier New"/>
              </a:rPr>
              <a:t>R1(config)#</a:t>
            </a:r>
            <a:r>
              <a:rPr dirty="0" sz="1600" spc="-7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Courier New"/>
                <a:cs typeface="Courier New"/>
              </a:rPr>
              <a:t>config-</a:t>
            </a:r>
            <a:r>
              <a:rPr dirty="0" sz="1600" b="1">
                <a:solidFill>
                  <a:srgbClr val="FFFFFF"/>
                </a:solidFill>
                <a:latin typeface="Courier New"/>
                <a:cs typeface="Courier New"/>
              </a:rPr>
              <a:t>register</a:t>
            </a:r>
            <a:r>
              <a:rPr dirty="0" sz="1600" spc="-9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Courier New"/>
                <a:cs typeface="Courier New"/>
              </a:rPr>
              <a:t>0x2102</a:t>
            </a:r>
            <a:endParaRPr sz="1600">
              <a:latin typeface="Courier New"/>
              <a:cs typeface="Courier New"/>
            </a:endParaRPr>
          </a:p>
          <a:p>
            <a:pPr algn="just" marL="91440">
              <a:lnSpc>
                <a:spcPct val="100000"/>
              </a:lnSpc>
            </a:pPr>
            <a:r>
              <a:rPr dirty="0" sz="1600">
                <a:solidFill>
                  <a:srgbClr val="FFFFFF"/>
                </a:solidFill>
                <a:latin typeface="Courier New"/>
                <a:cs typeface="Courier New"/>
              </a:rPr>
              <a:t>R1(config)#</a:t>
            </a:r>
            <a:r>
              <a:rPr dirty="0" sz="1600" spc="-10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25" b="1">
                <a:solidFill>
                  <a:srgbClr val="FFFFFF"/>
                </a:solidFill>
                <a:latin typeface="Courier New"/>
                <a:cs typeface="Courier New"/>
              </a:rPr>
              <a:t>end</a:t>
            </a:r>
            <a:endParaRPr sz="1600">
              <a:latin typeface="Courier New"/>
              <a:cs typeface="Courier New"/>
            </a:endParaRPr>
          </a:p>
          <a:p>
            <a:pPr algn="just" marL="91440" marR="915035">
              <a:lnSpc>
                <a:spcPct val="100000"/>
              </a:lnSpc>
            </a:pPr>
            <a:r>
              <a:rPr dirty="0" sz="1600">
                <a:solidFill>
                  <a:srgbClr val="FFFFFF"/>
                </a:solidFill>
                <a:latin typeface="Courier New"/>
                <a:cs typeface="Courier New"/>
              </a:rPr>
              <a:t>R1#</a:t>
            </a:r>
            <a:r>
              <a:rPr dirty="0" sz="16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b="1">
                <a:solidFill>
                  <a:srgbClr val="FFFFFF"/>
                </a:solidFill>
                <a:latin typeface="Courier New"/>
                <a:cs typeface="Courier New"/>
              </a:rPr>
              <a:t>copy</a:t>
            </a:r>
            <a:r>
              <a:rPr dirty="0" sz="1600" spc="-3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Courier New"/>
                <a:cs typeface="Courier New"/>
              </a:rPr>
              <a:t>running-</a:t>
            </a:r>
            <a:r>
              <a:rPr dirty="0" sz="1600" b="1">
                <a:solidFill>
                  <a:srgbClr val="FFFFFF"/>
                </a:solidFill>
                <a:latin typeface="Courier New"/>
                <a:cs typeface="Courier New"/>
              </a:rPr>
              <a:t>config</a:t>
            </a:r>
            <a:r>
              <a:rPr dirty="0" sz="1600" spc="-2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Courier New"/>
                <a:cs typeface="Courier New"/>
              </a:rPr>
              <a:t>startup-config </a:t>
            </a:r>
            <a:r>
              <a:rPr dirty="0" sz="1600">
                <a:solidFill>
                  <a:srgbClr val="FFFFFF"/>
                </a:solidFill>
                <a:latin typeface="Courier New"/>
                <a:cs typeface="Courier New"/>
              </a:rPr>
              <a:t>Destination</a:t>
            </a:r>
            <a:r>
              <a:rPr dirty="0" sz="1600" spc="-8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FFFFFF"/>
                </a:solidFill>
                <a:latin typeface="Courier New"/>
                <a:cs typeface="Courier New"/>
              </a:rPr>
              <a:t>filename</a:t>
            </a:r>
            <a:r>
              <a:rPr dirty="0" sz="1600" spc="-8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ourier New"/>
                <a:cs typeface="Courier New"/>
              </a:rPr>
              <a:t>[startup-config]? </a:t>
            </a:r>
            <a:r>
              <a:rPr dirty="0" sz="1600">
                <a:solidFill>
                  <a:srgbClr val="FFFFFF"/>
                </a:solidFill>
                <a:latin typeface="Courier New"/>
                <a:cs typeface="Courier New"/>
              </a:rPr>
              <a:t>Building</a:t>
            </a:r>
            <a:r>
              <a:rPr dirty="0" sz="1600" spc="-1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FFFFFF"/>
                </a:solidFill>
                <a:latin typeface="Courier New"/>
                <a:cs typeface="Courier New"/>
              </a:rPr>
              <a:t>configuration...</a:t>
            </a:r>
            <a:r>
              <a:rPr dirty="0" sz="1600" spc="-1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Courier New"/>
                <a:cs typeface="Courier New"/>
              </a:rPr>
              <a:t>[OK]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dirty="0" sz="1600" spc="-25">
                <a:solidFill>
                  <a:srgbClr val="FFFFFF"/>
                </a:solidFill>
                <a:latin typeface="Courier New"/>
                <a:cs typeface="Courier New"/>
              </a:rPr>
              <a:t>R1#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32861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Router</a:t>
            </a:r>
            <a:r>
              <a:rPr dirty="0" sz="1600" spc="-2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and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Switch</a:t>
            </a:r>
            <a:r>
              <a:rPr dirty="0" sz="1600" spc="-3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File</a:t>
            </a:r>
            <a:r>
              <a:rPr dirty="0" sz="1600" spc="-3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Maintenance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69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581977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Packet</a:t>
            </a:r>
            <a:r>
              <a:rPr dirty="0" sz="2400" spc="-114"/>
              <a:t> </a:t>
            </a:r>
            <a:r>
              <a:rPr dirty="0" sz="2400"/>
              <a:t>Tracer</a:t>
            </a:r>
            <a:r>
              <a:rPr dirty="0" sz="2400" spc="-85"/>
              <a:t> </a:t>
            </a:r>
            <a:r>
              <a:rPr dirty="0" sz="2400"/>
              <a:t>-</a:t>
            </a:r>
            <a:r>
              <a:rPr dirty="0" sz="2400" spc="-80"/>
              <a:t> </a:t>
            </a:r>
            <a:r>
              <a:rPr dirty="0" sz="2400"/>
              <a:t>Backup</a:t>
            </a:r>
            <a:r>
              <a:rPr dirty="0" sz="2400" spc="-75"/>
              <a:t> </a:t>
            </a:r>
            <a:r>
              <a:rPr dirty="0" sz="2400" spc="-10"/>
              <a:t>Configuration</a:t>
            </a:r>
            <a:r>
              <a:rPr dirty="0" sz="2400" spc="-50"/>
              <a:t> </a:t>
            </a:r>
            <a:r>
              <a:rPr dirty="0" sz="2400" spc="-10"/>
              <a:t>Files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04214"/>
            <a:ext cx="6061710" cy="134239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800">
                <a:latin typeface="Arial MT"/>
                <a:cs typeface="Arial MT"/>
              </a:rPr>
              <a:t>In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this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activity,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you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will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complete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following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objectives:</a:t>
            </a:r>
            <a:endParaRPr sz="18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434"/>
              </a:spcBef>
              <a:buChar char="•"/>
              <a:tabLst>
                <a:tab pos="354965" algn="l"/>
              </a:tabLst>
            </a:pPr>
            <a:r>
              <a:rPr dirty="0" sz="1800">
                <a:latin typeface="Arial MT"/>
                <a:cs typeface="Arial MT"/>
              </a:rPr>
              <a:t>Part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1: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Establish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Connectivity to</a:t>
            </a:r>
            <a:r>
              <a:rPr dirty="0" sz="1800" spc="-6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TFTP</a:t>
            </a:r>
            <a:r>
              <a:rPr dirty="0" sz="1800" spc="-9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Server</a:t>
            </a:r>
            <a:endParaRPr sz="18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430"/>
              </a:spcBef>
              <a:buChar char="•"/>
              <a:tabLst>
                <a:tab pos="354965" algn="l"/>
              </a:tabLst>
            </a:pPr>
            <a:r>
              <a:rPr dirty="0" sz="1800">
                <a:latin typeface="Arial MT"/>
                <a:cs typeface="Arial MT"/>
              </a:rPr>
              <a:t>Part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2:</a:t>
            </a:r>
            <a:r>
              <a:rPr dirty="0" sz="1800" spc="-6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Transfer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Configuration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File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from</a:t>
            </a:r>
            <a:r>
              <a:rPr dirty="0" sz="1800" spc="-6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TFTP</a:t>
            </a:r>
            <a:r>
              <a:rPr dirty="0" sz="1800" spc="-9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Server</a:t>
            </a:r>
            <a:endParaRPr sz="18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434"/>
              </a:spcBef>
              <a:buChar char="•"/>
              <a:tabLst>
                <a:tab pos="354965" algn="l"/>
              </a:tabLst>
            </a:pPr>
            <a:r>
              <a:rPr dirty="0" sz="1800">
                <a:latin typeface="Arial MT"/>
                <a:cs typeface="Arial MT"/>
              </a:rPr>
              <a:t>Part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3: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Backup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Configuration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IOS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TFTP</a:t>
            </a:r>
            <a:r>
              <a:rPr dirty="0" sz="1800" spc="-8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Server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32861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Router</a:t>
            </a:r>
            <a:r>
              <a:rPr dirty="0" sz="1600" spc="-2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and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Switch</a:t>
            </a:r>
            <a:r>
              <a:rPr dirty="0" sz="1600" spc="-3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File</a:t>
            </a:r>
            <a:r>
              <a:rPr dirty="0" sz="1600" spc="-3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Maintenance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69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792607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Lab</a:t>
            </a:r>
            <a:r>
              <a:rPr dirty="0" sz="2400" spc="-55"/>
              <a:t> </a:t>
            </a:r>
            <a:r>
              <a:rPr dirty="0" sz="2400"/>
              <a:t>-</a:t>
            </a:r>
            <a:r>
              <a:rPr dirty="0" sz="2400" spc="-75"/>
              <a:t> </a:t>
            </a:r>
            <a:r>
              <a:rPr dirty="0" sz="2400"/>
              <a:t>Use</a:t>
            </a:r>
            <a:r>
              <a:rPr dirty="0" sz="2400" spc="-100"/>
              <a:t> </a:t>
            </a:r>
            <a:r>
              <a:rPr dirty="0" sz="2400" spc="-65"/>
              <a:t>Tera</a:t>
            </a:r>
            <a:r>
              <a:rPr dirty="0" sz="2400" spc="-100"/>
              <a:t> </a:t>
            </a:r>
            <a:r>
              <a:rPr dirty="0" sz="2400" spc="-55"/>
              <a:t>Term </a:t>
            </a:r>
            <a:r>
              <a:rPr dirty="0" sz="2400"/>
              <a:t>to</a:t>
            </a:r>
            <a:r>
              <a:rPr dirty="0" sz="2400" spc="-75"/>
              <a:t> </a:t>
            </a:r>
            <a:r>
              <a:rPr dirty="0" sz="2400"/>
              <a:t>Manage</a:t>
            </a:r>
            <a:r>
              <a:rPr dirty="0" sz="2400" spc="-55"/>
              <a:t> </a:t>
            </a:r>
            <a:r>
              <a:rPr dirty="0" sz="2400"/>
              <a:t>Router</a:t>
            </a:r>
            <a:r>
              <a:rPr dirty="0" sz="2400" spc="-55"/>
              <a:t> </a:t>
            </a:r>
            <a:r>
              <a:rPr dirty="0" sz="2400" spc="-10"/>
              <a:t>Configuration</a:t>
            </a:r>
            <a:r>
              <a:rPr dirty="0" sz="2400" spc="-30"/>
              <a:t> </a:t>
            </a:r>
            <a:r>
              <a:rPr dirty="0" sz="2400" spc="-10"/>
              <a:t>Files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04214"/>
            <a:ext cx="7916545" cy="161671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800">
                <a:latin typeface="Arial MT"/>
                <a:cs typeface="Arial MT"/>
              </a:rPr>
              <a:t>In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this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lab,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you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will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complete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following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objectives:</a:t>
            </a:r>
            <a:endParaRPr sz="18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434"/>
              </a:spcBef>
              <a:buChar char="•"/>
              <a:tabLst>
                <a:tab pos="354965" algn="l"/>
              </a:tabLst>
            </a:pPr>
            <a:r>
              <a:rPr dirty="0" sz="1800">
                <a:latin typeface="Arial MT"/>
                <a:cs typeface="Arial MT"/>
              </a:rPr>
              <a:t>Part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1: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Configure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Basic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Device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Settings</a:t>
            </a:r>
            <a:endParaRPr sz="18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430"/>
              </a:spcBef>
              <a:buChar char="•"/>
              <a:tabLst>
                <a:tab pos="355600" algn="l"/>
              </a:tabLst>
            </a:pPr>
            <a:r>
              <a:rPr dirty="0" sz="1800">
                <a:latin typeface="Arial MT"/>
                <a:cs typeface="Arial MT"/>
              </a:rPr>
              <a:t>Part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2: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Use</a:t>
            </a:r>
            <a:r>
              <a:rPr dirty="0" sz="1800" spc="-60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Terminal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Emulation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Software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Create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Backup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Configuration </a:t>
            </a:r>
            <a:r>
              <a:rPr dirty="0" sz="1800" spc="-20">
                <a:latin typeface="Arial MT"/>
                <a:cs typeface="Arial MT"/>
              </a:rPr>
              <a:t>File</a:t>
            </a:r>
            <a:endParaRPr sz="18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434"/>
              </a:spcBef>
              <a:buChar char="•"/>
              <a:tabLst>
                <a:tab pos="354965" algn="l"/>
              </a:tabLst>
            </a:pPr>
            <a:r>
              <a:rPr dirty="0" sz="1800">
                <a:latin typeface="Arial MT"/>
                <a:cs typeface="Arial MT"/>
              </a:rPr>
              <a:t>Part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3: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Use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Backup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Configuration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File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Restore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Router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-47751"/>
            <a:ext cx="32861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Router</a:t>
            </a:r>
            <a:r>
              <a:rPr dirty="0" sz="1600" spc="-2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and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Switch</a:t>
            </a:r>
            <a:r>
              <a:rPr dirty="0" sz="1600" spc="-3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File</a:t>
            </a:r>
            <a:r>
              <a:rPr dirty="0" sz="1600" spc="-3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Maintenance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69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119583"/>
            <a:ext cx="7871459" cy="68453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595"/>
              </a:lnSpc>
              <a:spcBef>
                <a:spcPts val="100"/>
              </a:spcBef>
            </a:pPr>
            <a:r>
              <a:rPr dirty="0" sz="2400"/>
              <a:t>Lab</a:t>
            </a:r>
            <a:r>
              <a:rPr dirty="0" sz="2400" spc="-45"/>
              <a:t> </a:t>
            </a:r>
            <a:r>
              <a:rPr dirty="0" sz="2400"/>
              <a:t>-</a:t>
            </a:r>
            <a:r>
              <a:rPr dirty="0" sz="2400" spc="-60"/>
              <a:t> </a:t>
            </a:r>
            <a:r>
              <a:rPr dirty="0" sz="2400"/>
              <a:t>Use</a:t>
            </a:r>
            <a:r>
              <a:rPr dirty="0" sz="2400" spc="-90"/>
              <a:t> </a:t>
            </a:r>
            <a:r>
              <a:rPr dirty="0" sz="2400" spc="-50"/>
              <a:t>TFTP, </a:t>
            </a:r>
            <a:r>
              <a:rPr dirty="0" sz="2400"/>
              <a:t>Flash,</a:t>
            </a:r>
            <a:r>
              <a:rPr dirty="0" sz="2400" spc="-50"/>
              <a:t> </a:t>
            </a:r>
            <a:r>
              <a:rPr dirty="0" sz="2400"/>
              <a:t>and</a:t>
            </a:r>
            <a:r>
              <a:rPr dirty="0" sz="2400" spc="-60"/>
              <a:t> </a:t>
            </a:r>
            <a:r>
              <a:rPr dirty="0" sz="2400"/>
              <a:t>USB</a:t>
            </a:r>
            <a:r>
              <a:rPr dirty="0" sz="2400" spc="-45"/>
              <a:t> </a:t>
            </a:r>
            <a:r>
              <a:rPr dirty="0" sz="2400"/>
              <a:t>to</a:t>
            </a:r>
            <a:r>
              <a:rPr dirty="0" sz="2400" spc="-60"/>
              <a:t> </a:t>
            </a:r>
            <a:r>
              <a:rPr dirty="0" sz="2400"/>
              <a:t>Manage</a:t>
            </a:r>
            <a:r>
              <a:rPr dirty="0" sz="2400" spc="-45"/>
              <a:t> </a:t>
            </a:r>
            <a:r>
              <a:rPr dirty="0" sz="2400" spc="-10"/>
              <a:t>Configuration</a:t>
            </a:r>
            <a:endParaRPr sz="2400"/>
          </a:p>
          <a:p>
            <a:pPr marL="12700">
              <a:lnSpc>
                <a:spcPts val="2595"/>
              </a:lnSpc>
            </a:pPr>
            <a:r>
              <a:rPr dirty="0" sz="2400" spc="-10"/>
              <a:t>Files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872007"/>
            <a:ext cx="7715250" cy="231902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lab,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you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will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complete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following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objectives:</a:t>
            </a:r>
            <a:endParaRPr sz="16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390"/>
              </a:spcBef>
              <a:buChar char="•"/>
              <a:tabLst>
                <a:tab pos="354965" algn="l"/>
              </a:tabLst>
            </a:pPr>
            <a:r>
              <a:rPr dirty="0" sz="1600">
                <a:latin typeface="Arial MT"/>
                <a:cs typeface="Arial MT"/>
              </a:rPr>
              <a:t>Part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1: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Build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Configure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Basic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Device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Settings</a:t>
            </a:r>
            <a:endParaRPr sz="16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380"/>
              </a:spcBef>
              <a:buChar char="•"/>
              <a:tabLst>
                <a:tab pos="354965" algn="l"/>
              </a:tabLst>
            </a:pPr>
            <a:r>
              <a:rPr dirty="0" sz="1600">
                <a:latin typeface="Arial MT"/>
                <a:cs typeface="Arial MT"/>
              </a:rPr>
              <a:t>Part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2: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(Optional)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Download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TFTP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Server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Software</a:t>
            </a:r>
            <a:endParaRPr sz="16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</a:tabLst>
            </a:pPr>
            <a:r>
              <a:rPr dirty="0" sz="1600">
                <a:latin typeface="Arial MT"/>
                <a:cs typeface="Arial MT"/>
              </a:rPr>
              <a:t>Part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3: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TFTP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Back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Up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Restore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Switch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Running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Configuration</a:t>
            </a:r>
            <a:endParaRPr sz="16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</a:tabLst>
            </a:pPr>
            <a:r>
              <a:rPr dirty="0" sz="1600">
                <a:latin typeface="Arial MT"/>
                <a:cs typeface="Arial MT"/>
              </a:rPr>
              <a:t>Part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4: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TFTP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Back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Up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Restore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Running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Configuration</a:t>
            </a:r>
            <a:endParaRPr sz="16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</a:tabLst>
            </a:pPr>
            <a:r>
              <a:rPr dirty="0" sz="1600">
                <a:latin typeface="Arial MT"/>
                <a:cs typeface="Arial MT"/>
              </a:rPr>
              <a:t>Part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5: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Back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Up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Restore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Running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Configurations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Using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Flash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Memory</a:t>
            </a:r>
            <a:endParaRPr sz="1600">
              <a:latin typeface="Arial MT"/>
              <a:cs typeface="Arial MT"/>
            </a:endParaRPr>
          </a:p>
          <a:p>
            <a:pPr marL="355600" marR="847725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Arial MT"/>
                <a:cs typeface="Arial MT"/>
              </a:rPr>
              <a:t>Part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6: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(Optional)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USB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Drive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Back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Up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Restore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0">
                <a:latin typeface="Arial MT"/>
                <a:cs typeface="Arial MT"/>
              </a:rPr>
              <a:t> Running Configuration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98552"/>
            <a:ext cx="32861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Router</a:t>
            </a:r>
            <a:r>
              <a:rPr dirty="0" sz="1600" spc="-2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and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Switch</a:t>
            </a:r>
            <a:r>
              <a:rPr dirty="0" sz="1600" spc="-3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File</a:t>
            </a:r>
            <a:r>
              <a:rPr dirty="0" sz="1600" spc="-3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Maintenance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69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66141"/>
            <a:ext cx="654939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Lab</a:t>
            </a:r>
            <a:r>
              <a:rPr dirty="0" sz="2400" spc="-80"/>
              <a:t> </a:t>
            </a:r>
            <a:r>
              <a:rPr dirty="0" sz="2400"/>
              <a:t>-</a:t>
            </a:r>
            <a:r>
              <a:rPr dirty="0" sz="2400" spc="-100"/>
              <a:t> </a:t>
            </a:r>
            <a:r>
              <a:rPr dirty="0" sz="2400"/>
              <a:t>Research</a:t>
            </a:r>
            <a:r>
              <a:rPr dirty="0" sz="2400" spc="-80"/>
              <a:t> </a:t>
            </a:r>
            <a:r>
              <a:rPr dirty="0" sz="2400"/>
              <a:t>Password</a:t>
            </a:r>
            <a:r>
              <a:rPr dirty="0" sz="2400" spc="-75"/>
              <a:t> </a:t>
            </a:r>
            <a:r>
              <a:rPr dirty="0" sz="2400"/>
              <a:t>Recovery</a:t>
            </a:r>
            <a:r>
              <a:rPr dirty="0" sz="2400" spc="-75"/>
              <a:t> </a:t>
            </a:r>
            <a:r>
              <a:rPr dirty="0" sz="2400" spc="-10"/>
              <a:t>Procedures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46570"/>
            <a:ext cx="7700645" cy="128778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1800">
                <a:latin typeface="Arial MT"/>
                <a:cs typeface="Arial MT"/>
              </a:rPr>
              <a:t>In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this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lab,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you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will complete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following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objectives:</a:t>
            </a:r>
            <a:endParaRPr sz="18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430"/>
              </a:spcBef>
              <a:buChar char="•"/>
              <a:tabLst>
                <a:tab pos="299085" algn="l"/>
              </a:tabLst>
            </a:pPr>
            <a:r>
              <a:rPr dirty="0" sz="1800">
                <a:latin typeface="Arial MT"/>
                <a:cs typeface="Arial MT"/>
              </a:rPr>
              <a:t>Part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1: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Research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Configuration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Register</a:t>
            </a:r>
            <a:endParaRPr sz="180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spcBef>
                <a:spcPts val="430"/>
              </a:spcBef>
              <a:buChar char="•"/>
              <a:tabLst>
                <a:tab pos="299085" algn="l"/>
              </a:tabLst>
            </a:pPr>
            <a:r>
              <a:rPr dirty="0" sz="1800">
                <a:latin typeface="Arial MT"/>
                <a:cs typeface="Arial MT"/>
              </a:rPr>
              <a:t>Part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2: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Document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Password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Recovery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Procedure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for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Specific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Cisco Router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312240"/>
            <a:ext cx="4117975" cy="1357630"/>
          </a:xfrm>
          <a:prstGeom prst="rect"/>
        </p:spPr>
        <p:txBody>
          <a:bodyPr wrap="square" lIns="0" tIns="91440" rIns="0" bIns="0" rtlCol="0" vert="horz">
            <a:spAutoFit/>
          </a:bodyPr>
          <a:lstStyle/>
          <a:p>
            <a:pPr marL="12700" marR="5080">
              <a:lnSpc>
                <a:spcPts val="4970"/>
              </a:lnSpc>
              <a:spcBef>
                <a:spcPts val="720"/>
              </a:spcBef>
            </a:pPr>
            <a:r>
              <a:rPr dirty="0" sz="4600">
                <a:solidFill>
                  <a:srgbClr val="AEE8FA"/>
                </a:solidFill>
              </a:rPr>
              <a:t>10.7</a:t>
            </a:r>
            <a:r>
              <a:rPr dirty="0" sz="4600" spc="-35">
                <a:solidFill>
                  <a:srgbClr val="AEE8FA"/>
                </a:solidFill>
              </a:rPr>
              <a:t> </a:t>
            </a:r>
            <a:r>
              <a:rPr dirty="0" sz="4600">
                <a:solidFill>
                  <a:srgbClr val="AEE8FA"/>
                </a:solidFill>
              </a:rPr>
              <a:t>IOS</a:t>
            </a:r>
            <a:r>
              <a:rPr dirty="0" sz="4600" spc="-40">
                <a:solidFill>
                  <a:srgbClr val="AEE8FA"/>
                </a:solidFill>
              </a:rPr>
              <a:t> </a:t>
            </a:r>
            <a:r>
              <a:rPr dirty="0" sz="4600" spc="-10">
                <a:solidFill>
                  <a:srgbClr val="AEE8FA"/>
                </a:solidFill>
              </a:rPr>
              <a:t>Image Management</a:t>
            </a:r>
            <a:endParaRPr sz="4600"/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69</a:t>
            </a:fld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IOS</a:t>
            </a:r>
            <a:r>
              <a:rPr dirty="0" spc="-25"/>
              <a:t> </a:t>
            </a:r>
            <a:r>
              <a:rPr dirty="0"/>
              <a:t>Image</a:t>
            </a:r>
            <a:r>
              <a:rPr dirty="0" spc="-35"/>
              <a:t> </a:t>
            </a:r>
            <a:r>
              <a:rPr dirty="0" spc="-10"/>
              <a:t>Management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Video</a:t>
            </a:r>
            <a:r>
              <a:rPr dirty="0" sz="2400" spc="-55"/>
              <a:t> </a:t>
            </a:r>
            <a:r>
              <a:rPr dirty="0" sz="2400"/>
              <a:t>-</a:t>
            </a:r>
            <a:r>
              <a:rPr dirty="0" sz="2400" spc="-70"/>
              <a:t> </a:t>
            </a:r>
            <a:r>
              <a:rPr dirty="0" sz="2400"/>
              <a:t>Managing</a:t>
            </a:r>
            <a:r>
              <a:rPr dirty="0" sz="2400" spc="-50"/>
              <a:t> </a:t>
            </a:r>
            <a:r>
              <a:rPr dirty="0" sz="2400"/>
              <a:t>Cisco</a:t>
            </a:r>
            <a:r>
              <a:rPr dirty="0" sz="2400" spc="-55"/>
              <a:t> </a:t>
            </a:r>
            <a:r>
              <a:rPr dirty="0" sz="2400"/>
              <a:t>IOS</a:t>
            </a:r>
            <a:r>
              <a:rPr dirty="0" sz="2400" spc="-90"/>
              <a:t> </a:t>
            </a:r>
            <a:r>
              <a:rPr dirty="0" sz="2400" spc="-10"/>
              <a:t>Images</a:t>
            </a:r>
            <a:endParaRPr sz="2400"/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69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53618" y="760603"/>
            <a:ext cx="71589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This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video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will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demonstrate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process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upgrading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IOS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Cisco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router.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22390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IOS</a:t>
            </a:r>
            <a:r>
              <a:rPr dirty="0" sz="1600" spc="-2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Image</a:t>
            </a:r>
            <a:r>
              <a:rPr dirty="0" sz="1600" spc="-3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Management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69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49129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TFTP</a:t>
            </a:r>
            <a:r>
              <a:rPr dirty="0" sz="2400" spc="-105"/>
              <a:t> </a:t>
            </a:r>
            <a:r>
              <a:rPr dirty="0" sz="2400"/>
              <a:t>Servers</a:t>
            </a:r>
            <a:r>
              <a:rPr dirty="0" sz="2400" spc="-45"/>
              <a:t> </a:t>
            </a:r>
            <a:r>
              <a:rPr dirty="0" sz="2400"/>
              <a:t>as</a:t>
            </a:r>
            <a:r>
              <a:rPr dirty="0" sz="2400" spc="-45"/>
              <a:t> </a:t>
            </a:r>
            <a:r>
              <a:rPr dirty="0" sz="2400"/>
              <a:t>a</a:t>
            </a:r>
            <a:r>
              <a:rPr dirty="0" sz="2400" spc="-50"/>
              <a:t> </a:t>
            </a:r>
            <a:r>
              <a:rPr dirty="0" sz="2400"/>
              <a:t>Backup</a:t>
            </a:r>
            <a:r>
              <a:rPr dirty="0" sz="2400" spc="-45"/>
              <a:t> </a:t>
            </a:r>
            <a:r>
              <a:rPr dirty="0" sz="2400" spc="-10"/>
              <a:t>Location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60603"/>
            <a:ext cx="7996555" cy="31470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grows,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Cisco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IOS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Software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images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configuration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files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stored</a:t>
            </a:r>
            <a:r>
              <a:rPr dirty="0" sz="1600" spc="-25">
                <a:latin typeface="Arial MT"/>
                <a:cs typeface="Arial MT"/>
              </a:rPr>
              <a:t> on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central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TFTP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server.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This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helps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control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number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IOS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images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revisions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those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IOS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images,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well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configuration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files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 must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maintained.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sz="1600">
              <a:latin typeface="Arial MT"/>
              <a:cs typeface="Arial MT"/>
            </a:endParaRPr>
          </a:p>
          <a:p>
            <a:pPr marL="12700" marR="165100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Production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internetworks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usually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span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wide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areas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contain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multiple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routers.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any </a:t>
            </a:r>
            <a:r>
              <a:rPr dirty="0" sz="1600">
                <a:latin typeface="Arial MT"/>
                <a:cs typeface="Arial MT"/>
              </a:rPr>
              <a:t>network, it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good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practice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keep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backup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copy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Cisco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IOS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Software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image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in </a:t>
            </a:r>
            <a:r>
              <a:rPr dirty="0" sz="1600">
                <a:latin typeface="Arial MT"/>
                <a:cs typeface="Arial MT"/>
              </a:rPr>
              <a:t>case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system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image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becomes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corrupted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accidentally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erased.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sz="1600">
              <a:latin typeface="Arial MT"/>
              <a:cs typeface="Arial MT"/>
            </a:endParaRPr>
          </a:p>
          <a:p>
            <a:pPr marL="12700" marR="515620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Widely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distributed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need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source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backup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location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Cisco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IOS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Software </a:t>
            </a:r>
            <a:r>
              <a:rPr dirty="0" sz="1600">
                <a:latin typeface="Arial MT"/>
                <a:cs typeface="Arial MT"/>
              </a:rPr>
              <a:t>images.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Using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TFTP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server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allows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image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configuration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uploads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and </a:t>
            </a:r>
            <a:r>
              <a:rPr dirty="0" sz="1600">
                <a:latin typeface="Arial MT"/>
                <a:cs typeface="Arial MT"/>
              </a:rPr>
              <a:t>downloads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over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network.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TFTP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server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another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router,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50">
                <a:latin typeface="Arial MT"/>
                <a:cs typeface="Arial MT"/>
              </a:rPr>
              <a:t>a </a:t>
            </a:r>
            <a:r>
              <a:rPr dirty="0" sz="1600">
                <a:latin typeface="Arial MT"/>
                <a:cs typeface="Arial MT"/>
              </a:rPr>
              <a:t>workstation,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host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system.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22390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IOS</a:t>
            </a:r>
            <a:r>
              <a:rPr dirty="0" sz="1600" spc="-2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Image</a:t>
            </a:r>
            <a:r>
              <a:rPr dirty="0" sz="1600" spc="-3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Management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69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600392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Backup</a:t>
            </a:r>
            <a:r>
              <a:rPr dirty="0" sz="2400" spc="-35"/>
              <a:t> </a:t>
            </a:r>
            <a:r>
              <a:rPr dirty="0" sz="2400"/>
              <a:t>IOS</a:t>
            </a:r>
            <a:r>
              <a:rPr dirty="0" sz="2400" spc="-65"/>
              <a:t> </a:t>
            </a:r>
            <a:r>
              <a:rPr dirty="0" sz="2400"/>
              <a:t>Image</a:t>
            </a:r>
            <a:r>
              <a:rPr dirty="0" sz="2400" spc="-45"/>
              <a:t> </a:t>
            </a:r>
            <a:r>
              <a:rPr dirty="0" sz="2400"/>
              <a:t>to</a:t>
            </a:r>
            <a:r>
              <a:rPr dirty="0" sz="2400" spc="-90"/>
              <a:t> </a:t>
            </a:r>
            <a:r>
              <a:rPr dirty="0" sz="2400"/>
              <a:t>TFTP</a:t>
            </a:r>
            <a:r>
              <a:rPr dirty="0" sz="2400" spc="-95"/>
              <a:t> </a:t>
            </a:r>
            <a:r>
              <a:rPr dirty="0" sz="2400"/>
              <a:t>Server</a:t>
            </a:r>
            <a:r>
              <a:rPr dirty="0" sz="2400" spc="-30"/>
              <a:t> </a:t>
            </a:r>
            <a:r>
              <a:rPr dirty="0" sz="2400" spc="-10"/>
              <a:t>Example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60603"/>
            <a:ext cx="8104505" cy="30829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232410">
              <a:lnSpc>
                <a:spcPct val="100000"/>
              </a:lnSpc>
              <a:spcBef>
                <a:spcPts val="95"/>
              </a:spcBef>
            </a:pPr>
            <a:r>
              <a:rPr dirty="0" sz="1600" spc="-65">
                <a:latin typeface="Arial MT"/>
                <a:cs typeface="Arial MT"/>
              </a:rPr>
              <a:t>To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maintain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operations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minimum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down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time,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necessary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have </a:t>
            </a:r>
            <a:r>
              <a:rPr dirty="0" sz="1600">
                <a:latin typeface="Arial MT"/>
                <a:cs typeface="Arial MT"/>
              </a:rPr>
              <a:t>procedures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place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backing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up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Cisco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IOS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images.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This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allows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network </a:t>
            </a:r>
            <a:r>
              <a:rPr dirty="0" sz="1600">
                <a:latin typeface="Arial MT"/>
                <a:cs typeface="Arial MT"/>
              </a:rPr>
              <a:t>administrator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quickly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copy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image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back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case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corrupted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erased </a:t>
            </a:r>
            <a:r>
              <a:rPr dirty="0" sz="1600">
                <a:latin typeface="Arial MT"/>
                <a:cs typeface="Arial MT"/>
              </a:rPr>
              <a:t>image.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following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steps:</a:t>
            </a:r>
            <a:endParaRPr sz="1600">
              <a:latin typeface="Arial MT"/>
              <a:cs typeface="Arial MT"/>
            </a:endParaRPr>
          </a:p>
          <a:p>
            <a:pPr marL="85725">
              <a:lnSpc>
                <a:spcPct val="100000"/>
              </a:lnSpc>
              <a:spcBef>
                <a:spcPts val="505"/>
              </a:spcBef>
            </a:pPr>
            <a:r>
              <a:rPr dirty="0" sz="1600" b="1">
                <a:latin typeface="Arial"/>
                <a:cs typeface="Arial"/>
              </a:rPr>
              <a:t>Step</a:t>
            </a:r>
            <a:r>
              <a:rPr dirty="0" sz="1600" spc="-3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1.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Ping</a:t>
            </a:r>
            <a:r>
              <a:rPr dirty="0" sz="1600" spc="-3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the</a:t>
            </a:r>
            <a:r>
              <a:rPr dirty="0" sz="1600" spc="-1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TFTP</a:t>
            </a:r>
            <a:r>
              <a:rPr dirty="0" sz="1600" spc="-55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server.</a:t>
            </a:r>
            <a:r>
              <a:rPr dirty="0" sz="1600" spc="20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Ping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TFTP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server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test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connectivity.</a:t>
            </a:r>
            <a:endParaRPr sz="1600">
              <a:latin typeface="Arial MT"/>
              <a:cs typeface="Arial MT"/>
            </a:endParaRPr>
          </a:p>
          <a:p>
            <a:pPr algn="just" marL="85725" marR="53340">
              <a:lnSpc>
                <a:spcPct val="95100"/>
              </a:lnSpc>
              <a:spcBef>
                <a:spcPts val="600"/>
              </a:spcBef>
            </a:pPr>
            <a:r>
              <a:rPr dirty="0" sz="1600" b="1">
                <a:latin typeface="Arial"/>
                <a:cs typeface="Arial"/>
              </a:rPr>
              <a:t>Step</a:t>
            </a:r>
            <a:r>
              <a:rPr dirty="0" sz="1600" spc="-4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2.</a:t>
            </a:r>
            <a:r>
              <a:rPr dirty="0" sz="1600" spc="-3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Verify</a:t>
            </a:r>
            <a:r>
              <a:rPr dirty="0" sz="1600" spc="-3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image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size</a:t>
            </a:r>
            <a:r>
              <a:rPr dirty="0" sz="1600" spc="-4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in</a:t>
            </a:r>
            <a:r>
              <a:rPr dirty="0" sz="1600" spc="-3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flash.</a:t>
            </a:r>
            <a:r>
              <a:rPr dirty="0" sz="1600" spc="-10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Verify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TFTP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server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has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sufficient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disk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space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accommodate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Cisco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IOS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Software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image.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 </a:t>
            </a:r>
            <a:r>
              <a:rPr dirty="0" sz="1600" b="1">
                <a:latin typeface="Arial"/>
                <a:cs typeface="Arial"/>
              </a:rPr>
              <a:t>show</a:t>
            </a:r>
            <a:r>
              <a:rPr dirty="0" sz="1600" spc="-3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flash0:</a:t>
            </a:r>
            <a:r>
              <a:rPr dirty="0" sz="1600" spc="-5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command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determine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size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Cisco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IOS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image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file.</a:t>
            </a:r>
            <a:endParaRPr sz="1600">
              <a:latin typeface="Arial MT"/>
              <a:cs typeface="Arial MT"/>
            </a:endParaRPr>
          </a:p>
          <a:p>
            <a:pPr marL="85725" marR="5080">
              <a:lnSpc>
                <a:spcPts val="1820"/>
              </a:lnSpc>
              <a:spcBef>
                <a:spcPts val="645"/>
              </a:spcBef>
            </a:pPr>
            <a:r>
              <a:rPr dirty="0" sz="1600" b="1">
                <a:latin typeface="Arial"/>
                <a:cs typeface="Arial"/>
              </a:rPr>
              <a:t>Step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3.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Copy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the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image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to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the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TFTP</a:t>
            </a:r>
            <a:r>
              <a:rPr dirty="0" sz="1600" spc="-40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server.</a:t>
            </a:r>
            <a:r>
              <a:rPr dirty="0" sz="1600" spc="15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Copy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image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TFTP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server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by </a:t>
            </a:r>
            <a:r>
              <a:rPr dirty="0" sz="1600">
                <a:latin typeface="Arial MT"/>
                <a:cs typeface="Arial MT"/>
              </a:rPr>
              <a:t>using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 </a:t>
            </a:r>
            <a:r>
              <a:rPr dirty="0" sz="1600" b="1">
                <a:latin typeface="Arial"/>
                <a:cs typeface="Arial"/>
              </a:rPr>
              <a:t>copy</a:t>
            </a:r>
            <a:r>
              <a:rPr dirty="0" sz="1600" spc="-10" b="1">
                <a:latin typeface="Arial"/>
                <a:cs typeface="Arial"/>
              </a:rPr>
              <a:t> </a:t>
            </a:r>
            <a:r>
              <a:rPr dirty="0" sz="1600" spc="-10" i="1">
                <a:latin typeface="Arial"/>
                <a:cs typeface="Arial"/>
              </a:rPr>
              <a:t>source-</a:t>
            </a:r>
            <a:r>
              <a:rPr dirty="0" sz="1600" i="1">
                <a:latin typeface="Arial"/>
                <a:cs typeface="Arial"/>
              </a:rPr>
              <a:t>url</a:t>
            </a:r>
            <a:r>
              <a:rPr dirty="0" sz="1600" spc="-5" i="1">
                <a:latin typeface="Arial"/>
                <a:cs typeface="Arial"/>
              </a:rPr>
              <a:t> </a:t>
            </a:r>
            <a:r>
              <a:rPr dirty="0" sz="1600" spc="-10" i="1">
                <a:latin typeface="Arial"/>
                <a:cs typeface="Arial"/>
              </a:rPr>
              <a:t>destination-</a:t>
            </a:r>
            <a:r>
              <a:rPr dirty="0" sz="1600" i="1">
                <a:latin typeface="Arial"/>
                <a:cs typeface="Arial"/>
              </a:rPr>
              <a:t>url</a:t>
            </a:r>
            <a:r>
              <a:rPr dirty="0" sz="1600" spc="-20" i="1">
                <a:latin typeface="Arial"/>
                <a:cs typeface="Arial"/>
              </a:rPr>
              <a:t> </a:t>
            </a:r>
            <a:r>
              <a:rPr dirty="0" sz="1600" spc="-10">
                <a:latin typeface="Arial MT"/>
                <a:cs typeface="Arial MT"/>
              </a:rPr>
              <a:t>command.</a:t>
            </a:r>
            <a:r>
              <a:rPr dirty="0" sz="1600" spc="-8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After issuing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command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by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using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specified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source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destination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URLs,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prompted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source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file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name, </a:t>
            </a:r>
            <a:r>
              <a:rPr dirty="0" sz="1600">
                <a:latin typeface="Arial MT"/>
                <a:cs typeface="Arial MT"/>
              </a:rPr>
              <a:t>IP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remote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host,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destination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file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name.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transfer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will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begin.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09472" y="2767939"/>
            <a:ext cx="7925434" cy="1939289"/>
          </a:xfrm>
          <a:custGeom>
            <a:avLst/>
            <a:gdLst/>
            <a:ahLst/>
            <a:cxnLst/>
            <a:rect l="l" t="t" r="r" b="b"/>
            <a:pathLst>
              <a:path w="7925434" h="1939289">
                <a:moveTo>
                  <a:pt x="7925054" y="0"/>
                </a:moveTo>
                <a:lnTo>
                  <a:pt x="0" y="0"/>
                </a:lnTo>
                <a:lnTo>
                  <a:pt x="0" y="1939036"/>
                </a:lnTo>
                <a:lnTo>
                  <a:pt x="7925054" y="1939036"/>
                </a:lnTo>
                <a:lnTo>
                  <a:pt x="79250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78739" y="56134"/>
            <a:ext cx="22390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IOS</a:t>
            </a:r>
            <a:r>
              <a:rPr dirty="0" sz="1600" spc="-2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Image</a:t>
            </a:r>
            <a:r>
              <a:rPr dirty="0" sz="1600" spc="-3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Management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69</a:t>
            </a:fld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557847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Copy</a:t>
            </a:r>
            <a:r>
              <a:rPr dirty="0" sz="2400" spc="-30"/>
              <a:t> </a:t>
            </a:r>
            <a:r>
              <a:rPr dirty="0" sz="2400"/>
              <a:t>an</a:t>
            </a:r>
            <a:r>
              <a:rPr dirty="0" sz="2400" spc="-40"/>
              <a:t> </a:t>
            </a:r>
            <a:r>
              <a:rPr dirty="0" sz="2400"/>
              <a:t>IOS</a:t>
            </a:r>
            <a:r>
              <a:rPr dirty="0" sz="2400" spc="-60"/>
              <a:t> </a:t>
            </a:r>
            <a:r>
              <a:rPr dirty="0" sz="2400"/>
              <a:t>Image</a:t>
            </a:r>
            <a:r>
              <a:rPr dirty="0" sz="2400" spc="-50"/>
              <a:t> </a:t>
            </a:r>
            <a:r>
              <a:rPr dirty="0" sz="2400"/>
              <a:t>to</a:t>
            </a:r>
            <a:r>
              <a:rPr dirty="0" sz="2400" spc="-50"/>
              <a:t> </a:t>
            </a:r>
            <a:r>
              <a:rPr dirty="0" sz="2400"/>
              <a:t>a</a:t>
            </a:r>
            <a:r>
              <a:rPr dirty="0" sz="2400" spc="-40"/>
              <a:t> </a:t>
            </a:r>
            <a:r>
              <a:rPr dirty="0" sz="2400"/>
              <a:t>Device</a:t>
            </a:r>
            <a:r>
              <a:rPr dirty="0" sz="2400" spc="-15"/>
              <a:t> </a:t>
            </a:r>
            <a:r>
              <a:rPr dirty="0" sz="2400" spc="-10"/>
              <a:t>Example</a:t>
            </a:r>
            <a:endParaRPr sz="2400"/>
          </a:p>
        </p:txBody>
      </p:sp>
      <p:sp>
        <p:nvSpPr>
          <p:cNvPr id="5" name="object 5" descr=""/>
          <p:cNvSpPr txBox="1"/>
          <p:nvPr/>
        </p:nvSpPr>
        <p:spPr>
          <a:xfrm>
            <a:off x="277469" y="711225"/>
            <a:ext cx="8327390" cy="393065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484"/>
              </a:spcBef>
            </a:pPr>
            <a:r>
              <a:rPr dirty="0" sz="1600" b="1">
                <a:latin typeface="Arial"/>
                <a:cs typeface="Arial"/>
              </a:rPr>
              <a:t>Step</a:t>
            </a:r>
            <a:r>
              <a:rPr dirty="0" sz="1600" spc="-3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1.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Ping</a:t>
            </a:r>
            <a:r>
              <a:rPr dirty="0" sz="1600" spc="-3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the</a:t>
            </a:r>
            <a:r>
              <a:rPr dirty="0" sz="1600" spc="-1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TFTP</a:t>
            </a:r>
            <a:r>
              <a:rPr dirty="0" sz="1600" spc="-55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server.</a:t>
            </a:r>
            <a:r>
              <a:rPr dirty="0" sz="1600" spc="20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Ping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TFTP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server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test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connectivity.</a:t>
            </a:r>
            <a:endParaRPr sz="1600">
              <a:latin typeface="Arial MT"/>
              <a:cs typeface="Arial MT"/>
            </a:endParaRPr>
          </a:p>
          <a:p>
            <a:pPr algn="just" marL="12700" marR="194310">
              <a:lnSpc>
                <a:spcPct val="100000"/>
              </a:lnSpc>
              <a:spcBef>
                <a:spcPts val="380"/>
              </a:spcBef>
            </a:pPr>
            <a:r>
              <a:rPr dirty="0" sz="1600" b="1">
                <a:latin typeface="Arial"/>
                <a:cs typeface="Arial"/>
              </a:rPr>
              <a:t>Step</a:t>
            </a:r>
            <a:r>
              <a:rPr dirty="0" sz="1600" spc="-3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2.</a:t>
            </a:r>
            <a:r>
              <a:rPr dirty="0" sz="1600" spc="-3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Verify</a:t>
            </a:r>
            <a:r>
              <a:rPr dirty="0" sz="1600" spc="-3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the</a:t>
            </a:r>
            <a:r>
              <a:rPr dirty="0" sz="1600" spc="-3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amount</a:t>
            </a:r>
            <a:r>
              <a:rPr dirty="0" sz="1600" spc="-1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of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free</a:t>
            </a:r>
            <a:r>
              <a:rPr dirty="0" sz="1600" spc="-3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flash.</a:t>
            </a:r>
            <a:r>
              <a:rPr dirty="0" sz="1600" spc="5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Ensure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there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sufficient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flash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space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>
                <a:latin typeface="Arial MT"/>
                <a:cs typeface="Arial MT"/>
              </a:rPr>
              <a:t>device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being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upgraded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by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using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show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flash: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command.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Compare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free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flash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space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new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image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file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size.</a:t>
            </a:r>
            <a:endParaRPr sz="16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390"/>
              </a:spcBef>
            </a:pPr>
            <a:r>
              <a:rPr dirty="0" sz="1600" b="1">
                <a:latin typeface="Arial"/>
                <a:cs typeface="Arial"/>
              </a:rPr>
              <a:t>Step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3.</a:t>
            </a:r>
            <a:r>
              <a:rPr dirty="0" sz="1600" spc="-10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Copy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IOS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image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file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from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TFTP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server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 by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using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20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copy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tftp: </a:t>
            </a:r>
            <a:r>
              <a:rPr dirty="0" sz="1600" b="1">
                <a:latin typeface="Arial"/>
                <a:cs typeface="Arial"/>
              </a:rPr>
              <a:t>flash:</a:t>
            </a:r>
            <a:r>
              <a:rPr dirty="0" sz="1600" spc="-10" b="1">
                <a:latin typeface="Arial"/>
                <a:cs typeface="Arial"/>
              </a:rPr>
              <a:t> </a:t>
            </a:r>
            <a:r>
              <a:rPr dirty="0" sz="1600" spc="-10">
                <a:latin typeface="Arial MT"/>
                <a:cs typeface="Arial MT"/>
              </a:rPr>
              <a:t>command.</a:t>
            </a:r>
            <a:r>
              <a:rPr dirty="0" sz="1600" spc="-10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After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issuing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this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command,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will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prompted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of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remote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host,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source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file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name,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destination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file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name.</a:t>
            </a:r>
            <a:endParaRPr sz="1600">
              <a:latin typeface="Arial MT"/>
              <a:cs typeface="Arial MT"/>
            </a:endParaRPr>
          </a:p>
          <a:p>
            <a:pPr marL="423545">
              <a:lnSpc>
                <a:spcPct val="100000"/>
              </a:lnSpc>
              <a:spcBef>
                <a:spcPts val="1720"/>
              </a:spcBef>
            </a:pP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R1#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copy</a:t>
            </a:r>
            <a:r>
              <a:rPr dirty="0" sz="1200" spc="-1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tftp:</a:t>
            </a:r>
            <a:r>
              <a:rPr dirty="0" sz="1200" spc="-2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Courier New"/>
                <a:cs typeface="Courier New"/>
              </a:rPr>
              <a:t>flash:</a:t>
            </a:r>
            <a:endParaRPr sz="1200">
              <a:latin typeface="Courier New"/>
              <a:cs typeface="Courier New"/>
            </a:endParaRPr>
          </a:p>
          <a:p>
            <a:pPr marL="423545">
              <a:lnSpc>
                <a:spcPct val="100000"/>
              </a:lnSpc>
            </a:pP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Address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or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name</a:t>
            </a: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of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remote</a:t>
            </a:r>
            <a:r>
              <a:rPr dirty="0" sz="1200" spc="-1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host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[]? </a:t>
            </a:r>
            <a:r>
              <a:rPr dirty="0" sz="1200" spc="-10" b="1">
                <a:solidFill>
                  <a:srgbClr val="DFDFDF"/>
                </a:solidFill>
                <a:latin typeface="Courier New"/>
                <a:cs typeface="Courier New"/>
              </a:rPr>
              <a:t>2001:DB8:CAFE:100::99</a:t>
            </a:r>
            <a:endParaRPr sz="1200">
              <a:latin typeface="Courier New"/>
              <a:cs typeface="Courier New"/>
            </a:endParaRPr>
          </a:p>
          <a:p>
            <a:pPr marL="423545">
              <a:lnSpc>
                <a:spcPct val="100000"/>
              </a:lnSpc>
            </a:pP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Source</a:t>
            </a:r>
            <a:r>
              <a:rPr dirty="0" sz="1200" spc="-2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filename</a:t>
            </a:r>
            <a:r>
              <a:rPr dirty="0" sz="1200" spc="-1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[]?</a:t>
            </a:r>
            <a:r>
              <a:rPr dirty="0" sz="1200" spc="-1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Courier New"/>
                <a:cs typeface="Courier New"/>
              </a:rPr>
              <a:t>isr4200-universalk9_ias.16.09.04.SPA.bin</a:t>
            </a:r>
            <a:endParaRPr sz="1200">
              <a:latin typeface="Courier New"/>
              <a:cs typeface="Courier New"/>
            </a:endParaRPr>
          </a:p>
          <a:p>
            <a:pPr marL="423545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Destination</a:t>
            </a:r>
            <a:r>
              <a:rPr dirty="0" sz="1200" spc="-5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filename</a:t>
            </a:r>
            <a:r>
              <a:rPr dirty="0" sz="1200" spc="-5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[isr4200-universalk9_ias.16.09.04.SPA.bin]?</a:t>
            </a:r>
            <a:endParaRPr sz="1200">
              <a:latin typeface="Courier New"/>
              <a:cs typeface="Courier New"/>
            </a:endParaRPr>
          </a:p>
          <a:p>
            <a:pPr marL="423545" marR="161925">
              <a:lnSpc>
                <a:spcPct val="100000"/>
              </a:lnSpc>
            </a:pP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Accessing</a:t>
            </a:r>
            <a:r>
              <a:rPr dirty="0" sz="1200" spc="-7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tftp://2001:DB8:CAFE:100::99/</a:t>
            </a:r>
            <a:r>
              <a:rPr dirty="0" sz="1200" spc="-7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isr4200-</a:t>
            </a:r>
            <a:r>
              <a:rPr dirty="0" sz="1200" spc="-7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universalk9_ias.16.09.04.SPA.bin...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Loading </a:t>
            </a: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isr4200-universalk9_ias.16.09.04.SPA.bin</a:t>
            </a:r>
            <a:r>
              <a:rPr dirty="0" sz="1200" spc="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from</a:t>
            </a:r>
            <a:r>
              <a:rPr dirty="0" sz="1200" spc="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2001:DB8:CAFE:100::99</a:t>
            </a: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(via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GigabitEthernet0/0/0):</a:t>
            </a:r>
            <a:r>
              <a:rPr dirty="0" sz="1200" spc="-13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!!!!!!!!!!!!!!!!!!!!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200">
              <a:latin typeface="Courier New"/>
              <a:cs typeface="Courier New"/>
            </a:endParaRPr>
          </a:p>
          <a:p>
            <a:pPr marL="423545">
              <a:lnSpc>
                <a:spcPct val="100000"/>
              </a:lnSpc>
            </a:pP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[OK</a:t>
            </a:r>
            <a:r>
              <a:rPr dirty="0" sz="1200" spc="-2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-</a:t>
            </a:r>
            <a:r>
              <a:rPr dirty="0" sz="1200" spc="-2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517153193</a:t>
            </a: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 bytes]</a:t>
            </a:r>
            <a:endParaRPr sz="1200">
              <a:latin typeface="Courier New"/>
              <a:cs typeface="Courier New"/>
            </a:endParaRPr>
          </a:p>
          <a:p>
            <a:pPr marL="423545">
              <a:lnSpc>
                <a:spcPct val="100000"/>
              </a:lnSpc>
              <a:spcBef>
                <a:spcPts val="25"/>
              </a:spcBef>
            </a:pP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517153193</a:t>
            </a:r>
            <a:r>
              <a:rPr dirty="0" sz="1200" spc="-5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bytes</a:t>
            </a:r>
            <a:r>
              <a:rPr dirty="0" sz="1200" spc="-3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copied</a:t>
            </a:r>
            <a:r>
              <a:rPr dirty="0" sz="1200" spc="-4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in</a:t>
            </a:r>
            <a:r>
              <a:rPr dirty="0" sz="1200" spc="-4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868.128</a:t>
            </a:r>
            <a:r>
              <a:rPr dirty="0" sz="1200" spc="-4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secs</a:t>
            </a:r>
            <a:r>
              <a:rPr dirty="0" sz="1200" spc="-4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(265652</a:t>
            </a:r>
            <a:r>
              <a:rPr dirty="0" sz="1200" spc="-4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bytes/sec)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Device</a:t>
            </a:r>
            <a:r>
              <a:rPr dirty="0" spc="-50"/>
              <a:t> </a:t>
            </a:r>
            <a:r>
              <a:rPr dirty="0"/>
              <a:t>Discovery</a:t>
            </a:r>
            <a:r>
              <a:rPr dirty="0" spc="-45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 spc="-25"/>
              <a:t>CDP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Discover</a:t>
            </a:r>
            <a:r>
              <a:rPr dirty="0" sz="2400" spc="-70"/>
              <a:t> </a:t>
            </a:r>
            <a:r>
              <a:rPr dirty="0" sz="2400"/>
              <a:t>Devices</a:t>
            </a:r>
            <a:r>
              <a:rPr dirty="0" sz="2400" spc="-50"/>
              <a:t> </a:t>
            </a:r>
            <a:r>
              <a:rPr dirty="0" sz="2400"/>
              <a:t>by</a:t>
            </a:r>
            <a:r>
              <a:rPr dirty="0" sz="2400" spc="-80"/>
              <a:t> </a:t>
            </a:r>
            <a:r>
              <a:rPr dirty="0" sz="2400"/>
              <a:t>Using</a:t>
            </a:r>
            <a:r>
              <a:rPr dirty="0" sz="2400" spc="-65"/>
              <a:t> </a:t>
            </a:r>
            <a:r>
              <a:rPr dirty="0" sz="2400"/>
              <a:t>CDP</a:t>
            </a:r>
            <a:r>
              <a:rPr dirty="0" sz="2400" spc="-100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553618" y="760603"/>
            <a:ext cx="788479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administrator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show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cdp</a:t>
            </a:r>
            <a:r>
              <a:rPr dirty="0" sz="1600" spc="-4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neighbors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detail</a:t>
            </a:r>
            <a:r>
              <a:rPr dirty="0" sz="1600" spc="-5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discover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address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S1.</a:t>
            </a:r>
            <a:r>
              <a:rPr dirty="0" sz="1600" spc="-10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displayed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output,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S1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192.168.1.2.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237490" y="1772030"/>
            <a:ext cx="8754745" cy="2247265"/>
            <a:chOff x="237490" y="1772030"/>
            <a:chExt cx="8754745" cy="2247265"/>
          </a:xfrm>
        </p:grpSpPr>
        <p:sp>
          <p:nvSpPr>
            <p:cNvPr id="5" name="object 5" descr=""/>
            <p:cNvSpPr/>
            <p:nvPr/>
          </p:nvSpPr>
          <p:spPr>
            <a:xfrm>
              <a:off x="237490" y="1772030"/>
              <a:ext cx="8754745" cy="2247265"/>
            </a:xfrm>
            <a:custGeom>
              <a:avLst/>
              <a:gdLst/>
              <a:ahLst/>
              <a:cxnLst/>
              <a:rect l="l" t="t" r="r" b="b"/>
              <a:pathLst>
                <a:path w="8754745" h="2247265">
                  <a:moveTo>
                    <a:pt x="8754364" y="0"/>
                  </a:moveTo>
                  <a:lnTo>
                    <a:pt x="0" y="0"/>
                  </a:lnTo>
                  <a:lnTo>
                    <a:pt x="0" y="2246757"/>
                  </a:lnTo>
                  <a:lnTo>
                    <a:pt x="8754364" y="2246757"/>
                  </a:lnTo>
                  <a:lnTo>
                    <a:pt x="87543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28879" y="2138345"/>
              <a:ext cx="2662555" cy="0"/>
            </a:xfrm>
            <a:custGeom>
              <a:avLst/>
              <a:gdLst/>
              <a:ahLst/>
              <a:cxnLst/>
              <a:rect l="l" t="t" r="r" b="b"/>
              <a:pathLst>
                <a:path w="2662555" h="0">
                  <a:moveTo>
                    <a:pt x="0" y="0"/>
                  </a:moveTo>
                  <a:lnTo>
                    <a:pt x="2662316" y="0"/>
                  </a:lnTo>
                </a:path>
              </a:pathLst>
            </a:custGeom>
            <a:ln w="10520">
              <a:solidFill>
                <a:srgbClr val="DEDEDE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237490" y="1772030"/>
            <a:ext cx="8754745" cy="2247265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00"/>
              </a:spcBef>
            </a:pP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R1#</a:t>
            </a:r>
            <a:r>
              <a:rPr dirty="0" sz="1400" spc="-4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ourier New"/>
                <a:cs typeface="Courier New"/>
              </a:rPr>
              <a:t>show</a:t>
            </a:r>
            <a:r>
              <a:rPr dirty="0" sz="1400" spc="-5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ourier New"/>
                <a:cs typeface="Courier New"/>
              </a:rPr>
              <a:t>cdp</a:t>
            </a:r>
            <a:r>
              <a:rPr dirty="0" sz="1400" spc="-4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ourier New"/>
                <a:cs typeface="Courier New"/>
              </a:rPr>
              <a:t>neighbors</a:t>
            </a:r>
            <a:r>
              <a:rPr dirty="0" sz="1400" spc="-4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Courier New"/>
                <a:cs typeface="Courier New"/>
              </a:rPr>
              <a:t>detail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400">
              <a:latin typeface="Courier New"/>
              <a:cs typeface="Courier New"/>
            </a:endParaRPr>
          </a:p>
          <a:p>
            <a:pPr marL="90805" marR="6737984">
              <a:lnSpc>
                <a:spcPct val="100000"/>
              </a:lnSpc>
            </a:pP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Device</a:t>
            </a:r>
            <a:r>
              <a:rPr dirty="0" sz="1400" spc="-5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ID:</a:t>
            </a:r>
            <a:r>
              <a:rPr dirty="0" sz="1400" spc="-3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 spc="-25">
                <a:solidFill>
                  <a:srgbClr val="DFDFDF"/>
                </a:solidFill>
                <a:latin typeface="Courier New"/>
                <a:cs typeface="Courier New"/>
              </a:rPr>
              <a:t>S1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Entry</a:t>
            </a:r>
            <a:r>
              <a:rPr dirty="0" sz="1400" spc="-2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solidFill>
                  <a:srgbClr val="DFDFDF"/>
                </a:solidFill>
                <a:latin typeface="Courier New"/>
                <a:cs typeface="Courier New"/>
              </a:rPr>
              <a:t>address(es):</a:t>
            </a:r>
            <a:endParaRPr sz="1400">
              <a:latin typeface="Courier New"/>
              <a:cs typeface="Courier New"/>
            </a:endParaRPr>
          </a:p>
          <a:p>
            <a:pPr marL="304165">
              <a:lnSpc>
                <a:spcPct val="100000"/>
              </a:lnSpc>
            </a:pPr>
            <a:r>
              <a:rPr dirty="0" sz="1400">
                <a:solidFill>
                  <a:srgbClr val="FAAB17"/>
                </a:solidFill>
                <a:latin typeface="Courier New"/>
                <a:cs typeface="Courier New"/>
              </a:rPr>
              <a:t>IP</a:t>
            </a:r>
            <a:r>
              <a:rPr dirty="0" sz="1400" spc="-40">
                <a:solidFill>
                  <a:srgbClr val="FAAB17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AAB17"/>
                </a:solidFill>
                <a:latin typeface="Courier New"/>
                <a:cs typeface="Courier New"/>
              </a:rPr>
              <a:t>address:</a:t>
            </a:r>
            <a:r>
              <a:rPr dirty="0" sz="1400" spc="-50">
                <a:solidFill>
                  <a:srgbClr val="FAAB17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solidFill>
                  <a:srgbClr val="FAAB17"/>
                </a:solidFill>
                <a:latin typeface="Courier New"/>
                <a:cs typeface="Courier New"/>
              </a:rPr>
              <a:t>192.168.1.2</a:t>
            </a:r>
            <a:endParaRPr sz="14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Platform:</a:t>
            </a:r>
            <a:r>
              <a:rPr dirty="0" sz="1400" spc="-7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cisco</a:t>
            </a:r>
            <a:r>
              <a:rPr dirty="0" sz="1400" spc="-6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solidFill>
                  <a:srgbClr val="DFDFDF"/>
                </a:solidFill>
                <a:latin typeface="Courier New"/>
                <a:cs typeface="Courier New"/>
              </a:rPr>
              <a:t>WS-</a:t>
            </a:r>
            <a:r>
              <a:rPr dirty="0" sz="1400" spc="-20">
                <a:solidFill>
                  <a:srgbClr val="DFDFDF"/>
                </a:solidFill>
                <a:latin typeface="Courier New"/>
                <a:cs typeface="Courier New"/>
              </a:rPr>
              <a:t>C3560-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24TS,</a:t>
            </a:r>
            <a:r>
              <a:rPr dirty="0" sz="1400" spc="-6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Capabilities:</a:t>
            </a:r>
            <a:r>
              <a:rPr dirty="0" sz="1400" spc="-6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Switch</a:t>
            </a:r>
            <a:r>
              <a:rPr dirty="0" sz="1400" spc="-6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 spc="-20">
                <a:solidFill>
                  <a:srgbClr val="DFDFDF"/>
                </a:solidFill>
                <a:latin typeface="Courier New"/>
                <a:cs typeface="Courier New"/>
              </a:rPr>
              <a:t>IGMP</a:t>
            </a:r>
            <a:endParaRPr sz="1400">
              <a:latin typeface="Courier New"/>
              <a:cs typeface="Courier New"/>
            </a:endParaRPr>
          </a:p>
          <a:p>
            <a:pPr marL="90805" marR="887730">
              <a:lnSpc>
                <a:spcPct val="100000"/>
              </a:lnSpc>
            </a:pP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Interface:</a:t>
            </a:r>
            <a:r>
              <a:rPr dirty="0" sz="1400" spc="-8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GigabitEthernet0/0/1,</a:t>
            </a:r>
            <a:r>
              <a:rPr dirty="0" sz="1400" spc="-6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Port</a:t>
            </a:r>
            <a:r>
              <a:rPr dirty="0" sz="1400" spc="-6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ID</a:t>
            </a:r>
            <a:r>
              <a:rPr dirty="0" sz="1400" spc="-6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(outgoing</a:t>
            </a:r>
            <a:r>
              <a:rPr dirty="0" sz="1400" spc="-6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port):</a:t>
            </a:r>
            <a:r>
              <a:rPr dirty="0" sz="1400" spc="-6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solidFill>
                  <a:srgbClr val="DFDFDF"/>
                </a:solidFill>
                <a:latin typeface="Courier New"/>
                <a:cs typeface="Courier New"/>
              </a:rPr>
              <a:t>FastEthernet0/5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Holdtime</a:t>
            </a:r>
            <a:r>
              <a:rPr dirty="0" sz="1400" spc="-2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:</a:t>
            </a:r>
            <a:r>
              <a:rPr dirty="0" sz="1400" spc="-3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136</a:t>
            </a:r>
            <a:r>
              <a:rPr dirty="0" sz="1400" spc="-3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 spc="-25">
                <a:solidFill>
                  <a:srgbClr val="DFDFDF"/>
                </a:solidFill>
                <a:latin typeface="Courier New"/>
                <a:cs typeface="Courier New"/>
              </a:rPr>
              <a:t>sec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4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dirty="0" sz="1400">
                <a:solidFill>
                  <a:srgbClr val="DFDFDF"/>
                </a:solidFill>
                <a:latin typeface="Courier New"/>
                <a:cs typeface="Courier New"/>
              </a:rPr>
              <a:t>(output</a:t>
            </a:r>
            <a:r>
              <a:rPr dirty="0" sz="1400" spc="-4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solidFill>
                  <a:srgbClr val="DFDFDF"/>
                </a:solidFill>
                <a:latin typeface="Courier New"/>
                <a:cs typeface="Courier New"/>
              </a:rPr>
              <a:t>omitted)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IOS</a:t>
            </a:r>
            <a:r>
              <a:rPr dirty="0" spc="-25"/>
              <a:t> </a:t>
            </a:r>
            <a:r>
              <a:rPr dirty="0"/>
              <a:t>Image</a:t>
            </a:r>
            <a:r>
              <a:rPr dirty="0" spc="-35"/>
              <a:t> </a:t>
            </a:r>
            <a:r>
              <a:rPr dirty="0" spc="-10"/>
              <a:t>Management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The</a:t>
            </a:r>
            <a:r>
              <a:rPr dirty="0" sz="2400" spc="-45"/>
              <a:t> </a:t>
            </a:r>
            <a:r>
              <a:rPr dirty="0" sz="2400"/>
              <a:t>boot</a:t>
            </a:r>
            <a:r>
              <a:rPr dirty="0" sz="2400" spc="-30"/>
              <a:t> </a:t>
            </a:r>
            <a:r>
              <a:rPr dirty="0" sz="2400"/>
              <a:t>system</a:t>
            </a:r>
            <a:r>
              <a:rPr dirty="0" sz="2400" spc="-45"/>
              <a:t> </a:t>
            </a:r>
            <a:r>
              <a:rPr dirty="0" sz="2400" spc="-10"/>
              <a:t>Command</a:t>
            </a:r>
            <a:endParaRPr sz="2400"/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69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145491" y="657224"/>
            <a:ext cx="8456295" cy="2903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During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startup,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bootstrap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code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parses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startup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configuration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file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NVRAM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20">
                <a:latin typeface="Arial MT"/>
                <a:cs typeface="Arial MT"/>
              </a:rPr>
              <a:t> </a:t>
            </a:r>
            <a:r>
              <a:rPr dirty="0" sz="1600" spc="-20" b="1">
                <a:latin typeface="Arial"/>
                <a:cs typeface="Arial"/>
              </a:rPr>
              <a:t>boot </a:t>
            </a:r>
            <a:r>
              <a:rPr dirty="0" sz="1600" b="1">
                <a:latin typeface="Arial"/>
                <a:cs typeface="Arial"/>
              </a:rPr>
              <a:t>system </a:t>
            </a:r>
            <a:r>
              <a:rPr dirty="0" sz="1600">
                <a:latin typeface="Arial MT"/>
                <a:cs typeface="Arial MT"/>
              </a:rPr>
              <a:t>commands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specify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name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location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Cisco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IOS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Software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image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to </a:t>
            </a:r>
            <a:r>
              <a:rPr dirty="0" sz="1600">
                <a:latin typeface="Arial MT"/>
                <a:cs typeface="Arial MT"/>
              </a:rPr>
              <a:t>load.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Several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boot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system</a:t>
            </a:r>
            <a:r>
              <a:rPr dirty="0" sz="1600" spc="15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commands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entered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sequence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provide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fault-tolerant </a:t>
            </a:r>
            <a:r>
              <a:rPr dirty="0" sz="1600">
                <a:latin typeface="Arial MT"/>
                <a:cs typeface="Arial MT"/>
              </a:rPr>
              <a:t>boot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plan.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sz="1600">
              <a:latin typeface="Arial MT"/>
              <a:cs typeface="Arial MT"/>
            </a:endParaRPr>
          </a:p>
          <a:p>
            <a:pPr marL="12700" marR="62230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If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there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boot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system</a:t>
            </a:r>
            <a:r>
              <a:rPr dirty="0" sz="1600" spc="15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commands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configuration,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defaults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loading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>
                <a:latin typeface="Arial MT"/>
                <a:cs typeface="Arial MT"/>
              </a:rPr>
              <a:t>first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valid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Cisco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IOS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image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flash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memory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runs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it.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sz="1600">
              <a:latin typeface="Arial MT"/>
              <a:cs typeface="Arial MT"/>
            </a:endParaRPr>
          </a:p>
          <a:p>
            <a:pPr marL="12700" marR="57150">
              <a:lnSpc>
                <a:spcPct val="100000"/>
              </a:lnSpc>
            </a:pPr>
            <a:r>
              <a:rPr dirty="0" sz="1600" spc="-65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upgrade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copied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IOS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image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after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image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saved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flash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memory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>
                <a:latin typeface="Arial MT"/>
                <a:cs typeface="Arial MT"/>
              </a:rPr>
              <a:t>router,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configure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load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new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image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by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using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boot</a:t>
            </a:r>
            <a:r>
              <a:rPr dirty="0" sz="1600" spc="-3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system</a:t>
            </a:r>
            <a:r>
              <a:rPr dirty="0" sz="1600" spc="5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command.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Save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configuration.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Reload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boot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new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image.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15060" y="3720401"/>
            <a:ext cx="6815455" cy="10160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857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25"/>
              </a:spcBef>
            </a:pP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R1#</a:t>
            </a:r>
            <a:r>
              <a:rPr dirty="0" sz="1200" spc="-4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configure</a:t>
            </a:r>
            <a:r>
              <a:rPr dirty="0" sz="1200" spc="-3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Courier New"/>
                <a:cs typeface="Courier New"/>
              </a:rPr>
              <a:t>terminal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R1(config)#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boot</a:t>
            </a:r>
            <a:r>
              <a:rPr dirty="0" sz="1200" spc="-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system</a:t>
            </a:r>
            <a:r>
              <a:rPr dirty="0" sz="1200" spc="-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Courier New"/>
                <a:cs typeface="Courier New"/>
              </a:rPr>
              <a:t>flash0:isr4200-universalk9_ias.16.09.04.SPA.bin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R1(config)#</a:t>
            </a:r>
            <a:r>
              <a:rPr dirty="0" sz="1200" spc="-7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spc="-20" b="1">
                <a:solidFill>
                  <a:srgbClr val="FFFFFF"/>
                </a:solidFill>
                <a:latin typeface="Courier New"/>
                <a:cs typeface="Courier New"/>
              </a:rPr>
              <a:t>exit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R1#</a:t>
            </a:r>
            <a:r>
              <a:rPr dirty="0" sz="1200" spc="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copy</a:t>
            </a:r>
            <a:r>
              <a:rPr dirty="0" sz="1200" spc="1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Courier New"/>
                <a:cs typeface="Courier New"/>
              </a:rPr>
              <a:t>running-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config</a:t>
            </a:r>
            <a:r>
              <a:rPr dirty="0" sz="1200" spc="1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Courier New"/>
                <a:cs typeface="Courier New"/>
              </a:rPr>
              <a:t>startup-config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5"/>
              </a:spcBef>
            </a:pP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R1#</a:t>
            </a:r>
            <a:r>
              <a:rPr dirty="0" sz="1200" spc="-2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Courier New"/>
                <a:cs typeface="Courier New"/>
              </a:rPr>
              <a:t>reload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-37083"/>
            <a:ext cx="22390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IOS</a:t>
            </a:r>
            <a:r>
              <a:rPr dirty="0" sz="1600" spc="-2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Image</a:t>
            </a:r>
            <a:r>
              <a:rPr dirty="0" sz="1600" spc="-3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Management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69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130555"/>
            <a:ext cx="8093075" cy="684530"/>
          </a:xfrm>
          <a:prstGeom prst="rect"/>
        </p:spPr>
        <p:txBody>
          <a:bodyPr wrap="square" lIns="0" tIns="82550" rIns="0" bIns="0" rtlCol="0" vert="horz">
            <a:spAutoFit/>
          </a:bodyPr>
          <a:lstStyle/>
          <a:p>
            <a:pPr marL="12700" marR="5080">
              <a:lnSpc>
                <a:spcPts val="2310"/>
              </a:lnSpc>
              <a:spcBef>
                <a:spcPts val="650"/>
              </a:spcBef>
            </a:pPr>
            <a:r>
              <a:rPr dirty="0" sz="2400"/>
              <a:t>Packet</a:t>
            </a:r>
            <a:r>
              <a:rPr dirty="0" sz="2400" spc="-90"/>
              <a:t> </a:t>
            </a:r>
            <a:r>
              <a:rPr dirty="0" sz="2400"/>
              <a:t>Tracer</a:t>
            </a:r>
            <a:r>
              <a:rPr dirty="0" sz="2400" spc="-60"/>
              <a:t> </a:t>
            </a:r>
            <a:r>
              <a:rPr dirty="0" sz="2400"/>
              <a:t>-</a:t>
            </a:r>
            <a:r>
              <a:rPr dirty="0" sz="2400" spc="-55"/>
              <a:t> </a:t>
            </a:r>
            <a:r>
              <a:rPr dirty="0" sz="2400"/>
              <a:t>Use</a:t>
            </a:r>
            <a:r>
              <a:rPr dirty="0" sz="2400" spc="-60"/>
              <a:t> </a:t>
            </a:r>
            <a:r>
              <a:rPr dirty="0" sz="2400"/>
              <a:t>a</a:t>
            </a:r>
            <a:r>
              <a:rPr dirty="0" sz="2400" spc="-95"/>
              <a:t> </a:t>
            </a:r>
            <a:r>
              <a:rPr dirty="0" sz="2400"/>
              <a:t>TFTP</a:t>
            </a:r>
            <a:r>
              <a:rPr dirty="0" sz="2400" spc="-110"/>
              <a:t> </a:t>
            </a:r>
            <a:r>
              <a:rPr dirty="0" sz="2400"/>
              <a:t>Server</a:t>
            </a:r>
            <a:r>
              <a:rPr dirty="0" sz="2400" spc="-45"/>
              <a:t> </a:t>
            </a:r>
            <a:r>
              <a:rPr dirty="0" sz="2400"/>
              <a:t>to</a:t>
            </a:r>
            <a:r>
              <a:rPr dirty="0" sz="2400" spc="-55"/>
              <a:t> </a:t>
            </a:r>
            <a:r>
              <a:rPr dirty="0" sz="2400"/>
              <a:t>Upgrade</a:t>
            </a:r>
            <a:r>
              <a:rPr dirty="0" sz="2400" spc="-35"/>
              <a:t> </a:t>
            </a:r>
            <a:r>
              <a:rPr dirty="0" sz="2400"/>
              <a:t>a</a:t>
            </a:r>
            <a:r>
              <a:rPr dirty="0" sz="2400" spc="-65"/>
              <a:t> </a:t>
            </a:r>
            <a:r>
              <a:rPr dirty="0" sz="2400"/>
              <a:t>Cisco</a:t>
            </a:r>
            <a:r>
              <a:rPr dirty="0" sz="2400" spc="-40"/>
              <a:t> </a:t>
            </a:r>
            <a:r>
              <a:rPr dirty="0" sz="2400" spc="-25"/>
              <a:t>IOS </a:t>
            </a:r>
            <a:r>
              <a:rPr dirty="0" sz="2400" spc="-10"/>
              <a:t>Image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897382"/>
            <a:ext cx="6435090" cy="101346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800">
                <a:latin typeface="Arial MT"/>
                <a:cs typeface="Arial MT"/>
              </a:rPr>
              <a:t>In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this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Packet</a:t>
            </a:r>
            <a:r>
              <a:rPr dirty="0" sz="1800" spc="-70">
                <a:latin typeface="Arial MT"/>
                <a:cs typeface="Arial MT"/>
              </a:rPr>
              <a:t> </a:t>
            </a:r>
            <a:r>
              <a:rPr dirty="0" sz="1800" spc="-20">
                <a:latin typeface="Arial MT"/>
                <a:cs typeface="Arial MT"/>
              </a:rPr>
              <a:t>Tracer,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you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will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complete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following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objectives:</a:t>
            </a:r>
            <a:endParaRPr sz="18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430"/>
              </a:spcBef>
              <a:buChar char="•"/>
              <a:tabLst>
                <a:tab pos="299085" algn="l"/>
              </a:tabLst>
            </a:pPr>
            <a:r>
              <a:rPr dirty="0" sz="1800">
                <a:latin typeface="Arial MT"/>
                <a:cs typeface="Arial MT"/>
              </a:rPr>
              <a:t>Part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1: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Upgrade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IOS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Image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on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Cisco</a:t>
            </a:r>
            <a:r>
              <a:rPr dirty="0" sz="1800" spc="-10">
                <a:latin typeface="Arial MT"/>
                <a:cs typeface="Arial MT"/>
              </a:rPr>
              <a:t> Device</a:t>
            </a:r>
            <a:endParaRPr sz="18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434"/>
              </a:spcBef>
              <a:buChar char="•"/>
              <a:tabLst>
                <a:tab pos="299085" algn="l"/>
              </a:tabLst>
            </a:pPr>
            <a:r>
              <a:rPr dirty="0" sz="1800">
                <a:latin typeface="Arial MT"/>
                <a:cs typeface="Arial MT"/>
              </a:rPr>
              <a:t>Part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2: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Backup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IOS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Image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on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TFTP</a:t>
            </a:r>
            <a:r>
              <a:rPr dirty="0" sz="1800" spc="-7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Server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943861"/>
            <a:ext cx="8022590" cy="7264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600">
                <a:solidFill>
                  <a:srgbClr val="AEE8FA"/>
                </a:solidFill>
              </a:rPr>
              <a:t>10.8</a:t>
            </a:r>
            <a:r>
              <a:rPr dirty="0" sz="4600" spc="-114">
                <a:solidFill>
                  <a:srgbClr val="AEE8FA"/>
                </a:solidFill>
              </a:rPr>
              <a:t> </a:t>
            </a:r>
            <a:r>
              <a:rPr dirty="0" sz="4600">
                <a:solidFill>
                  <a:srgbClr val="AEE8FA"/>
                </a:solidFill>
              </a:rPr>
              <a:t>Module</a:t>
            </a:r>
            <a:r>
              <a:rPr dirty="0" sz="4600" spc="-80">
                <a:solidFill>
                  <a:srgbClr val="AEE8FA"/>
                </a:solidFill>
              </a:rPr>
              <a:t> </a:t>
            </a:r>
            <a:r>
              <a:rPr dirty="0" sz="4600">
                <a:solidFill>
                  <a:srgbClr val="AEE8FA"/>
                </a:solidFill>
              </a:rPr>
              <a:t>Practice</a:t>
            </a:r>
            <a:r>
              <a:rPr dirty="0" sz="4600" spc="-120">
                <a:solidFill>
                  <a:srgbClr val="AEE8FA"/>
                </a:solidFill>
              </a:rPr>
              <a:t> </a:t>
            </a:r>
            <a:r>
              <a:rPr dirty="0" sz="4600">
                <a:solidFill>
                  <a:srgbClr val="AEE8FA"/>
                </a:solidFill>
              </a:rPr>
              <a:t>and</a:t>
            </a:r>
            <a:r>
              <a:rPr dirty="0" sz="4600" spc="-110">
                <a:solidFill>
                  <a:srgbClr val="AEE8FA"/>
                </a:solidFill>
              </a:rPr>
              <a:t> </a:t>
            </a:r>
            <a:r>
              <a:rPr dirty="0" sz="4600" spc="-20">
                <a:solidFill>
                  <a:srgbClr val="AEE8FA"/>
                </a:solidFill>
              </a:rPr>
              <a:t>Quiz</a:t>
            </a:r>
            <a:endParaRPr sz="4600"/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69</a:t>
            </a:fld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112013"/>
            <a:ext cx="205740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Module</a:t>
            </a:r>
            <a:r>
              <a:rPr dirty="0" sz="1400" spc="-35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Practice</a:t>
            </a:r>
            <a:r>
              <a:rPr dirty="0" sz="1400" spc="-60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and</a:t>
            </a:r>
            <a:r>
              <a:rPr dirty="0" sz="1400" spc="-30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367086"/>
                </a:solidFill>
                <a:latin typeface="Arial MT"/>
                <a:cs typeface="Arial MT"/>
              </a:rPr>
              <a:t>Quiz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69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23850"/>
            <a:ext cx="645287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367086"/>
                </a:solidFill>
              </a:rPr>
              <a:t>Packet</a:t>
            </a:r>
            <a:r>
              <a:rPr dirty="0" sz="2400" spc="-125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Tracer</a:t>
            </a:r>
            <a:r>
              <a:rPr dirty="0" sz="2400" spc="-9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-</a:t>
            </a:r>
            <a:r>
              <a:rPr dirty="0" sz="2400" spc="-9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Configure</a:t>
            </a:r>
            <a:r>
              <a:rPr dirty="0" sz="2400" spc="-65">
                <a:solidFill>
                  <a:srgbClr val="367086"/>
                </a:solidFill>
              </a:rPr>
              <a:t> CDP,</a:t>
            </a:r>
            <a:r>
              <a:rPr dirty="0" sz="2400" spc="-80">
                <a:solidFill>
                  <a:srgbClr val="367086"/>
                </a:solidFill>
              </a:rPr>
              <a:t> </a:t>
            </a:r>
            <a:r>
              <a:rPr dirty="0" sz="2400" spc="-55">
                <a:solidFill>
                  <a:srgbClr val="367086"/>
                </a:solidFill>
              </a:rPr>
              <a:t>LLDP,</a:t>
            </a:r>
            <a:r>
              <a:rPr dirty="0" sz="2400" spc="-75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and</a:t>
            </a:r>
            <a:r>
              <a:rPr dirty="0" sz="2400" spc="-85">
                <a:solidFill>
                  <a:srgbClr val="367086"/>
                </a:solidFill>
              </a:rPr>
              <a:t> </a:t>
            </a:r>
            <a:r>
              <a:rPr dirty="0" sz="2400" spc="-25">
                <a:solidFill>
                  <a:srgbClr val="367086"/>
                </a:solidFill>
              </a:rPr>
              <a:t>NTP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222910" y="673988"/>
            <a:ext cx="7192009" cy="2159635"/>
          </a:xfrm>
          <a:prstGeom prst="rect">
            <a:avLst/>
          </a:prstGeom>
        </p:spPr>
        <p:txBody>
          <a:bodyPr wrap="square" lIns="0" tIns="1644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dirty="0" sz="1800">
                <a:latin typeface="Arial MT"/>
                <a:cs typeface="Arial MT"/>
              </a:rPr>
              <a:t>In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this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Packet</a:t>
            </a:r>
            <a:r>
              <a:rPr dirty="0" sz="1800" spc="-7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Tracer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activity,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you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will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complete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following</a:t>
            </a:r>
            <a:r>
              <a:rPr dirty="0" sz="1800" spc="-10">
                <a:latin typeface="Arial MT"/>
                <a:cs typeface="Arial MT"/>
              </a:rPr>
              <a:t> objectives:</a:t>
            </a:r>
            <a:endParaRPr sz="1800">
              <a:latin typeface="Arial MT"/>
              <a:cs typeface="Arial MT"/>
            </a:endParaRPr>
          </a:p>
          <a:p>
            <a:pPr marL="184150" indent="-171450">
              <a:lnSpc>
                <a:spcPct val="100000"/>
              </a:lnSpc>
              <a:spcBef>
                <a:spcPts val="1205"/>
              </a:spcBef>
              <a:buClr>
                <a:srgbClr val="57575B"/>
              </a:buClr>
              <a:buSzPct val="88888"/>
              <a:buChar char="•"/>
              <a:tabLst>
                <a:tab pos="184150" algn="l"/>
              </a:tabLst>
            </a:pPr>
            <a:r>
              <a:rPr dirty="0" sz="1800">
                <a:latin typeface="Arial MT"/>
                <a:cs typeface="Arial MT"/>
              </a:rPr>
              <a:t>Build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Network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Configure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Basic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Device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Settings</a:t>
            </a:r>
            <a:endParaRPr sz="1800">
              <a:latin typeface="Arial MT"/>
              <a:cs typeface="Arial MT"/>
            </a:endParaRPr>
          </a:p>
          <a:p>
            <a:pPr marL="184150" indent="-171450">
              <a:lnSpc>
                <a:spcPct val="100000"/>
              </a:lnSpc>
              <a:spcBef>
                <a:spcPts val="1200"/>
              </a:spcBef>
              <a:buClr>
                <a:srgbClr val="57575B"/>
              </a:buClr>
              <a:buSzPct val="88888"/>
              <a:buChar char="•"/>
              <a:tabLst>
                <a:tab pos="184150" algn="l"/>
              </a:tabLst>
            </a:pPr>
            <a:r>
              <a:rPr dirty="0" sz="1800">
                <a:latin typeface="Arial MT"/>
                <a:cs typeface="Arial MT"/>
              </a:rPr>
              <a:t>Network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Discovery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with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CDP</a:t>
            </a:r>
            <a:endParaRPr sz="1800">
              <a:latin typeface="Arial MT"/>
              <a:cs typeface="Arial MT"/>
            </a:endParaRPr>
          </a:p>
          <a:p>
            <a:pPr marL="184150" indent="-171450">
              <a:lnSpc>
                <a:spcPct val="100000"/>
              </a:lnSpc>
              <a:spcBef>
                <a:spcPts val="1200"/>
              </a:spcBef>
              <a:buClr>
                <a:srgbClr val="57575B"/>
              </a:buClr>
              <a:buSzPct val="88888"/>
              <a:buChar char="•"/>
              <a:tabLst>
                <a:tab pos="184150" algn="l"/>
              </a:tabLst>
            </a:pPr>
            <a:r>
              <a:rPr dirty="0" sz="1800">
                <a:latin typeface="Arial MT"/>
                <a:cs typeface="Arial MT"/>
              </a:rPr>
              <a:t>Network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Discovery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with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 spc="-20">
                <a:latin typeface="Arial MT"/>
                <a:cs typeface="Arial MT"/>
              </a:rPr>
              <a:t>LLDP</a:t>
            </a:r>
            <a:endParaRPr sz="1800">
              <a:latin typeface="Arial MT"/>
              <a:cs typeface="Arial MT"/>
            </a:endParaRPr>
          </a:p>
          <a:p>
            <a:pPr marL="184150" indent="-171450">
              <a:lnSpc>
                <a:spcPct val="100000"/>
              </a:lnSpc>
              <a:spcBef>
                <a:spcPts val="1200"/>
              </a:spcBef>
              <a:buClr>
                <a:srgbClr val="57575B"/>
              </a:buClr>
              <a:buSzPct val="88888"/>
              <a:buChar char="•"/>
              <a:tabLst>
                <a:tab pos="184150" algn="l"/>
              </a:tabLst>
            </a:pPr>
            <a:r>
              <a:rPr dirty="0" sz="1800">
                <a:latin typeface="Arial MT"/>
                <a:cs typeface="Arial MT"/>
              </a:rPr>
              <a:t>Configure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-6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Verify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NTP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112013"/>
            <a:ext cx="205740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Module</a:t>
            </a:r>
            <a:r>
              <a:rPr dirty="0" sz="1400" spc="-35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Practice</a:t>
            </a:r>
            <a:r>
              <a:rPr dirty="0" sz="1400" spc="-60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and</a:t>
            </a:r>
            <a:r>
              <a:rPr dirty="0" sz="1400" spc="-30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367086"/>
                </a:solidFill>
                <a:latin typeface="Arial MT"/>
                <a:cs typeface="Arial MT"/>
              </a:rPr>
              <a:t>Quiz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69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23850"/>
            <a:ext cx="499681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367086"/>
                </a:solidFill>
              </a:rPr>
              <a:t>Lab-</a:t>
            </a:r>
            <a:r>
              <a:rPr dirty="0" sz="2400" spc="-8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Configure</a:t>
            </a:r>
            <a:r>
              <a:rPr dirty="0" sz="2400" spc="-65">
                <a:solidFill>
                  <a:srgbClr val="367086"/>
                </a:solidFill>
              </a:rPr>
              <a:t> CDP,</a:t>
            </a:r>
            <a:r>
              <a:rPr dirty="0" sz="2400" spc="-75">
                <a:solidFill>
                  <a:srgbClr val="367086"/>
                </a:solidFill>
              </a:rPr>
              <a:t> </a:t>
            </a:r>
            <a:r>
              <a:rPr dirty="0" sz="2400" spc="-60">
                <a:solidFill>
                  <a:srgbClr val="367086"/>
                </a:solidFill>
              </a:rPr>
              <a:t>LLDP,</a:t>
            </a:r>
            <a:r>
              <a:rPr dirty="0" sz="2400" spc="-85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and</a:t>
            </a:r>
            <a:r>
              <a:rPr dirty="0" sz="2400" spc="-85">
                <a:solidFill>
                  <a:srgbClr val="367086"/>
                </a:solidFill>
              </a:rPr>
              <a:t> </a:t>
            </a:r>
            <a:r>
              <a:rPr dirty="0" sz="2400" spc="-25">
                <a:solidFill>
                  <a:srgbClr val="367086"/>
                </a:solidFill>
              </a:rPr>
              <a:t>NTP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222910" y="673988"/>
            <a:ext cx="5755640" cy="2159635"/>
          </a:xfrm>
          <a:prstGeom prst="rect">
            <a:avLst/>
          </a:prstGeom>
        </p:spPr>
        <p:txBody>
          <a:bodyPr wrap="square" lIns="0" tIns="1644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dirty="0" sz="1800">
                <a:latin typeface="Arial MT"/>
                <a:cs typeface="Arial MT"/>
              </a:rPr>
              <a:t>In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this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lab,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you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will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complete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following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objectives:</a:t>
            </a:r>
            <a:endParaRPr sz="1800">
              <a:latin typeface="Arial MT"/>
              <a:cs typeface="Arial MT"/>
            </a:endParaRPr>
          </a:p>
          <a:p>
            <a:pPr marL="184150" indent="-171450">
              <a:lnSpc>
                <a:spcPct val="100000"/>
              </a:lnSpc>
              <a:spcBef>
                <a:spcPts val="1205"/>
              </a:spcBef>
              <a:buClr>
                <a:srgbClr val="57575B"/>
              </a:buClr>
              <a:buSzPct val="88888"/>
              <a:buChar char="•"/>
              <a:tabLst>
                <a:tab pos="184150" algn="l"/>
              </a:tabLst>
            </a:pPr>
            <a:r>
              <a:rPr dirty="0" sz="1800">
                <a:latin typeface="Arial MT"/>
                <a:cs typeface="Arial MT"/>
              </a:rPr>
              <a:t>Build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Network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Configure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Basic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Device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Settings</a:t>
            </a:r>
            <a:endParaRPr sz="1800">
              <a:latin typeface="Arial MT"/>
              <a:cs typeface="Arial MT"/>
            </a:endParaRPr>
          </a:p>
          <a:p>
            <a:pPr marL="184150" indent="-171450">
              <a:lnSpc>
                <a:spcPct val="100000"/>
              </a:lnSpc>
              <a:spcBef>
                <a:spcPts val="1200"/>
              </a:spcBef>
              <a:buClr>
                <a:srgbClr val="57575B"/>
              </a:buClr>
              <a:buSzPct val="88888"/>
              <a:buChar char="•"/>
              <a:tabLst>
                <a:tab pos="184150" algn="l"/>
              </a:tabLst>
            </a:pPr>
            <a:r>
              <a:rPr dirty="0" sz="1800">
                <a:latin typeface="Arial MT"/>
                <a:cs typeface="Arial MT"/>
              </a:rPr>
              <a:t>Network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Discovery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with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CDP</a:t>
            </a:r>
            <a:endParaRPr sz="1800">
              <a:latin typeface="Arial MT"/>
              <a:cs typeface="Arial MT"/>
            </a:endParaRPr>
          </a:p>
          <a:p>
            <a:pPr marL="184150" indent="-171450">
              <a:lnSpc>
                <a:spcPct val="100000"/>
              </a:lnSpc>
              <a:spcBef>
                <a:spcPts val="1200"/>
              </a:spcBef>
              <a:buClr>
                <a:srgbClr val="57575B"/>
              </a:buClr>
              <a:buSzPct val="88888"/>
              <a:buChar char="•"/>
              <a:tabLst>
                <a:tab pos="184150" algn="l"/>
              </a:tabLst>
            </a:pPr>
            <a:r>
              <a:rPr dirty="0" sz="1800">
                <a:latin typeface="Arial MT"/>
                <a:cs typeface="Arial MT"/>
              </a:rPr>
              <a:t>Network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Discovery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with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 spc="-20">
                <a:latin typeface="Arial MT"/>
                <a:cs typeface="Arial MT"/>
              </a:rPr>
              <a:t>LLDP</a:t>
            </a:r>
            <a:endParaRPr sz="1800">
              <a:latin typeface="Arial MT"/>
              <a:cs typeface="Arial MT"/>
            </a:endParaRPr>
          </a:p>
          <a:p>
            <a:pPr marL="184150" indent="-171450">
              <a:lnSpc>
                <a:spcPct val="100000"/>
              </a:lnSpc>
              <a:spcBef>
                <a:spcPts val="1200"/>
              </a:spcBef>
              <a:buClr>
                <a:srgbClr val="57575B"/>
              </a:buClr>
              <a:buSzPct val="88888"/>
              <a:buChar char="•"/>
              <a:tabLst>
                <a:tab pos="184150" algn="l"/>
              </a:tabLst>
            </a:pPr>
            <a:r>
              <a:rPr dirty="0" sz="1800">
                <a:latin typeface="Arial MT"/>
                <a:cs typeface="Arial MT"/>
              </a:rPr>
              <a:t>Configure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-6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Verify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NTP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112013"/>
            <a:ext cx="205740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Module</a:t>
            </a:r>
            <a:r>
              <a:rPr dirty="0" sz="1400" spc="-35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Practice</a:t>
            </a:r>
            <a:r>
              <a:rPr dirty="0" sz="1400" spc="-60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and</a:t>
            </a:r>
            <a:r>
              <a:rPr dirty="0" sz="1400" spc="-30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367086"/>
                </a:solidFill>
                <a:latin typeface="Arial MT"/>
                <a:cs typeface="Arial MT"/>
              </a:rPr>
              <a:t>Quiz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69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23850"/>
            <a:ext cx="45573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367086"/>
                </a:solidFill>
              </a:rPr>
              <a:t>What</a:t>
            </a:r>
            <a:r>
              <a:rPr dirty="0" sz="2400" spc="-35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Did</a:t>
            </a:r>
            <a:r>
              <a:rPr dirty="0" sz="2400" spc="-3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I</a:t>
            </a:r>
            <a:r>
              <a:rPr dirty="0" sz="2400" spc="-35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Learn</a:t>
            </a:r>
            <a:r>
              <a:rPr dirty="0" sz="2400" spc="-3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In</a:t>
            </a:r>
            <a:r>
              <a:rPr dirty="0" sz="2400" spc="-85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This</a:t>
            </a:r>
            <a:r>
              <a:rPr dirty="0" sz="2400" spc="-30">
                <a:solidFill>
                  <a:srgbClr val="367086"/>
                </a:solidFill>
              </a:rPr>
              <a:t> </a:t>
            </a:r>
            <a:r>
              <a:rPr dirty="0" sz="2400" spc="-10">
                <a:solidFill>
                  <a:srgbClr val="367086"/>
                </a:solidFill>
              </a:rPr>
              <a:t>Module?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222910" y="827659"/>
            <a:ext cx="8587105" cy="3227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81610" marR="600710" indent="-169545">
              <a:lnSpc>
                <a:spcPct val="100000"/>
              </a:lnSpc>
              <a:spcBef>
                <a:spcPts val="100"/>
              </a:spcBef>
              <a:buClr>
                <a:srgbClr val="57575B"/>
              </a:buClr>
              <a:buSzPct val="90000"/>
              <a:buChar char="•"/>
              <a:tabLst>
                <a:tab pos="182880" algn="l"/>
              </a:tabLst>
            </a:pPr>
            <a:r>
              <a:rPr dirty="0" sz="1500">
                <a:latin typeface="Arial MT"/>
                <a:cs typeface="Arial MT"/>
              </a:rPr>
              <a:t>Cisco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Discovery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Protocol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(CDP)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Cisco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proprietary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Layer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2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protocol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that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used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to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gather </a:t>
            </a:r>
            <a:r>
              <a:rPr dirty="0" sz="1500" spc="-10">
                <a:latin typeface="Arial MT"/>
                <a:cs typeface="Arial MT"/>
              </a:rPr>
              <a:t>	</a:t>
            </a:r>
            <a:r>
              <a:rPr dirty="0" sz="1500">
                <a:latin typeface="Arial MT"/>
                <a:cs typeface="Arial MT"/>
              </a:rPr>
              <a:t>information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about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Cisco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devices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which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share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same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data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link.</a:t>
            </a:r>
            <a:endParaRPr sz="1500">
              <a:latin typeface="Arial MT"/>
              <a:cs typeface="Arial MT"/>
            </a:endParaRPr>
          </a:p>
          <a:p>
            <a:pPr algn="just" marL="182880" marR="231140" indent="-170815">
              <a:lnSpc>
                <a:spcPct val="100000"/>
              </a:lnSpc>
              <a:buClr>
                <a:srgbClr val="57575B"/>
              </a:buClr>
              <a:buSzPct val="90000"/>
              <a:buChar char="•"/>
              <a:tabLst>
                <a:tab pos="182880" algn="l"/>
              </a:tabLst>
            </a:pPr>
            <a:r>
              <a:rPr dirty="0" sz="1500">
                <a:latin typeface="Arial MT"/>
                <a:cs typeface="Arial MT"/>
              </a:rPr>
              <a:t>CDP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used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network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discovery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tool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to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determine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information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about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neighboring </a:t>
            </a:r>
            <a:r>
              <a:rPr dirty="0" sz="1500">
                <a:latin typeface="Arial MT"/>
                <a:cs typeface="Arial MT"/>
              </a:rPr>
              <a:t>devices.</a:t>
            </a:r>
            <a:r>
              <a:rPr dirty="0" sz="1500" spc="-7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This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information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gathered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from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CDP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can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help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build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logical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topology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of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network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when </a:t>
            </a:r>
            <a:r>
              <a:rPr dirty="0" sz="1500" spc="-10">
                <a:latin typeface="Arial MT"/>
                <a:cs typeface="Arial MT"/>
              </a:rPr>
              <a:t>documentation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is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missing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or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lacking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</a:t>
            </a:r>
            <a:r>
              <a:rPr dirty="0" sz="1500" spc="-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detail.</a:t>
            </a:r>
            <a:endParaRPr sz="1500">
              <a:latin typeface="Arial MT"/>
              <a:cs typeface="Arial MT"/>
            </a:endParaRPr>
          </a:p>
          <a:p>
            <a:pPr marL="181610" marR="432434" indent="-169545">
              <a:lnSpc>
                <a:spcPct val="100000"/>
              </a:lnSpc>
              <a:buClr>
                <a:srgbClr val="57575B"/>
              </a:buClr>
              <a:buSzPct val="90000"/>
              <a:buChar char="•"/>
              <a:tabLst>
                <a:tab pos="182880" algn="l"/>
              </a:tabLst>
            </a:pPr>
            <a:r>
              <a:rPr dirty="0" sz="1500">
                <a:latin typeface="Arial MT"/>
                <a:cs typeface="Arial MT"/>
              </a:rPr>
              <a:t>On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Cisco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devices,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CDP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enabled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by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default.</a:t>
            </a:r>
            <a:r>
              <a:rPr dirty="0" sz="1500" spc="-80">
                <a:latin typeface="Arial MT"/>
                <a:cs typeface="Arial MT"/>
              </a:rPr>
              <a:t> </a:t>
            </a:r>
            <a:r>
              <a:rPr dirty="0" sz="1500" spc="-90">
                <a:latin typeface="Arial MT"/>
                <a:cs typeface="Arial MT"/>
              </a:rPr>
              <a:t>To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enable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CDP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globally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for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all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supported </a:t>
            </a:r>
            <a:r>
              <a:rPr dirty="0" sz="1500" spc="-10">
                <a:latin typeface="Arial MT"/>
                <a:cs typeface="Arial MT"/>
              </a:rPr>
              <a:t>	</a:t>
            </a:r>
            <a:r>
              <a:rPr dirty="0" sz="1500">
                <a:latin typeface="Arial MT"/>
                <a:cs typeface="Arial MT"/>
              </a:rPr>
              <a:t>interfaces</a:t>
            </a:r>
            <a:r>
              <a:rPr dirty="0" sz="1500" spc="-7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on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device,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enter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cdp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run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global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configuration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mode.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 spc="-90">
                <a:latin typeface="Arial MT"/>
                <a:cs typeface="Arial MT"/>
              </a:rPr>
              <a:t>To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enable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CDP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on</a:t>
            </a:r>
            <a:r>
              <a:rPr dirty="0" sz="1500" spc="-25">
                <a:latin typeface="Arial MT"/>
                <a:cs typeface="Arial MT"/>
              </a:rPr>
              <a:t> the </a:t>
            </a:r>
            <a:r>
              <a:rPr dirty="0" sz="1500" spc="-25">
                <a:latin typeface="Arial MT"/>
                <a:cs typeface="Arial MT"/>
              </a:rPr>
              <a:t>	</a:t>
            </a:r>
            <a:r>
              <a:rPr dirty="0" sz="1500">
                <a:latin typeface="Arial MT"/>
                <a:cs typeface="Arial MT"/>
              </a:rPr>
              <a:t>specific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interface,</a:t>
            </a:r>
            <a:r>
              <a:rPr dirty="0" sz="1500" spc="-7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enter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cdp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enable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command.</a:t>
            </a:r>
            <a:endParaRPr sz="1500">
              <a:latin typeface="Arial MT"/>
              <a:cs typeface="Arial MT"/>
            </a:endParaRPr>
          </a:p>
          <a:p>
            <a:pPr marL="181610" marR="5080" indent="-169545">
              <a:lnSpc>
                <a:spcPct val="100000"/>
              </a:lnSpc>
              <a:spcBef>
                <a:spcPts val="5"/>
              </a:spcBef>
              <a:buClr>
                <a:srgbClr val="57575B"/>
              </a:buClr>
              <a:buSzPct val="90000"/>
              <a:buChar char="•"/>
              <a:tabLst>
                <a:tab pos="182880" algn="l"/>
              </a:tabLst>
            </a:pPr>
            <a:r>
              <a:rPr dirty="0" sz="1500" spc="-90">
                <a:latin typeface="Arial MT"/>
                <a:cs typeface="Arial MT"/>
              </a:rPr>
              <a:t>To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verify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status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of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CDP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and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display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list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of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neighbors,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use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show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cdp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neighbors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command</a:t>
            </a:r>
            <a:r>
              <a:rPr dirty="0" sz="1500" spc="-25">
                <a:latin typeface="Arial MT"/>
                <a:cs typeface="Arial MT"/>
              </a:rPr>
              <a:t> in </a:t>
            </a:r>
            <a:r>
              <a:rPr dirty="0" sz="1500" spc="-25">
                <a:latin typeface="Arial MT"/>
                <a:cs typeface="Arial MT"/>
              </a:rPr>
              <a:t>	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privileged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EXEC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mode.</a:t>
            </a:r>
            <a:endParaRPr sz="1500">
              <a:latin typeface="Arial MT"/>
              <a:cs typeface="Arial MT"/>
            </a:endParaRPr>
          </a:p>
          <a:p>
            <a:pPr marL="181610" marR="661670" indent="-169545">
              <a:lnSpc>
                <a:spcPct val="100000"/>
              </a:lnSpc>
              <a:buClr>
                <a:srgbClr val="57575B"/>
              </a:buClr>
              <a:buSzPct val="90000"/>
              <a:buChar char="•"/>
              <a:tabLst>
                <a:tab pos="182880" algn="l"/>
              </a:tabLst>
            </a:pPr>
            <a:r>
              <a:rPr dirty="0" sz="1500">
                <a:latin typeface="Arial MT"/>
                <a:cs typeface="Arial MT"/>
              </a:rPr>
              <a:t>Cisco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devices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also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support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Link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Layer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Discovery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Protocol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(LLDP),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which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vendor-</a:t>
            </a:r>
            <a:r>
              <a:rPr dirty="0" sz="1500" spc="-10">
                <a:latin typeface="Arial MT"/>
                <a:cs typeface="Arial MT"/>
              </a:rPr>
              <a:t>neutral </a:t>
            </a:r>
            <a:r>
              <a:rPr dirty="0" sz="1500" spc="-10">
                <a:latin typeface="Arial MT"/>
                <a:cs typeface="Arial MT"/>
              </a:rPr>
              <a:t>	</a:t>
            </a:r>
            <a:r>
              <a:rPr dirty="0" sz="1500">
                <a:latin typeface="Arial MT"/>
                <a:cs typeface="Arial MT"/>
              </a:rPr>
              <a:t>neighbor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discovery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protocol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similar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to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CDP.</a:t>
            </a:r>
            <a:endParaRPr sz="1500">
              <a:latin typeface="Arial MT"/>
              <a:cs typeface="Arial MT"/>
            </a:endParaRPr>
          </a:p>
          <a:p>
            <a:pPr marL="181610" marR="549910" indent="-169545">
              <a:lnSpc>
                <a:spcPct val="100000"/>
              </a:lnSpc>
              <a:buClr>
                <a:srgbClr val="57575B"/>
              </a:buClr>
              <a:buSzPct val="90000"/>
              <a:buChar char="•"/>
              <a:tabLst>
                <a:tab pos="182880" algn="l"/>
              </a:tabLst>
            </a:pPr>
            <a:r>
              <a:rPr dirty="0" sz="1500" spc="-90">
                <a:latin typeface="Arial MT"/>
                <a:cs typeface="Arial MT"/>
              </a:rPr>
              <a:t>To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enable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LLDP</a:t>
            </a:r>
            <a:r>
              <a:rPr dirty="0" sz="1500" spc="-7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globally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on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Cisco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network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device,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enter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lldp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run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command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global 	configuration</a:t>
            </a:r>
            <a:r>
              <a:rPr dirty="0" sz="1500" spc="1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mode.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112013"/>
            <a:ext cx="205740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Module</a:t>
            </a:r>
            <a:r>
              <a:rPr dirty="0" sz="1400" spc="-35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Practice</a:t>
            </a:r>
            <a:r>
              <a:rPr dirty="0" sz="1400" spc="-60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and</a:t>
            </a:r>
            <a:r>
              <a:rPr dirty="0" sz="1400" spc="-30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367086"/>
                </a:solidFill>
                <a:latin typeface="Arial MT"/>
                <a:cs typeface="Arial MT"/>
              </a:rPr>
              <a:t>Quiz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69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23850"/>
            <a:ext cx="557657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367086"/>
                </a:solidFill>
              </a:rPr>
              <a:t>What</a:t>
            </a:r>
            <a:r>
              <a:rPr dirty="0" sz="2400" spc="-5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Did</a:t>
            </a:r>
            <a:r>
              <a:rPr dirty="0" sz="2400" spc="-4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I</a:t>
            </a:r>
            <a:r>
              <a:rPr dirty="0" sz="2400" spc="-45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Learn</a:t>
            </a:r>
            <a:r>
              <a:rPr dirty="0" sz="2400" spc="-5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In</a:t>
            </a:r>
            <a:r>
              <a:rPr dirty="0" sz="2400" spc="-9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This</a:t>
            </a:r>
            <a:r>
              <a:rPr dirty="0" sz="2400" spc="-45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Module?</a:t>
            </a:r>
            <a:r>
              <a:rPr dirty="0" sz="2400" spc="-30">
                <a:solidFill>
                  <a:srgbClr val="367086"/>
                </a:solidFill>
              </a:rPr>
              <a:t> </a:t>
            </a:r>
            <a:r>
              <a:rPr dirty="0" sz="2400" spc="-10">
                <a:solidFill>
                  <a:srgbClr val="367086"/>
                </a:solidFill>
              </a:rPr>
              <a:t>(Cont.)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222910" y="827659"/>
            <a:ext cx="8555990" cy="3455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82245" indent="-169545">
              <a:lnSpc>
                <a:spcPct val="100000"/>
              </a:lnSpc>
              <a:spcBef>
                <a:spcPts val="100"/>
              </a:spcBef>
              <a:buClr>
                <a:srgbClr val="57575B"/>
              </a:buClr>
              <a:buSzPct val="90000"/>
              <a:buChar char="•"/>
              <a:tabLst>
                <a:tab pos="182245" algn="l"/>
              </a:tabLst>
            </a:pPr>
            <a:r>
              <a:rPr dirty="0" sz="1500">
                <a:latin typeface="Arial MT"/>
                <a:cs typeface="Arial MT"/>
              </a:rPr>
              <a:t>With</a:t>
            </a:r>
            <a:r>
              <a:rPr dirty="0" sz="1500" spc="-7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LLDP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enabled,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device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neighbors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can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discovered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by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using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show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lldp</a:t>
            </a:r>
            <a:endParaRPr sz="1500">
              <a:latin typeface="Arial MT"/>
              <a:cs typeface="Arial MT"/>
            </a:endParaRPr>
          </a:p>
          <a:p>
            <a:pPr algn="just" marL="182880" marR="24765">
              <a:lnSpc>
                <a:spcPct val="100000"/>
              </a:lnSpc>
            </a:pPr>
            <a:r>
              <a:rPr dirty="0" sz="1500">
                <a:latin typeface="Arial MT"/>
                <a:cs typeface="Arial MT"/>
              </a:rPr>
              <a:t>neighbors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command.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When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more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details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about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neighbors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are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needed,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show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lldp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neighbors </a:t>
            </a:r>
            <a:r>
              <a:rPr dirty="0" sz="1500">
                <a:latin typeface="Arial MT"/>
                <a:cs typeface="Arial MT"/>
              </a:rPr>
              <a:t>detail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command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can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provide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information,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such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neighbor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IOS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version,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IP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address,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and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device capability.</a:t>
            </a:r>
            <a:endParaRPr sz="1500">
              <a:latin typeface="Arial MT"/>
              <a:cs typeface="Arial MT"/>
            </a:endParaRPr>
          </a:p>
          <a:p>
            <a:pPr algn="just" marL="181610" marR="104775" indent="-169545">
              <a:lnSpc>
                <a:spcPct val="100000"/>
              </a:lnSpc>
              <a:buClr>
                <a:srgbClr val="57575B"/>
              </a:buClr>
              <a:buSzPct val="90000"/>
              <a:buChar char="•"/>
              <a:tabLst>
                <a:tab pos="182880" algn="l"/>
              </a:tabLst>
            </a:pPr>
            <a:r>
              <a:rPr dirty="0" sz="1500">
                <a:latin typeface="Arial MT"/>
                <a:cs typeface="Arial MT"/>
              </a:rPr>
              <a:t>When</a:t>
            </a:r>
            <a:r>
              <a:rPr dirty="0" sz="1500" spc="-7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time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not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synchronized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between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devices,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it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will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impossible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to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determine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order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of </a:t>
            </a:r>
            <a:r>
              <a:rPr dirty="0" sz="1500" spc="-25">
                <a:latin typeface="Arial MT"/>
                <a:cs typeface="Arial MT"/>
              </a:rPr>
              <a:t>	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events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and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cause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of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event.</a:t>
            </a:r>
            <a:endParaRPr sz="1500">
              <a:latin typeface="Arial MT"/>
              <a:cs typeface="Arial MT"/>
            </a:endParaRPr>
          </a:p>
          <a:p>
            <a:pPr algn="just" marL="182245" indent="-169545">
              <a:lnSpc>
                <a:spcPct val="100000"/>
              </a:lnSpc>
              <a:buClr>
                <a:srgbClr val="57575B"/>
              </a:buClr>
              <a:buSzPct val="90000"/>
              <a:buChar char="•"/>
              <a:tabLst>
                <a:tab pos="182245" algn="l"/>
              </a:tabLst>
            </a:pPr>
            <a:r>
              <a:rPr dirty="0" sz="1500" spc="-40">
                <a:latin typeface="Arial MT"/>
                <a:cs typeface="Arial MT"/>
              </a:rPr>
              <a:t>You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can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manually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configure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date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and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time,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you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can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configure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50">
                <a:latin typeface="Arial MT"/>
                <a:cs typeface="Arial MT"/>
              </a:rPr>
              <a:t>NTP,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which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allows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devices</a:t>
            </a:r>
            <a:endParaRPr sz="1500">
              <a:latin typeface="Arial MT"/>
              <a:cs typeface="Arial MT"/>
            </a:endParaRPr>
          </a:p>
          <a:p>
            <a:pPr algn="just" marL="182880">
              <a:lnSpc>
                <a:spcPct val="100000"/>
              </a:lnSpc>
              <a:spcBef>
                <a:spcPts val="5"/>
              </a:spcBef>
            </a:pPr>
            <a:r>
              <a:rPr dirty="0" sz="1500">
                <a:latin typeface="Arial MT"/>
                <a:cs typeface="Arial MT"/>
              </a:rPr>
              <a:t>on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network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to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synchronize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their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time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settings</a:t>
            </a:r>
            <a:r>
              <a:rPr dirty="0" sz="1500" spc="-7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with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NTP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server.</a:t>
            </a:r>
            <a:endParaRPr sz="1500">
              <a:latin typeface="Arial MT"/>
              <a:cs typeface="Arial MT"/>
            </a:endParaRPr>
          </a:p>
          <a:p>
            <a:pPr marL="181610" marR="238760" indent="-169545">
              <a:lnSpc>
                <a:spcPct val="100000"/>
              </a:lnSpc>
              <a:buClr>
                <a:srgbClr val="57575B"/>
              </a:buClr>
              <a:buSzPct val="90000"/>
              <a:buChar char="•"/>
              <a:tabLst>
                <a:tab pos="182880" algn="l"/>
              </a:tabLst>
            </a:pPr>
            <a:r>
              <a:rPr dirty="0" sz="1500">
                <a:latin typeface="Arial MT"/>
                <a:cs typeface="Arial MT"/>
              </a:rPr>
              <a:t>NTP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networks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use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hierarchical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system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of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time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sources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and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each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level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this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system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called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50">
                <a:latin typeface="Arial MT"/>
                <a:cs typeface="Arial MT"/>
              </a:rPr>
              <a:t>a </a:t>
            </a:r>
            <a:r>
              <a:rPr dirty="0" sz="1500" spc="-50">
                <a:latin typeface="Arial MT"/>
                <a:cs typeface="Arial MT"/>
              </a:rPr>
              <a:t>	</a:t>
            </a:r>
            <a:r>
              <a:rPr dirty="0" sz="1500" spc="-10">
                <a:latin typeface="Arial MT"/>
                <a:cs typeface="Arial MT"/>
              </a:rPr>
              <a:t>stratum.</a:t>
            </a:r>
            <a:r>
              <a:rPr dirty="0" sz="1500" spc="-1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Authoritative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time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sources,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also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referred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to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as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stratum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0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devices,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are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high-</a:t>
            </a:r>
            <a:r>
              <a:rPr dirty="0" sz="1500" spc="-10">
                <a:latin typeface="Arial MT"/>
                <a:cs typeface="Arial MT"/>
              </a:rPr>
              <a:t>precision 	timekeeping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devices.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Stratum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1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devices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are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directly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connected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to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authoritative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time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sources. </a:t>
            </a:r>
            <a:r>
              <a:rPr dirty="0" sz="1500" spc="-10">
                <a:latin typeface="Arial MT"/>
                <a:cs typeface="Arial MT"/>
              </a:rPr>
              <a:t>	</a:t>
            </a:r>
            <a:r>
              <a:rPr dirty="0" sz="1500">
                <a:latin typeface="Arial MT"/>
                <a:cs typeface="Arial MT"/>
              </a:rPr>
              <a:t>Stratum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2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devices,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such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NTP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clients,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synchronize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their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time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by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using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NTP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packets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from </a:t>
            </a:r>
            <a:r>
              <a:rPr dirty="0" sz="1500" spc="-20">
                <a:latin typeface="Arial MT"/>
                <a:cs typeface="Arial MT"/>
              </a:rPr>
              <a:t>	</a:t>
            </a:r>
            <a:r>
              <a:rPr dirty="0" sz="1500">
                <a:latin typeface="Arial MT"/>
                <a:cs typeface="Arial MT"/>
              </a:rPr>
              <a:t>stratum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1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servers.</a:t>
            </a:r>
            <a:endParaRPr sz="1500">
              <a:latin typeface="Arial MT"/>
              <a:cs typeface="Arial MT"/>
            </a:endParaRPr>
          </a:p>
          <a:p>
            <a:pPr marL="181610" marR="5080" indent="-169545">
              <a:lnSpc>
                <a:spcPct val="100000"/>
              </a:lnSpc>
              <a:buClr>
                <a:srgbClr val="57575B"/>
              </a:buClr>
              <a:buSzPct val="90000"/>
              <a:buChar char="•"/>
              <a:tabLst>
                <a:tab pos="182880" algn="l"/>
              </a:tabLst>
            </a:pP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ntp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server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ip-</a:t>
            </a:r>
            <a:r>
              <a:rPr dirty="0" sz="1500">
                <a:latin typeface="Arial MT"/>
                <a:cs typeface="Arial MT"/>
              </a:rPr>
              <a:t>address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command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issued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global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configuration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mode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to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configure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device</a:t>
            </a:r>
            <a:r>
              <a:rPr dirty="0" sz="1500" spc="-25">
                <a:latin typeface="Arial MT"/>
                <a:cs typeface="Arial MT"/>
              </a:rPr>
              <a:t> as </a:t>
            </a:r>
            <a:r>
              <a:rPr dirty="0" sz="1500" spc="-25">
                <a:latin typeface="Arial MT"/>
                <a:cs typeface="Arial MT"/>
              </a:rPr>
              <a:t>	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NTP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server.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112013"/>
            <a:ext cx="205740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Module</a:t>
            </a:r>
            <a:r>
              <a:rPr dirty="0" sz="1400" spc="-35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Practice</a:t>
            </a:r>
            <a:r>
              <a:rPr dirty="0" sz="1400" spc="-60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and</a:t>
            </a:r>
            <a:r>
              <a:rPr dirty="0" sz="1400" spc="-30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367086"/>
                </a:solidFill>
                <a:latin typeface="Arial MT"/>
                <a:cs typeface="Arial MT"/>
              </a:rPr>
              <a:t>Quiz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69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23850"/>
            <a:ext cx="557657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367086"/>
                </a:solidFill>
              </a:rPr>
              <a:t>What</a:t>
            </a:r>
            <a:r>
              <a:rPr dirty="0" sz="2400" spc="-5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Did</a:t>
            </a:r>
            <a:r>
              <a:rPr dirty="0" sz="2400" spc="-4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I</a:t>
            </a:r>
            <a:r>
              <a:rPr dirty="0" sz="2400" spc="-45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Learn</a:t>
            </a:r>
            <a:r>
              <a:rPr dirty="0" sz="2400" spc="-5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In</a:t>
            </a:r>
            <a:r>
              <a:rPr dirty="0" sz="2400" spc="-9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This</a:t>
            </a:r>
            <a:r>
              <a:rPr dirty="0" sz="2400" spc="-45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Module?</a:t>
            </a:r>
            <a:r>
              <a:rPr dirty="0" sz="2400" spc="-30">
                <a:solidFill>
                  <a:srgbClr val="367086"/>
                </a:solidFill>
              </a:rPr>
              <a:t> </a:t>
            </a:r>
            <a:r>
              <a:rPr dirty="0" sz="2400" spc="-10">
                <a:solidFill>
                  <a:srgbClr val="367086"/>
                </a:solidFill>
              </a:rPr>
              <a:t>(Cont.)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185420" y="732231"/>
            <a:ext cx="8676005" cy="3912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2880" marR="299720" indent="-170815">
              <a:lnSpc>
                <a:spcPct val="100000"/>
              </a:lnSpc>
              <a:spcBef>
                <a:spcPts val="100"/>
              </a:spcBef>
              <a:buClr>
                <a:srgbClr val="57575B"/>
              </a:buClr>
              <a:buSzPct val="90000"/>
              <a:buChar char="•"/>
              <a:tabLst>
                <a:tab pos="182880" algn="l"/>
              </a:tabLst>
            </a:pPr>
            <a:r>
              <a:rPr dirty="0" sz="1500" spc="-95">
                <a:latin typeface="Arial MT"/>
                <a:cs typeface="Arial MT"/>
              </a:rPr>
              <a:t>To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verify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time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source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is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set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to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50">
                <a:latin typeface="Arial MT"/>
                <a:cs typeface="Arial MT"/>
              </a:rPr>
              <a:t>NTP,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use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show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clock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detail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command.</a:t>
            </a:r>
            <a:r>
              <a:rPr dirty="0" sz="1500" spc="-7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show</a:t>
            </a:r>
            <a:r>
              <a:rPr dirty="0" sz="1500" spc="-25">
                <a:latin typeface="Arial MT"/>
                <a:cs typeface="Arial MT"/>
              </a:rPr>
              <a:t> ntp </a:t>
            </a:r>
            <a:r>
              <a:rPr dirty="0" sz="1500">
                <a:latin typeface="Arial MT"/>
                <a:cs typeface="Arial MT"/>
              </a:rPr>
              <a:t>associations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and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show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ntp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status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commands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are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used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to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verify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that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device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synchronized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with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NTP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server.</a:t>
            </a:r>
            <a:endParaRPr sz="1500">
              <a:latin typeface="Arial MT"/>
              <a:cs typeface="Arial MT"/>
            </a:endParaRPr>
          </a:p>
          <a:p>
            <a:pPr marL="181610" marR="218440" indent="-169545">
              <a:lnSpc>
                <a:spcPct val="100000"/>
              </a:lnSpc>
              <a:buClr>
                <a:srgbClr val="57575B"/>
              </a:buClr>
              <a:buSzPct val="90000"/>
              <a:buChar char="•"/>
              <a:tabLst>
                <a:tab pos="182880" algn="l"/>
              </a:tabLst>
            </a:pPr>
            <a:r>
              <a:rPr dirty="0" sz="1500">
                <a:latin typeface="Arial MT"/>
                <a:cs typeface="Arial MT"/>
              </a:rPr>
              <a:t>SNMP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is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application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layer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protocol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that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provides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message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format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for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communication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between </a:t>
            </a:r>
            <a:r>
              <a:rPr dirty="0" sz="1500" spc="-10">
                <a:latin typeface="Arial MT"/>
                <a:cs typeface="Arial MT"/>
              </a:rPr>
              <a:t>	</a:t>
            </a:r>
            <a:r>
              <a:rPr dirty="0" sz="1500">
                <a:latin typeface="Arial MT"/>
                <a:cs typeface="Arial MT"/>
              </a:rPr>
              <a:t>managers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and</a:t>
            </a:r>
            <a:r>
              <a:rPr dirty="0" sz="1500" spc="-7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agents.</a:t>
            </a:r>
            <a:endParaRPr sz="1500">
              <a:latin typeface="Arial MT"/>
              <a:cs typeface="Arial MT"/>
            </a:endParaRPr>
          </a:p>
          <a:p>
            <a:pPr marL="182880" indent="-170180">
              <a:lnSpc>
                <a:spcPct val="100000"/>
              </a:lnSpc>
              <a:spcBef>
                <a:spcPts val="5"/>
              </a:spcBef>
              <a:buClr>
                <a:srgbClr val="57575B"/>
              </a:buClr>
              <a:buSzPct val="90000"/>
              <a:buChar char="•"/>
              <a:tabLst>
                <a:tab pos="182880" algn="l"/>
              </a:tabLst>
            </a:pP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SNMP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system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consists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of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three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elements: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SNMP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manager,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SNMP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agents,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and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MIB.</a:t>
            </a:r>
            <a:endParaRPr sz="1500">
              <a:latin typeface="Arial MT"/>
              <a:cs typeface="Arial MT"/>
            </a:endParaRPr>
          </a:p>
          <a:p>
            <a:pPr algn="just" marL="181610" marR="160020" indent="-169545">
              <a:lnSpc>
                <a:spcPct val="100000"/>
              </a:lnSpc>
              <a:buClr>
                <a:srgbClr val="57575B"/>
              </a:buClr>
              <a:buSzPct val="90000"/>
              <a:buChar char="•"/>
              <a:tabLst>
                <a:tab pos="182880" algn="l"/>
              </a:tabLst>
            </a:pP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SNMP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manager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can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collect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information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from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SNMP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agent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by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using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“get”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action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and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can </a:t>
            </a:r>
            <a:r>
              <a:rPr dirty="0" sz="1500" spc="-25">
                <a:latin typeface="Arial MT"/>
                <a:cs typeface="Arial MT"/>
              </a:rPr>
              <a:t>	</a:t>
            </a:r>
            <a:r>
              <a:rPr dirty="0" sz="1500">
                <a:latin typeface="Arial MT"/>
                <a:cs typeface="Arial MT"/>
              </a:rPr>
              <a:t>change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configurations</a:t>
            </a:r>
            <a:r>
              <a:rPr dirty="0" sz="1500" spc="-7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on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agent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by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using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“set”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action.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SNMP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agents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can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forward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information </a:t>
            </a:r>
            <a:r>
              <a:rPr dirty="0" sz="1500" spc="-10">
                <a:latin typeface="Arial MT"/>
                <a:cs typeface="Arial MT"/>
              </a:rPr>
              <a:t>	</a:t>
            </a:r>
            <a:r>
              <a:rPr dirty="0" sz="1500">
                <a:latin typeface="Arial MT"/>
                <a:cs typeface="Arial MT"/>
              </a:rPr>
              <a:t>directly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to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network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manager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by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using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“traps”.</a:t>
            </a:r>
            <a:endParaRPr sz="1500">
              <a:latin typeface="Arial MT"/>
              <a:cs typeface="Arial MT"/>
            </a:endParaRPr>
          </a:p>
          <a:p>
            <a:pPr marL="181610" marR="5080" indent="-169545">
              <a:lnSpc>
                <a:spcPct val="100000"/>
              </a:lnSpc>
              <a:buClr>
                <a:srgbClr val="57575B"/>
              </a:buClr>
              <a:buSzPct val="90000"/>
              <a:buChar char="•"/>
              <a:tabLst>
                <a:tab pos="182880" algn="l"/>
              </a:tabLst>
            </a:pPr>
            <a:r>
              <a:rPr dirty="0" sz="1500">
                <a:latin typeface="Arial MT"/>
                <a:cs typeface="Arial MT"/>
              </a:rPr>
              <a:t>SNMPv1,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SNMPv2c,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and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SNMPv3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are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all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versions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of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35">
                <a:latin typeface="Arial MT"/>
                <a:cs typeface="Arial MT"/>
              </a:rPr>
              <a:t>SNMP.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SNMPv1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legacy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solution.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Both </a:t>
            </a:r>
            <a:r>
              <a:rPr dirty="0" sz="1500" spc="-20">
                <a:latin typeface="Arial MT"/>
                <a:cs typeface="Arial MT"/>
              </a:rPr>
              <a:t>	</a:t>
            </a:r>
            <a:r>
              <a:rPr dirty="0" sz="1500">
                <a:latin typeface="Arial MT"/>
                <a:cs typeface="Arial MT"/>
              </a:rPr>
              <a:t>SNMPv1</a:t>
            </a:r>
            <a:r>
              <a:rPr dirty="0" sz="1500" spc="-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and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SNMPv2c</a:t>
            </a:r>
            <a:r>
              <a:rPr dirty="0" sz="1500" spc="-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use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community-</a:t>
            </a:r>
            <a:r>
              <a:rPr dirty="0" sz="1500">
                <a:latin typeface="Arial MT"/>
                <a:cs typeface="Arial MT"/>
              </a:rPr>
              <a:t>based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form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of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security.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SNMPv3</a:t>
            </a:r>
            <a:r>
              <a:rPr dirty="0" sz="1500" spc="-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provides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for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both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security </a:t>
            </a:r>
            <a:r>
              <a:rPr dirty="0" sz="1500" spc="-10">
                <a:latin typeface="Arial MT"/>
                <a:cs typeface="Arial MT"/>
              </a:rPr>
              <a:t>	</a:t>
            </a:r>
            <a:r>
              <a:rPr dirty="0" sz="1500">
                <a:latin typeface="Arial MT"/>
                <a:cs typeface="Arial MT"/>
              </a:rPr>
              <a:t>models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and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security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levels.</a:t>
            </a:r>
            <a:endParaRPr sz="1500">
              <a:latin typeface="Arial MT"/>
              <a:cs typeface="Arial MT"/>
            </a:endParaRPr>
          </a:p>
          <a:p>
            <a:pPr marL="181610" marR="544195" indent="-169545">
              <a:lnSpc>
                <a:spcPct val="100000"/>
              </a:lnSpc>
              <a:buClr>
                <a:srgbClr val="57575B"/>
              </a:buClr>
              <a:buSzPct val="90000"/>
              <a:buChar char="•"/>
              <a:tabLst>
                <a:tab pos="182880" algn="l"/>
              </a:tabLst>
            </a:pP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MIB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organizes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variables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hierarchically.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OIDs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uniquely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identify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managed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objects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MIB </a:t>
            </a:r>
            <a:r>
              <a:rPr dirty="0" sz="1500" spc="-25">
                <a:latin typeface="Arial MT"/>
                <a:cs typeface="Arial MT"/>
              </a:rPr>
              <a:t>	</a:t>
            </a:r>
            <a:r>
              <a:rPr dirty="0" sz="1500" spc="-20">
                <a:latin typeface="Arial MT"/>
                <a:cs typeface="Arial MT"/>
              </a:rPr>
              <a:t>hierarchy.</a:t>
            </a:r>
            <a:r>
              <a:rPr dirty="0" sz="1500" spc="-7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Cisco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SNMP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Navigator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on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  <a:hlinkClick r:id="rId2"/>
              </a:rPr>
              <a:t>http://www.cisco.com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website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allows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network 	administrator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to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research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details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about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particular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OID.</a:t>
            </a:r>
            <a:endParaRPr sz="1500">
              <a:latin typeface="Arial MT"/>
              <a:cs typeface="Arial MT"/>
            </a:endParaRPr>
          </a:p>
          <a:p>
            <a:pPr marL="181610" marR="121285" indent="-169545">
              <a:lnSpc>
                <a:spcPct val="100000"/>
              </a:lnSpc>
              <a:spcBef>
                <a:spcPts val="5"/>
              </a:spcBef>
              <a:buClr>
                <a:srgbClr val="57575B"/>
              </a:buClr>
              <a:buSzPct val="90000"/>
              <a:buChar char="•"/>
              <a:tabLst>
                <a:tab pos="182880" algn="l"/>
              </a:tabLst>
            </a:pP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syslog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protocol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uses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UDP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port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514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to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allow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networking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devices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to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send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their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system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messages </a:t>
            </a:r>
            <a:r>
              <a:rPr dirty="0" sz="1500" spc="-10">
                <a:latin typeface="Arial MT"/>
                <a:cs typeface="Arial MT"/>
              </a:rPr>
              <a:t>	</a:t>
            </a:r>
            <a:r>
              <a:rPr dirty="0" sz="1500">
                <a:latin typeface="Arial MT"/>
                <a:cs typeface="Arial MT"/>
              </a:rPr>
              <a:t>across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network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to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syslog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servers.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112013"/>
            <a:ext cx="205740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Module</a:t>
            </a:r>
            <a:r>
              <a:rPr dirty="0" sz="1400" spc="-35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Practice</a:t>
            </a:r>
            <a:r>
              <a:rPr dirty="0" sz="1400" spc="-60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and</a:t>
            </a:r>
            <a:r>
              <a:rPr dirty="0" sz="1400" spc="-30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367086"/>
                </a:solidFill>
                <a:latin typeface="Arial MT"/>
                <a:cs typeface="Arial MT"/>
              </a:rPr>
              <a:t>Quiz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69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23850"/>
            <a:ext cx="557657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367086"/>
                </a:solidFill>
              </a:rPr>
              <a:t>What</a:t>
            </a:r>
            <a:r>
              <a:rPr dirty="0" sz="2400" spc="-5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Did</a:t>
            </a:r>
            <a:r>
              <a:rPr dirty="0" sz="2400" spc="-4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I</a:t>
            </a:r>
            <a:r>
              <a:rPr dirty="0" sz="2400" spc="-45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Learn</a:t>
            </a:r>
            <a:r>
              <a:rPr dirty="0" sz="2400" spc="-5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In</a:t>
            </a:r>
            <a:r>
              <a:rPr dirty="0" sz="2400" spc="-9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This</a:t>
            </a:r>
            <a:r>
              <a:rPr dirty="0" sz="2400" spc="-45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Module?</a:t>
            </a:r>
            <a:r>
              <a:rPr dirty="0" sz="2400" spc="-30">
                <a:solidFill>
                  <a:srgbClr val="367086"/>
                </a:solidFill>
              </a:rPr>
              <a:t> </a:t>
            </a:r>
            <a:r>
              <a:rPr dirty="0" sz="2400" spc="-10">
                <a:solidFill>
                  <a:srgbClr val="367086"/>
                </a:solidFill>
              </a:rPr>
              <a:t>(Cont.)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222910" y="827659"/>
            <a:ext cx="8550275" cy="3455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1610" marR="107950" indent="-169545">
              <a:lnSpc>
                <a:spcPct val="100000"/>
              </a:lnSpc>
              <a:spcBef>
                <a:spcPts val="100"/>
              </a:spcBef>
              <a:buClr>
                <a:srgbClr val="57575B"/>
              </a:buClr>
              <a:buSzPct val="90000"/>
              <a:buChar char="•"/>
              <a:tabLst>
                <a:tab pos="182880" algn="l"/>
              </a:tabLst>
            </a:pP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syslog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logging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service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provides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three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primary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functions:</a:t>
            </a:r>
            <a:r>
              <a:rPr dirty="0" sz="1500" spc="-9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gather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logging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information</a:t>
            </a:r>
            <a:r>
              <a:rPr dirty="0" sz="1500" spc="-75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for </a:t>
            </a:r>
            <a:r>
              <a:rPr dirty="0" sz="1500" spc="-25">
                <a:latin typeface="Arial MT"/>
                <a:cs typeface="Arial MT"/>
              </a:rPr>
              <a:t>	</a:t>
            </a:r>
            <a:r>
              <a:rPr dirty="0" sz="1500">
                <a:latin typeface="Arial MT"/>
                <a:cs typeface="Arial MT"/>
              </a:rPr>
              <a:t>monitoring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and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troubleshooting,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select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type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of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logging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information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that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is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captured,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and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specify </a:t>
            </a:r>
            <a:r>
              <a:rPr dirty="0" sz="1500" spc="-10">
                <a:latin typeface="Arial MT"/>
                <a:cs typeface="Arial MT"/>
              </a:rPr>
              <a:t>	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destinations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of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captured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syslog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messages.</a:t>
            </a:r>
            <a:endParaRPr sz="1500">
              <a:latin typeface="Arial MT"/>
              <a:cs typeface="Arial MT"/>
            </a:endParaRPr>
          </a:p>
          <a:p>
            <a:pPr marL="181610" marR="621665" indent="-169545">
              <a:lnSpc>
                <a:spcPct val="100000"/>
              </a:lnSpc>
              <a:buClr>
                <a:srgbClr val="57575B"/>
              </a:buClr>
              <a:buSzPct val="90000"/>
              <a:buChar char="•"/>
              <a:tabLst>
                <a:tab pos="182880" algn="l"/>
              </a:tabLst>
            </a:pPr>
            <a:r>
              <a:rPr dirty="0" sz="1500">
                <a:latin typeface="Arial MT"/>
                <a:cs typeface="Arial MT"/>
              </a:rPr>
              <a:t>Destinations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for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syslog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messages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include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logging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buffer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(RAM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inside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router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or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switch), </a:t>
            </a:r>
            <a:r>
              <a:rPr dirty="0" sz="1500" spc="-10">
                <a:latin typeface="Arial MT"/>
                <a:cs typeface="Arial MT"/>
              </a:rPr>
              <a:t>	</a:t>
            </a:r>
            <a:r>
              <a:rPr dirty="0" sz="1500">
                <a:latin typeface="Arial MT"/>
                <a:cs typeface="Arial MT"/>
              </a:rPr>
              <a:t>console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line,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terminal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line,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and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syslog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server.</a:t>
            </a:r>
            <a:endParaRPr sz="1500">
              <a:latin typeface="Arial MT"/>
              <a:cs typeface="Arial MT"/>
            </a:endParaRPr>
          </a:p>
          <a:p>
            <a:pPr marL="181610" marR="99060" indent="-169545">
              <a:lnSpc>
                <a:spcPct val="100000"/>
              </a:lnSpc>
              <a:buClr>
                <a:srgbClr val="57575B"/>
              </a:buClr>
              <a:buSzPct val="90000"/>
              <a:buChar char="•"/>
              <a:tabLst>
                <a:tab pos="182880" algn="l"/>
              </a:tabLst>
            </a:pPr>
            <a:r>
              <a:rPr dirty="0" sz="1500">
                <a:latin typeface="Arial MT"/>
                <a:cs typeface="Arial MT"/>
              </a:rPr>
              <a:t>Syslog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facilities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identify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and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categorize</a:t>
            </a:r>
            <a:r>
              <a:rPr dirty="0" sz="1500" spc="-7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system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state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data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for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error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and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event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message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reporting. </a:t>
            </a:r>
            <a:r>
              <a:rPr dirty="0" sz="1500" spc="-10">
                <a:latin typeface="Arial MT"/>
                <a:cs typeface="Arial MT"/>
              </a:rPr>
              <a:t>	</a:t>
            </a:r>
            <a:r>
              <a:rPr dirty="0" sz="1500">
                <a:latin typeface="Arial MT"/>
                <a:cs typeface="Arial MT"/>
              </a:rPr>
              <a:t>Common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syslog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message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facilities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reported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on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Cisco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IOS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routers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include: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60">
                <a:latin typeface="Arial MT"/>
                <a:cs typeface="Arial MT"/>
              </a:rPr>
              <a:t>IP,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OSPF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protocol,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SYS </a:t>
            </a:r>
            <a:r>
              <a:rPr dirty="0" sz="1500" spc="-25">
                <a:latin typeface="Arial MT"/>
                <a:cs typeface="Arial MT"/>
              </a:rPr>
              <a:t>	</a:t>
            </a:r>
            <a:r>
              <a:rPr dirty="0" sz="1500">
                <a:latin typeface="Arial MT"/>
                <a:cs typeface="Arial MT"/>
              </a:rPr>
              <a:t>operating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system,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IPsec,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and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IF.</a:t>
            </a:r>
            <a:endParaRPr sz="1500">
              <a:latin typeface="Arial MT"/>
              <a:cs typeface="Arial MT"/>
            </a:endParaRPr>
          </a:p>
          <a:p>
            <a:pPr marL="181610" marR="248920" indent="-169545">
              <a:lnSpc>
                <a:spcPct val="100000"/>
              </a:lnSpc>
              <a:spcBef>
                <a:spcPts val="5"/>
              </a:spcBef>
              <a:buClr>
                <a:srgbClr val="57575B"/>
              </a:buClr>
              <a:buSzPct val="90000"/>
              <a:buChar char="•"/>
              <a:tabLst>
                <a:tab pos="182880" algn="l"/>
              </a:tabLst>
            </a:pP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default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format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of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syslog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messages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on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Cisco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IOS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software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is: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%facility-severity-MNEMONIC: 	description.</a:t>
            </a:r>
            <a:endParaRPr sz="1500">
              <a:latin typeface="Arial MT"/>
              <a:cs typeface="Arial MT"/>
            </a:endParaRPr>
          </a:p>
          <a:p>
            <a:pPr marL="181610" marR="137795" indent="-169545">
              <a:lnSpc>
                <a:spcPct val="100000"/>
              </a:lnSpc>
              <a:buClr>
                <a:srgbClr val="57575B"/>
              </a:buClr>
              <a:buSzPct val="90000"/>
              <a:buChar char="•"/>
              <a:tabLst>
                <a:tab pos="182880" algn="l"/>
              </a:tabLst>
            </a:pPr>
            <a:r>
              <a:rPr dirty="0" sz="1500">
                <a:latin typeface="Arial MT"/>
                <a:cs typeface="Arial MT"/>
              </a:rPr>
              <a:t>Use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command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service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timestamps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log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datetime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to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force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logged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events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to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display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date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and </a:t>
            </a:r>
            <a:r>
              <a:rPr dirty="0" sz="1500" spc="-25">
                <a:latin typeface="Arial MT"/>
                <a:cs typeface="Arial MT"/>
              </a:rPr>
              <a:t>	</a:t>
            </a:r>
            <a:r>
              <a:rPr dirty="0" sz="1500" spc="-10">
                <a:latin typeface="Arial MT"/>
                <a:cs typeface="Arial MT"/>
              </a:rPr>
              <a:t>time.</a:t>
            </a:r>
            <a:endParaRPr sz="1500">
              <a:latin typeface="Arial MT"/>
              <a:cs typeface="Arial MT"/>
            </a:endParaRPr>
          </a:p>
          <a:p>
            <a:pPr marL="181610" marR="130810" indent="-169545">
              <a:lnSpc>
                <a:spcPct val="100000"/>
              </a:lnSpc>
              <a:buClr>
                <a:srgbClr val="57575B"/>
              </a:buClr>
              <a:buSzPct val="90000"/>
              <a:buChar char="•"/>
              <a:tabLst>
                <a:tab pos="182880" algn="l"/>
              </a:tabLst>
            </a:pP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Cisco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IFS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lets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administrator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navigate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to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different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directories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and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list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files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directory, </a:t>
            </a:r>
            <a:r>
              <a:rPr dirty="0" sz="1500" spc="-10">
                <a:latin typeface="Arial MT"/>
                <a:cs typeface="Arial MT"/>
              </a:rPr>
              <a:t>	</a:t>
            </a:r>
            <a:r>
              <a:rPr dirty="0" sz="1500">
                <a:latin typeface="Arial MT"/>
                <a:cs typeface="Arial MT"/>
              </a:rPr>
              <a:t>and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to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create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subdirectories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flash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memory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or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on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disk.</a:t>
            </a:r>
            <a:endParaRPr sz="1500">
              <a:latin typeface="Arial MT"/>
              <a:cs typeface="Arial MT"/>
            </a:endParaRPr>
          </a:p>
          <a:p>
            <a:pPr marL="182245" indent="-169545">
              <a:lnSpc>
                <a:spcPct val="100000"/>
              </a:lnSpc>
              <a:buClr>
                <a:srgbClr val="57575B"/>
              </a:buClr>
              <a:buSzPct val="90000"/>
              <a:buChar char="•"/>
              <a:tabLst>
                <a:tab pos="182245" algn="l"/>
              </a:tabLst>
            </a:pPr>
            <a:r>
              <a:rPr dirty="0" sz="1500">
                <a:latin typeface="Arial MT"/>
                <a:cs typeface="Arial MT"/>
              </a:rPr>
              <a:t>Use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show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file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systems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command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to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view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file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systems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on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Catalyst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switch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or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Cisco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router.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112013"/>
            <a:ext cx="205740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Module</a:t>
            </a:r>
            <a:r>
              <a:rPr dirty="0" sz="1400" spc="-35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Practice</a:t>
            </a:r>
            <a:r>
              <a:rPr dirty="0" sz="1400" spc="-60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and</a:t>
            </a:r>
            <a:r>
              <a:rPr dirty="0" sz="1400" spc="-30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367086"/>
                </a:solidFill>
                <a:latin typeface="Arial MT"/>
                <a:cs typeface="Arial MT"/>
              </a:rPr>
              <a:t>Quiz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69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23850"/>
            <a:ext cx="557657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367086"/>
                </a:solidFill>
              </a:rPr>
              <a:t>What</a:t>
            </a:r>
            <a:r>
              <a:rPr dirty="0" sz="2400" spc="-5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Did</a:t>
            </a:r>
            <a:r>
              <a:rPr dirty="0" sz="2400" spc="-4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I</a:t>
            </a:r>
            <a:r>
              <a:rPr dirty="0" sz="2400" spc="-45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Learn</a:t>
            </a:r>
            <a:r>
              <a:rPr dirty="0" sz="2400" spc="-5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In</a:t>
            </a:r>
            <a:r>
              <a:rPr dirty="0" sz="2400" spc="-9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This</a:t>
            </a:r>
            <a:r>
              <a:rPr dirty="0" sz="2400" spc="-45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Module?</a:t>
            </a:r>
            <a:r>
              <a:rPr dirty="0" sz="2400" spc="-30">
                <a:solidFill>
                  <a:srgbClr val="367086"/>
                </a:solidFill>
              </a:rPr>
              <a:t> </a:t>
            </a:r>
            <a:r>
              <a:rPr dirty="0" sz="2400" spc="-10">
                <a:solidFill>
                  <a:srgbClr val="367086"/>
                </a:solidFill>
              </a:rPr>
              <a:t>(Cont.)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222910" y="827659"/>
            <a:ext cx="8508365" cy="2769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1610" marR="330200" indent="-169545">
              <a:lnSpc>
                <a:spcPct val="100000"/>
              </a:lnSpc>
              <a:spcBef>
                <a:spcPts val="100"/>
              </a:spcBef>
              <a:buClr>
                <a:srgbClr val="57575B"/>
              </a:buClr>
              <a:buSzPct val="90000"/>
              <a:buChar char="•"/>
              <a:tabLst>
                <a:tab pos="182880" algn="l"/>
              </a:tabLst>
            </a:pPr>
            <a:r>
              <a:rPr dirty="0" sz="1500" spc="-10">
                <a:latin typeface="Arial MT"/>
                <a:cs typeface="Arial MT"/>
              </a:rPr>
              <a:t>Configuration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files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can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be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saved</a:t>
            </a:r>
            <a:r>
              <a:rPr dirty="0" sz="1500" spc="-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to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text file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by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using</a:t>
            </a:r>
            <a:r>
              <a:rPr dirty="0" sz="1500" spc="-50">
                <a:latin typeface="Arial MT"/>
                <a:cs typeface="Arial MT"/>
              </a:rPr>
              <a:t> Tera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40">
                <a:latin typeface="Arial MT"/>
                <a:cs typeface="Arial MT"/>
              </a:rPr>
              <a:t>Term.</a:t>
            </a:r>
            <a:r>
              <a:rPr dirty="0" sz="1500" spc="-9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10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configuration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can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be</a:t>
            </a:r>
            <a:r>
              <a:rPr dirty="0" sz="1500" spc="-10">
                <a:latin typeface="Arial MT"/>
                <a:cs typeface="Arial MT"/>
              </a:rPr>
              <a:t> copied </a:t>
            </a:r>
            <a:r>
              <a:rPr dirty="0" sz="1500" spc="-10">
                <a:latin typeface="Arial MT"/>
                <a:cs typeface="Arial MT"/>
              </a:rPr>
              <a:t>	</a:t>
            </a:r>
            <a:r>
              <a:rPr dirty="0" sz="1500">
                <a:latin typeface="Arial MT"/>
                <a:cs typeface="Arial MT"/>
              </a:rPr>
              <a:t>from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file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and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then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directly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pasted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to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device.</a:t>
            </a:r>
            <a:endParaRPr sz="1500">
              <a:latin typeface="Arial MT"/>
              <a:cs typeface="Arial MT"/>
            </a:endParaRPr>
          </a:p>
          <a:p>
            <a:pPr marL="182880" indent="-170180">
              <a:lnSpc>
                <a:spcPct val="100000"/>
              </a:lnSpc>
              <a:buClr>
                <a:srgbClr val="57575B"/>
              </a:buClr>
              <a:buSzPct val="90000"/>
              <a:buChar char="•"/>
              <a:tabLst>
                <a:tab pos="182880" algn="l"/>
              </a:tabLst>
            </a:pPr>
            <a:r>
              <a:rPr dirty="0" sz="1500" spc="-10">
                <a:latin typeface="Arial MT"/>
                <a:cs typeface="Arial MT"/>
              </a:rPr>
              <a:t>Configuration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files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can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be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stored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on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TFTP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server,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or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USB</a:t>
            </a:r>
            <a:r>
              <a:rPr dirty="0" sz="1500" spc="-10">
                <a:latin typeface="Arial MT"/>
                <a:cs typeface="Arial MT"/>
              </a:rPr>
              <a:t> drive.</a:t>
            </a:r>
            <a:endParaRPr sz="1500">
              <a:latin typeface="Arial MT"/>
              <a:cs typeface="Arial MT"/>
            </a:endParaRPr>
          </a:p>
          <a:p>
            <a:pPr marL="181610" marR="5080" indent="-169545">
              <a:lnSpc>
                <a:spcPct val="100000"/>
              </a:lnSpc>
              <a:buClr>
                <a:srgbClr val="57575B"/>
              </a:buClr>
              <a:buSzPct val="90000"/>
              <a:buChar char="•"/>
              <a:tabLst>
                <a:tab pos="182880" algn="l"/>
              </a:tabLst>
            </a:pPr>
            <a:r>
              <a:rPr dirty="0" sz="1500" spc="-90">
                <a:latin typeface="Arial MT"/>
                <a:cs typeface="Arial MT"/>
              </a:rPr>
              <a:t>To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save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running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configuration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or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startup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configuration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to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TFTP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server,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use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either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65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copy </a:t>
            </a:r>
            <a:r>
              <a:rPr dirty="0" sz="1500" spc="-20">
                <a:latin typeface="Arial MT"/>
                <a:cs typeface="Arial MT"/>
              </a:rPr>
              <a:t>	</a:t>
            </a:r>
            <a:r>
              <a:rPr dirty="0" sz="1500" spc="-10">
                <a:latin typeface="Arial MT"/>
                <a:cs typeface="Arial MT"/>
              </a:rPr>
              <a:t>running-</a:t>
            </a:r>
            <a:r>
              <a:rPr dirty="0" sz="1500">
                <a:latin typeface="Arial MT"/>
                <a:cs typeface="Arial MT"/>
              </a:rPr>
              <a:t>config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tftp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or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copy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startup-config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tftp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command.</a:t>
            </a:r>
            <a:endParaRPr sz="1500">
              <a:latin typeface="Arial MT"/>
              <a:cs typeface="Arial MT"/>
            </a:endParaRPr>
          </a:p>
          <a:p>
            <a:pPr marL="181610" marR="513715" indent="-169545">
              <a:lnSpc>
                <a:spcPct val="100000"/>
              </a:lnSpc>
              <a:buClr>
                <a:srgbClr val="57575B"/>
              </a:buClr>
              <a:buSzPct val="90000"/>
              <a:buChar char="•"/>
              <a:tabLst>
                <a:tab pos="182880" algn="l"/>
              </a:tabLst>
            </a:pPr>
            <a:r>
              <a:rPr dirty="0" sz="1500">
                <a:latin typeface="Arial MT"/>
                <a:cs typeface="Arial MT"/>
              </a:rPr>
              <a:t>Cisco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IOS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Software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images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and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configuration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files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can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be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stored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on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central</a:t>
            </a:r>
            <a:r>
              <a:rPr dirty="0" sz="1500" spc="-7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TFTP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server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to </a:t>
            </a:r>
            <a:r>
              <a:rPr dirty="0" sz="1500" spc="-25">
                <a:latin typeface="Arial MT"/>
                <a:cs typeface="Arial MT"/>
              </a:rPr>
              <a:t>	</a:t>
            </a:r>
            <a:r>
              <a:rPr dirty="0" sz="1500">
                <a:latin typeface="Arial MT"/>
                <a:cs typeface="Arial MT"/>
              </a:rPr>
              <a:t>control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number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of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IOS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images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and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revisions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to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those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IOS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images,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as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well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the </a:t>
            </a:r>
            <a:r>
              <a:rPr dirty="0" sz="1500" spc="-25">
                <a:latin typeface="Arial MT"/>
                <a:cs typeface="Arial MT"/>
              </a:rPr>
              <a:t>	</a:t>
            </a:r>
            <a:r>
              <a:rPr dirty="0" sz="1500" spc="-10">
                <a:latin typeface="Arial MT"/>
                <a:cs typeface="Arial MT"/>
              </a:rPr>
              <a:t>configuration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files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that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must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be</a:t>
            </a:r>
            <a:r>
              <a:rPr dirty="0" sz="1500" spc="-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maintained.</a:t>
            </a:r>
            <a:endParaRPr sz="1500">
              <a:latin typeface="Arial MT"/>
              <a:cs typeface="Arial MT"/>
            </a:endParaRPr>
          </a:p>
          <a:p>
            <a:pPr marL="181610" marR="530860" indent="-169545">
              <a:lnSpc>
                <a:spcPct val="100000"/>
              </a:lnSpc>
              <a:spcBef>
                <a:spcPts val="5"/>
              </a:spcBef>
              <a:buClr>
                <a:srgbClr val="57575B"/>
              </a:buClr>
              <a:buSzPct val="90000"/>
              <a:buChar char="•"/>
              <a:tabLst>
                <a:tab pos="182880" algn="l"/>
              </a:tabLst>
            </a:pPr>
            <a:r>
              <a:rPr dirty="0" sz="1500">
                <a:latin typeface="Arial MT"/>
                <a:cs typeface="Arial MT"/>
              </a:rPr>
              <a:t>Select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Cisco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IOS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image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file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that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meets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requirements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terms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of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platform,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features,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and </a:t>
            </a:r>
            <a:r>
              <a:rPr dirty="0" sz="1500" spc="-25">
                <a:latin typeface="Arial MT"/>
                <a:cs typeface="Arial MT"/>
              </a:rPr>
              <a:t>	</a:t>
            </a:r>
            <a:r>
              <a:rPr dirty="0" sz="1500">
                <a:latin typeface="Arial MT"/>
                <a:cs typeface="Arial MT"/>
              </a:rPr>
              <a:t>software.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Download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file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from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cisco.com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and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transfer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it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to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TFTP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server.</a:t>
            </a:r>
            <a:endParaRPr sz="1500">
              <a:latin typeface="Arial MT"/>
              <a:cs typeface="Arial MT"/>
            </a:endParaRPr>
          </a:p>
          <a:p>
            <a:pPr marL="181610" marR="416559" indent="-169545">
              <a:lnSpc>
                <a:spcPct val="100000"/>
              </a:lnSpc>
              <a:buClr>
                <a:srgbClr val="57575B"/>
              </a:buClr>
              <a:buSzPct val="90000"/>
              <a:buChar char="•"/>
              <a:tabLst>
                <a:tab pos="182880" algn="l"/>
              </a:tabLst>
            </a:pPr>
            <a:r>
              <a:rPr dirty="0" sz="1500" spc="-90">
                <a:latin typeface="Arial MT"/>
                <a:cs typeface="Arial MT"/>
              </a:rPr>
              <a:t>To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upgrade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to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copied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IOS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image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after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that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image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is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saved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on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router's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flash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memory, </a:t>
            </a:r>
            <a:r>
              <a:rPr dirty="0" sz="1500" spc="-10">
                <a:latin typeface="Arial MT"/>
                <a:cs typeface="Arial MT"/>
              </a:rPr>
              <a:t>	</a:t>
            </a:r>
            <a:r>
              <a:rPr dirty="0" sz="1500">
                <a:latin typeface="Arial MT"/>
                <a:cs typeface="Arial MT"/>
              </a:rPr>
              <a:t>configure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router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to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load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new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image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during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bootup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by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using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boot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system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command.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24936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Device</a:t>
            </a:r>
            <a:r>
              <a:rPr dirty="0" sz="1600" spc="-5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Discovery</a:t>
            </a:r>
            <a:r>
              <a:rPr dirty="0" sz="1600" spc="-4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with</a:t>
            </a:r>
            <a:r>
              <a:rPr dirty="0" sz="1600" spc="-2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004B69"/>
                </a:solidFill>
                <a:latin typeface="Arial MT"/>
                <a:cs typeface="Arial MT"/>
              </a:rPr>
              <a:t>CDP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591312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Packet</a:t>
            </a:r>
            <a:r>
              <a:rPr dirty="0" sz="2400" spc="-90"/>
              <a:t> </a:t>
            </a:r>
            <a:r>
              <a:rPr dirty="0" sz="2400"/>
              <a:t>Tracer</a:t>
            </a:r>
            <a:r>
              <a:rPr dirty="0" sz="2400" spc="-50"/>
              <a:t> </a:t>
            </a:r>
            <a:r>
              <a:rPr dirty="0" sz="2400"/>
              <a:t>-</a:t>
            </a:r>
            <a:r>
              <a:rPr dirty="0" sz="2400" spc="-55"/>
              <a:t> </a:t>
            </a:r>
            <a:r>
              <a:rPr dirty="0" sz="2400"/>
              <a:t>Use</a:t>
            </a:r>
            <a:r>
              <a:rPr dirty="0" sz="2400" spc="-55"/>
              <a:t> </a:t>
            </a:r>
            <a:r>
              <a:rPr dirty="0" sz="2400"/>
              <a:t>CDP</a:t>
            </a:r>
            <a:r>
              <a:rPr dirty="0" sz="2400" spc="-80"/>
              <a:t> </a:t>
            </a:r>
            <a:r>
              <a:rPr dirty="0" sz="2400"/>
              <a:t>to</a:t>
            </a:r>
            <a:r>
              <a:rPr dirty="0" sz="2400" spc="-50"/>
              <a:t> </a:t>
            </a:r>
            <a:r>
              <a:rPr dirty="0" sz="2400"/>
              <a:t>Map</a:t>
            </a:r>
            <a:r>
              <a:rPr dirty="0" sz="2400" spc="-60"/>
              <a:t> </a:t>
            </a:r>
            <a:r>
              <a:rPr dirty="0" sz="2400"/>
              <a:t>a</a:t>
            </a:r>
            <a:r>
              <a:rPr dirty="0" sz="2400" spc="-50"/>
              <a:t> </a:t>
            </a:r>
            <a:r>
              <a:rPr dirty="0" sz="2400" spc="-10"/>
              <a:t>Network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60603"/>
            <a:ext cx="8086725" cy="1244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14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senior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administrator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requires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you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map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Remote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Branch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Office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network</a:t>
            </a:r>
            <a:r>
              <a:rPr dirty="0" sz="1600" spc="50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discover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name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recently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installed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switch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still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needs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IPv4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be </a:t>
            </a:r>
            <a:r>
              <a:rPr dirty="0" sz="1600" spc="-10">
                <a:latin typeface="Arial MT"/>
                <a:cs typeface="Arial MT"/>
              </a:rPr>
              <a:t>configured.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Your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task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create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map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branch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office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network.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6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map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network, </a:t>
            </a:r>
            <a:r>
              <a:rPr dirty="0" sz="1600">
                <a:latin typeface="Arial MT"/>
                <a:cs typeface="Arial MT"/>
              </a:rPr>
              <a:t>you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will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SSH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remote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access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Cisco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Discovery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Protocol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(CDP)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discover </a:t>
            </a:r>
            <a:r>
              <a:rPr dirty="0" sz="1600">
                <a:latin typeface="Arial MT"/>
                <a:cs typeface="Arial MT"/>
              </a:rPr>
              <a:t>information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about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neighboring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devices,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like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switches.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3891280" y="2697098"/>
              <a:ext cx="1325245" cy="293370"/>
            </a:xfrm>
            <a:custGeom>
              <a:avLst/>
              <a:gdLst/>
              <a:ahLst/>
              <a:cxnLst/>
              <a:rect l="l" t="t" r="r" b="b"/>
              <a:pathLst>
                <a:path w="1325245" h="293369">
                  <a:moveTo>
                    <a:pt x="216027" y="8509"/>
                  </a:moveTo>
                  <a:lnTo>
                    <a:pt x="206603" y="7188"/>
                  </a:lnTo>
                  <a:lnTo>
                    <a:pt x="191643" y="4254"/>
                  </a:lnTo>
                  <a:lnTo>
                    <a:pt x="171907" y="1333"/>
                  </a:lnTo>
                  <a:lnTo>
                    <a:pt x="100266" y="6883"/>
                  </a:lnTo>
                  <a:lnTo>
                    <a:pt x="59436" y="26416"/>
                  </a:lnTo>
                  <a:lnTo>
                    <a:pt x="27762" y="56959"/>
                  </a:lnTo>
                  <a:lnTo>
                    <a:pt x="7277" y="96875"/>
                  </a:lnTo>
                  <a:lnTo>
                    <a:pt x="0" y="144526"/>
                  </a:lnTo>
                  <a:lnTo>
                    <a:pt x="7696" y="195897"/>
                  </a:lnTo>
                  <a:lnTo>
                    <a:pt x="29006" y="237261"/>
                  </a:lnTo>
                  <a:lnTo>
                    <a:pt x="61302" y="267817"/>
                  </a:lnTo>
                  <a:lnTo>
                    <a:pt x="101917" y="286753"/>
                  </a:lnTo>
                  <a:lnTo>
                    <a:pt x="148209" y="293243"/>
                  </a:lnTo>
                  <a:lnTo>
                    <a:pt x="171907" y="291922"/>
                  </a:lnTo>
                  <a:lnTo>
                    <a:pt x="191643" y="288988"/>
                  </a:lnTo>
                  <a:lnTo>
                    <a:pt x="206603" y="286067"/>
                  </a:lnTo>
                  <a:lnTo>
                    <a:pt x="216027" y="284734"/>
                  </a:lnTo>
                  <a:lnTo>
                    <a:pt x="216027" y="208280"/>
                  </a:lnTo>
                  <a:lnTo>
                    <a:pt x="209029" y="210273"/>
                  </a:lnTo>
                  <a:lnTo>
                    <a:pt x="195326" y="214630"/>
                  </a:lnTo>
                  <a:lnTo>
                    <a:pt x="176085" y="218998"/>
                  </a:lnTo>
                  <a:lnTo>
                    <a:pt x="120929" y="215023"/>
                  </a:lnTo>
                  <a:lnTo>
                    <a:pt x="81559" y="174421"/>
                  </a:lnTo>
                  <a:lnTo>
                    <a:pt x="76200" y="144526"/>
                  </a:lnTo>
                  <a:lnTo>
                    <a:pt x="81559" y="114642"/>
                  </a:lnTo>
                  <a:lnTo>
                    <a:pt x="96875" y="90347"/>
                  </a:lnTo>
                  <a:lnTo>
                    <a:pt x="120929" y="74041"/>
                  </a:lnTo>
                  <a:lnTo>
                    <a:pt x="152527" y="68072"/>
                  </a:lnTo>
                  <a:lnTo>
                    <a:pt x="177914" y="70713"/>
                  </a:lnTo>
                  <a:lnTo>
                    <a:pt x="196938" y="76517"/>
                  </a:lnTo>
                  <a:lnTo>
                    <a:pt x="209638" y="82334"/>
                  </a:lnTo>
                  <a:lnTo>
                    <a:pt x="216027" y="84963"/>
                  </a:lnTo>
                  <a:lnTo>
                    <a:pt x="216027" y="8509"/>
                  </a:lnTo>
                  <a:close/>
                </a:path>
                <a:path w="1325245" h="293369">
                  <a:moveTo>
                    <a:pt x="383578" y="3263"/>
                  </a:moveTo>
                  <a:lnTo>
                    <a:pt x="312674" y="3263"/>
                  </a:lnTo>
                  <a:lnTo>
                    <a:pt x="312674" y="286893"/>
                  </a:lnTo>
                  <a:lnTo>
                    <a:pt x="383578" y="286893"/>
                  </a:lnTo>
                  <a:lnTo>
                    <a:pt x="383578" y="3263"/>
                  </a:lnTo>
                  <a:close/>
                </a:path>
                <a:path w="1325245" h="293369">
                  <a:moveTo>
                    <a:pt x="670433" y="199771"/>
                  </a:moveTo>
                  <a:lnTo>
                    <a:pt x="654113" y="149339"/>
                  </a:lnTo>
                  <a:lnTo>
                    <a:pt x="603123" y="114808"/>
                  </a:lnTo>
                  <a:lnTo>
                    <a:pt x="586359" y="110490"/>
                  </a:lnTo>
                  <a:lnTo>
                    <a:pt x="575792" y="107137"/>
                  </a:lnTo>
                  <a:lnTo>
                    <a:pt x="564807" y="102539"/>
                  </a:lnTo>
                  <a:lnTo>
                    <a:pt x="556183" y="95542"/>
                  </a:lnTo>
                  <a:lnTo>
                    <a:pt x="552704" y="84963"/>
                  </a:lnTo>
                  <a:lnTo>
                    <a:pt x="555790" y="73875"/>
                  </a:lnTo>
                  <a:lnTo>
                    <a:pt x="564807" y="65938"/>
                  </a:lnTo>
                  <a:lnTo>
                    <a:pt x="579323" y="61163"/>
                  </a:lnTo>
                  <a:lnTo>
                    <a:pt x="598932" y="59563"/>
                  </a:lnTo>
                  <a:lnTo>
                    <a:pt x="615759" y="60896"/>
                  </a:lnTo>
                  <a:lnTo>
                    <a:pt x="632587" y="63817"/>
                  </a:lnTo>
                  <a:lnTo>
                    <a:pt x="646252" y="66751"/>
                  </a:lnTo>
                  <a:lnTo>
                    <a:pt x="653669" y="68072"/>
                  </a:lnTo>
                  <a:lnTo>
                    <a:pt x="653669" y="59563"/>
                  </a:lnTo>
                  <a:lnTo>
                    <a:pt x="653669" y="8509"/>
                  </a:lnTo>
                  <a:lnTo>
                    <a:pt x="645985" y="7188"/>
                  </a:lnTo>
                  <a:lnTo>
                    <a:pt x="630491" y="4254"/>
                  </a:lnTo>
                  <a:lnTo>
                    <a:pt x="608698" y="1333"/>
                  </a:lnTo>
                  <a:lnTo>
                    <a:pt x="582168" y="0"/>
                  </a:lnTo>
                  <a:lnTo>
                    <a:pt x="539102" y="6184"/>
                  </a:lnTo>
                  <a:lnTo>
                    <a:pt x="505917" y="23926"/>
                  </a:lnTo>
                  <a:lnTo>
                    <a:pt x="484555" y="52031"/>
                  </a:lnTo>
                  <a:lnTo>
                    <a:pt x="477012" y="89281"/>
                  </a:lnTo>
                  <a:lnTo>
                    <a:pt x="482917" y="119824"/>
                  </a:lnTo>
                  <a:lnTo>
                    <a:pt x="499084" y="142392"/>
                  </a:lnTo>
                  <a:lnTo>
                    <a:pt x="523138" y="158597"/>
                  </a:lnTo>
                  <a:lnTo>
                    <a:pt x="552704" y="170053"/>
                  </a:lnTo>
                  <a:lnTo>
                    <a:pt x="556895" y="174244"/>
                  </a:lnTo>
                  <a:lnTo>
                    <a:pt x="565277" y="174244"/>
                  </a:lnTo>
                  <a:lnTo>
                    <a:pt x="577659" y="180695"/>
                  </a:lnTo>
                  <a:lnTo>
                    <a:pt x="588429" y="187553"/>
                  </a:lnTo>
                  <a:lnTo>
                    <a:pt x="596036" y="195211"/>
                  </a:lnTo>
                  <a:lnTo>
                    <a:pt x="598932" y="204089"/>
                  </a:lnTo>
                  <a:lnTo>
                    <a:pt x="595718" y="215188"/>
                  </a:lnTo>
                  <a:lnTo>
                    <a:pt x="585812" y="223126"/>
                  </a:lnTo>
                  <a:lnTo>
                    <a:pt x="568820" y="227901"/>
                  </a:lnTo>
                  <a:lnTo>
                    <a:pt x="544322" y="229489"/>
                  </a:lnTo>
                  <a:lnTo>
                    <a:pt x="522630" y="228168"/>
                  </a:lnTo>
                  <a:lnTo>
                    <a:pt x="503326" y="225247"/>
                  </a:lnTo>
                  <a:lnTo>
                    <a:pt x="488734" y="222313"/>
                  </a:lnTo>
                  <a:lnTo>
                    <a:pt x="481203" y="220980"/>
                  </a:lnTo>
                  <a:lnTo>
                    <a:pt x="481203" y="284734"/>
                  </a:lnTo>
                  <a:lnTo>
                    <a:pt x="487705" y="286067"/>
                  </a:lnTo>
                  <a:lnTo>
                    <a:pt x="504850" y="288988"/>
                  </a:lnTo>
                  <a:lnTo>
                    <a:pt x="529094" y="291922"/>
                  </a:lnTo>
                  <a:lnTo>
                    <a:pt x="556895" y="293243"/>
                  </a:lnTo>
                  <a:lnTo>
                    <a:pt x="597725" y="288213"/>
                  </a:lnTo>
                  <a:lnTo>
                    <a:pt x="634187" y="272034"/>
                  </a:lnTo>
                  <a:lnTo>
                    <a:pt x="660387" y="243103"/>
                  </a:lnTo>
                  <a:lnTo>
                    <a:pt x="663536" y="229489"/>
                  </a:lnTo>
                  <a:lnTo>
                    <a:pt x="670433" y="199771"/>
                  </a:lnTo>
                  <a:close/>
                </a:path>
                <a:path w="1325245" h="293369">
                  <a:moveTo>
                    <a:pt x="954024" y="8509"/>
                  </a:moveTo>
                  <a:lnTo>
                    <a:pt x="944816" y="7188"/>
                  </a:lnTo>
                  <a:lnTo>
                    <a:pt x="930109" y="4254"/>
                  </a:lnTo>
                  <a:lnTo>
                    <a:pt x="910691" y="1333"/>
                  </a:lnTo>
                  <a:lnTo>
                    <a:pt x="840117" y="6883"/>
                  </a:lnTo>
                  <a:lnTo>
                    <a:pt x="799884" y="26416"/>
                  </a:lnTo>
                  <a:lnTo>
                    <a:pt x="768667" y="56959"/>
                  </a:lnTo>
                  <a:lnTo>
                    <a:pt x="748474" y="96875"/>
                  </a:lnTo>
                  <a:lnTo>
                    <a:pt x="741299" y="144526"/>
                  </a:lnTo>
                  <a:lnTo>
                    <a:pt x="748868" y="195897"/>
                  </a:lnTo>
                  <a:lnTo>
                    <a:pt x="769874" y="237261"/>
                  </a:lnTo>
                  <a:lnTo>
                    <a:pt x="801700" y="267817"/>
                  </a:lnTo>
                  <a:lnTo>
                    <a:pt x="841717" y="286753"/>
                  </a:lnTo>
                  <a:lnTo>
                    <a:pt x="887349" y="293243"/>
                  </a:lnTo>
                  <a:lnTo>
                    <a:pt x="910691" y="291922"/>
                  </a:lnTo>
                  <a:lnTo>
                    <a:pt x="930109" y="288988"/>
                  </a:lnTo>
                  <a:lnTo>
                    <a:pt x="944816" y="286067"/>
                  </a:lnTo>
                  <a:lnTo>
                    <a:pt x="954024" y="284734"/>
                  </a:lnTo>
                  <a:lnTo>
                    <a:pt x="954024" y="208280"/>
                  </a:lnTo>
                  <a:lnTo>
                    <a:pt x="947813" y="210273"/>
                  </a:lnTo>
                  <a:lnTo>
                    <a:pt x="935761" y="214630"/>
                  </a:lnTo>
                  <a:lnTo>
                    <a:pt x="918222" y="218998"/>
                  </a:lnTo>
                  <a:lnTo>
                    <a:pt x="862101" y="215023"/>
                  </a:lnTo>
                  <a:lnTo>
                    <a:pt x="821690" y="174421"/>
                  </a:lnTo>
                  <a:lnTo>
                    <a:pt x="816356" y="144526"/>
                  </a:lnTo>
                  <a:lnTo>
                    <a:pt x="822286" y="114642"/>
                  </a:lnTo>
                  <a:lnTo>
                    <a:pt x="838784" y="90347"/>
                  </a:lnTo>
                  <a:lnTo>
                    <a:pt x="863879" y="74041"/>
                  </a:lnTo>
                  <a:lnTo>
                    <a:pt x="895604" y="68072"/>
                  </a:lnTo>
                  <a:lnTo>
                    <a:pt x="918222" y="70713"/>
                  </a:lnTo>
                  <a:lnTo>
                    <a:pt x="935761" y="76517"/>
                  </a:lnTo>
                  <a:lnTo>
                    <a:pt x="947813" y="82334"/>
                  </a:lnTo>
                  <a:lnTo>
                    <a:pt x="954024" y="84963"/>
                  </a:lnTo>
                  <a:lnTo>
                    <a:pt x="954024" y="8509"/>
                  </a:lnTo>
                  <a:close/>
                </a:path>
                <a:path w="1325245" h="293369">
                  <a:moveTo>
                    <a:pt x="1324737" y="144526"/>
                  </a:moveTo>
                  <a:lnTo>
                    <a:pt x="1317929" y="98488"/>
                  </a:lnTo>
                  <a:lnTo>
                    <a:pt x="1305064" y="72263"/>
                  </a:lnTo>
                  <a:lnTo>
                    <a:pt x="1298448" y="58762"/>
                  </a:lnTo>
                  <a:lnTo>
                    <a:pt x="1267701" y="27622"/>
                  </a:lnTo>
                  <a:lnTo>
                    <a:pt x="1249299" y="18402"/>
                  </a:lnTo>
                  <a:lnTo>
                    <a:pt x="1249299" y="144526"/>
                  </a:lnTo>
                  <a:lnTo>
                    <a:pt x="1244053" y="174421"/>
                  </a:lnTo>
                  <a:lnTo>
                    <a:pt x="1229385" y="198716"/>
                  </a:lnTo>
                  <a:lnTo>
                    <a:pt x="1206855" y="215023"/>
                  </a:lnTo>
                  <a:lnTo>
                    <a:pt x="1178052" y="220980"/>
                  </a:lnTo>
                  <a:lnTo>
                    <a:pt x="1149235" y="215023"/>
                  </a:lnTo>
                  <a:lnTo>
                    <a:pt x="1126705" y="198716"/>
                  </a:lnTo>
                  <a:lnTo>
                    <a:pt x="1112037" y="174421"/>
                  </a:lnTo>
                  <a:lnTo>
                    <a:pt x="1106805" y="144526"/>
                  </a:lnTo>
                  <a:lnTo>
                    <a:pt x="1112037" y="117119"/>
                  </a:lnTo>
                  <a:lnTo>
                    <a:pt x="1126705" y="94068"/>
                  </a:lnTo>
                  <a:lnTo>
                    <a:pt x="1149235" y="78181"/>
                  </a:lnTo>
                  <a:lnTo>
                    <a:pt x="1178052" y="72263"/>
                  </a:lnTo>
                  <a:lnTo>
                    <a:pt x="1206855" y="78181"/>
                  </a:lnTo>
                  <a:lnTo>
                    <a:pt x="1229385" y="94068"/>
                  </a:lnTo>
                  <a:lnTo>
                    <a:pt x="1244053" y="117119"/>
                  </a:lnTo>
                  <a:lnTo>
                    <a:pt x="1249299" y="144526"/>
                  </a:lnTo>
                  <a:lnTo>
                    <a:pt x="1249299" y="18402"/>
                  </a:lnTo>
                  <a:lnTo>
                    <a:pt x="1227099" y="7277"/>
                  </a:lnTo>
                  <a:lnTo>
                    <a:pt x="1178052" y="0"/>
                  </a:lnTo>
                  <a:lnTo>
                    <a:pt x="1128991" y="7277"/>
                  </a:lnTo>
                  <a:lnTo>
                    <a:pt x="1088390" y="27622"/>
                  </a:lnTo>
                  <a:lnTo>
                    <a:pt x="1057643" y="58762"/>
                  </a:lnTo>
                  <a:lnTo>
                    <a:pt x="1038161" y="98488"/>
                  </a:lnTo>
                  <a:lnTo>
                    <a:pt x="1031367" y="144526"/>
                  </a:lnTo>
                  <a:lnTo>
                    <a:pt x="1038161" y="191020"/>
                  </a:lnTo>
                  <a:lnTo>
                    <a:pt x="1057643" y="231775"/>
                  </a:lnTo>
                  <a:lnTo>
                    <a:pt x="1088390" y="264160"/>
                  </a:lnTo>
                  <a:lnTo>
                    <a:pt x="1128991" y="285534"/>
                  </a:lnTo>
                  <a:lnTo>
                    <a:pt x="1178052" y="293243"/>
                  </a:lnTo>
                  <a:lnTo>
                    <a:pt x="1227099" y="285534"/>
                  </a:lnTo>
                  <a:lnTo>
                    <a:pt x="1267701" y="264160"/>
                  </a:lnTo>
                  <a:lnTo>
                    <a:pt x="1298448" y="231775"/>
                  </a:lnTo>
                  <a:lnTo>
                    <a:pt x="1303604" y="220980"/>
                  </a:lnTo>
                  <a:lnTo>
                    <a:pt x="1317929" y="191020"/>
                  </a:lnTo>
                  <a:lnTo>
                    <a:pt x="1324737" y="144526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46246" y="2361945"/>
              <a:ext cx="70992" cy="14503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39666" y="2265171"/>
              <a:ext cx="70866" cy="241807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4133088" y="2129917"/>
              <a:ext cx="71120" cy="448309"/>
            </a:xfrm>
            <a:custGeom>
              <a:avLst/>
              <a:gdLst/>
              <a:ahLst/>
              <a:cxnLst/>
              <a:rect l="l" t="t" r="r" b="b"/>
              <a:pathLst>
                <a:path w="71120" h="448310">
                  <a:moveTo>
                    <a:pt x="33274" y="0"/>
                  </a:moveTo>
                  <a:lnTo>
                    <a:pt x="21056" y="2903"/>
                  </a:lnTo>
                  <a:lnTo>
                    <a:pt x="10398" y="10556"/>
                  </a:lnTo>
                  <a:lnTo>
                    <a:pt x="2859" y="21377"/>
                  </a:lnTo>
                  <a:lnTo>
                    <a:pt x="0" y="33781"/>
                  </a:lnTo>
                  <a:lnTo>
                    <a:pt x="0" y="409956"/>
                  </a:lnTo>
                  <a:lnTo>
                    <a:pt x="2859" y="424783"/>
                  </a:lnTo>
                  <a:lnTo>
                    <a:pt x="10398" y="436848"/>
                  </a:lnTo>
                  <a:lnTo>
                    <a:pt x="21056" y="444960"/>
                  </a:lnTo>
                  <a:lnTo>
                    <a:pt x="33274" y="447928"/>
                  </a:lnTo>
                  <a:lnTo>
                    <a:pt x="47988" y="444960"/>
                  </a:lnTo>
                  <a:lnTo>
                    <a:pt x="59928" y="436848"/>
                  </a:lnTo>
                  <a:lnTo>
                    <a:pt x="67939" y="424783"/>
                  </a:lnTo>
                  <a:lnTo>
                    <a:pt x="70865" y="409956"/>
                  </a:lnTo>
                  <a:lnTo>
                    <a:pt x="70865" y="33781"/>
                  </a:lnTo>
                  <a:lnTo>
                    <a:pt x="67939" y="21377"/>
                  </a:lnTo>
                  <a:lnTo>
                    <a:pt x="59928" y="10556"/>
                  </a:lnTo>
                  <a:lnTo>
                    <a:pt x="47988" y="2903"/>
                  </a:lnTo>
                  <a:lnTo>
                    <a:pt x="33274" y="0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26382" y="2265171"/>
              <a:ext cx="70992" cy="241807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13223" y="2265171"/>
              <a:ext cx="70865" cy="241807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19803" y="2361945"/>
              <a:ext cx="70866" cy="145034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4906517" y="2129917"/>
              <a:ext cx="71120" cy="448309"/>
            </a:xfrm>
            <a:custGeom>
              <a:avLst/>
              <a:gdLst/>
              <a:ahLst/>
              <a:cxnLst/>
              <a:rect l="l" t="t" r="r" b="b"/>
              <a:pathLst>
                <a:path w="71120" h="448310">
                  <a:moveTo>
                    <a:pt x="37592" y="0"/>
                  </a:moveTo>
                  <a:lnTo>
                    <a:pt x="22931" y="2903"/>
                  </a:lnTo>
                  <a:lnTo>
                    <a:pt x="10985" y="10556"/>
                  </a:lnTo>
                  <a:lnTo>
                    <a:pt x="2944" y="21377"/>
                  </a:lnTo>
                  <a:lnTo>
                    <a:pt x="0" y="33781"/>
                  </a:lnTo>
                  <a:lnTo>
                    <a:pt x="0" y="409956"/>
                  </a:lnTo>
                  <a:lnTo>
                    <a:pt x="2944" y="424783"/>
                  </a:lnTo>
                  <a:lnTo>
                    <a:pt x="10985" y="436848"/>
                  </a:lnTo>
                  <a:lnTo>
                    <a:pt x="22931" y="444960"/>
                  </a:lnTo>
                  <a:lnTo>
                    <a:pt x="37592" y="447928"/>
                  </a:lnTo>
                  <a:lnTo>
                    <a:pt x="49829" y="444960"/>
                  </a:lnTo>
                  <a:lnTo>
                    <a:pt x="60531" y="436848"/>
                  </a:lnTo>
                  <a:lnTo>
                    <a:pt x="68113" y="424783"/>
                  </a:lnTo>
                  <a:lnTo>
                    <a:pt x="70993" y="409956"/>
                  </a:lnTo>
                  <a:lnTo>
                    <a:pt x="70993" y="33781"/>
                  </a:lnTo>
                  <a:lnTo>
                    <a:pt x="68113" y="21377"/>
                  </a:lnTo>
                  <a:lnTo>
                    <a:pt x="60531" y="10556"/>
                  </a:lnTo>
                  <a:lnTo>
                    <a:pt x="49829" y="2903"/>
                  </a:lnTo>
                  <a:lnTo>
                    <a:pt x="37592" y="0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99939" y="2265171"/>
              <a:ext cx="70865" cy="241807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93359" y="2361945"/>
              <a:ext cx="70865" cy="1450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312240"/>
            <a:ext cx="7045325" cy="1357630"/>
          </a:xfrm>
          <a:prstGeom prst="rect"/>
        </p:spPr>
        <p:txBody>
          <a:bodyPr wrap="square" lIns="0" tIns="91440" rIns="0" bIns="0" rtlCol="0" vert="horz">
            <a:spAutoFit/>
          </a:bodyPr>
          <a:lstStyle/>
          <a:p>
            <a:pPr marL="12700" marR="5080">
              <a:lnSpc>
                <a:spcPts val="4970"/>
              </a:lnSpc>
              <a:spcBef>
                <a:spcPts val="720"/>
              </a:spcBef>
            </a:pPr>
            <a:r>
              <a:rPr dirty="0" sz="4600">
                <a:solidFill>
                  <a:srgbClr val="AEE8FA"/>
                </a:solidFill>
              </a:rPr>
              <a:t>10.2</a:t>
            </a:r>
            <a:r>
              <a:rPr dirty="0" sz="4600" spc="-130">
                <a:solidFill>
                  <a:srgbClr val="AEE8FA"/>
                </a:solidFill>
              </a:rPr>
              <a:t> </a:t>
            </a:r>
            <a:r>
              <a:rPr dirty="0" sz="4600">
                <a:solidFill>
                  <a:srgbClr val="AEE8FA"/>
                </a:solidFill>
              </a:rPr>
              <a:t>Device</a:t>
            </a:r>
            <a:r>
              <a:rPr dirty="0" sz="4600" spc="-135">
                <a:solidFill>
                  <a:srgbClr val="AEE8FA"/>
                </a:solidFill>
              </a:rPr>
              <a:t> </a:t>
            </a:r>
            <a:r>
              <a:rPr dirty="0" sz="4600">
                <a:solidFill>
                  <a:srgbClr val="AEE8FA"/>
                </a:solidFill>
              </a:rPr>
              <a:t>Discovery</a:t>
            </a:r>
            <a:r>
              <a:rPr dirty="0" sz="4600" spc="-135">
                <a:solidFill>
                  <a:srgbClr val="AEE8FA"/>
                </a:solidFill>
              </a:rPr>
              <a:t> </a:t>
            </a:r>
            <a:r>
              <a:rPr dirty="0" sz="4600" spc="-20">
                <a:solidFill>
                  <a:srgbClr val="AEE8FA"/>
                </a:solidFill>
              </a:rPr>
              <a:t>with LLDP</a:t>
            </a:r>
            <a:endParaRPr sz="4600"/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Stephanie Harvey</dc:creator>
  <dc:title>Chapter 2: Basic Switch and End Device Configuration</dc:title>
  <dcterms:created xsi:type="dcterms:W3CDTF">2025-04-01T14:09:27Z</dcterms:created>
  <dcterms:modified xsi:type="dcterms:W3CDTF">2025-04-01T14:09:27Z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2022-01-29T00:00:00Z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2025-04-01T00:00:00Z</vt:filetime>
  </property>
  <property fmtid="{D5CDD505-2E9C-101B-9397-08002B2CF9AE}" pid="5" name="Producer">
    <vt:lpwstr>Microsoft® PowerPoint® 2010</vt:lpwstr>
  </property>
</Properties>
</file>