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496189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2229"/>
            <a:ext cx="7074534" cy="54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150" y="827659"/>
            <a:ext cx="8519795" cy="3409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5040" y="4769515"/>
            <a:ext cx="1492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049526"/>
            <a:ext cx="4959350" cy="13011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5"/>
              </a:spcBef>
            </a:pPr>
            <a:r>
              <a:rPr dirty="0" sz="44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4400" spc="-14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4400" spc="-45">
                <a:solidFill>
                  <a:srgbClr val="AEE8FA"/>
                </a:solidFill>
                <a:latin typeface="Arial MT"/>
                <a:cs typeface="Arial MT"/>
              </a:rPr>
              <a:t>11:</a:t>
            </a:r>
            <a:r>
              <a:rPr dirty="0" sz="4400" spc="-13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4400" spc="-10">
                <a:solidFill>
                  <a:srgbClr val="AEE8FA"/>
                </a:solidFill>
                <a:latin typeface="Arial MT"/>
                <a:cs typeface="Arial MT"/>
              </a:rPr>
              <a:t>Network Design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4293209"/>
            <a:ext cx="3612515" cy="38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5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7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Arial MT"/>
                <a:cs typeface="Arial MT"/>
              </a:rPr>
              <a:t>v7.0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05"/>
              </a:lnSpc>
            </a:pP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95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Hierarchical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67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Role</a:t>
            </a:r>
            <a:r>
              <a:rPr dirty="0" sz="2400" spc="-55"/>
              <a:t> </a:t>
            </a:r>
            <a:r>
              <a:rPr dirty="0" sz="2400"/>
              <a:t>of</a:t>
            </a:r>
            <a:r>
              <a:rPr dirty="0" sz="2400" spc="-65"/>
              <a:t> </a:t>
            </a:r>
            <a:r>
              <a:rPr dirty="0" sz="2400"/>
              <a:t>Switched</a:t>
            </a:r>
            <a:r>
              <a:rPr dirty="0" sz="2400" spc="-55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26186" y="884047"/>
            <a:ext cx="3719195" cy="3256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78435" marR="33020" indent="-16637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79705" algn="l"/>
              </a:tabLst>
            </a:pP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fundamentally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changed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hubs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switched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LANs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hierarchical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Clr>
                <a:srgbClr val="57575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78435" marR="5080" indent="-16637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7970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additional 	flexibility,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service,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Clr>
                <a:srgbClr val="57575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78435" marR="48895" indent="-16637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7970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support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technologies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telephone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mobility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231" y="991656"/>
            <a:ext cx="4127518" cy="245906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612457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40">
                <a:solidFill>
                  <a:srgbClr val="AEE8FA"/>
                </a:solidFill>
              </a:rPr>
              <a:t>11.2</a:t>
            </a:r>
            <a:r>
              <a:rPr dirty="0" sz="4600" spc="-2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Scalable</a:t>
            </a:r>
            <a:r>
              <a:rPr dirty="0" sz="4600" spc="-204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Networks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0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Scalable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68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Design</a:t>
            </a:r>
            <a:r>
              <a:rPr dirty="0" sz="2400" spc="-40"/>
              <a:t> </a:t>
            </a:r>
            <a:r>
              <a:rPr dirty="0" sz="2400"/>
              <a:t>for</a:t>
            </a:r>
            <a:r>
              <a:rPr dirty="0" sz="2400" spc="-50"/>
              <a:t> </a:t>
            </a:r>
            <a:r>
              <a:rPr dirty="0" sz="2400" spc="-10"/>
              <a:t>Scalability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8011159" cy="285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Scalability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availability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reliability.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12192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designers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strategies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scale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effectively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easily.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accomplished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Redundancy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0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Scalable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68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Plan</a:t>
            </a:r>
            <a:r>
              <a:rPr dirty="0" sz="2400" spc="-30"/>
              <a:t> </a:t>
            </a:r>
            <a:r>
              <a:rPr dirty="0" sz="2400"/>
              <a:t>for</a:t>
            </a:r>
            <a:r>
              <a:rPr dirty="0" sz="2400" spc="-35"/>
              <a:t> </a:t>
            </a:r>
            <a:r>
              <a:rPr dirty="0" sz="2400" spc="-10"/>
              <a:t>Redundancy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970520" cy="3127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Redundancy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disruption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minimizing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possibility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Installing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duplicate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equipment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Providing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failover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critical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</a:t>
            </a:r>
            <a:endParaRPr sz="1600">
              <a:latin typeface="Arial MT"/>
              <a:cs typeface="Arial MT"/>
            </a:endParaRPr>
          </a:p>
          <a:p>
            <a:pPr marL="12700" marR="3688079">
              <a:lnSpc>
                <a:spcPct val="100000"/>
              </a:lnSpc>
              <a:spcBef>
                <a:spcPts val="1764"/>
              </a:spcBef>
            </a:pPr>
            <a:r>
              <a:rPr dirty="0" sz="1600">
                <a:latin typeface="Arial MT"/>
                <a:cs typeface="Arial MT"/>
              </a:rPr>
              <a:t>Redundant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paths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traverse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high </a:t>
            </a:r>
            <a:r>
              <a:rPr dirty="0" sz="1600" spc="-10">
                <a:latin typeface="Arial MT"/>
                <a:cs typeface="Arial MT"/>
              </a:rPr>
              <a:t>availability.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redundant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Ethernet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loops.</a:t>
            </a:r>
            <a:endParaRPr sz="1600">
              <a:latin typeface="Arial MT"/>
              <a:cs typeface="Arial MT"/>
            </a:endParaRPr>
          </a:p>
          <a:p>
            <a:pPr marL="299085" marR="375475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Spanning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(STP)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10">
                <a:latin typeface="Arial MT"/>
                <a:cs typeface="Arial MT"/>
              </a:rPr>
              <a:t>required.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7505" y="2049869"/>
            <a:ext cx="3706724" cy="235209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Scalable</a:t>
            </a:r>
            <a:r>
              <a:rPr dirty="0" spc="-35"/>
              <a:t>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Reduce</a:t>
            </a:r>
            <a:r>
              <a:rPr dirty="0" sz="2400" spc="-100"/>
              <a:t> </a:t>
            </a:r>
            <a:r>
              <a:rPr dirty="0" sz="2400"/>
              <a:t>Failure</a:t>
            </a:r>
            <a:r>
              <a:rPr dirty="0" sz="2400" spc="-90"/>
              <a:t> </a:t>
            </a:r>
            <a:r>
              <a:rPr dirty="0" sz="2400"/>
              <a:t>Domain</a:t>
            </a:r>
            <a:r>
              <a:rPr dirty="0" sz="2400" spc="-105"/>
              <a:t> </a:t>
            </a:r>
            <a:r>
              <a:rPr dirty="0" sz="2400" spc="-20"/>
              <a:t>Size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74025" cy="2757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222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well-</a:t>
            </a:r>
            <a:r>
              <a:rPr dirty="0" sz="1600">
                <a:latin typeface="Arial MT"/>
                <a:cs typeface="Arial MT"/>
              </a:rPr>
              <a:t>designed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size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domains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impacted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problems).</a:t>
            </a:r>
            <a:endParaRPr sz="1600">
              <a:latin typeface="Arial MT"/>
              <a:cs typeface="Arial MT"/>
            </a:endParaRPr>
          </a:p>
          <a:p>
            <a:pPr marL="299085" marR="4368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hierarchical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domains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distribution layer.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Routers,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pairs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referred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departmental,</a:t>
            </a:r>
            <a:r>
              <a:rPr dirty="0" sz="1600">
                <a:latin typeface="Arial MT"/>
                <a:cs typeface="Arial MT"/>
              </a:rPr>
              <a:t> switch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block.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block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independently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down.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0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Scalable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993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Increase</a:t>
            </a:r>
            <a:r>
              <a:rPr dirty="0" sz="2400" spc="-80"/>
              <a:t> </a:t>
            </a:r>
            <a:r>
              <a:rPr dirty="0" sz="2400" spc="-10"/>
              <a:t>Bandwidth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8046720" cy="294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aggregation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(e.g.,</a:t>
            </a:r>
            <a:r>
              <a:rPr dirty="0" sz="1600" spc="-10">
                <a:latin typeface="Arial MT"/>
                <a:cs typeface="Arial MT"/>
              </a:rPr>
              <a:t> EtherChannel)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amount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made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links.</a:t>
            </a:r>
            <a:endParaRPr sz="1600">
              <a:latin typeface="Arial MT"/>
              <a:cs typeface="Arial MT"/>
            </a:endParaRPr>
          </a:p>
          <a:p>
            <a:pPr marL="299085" marR="3700779" indent="-287020">
              <a:lnSpc>
                <a:spcPct val="100000"/>
              </a:lnSpc>
              <a:spcBef>
                <a:spcPts val="111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EtherChannel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combines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ports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0">
                <a:latin typeface="Arial MT"/>
                <a:cs typeface="Arial MT"/>
              </a:rPr>
              <a:t> Channel interface.</a:t>
            </a:r>
            <a:endParaRPr sz="1600">
              <a:latin typeface="Arial MT"/>
              <a:cs typeface="Arial MT"/>
            </a:endParaRPr>
          </a:p>
          <a:p>
            <a:pPr marL="299085" marR="363791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tasks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done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Port </a:t>
            </a:r>
            <a:r>
              <a:rPr dirty="0" sz="1600">
                <a:latin typeface="Arial MT"/>
                <a:cs typeface="Arial MT"/>
              </a:rPr>
              <a:t>Channel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(instead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each </a:t>
            </a:r>
            <a:r>
              <a:rPr dirty="0" sz="1600">
                <a:latin typeface="Arial MT"/>
                <a:cs typeface="Arial MT"/>
              </a:rPr>
              <a:t>individual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 </a:t>
            </a:r>
            <a:r>
              <a:rPr dirty="0" sz="1600">
                <a:latin typeface="Arial MT"/>
                <a:cs typeface="Arial MT"/>
              </a:rPr>
              <a:t>consistency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links.</a:t>
            </a:r>
            <a:endParaRPr sz="1600">
              <a:latin typeface="Arial MT"/>
              <a:cs typeface="Arial MT"/>
            </a:endParaRPr>
          </a:p>
          <a:p>
            <a:pPr marL="299085" marR="408622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EtherChannel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balance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between links.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5999" y="1618104"/>
            <a:ext cx="3581635" cy="215819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Scalable</a:t>
            </a:r>
            <a:r>
              <a:rPr dirty="0" spc="-35"/>
              <a:t>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Expand</a:t>
            </a:r>
            <a:r>
              <a:rPr dirty="0" sz="2400" spc="-75"/>
              <a:t> </a:t>
            </a:r>
            <a:r>
              <a:rPr dirty="0" sz="2400" spc="-10"/>
              <a:t>the</a:t>
            </a:r>
            <a:r>
              <a:rPr dirty="0" sz="2400" spc="-155"/>
              <a:t> </a:t>
            </a:r>
            <a:r>
              <a:rPr dirty="0" sz="2400"/>
              <a:t>Access</a:t>
            </a:r>
            <a:r>
              <a:rPr dirty="0" sz="2400" spc="-70"/>
              <a:t> </a:t>
            </a:r>
            <a:r>
              <a:rPr dirty="0" sz="2400" spc="-10"/>
              <a:t>Layer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836290"/>
            <a:ext cx="8074025" cy="34855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increasingly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popular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wireless.</a:t>
            </a:r>
            <a:endParaRPr sz="1600">
              <a:latin typeface="Arial MT"/>
              <a:cs typeface="Arial MT"/>
            </a:endParaRPr>
          </a:p>
          <a:p>
            <a:pPr marL="302260" marR="21399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302260" algn="l"/>
              </a:tabLst>
            </a:pP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(WLANs)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increased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flexibility,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ability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grow</a:t>
            </a:r>
            <a:r>
              <a:rPr dirty="0" sz="1400" spc="-25">
                <a:latin typeface="Arial MT"/>
                <a:cs typeface="Arial MT"/>
              </a:rPr>
              <a:t> and </a:t>
            </a:r>
            <a:r>
              <a:rPr dirty="0" sz="1400">
                <a:latin typeface="Arial MT"/>
                <a:cs typeface="Arial MT"/>
              </a:rPr>
              <a:t>adapt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changing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business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requirements.</a:t>
            </a:r>
            <a:endParaRPr sz="1400">
              <a:latin typeface="Arial MT"/>
              <a:cs typeface="Arial MT"/>
            </a:endParaRPr>
          </a:p>
          <a:p>
            <a:pPr marL="297815" marR="3879850" indent="-285750">
              <a:lnSpc>
                <a:spcPct val="95100"/>
              </a:lnSpc>
              <a:spcBef>
                <a:spcPts val="1230"/>
              </a:spcBef>
              <a:buClr>
                <a:srgbClr val="57575B"/>
              </a:buClr>
              <a:buChar char="•"/>
              <a:tabLst>
                <a:tab pos="297815" algn="l"/>
              </a:tabLst>
            </a:pPr>
            <a:r>
              <a:rPr dirty="0" sz="1400" spc="-85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communicate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wirelessly,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require</a:t>
            </a:r>
            <a:r>
              <a:rPr dirty="0" sz="1400" spc="-50">
                <a:latin typeface="Arial MT"/>
                <a:cs typeface="Arial MT"/>
              </a:rPr>
              <a:t> a </a:t>
            </a: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(AP).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2700" marR="3938270">
              <a:lnSpc>
                <a:spcPts val="1820"/>
              </a:lnSpc>
            </a:pPr>
            <a:r>
              <a:rPr dirty="0" sz="1600">
                <a:latin typeface="Arial MT"/>
                <a:cs typeface="Arial MT"/>
              </a:rPr>
              <a:t>Considerations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wireless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475"/>
              </a:spcBef>
              <a:buClr>
                <a:srgbClr val="57575B"/>
              </a:buClr>
              <a:buChar char="•"/>
              <a:tabLst>
                <a:tab pos="297815" algn="l"/>
              </a:tabLst>
            </a:pPr>
            <a:r>
              <a:rPr dirty="0" sz="1400" spc="-10">
                <a:latin typeface="Arial MT"/>
                <a:cs typeface="Arial MT"/>
              </a:rPr>
              <a:t>Types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WLAN</a:t>
            </a:r>
            <a:endParaRPr sz="14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297815" algn="l"/>
              </a:tabLst>
            </a:pP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coverage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297815" algn="l"/>
              </a:tabLst>
            </a:pPr>
            <a:r>
              <a:rPr dirty="0" sz="1400">
                <a:latin typeface="Arial MT"/>
                <a:cs typeface="Arial MT"/>
              </a:rPr>
              <a:t>Interference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considerations</a:t>
            </a:r>
            <a:endParaRPr sz="14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297815" algn="l"/>
              </a:tabLst>
            </a:pPr>
            <a:r>
              <a:rPr dirty="0" sz="1400">
                <a:latin typeface="Arial MT"/>
                <a:cs typeface="Arial MT"/>
              </a:rPr>
              <a:t>Security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considerations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4422" y="1812923"/>
            <a:ext cx="3085246" cy="241015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Scalable</a:t>
            </a:r>
            <a:r>
              <a:rPr dirty="0" spc="-35"/>
              <a:t>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Tune</a:t>
            </a:r>
            <a:r>
              <a:rPr dirty="0" sz="2400" spc="-140"/>
              <a:t> </a:t>
            </a:r>
            <a:r>
              <a:rPr dirty="0" sz="2400"/>
              <a:t>Routing</a:t>
            </a:r>
            <a:r>
              <a:rPr dirty="0" sz="2400" spc="-110"/>
              <a:t> </a:t>
            </a:r>
            <a:r>
              <a:rPr dirty="0" sz="2400" spc="-10"/>
              <a:t>Protocols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760603"/>
            <a:ext cx="7910830" cy="358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Advanced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Shortest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(OSPF)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large networks.</a:t>
            </a:r>
            <a:endParaRPr sz="1600">
              <a:latin typeface="Arial MT"/>
              <a:cs typeface="Arial MT"/>
            </a:endParaRPr>
          </a:p>
          <a:p>
            <a:pPr marL="299085" marR="4761865" indent="-287020">
              <a:lnSpc>
                <a:spcPct val="100000"/>
              </a:lnSpc>
              <a:spcBef>
                <a:spcPts val="136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link-state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protocol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areas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hierarchical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networks.</a:t>
            </a:r>
            <a:endParaRPr sz="1400">
              <a:latin typeface="Arial MT"/>
              <a:cs typeface="Arial MT"/>
            </a:endParaRPr>
          </a:p>
          <a:p>
            <a:pPr marL="299085" marR="4843780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establish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maintain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adjacencies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with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synchronize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link-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state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database.</a:t>
            </a:r>
            <a:endParaRPr sz="1400">
              <a:latin typeface="Arial MT"/>
              <a:cs typeface="Arial MT"/>
            </a:endParaRPr>
          </a:p>
          <a:p>
            <a:pPr marL="299085" marR="4783455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occurs, </a:t>
            </a:r>
            <a:r>
              <a:rPr dirty="0" sz="1400">
                <a:latin typeface="Arial MT"/>
                <a:cs typeface="Arial MT"/>
              </a:rPr>
              <a:t>link-state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sent, </a:t>
            </a:r>
            <a:r>
              <a:rPr dirty="0" sz="1400">
                <a:latin typeface="Arial MT"/>
                <a:cs typeface="Arial MT"/>
              </a:rPr>
              <a:t>informing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change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establishing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best </a:t>
            </a:r>
            <a:r>
              <a:rPr dirty="0" sz="1400">
                <a:latin typeface="Arial MT"/>
                <a:cs typeface="Arial MT"/>
              </a:rPr>
              <a:t>path,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2100" y="1437972"/>
            <a:ext cx="5162800" cy="260362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69976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40">
                <a:solidFill>
                  <a:srgbClr val="AEE8FA"/>
                </a:solidFill>
              </a:rPr>
              <a:t>11.3</a:t>
            </a:r>
            <a:r>
              <a:rPr dirty="0" sz="4600" spc="-204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Switch</a:t>
            </a:r>
            <a:r>
              <a:rPr dirty="0" sz="4600" spc="-21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Hardware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Switch</a:t>
            </a:r>
            <a:r>
              <a:rPr dirty="0" spc="-30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Switch</a:t>
            </a:r>
            <a:r>
              <a:rPr dirty="0" sz="2300" spc="-35"/>
              <a:t> </a:t>
            </a:r>
            <a:r>
              <a:rPr dirty="0" sz="2300" spc="-10"/>
              <a:t>Platforms</a:t>
            </a:r>
            <a:endParaRPr sz="23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1019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variety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platforms,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factors,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be </a:t>
            </a:r>
            <a:r>
              <a:rPr dirty="0" sz="1600">
                <a:latin typeface="Arial MT"/>
                <a:cs typeface="Arial MT"/>
              </a:rPr>
              <a:t>considered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choosing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 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select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proper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requirements,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growth.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enterprise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critical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7555" y="2758820"/>
            <a:ext cx="3818254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Campus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Cisco </a:t>
            </a:r>
            <a:r>
              <a:rPr dirty="0" sz="1600">
                <a:latin typeface="Arial MT"/>
                <a:cs typeface="Arial MT"/>
              </a:rPr>
              <a:t>3850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high </a:t>
            </a:r>
            <a:r>
              <a:rPr dirty="0" sz="1600" spc="-10">
                <a:latin typeface="Arial MT"/>
                <a:cs typeface="Arial MT"/>
              </a:rPr>
              <a:t>concentrations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appropriate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enterprise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743" y="2805077"/>
            <a:ext cx="3237682" cy="124010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8513" y="802640"/>
            <a:ext cx="72517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5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600" spc="-4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Network</a:t>
            </a:r>
            <a:r>
              <a:rPr dirty="0" sz="16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Design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2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Explain</a:t>
            </a:r>
            <a:r>
              <a:rPr dirty="0" sz="16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characteristics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of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scalable</a:t>
            </a:r>
            <a:r>
              <a:rPr dirty="0" sz="1600" spc="-6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network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architectures.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89648" y="1613661"/>
          <a:ext cx="8418195" cy="246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9879"/>
                <a:gridCol w="4208780"/>
              </a:tblGrid>
              <a:tr h="227965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Hierarchical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data,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voice,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video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converged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switched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Scalable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considerations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designing</a:t>
                      </a:r>
                      <a:r>
                        <a:rPr dirty="0" sz="1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scalable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switch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hardware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features</a:t>
                      </a:r>
                      <a:r>
                        <a:rPr dirty="0" sz="1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requirements.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Router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small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to-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medium-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sized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business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networks.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2229"/>
            <a:ext cx="1555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1394"/>
            <a:ext cx="317436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/>
              <a:t>Switch</a:t>
            </a:r>
            <a:r>
              <a:rPr dirty="0" sz="2300" spc="-40"/>
              <a:t> </a:t>
            </a:r>
            <a:r>
              <a:rPr dirty="0" sz="2300"/>
              <a:t>Platforms</a:t>
            </a:r>
            <a:r>
              <a:rPr dirty="0" sz="2300" spc="-45"/>
              <a:t> </a:t>
            </a:r>
            <a:r>
              <a:rPr dirty="0" sz="2300" spc="-10"/>
              <a:t>(Cont.)</a:t>
            </a:r>
            <a:endParaRPr sz="2300"/>
          </a:p>
        </p:txBody>
      </p:sp>
      <p:sp>
        <p:nvSpPr>
          <p:cNvPr id="4" name="object 4" descr=""/>
          <p:cNvSpPr txBox="1"/>
          <p:nvPr/>
        </p:nvSpPr>
        <p:spPr>
          <a:xfrm>
            <a:off x="322884" y="875156"/>
            <a:ext cx="4073525" cy="3056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69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Meraki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cloud-</a:t>
            </a:r>
            <a:r>
              <a:rPr dirty="0" sz="1600">
                <a:latin typeface="Arial MT"/>
                <a:cs typeface="Arial MT"/>
              </a:rPr>
              <a:t>managed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access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monitor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thousands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intervention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onsite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staff.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600">
              <a:latin typeface="Arial MT"/>
              <a:cs typeface="Arial MT"/>
            </a:endParaRPr>
          </a:p>
          <a:p>
            <a:pPr marL="12700" marR="161607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Nexus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platform </a:t>
            </a:r>
            <a:r>
              <a:rPr dirty="0" sz="1600">
                <a:latin typeface="Arial MT"/>
                <a:cs typeface="Arial MT"/>
              </a:rPr>
              <a:t>promotes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infrastructure scalability,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operational continuity,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transport </a:t>
            </a:r>
            <a:r>
              <a:rPr dirty="0" sz="1600">
                <a:latin typeface="Arial MT"/>
                <a:cs typeface="Arial MT"/>
              </a:rPr>
              <a:t>flexibility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center.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936" y="1060669"/>
            <a:ext cx="4234632" cy="119982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929" y="2715437"/>
            <a:ext cx="5189371" cy="157277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2229"/>
            <a:ext cx="1555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1394"/>
            <a:ext cx="317436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/>
              <a:t>Switch</a:t>
            </a:r>
            <a:r>
              <a:rPr dirty="0" sz="2300" spc="-40"/>
              <a:t> </a:t>
            </a:r>
            <a:r>
              <a:rPr dirty="0" sz="2300"/>
              <a:t>Platforms</a:t>
            </a:r>
            <a:r>
              <a:rPr dirty="0" sz="2300" spc="-45"/>
              <a:t> </a:t>
            </a:r>
            <a:r>
              <a:rPr dirty="0" sz="2300" spc="-10"/>
              <a:t>(Cont.)</a:t>
            </a:r>
            <a:endParaRPr sz="2300"/>
          </a:p>
        </p:txBody>
      </p:sp>
      <p:sp>
        <p:nvSpPr>
          <p:cNvPr id="4" name="object 4" descr=""/>
          <p:cNvSpPr txBox="1"/>
          <p:nvPr/>
        </p:nvSpPr>
        <p:spPr>
          <a:xfrm>
            <a:off x="410362" y="1359230"/>
            <a:ext cx="384175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 </a:t>
            </a:r>
            <a:r>
              <a:rPr dirty="0" sz="1600">
                <a:latin typeface="Arial MT"/>
                <a:cs typeface="Arial MT"/>
              </a:rPr>
              <a:t>feature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intelligence,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unified </a:t>
            </a:r>
            <a:r>
              <a:rPr dirty="0" sz="1600">
                <a:latin typeface="Arial MT"/>
                <a:cs typeface="Arial MT"/>
              </a:rPr>
              <a:t>services,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virtualization,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integrated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security,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simplified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management.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051" y="520445"/>
            <a:ext cx="4506048" cy="25749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22884" y="3436365"/>
            <a:ext cx="396303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Nexus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 </a:t>
            </a:r>
            <a:r>
              <a:rPr dirty="0" sz="1600">
                <a:latin typeface="Arial MT"/>
                <a:cs typeface="Arial MT"/>
              </a:rPr>
              <a:t>platforms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multi-tenant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virtualization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intelligence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586" y="3910622"/>
            <a:ext cx="4268461" cy="54778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Switch</a:t>
            </a:r>
            <a:r>
              <a:rPr dirty="0" spc="-30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Switch</a:t>
            </a:r>
            <a:r>
              <a:rPr dirty="0" sz="2300" spc="-30"/>
              <a:t> </a:t>
            </a:r>
            <a:r>
              <a:rPr dirty="0" sz="2300"/>
              <a:t>Form</a:t>
            </a:r>
            <a:r>
              <a:rPr dirty="0" sz="2300" spc="-35"/>
              <a:t> </a:t>
            </a:r>
            <a:r>
              <a:rPr dirty="0" sz="2300" spc="-10"/>
              <a:t>Factors</a:t>
            </a:r>
            <a:endParaRPr sz="23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11159" cy="1440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factors.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fixed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configuration, </a:t>
            </a:r>
            <a:r>
              <a:rPr dirty="0" sz="1600">
                <a:latin typeface="Arial MT"/>
                <a:cs typeface="Arial MT"/>
              </a:rPr>
              <a:t>modular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stackable,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non-</a:t>
            </a:r>
            <a:r>
              <a:rPr dirty="0" sz="1600" spc="-10">
                <a:latin typeface="Arial MT"/>
                <a:cs typeface="Arial MT"/>
              </a:rPr>
              <a:t>stackable.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600">
              <a:latin typeface="Arial MT"/>
              <a:cs typeface="Arial MT"/>
            </a:endParaRPr>
          </a:p>
          <a:p>
            <a:pPr marL="12700" marR="30346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Features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fixed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193" y="1709483"/>
            <a:ext cx="2047743" cy="80397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0946" y="3561969"/>
            <a:ext cx="417067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chassis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modular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accept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field- </a:t>
            </a:r>
            <a:r>
              <a:rPr dirty="0" sz="1600">
                <a:latin typeface="Arial MT"/>
                <a:cs typeface="Arial MT"/>
              </a:rPr>
              <a:t>replaceable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cards.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4645" y="2734487"/>
            <a:ext cx="2709291" cy="205282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2229"/>
            <a:ext cx="1555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1394"/>
            <a:ext cx="3674110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/>
              <a:t>Switch</a:t>
            </a:r>
            <a:r>
              <a:rPr dirty="0" sz="2300" spc="-30"/>
              <a:t> </a:t>
            </a:r>
            <a:r>
              <a:rPr dirty="0" sz="2300"/>
              <a:t>Form</a:t>
            </a:r>
            <a:r>
              <a:rPr dirty="0" sz="2300" spc="-35"/>
              <a:t> </a:t>
            </a:r>
            <a:r>
              <a:rPr dirty="0" sz="2300"/>
              <a:t>Factors</a:t>
            </a:r>
            <a:r>
              <a:rPr dirty="0" sz="2300" spc="-40"/>
              <a:t> </a:t>
            </a:r>
            <a:r>
              <a:rPr dirty="0" sz="2300" spc="-10"/>
              <a:t>(Cont.)</a:t>
            </a:r>
            <a:endParaRPr sz="2300"/>
          </a:p>
        </p:txBody>
      </p:sp>
      <p:sp>
        <p:nvSpPr>
          <p:cNvPr id="4" name="object 4" descr=""/>
          <p:cNvSpPr txBox="1"/>
          <p:nvPr/>
        </p:nvSpPr>
        <p:spPr>
          <a:xfrm>
            <a:off x="510946" y="1520443"/>
            <a:ext cx="53162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Special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stackable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effectively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158" y="896912"/>
            <a:ext cx="2748915" cy="221159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15848" y="3588842"/>
            <a:ext cx="825754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thickness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expressed 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rack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also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mounted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rack.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fixed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rack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(1U)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1.75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inches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(44.45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mm) 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height.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Switch</a:t>
            </a:r>
            <a:r>
              <a:rPr dirty="0" spc="-30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Port</a:t>
            </a:r>
            <a:r>
              <a:rPr dirty="0" sz="2300" spc="-20"/>
              <a:t> </a:t>
            </a:r>
            <a:r>
              <a:rPr dirty="0" sz="2300" spc="-10"/>
              <a:t>Density</a:t>
            </a:r>
            <a:endParaRPr sz="23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95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density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9617" y="3003042"/>
            <a:ext cx="326326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Fixed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configuration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variety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port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density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configurations.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Cisco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Catalyst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3850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12,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24,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48 </a:t>
            </a:r>
            <a:r>
              <a:rPr dirty="0" sz="1400">
                <a:latin typeface="Arial MT"/>
                <a:cs typeface="Arial MT"/>
              </a:rPr>
              <a:t>port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configurations.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03" y="1561192"/>
            <a:ext cx="3389351" cy="13316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984241" y="3607689"/>
            <a:ext cx="313944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Modular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high </a:t>
            </a:r>
            <a:r>
              <a:rPr dirty="0" sz="1400">
                <a:latin typeface="Arial MT"/>
                <a:cs typeface="Arial MT"/>
              </a:rPr>
              <a:t>port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densities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addition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switchport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cards.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modular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Catalyst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9400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supports </a:t>
            </a:r>
            <a:r>
              <a:rPr dirty="0" sz="1400">
                <a:latin typeface="Arial MT"/>
                <a:cs typeface="Arial MT"/>
              </a:rPr>
              <a:t>384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switchport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9839" y="1230672"/>
            <a:ext cx="1837816" cy="234907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Switch</a:t>
            </a:r>
            <a:r>
              <a:rPr dirty="0" spc="-30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Forwarding</a:t>
            </a:r>
            <a:r>
              <a:rPr dirty="0" sz="2300" spc="-100"/>
              <a:t> </a:t>
            </a:r>
            <a:r>
              <a:rPr dirty="0" sz="2300" spc="-10"/>
              <a:t>Rates</a:t>
            </a:r>
            <a:endParaRPr sz="23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78470" cy="329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129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capabilities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data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second.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classified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rates.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Entry-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enterprise-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 marR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cannot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accommodate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wire-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ports.</a:t>
            </a:r>
            <a:endParaRPr sz="1600">
              <a:latin typeface="Arial MT"/>
              <a:cs typeface="Arial MT"/>
            </a:endParaRPr>
          </a:p>
          <a:p>
            <a:pPr marL="299085" marR="77724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 spc="-10">
                <a:latin typeface="Arial MT"/>
                <a:cs typeface="Arial MT"/>
              </a:rPr>
              <a:t>attaining.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Mbps,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Gbps,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Gbps,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Gbps.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they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uplinks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layer.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Switch</a:t>
            </a:r>
            <a:r>
              <a:rPr dirty="0" spc="-30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Power</a:t>
            </a:r>
            <a:r>
              <a:rPr dirty="0" sz="2300" spc="-40"/>
              <a:t> </a:t>
            </a:r>
            <a:r>
              <a:rPr dirty="0" sz="2300"/>
              <a:t>over</a:t>
            </a:r>
            <a:r>
              <a:rPr dirty="0" sz="2300" spc="-25"/>
              <a:t> </a:t>
            </a:r>
            <a:r>
              <a:rPr dirty="0" sz="2300" spc="-10"/>
              <a:t>Ethernet</a:t>
            </a:r>
            <a:endParaRPr sz="23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07984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Power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(PoE)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power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(e.g.,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phone, </a:t>
            </a:r>
            <a:r>
              <a:rPr dirty="0" sz="1600" spc="-55">
                <a:latin typeface="Arial MT"/>
                <a:cs typeface="Arial MT"/>
              </a:rPr>
              <a:t>AP,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camera)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cabling.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2032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actually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given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installation,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expensive.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Switch</a:t>
            </a:r>
            <a:r>
              <a:rPr dirty="0" spc="-30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Multilayer</a:t>
            </a:r>
            <a:r>
              <a:rPr dirty="0" sz="2300" spc="-75"/>
              <a:t> </a:t>
            </a:r>
            <a:r>
              <a:rPr dirty="0" sz="2300" spc="-10"/>
              <a:t>Switching</a:t>
            </a:r>
            <a:endParaRPr sz="23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69884" cy="212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934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Multilayer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organization's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marR="4826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 IP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of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forwarding.</a:t>
            </a:r>
            <a:endParaRPr sz="1600">
              <a:latin typeface="Arial MT"/>
              <a:cs typeface="Arial MT"/>
            </a:endParaRPr>
          </a:p>
          <a:p>
            <a:pPr marL="299085" marR="16319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Multilayer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often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specialized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application-specific </a:t>
            </a:r>
            <a:r>
              <a:rPr dirty="0" sz="1600">
                <a:latin typeface="Arial MT"/>
                <a:cs typeface="Arial MT"/>
              </a:rPr>
              <a:t>integrated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circuits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(ASICs).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ASICs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along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structures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streamline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independent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CPU.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2229"/>
            <a:ext cx="1555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1394"/>
            <a:ext cx="588073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/>
              <a:t>Business</a:t>
            </a:r>
            <a:r>
              <a:rPr dirty="0" sz="2300" spc="-80"/>
              <a:t> </a:t>
            </a:r>
            <a:r>
              <a:rPr dirty="0" sz="2300"/>
              <a:t>Considerations</a:t>
            </a:r>
            <a:r>
              <a:rPr dirty="0" sz="2300" spc="-65"/>
              <a:t> </a:t>
            </a:r>
            <a:r>
              <a:rPr dirty="0" sz="2300"/>
              <a:t>for</a:t>
            </a:r>
            <a:r>
              <a:rPr dirty="0" sz="2300" spc="-45"/>
              <a:t> </a:t>
            </a:r>
            <a:r>
              <a:rPr dirty="0" sz="2300"/>
              <a:t>Switch</a:t>
            </a:r>
            <a:r>
              <a:rPr dirty="0" sz="2300" spc="-45"/>
              <a:t> </a:t>
            </a:r>
            <a:r>
              <a:rPr dirty="0" sz="2300" spc="-10"/>
              <a:t>Selection</a:t>
            </a:r>
            <a:endParaRPr sz="23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17423" y="688340"/>
          <a:ext cx="7992745" cy="386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410"/>
                <a:gridCol w="6528434"/>
              </a:tblGrid>
              <a:tr h="2552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501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 depend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interfaces,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supported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features,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expansion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capability.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density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must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appropriate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2222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now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common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power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points,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phones,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compact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switches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Power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Ethernet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(PoE).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1750" marR="4413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addition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PoE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considerations,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chassis-based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switches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redundant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power supplies.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Reliability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should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speed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connection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concern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users.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Frame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buffers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6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04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store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frames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important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where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congested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ports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servers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Scalability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5289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typically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grows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time;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therefore,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should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opportunity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growth.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73405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40">
                <a:solidFill>
                  <a:srgbClr val="AEE8FA"/>
                </a:solidFill>
              </a:rPr>
              <a:t>11.4</a:t>
            </a:r>
            <a:r>
              <a:rPr dirty="0" sz="4600" spc="-19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Router</a:t>
            </a:r>
            <a:r>
              <a:rPr dirty="0" sz="4600" spc="-18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Hardware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697166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40">
                <a:solidFill>
                  <a:srgbClr val="AEE8FA"/>
                </a:solidFill>
              </a:rPr>
              <a:t>11.1</a:t>
            </a:r>
            <a:r>
              <a:rPr dirty="0" sz="4600" spc="-23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Hierarchical</a:t>
            </a:r>
            <a:r>
              <a:rPr dirty="0" sz="4600" spc="-21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Networks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68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21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85"/>
              <a:t> </a:t>
            </a:r>
            <a:r>
              <a:rPr dirty="0" sz="2400" spc="-10"/>
              <a:t>Requirements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954645" cy="35864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(prefix)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proper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down.</a:t>
            </a:r>
            <a:endParaRPr sz="1600">
              <a:latin typeface="Arial MT"/>
              <a:cs typeface="Arial MT"/>
            </a:endParaRPr>
          </a:p>
          <a:p>
            <a:pPr marL="299085" marR="41973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their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gateway.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beneficial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broadcast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containment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broadcasts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interconnect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geographically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separated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locations.</a:t>
            </a:r>
            <a:endParaRPr sz="1600">
              <a:latin typeface="Arial MT"/>
              <a:cs typeface="Arial MT"/>
            </a:endParaRPr>
          </a:p>
          <a:p>
            <a:pPr marL="299085" marR="17843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group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department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company, </a:t>
            </a:r>
            <a:r>
              <a:rPr dirty="0" sz="1600">
                <a:latin typeface="Arial MT"/>
                <a:cs typeface="Arial MT"/>
              </a:rPr>
              <a:t>who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have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resources.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enhanced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unwanted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control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lists.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Cisco</a:t>
            </a:r>
            <a:r>
              <a:rPr dirty="0" sz="2400" spc="-80"/>
              <a:t> </a:t>
            </a:r>
            <a:r>
              <a:rPr dirty="0" sz="2400" spc="-10"/>
              <a:t>Routers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74634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optimize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platform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while </a:t>
            </a:r>
            <a:r>
              <a:rPr dirty="0" sz="1600">
                <a:latin typeface="Arial MT"/>
                <a:cs typeface="Arial MT"/>
              </a:rPr>
              <a:t>delivering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optimal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experience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infrastructures.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(ISR)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4000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468" y="2129400"/>
            <a:ext cx="7082552" cy="135827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Cisco</a:t>
            </a:r>
            <a:r>
              <a:rPr dirty="0" sz="2400" spc="-85"/>
              <a:t> </a:t>
            </a:r>
            <a:r>
              <a:rPr dirty="0" sz="2400"/>
              <a:t>Routers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95284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 shown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 </a:t>
            </a:r>
            <a:r>
              <a:rPr dirty="0" sz="1600">
                <a:latin typeface="Arial MT"/>
                <a:cs typeface="Arial MT"/>
              </a:rPr>
              <a:t>performance,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reliable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campus,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center,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Cisco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Aggregation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(ASR)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9000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Series Routers.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398" y="1876704"/>
            <a:ext cx="5486400" cy="26670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Cisco</a:t>
            </a:r>
            <a:r>
              <a:rPr dirty="0" sz="2400" spc="-85"/>
              <a:t> </a:t>
            </a:r>
            <a:r>
              <a:rPr dirty="0" sz="2400"/>
              <a:t>Routers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712723"/>
            <a:ext cx="7804784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 shown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deliver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solutions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10">
                <a:latin typeface="Arial MT"/>
                <a:cs typeface="Arial MT"/>
              </a:rPr>
              <a:t>subscriber-</a:t>
            </a:r>
            <a:r>
              <a:rPr dirty="0" sz="1600">
                <a:latin typeface="Arial MT"/>
                <a:cs typeface="Arial MT"/>
              </a:rPr>
              <a:t>aware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Convergence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(NCS) </a:t>
            </a:r>
            <a:r>
              <a:rPr dirty="0" sz="1600">
                <a:latin typeface="Arial MT"/>
                <a:cs typeface="Arial MT"/>
              </a:rPr>
              <a:t>6000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5044" y="1515313"/>
            <a:ext cx="3371850" cy="32289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Cisco</a:t>
            </a:r>
            <a:r>
              <a:rPr dirty="0" sz="2400" spc="-85"/>
              <a:t> </a:t>
            </a:r>
            <a:r>
              <a:rPr dirty="0" sz="2400"/>
              <a:t>Routers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7019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Industrial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 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 enterprise-</a:t>
            </a:r>
            <a:r>
              <a:rPr dirty="0" sz="1600">
                <a:latin typeface="Arial MT"/>
                <a:cs typeface="Arial MT"/>
              </a:rPr>
              <a:t>class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rugged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harsh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environments.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1100 </a:t>
            </a:r>
            <a:r>
              <a:rPr dirty="0" sz="1600">
                <a:latin typeface="Arial MT"/>
                <a:cs typeface="Arial MT"/>
              </a:rPr>
              <a:t>Series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Industrial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Integrated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50" y="2077592"/>
            <a:ext cx="5600700" cy="14478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Router</a:t>
            </a:r>
            <a:r>
              <a:rPr dirty="0" sz="2400" spc="-40"/>
              <a:t> </a:t>
            </a:r>
            <a:r>
              <a:rPr dirty="0" sz="2400"/>
              <a:t>Form</a:t>
            </a:r>
            <a:r>
              <a:rPr dirty="0" sz="2400" spc="-45"/>
              <a:t> </a:t>
            </a:r>
            <a:r>
              <a:rPr dirty="0" sz="2400" spc="-10"/>
              <a:t>Factors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66115" y="760603"/>
            <a:ext cx="790511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Cisco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900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Series: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combines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switching, security,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advanced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compact,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fanless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platform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0">
                <a:latin typeface="Arial MT"/>
                <a:cs typeface="Arial MT"/>
              </a:rPr>
              <a:t>medium-</a:t>
            </a:r>
            <a:r>
              <a:rPr dirty="0" sz="1600">
                <a:latin typeface="Arial MT"/>
                <a:cs typeface="Arial MT"/>
              </a:rPr>
              <a:t>sized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businesses.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025" y="1810639"/>
            <a:ext cx="5638800" cy="16764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Router</a:t>
            </a:r>
            <a:r>
              <a:rPr dirty="0" sz="2400" spc="-40"/>
              <a:t> </a:t>
            </a:r>
            <a:r>
              <a:rPr dirty="0" sz="2400"/>
              <a:t>Form</a:t>
            </a:r>
            <a:r>
              <a:rPr dirty="0" sz="2400" spc="-45"/>
              <a:t> </a:t>
            </a:r>
            <a:r>
              <a:rPr dirty="0" sz="2400" spc="-10"/>
              <a:t>Factors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66115" y="760603"/>
            <a:ext cx="749363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Cisco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ASR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9000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1000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Series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Aggregation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Services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Routers: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density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resiliency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programmability,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edge.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573" y="1735226"/>
            <a:ext cx="5791200" cy="28003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68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37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40"/>
              <a:t> </a:t>
            </a:r>
            <a:r>
              <a:rPr dirty="0" sz="2400"/>
              <a:t>Form</a:t>
            </a:r>
            <a:r>
              <a:rPr dirty="0" sz="2400" spc="-45"/>
              <a:t> </a:t>
            </a:r>
            <a:r>
              <a:rPr dirty="0" sz="2400" spc="-10"/>
              <a:t>Factors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418287" y="1675256"/>
            <a:ext cx="429958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Cisco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Network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Convergence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5500 </a:t>
            </a:r>
            <a:r>
              <a:rPr dirty="0" sz="1600" b="1">
                <a:latin typeface="Arial"/>
                <a:cs typeface="Arial"/>
              </a:rPr>
              <a:t>Series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Routers: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efficiently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centers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enterprise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aggregation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930" y="412803"/>
            <a:ext cx="2228469" cy="426938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45"/>
              <a:t> </a:t>
            </a:r>
            <a:r>
              <a:rPr dirty="0" spc="-10"/>
              <a:t>Hardware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Router</a:t>
            </a:r>
            <a:r>
              <a:rPr dirty="0" sz="2400" spc="-40"/>
              <a:t> </a:t>
            </a:r>
            <a:r>
              <a:rPr dirty="0" sz="2400"/>
              <a:t>Form</a:t>
            </a:r>
            <a:r>
              <a:rPr dirty="0" sz="2400" spc="-45"/>
              <a:t> </a:t>
            </a:r>
            <a:r>
              <a:rPr dirty="0" sz="2400" spc="-10"/>
              <a:t>Factors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66115" y="760603"/>
            <a:ext cx="79908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Cisco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800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Industrial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Integrated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Services Router: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designed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harsh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environments.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547749"/>
            <a:ext cx="5791200" cy="20478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98004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40">
                <a:solidFill>
                  <a:srgbClr val="AEE8FA"/>
                </a:solidFill>
              </a:rPr>
              <a:t>11.5</a:t>
            </a:r>
            <a:r>
              <a:rPr dirty="0" sz="4600" spc="-16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14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4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5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Hierarchical</a:t>
            </a:r>
            <a:r>
              <a:rPr dirty="0" spc="-80"/>
              <a:t>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Video</a:t>
            </a:r>
            <a:r>
              <a:rPr dirty="0" sz="2400" spc="-50"/>
              <a:t> </a:t>
            </a:r>
            <a:r>
              <a:rPr dirty="0" sz="2400"/>
              <a:t>-</a:t>
            </a:r>
            <a:r>
              <a:rPr dirty="0" sz="2400" spc="-110"/>
              <a:t> </a:t>
            </a:r>
            <a:r>
              <a:rPr dirty="0" sz="2400" spc="-25"/>
              <a:t>Three-</a:t>
            </a:r>
            <a:r>
              <a:rPr dirty="0" sz="2400"/>
              <a:t>Layer</a:t>
            </a:r>
            <a:r>
              <a:rPr dirty="0" sz="2400" spc="-55"/>
              <a:t> </a:t>
            </a:r>
            <a:r>
              <a:rPr dirty="0" sz="2400"/>
              <a:t>Network</a:t>
            </a:r>
            <a:r>
              <a:rPr dirty="0" sz="2400" spc="-50"/>
              <a:t> </a:t>
            </a:r>
            <a:r>
              <a:rPr dirty="0" sz="2400" spc="-10"/>
              <a:t>Design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26186" y="896238"/>
            <a:ext cx="5975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demonstrate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three-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 </a:t>
            </a:r>
            <a:r>
              <a:rPr dirty="0" sz="1600" spc="-10">
                <a:latin typeface="Arial MT"/>
                <a:cs typeface="Arial MT"/>
              </a:rPr>
              <a:t>design.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dirty="0"/>
              <a:t>Module</a:t>
            </a:r>
            <a:r>
              <a:rPr dirty="0" spc="-45"/>
              <a:t> </a:t>
            </a:r>
            <a:r>
              <a:rPr dirty="0"/>
              <a:t>Practice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Quiz</a:t>
            </a:r>
          </a:p>
          <a:p>
            <a:pPr marL="12700">
              <a:lnSpc>
                <a:spcPts val="2470"/>
              </a:lnSpc>
            </a:pPr>
            <a:r>
              <a:rPr dirty="0" sz="2300"/>
              <a:t>Packet</a:t>
            </a:r>
            <a:r>
              <a:rPr dirty="0" sz="2300" spc="-95"/>
              <a:t> </a:t>
            </a:r>
            <a:r>
              <a:rPr dirty="0" sz="2300"/>
              <a:t>Tracer</a:t>
            </a:r>
            <a:r>
              <a:rPr dirty="0" sz="2300" spc="-50"/>
              <a:t> </a:t>
            </a:r>
            <a:r>
              <a:rPr dirty="0" sz="2300"/>
              <a:t>-</a:t>
            </a:r>
            <a:r>
              <a:rPr dirty="0" sz="2300" spc="-20"/>
              <a:t> </a:t>
            </a:r>
            <a:r>
              <a:rPr dirty="0" sz="2300"/>
              <a:t>Compare</a:t>
            </a:r>
            <a:r>
              <a:rPr dirty="0" sz="2300" spc="-70"/>
              <a:t> </a:t>
            </a:r>
            <a:r>
              <a:rPr dirty="0" sz="2300"/>
              <a:t>Layer</a:t>
            </a:r>
            <a:r>
              <a:rPr dirty="0" sz="2300" spc="-45"/>
              <a:t> </a:t>
            </a:r>
            <a:r>
              <a:rPr dirty="0" sz="2300"/>
              <a:t>2</a:t>
            </a:r>
            <a:r>
              <a:rPr dirty="0" sz="2300" spc="-35"/>
              <a:t> </a:t>
            </a:r>
            <a:r>
              <a:rPr dirty="0" sz="2300"/>
              <a:t>and</a:t>
            </a:r>
            <a:r>
              <a:rPr dirty="0" sz="2300" spc="-35"/>
              <a:t> </a:t>
            </a:r>
            <a:r>
              <a:rPr dirty="0" sz="2300"/>
              <a:t>Layer</a:t>
            </a:r>
            <a:r>
              <a:rPr dirty="0" sz="2300" spc="-55"/>
              <a:t> </a:t>
            </a:r>
            <a:r>
              <a:rPr dirty="0" sz="2300"/>
              <a:t>3</a:t>
            </a:r>
            <a:r>
              <a:rPr dirty="0" sz="2300" spc="-15"/>
              <a:t> </a:t>
            </a:r>
            <a:r>
              <a:rPr dirty="0" sz="2300" spc="-10"/>
              <a:t>Devices</a:t>
            </a:r>
            <a:endParaRPr sz="23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31150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examine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different </a:t>
            </a:r>
            <a:r>
              <a:rPr dirty="0" sz="1600">
                <a:latin typeface="Arial MT"/>
                <a:cs typeface="Arial MT"/>
              </a:rPr>
              <a:t>switching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topologies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similarities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differences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2960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3650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4321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3650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9070" marR="238760" indent="-16637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Cisco</a:t>
            </a:r>
            <a:r>
              <a:rPr dirty="0" spc="-65"/>
              <a:t> </a:t>
            </a:r>
            <a:r>
              <a:rPr dirty="0"/>
              <a:t>Borderless</a:t>
            </a:r>
            <a:r>
              <a:rPr dirty="0" spc="-50"/>
              <a:t> </a:t>
            </a:r>
            <a:r>
              <a:rPr dirty="0"/>
              <a:t>Network</a:t>
            </a:r>
            <a:r>
              <a:rPr dirty="0" spc="-25"/>
              <a:t> </a:t>
            </a:r>
            <a:r>
              <a:rPr dirty="0"/>
              <a:t>provides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framework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unify</a:t>
            </a:r>
            <a:r>
              <a:rPr dirty="0" spc="-45"/>
              <a:t> </a:t>
            </a:r>
            <a:r>
              <a:rPr dirty="0"/>
              <a:t>wired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wireless</a:t>
            </a:r>
            <a:r>
              <a:rPr dirty="0" spc="-55"/>
              <a:t> </a:t>
            </a:r>
            <a:r>
              <a:rPr dirty="0" spc="-10"/>
              <a:t>access, </a:t>
            </a:r>
            <a:r>
              <a:rPr dirty="0" spc="-10"/>
              <a:t>	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built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hierarchical</a:t>
            </a:r>
            <a:r>
              <a:rPr dirty="0" spc="-40"/>
              <a:t> </a:t>
            </a:r>
            <a:r>
              <a:rPr dirty="0"/>
              <a:t>infrastructure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hardware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scalable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resilient.</a:t>
            </a:r>
          </a:p>
          <a:p>
            <a:pPr marL="179070" marR="37465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/>
              <a:t>Two</a:t>
            </a:r>
            <a:r>
              <a:rPr dirty="0" spc="-50"/>
              <a:t> </a:t>
            </a:r>
            <a:r>
              <a:rPr dirty="0"/>
              <a:t>proven</a:t>
            </a:r>
            <a:r>
              <a:rPr dirty="0" spc="-45"/>
              <a:t> </a:t>
            </a:r>
            <a:r>
              <a:rPr dirty="0"/>
              <a:t>hierarchical</a:t>
            </a:r>
            <a:r>
              <a:rPr dirty="0" spc="-65"/>
              <a:t> </a:t>
            </a:r>
            <a:r>
              <a:rPr dirty="0"/>
              <a:t>design</a:t>
            </a:r>
            <a:r>
              <a:rPr dirty="0" spc="-70"/>
              <a:t> </a:t>
            </a:r>
            <a:r>
              <a:rPr dirty="0"/>
              <a:t>frameworks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campus</a:t>
            </a:r>
            <a:r>
              <a:rPr dirty="0" spc="-55"/>
              <a:t> </a:t>
            </a:r>
            <a:r>
              <a:rPr dirty="0"/>
              <a:t>networks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three-</a:t>
            </a:r>
            <a:r>
              <a:rPr dirty="0"/>
              <a:t>tier</a:t>
            </a:r>
            <a:r>
              <a:rPr dirty="0" spc="-30"/>
              <a:t> </a:t>
            </a:r>
            <a:r>
              <a:rPr dirty="0"/>
              <a:t>layer</a:t>
            </a:r>
            <a:r>
              <a:rPr dirty="0" spc="-4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/>
              <a:t>the</a:t>
            </a:r>
            <a:r>
              <a:rPr dirty="0" spc="-20"/>
              <a:t> two-</a:t>
            </a:r>
            <a:r>
              <a:rPr dirty="0"/>
              <a:t>tier</a:t>
            </a:r>
            <a:r>
              <a:rPr dirty="0" spc="5"/>
              <a:t> </a:t>
            </a:r>
            <a:r>
              <a:rPr dirty="0"/>
              <a:t>layer</a:t>
            </a:r>
            <a:r>
              <a:rPr dirty="0" spc="-10"/>
              <a:t> models.</a:t>
            </a:r>
          </a:p>
          <a:p>
            <a:pPr marL="179070" marR="407034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three</a:t>
            </a:r>
            <a:r>
              <a:rPr dirty="0" spc="-30"/>
              <a:t> </a:t>
            </a:r>
            <a:r>
              <a:rPr dirty="0"/>
              <a:t>critical</a:t>
            </a:r>
            <a:r>
              <a:rPr dirty="0" spc="-45"/>
              <a:t> </a:t>
            </a:r>
            <a:r>
              <a:rPr dirty="0"/>
              <a:t>layers</a:t>
            </a:r>
            <a:r>
              <a:rPr dirty="0" spc="-15"/>
              <a:t> </a:t>
            </a:r>
            <a:r>
              <a:rPr dirty="0"/>
              <a:t>within</a:t>
            </a:r>
            <a:r>
              <a:rPr dirty="0" spc="-40"/>
              <a:t> </a:t>
            </a:r>
            <a:r>
              <a:rPr dirty="0"/>
              <a:t>these</a:t>
            </a:r>
            <a:r>
              <a:rPr dirty="0" spc="-35"/>
              <a:t> </a:t>
            </a:r>
            <a:r>
              <a:rPr dirty="0"/>
              <a:t>tiered</a:t>
            </a:r>
            <a:r>
              <a:rPr dirty="0" spc="-30"/>
              <a:t> </a:t>
            </a:r>
            <a:r>
              <a:rPr dirty="0"/>
              <a:t>designs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access,</a:t>
            </a:r>
            <a:r>
              <a:rPr dirty="0" spc="-40"/>
              <a:t> </a:t>
            </a:r>
            <a:r>
              <a:rPr dirty="0" spc="-10"/>
              <a:t>distribution,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20"/>
              <a:t>core </a:t>
            </a:r>
            <a:r>
              <a:rPr dirty="0" spc="-20"/>
              <a:t>	</a:t>
            </a:r>
            <a:r>
              <a:rPr dirty="0" spc="-10"/>
              <a:t>layers.</a:t>
            </a:r>
          </a:p>
          <a:p>
            <a:pPr marL="179070" marR="5080" indent="-16637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/>
              <a:t>Implement</a:t>
            </a:r>
            <a:r>
              <a:rPr dirty="0" spc="-35"/>
              <a:t> </a:t>
            </a:r>
            <a:r>
              <a:rPr dirty="0"/>
              <a:t>redundant</a:t>
            </a:r>
            <a:r>
              <a:rPr dirty="0" spc="-30"/>
              <a:t> </a:t>
            </a:r>
            <a:r>
              <a:rPr dirty="0"/>
              <a:t>links</a:t>
            </a:r>
            <a:r>
              <a:rPr dirty="0" spc="-65"/>
              <a:t> </a:t>
            </a:r>
            <a:r>
              <a:rPr dirty="0"/>
              <a:t>between</a:t>
            </a:r>
            <a:r>
              <a:rPr dirty="0" spc="-25"/>
              <a:t> </a:t>
            </a:r>
            <a:r>
              <a:rPr dirty="0"/>
              <a:t>critical</a:t>
            </a:r>
            <a:r>
              <a:rPr dirty="0" spc="-70"/>
              <a:t> </a:t>
            </a:r>
            <a:r>
              <a:rPr dirty="0"/>
              <a:t>devices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between</a:t>
            </a:r>
            <a:r>
              <a:rPr dirty="0" spc="-25"/>
              <a:t> </a:t>
            </a:r>
            <a:r>
              <a:rPr dirty="0"/>
              <a:t>access</a:t>
            </a:r>
            <a:r>
              <a:rPr dirty="0" spc="-55"/>
              <a:t> </a:t>
            </a:r>
            <a:r>
              <a:rPr dirty="0"/>
              <a:t>layer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core</a:t>
            </a:r>
            <a:r>
              <a:rPr dirty="0" spc="-45"/>
              <a:t> </a:t>
            </a:r>
            <a:r>
              <a:rPr dirty="0" spc="-10"/>
              <a:t>layer 	devices.</a:t>
            </a:r>
          </a:p>
          <a:p>
            <a:pPr marL="179070" marR="1409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80340" algn="l"/>
              </a:tabLst>
            </a:pPr>
            <a:r>
              <a:rPr dirty="0"/>
              <a:t>Implement</a:t>
            </a:r>
            <a:r>
              <a:rPr dirty="0" spc="-40"/>
              <a:t> </a:t>
            </a:r>
            <a:r>
              <a:rPr dirty="0"/>
              <a:t>multiple</a:t>
            </a:r>
            <a:r>
              <a:rPr dirty="0" spc="-60"/>
              <a:t> </a:t>
            </a:r>
            <a:r>
              <a:rPr dirty="0"/>
              <a:t>links</a:t>
            </a:r>
            <a:r>
              <a:rPr dirty="0" spc="-70"/>
              <a:t> </a:t>
            </a:r>
            <a:r>
              <a:rPr dirty="0"/>
              <a:t>between</a:t>
            </a:r>
            <a:r>
              <a:rPr dirty="0" spc="-30"/>
              <a:t> </a:t>
            </a:r>
            <a:r>
              <a:rPr dirty="0"/>
              <a:t>equipment,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either</a:t>
            </a:r>
            <a:r>
              <a:rPr dirty="0" spc="-45"/>
              <a:t> </a:t>
            </a:r>
            <a:r>
              <a:rPr dirty="0"/>
              <a:t>link</a:t>
            </a:r>
            <a:r>
              <a:rPr dirty="0" spc="-70"/>
              <a:t> </a:t>
            </a:r>
            <a:r>
              <a:rPr dirty="0"/>
              <a:t>aggregation</a:t>
            </a:r>
            <a:r>
              <a:rPr dirty="0" spc="-40"/>
              <a:t> </a:t>
            </a:r>
            <a:r>
              <a:rPr dirty="0" spc="-10"/>
              <a:t>(EtherChannel)</a:t>
            </a:r>
            <a:r>
              <a:rPr dirty="0" spc="-45"/>
              <a:t> </a:t>
            </a:r>
            <a:r>
              <a:rPr dirty="0" spc="-25"/>
              <a:t>or </a:t>
            </a:r>
            <a:r>
              <a:rPr dirty="0" spc="-25"/>
              <a:t>	</a:t>
            </a:r>
            <a:r>
              <a:rPr dirty="0"/>
              <a:t>equal</a:t>
            </a:r>
            <a:r>
              <a:rPr dirty="0" spc="-45"/>
              <a:t> </a:t>
            </a:r>
            <a:r>
              <a:rPr dirty="0"/>
              <a:t>cost</a:t>
            </a:r>
            <a:r>
              <a:rPr dirty="0" spc="-25"/>
              <a:t> </a:t>
            </a:r>
            <a:r>
              <a:rPr dirty="0"/>
              <a:t>load</a:t>
            </a:r>
            <a:r>
              <a:rPr dirty="0" spc="-50"/>
              <a:t> </a:t>
            </a:r>
            <a:r>
              <a:rPr dirty="0"/>
              <a:t>balancing,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increase</a:t>
            </a:r>
            <a:r>
              <a:rPr dirty="0" spc="-40"/>
              <a:t> </a:t>
            </a:r>
            <a:r>
              <a:rPr dirty="0" spc="-10"/>
              <a:t>bandwidth.</a:t>
            </a: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/>
              <a:t>Use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scalable</a:t>
            </a:r>
            <a:r>
              <a:rPr dirty="0" spc="-65"/>
              <a:t> </a:t>
            </a:r>
            <a:r>
              <a:rPr dirty="0"/>
              <a:t>routing</a:t>
            </a:r>
            <a:r>
              <a:rPr dirty="0" spc="-35"/>
              <a:t> </a:t>
            </a:r>
            <a:r>
              <a:rPr dirty="0"/>
              <a:t>protocol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implementing</a:t>
            </a:r>
            <a:r>
              <a:rPr dirty="0" spc="-55"/>
              <a:t> </a:t>
            </a:r>
            <a:r>
              <a:rPr dirty="0"/>
              <a:t>features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minimize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routing</a:t>
            </a:r>
            <a:r>
              <a:rPr dirty="0" spc="-35"/>
              <a:t> </a:t>
            </a:r>
            <a:r>
              <a:rPr dirty="0"/>
              <a:t>table</a:t>
            </a:r>
            <a:r>
              <a:rPr dirty="0" spc="-45"/>
              <a:t> </a:t>
            </a:r>
            <a:r>
              <a:rPr dirty="0" spc="-10"/>
              <a:t>size.</a:t>
            </a: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/>
              <a:t>Implement</a:t>
            </a:r>
            <a:r>
              <a:rPr dirty="0" spc="-30"/>
              <a:t> </a:t>
            </a:r>
            <a:r>
              <a:rPr dirty="0"/>
              <a:t>wireless</a:t>
            </a:r>
            <a:r>
              <a:rPr dirty="0" spc="-35"/>
              <a:t> </a:t>
            </a:r>
            <a:r>
              <a:rPr dirty="0"/>
              <a:t>connectivity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allow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mobility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expansion.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7800" marR="5080" indent="-16637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79705" algn="l"/>
              </a:tabLst>
            </a:pPr>
            <a:r>
              <a:rPr dirty="0"/>
              <a:t>There</a:t>
            </a:r>
            <a:r>
              <a:rPr dirty="0" spc="-40"/>
              <a:t> </a:t>
            </a:r>
            <a:r>
              <a:rPr dirty="0"/>
              <a:t>are</a:t>
            </a:r>
            <a:r>
              <a:rPr dirty="0" spc="-35"/>
              <a:t> </a:t>
            </a:r>
            <a:r>
              <a:rPr dirty="0"/>
              <a:t>campus</a:t>
            </a:r>
            <a:r>
              <a:rPr dirty="0" spc="-40"/>
              <a:t> </a:t>
            </a:r>
            <a:r>
              <a:rPr dirty="0"/>
              <a:t>LAN,</a:t>
            </a:r>
            <a:r>
              <a:rPr dirty="0" spc="-55"/>
              <a:t> </a:t>
            </a:r>
            <a:r>
              <a:rPr dirty="0" spc="-10"/>
              <a:t>cloud-</a:t>
            </a:r>
            <a:r>
              <a:rPr dirty="0"/>
              <a:t>managed,</a:t>
            </a:r>
            <a:r>
              <a:rPr dirty="0" spc="-35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 spc="-10"/>
              <a:t>center,</a:t>
            </a:r>
            <a:r>
              <a:rPr dirty="0" spc="-35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 spc="-10"/>
              <a:t>provider,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virtual</a:t>
            </a:r>
            <a:r>
              <a:rPr dirty="0" spc="-50"/>
              <a:t> </a:t>
            </a:r>
            <a:r>
              <a:rPr dirty="0" spc="-10"/>
              <a:t>networking 	witches.</a:t>
            </a:r>
          </a:p>
          <a:p>
            <a:pPr marL="17780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8435" algn="l"/>
              </a:tabLst>
            </a:pPr>
            <a:r>
              <a:rPr dirty="0"/>
              <a:t>Form</a:t>
            </a:r>
            <a:r>
              <a:rPr dirty="0" spc="-15"/>
              <a:t> </a:t>
            </a:r>
            <a:r>
              <a:rPr dirty="0"/>
              <a:t>factors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switches</a:t>
            </a:r>
            <a:r>
              <a:rPr dirty="0" spc="-25"/>
              <a:t> </a:t>
            </a:r>
            <a:r>
              <a:rPr dirty="0"/>
              <a:t>include</a:t>
            </a:r>
            <a:r>
              <a:rPr dirty="0" spc="-40"/>
              <a:t> </a:t>
            </a:r>
            <a:r>
              <a:rPr dirty="0"/>
              <a:t>fixed</a:t>
            </a:r>
            <a:r>
              <a:rPr dirty="0" spc="-35"/>
              <a:t> </a:t>
            </a:r>
            <a:r>
              <a:rPr dirty="0" spc="-10"/>
              <a:t>configuration,</a:t>
            </a:r>
            <a:r>
              <a:rPr dirty="0" spc="-20"/>
              <a:t> </a:t>
            </a:r>
            <a:r>
              <a:rPr dirty="0"/>
              <a:t>modular</a:t>
            </a:r>
            <a:r>
              <a:rPr dirty="0" spc="-25"/>
              <a:t> </a:t>
            </a:r>
            <a:r>
              <a:rPr dirty="0" spc="-10"/>
              <a:t>configuration,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stack</a:t>
            </a:r>
          </a:p>
          <a:p>
            <a:pPr marL="165100" marR="106680" indent="-168910">
              <a:lnSpc>
                <a:spcPct val="100000"/>
              </a:lnSpc>
              <a:spcBef>
                <a:spcPts val="900"/>
              </a:spcBef>
              <a:buClr>
                <a:srgbClr val="57575B"/>
              </a:buClr>
              <a:buSzPct val="90625"/>
              <a:buChar char="•"/>
              <a:tabLst>
                <a:tab pos="167640" algn="l"/>
              </a:tabLst>
            </a:pPr>
            <a:r>
              <a:rPr dirty="0"/>
              <a:t>Routers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network</a:t>
            </a:r>
            <a:r>
              <a:rPr dirty="0" spc="-30"/>
              <a:t> </a:t>
            </a:r>
            <a:r>
              <a:rPr dirty="0"/>
              <a:t>portion</a:t>
            </a:r>
            <a:r>
              <a:rPr dirty="0" spc="-35"/>
              <a:t> </a:t>
            </a:r>
            <a:r>
              <a:rPr dirty="0"/>
              <a:t>(prefix)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destination</a:t>
            </a:r>
            <a:r>
              <a:rPr dirty="0" spc="-60"/>
              <a:t> </a:t>
            </a:r>
            <a:r>
              <a:rPr dirty="0"/>
              <a:t>IP</a:t>
            </a:r>
            <a:r>
              <a:rPr dirty="0" spc="-60"/>
              <a:t> </a:t>
            </a:r>
            <a:r>
              <a:rPr dirty="0"/>
              <a:t>address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route</a:t>
            </a:r>
            <a:r>
              <a:rPr dirty="0" spc="-30"/>
              <a:t> </a:t>
            </a:r>
            <a:r>
              <a:rPr dirty="0"/>
              <a:t>packets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/>
              <a:t>proper</a:t>
            </a:r>
            <a:r>
              <a:rPr dirty="0" spc="-35"/>
              <a:t> </a:t>
            </a:r>
            <a:r>
              <a:rPr dirty="0" spc="-10"/>
              <a:t>destination.</a:t>
            </a:r>
          </a:p>
          <a:p>
            <a:pPr marL="166370" indent="-169545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90625"/>
              <a:buChar char="•"/>
              <a:tabLst>
                <a:tab pos="167005" algn="l"/>
              </a:tabLst>
            </a:pPr>
            <a:r>
              <a:rPr dirty="0"/>
              <a:t>Routers</a:t>
            </a:r>
            <a:r>
              <a:rPr dirty="0" spc="-15"/>
              <a:t> </a:t>
            </a:r>
            <a:r>
              <a:rPr dirty="0"/>
              <a:t>select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alternate</a:t>
            </a:r>
            <a:r>
              <a:rPr dirty="0" spc="-20"/>
              <a:t> </a:t>
            </a:r>
            <a:r>
              <a:rPr dirty="0"/>
              <a:t>path</a:t>
            </a:r>
            <a:r>
              <a:rPr dirty="0" spc="-15"/>
              <a:t> </a:t>
            </a:r>
            <a:r>
              <a:rPr dirty="0"/>
              <a:t>if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link</a:t>
            </a:r>
            <a:r>
              <a:rPr dirty="0" spc="-45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path</a:t>
            </a:r>
            <a:r>
              <a:rPr dirty="0" spc="-15"/>
              <a:t> </a:t>
            </a:r>
            <a:r>
              <a:rPr dirty="0"/>
              <a:t>goes</a:t>
            </a:r>
            <a:r>
              <a:rPr dirty="0" spc="-30"/>
              <a:t> </a:t>
            </a:r>
            <a:r>
              <a:rPr dirty="0" spc="-10"/>
              <a:t>down.</a:t>
            </a:r>
          </a:p>
          <a:p>
            <a:pPr marL="165100" marR="54610" indent="-16891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625"/>
              <a:buChar char="•"/>
              <a:tabLst>
                <a:tab pos="167640" algn="l"/>
              </a:tabLst>
            </a:pPr>
            <a:r>
              <a:rPr dirty="0"/>
              <a:t>Cisco</a:t>
            </a:r>
            <a:r>
              <a:rPr dirty="0" spc="-70"/>
              <a:t> </a:t>
            </a:r>
            <a:r>
              <a:rPr dirty="0"/>
              <a:t>has</a:t>
            </a:r>
            <a:r>
              <a:rPr dirty="0" spc="-45"/>
              <a:t> </a:t>
            </a:r>
            <a:r>
              <a:rPr dirty="0"/>
              <a:t>several</a:t>
            </a:r>
            <a:r>
              <a:rPr dirty="0" spc="-55"/>
              <a:t> </a:t>
            </a:r>
            <a:r>
              <a:rPr dirty="0"/>
              <a:t>categories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routers</a:t>
            </a:r>
            <a:r>
              <a:rPr dirty="0" spc="-35"/>
              <a:t> </a:t>
            </a:r>
            <a:r>
              <a:rPr dirty="0"/>
              <a:t>including</a:t>
            </a:r>
            <a:r>
              <a:rPr dirty="0" spc="-85"/>
              <a:t> </a:t>
            </a:r>
            <a:r>
              <a:rPr dirty="0"/>
              <a:t>branch,</a:t>
            </a:r>
            <a:r>
              <a:rPr dirty="0" spc="-45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/>
              <a:t>edge,</a:t>
            </a:r>
            <a:r>
              <a:rPr dirty="0" spc="-55"/>
              <a:t> </a:t>
            </a:r>
            <a:r>
              <a:rPr dirty="0"/>
              <a:t>service</a:t>
            </a:r>
            <a:r>
              <a:rPr dirty="0" spc="-60"/>
              <a:t> </a:t>
            </a:r>
            <a:r>
              <a:rPr dirty="0"/>
              <a:t>provider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10"/>
              <a:t>industrial.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95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Hierarchical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2595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60"/>
              <a:t> </a:t>
            </a:r>
            <a:r>
              <a:rPr dirty="0" sz="2400"/>
              <a:t>Need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Scale</a:t>
            </a:r>
            <a:r>
              <a:rPr dirty="0" sz="2400" spc="-30"/>
              <a:t> </a:t>
            </a:r>
            <a:r>
              <a:rPr dirty="0" sz="2400"/>
              <a:t>the</a:t>
            </a:r>
            <a:r>
              <a:rPr dirty="0" sz="2400" spc="-60"/>
              <a:t> </a:t>
            </a:r>
            <a:r>
              <a:rPr dirty="0" sz="2400" spc="-10"/>
              <a:t>Network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26186" y="884047"/>
            <a:ext cx="8016240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22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Organizations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increasingly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infrastructure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mission-critical services.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Evolving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support:</a:t>
            </a:r>
            <a:endParaRPr sz="1600">
              <a:latin typeface="Arial MT"/>
              <a:cs typeface="Arial MT"/>
            </a:endParaRPr>
          </a:p>
          <a:p>
            <a:pPr marL="252095" indent="-166370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SzPct val="90625"/>
              <a:buChar char="•"/>
              <a:tabLst>
                <a:tab pos="252095" algn="l"/>
              </a:tabLst>
            </a:pPr>
            <a:r>
              <a:rPr dirty="0" sz="1600">
                <a:latin typeface="Arial MT"/>
                <a:cs typeface="Arial MT"/>
              </a:rPr>
              <a:t>Converged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</a:t>
            </a:r>
            <a:endParaRPr sz="1600">
              <a:latin typeface="Arial MT"/>
              <a:cs typeface="Arial MT"/>
            </a:endParaRPr>
          </a:p>
          <a:p>
            <a:pPr marL="252095" indent="-16637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SzPct val="90625"/>
              <a:buChar char="•"/>
              <a:tabLst>
                <a:tab pos="252095" algn="l"/>
              </a:tabLst>
            </a:pPr>
            <a:r>
              <a:rPr dirty="0" sz="1600">
                <a:latin typeface="Arial MT"/>
                <a:cs typeface="Arial MT"/>
              </a:rPr>
              <a:t>Critical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applications</a:t>
            </a:r>
            <a:endParaRPr sz="1600">
              <a:latin typeface="Arial MT"/>
              <a:cs typeface="Arial MT"/>
            </a:endParaRPr>
          </a:p>
          <a:p>
            <a:pPr marL="252095" indent="-166370">
              <a:lnSpc>
                <a:spcPct val="100000"/>
              </a:lnSpc>
              <a:spcBef>
                <a:spcPts val="500"/>
              </a:spcBef>
              <a:buClr>
                <a:srgbClr val="57575B"/>
              </a:buClr>
              <a:buSzPct val="90625"/>
              <a:buChar char="•"/>
              <a:tabLst>
                <a:tab pos="252095" algn="l"/>
              </a:tabLst>
            </a:pPr>
            <a:r>
              <a:rPr dirty="0" sz="1600">
                <a:latin typeface="Arial MT"/>
                <a:cs typeface="Arial MT"/>
              </a:rPr>
              <a:t>Diverse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business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needs</a:t>
            </a:r>
            <a:endParaRPr sz="1600">
              <a:latin typeface="Arial MT"/>
              <a:cs typeface="Arial MT"/>
            </a:endParaRPr>
          </a:p>
          <a:p>
            <a:pPr marL="252095" indent="-16637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SzPct val="90625"/>
              <a:buChar char="•"/>
              <a:tabLst>
                <a:tab pos="252095" algn="l"/>
              </a:tabLst>
            </a:pPr>
            <a:r>
              <a:rPr dirty="0" sz="1600" spc="-10">
                <a:latin typeface="Arial MT"/>
                <a:cs typeface="Arial MT"/>
              </a:rPr>
              <a:t>Centralized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control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Campus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 designs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very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thousands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Hierarchical</a:t>
            </a:r>
            <a:r>
              <a:rPr dirty="0" spc="-80"/>
              <a:t>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Borderless</a:t>
            </a:r>
            <a:r>
              <a:rPr dirty="0" sz="2400" spc="-125"/>
              <a:t> </a:t>
            </a:r>
            <a:r>
              <a:rPr dirty="0" sz="2400"/>
              <a:t>Switched</a:t>
            </a:r>
            <a:r>
              <a:rPr dirty="0" sz="2400" spc="-120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26186" y="884047"/>
            <a:ext cx="7350125" cy="2752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Borderless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architecture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anyone, </a:t>
            </a:r>
            <a:r>
              <a:rPr dirty="0" sz="1600">
                <a:latin typeface="Arial MT"/>
                <a:cs typeface="Arial MT"/>
              </a:rPr>
              <a:t>anywhere,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anytime,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device;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securely,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reliably,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seamlessly.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600">
              <a:latin typeface="Arial MT"/>
              <a:cs typeface="Arial MT"/>
            </a:endParaRPr>
          </a:p>
          <a:p>
            <a:pPr marL="178435" marR="3050540" indent="-16637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79705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hierarchical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infrastructure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resilient.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Clr>
                <a:srgbClr val="57575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78435" marR="2974340" indent="-16637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79705" algn="l"/>
              </a:tabLst>
            </a:pPr>
            <a:r>
              <a:rPr dirty="0" sz="1600">
                <a:latin typeface="Arial MT"/>
                <a:cs typeface="Arial MT"/>
              </a:rPr>
              <a:t>Borderless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hierarchical, 	modular,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resilient,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flexible.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36" y="1711087"/>
            <a:ext cx="3718869" cy="253700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95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Hierarchical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2280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Hierarchy</a:t>
            </a:r>
            <a:r>
              <a:rPr dirty="0" sz="2400" spc="-80"/>
              <a:t> </a:t>
            </a:r>
            <a:r>
              <a:rPr dirty="0" sz="2400"/>
              <a:t>in</a:t>
            </a:r>
            <a:r>
              <a:rPr dirty="0" sz="2400" spc="-85"/>
              <a:t> </a:t>
            </a:r>
            <a:r>
              <a:rPr dirty="0" sz="2400"/>
              <a:t>the</a:t>
            </a:r>
            <a:r>
              <a:rPr dirty="0" sz="2400" spc="-95"/>
              <a:t> </a:t>
            </a:r>
            <a:r>
              <a:rPr dirty="0" sz="2400"/>
              <a:t>Borderless</a:t>
            </a:r>
            <a:r>
              <a:rPr dirty="0" sz="2400" spc="-75"/>
              <a:t> </a:t>
            </a:r>
            <a:r>
              <a:rPr dirty="0" sz="2400"/>
              <a:t>Switched</a:t>
            </a:r>
            <a:r>
              <a:rPr dirty="0" sz="2400" spc="-75"/>
              <a:t> </a:t>
            </a:r>
            <a:r>
              <a:rPr dirty="0" sz="2400" spc="-10"/>
              <a:t>Network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26186" y="884047"/>
            <a:ext cx="76644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Hierarchical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tiered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distribution,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well-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campus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7768" y="1650618"/>
            <a:ext cx="178816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time- </a:t>
            </a:r>
            <a:r>
              <a:rPr dirty="0" sz="1600">
                <a:latin typeface="Arial MT"/>
                <a:cs typeface="Arial MT"/>
              </a:rPr>
              <a:t>tested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proven </a:t>
            </a:r>
            <a:r>
              <a:rPr dirty="0" sz="1600">
                <a:latin typeface="Arial MT"/>
                <a:cs typeface="Arial MT"/>
              </a:rPr>
              <a:t>hierarchical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design </a:t>
            </a:r>
            <a:r>
              <a:rPr dirty="0" sz="1600">
                <a:latin typeface="Arial MT"/>
                <a:cs typeface="Arial MT"/>
              </a:rPr>
              <a:t>frameworks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campus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85281" y="1612386"/>
            <a:ext cx="3020695" cy="2673350"/>
            <a:chOff x="2685281" y="1612386"/>
            <a:chExt cx="3020695" cy="267335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1" y="1612386"/>
              <a:ext cx="3020579" cy="267310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8360" y="1884311"/>
              <a:ext cx="2682366" cy="2322576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5778" y="1603247"/>
            <a:ext cx="3019066" cy="267462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630548" y="1659382"/>
            <a:ext cx="4335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3910" algn="l"/>
              </a:tabLst>
            </a:pPr>
            <a:r>
              <a:rPr dirty="0" sz="1200" spc="-10" b="1">
                <a:latin typeface="Arial"/>
                <a:cs typeface="Arial"/>
              </a:rPr>
              <a:t>Three-</a:t>
            </a:r>
            <a:r>
              <a:rPr dirty="0" sz="1200" b="1">
                <a:latin typeface="Arial"/>
                <a:cs typeface="Arial"/>
              </a:rPr>
              <a:t>tier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layer</a:t>
            </a:r>
            <a:r>
              <a:rPr dirty="0" sz="1200" b="1">
                <a:latin typeface="Arial"/>
                <a:cs typeface="Arial"/>
              </a:rPr>
              <a:t>	</a:t>
            </a:r>
            <a:r>
              <a:rPr dirty="0" baseline="2314" sz="1800" spc="-44" b="1">
                <a:latin typeface="Arial"/>
                <a:cs typeface="Arial"/>
              </a:rPr>
              <a:t>Two-</a:t>
            </a:r>
            <a:r>
              <a:rPr dirty="0" baseline="2314" sz="1800" b="1">
                <a:latin typeface="Arial"/>
                <a:cs typeface="Arial"/>
              </a:rPr>
              <a:t>tier </a:t>
            </a:r>
            <a:r>
              <a:rPr dirty="0" baseline="2314" sz="1800" spc="-15" b="1">
                <a:latin typeface="Arial"/>
                <a:cs typeface="Arial"/>
              </a:rPr>
              <a:t>layer</a:t>
            </a:r>
            <a:endParaRPr baseline="2314" sz="18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9378" y="2206256"/>
            <a:ext cx="2640456" cy="1987295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995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Hierarchical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3779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Access,</a:t>
            </a:r>
            <a:r>
              <a:rPr dirty="0" sz="2400" spc="-90"/>
              <a:t> </a:t>
            </a:r>
            <a:r>
              <a:rPr dirty="0" sz="2400"/>
              <a:t>Distribution,</a:t>
            </a:r>
            <a:r>
              <a:rPr dirty="0" sz="2400" spc="-60"/>
              <a:t> </a:t>
            </a:r>
            <a:r>
              <a:rPr dirty="0" sz="2400"/>
              <a:t>and</a:t>
            </a:r>
            <a:r>
              <a:rPr dirty="0" sz="2400" spc="-95"/>
              <a:t> </a:t>
            </a:r>
            <a:r>
              <a:rPr dirty="0" sz="2400"/>
              <a:t>Core</a:t>
            </a:r>
            <a:r>
              <a:rPr dirty="0" sz="2400" spc="-75"/>
              <a:t> </a:t>
            </a:r>
            <a:r>
              <a:rPr dirty="0" sz="2400"/>
              <a:t>Layer</a:t>
            </a:r>
            <a:r>
              <a:rPr dirty="0" sz="2400" spc="-80"/>
              <a:t> </a:t>
            </a:r>
            <a:r>
              <a:rPr dirty="0" sz="2400" spc="-10"/>
              <a:t>Functions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26186" y="806983"/>
            <a:ext cx="7950200" cy="386778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00" b="1">
                <a:latin typeface="Arial"/>
                <a:cs typeface="Arial"/>
              </a:rPr>
              <a:t>Access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  <a:p>
            <a:pPr marL="179070" indent="-16637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user.</a:t>
            </a:r>
            <a:endParaRPr sz="1600">
              <a:latin typeface="Arial MT"/>
              <a:cs typeface="Arial MT"/>
            </a:endParaRP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Clr>
                <a:srgbClr val="57575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Distribution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quality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security.</a:t>
            </a:r>
            <a:endParaRPr sz="1600">
              <a:latin typeface="Arial MT"/>
              <a:cs typeface="Arial MT"/>
            </a:endParaRP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aggregates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large-</a:t>
            </a:r>
            <a:r>
              <a:rPr dirty="0" sz="1600">
                <a:latin typeface="Arial MT"/>
                <a:cs typeface="Arial MT"/>
              </a:rPr>
              <a:t>scale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closet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broadcast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domains.</a:t>
            </a:r>
            <a:endParaRPr sz="1600">
              <a:latin typeface="Arial MT"/>
              <a:cs typeface="Arial MT"/>
            </a:endParaRPr>
          </a:p>
          <a:p>
            <a:pPr marL="179070" indent="-166370">
              <a:lnSpc>
                <a:spcPct val="100000"/>
              </a:lnSpc>
              <a:spcBef>
                <a:spcPts val="605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Clr>
                <a:srgbClr val="57575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Core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backbone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79070" indent="-16637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90625"/>
              <a:buChar char="•"/>
              <a:tabLst>
                <a:tab pos="17907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fault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isolation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high-speed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backbone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470535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Hierarchical</a:t>
            </a:r>
            <a:r>
              <a:rPr dirty="0" spc="-80"/>
              <a:t>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 spc="-25"/>
              <a:t>Three-</a:t>
            </a:r>
            <a:r>
              <a:rPr dirty="0" sz="2400"/>
              <a:t>Tier</a:t>
            </a:r>
            <a:r>
              <a:rPr dirty="0" sz="2400" spc="-75"/>
              <a:t> </a:t>
            </a:r>
            <a:r>
              <a:rPr dirty="0" sz="2400"/>
              <a:t>and</a:t>
            </a:r>
            <a:r>
              <a:rPr dirty="0" sz="2400" spc="-110"/>
              <a:t> </a:t>
            </a:r>
            <a:r>
              <a:rPr dirty="0" sz="2400" spc="-55"/>
              <a:t>Two-</a:t>
            </a:r>
            <a:r>
              <a:rPr dirty="0" sz="2400"/>
              <a:t>Tier</a:t>
            </a:r>
            <a:r>
              <a:rPr dirty="0" sz="2400" spc="-70"/>
              <a:t> </a:t>
            </a:r>
            <a:r>
              <a:rPr dirty="0" sz="2400" spc="-10"/>
              <a:t>Examples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26186" y="547005"/>
            <a:ext cx="5513070" cy="15735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20" b="1">
                <a:latin typeface="Arial"/>
                <a:cs typeface="Arial"/>
              </a:rPr>
              <a:t>Three-</a:t>
            </a:r>
            <a:r>
              <a:rPr dirty="0" sz="1600" b="1">
                <a:latin typeface="Arial"/>
                <a:cs typeface="Arial"/>
              </a:rPr>
              <a:t>tier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Campus </a:t>
            </a:r>
            <a:r>
              <a:rPr dirty="0" sz="1600" spc="-10" b="1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179705" marR="485775" indent="-167640">
              <a:lnSpc>
                <a:spcPct val="100000"/>
              </a:lnSpc>
              <a:spcBef>
                <a:spcPts val="595"/>
              </a:spcBef>
              <a:buClr>
                <a:srgbClr val="57575B"/>
              </a:buClr>
              <a:buSzPct val="89285"/>
              <a:buChar char="•"/>
              <a:tabLst>
                <a:tab pos="179705" algn="l"/>
              </a:tabLst>
            </a:pP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organizations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requiring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distribution,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core </a:t>
            </a:r>
            <a:r>
              <a:rPr dirty="0" sz="1400" spc="-10">
                <a:latin typeface="Arial MT"/>
                <a:cs typeface="Arial MT"/>
              </a:rPr>
              <a:t>layers.</a:t>
            </a:r>
            <a:endParaRPr sz="1400">
              <a:latin typeface="Arial MT"/>
              <a:cs typeface="Arial MT"/>
            </a:endParaRPr>
          </a:p>
          <a:p>
            <a:pPr marL="179705" marR="5080" indent="-16764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89285"/>
              <a:buChar char="•"/>
              <a:tabLst>
                <a:tab pos="17970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recommendation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 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build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extended-</a:t>
            </a:r>
            <a:r>
              <a:rPr dirty="0" sz="1400">
                <a:latin typeface="Arial MT"/>
                <a:cs typeface="Arial MT"/>
              </a:rPr>
              <a:t>star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physical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 </a:t>
            </a:r>
            <a:r>
              <a:rPr dirty="0" sz="1400">
                <a:latin typeface="Arial MT"/>
                <a:cs typeface="Arial MT"/>
              </a:rPr>
              <a:t>topology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centralized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building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buildings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on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campus.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6186" y="2696481"/>
            <a:ext cx="5553075" cy="14363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40" b="1">
                <a:latin typeface="Arial"/>
                <a:cs typeface="Arial"/>
              </a:rPr>
              <a:t>Two-</a:t>
            </a:r>
            <a:r>
              <a:rPr dirty="0" sz="1600" b="1">
                <a:latin typeface="Arial"/>
                <a:cs typeface="Arial"/>
              </a:rPr>
              <a:t>tier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Campus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180975" indent="-168275">
              <a:lnSpc>
                <a:spcPct val="100000"/>
              </a:lnSpc>
              <a:spcBef>
                <a:spcPts val="595"/>
              </a:spcBef>
              <a:buClr>
                <a:srgbClr val="57575B"/>
              </a:buClr>
              <a:buSzPct val="89285"/>
              <a:buChar char="•"/>
              <a:tabLst>
                <a:tab pos="180975" algn="l"/>
              </a:tabLst>
            </a:pP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separate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distribution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required.</a:t>
            </a:r>
            <a:endParaRPr sz="1400">
              <a:latin typeface="Arial MT"/>
              <a:cs typeface="Arial MT"/>
            </a:endParaRPr>
          </a:p>
          <a:p>
            <a:pPr marL="179705" marR="5080" indent="-167640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89285"/>
              <a:buChar char="•"/>
              <a:tabLst>
                <a:tab pos="179705" algn="l"/>
              </a:tabLst>
            </a:pPr>
            <a:r>
              <a:rPr dirty="0" sz="1400">
                <a:latin typeface="Arial MT"/>
                <a:cs typeface="Arial MT"/>
              </a:rPr>
              <a:t>Useful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smaller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campus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campus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sites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consisting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of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single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building.</a:t>
            </a:r>
            <a:endParaRPr sz="14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600"/>
              </a:spcBef>
              <a:buClr>
                <a:srgbClr val="57575B"/>
              </a:buClr>
              <a:buSzPct val="89285"/>
              <a:buChar char="•"/>
              <a:tabLst>
                <a:tab pos="180975" algn="l"/>
              </a:tabLst>
            </a:pPr>
            <a:r>
              <a:rPr dirty="0" sz="1400">
                <a:latin typeface="Arial MT"/>
                <a:cs typeface="Arial MT"/>
              </a:rPr>
              <a:t>Also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collapsed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core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design.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35863" y="576072"/>
            <a:ext cx="8326120" cy="4139565"/>
            <a:chOff x="435863" y="576072"/>
            <a:chExt cx="8326120" cy="41395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27" y="576072"/>
              <a:ext cx="8308848" cy="219913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7147" y="707517"/>
              <a:ext cx="2004060" cy="197472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3" y="2746248"/>
              <a:ext cx="8310372" cy="196900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1706" y="2888208"/>
              <a:ext cx="2365883" cy="163918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2011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2025-04-01T14:10:05Z</dcterms:created>
  <dcterms:modified xsi:type="dcterms:W3CDTF">2025-04-01T14:10:05Z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