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</p:sldIdLst>
  <p:sldSz cx="9144000" cy="5143500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739" y="56134"/>
            <a:ext cx="6480175" cy="55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004B69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2012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004B69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2012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004B69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2012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39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508038" y="4715192"/>
            <a:ext cx="340360" cy="180975"/>
          </a:xfrm>
          <a:custGeom>
            <a:avLst/>
            <a:gdLst/>
            <a:ahLst/>
            <a:cxnLst/>
            <a:rect l="l" t="t" r="r" b="b"/>
            <a:pathLst>
              <a:path w="340359" h="180975">
                <a:moveTo>
                  <a:pt x="14909" y="51498"/>
                </a:moveTo>
                <a:lnTo>
                  <a:pt x="11404" y="48806"/>
                </a:lnTo>
                <a:lnTo>
                  <a:pt x="3505" y="48806"/>
                </a:lnTo>
                <a:lnTo>
                  <a:pt x="0" y="51498"/>
                </a:lnTo>
                <a:lnTo>
                  <a:pt x="0" y="75717"/>
                </a:lnTo>
                <a:lnTo>
                  <a:pt x="3505" y="79311"/>
                </a:lnTo>
                <a:lnTo>
                  <a:pt x="11404" y="79311"/>
                </a:lnTo>
                <a:lnTo>
                  <a:pt x="14909" y="75717"/>
                </a:lnTo>
                <a:lnTo>
                  <a:pt x="14909" y="55981"/>
                </a:lnTo>
                <a:lnTo>
                  <a:pt x="14909" y="51498"/>
                </a:lnTo>
                <a:close/>
              </a:path>
              <a:path w="340359" h="180975">
                <a:moveTo>
                  <a:pt x="55575" y="31153"/>
                </a:moveTo>
                <a:lnTo>
                  <a:pt x="52070" y="28473"/>
                </a:lnTo>
                <a:lnTo>
                  <a:pt x="44183" y="28473"/>
                </a:lnTo>
                <a:lnTo>
                  <a:pt x="40665" y="31153"/>
                </a:lnTo>
                <a:lnTo>
                  <a:pt x="40665" y="75742"/>
                </a:lnTo>
                <a:lnTo>
                  <a:pt x="44183" y="79311"/>
                </a:lnTo>
                <a:lnTo>
                  <a:pt x="52070" y="79311"/>
                </a:lnTo>
                <a:lnTo>
                  <a:pt x="55575" y="75742"/>
                </a:lnTo>
                <a:lnTo>
                  <a:pt x="55575" y="35610"/>
                </a:lnTo>
                <a:lnTo>
                  <a:pt x="55575" y="31153"/>
                </a:lnTo>
                <a:close/>
              </a:path>
              <a:path w="340359" h="180975">
                <a:moveTo>
                  <a:pt x="75920" y="121081"/>
                </a:moveTo>
                <a:lnTo>
                  <a:pt x="74129" y="121081"/>
                </a:lnTo>
                <a:lnTo>
                  <a:pt x="68795" y="119303"/>
                </a:lnTo>
                <a:lnTo>
                  <a:pt x="61671" y="119303"/>
                </a:lnTo>
                <a:lnTo>
                  <a:pt x="49276" y="121539"/>
                </a:lnTo>
                <a:lnTo>
                  <a:pt x="39395" y="127800"/>
                </a:lnTo>
                <a:lnTo>
                  <a:pt x="32867" y="137414"/>
                </a:lnTo>
                <a:lnTo>
                  <a:pt x="30505" y="149694"/>
                </a:lnTo>
                <a:lnTo>
                  <a:pt x="32994" y="162877"/>
                </a:lnTo>
                <a:lnTo>
                  <a:pt x="39738" y="172707"/>
                </a:lnTo>
                <a:lnTo>
                  <a:pt x="49657" y="178854"/>
                </a:lnTo>
                <a:lnTo>
                  <a:pt x="61671" y="180975"/>
                </a:lnTo>
                <a:lnTo>
                  <a:pt x="68795" y="180975"/>
                </a:lnTo>
                <a:lnTo>
                  <a:pt x="74129" y="179184"/>
                </a:lnTo>
                <a:lnTo>
                  <a:pt x="75920" y="179184"/>
                </a:lnTo>
                <a:lnTo>
                  <a:pt x="75920" y="165785"/>
                </a:lnTo>
                <a:lnTo>
                  <a:pt x="75920" y="163106"/>
                </a:lnTo>
                <a:lnTo>
                  <a:pt x="75018" y="163106"/>
                </a:lnTo>
                <a:lnTo>
                  <a:pt x="69684" y="165785"/>
                </a:lnTo>
                <a:lnTo>
                  <a:pt x="52768" y="165785"/>
                </a:lnTo>
                <a:lnTo>
                  <a:pt x="46532" y="158635"/>
                </a:lnTo>
                <a:lnTo>
                  <a:pt x="46532" y="140754"/>
                </a:lnTo>
                <a:lnTo>
                  <a:pt x="52768" y="133604"/>
                </a:lnTo>
                <a:lnTo>
                  <a:pt x="70573" y="133604"/>
                </a:lnTo>
                <a:lnTo>
                  <a:pt x="75018" y="137172"/>
                </a:lnTo>
                <a:lnTo>
                  <a:pt x="75920" y="137172"/>
                </a:lnTo>
                <a:lnTo>
                  <a:pt x="75920" y="133604"/>
                </a:lnTo>
                <a:lnTo>
                  <a:pt x="75920" y="121081"/>
                </a:lnTo>
                <a:close/>
              </a:path>
              <a:path w="340359" h="180975">
                <a:moveTo>
                  <a:pt x="96253" y="3556"/>
                </a:moveTo>
                <a:lnTo>
                  <a:pt x="92735" y="0"/>
                </a:lnTo>
                <a:lnTo>
                  <a:pt x="84848" y="0"/>
                </a:lnTo>
                <a:lnTo>
                  <a:pt x="81330" y="3556"/>
                </a:lnTo>
                <a:lnTo>
                  <a:pt x="81330" y="90665"/>
                </a:lnTo>
                <a:lnTo>
                  <a:pt x="84848" y="94221"/>
                </a:lnTo>
                <a:lnTo>
                  <a:pt x="92735" y="94221"/>
                </a:lnTo>
                <a:lnTo>
                  <a:pt x="96253" y="90665"/>
                </a:lnTo>
                <a:lnTo>
                  <a:pt x="96253" y="7112"/>
                </a:lnTo>
                <a:lnTo>
                  <a:pt x="96253" y="3556"/>
                </a:lnTo>
                <a:close/>
              </a:path>
              <a:path w="340359" h="180975">
                <a:moveTo>
                  <a:pt x="111163" y="119989"/>
                </a:moveTo>
                <a:lnTo>
                  <a:pt x="96253" y="119989"/>
                </a:lnTo>
                <a:lnTo>
                  <a:pt x="96253" y="179628"/>
                </a:lnTo>
                <a:lnTo>
                  <a:pt x="111163" y="179628"/>
                </a:lnTo>
                <a:lnTo>
                  <a:pt x="111163" y="119989"/>
                </a:lnTo>
                <a:close/>
              </a:path>
              <a:path w="340359" h="180975">
                <a:moveTo>
                  <a:pt x="136918" y="31153"/>
                </a:moveTo>
                <a:lnTo>
                  <a:pt x="133413" y="28473"/>
                </a:lnTo>
                <a:lnTo>
                  <a:pt x="125514" y="28473"/>
                </a:lnTo>
                <a:lnTo>
                  <a:pt x="122008" y="31153"/>
                </a:lnTo>
                <a:lnTo>
                  <a:pt x="122008" y="75742"/>
                </a:lnTo>
                <a:lnTo>
                  <a:pt x="125514" y="79311"/>
                </a:lnTo>
                <a:lnTo>
                  <a:pt x="133413" y="79311"/>
                </a:lnTo>
                <a:lnTo>
                  <a:pt x="136918" y="75742"/>
                </a:lnTo>
                <a:lnTo>
                  <a:pt x="136918" y="35610"/>
                </a:lnTo>
                <a:lnTo>
                  <a:pt x="136918" y="31153"/>
                </a:lnTo>
                <a:close/>
              </a:path>
              <a:path w="340359" h="180975">
                <a:moveTo>
                  <a:pt x="171488" y="153263"/>
                </a:moveTo>
                <a:lnTo>
                  <a:pt x="167068" y="147015"/>
                </a:lnTo>
                <a:lnTo>
                  <a:pt x="157340" y="143433"/>
                </a:lnTo>
                <a:lnTo>
                  <a:pt x="153797" y="142544"/>
                </a:lnTo>
                <a:lnTo>
                  <a:pt x="151155" y="141643"/>
                </a:lnTo>
                <a:lnTo>
                  <a:pt x="146735" y="140754"/>
                </a:lnTo>
                <a:lnTo>
                  <a:pt x="146735" y="133604"/>
                </a:lnTo>
                <a:lnTo>
                  <a:pt x="150266" y="131813"/>
                </a:lnTo>
                <a:lnTo>
                  <a:pt x="160870" y="131813"/>
                </a:lnTo>
                <a:lnTo>
                  <a:pt x="167068" y="133604"/>
                </a:lnTo>
                <a:lnTo>
                  <a:pt x="167944" y="133604"/>
                </a:lnTo>
                <a:lnTo>
                  <a:pt x="167944" y="131813"/>
                </a:lnTo>
                <a:lnTo>
                  <a:pt x="167944" y="121081"/>
                </a:lnTo>
                <a:lnTo>
                  <a:pt x="167068" y="121081"/>
                </a:lnTo>
                <a:lnTo>
                  <a:pt x="160870" y="119303"/>
                </a:lnTo>
                <a:lnTo>
                  <a:pt x="152920" y="119303"/>
                </a:lnTo>
                <a:lnTo>
                  <a:pt x="143865" y="120611"/>
                </a:lnTo>
                <a:lnTo>
                  <a:pt x="136893" y="124333"/>
                </a:lnTo>
                <a:lnTo>
                  <a:pt x="132410" y="130251"/>
                </a:lnTo>
                <a:lnTo>
                  <a:pt x="130822" y="138074"/>
                </a:lnTo>
                <a:lnTo>
                  <a:pt x="130822" y="147904"/>
                </a:lnTo>
                <a:lnTo>
                  <a:pt x="137883" y="152374"/>
                </a:lnTo>
                <a:lnTo>
                  <a:pt x="146735" y="155054"/>
                </a:lnTo>
                <a:lnTo>
                  <a:pt x="147612" y="155943"/>
                </a:lnTo>
                <a:lnTo>
                  <a:pt x="149377" y="155943"/>
                </a:lnTo>
                <a:lnTo>
                  <a:pt x="156451" y="159524"/>
                </a:lnTo>
                <a:lnTo>
                  <a:pt x="156451" y="165785"/>
                </a:lnTo>
                <a:lnTo>
                  <a:pt x="152920" y="167563"/>
                </a:lnTo>
                <a:lnTo>
                  <a:pt x="138772" y="167563"/>
                </a:lnTo>
                <a:lnTo>
                  <a:pt x="132588" y="165785"/>
                </a:lnTo>
                <a:lnTo>
                  <a:pt x="131699" y="165785"/>
                </a:lnTo>
                <a:lnTo>
                  <a:pt x="131699" y="179184"/>
                </a:lnTo>
                <a:lnTo>
                  <a:pt x="139661" y="180975"/>
                </a:lnTo>
                <a:lnTo>
                  <a:pt x="147612" y="180975"/>
                </a:lnTo>
                <a:lnTo>
                  <a:pt x="156184" y="179920"/>
                </a:lnTo>
                <a:lnTo>
                  <a:pt x="163855" y="176517"/>
                </a:lnTo>
                <a:lnTo>
                  <a:pt x="169367" y="170421"/>
                </a:lnTo>
                <a:lnTo>
                  <a:pt x="170027" y="167563"/>
                </a:lnTo>
                <a:lnTo>
                  <a:pt x="171488" y="161315"/>
                </a:lnTo>
                <a:lnTo>
                  <a:pt x="171488" y="153263"/>
                </a:lnTo>
                <a:close/>
              </a:path>
              <a:path w="340359" h="180975">
                <a:moveTo>
                  <a:pt x="177584" y="51498"/>
                </a:moveTo>
                <a:lnTo>
                  <a:pt x="174078" y="48806"/>
                </a:lnTo>
                <a:lnTo>
                  <a:pt x="166179" y="48806"/>
                </a:lnTo>
                <a:lnTo>
                  <a:pt x="162674" y="51498"/>
                </a:lnTo>
                <a:lnTo>
                  <a:pt x="162674" y="75717"/>
                </a:lnTo>
                <a:lnTo>
                  <a:pt x="166179" y="79311"/>
                </a:lnTo>
                <a:lnTo>
                  <a:pt x="174078" y="79311"/>
                </a:lnTo>
                <a:lnTo>
                  <a:pt x="177584" y="75717"/>
                </a:lnTo>
                <a:lnTo>
                  <a:pt x="177584" y="55981"/>
                </a:lnTo>
                <a:lnTo>
                  <a:pt x="177584" y="51498"/>
                </a:lnTo>
                <a:close/>
              </a:path>
              <a:path w="340359" h="180975">
                <a:moveTo>
                  <a:pt x="218249" y="31153"/>
                </a:moveTo>
                <a:lnTo>
                  <a:pt x="214744" y="28473"/>
                </a:lnTo>
                <a:lnTo>
                  <a:pt x="206844" y="28473"/>
                </a:lnTo>
                <a:lnTo>
                  <a:pt x="203339" y="31153"/>
                </a:lnTo>
                <a:lnTo>
                  <a:pt x="203339" y="75742"/>
                </a:lnTo>
                <a:lnTo>
                  <a:pt x="206844" y="79311"/>
                </a:lnTo>
                <a:lnTo>
                  <a:pt x="214744" y="79311"/>
                </a:lnTo>
                <a:lnTo>
                  <a:pt x="218249" y="75742"/>
                </a:lnTo>
                <a:lnTo>
                  <a:pt x="218249" y="35610"/>
                </a:lnTo>
                <a:lnTo>
                  <a:pt x="218249" y="31153"/>
                </a:lnTo>
                <a:close/>
              </a:path>
              <a:path w="340359" h="180975">
                <a:moveTo>
                  <a:pt x="231127" y="121081"/>
                </a:moveTo>
                <a:lnTo>
                  <a:pt x="229374" y="121081"/>
                </a:lnTo>
                <a:lnTo>
                  <a:pt x="224116" y="119303"/>
                </a:lnTo>
                <a:lnTo>
                  <a:pt x="217093" y="119303"/>
                </a:lnTo>
                <a:lnTo>
                  <a:pt x="204889" y="121539"/>
                </a:lnTo>
                <a:lnTo>
                  <a:pt x="195160" y="127800"/>
                </a:lnTo>
                <a:lnTo>
                  <a:pt x="188722" y="137414"/>
                </a:lnTo>
                <a:lnTo>
                  <a:pt x="186397" y="149694"/>
                </a:lnTo>
                <a:lnTo>
                  <a:pt x="188849" y="162877"/>
                </a:lnTo>
                <a:lnTo>
                  <a:pt x="195491" y="172707"/>
                </a:lnTo>
                <a:lnTo>
                  <a:pt x="205257" y="178854"/>
                </a:lnTo>
                <a:lnTo>
                  <a:pt x="217093" y="180975"/>
                </a:lnTo>
                <a:lnTo>
                  <a:pt x="224116" y="180975"/>
                </a:lnTo>
                <a:lnTo>
                  <a:pt x="229374" y="179184"/>
                </a:lnTo>
                <a:lnTo>
                  <a:pt x="231127" y="179184"/>
                </a:lnTo>
                <a:lnTo>
                  <a:pt x="231127" y="165785"/>
                </a:lnTo>
                <a:lnTo>
                  <a:pt x="231127" y="163106"/>
                </a:lnTo>
                <a:lnTo>
                  <a:pt x="230251" y="163106"/>
                </a:lnTo>
                <a:lnTo>
                  <a:pt x="225869" y="165785"/>
                </a:lnTo>
                <a:lnTo>
                  <a:pt x="208330" y="165785"/>
                </a:lnTo>
                <a:lnTo>
                  <a:pt x="202184" y="158635"/>
                </a:lnTo>
                <a:lnTo>
                  <a:pt x="202184" y="140754"/>
                </a:lnTo>
                <a:lnTo>
                  <a:pt x="209207" y="133604"/>
                </a:lnTo>
                <a:lnTo>
                  <a:pt x="225869" y="133604"/>
                </a:lnTo>
                <a:lnTo>
                  <a:pt x="230251" y="137172"/>
                </a:lnTo>
                <a:lnTo>
                  <a:pt x="231127" y="137172"/>
                </a:lnTo>
                <a:lnTo>
                  <a:pt x="231127" y="133604"/>
                </a:lnTo>
                <a:lnTo>
                  <a:pt x="231127" y="121081"/>
                </a:lnTo>
                <a:close/>
              </a:path>
              <a:path w="340359" h="180975">
                <a:moveTo>
                  <a:pt x="258927" y="3556"/>
                </a:moveTo>
                <a:lnTo>
                  <a:pt x="255409" y="0"/>
                </a:lnTo>
                <a:lnTo>
                  <a:pt x="247523" y="0"/>
                </a:lnTo>
                <a:lnTo>
                  <a:pt x="244005" y="3556"/>
                </a:lnTo>
                <a:lnTo>
                  <a:pt x="244005" y="90665"/>
                </a:lnTo>
                <a:lnTo>
                  <a:pt x="247523" y="94221"/>
                </a:lnTo>
                <a:lnTo>
                  <a:pt x="255409" y="94221"/>
                </a:lnTo>
                <a:lnTo>
                  <a:pt x="258927" y="90665"/>
                </a:lnTo>
                <a:lnTo>
                  <a:pt x="258927" y="7112"/>
                </a:lnTo>
                <a:lnTo>
                  <a:pt x="258927" y="3556"/>
                </a:lnTo>
                <a:close/>
              </a:path>
              <a:path w="340359" h="180975">
                <a:moveTo>
                  <a:pt x="299593" y="31153"/>
                </a:moveTo>
                <a:lnTo>
                  <a:pt x="296075" y="28473"/>
                </a:lnTo>
                <a:lnTo>
                  <a:pt x="288188" y="28473"/>
                </a:lnTo>
                <a:lnTo>
                  <a:pt x="284683" y="31153"/>
                </a:lnTo>
                <a:lnTo>
                  <a:pt x="284683" y="75742"/>
                </a:lnTo>
                <a:lnTo>
                  <a:pt x="288188" y="79311"/>
                </a:lnTo>
                <a:lnTo>
                  <a:pt x="296075" y="79311"/>
                </a:lnTo>
                <a:lnTo>
                  <a:pt x="299593" y="75742"/>
                </a:lnTo>
                <a:lnTo>
                  <a:pt x="299593" y="35610"/>
                </a:lnTo>
                <a:lnTo>
                  <a:pt x="299593" y="31153"/>
                </a:lnTo>
                <a:close/>
              </a:path>
              <a:path w="340359" h="180975">
                <a:moveTo>
                  <a:pt x="309079" y="149694"/>
                </a:moveTo>
                <a:lnTo>
                  <a:pt x="306857" y="137782"/>
                </a:lnTo>
                <a:lnTo>
                  <a:pt x="304723" y="134493"/>
                </a:lnTo>
                <a:lnTo>
                  <a:pt x="300596" y="128130"/>
                </a:lnTo>
                <a:lnTo>
                  <a:pt x="293217" y="123228"/>
                </a:lnTo>
                <a:lnTo>
                  <a:pt x="293217" y="141643"/>
                </a:lnTo>
                <a:lnTo>
                  <a:pt x="293217" y="158635"/>
                </a:lnTo>
                <a:lnTo>
                  <a:pt x="287045" y="165785"/>
                </a:lnTo>
                <a:lnTo>
                  <a:pt x="269430" y="165785"/>
                </a:lnTo>
                <a:lnTo>
                  <a:pt x="263258" y="158635"/>
                </a:lnTo>
                <a:lnTo>
                  <a:pt x="263258" y="141643"/>
                </a:lnTo>
                <a:lnTo>
                  <a:pt x="269430" y="134493"/>
                </a:lnTo>
                <a:lnTo>
                  <a:pt x="287045" y="134493"/>
                </a:lnTo>
                <a:lnTo>
                  <a:pt x="293217" y="141643"/>
                </a:lnTo>
                <a:lnTo>
                  <a:pt x="293217" y="123228"/>
                </a:lnTo>
                <a:lnTo>
                  <a:pt x="290868" y="121666"/>
                </a:lnTo>
                <a:lnTo>
                  <a:pt x="278244" y="119303"/>
                </a:lnTo>
                <a:lnTo>
                  <a:pt x="265607" y="121666"/>
                </a:lnTo>
                <a:lnTo>
                  <a:pt x="255879" y="128130"/>
                </a:lnTo>
                <a:lnTo>
                  <a:pt x="249605" y="137782"/>
                </a:lnTo>
                <a:lnTo>
                  <a:pt x="247396" y="149694"/>
                </a:lnTo>
                <a:lnTo>
                  <a:pt x="249605" y="161747"/>
                </a:lnTo>
                <a:lnTo>
                  <a:pt x="255879" y="171704"/>
                </a:lnTo>
                <a:lnTo>
                  <a:pt x="265607" y="178485"/>
                </a:lnTo>
                <a:lnTo>
                  <a:pt x="278244" y="180975"/>
                </a:lnTo>
                <a:lnTo>
                  <a:pt x="290868" y="178485"/>
                </a:lnTo>
                <a:lnTo>
                  <a:pt x="300596" y="171704"/>
                </a:lnTo>
                <a:lnTo>
                  <a:pt x="304317" y="165785"/>
                </a:lnTo>
                <a:lnTo>
                  <a:pt x="306857" y="161747"/>
                </a:lnTo>
                <a:lnTo>
                  <a:pt x="309079" y="149694"/>
                </a:lnTo>
                <a:close/>
              </a:path>
              <a:path w="340359" h="180975">
                <a:moveTo>
                  <a:pt x="340258" y="51498"/>
                </a:moveTo>
                <a:lnTo>
                  <a:pt x="336753" y="48806"/>
                </a:lnTo>
                <a:lnTo>
                  <a:pt x="328853" y="48806"/>
                </a:lnTo>
                <a:lnTo>
                  <a:pt x="325348" y="51498"/>
                </a:lnTo>
                <a:lnTo>
                  <a:pt x="325348" y="75717"/>
                </a:lnTo>
                <a:lnTo>
                  <a:pt x="328853" y="79311"/>
                </a:lnTo>
                <a:lnTo>
                  <a:pt x="336753" y="79311"/>
                </a:lnTo>
                <a:lnTo>
                  <a:pt x="340258" y="75717"/>
                </a:lnTo>
                <a:lnTo>
                  <a:pt x="340258" y="55981"/>
                </a:lnTo>
                <a:lnTo>
                  <a:pt x="340258" y="51498"/>
                </a:lnTo>
                <a:close/>
              </a:path>
            </a:pathLst>
          </a:custGeom>
          <a:solidFill>
            <a:srgbClr val="086C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004B69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2012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2012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08038" y="4715192"/>
            <a:ext cx="340360" cy="180975"/>
          </a:xfrm>
          <a:custGeom>
            <a:avLst/>
            <a:gdLst/>
            <a:ahLst/>
            <a:cxnLst/>
            <a:rect l="l" t="t" r="r" b="b"/>
            <a:pathLst>
              <a:path w="340359" h="180975">
                <a:moveTo>
                  <a:pt x="14909" y="51498"/>
                </a:moveTo>
                <a:lnTo>
                  <a:pt x="11404" y="48806"/>
                </a:lnTo>
                <a:lnTo>
                  <a:pt x="3505" y="48806"/>
                </a:lnTo>
                <a:lnTo>
                  <a:pt x="0" y="51498"/>
                </a:lnTo>
                <a:lnTo>
                  <a:pt x="0" y="75717"/>
                </a:lnTo>
                <a:lnTo>
                  <a:pt x="3505" y="79311"/>
                </a:lnTo>
                <a:lnTo>
                  <a:pt x="11404" y="79311"/>
                </a:lnTo>
                <a:lnTo>
                  <a:pt x="14909" y="75717"/>
                </a:lnTo>
                <a:lnTo>
                  <a:pt x="14909" y="55981"/>
                </a:lnTo>
                <a:lnTo>
                  <a:pt x="14909" y="51498"/>
                </a:lnTo>
                <a:close/>
              </a:path>
              <a:path w="340359" h="180975">
                <a:moveTo>
                  <a:pt x="55575" y="31153"/>
                </a:moveTo>
                <a:lnTo>
                  <a:pt x="52070" y="28473"/>
                </a:lnTo>
                <a:lnTo>
                  <a:pt x="44183" y="28473"/>
                </a:lnTo>
                <a:lnTo>
                  <a:pt x="40665" y="31153"/>
                </a:lnTo>
                <a:lnTo>
                  <a:pt x="40665" y="75742"/>
                </a:lnTo>
                <a:lnTo>
                  <a:pt x="44183" y="79311"/>
                </a:lnTo>
                <a:lnTo>
                  <a:pt x="52070" y="79311"/>
                </a:lnTo>
                <a:lnTo>
                  <a:pt x="55575" y="75742"/>
                </a:lnTo>
                <a:lnTo>
                  <a:pt x="55575" y="35610"/>
                </a:lnTo>
                <a:lnTo>
                  <a:pt x="55575" y="31153"/>
                </a:lnTo>
                <a:close/>
              </a:path>
              <a:path w="340359" h="180975">
                <a:moveTo>
                  <a:pt x="75920" y="121081"/>
                </a:moveTo>
                <a:lnTo>
                  <a:pt x="74129" y="121081"/>
                </a:lnTo>
                <a:lnTo>
                  <a:pt x="68795" y="119303"/>
                </a:lnTo>
                <a:lnTo>
                  <a:pt x="61671" y="119303"/>
                </a:lnTo>
                <a:lnTo>
                  <a:pt x="49276" y="121539"/>
                </a:lnTo>
                <a:lnTo>
                  <a:pt x="39395" y="127800"/>
                </a:lnTo>
                <a:lnTo>
                  <a:pt x="32867" y="137414"/>
                </a:lnTo>
                <a:lnTo>
                  <a:pt x="30505" y="149694"/>
                </a:lnTo>
                <a:lnTo>
                  <a:pt x="32994" y="162877"/>
                </a:lnTo>
                <a:lnTo>
                  <a:pt x="39738" y="172707"/>
                </a:lnTo>
                <a:lnTo>
                  <a:pt x="49657" y="178854"/>
                </a:lnTo>
                <a:lnTo>
                  <a:pt x="61671" y="180975"/>
                </a:lnTo>
                <a:lnTo>
                  <a:pt x="68795" y="180975"/>
                </a:lnTo>
                <a:lnTo>
                  <a:pt x="74129" y="179184"/>
                </a:lnTo>
                <a:lnTo>
                  <a:pt x="75920" y="179184"/>
                </a:lnTo>
                <a:lnTo>
                  <a:pt x="75920" y="165785"/>
                </a:lnTo>
                <a:lnTo>
                  <a:pt x="75920" y="163106"/>
                </a:lnTo>
                <a:lnTo>
                  <a:pt x="75018" y="163106"/>
                </a:lnTo>
                <a:lnTo>
                  <a:pt x="69684" y="165785"/>
                </a:lnTo>
                <a:lnTo>
                  <a:pt x="52768" y="165785"/>
                </a:lnTo>
                <a:lnTo>
                  <a:pt x="46532" y="158635"/>
                </a:lnTo>
                <a:lnTo>
                  <a:pt x="46532" y="140754"/>
                </a:lnTo>
                <a:lnTo>
                  <a:pt x="52768" y="133604"/>
                </a:lnTo>
                <a:lnTo>
                  <a:pt x="70573" y="133604"/>
                </a:lnTo>
                <a:lnTo>
                  <a:pt x="75018" y="137172"/>
                </a:lnTo>
                <a:lnTo>
                  <a:pt x="75920" y="137172"/>
                </a:lnTo>
                <a:lnTo>
                  <a:pt x="75920" y="133604"/>
                </a:lnTo>
                <a:lnTo>
                  <a:pt x="75920" y="121081"/>
                </a:lnTo>
                <a:close/>
              </a:path>
              <a:path w="340359" h="180975">
                <a:moveTo>
                  <a:pt x="96253" y="3556"/>
                </a:moveTo>
                <a:lnTo>
                  <a:pt x="92735" y="0"/>
                </a:lnTo>
                <a:lnTo>
                  <a:pt x="84848" y="0"/>
                </a:lnTo>
                <a:lnTo>
                  <a:pt x="81330" y="3556"/>
                </a:lnTo>
                <a:lnTo>
                  <a:pt x="81330" y="90665"/>
                </a:lnTo>
                <a:lnTo>
                  <a:pt x="84848" y="94221"/>
                </a:lnTo>
                <a:lnTo>
                  <a:pt x="92735" y="94221"/>
                </a:lnTo>
                <a:lnTo>
                  <a:pt x="96253" y="90665"/>
                </a:lnTo>
                <a:lnTo>
                  <a:pt x="96253" y="7112"/>
                </a:lnTo>
                <a:lnTo>
                  <a:pt x="96253" y="3556"/>
                </a:lnTo>
                <a:close/>
              </a:path>
              <a:path w="340359" h="180975">
                <a:moveTo>
                  <a:pt x="111163" y="119989"/>
                </a:moveTo>
                <a:lnTo>
                  <a:pt x="96253" y="119989"/>
                </a:lnTo>
                <a:lnTo>
                  <a:pt x="96253" y="179628"/>
                </a:lnTo>
                <a:lnTo>
                  <a:pt x="111163" y="179628"/>
                </a:lnTo>
                <a:lnTo>
                  <a:pt x="111163" y="119989"/>
                </a:lnTo>
                <a:close/>
              </a:path>
              <a:path w="340359" h="180975">
                <a:moveTo>
                  <a:pt x="136918" y="31153"/>
                </a:moveTo>
                <a:lnTo>
                  <a:pt x="133413" y="28473"/>
                </a:lnTo>
                <a:lnTo>
                  <a:pt x="125514" y="28473"/>
                </a:lnTo>
                <a:lnTo>
                  <a:pt x="122008" y="31153"/>
                </a:lnTo>
                <a:lnTo>
                  <a:pt x="122008" y="75742"/>
                </a:lnTo>
                <a:lnTo>
                  <a:pt x="125514" y="79311"/>
                </a:lnTo>
                <a:lnTo>
                  <a:pt x="133413" y="79311"/>
                </a:lnTo>
                <a:lnTo>
                  <a:pt x="136918" y="75742"/>
                </a:lnTo>
                <a:lnTo>
                  <a:pt x="136918" y="35610"/>
                </a:lnTo>
                <a:lnTo>
                  <a:pt x="136918" y="31153"/>
                </a:lnTo>
                <a:close/>
              </a:path>
              <a:path w="340359" h="180975">
                <a:moveTo>
                  <a:pt x="171488" y="153263"/>
                </a:moveTo>
                <a:lnTo>
                  <a:pt x="167068" y="147015"/>
                </a:lnTo>
                <a:lnTo>
                  <a:pt x="157340" y="143433"/>
                </a:lnTo>
                <a:lnTo>
                  <a:pt x="153797" y="142544"/>
                </a:lnTo>
                <a:lnTo>
                  <a:pt x="151155" y="141643"/>
                </a:lnTo>
                <a:lnTo>
                  <a:pt x="146735" y="140754"/>
                </a:lnTo>
                <a:lnTo>
                  <a:pt x="146735" y="133604"/>
                </a:lnTo>
                <a:lnTo>
                  <a:pt x="150266" y="131813"/>
                </a:lnTo>
                <a:lnTo>
                  <a:pt x="160870" y="131813"/>
                </a:lnTo>
                <a:lnTo>
                  <a:pt x="167068" y="133604"/>
                </a:lnTo>
                <a:lnTo>
                  <a:pt x="167944" y="133604"/>
                </a:lnTo>
                <a:lnTo>
                  <a:pt x="167944" y="131813"/>
                </a:lnTo>
                <a:lnTo>
                  <a:pt x="167944" y="121081"/>
                </a:lnTo>
                <a:lnTo>
                  <a:pt x="167068" y="121081"/>
                </a:lnTo>
                <a:lnTo>
                  <a:pt x="160870" y="119303"/>
                </a:lnTo>
                <a:lnTo>
                  <a:pt x="152920" y="119303"/>
                </a:lnTo>
                <a:lnTo>
                  <a:pt x="143865" y="120611"/>
                </a:lnTo>
                <a:lnTo>
                  <a:pt x="136893" y="124333"/>
                </a:lnTo>
                <a:lnTo>
                  <a:pt x="132410" y="130251"/>
                </a:lnTo>
                <a:lnTo>
                  <a:pt x="130822" y="138074"/>
                </a:lnTo>
                <a:lnTo>
                  <a:pt x="130822" y="147904"/>
                </a:lnTo>
                <a:lnTo>
                  <a:pt x="137883" y="152374"/>
                </a:lnTo>
                <a:lnTo>
                  <a:pt x="146735" y="155054"/>
                </a:lnTo>
                <a:lnTo>
                  <a:pt x="147612" y="155943"/>
                </a:lnTo>
                <a:lnTo>
                  <a:pt x="149377" y="155943"/>
                </a:lnTo>
                <a:lnTo>
                  <a:pt x="156451" y="159524"/>
                </a:lnTo>
                <a:lnTo>
                  <a:pt x="156451" y="165785"/>
                </a:lnTo>
                <a:lnTo>
                  <a:pt x="152920" y="167563"/>
                </a:lnTo>
                <a:lnTo>
                  <a:pt x="138772" y="167563"/>
                </a:lnTo>
                <a:lnTo>
                  <a:pt x="132588" y="165785"/>
                </a:lnTo>
                <a:lnTo>
                  <a:pt x="131699" y="165785"/>
                </a:lnTo>
                <a:lnTo>
                  <a:pt x="131699" y="179184"/>
                </a:lnTo>
                <a:lnTo>
                  <a:pt x="139661" y="180975"/>
                </a:lnTo>
                <a:lnTo>
                  <a:pt x="147612" y="180975"/>
                </a:lnTo>
                <a:lnTo>
                  <a:pt x="156184" y="179920"/>
                </a:lnTo>
                <a:lnTo>
                  <a:pt x="163855" y="176517"/>
                </a:lnTo>
                <a:lnTo>
                  <a:pt x="169367" y="170421"/>
                </a:lnTo>
                <a:lnTo>
                  <a:pt x="170027" y="167563"/>
                </a:lnTo>
                <a:lnTo>
                  <a:pt x="171488" y="161315"/>
                </a:lnTo>
                <a:lnTo>
                  <a:pt x="171488" y="153263"/>
                </a:lnTo>
                <a:close/>
              </a:path>
              <a:path w="340359" h="180975">
                <a:moveTo>
                  <a:pt x="177584" y="51498"/>
                </a:moveTo>
                <a:lnTo>
                  <a:pt x="174078" y="48806"/>
                </a:lnTo>
                <a:lnTo>
                  <a:pt x="166179" y="48806"/>
                </a:lnTo>
                <a:lnTo>
                  <a:pt x="162674" y="51498"/>
                </a:lnTo>
                <a:lnTo>
                  <a:pt x="162674" y="75717"/>
                </a:lnTo>
                <a:lnTo>
                  <a:pt x="166179" y="79311"/>
                </a:lnTo>
                <a:lnTo>
                  <a:pt x="174078" y="79311"/>
                </a:lnTo>
                <a:lnTo>
                  <a:pt x="177584" y="75717"/>
                </a:lnTo>
                <a:lnTo>
                  <a:pt x="177584" y="55981"/>
                </a:lnTo>
                <a:lnTo>
                  <a:pt x="177584" y="51498"/>
                </a:lnTo>
                <a:close/>
              </a:path>
              <a:path w="340359" h="180975">
                <a:moveTo>
                  <a:pt x="218249" y="31153"/>
                </a:moveTo>
                <a:lnTo>
                  <a:pt x="214744" y="28473"/>
                </a:lnTo>
                <a:lnTo>
                  <a:pt x="206844" y="28473"/>
                </a:lnTo>
                <a:lnTo>
                  <a:pt x="203339" y="31153"/>
                </a:lnTo>
                <a:lnTo>
                  <a:pt x="203339" y="75742"/>
                </a:lnTo>
                <a:lnTo>
                  <a:pt x="206844" y="79311"/>
                </a:lnTo>
                <a:lnTo>
                  <a:pt x="214744" y="79311"/>
                </a:lnTo>
                <a:lnTo>
                  <a:pt x="218249" y="75742"/>
                </a:lnTo>
                <a:lnTo>
                  <a:pt x="218249" y="35610"/>
                </a:lnTo>
                <a:lnTo>
                  <a:pt x="218249" y="31153"/>
                </a:lnTo>
                <a:close/>
              </a:path>
              <a:path w="340359" h="180975">
                <a:moveTo>
                  <a:pt x="231127" y="121081"/>
                </a:moveTo>
                <a:lnTo>
                  <a:pt x="229374" y="121081"/>
                </a:lnTo>
                <a:lnTo>
                  <a:pt x="224116" y="119303"/>
                </a:lnTo>
                <a:lnTo>
                  <a:pt x="217093" y="119303"/>
                </a:lnTo>
                <a:lnTo>
                  <a:pt x="204889" y="121539"/>
                </a:lnTo>
                <a:lnTo>
                  <a:pt x="195160" y="127800"/>
                </a:lnTo>
                <a:lnTo>
                  <a:pt x="188722" y="137414"/>
                </a:lnTo>
                <a:lnTo>
                  <a:pt x="186397" y="149694"/>
                </a:lnTo>
                <a:lnTo>
                  <a:pt x="188849" y="162877"/>
                </a:lnTo>
                <a:lnTo>
                  <a:pt x="195491" y="172707"/>
                </a:lnTo>
                <a:lnTo>
                  <a:pt x="205257" y="178854"/>
                </a:lnTo>
                <a:lnTo>
                  <a:pt x="217093" y="180975"/>
                </a:lnTo>
                <a:lnTo>
                  <a:pt x="224116" y="180975"/>
                </a:lnTo>
                <a:lnTo>
                  <a:pt x="229374" y="179184"/>
                </a:lnTo>
                <a:lnTo>
                  <a:pt x="231127" y="179184"/>
                </a:lnTo>
                <a:lnTo>
                  <a:pt x="231127" y="165785"/>
                </a:lnTo>
                <a:lnTo>
                  <a:pt x="231127" y="163106"/>
                </a:lnTo>
                <a:lnTo>
                  <a:pt x="230251" y="163106"/>
                </a:lnTo>
                <a:lnTo>
                  <a:pt x="225869" y="165785"/>
                </a:lnTo>
                <a:lnTo>
                  <a:pt x="208330" y="165785"/>
                </a:lnTo>
                <a:lnTo>
                  <a:pt x="202184" y="158635"/>
                </a:lnTo>
                <a:lnTo>
                  <a:pt x="202184" y="140754"/>
                </a:lnTo>
                <a:lnTo>
                  <a:pt x="209207" y="133604"/>
                </a:lnTo>
                <a:lnTo>
                  <a:pt x="225869" y="133604"/>
                </a:lnTo>
                <a:lnTo>
                  <a:pt x="230251" y="137172"/>
                </a:lnTo>
                <a:lnTo>
                  <a:pt x="231127" y="137172"/>
                </a:lnTo>
                <a:lnTo>
                  <a:pt x="231127" y="133604"/>
                </a:lnTo>
                <a:lnTo>
                  <a:pt x="231127" y="121081"/>
                </a:lnTo>
                <a:close/>
              </a:path>
              <a:path w="340359" h="180975">
                <a:moveTo>
                  <a:pt x="258927" y="3556"/>
                </a:moveTo>
                <a:lnTo>
                  <a:pt x="255409" y="0"/>
                </a:lnTo>
                <a:lnTo>
                  <a:pt x="247523" y="0"/>
                </a:lnTo>
                <a:lnTo>
                  <a:pt x="244005" y="3556"/>
                </a:lnTo>
                <a:lnTo>
                  <a:pt x="244005" y="90665"/>
                </a:lnTo>
                <a:lnTo>
                  <a:pt x="247523" y="94221"/>
                </a:lnTo>
                <a:lnTo>
                  <a:pt x="255409" y="94221"/>
                </a:lnTo>
                <a:lnTo>
                  <a:pt x="258927" y="90665"/>
                </a:lnTo>
                <a:lnTo>
                  <a:pt x="258927" y="7112"/>
                </a:lnTo>
                <a:lnTo>
                  <a:pt x="258927" y="3556"/>
                </a:lnTo>
                <a:close/>
              </a:path>
              <a:path w="340359" h="180975">
                <a:moveTo>
                  <a:pt x="299593" y="31153"/>
                </a:moveTo>
                <a:lnTo>
                  <a:pt x="296075" y="28473"/>
                </a:lnTo>
                <a:lnTo>
                  <a:pt x="288188" y="28473"/>
                </a:lnTo>
                <a:lnTo>
                  <a:pt x="284683" y="31153"/>
                </a:lnTo>
                <a:lnTo>
                  <a:pt x="284683" y="75742"/>
                </a:lnTo>
                <a:lnTo>
                  <a:pt x="288188" y="79311"/>
                </a:lnTo>
                <a:lnTo>
                  <a:pt x="296075" y="79311"/>
                </a:lnTo>
                <a:lnTo>
                  <a:pt x="299593" y="75742"/>
                </a:lnTo>
                <a:lnTo>
                  <a:pt x="299593" y="35610"/>
                </a:lnTo>
                <a:lnTo>
                  <a:pt x="299593" y="31153"/>
                </a:lnTo>
                <a:close/>
              </a:path>
              <a:path w="340359" h="180975">
                <a:moveTo>
                  <a:pt x="309079" y="149694"/>
                </a:moveTo>
                <a:lnTo>
                  <a:pt x="306857" y="137782"/>
                </a:lnTo>
                <a:lnTo>
                  <a:pt x="304723" y="134493"/>
                </a:lnTo>
                <a:lnTo>
                  <a:pt x="300596" y="128130"/>
                </a:lnTo>
                <a:lnTo>
                  <a:pt x="293217" y="123228"/>
                </a:lnTo>
                <a:lnTo>
                  <a:pt x="293217" y="141643"/>
                </a:lnTo>
                <a:lnTo>
                  <a:pt x="293217" y="158635"/>
                </a:lnTo>
                <a:lnTo>
                  <a:pt x="287045" y="165785"/>
                </a:lnTo>
                <a:lnTo>
                  <a:pt x="269430" y="165785"/>
                </a:lnTo>
                <a:lnTo>
                  <a:pt x="263258" y="158635"/>
                </a:lnTo>
                <a:lnTo>
                  <a:pt x="263258" y="141643"/>
                </a:lnTo>
                <a:lnTo>
                  <a:pt x="269430" y="134493"/>
                </a:lnTo>
                <a:lnTo>
                  <a:pt x="287045" y="134493"/>
                </a:lnTo>
                <a:lnTo>
                  <a:pt x="293217" y="141643"/>
                </a:lnTo>
                <a:lnTo>
                  <a:pt x="293217" y="123228"/>
                </a:lnTo>
                <a:lnTo>
                  <a:pt x="290868" y="121666"/>
                </a:lnTo>
                <a:lnTo>
                  <a:pt x="278244" y="119303"/>
                </a:lnTo>
                <a:lnTo>
                  <a:pt x="265607" y="121666"/>
                </a:lnTo>
                <a:lnTo>
                  <a:pt x="255879" y="128130"/>
                </a:lnTo>
                <a:lnTo>
                  <a:pt x="249605" y="137782"/>
                </a:lnTo>
                <a:lnTo>
                  <a:pt x="247396" y="149694"/>
                </a:lnTo>
                <a:lnTo>
                  <a:pt x="249605" y="161747"/>
                </a:lnTo>
                <a:lnTo>
                  <a:pt x="255879" y="171704"/>
                </a:lnTo>
                <a:lnTo>
                  <a:pt x="265607" y="178485"/>
                </a:lnTo>
                <a:lnTo>
                  <a:pt x="278244" y="180975"/>
                </a:lnTo>
                <a:lnTo>
                  <a:pt x="290868" y="178485"/>
                </a:lnTo>
                <a:lnTo>
                  <a:pt x="300596" y="171704"/>
                </a:lnTo>
                <a:lnTo>
                  <a:pt x="304317" y="165785"/>
                </a:lnTo>
                <a:lnTo>
                  <a:pt x="306857" y="161747"/>
                </a:lnTo>
                <a:lnTo>
                  <a:pt x="309079" y="149694"/>
                </a:lnTo>
                <a:close/>
              </a:path>
              <a:path w="340359" h="180975">
                <a:moveTo>
                  <a:pt x="340258" y="51498"/>
                </a:moveTo>
                <a:lnTo>
                  <a:pt x="336753" y="48806"/>
                </a:lnTo>
                <a:lnTo>
                  <a:pt x="328853" y="48806"/>
                </a:lnTo>
                <a:lnTo>
                  <a:pt x="325348" y="51498"/>
                </a:lnTo>
                <a:lnTo>
                  <a:pt x="325348" y="75717"/>
                </a:lnTo>
                <a:lnTo>
                  <a:pt x="328853" y="79311"/>
                </a:lnTo>
                <a:lnTo>
                  <a:pt x="336753" y="79311"/>
                </a:lnTo>
                <a:lnTo>
                  <a:pt x="340258" y="75717"/>
                </a:lnTo>
                <a:lnTo>
                  <a:pt x="340258" y="55981"/>
                </a:lnTo>
                <a:lnTo>
                  <a:pt x="340258" y="51498"/>
                </a:lnTo>
                <a:close/>
              </a:path>
            </a:pathLst>
          </a:custGeom>
          <a:solidFill>
            <a:srgbClr val="38C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56134"/>
            <a:ext cx="7921625" cy="55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004B69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5150" y="1207769"/>
            <a:ext cx="8191500" cy="3413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917184" y="4768295"/>
            <a:ext cx="2496184" cy="111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2012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549640" y="4769515"/>
            <a:ext cx="174625" cy="111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Relationship Id="rId3" Type="http://schemas.openxmlformats.org/officeDocument/2006/relationships/image" Target="../media/image26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jp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38.png"/><Relationship Id="rId4" Type="http://schemas.openxmlformats.org/officeDocument/2006/relationships/image" Target="../media/image30.png"/><Relationship Id="rId5" Type="http://schemas.openxmlformats.org/officeDocument/2006/relationships/image" Target="../media/image39.png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jpg"/><Relationship Id="rId4" Type="http://schemas.openxmlformats.org/officeDocument/2006/relationships/image" Target="../media/image8.png"/><Relationship Id="rId5" Type="http://schemas.openxmlformats.org/officeDocument/2006/relationships/image" Target="../media/image9.jpg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9" Type="http://schemas.openxmlformats.org/officeDocument/2006/relationships/image" Target="../media/image4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3" Type="http://schemas.openxmlformats.org/officeDocument/2006/relationships/image" Target="../media/image11.jpg"/><Relationship Id="rId4" Type="http://schemas.openxmlformats.org/officeDocument/2006/relationships/image" Target="../media/image12.png"/><Relationship Id="rId5" Type="http://schemas.openxmlformats.org/officeDocument/2006/relationships/image" Target="../media/image13.jpg"/><Relationship Id="rId6" Type="http://schemas.openxmlformats.org/officeDocument/2006/relationships/image" Target="../media/image14.png"/><Relationship Id="rId7" Type="http://schemas.openxmlformats.org/officeDocument/2006/relationships/image" Target="../media/image15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717550" y="676275"/>
              <a:ext cx="34925" cy="139700"/>
            </a:xfrm>
            <a:custGeom>
              <a:avLst/>
              <a:gdLst/>
              <a:ahLst/>
              <a:cxnLst/>
              <a:rect l="l" t="t" r="r" b="b"/>
              <a:pathLst>
                <a:path w="34925" h="139700">
                  <a:moveTo>
                    <a:pt x="34925" y="0"/>
                  </a:moveTo>
                  <a:lnTo>
                    <a:pt x="0" y="0"/>
                  </a:lnTo>
                  <a:lnTo>
                    <a:pt x="0" y="139700"/>
                  </a:lnTo>
                  <a:lnTo>
                    <a:pt x="34925" y="139700"/>
                  </a:lnTo>
                  <a:lnTo>
                    <a:pt x="34925" y="0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8687" y="674751"/>
              <a:ext cx="104775" cy="14439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3562" y="674751"/>
              <a:ext cx="106362" cy="14439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1562" y="674751"/>
              <a:ext cx="144462" cy="14439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8512" y="674751"/>
              <a:ext cx="95250" cy="144399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492125" y="395350"/>
              <a:ext cx="796925" cy="220979"/>
            </a:xfrm>
            <a:custGeom>
              <a:avLst/>
              <a:gdLst/>
              <a:ahLst/>
              <a:cxnLst/>
              <a:rect l="l" t="t" r="r" b="b"/>
              <a:pathLst>
                <a:path w="796925" h="220979">
                  <a:moveTo>
                    <a:pt x="34925" y="120523"/>
                  </a:moveTo>
                  <a:lnTo>
                    <a:pt x="26708" y="114300"/>
                  </a:lnTo>
                  <a:lnTo>
                    <a:pt x="8216" y="114300"/>
                  </a:lnTo>
                  <a:lnTo>
                    <a:pt x="0" y="120523"/>
                  </a:lnTo>
                  <a:lnTo>
                    <a:pt x="0" y="177292"/>
                  </a:lnTo>
                  <a:lnTo>
                    <a:pt x="8216" y="185674"/>
                  </a:lnTo>
                  <a:lnTo>
                    <a:pt x="26708" y="185674"/>
                  </a:lnTo>
                  <a:lnTo>
                    <a:pt x="34925" y="177292"/>
                  </a:lnTo>
                  <a:lnTo>
                    <a:pt x="34925" y="131064"/>
                  </a:lnTo>
                  <a:lnTo>
                    <a:pt x="34925" y="120523"/>
                  </a:lnTo>
                  <a:close/>
                </a:path>
                <a:path w="796925" h="220979">
                  <a:moveTo>
                    <a:pt x="130175" y="72898"/>
                  </a:moveTo>
                  <a:lnTo>
                    <a:pt x="121958" y="66675"/>
                  </a:lnTo>
                  <a:lnTo>
                    <a:pt x="103466" y="66675"/>
                  </a:lnTo>
                  <a:lnTo>
                    <a:pt x="95250" y="72898"/>
                  </a:lnTo>
                  <a:lnTo>
                    <a:pt x="95250" y="177292"/>
                  </a:lnTo>
                  <a:lnTo>
                    <a:pt x="103466" y="185674"/>
                  </a:lnTo>
                  <a:lnTo>
                    <a:pt x="121958" y="185674"/>
                  </a:lnTo>
                  <a:lnTo>
                    <a:pt x="130175" y="177292"/>
                  </a:lnTo>
                  <a:lnTo>
                    <a:pt x="130175" y="83312"/>
                  </a:lnTo>
                  <a:lnTo>
                    <a:pt x="130175" y="72898"/>
                  </a:lnTo>
                  <a:close/>
                </a:path>
                <a:path w="796925" h="220979">
                  <a:moveTo>
                    <a:pt x="225425" y="8255"/>
                  </a:moveTo>
                  <a:lnTo>
                    <a:pt x="217208" y="0"/>
                  </a:lnTo>
                  <a:lnTo>
                    <a:pt x="198716" y="0"/>
                  </a:lnTo>
                  <a:lnTo>
                    <a:pt x="190500" y="8255"/>
                  </a:lnTo>
                  <a:lnTo>
                    <a:pt x="190500" y="212217"/>
                  </a:lnTo>
                  <a:lnTo>
                    <a:pt x="198716" y="220599"/>
                  </a:lnTo>
                  <a:lnTo>
                    <a:pt x="206933" y="220599"/>
                  </a:lnTo>
                  <a:lnTo>
                    <a:pt x="214147" y="219138"/>
                  </a:lnTo>
                  <a:lnTo>
                    <a:pt x="220027" y="215112"/>
                  </a:lnTo>
                  <a:lnTo>
                    <a:pt x="223977" y="209143"/>
                  </a:lnTo>
                  <a:lnTo>
                    <a:pt x="225425" y="201803"/>
                  </a:lnTo>
                  <a:lnTo>
                    <a:pt x="225425" y="16637"/>
                  </a:lnTo>
                  <a:lnTo>
                    <a:pt x="225425" y="8255"/>
                  </a:lnTo>
                  <a:close/>
                </a:path>
                <a:path w="796925" h="220979">
                  <a:moveTo>
                    <a:pt x="320675" y="72898"/>
                  </a:moveTo>
                  <a:lnTo>
                    <a:pt x="312458" y="66675"/>
                  </a:lnTo>
                  <a:lnTo>
                    <a:pt x="293966" y="66675"/>
                  </a:lnTo>
                  <a:lnTo>
                    <a:pt x="285750" y="72898"/>
                  </a:lnTo>
                  <a:lnTo>
                    <a:pt x="285750" y="177292"/>
                  </a:lnTo>
                  <a:lnTo>
                    <a:pt x="293966" y="185674"/>
                  </a:lnTo>
                  <a:lnTo>
                    <a:pt x="312458" y="185674"/>
                  </a:lnTo>
                  <a:lnTo>
                    <a:pt x="320675" y="177292"/>
                  </a:lnTo>
                  <a:lnTo>
                    <a:pt x="320675" y="83312"/>
                  </a:lnTo>
                  <a:lnTo>
                    <a:pt x="320675" y="72898"/>
                  </a:lnTo>
                  <a:close/>
                </a:path>
                <a:path w="796925" h="220979">
                  <a:moveTo>
                    <a:pt x="415925" y="120523"/>
                  </a:moveTo>
                  <a:lnTo>
                    <a:pt x="407708" y="114300"/>
                  </a:lnTo>
                  <a:lnTo>
                    <a:pt x="389216" y="114300"/>
                  </a:lnTo>
                  <a:lnTo>
                    <a:pt x="381000" y="120523"/>
                  </a:lnTo>
                  <a:lnTo>
                    <a:pt x="381000" y="177292"/>
                  </a:lnTo>
                  <a:lnTo>
                    <a:pt x="389216" y="185674"/>
                  </a:lnTo>
                  <a:lnTo>
                    <a:pt x="407708" y="185674"/>
                  </a:lnTo>
                  <a:lnTo>
                    <a:pt x="415925" y="177292"/>
                  </a:lnTo>
                  <a:lnTo>
                    <a:pt x="415925" y="131064"/>
                  </a:lnTo>
                  <a:lnTo>
                    <a:pt x="415925" y="120523"/>
                  </a:lnTo>
                  <a:close/>
                </a:path>
                <a:path w="796925" h="220979">
                  <a:moveTo>
                    <a:pt x="511175" y="72898"/>
                  </a:moveTo>
                  <a:lnTo>
                    <a:pt x="502958" y="66675"/>
                  </a:lnTo>
                  <a:lnTo>
                    <a:pt x="484466" y="66675"/>
                  </a:lnTo>
                  <a:lnTo>
                    <a:pt x="476250" y="72898"/>
                  </a:lnTo>
                  <a:lnTo>
                    <a:pt x="476250" y="177292"/>
                  </a:lnTo>
                  <a:lnTo>
                    <a:pt x="484466" y="185674"/>
                  </a:lnTo>
                  <a:lnTo>
                    <a:pt x="502958" y="185674"/>
                  </a:lnTo>
                  <a:lnTo>
                    <a:pt x="511175" y="177292"/>
                  </a:lnTo>
                  <a:lnTo>
                    <a:pt x="511175" y="83312"/>
                  </a:lnTo>
                  <a:lnTo>
                    <a:pt x="511175" y="72898"/>
                  </a:lnTo>
                  <a:close/>
                </a:path>
                <a:path w="796925" h="220979">
                  <a:moveTo>
                    <a:pt x="606425" y="8255"/>
                  </a:moveTo>
                  <a:lnTo>
                    <a:pt x="598208" y="0"/>
                  </a:lnTo>
                  <a:lnTo>
                    <a:pt x="579716" y="0"/>
                  </a:lnTo>
                  <a:lnTo>
                    <a:pt x="571500" y="8255"/>
                  </a:lnTo>
                  <a:lnTo>
                    <a:pt x="571500" y="201803"/>
                  </a:lnTo>
                  <a:lnTo>
                    <a:pt x="572935" y="209143"/>
                  </a:lnTo>
                  <a:lnTo>
                    <a:pt x="576884" y="215112"/>
                  </a:lnTo>
                  <a:lnTo>
                    <a:pt x="582764" y="219138"/>
                  </a:lnTo>
                  <a:lnTo>
                    <a:pt x="589991" y="220599"/>
                  </a:lnTo>
                  <a:lnTo>
                    <a:pt x="598208" y="220599"/>
                  </a:lnTo>
                  <a:lnTo>
                    <a:pt x="606425" y="212217"/>
                  </a:lnTo>
                  <a:lnTo>
                    <a:pt x="606425" y="16637"/>
                  </a:lnTo>
                  <a:lnTo>
                    <a:pt x="606425" y="8255"/>
                  </a:lnTo>
                  <a:close/>
                </a:path>
                <a:path w="796925" h="220979">
                  <a:moveTo>
                    <a:pt x="701675" y="72898"/>
                  </a:moveTo>
                  <a:lnTo>
                    <a:pt x="693458" y="66675"/>
                  </a:lnTo>
                  <a:lnTo>
                    <a:pt x="674966" y="66675"/>
                  </a:lnTo>
                  <a:lnTo>
                    <a:pt x="666750" y="72898"/>
                  </a:lnTo>
                  <a:lnTo>
                    <a:pt x="666750" y="177292"/>
                  </a:lnTo>
                  <a:lnTo>
                    <a:pt x="674966" y="185674"/>
                  </a:lnTo>
                  <a:lnTo>
                    <a:pt x="693458" y="185674"/>
                  </a:lnTo>
                  <a:lnTo>
                    <a:pt x="701675" y="177292"/>
                  </a:lnTo>
                  <a:lnTo>
                    <a:pt x="701675" y="83312"/>
                  </a:lnTo>
                  <a:lnTo>
                    <a:pt x="701675" y="72898"/>
                  </a:lnTo>
                  <a:close/>
                </a:path>
                <a:path w="796925" h="220979">
                  <a:moveTo>
                    <a:pt x="796925" y="120523"/>
                  </a:moveTo>
                  <a:lnTo>
                    <a:pt x="788670" y="114300"/>
                  </a:lnTo>
                  <a:lnTo>
                    <a:pt x="770216" y="114300"/>
                  </a:lnTo>
                  <a:lnTo>
                    <a:pt x="762000" y="120523"/>
                  </a:lnTo>
                  <a:lnTo>
                    <a:pt x="762000" y="177292"/>
                  </a:lnTo>
                  <a:lnTo>
                    <a:pt x="770216" y="185674"/>
                  </a:lnTo>
                  <a:lnTo>
                    <a:pt x="788670" y="185674"/>
                  </a:lnTo>
                  <a:lnTo>
                    <a:pt x="796925" y="177292"/>
                  </a:lnTo>
                  <a:lnTo>
                    <a:pt x="796925" y="131064"/>
                  </a:lnTo>
                  <a:lnTo>
                    <a:pt x="796925" y="120523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548436" y="2049526"/>
            <a:ext cx="4999990" cy="1301115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12700" marR="5080">
              <a:lnSpc>
                <a:spcPts val="4760"/>
              </a:lnSpc>
              <a:spcBef>
                <a:spcPts val="695"/>
              </a:spcBef>
            </a:pPr>
            <a:r>
              <a:rPr dirty="0" sz="4400">
                <a:solidFill>
                  <a:srgbClr val="AEE8FA"/>
                </a:solidFill>
                <a:latin typeface="Arial MT"/>
                <a:cs typeface="Arial MT"/>
              </a:rPr>
              <a:t>Module</a:t>
            </a:r>
            <a:r>
              <a:rPr dirty="0" sz="4400" spc="-45">
                <a:solidFill>
                  <a:srgbClr val="AEE8FA"/>
                </a:solidFill>
                <a:latin typeface="Arial MT"/>
                <a:cs typeface="Arial MT"/>
              </a:rPr>
              <a:t> </a:t>
            </a:r>
            <a:r>
              <a:rPr dirty="0" sz="4400">
                <a:solidFill>
                  <a:srgbClr val="AEE8FA"/>
                </a:solidFill>
                <a:latin typeface="Arial MT"/>
                <a:cs typeface="Arial MT"/>
              </a:rPr>
              <a:t>12:</a:t>
            </a:r>
            <a:r>
              <a:rPr dirty="0" sz="4400" spc="-35">
                <a:solidFill>
                  <a:srgbClr val="AEE8FA"/>
                </a:solidFill>
                <a:latin typeface="Arial MT"/>
                <a:cs typeface="Arial MT"/>
              </a:rPr>
              <a:t> </a:t>
            </a:r>
            <a:r>
              <a:rPr dirty="0" sz="4400" spc="-10">
                <a:solidFill>
                  <a:srgbClr val="AEE8FA"/>
                </a:solidFill>
                <a:latin typeface="Arial MT"/>
                <a:cs typeface="Arial MT"/>
              </a:rPr>
              <a:t>Network Troubleshooting</a:t>
            </a:r>
            <a:endParaRPr sz="440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48436" y="3979875"/>
            <a:ext cx="3610610" cy="38227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5080">
              <a:lnSpc>
                <a:spcPts val="1370"/>
              </a:lnSpc>
              <a:spcBef>
                <a:spcPts val="204"/>
              </a:spcBef>
            </a:pPr>
            <a:r>
              <a:rPr dirty="0" sz="1200">
                <a:solidFill>
                  <a:srgbClr val="AEE8FA"/>
                </a:solidFill>
                <a:latin typeface="Arial MT"/>
                <a:cs typeface="Arial MT"/>
              </a:rPr>
              <a:t>Enterprise</a:t>
            </a:r>
            <a:r>
              <a:rPr dirty="0" sz="1200" spc="-85">
                <a:solidFill>
                  <a:srgbClr val="AEE8FA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AEE8FA"/>
                </a:solidFill>
                <a:latin typeface="Arial MT"/>
                <a:cs typeface="Arial MT"/>
              </a:rPr>
              <a:t>Networking,</a:t>
            </a:r>
            <a:r>
              <a:rPr dirty="0" sz="1200" spc="-40">
                <a:solidFill>
                  <a:srgbClr val="AEE8FA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AEE8FA"/>
                </a:solidFill>
                <a:latin typeface="Arial MT"/>
                <a:cs typeface="Arial MT"/>
              </a:rPr>
              <a:t>Security,</a:t>
            </a:r>
            <a:r>
              <a:rPr dirty="0" sz="1200" spc="-35">
                <a:solidFill>
                  <a:srgbClr val="AEE8FA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AEE8FA"/>
                </a:solidFill>
                <a:latin typeface="Arial MT"/>
                <a:cs typeface="Arial MT"/>
              </a:rPr>
              <a:t>and</a:t>
            </a:r>
            <a:r>
              <a:rPr dirty="0" sz="1200" spc="-90">
                <a:solidFill>
                  <a:srgbClr val="AEE8FA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AEE8FA"/>
                </a:solidFill>
                <a:latin typeface="Arial MT"/>
                <a:cs typeface="Arial MT"/>
              </a:rPr>
              <a:t>Automation</a:t>
            </a:r>
            <a:r>
              <a:rPr dirty="0" sz="1200" spc="-70">
                <a:solidFill>
                  <a:srgbClr val="AEE8FA"/>
                </a:solidFill>
                <a:latin typeface="Arial MT"/>
                <a:cs typeface="Arial MT"/>
              </a:rPr>
              <a:t> </a:t>
            </a:r>
            <a:r>
              <a:rPr dirty="0" sz="1200" spc="-20">
                <a:solidFill>
                  <a:srgbClr val="AEE8FA"/>
                </a:solidFill>
                <a:latin typeface="Arial MT"/>
                <a:cs typeface="Arial MT"/>
              </a:rPr>
              <a:t>v7.0 </a:t>
            </a:r>
            <a:r>
              <a:rPr dirty="0" sz="1200" spc="-10">
                <a:solidFill>
                  <a:srgbClr val="AEE8FA"/>
                </a:solidFill>
                <a:latin typeface="Arial MT"/>
                <a:cs typeface="Arial MT"/>
              </a:rPr>
              <a:t>(ENSA)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21913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Network</a:t>
            </a:r>
            <a:r>
              <a:rPr dirty="0" sz="1600" spc="-7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Documentation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2012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558292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Step</a:t>
            </a:r>
            <a:r>
              <a:rPr dirty="0" sz="2400" spc="-70"/>
              <a:t> </a:t>
            </a:r>
            <a:r>
              <a:rPr dirty="0" sz="2400"/>
              <a:t>3</a:t>
            </a:r>
            <a:r>
              <a:rPr dirty="0" sz="2400" spc="-65"/>
              <a:t> </a:t>
            </a:r>
            <a:r>
              <a:rPr dirty="0" sz="2400"/>
              <a:t>-</a:t>
            </a:r>
            <a:r>
              <a:rPr dirty="0" sz="2400" spc="-60"/>
              <a:t> </a:t>
            </a:r>
            <a:r>
              <a:rPr dirty="0" sz="2400"/>
              <a:t>Determine</a:t>
            </a:r>
            <a:r>
              <a:rPr dirty="0" sz="2400" spc="-50"/>
              <a:t> </a:t>
            </a:r>
            <a:r>
              <a:rPr dirty="0" sz="2400"/>
              <a:t>the</a:t>
            </a:r>
            <a:r>
              <a:rPr dirty="0" sz="2400" spc="-55"/>
              <a:t> </a:t>
            </a:r>
            <a:r>
              <a:rPr dirty="0" sz="2400"/>
              <a:t>Baseline</a:t>
            </a:r>
            <a:r>
              <a:rPr dirty="0" sz="2400" spc="-30"/>
              <a:t> </a:t>
            </a:r>
            <a:r>
              <a:rPr dirty="0" sz="2400" spc="-10"/>
              <a:t>Duration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10641" y="834415"/>
            <a:ext cx="7894955" cy="2855595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600">
                <a:latin typeface="Arial MT"/>
                <a:cs typeface="Arial MT"/>
              </a:rPr>
              <a:t>When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capturing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data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analysis,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period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specified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should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be: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At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minimum,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seven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days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long.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Last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more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six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weeks,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unless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specific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long-term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trends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need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measured.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 spc="-10">
                <a:latin typeface="Arial MT"/>
                <a:cs typeface="Arial MT"/>
              </a:rPr>
              <a:t>Generally,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two-</a:t>
            </a:r>
            <a:r>
              <a:rPr dirty="0" sz="1600" spc="-10">
                <a:latin typeface="Arial MT"/>
                <a:cs typeface="Arial MT"/>
              </a:rPr>
              <a:t>to-four-</a:t>
            </a:r>
            <a:r>
              <a:rPr dirty="0" sz="1600">
                <a:latin typeface="Arial MT"/>
                <a:cs typeface="Arial MT"/>
              </a:rPr>
              <a:t>week</a:t>
            </a:r>
            <a:r>
              <a:rPr dirty="0" sz="1600" spc="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baseline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adequate.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sz="1600">
              <a:latin typeface="Arial MT"/>
              <a:cs typeface="Arial MT"/>
            </a:endParaRPr>
          </a:p>
          <a:p>
            <a:pPr marL="12700" marR="222250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Conduct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annual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analysis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entire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network,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baseline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different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sections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5">
                <a:latin typeface="Arial MT"/>
                <a:cs typeface="Arial MT"/>
              </a:rPr>
              <a:t> the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rotating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basis.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Analysis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must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conducted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regularly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understand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how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affected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by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growth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other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changes.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Network</a:t>
            </a:r>
            <a:r>
              <a:rPr dirty="0" spc="-70"/>
              <a:t> </a:t>
            </a:r>
            <a:r>
              <a:rPr dirty="0" spc="-10"/>
              <a:t>Documentation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Data</a:t>
            </a:r>
            <a:r>
              <a:rPr dirty="0" sz="2400" spc="-55"/>
              <a:t> </a:t>
            </a:r>
            <a:r>
              <a:rPr dirty="0" sz="2400" spc="-10"/>
              <a:t>Measurement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510641" y="884047"/>
            <a:ext cx="796035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table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lists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some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most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common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Cisco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IOS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commands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data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collection.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4114800" y="1207769"/>
            <a:ext cx="0" cy="3512820"/>
          </a:xfrm>
          <a:custGeom>
            <a:avLst/>
            <a:gdLst/>
            <a:ahLst/>
            <a:cxnLst/>
            <a:rect l="l" t="t" r="r" b="b"/>
            <a:pathLst>
              <a:path w="0" h="3512820">
                <a:moveTo>
                  <a:pt x="0" y="0"/>
                </a:moveTo>
                <a:lnTo>
                  <a:pt x="0" y="351237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508228" y="1207769"/>
            <a:ext cx="0" cy="3512820"/>
          </a:xfrm>
          <a:custGeom>
            <a:avLst/>
            <a:gdLst/>
            <a:ahLst/>
            <a:cxnLst/>
            <a:rect l="l" t="t" r="r" b="b"/>
            <a:pathLst>
              <a:path w="0" h="3512820">
                <a:moveTo>
                  <a:pt x="0" y="0"/>
                </a:moveTo>
                <a:lnTo>
                  <a:pt x="0" y="351237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8853678" y="1207769"/>
            <a:ext cx="0" cy="3512820"/>
          </a:xfrm>
          <a:custGeom>
            <a:avLst/>
            <a:gdLst/>
            <a:ahLst/>
            <a:cxnLst/>
            <a:rect l="l" t="t" r="r" b="b"/>
            <a:pathLst>
              <a:path w="0" h="3512820">
                <a:moveTo>
                  <a:pt x="0" y="0"/>
                </a:moveTo>
                <a:lnTo>
                  <a:pt x="0" y="351237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508228" y="1207769"/>
          <a:ext cx="8422005" cy="3496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0285"/>
                <a:gridCol w="4795520"/>
              </a:tblGrid>
              <a:tr h="34353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Command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3025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3025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</a:tr>
              <a:tr h="28384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000" b="1">
                          <a:latin typeface="Courier New"/>
                          <a:cs typeface="Courier New"/>
                        </a:rPr>
                        <a:t>show</a:t>
                      </a:r>
                      <a:r>
                        <a:rPr dirty="0" sz="1000" spc="-2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10" b="1">
                          <a:latin typeface="Courier New"/>
                          <a:cs typeface="Courier New"/>
                        </a:rPr>
                        <a:t>version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48895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172720" indent="-84455">
                        <a:lnSpc>
                          <a:spcPct val="100000"/>
                        </a:lnSpc>
                        <a:spcBef>
                          <a:spcPts val="440"/>
                        </a:spcBef>
                        <a:buChar char="•"/>
                        <a:tabLst>
                          <a:tab pos="172720" algn="l"/>
                        </a:tabLst>
                      </a:pPr>
                      <a:r>
                        <a:rPr dirty="0" sz="1050">
                          <a:latin typeface="Arial MT"/>
                          <a:cs typeface="Arial MT"/>
                        </a:rPr>
                        <a:t>Displays</a:t>
                      </a:r>
                      <a:r>
                        <a:rPr dirty="0" sz="105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uptime,</a:t>
                      </a:r>
                      <a:r>
                        <a:rPr dirty="0" sz="105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version</a:t>
                      </a:r>
                      <a:r>
                        <a:rPr dirty="0" sz="105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information</a:t>
                      </a:r>
                      <a:r>
                        <a:rPr dirty="0" sz="1050" spc="-6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for</a:t>
                      </a:r>
                      <a:r>
                        <a:rPr dirty="0" sz="105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device</a:t>
                      </a:r>
                      <a:r>
                        <a:rPr dirty="0" sz="10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software</a:t>
                      </a:r>
                      <a:r>
                        <a:rPr dirty="0" sz="105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05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 spc="-10">
                          <a:latin typeface="Arial MT"/>
                          <a:cs typeface="Arial MT"/>
                        </a:rPr>
                        <a:t>hardware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5588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000" b="1">
                          <a:latin typeface="Courier New"/>
                          <a:cs typeface="Courier New"/>
                        </a:rPr>
                        <a:t>show</a:t>
                      </a:r>
                      <a:r>
                        <a:rPr dirty="0" sz="1000" spc="-3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b="1">
                          <a:latin typeface="Courier New"/>
                          <a:cs typeface="Courier New"/>
                        </a:rPr>
                        <a:t>ip</a:t>
                      </a:r>
                      <a:r>
                        <a:rPr dirty="0" sz="1000" spc="-3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b="1">
                          <a:latin typeface="Courier New"/>
                          <a:cs typeface="Courier New"/>
                        </a:rPr>
                        <a:t>interface</a:t>
                      </a:r>
                      <a:r>
                        <a:rPr dirty="0" sz="1000" spc="-3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10">
                          <a:latin typeface="Courier New"/>
                          <a:cs typeface="Courier New"/>
                        </a:rPr>
                        <a:t>[</a:t>
                      </a:r>
                      <a:r>
                        <a:rPr dirty="0" sz="1000" spc="-10" b="1">
                          <a:latin typeface="Courier New"/>
                          <a:cs typeface="Courier New"/>
                        </a:rPr>
                        <a:t>brief</a:t>
                      </a:r>
                      <a:r>
                        <a:rPr dirty="0" sz="1000" spc="-10">
                          <a:latin typeface="Courier New"/>
                          <a:cs typeface="Courier New"/>
                        </a:rPr>
                        <a:t>]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1000" b="1">
                          <a:latin typeface="Courier New"/>
                          <a:cs typeface="Courier New"/>
                        </a:rPr>
                        <a:t>show</a:t>
                      </a:r>
                      <a:r>
                        <a:rPr dirty="0" sz="1000" spc="-3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b="1">
                          <a:latin typeface="Courier New"/>
                          <a:cs typeface="Courier New"/>
                        </a:rPr>
                        <a:t>ipv6</a:t>
                      </a:r>
                      <a:r>
                        <a:rPr dirty="0" sz="1000" spc="-3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b="1">
                          <a:latin typeface="Courier New"/>
                          <a:cs typeface="Courier New"/>
                        </a:rPr>
                        <a:t>interface</a:t>
                      </a:r>
                      <a:r>
                        <a:rPr dirty="0" sz="1000" spc="-3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10">
                          <a:latin typeface="Courier New"/>
                          <a:cs typeface="Courier New"/>
                        </a:rPr>
                        <a:t>[</a:t>
                      </a:r>
                      <a:r>
                        <a:rPr dirty="0" sz="1000" spc="-10" b="1">
                          <a:latin typeface="Courier New"/>
                          <a:cs typeface="Courier New"/>
                        </a:rPr>
                        <a:t>brief</a:t>
                      </a:r>
                      <a:r>
                        <a:rPr dirty="0" sz="1000" spc="-10">
                          <a:latin typeface="Courier New"/>
                          <a:cs typeface="Courier New"/>
                        </a:rPr>
                        <a:t>]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14604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172720" indent="-84455">
                        <a:lnSpc>
                          <a:spcPct val="100000"/>
                        </a:lnSpc>
                        <a:spcBef>
                          <a:spcPts val="770"/>
                        </a:spcBef>
                        <a:buChar char="•"/>
                        <a:tabLst>
                          <a:tab pos="172720" algn="l"/>
                        </a:tabLst>
                      </a:pPr>
                      <a:r>
                        <a:rPr dirty="0" sz="1050">
                          <a:latin typeface="Arial MT"/>
                          <a:cs typeface="Arial MT"/>
                        </a:rPr>
                        <a:t>Displays</a:t>
                      </a:r>
                      <a:r>
                        <a:rPr dirty="0" sz="105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all</a:t>
                      </a:r>
                      <a:r>
                        <a:rPr dirty="0" sz="105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0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configuration</a:t>
                      </a:r>
                      <a:r>
                        <a:rPr dirty="0" sz="105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options</a:t>
                      </a:r>
                      <a:r>
                        <a:rPr dirty="0" sz="105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that</a:t>
                      </a:r>
                      <a:r>
                        <a:rPr dirty="0" sz="105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are</a:t>
                      </a:r>
                      <a:r>
                        <a:rPr dirty="0" sz="105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set</a:t>
                      </a:r>
                      <a:r>
                        <a:rPr dirty="0" sz="105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on</a:t>
                      </a:r>
                      <a:r>
                        <a:rPr dirty="0" sz="10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an</a:t>
                      </a:r>
                      <a:r>
                        <a:rPr dirty="0" sz="105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 spc="-10">
                          <a:latin typeface="Arial MT"/>
                          <a:cs typeface="Arial MT"/>
                        </a:rPr>
                        <a:t>interface.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9779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26543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b="1">
                          <a:latin typeface="Courier New"/>
                          <a:cs typeface="Courier New"/>
                        </a:rPr>
                        <a:t>show</a:t>
                      </a:r>
                      <a:r>
                        <a:rPr dirty="0" sz="1000" spc="-2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10" b="1">
                          <a:latin typeface="Courier New"/>
                          <a:cs typeface="Courier New"/>
                        </a:rPr>
                        <a:t>interfaces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3937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172720" indent="-84455">
                        <a:lnSpc>
                          <a:spcPct val="100000"/>
                        </a:lnSpc>
                        <a:spcBef>
                          <a:spcPts val="365"/>
                        </a:spcBef>
                        <a:buChar char="•"/>
                        <a:tabLst>
                          <a:tab pos="172720" algn="l"/>
                        </a:tabLst>
                      </a:pPr>
                      <a:r>
                        <a:rPr dirty="0" sz="1050">
                          <a:latin typeface="Arial MT"/>
                          <a:cs typeface="Arial MT"/>
                        </a:rPr>
                        <a:t>Displays</a:t>
                      </a:r>
                      <a:r>
                        <a:rPr dirty="0" sz="105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detailed</a:t>
                      </a:r>
                      <a:r>
                        <a:rPr dirty="0" sz="10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output</a:t>
                      </a:r>
                      <a:r>
                        <a:rPr dirty="0" sz="105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for</a:t>
                      </a:r>
                      <a:r>
                        <a:rPr dirty="0" sz="105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each</a:t>
                      </a:r>
                      <a:r>
                        <a:rPr dirty="0" sz="10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 spc="-10">
                          <a:latin typeface="Arial MT"/>
                          <a:cs typeface="Arial MT"/>
                        </a:rPr>
                        <a:t>interface.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382905">
                <a:tc>
                  <a:txBody>
                    <a:bodyPr/>
                    <a:lstStyle/>
                    <a:p>
                      <a:pPr marL="31750" marR="8064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000" b="1">
                          <a:latin typeface="Courier New"/>
                          <a:cs typeface="Courier New"/>
                        </a:rPr>
                        <a:t>show</a:t>
                      </a:r>
                      <a:r>
                        <a:rPr dirty="0" sz="1000" spc="-3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b="1">
                          <a:latin typeface="Courier New"/>
                          <a:cs typeface="Courier New"/>
                        </a:rPr>
                        <a:t>ip</a:t>
                      </a:r>
                      <a:r>
                        <a:rPr dirty="0" sz="1000" spc="-2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b="1">
                          <a:latin typeface="Courier New"/>
                          <a:cs typeface="Courier New"/>
                        </a:rPr>
                        <a:t>route</a:t>
                      </a:r>
                      <a:r>
                        <a:rPr dirty="0" sz="1000" spc="-2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>
                          <a:latin typeface="Courier New"/>
                          <a:cs typeface="Courier New"/>
                        </a:rPr>
                        <a:t>[</a:t>
                      </a:r>
                      <a:r>
                        <a:rPr dirty="0" sz="1000" b="1">
                          <a:latin typeface="Courier New"/>
                          <a:cs typeface="Courier New"/>
                        </a:rPr>
                        <a:t>static</a:t>
                      </a:r>
                      <a:r>
                        <a:rPr dirty="0" sz="1000" spc="-2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>
                          <a:latin typeface="Courier New"/>
                          <a:cs typeface="Courier New"/>
                        </a:rPr>
                        <a:t>|</a:t>
                      </a:r>
                      <a:r>
                        <a:rPr dirty="0" sz="10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b="1">
                          <a:latin typeface="Courier New"/>
                          <a:cs typeface="Courier New"/>
                        </a:rPr>
                        <a:t>eigrp</a:t>
                      </a:r>
                      <a:r>
                        <a:rPr dirty="0" sz="1000" spc="-2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>
                          <a:latin typeface="Courier New"/>
                          <a:cs typeface="Courier New"/>
                        </a:rPr>
                        <a:t>|</a:t>
                      </a:r>
                      <a:r>
                        <a:rPr dirty="0" sz="10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b="1">
                          <a:latin typeface="Courier New"/>
                          <a:cs typeface="Courier New"/>
                        </a:rPr>
                        <a:t>ospf</a:t>
                      </a:r>
                      <a:r>
                        <a:rPr dirty="0" sz="1000" spc="-2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>
                          <a:latin typeface="Courier New"/>
                          <a:cs typeface="Courier New"/>
                        </a:rPr>
                        <a:t>|</a:t>
                      </a:r>
                      <a:r>
                        <a:rPr dirty="0" sz="10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20" b="1">
                          <a:latin typeface="Courier New"/>
                          <a:cs typeface="Courier New"/>
                        </a:rPr>
                        <a:t>bgp</a:t>
                      </a:r>
                      <a:r>
                        <a:rPr dirty="0" sz="1000" spc="-20">
                          <a:latin typeface="Courier New"/>
                          <a:cs typeface="Courier New"/>
                        </a:rPr>
                        <a:t>] </a:t>
                      </a:r>
                      <a:r>
                        <a:rPr dirty="0" sz="1000" b="1">
                          <a:latin typeface="Courier New"/>
                          <a:cs typeface="Courier New"/>
                        </a:rPr>
                        <a:t>show</a:t>
                      </a:r>
                      <a:r>
                        <a:rPr dirty="0" sz="1000" spc="-2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b="1">
                          <a:latin typeface="Courier New"/>
                          <a:cs typeface="Courier New"/>
                        </a:rPr>
                        <a:t>ipv6</a:t>
                      </a:r>
                      <a:r>
                        <a:rPr dirty="0" sz="1000" spc="-2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b="1">
                          <a:latin typeface="Courier New"/>
                          <a:cs typeface="Courier New"/>
                        </a:rPr>
                        <a:t>route</a:t>
                      </a:r>
                      <a:r>
                        <a:rPr dirty="0" sz="1000" spc="-2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>
                          <a:latin typeface="Courier New"/>
                          <a:cs typeface="Courier New"/>
                        </a:rPr>
                        <a:t>[</a:t>
                      </a:r>
                      <a:r>
                        <a:rPr dirty="0" sz="1000" b="1">
                          <a:latin typeface="Courier New"/>
                          <a:cs typeface="Courier New"/>
                        </a:rPr>
                        <a:t>static</a:t>
                      </a:r>
                      <a:r>
                        <a:rPr dirty="0" sz="1000" spc="-2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>
                          <a:latin typeface="Courier New"/>
                          <a:cs typeface="Courier New"/>
                        </a:rPr>
                        <a:t>|</a:t>
                      </a:r>
                      <a:r>
                        <a:rPr dirty="0" sz="10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b="1">
                          <a:latin typeface="Courier New"/>
                          <a:cs typeface="Courier New"/>
                        </a:rPr>
                        <a:t>eigrp</a:t>
                      </a:r>
                      <a:r>
                        <a:rPr dirty="0" sz="1000" spc="-2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>
                          <a:latin typeface="Courier New"/>
                          <a:cs typeface="Courier New"/>
                        </a:rPr>
                        <a:t>|</a:t>
                      </a:r>
                      <a:r>
                        <a:rPr dirty="0" sz="10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b="1">
                          <a:latin typeface="Courier New"/>
                          <a:cs typeface="Courier New"/>
                        </a:rPr>
                        <a:t>ospf</a:t>
                      </a:r>
                      <a:r>
                        <a:rPr dirty="0" sz="1000" spc="-2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>
                          <a:latin typeface="Courier New"/>
                          <a:cs typeface="Courier New"/>
                        </a:rPr>
                        <a:t>|</a:t>
                      </a:r>
                      <a:r>
                        <a:rPr dirty="0" sz="10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20" b="1">
                          <a:latin typeface="Courier New"/>
                          <a:cs typeface="Courier New"/>
                        </a:rPr>
                        <a:t>bgp</a:t>
                      </a:r>
                      <a:r>
                        <a:rPr dirty="0" sz="1000" spc="-20">
                          <a:latin typeface="Courier New"/>
                          <a:cs typeface="Courier New"/>
                        </a:rPr>
                        <a:t>]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2286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172720" marR="313055" indent="-84455">
                        <a:lnSpc>
                          <a:spcPct val="100000"/>
                        </a:lnSpc>
                        <a:spcBef>
                          <a:spcPts val="200"/>
                        </a:spcBef>
                        <a:buChar char="•"/>
                        <a:tabLst>
                          <a:tab pos="173990" algn="l"/>
                        </a:tabLst>
                      </a:pPr>
                      <a:r>
                        <a:rPr dirty="0" sz="1050">
                          <a:latin typeface="Arial MT"/>
                          <a:cs typeface="Arial MT"/>
                        </a:rPr>
                        <a:t>Displays</a:t>
                      </a:r>
                      <a:r>
                        <a:rPr dirty="0" sz="105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05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routing</a:t>
                      </a:r>
                      <a:r>
                        <a:rPr dirty="0" sz="105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table</a:t>
                      </a:r>
                      <a:r>
                        <a:rPr dirty="0" sz="105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content</a:t>
                      </a:r>
                      <a:r>
                        <a:rPr dirty="0" sz="105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listing</a:t>
                      </a:r>
                      <a:r>
                        <a:rPr dirty="0" sz="105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directly</a:t>
                      </a:r>
                      <a:r>
                        <a:rPr dirty="0" sz="105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connected</a:t>
                      </a:r>
                      <a:r>
                        <a:rPr dirty="0" sz="105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networks</a:t>
                      </a:r>
                      <a:r>
                        <a:rPr dirty="0" sz="105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 spc="-25">
                          <a:latin typeface="Arial MT"/>
                          <a:cs typeface="Arial MT"/>
                        </a:rPr>
                        <a:t>and </a:t>
                      </a:r>
                      <a:r>
                        <a:rPr dirty="0" sz="1050" spc="-25"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learned</a:t>
                      </a:r>
                      <a:r>
                        <a:rPr dirty="0" sz="105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remote</a:t>
                      </a:r>
                      <a:r>
                        <a:rPr dirty="0" sz="105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 spc="-10">
                          <a:latin typeface="Arial MT"/>
                          <a:cs typeface="Arial MT"/>
                        </a:rPr>
                        <a:t>networks.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2540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30861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000" b="1">
                          <a:latin typeface="Courier New"/>
                          <a:cs typeface="Courier New"/>
                        </a:rPr>
                        <a:t>show</a:t>
                      </a:r>
                      <a:r>
                        <a:rPr dirty="0" sz="1000" spc="-3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b="1">
                          <a:latin typeface="Courier New"/>
                          <a:cs typeface="Courier New"/>
                        </a:rPr>
                        <a:t>cdp</a:t>
                      </a:r>
                      <a:r>
                        <a:rPr dirty="0" sz="1000" spc="-3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b="1">
                          <a:latin typeface="Courier New"/>
                          <a:cs typeface="Courier New"/>
                        </a:rPr>
                        <a:t>neighbors</a:t>
                      </a:r>
                      <a:r>
                        <a:rPr dirty="0" sz="1000" spc="-3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10" b="1">
                          <a:latin typeface="Courier New"/>
                          <a:cs typeface="Courier New"/>
                        </a:rPr>
                        <a:t>detail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61594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172085" indent="-83820">
                        <a:lnSpc>
                          <a:spcPct val="100000"/>
                        </a:lnSpc>
                        <a:spcBef>
                          <a:spcPts val="540"/>
                        </a:spcBef>
                        <a:buChar char="•"/>
                        <a:tabLst>
                          <a:tab pos="172085" algn="l"/>
                        </a:tabLst>
                      </a:pPr>
                      <a:r>
                        <a:rPr dirty="0" sz="1050">
                          <a:latin typeface="Arial MT"/>
                          <a:cs typeface="Arial MT"/>
                        </a:rPr>
                        <a:t>Displays</a:t>
                      </a:r>
                      <a:r>
                        <a:rPr dirty="0" sz="105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detailed</a:t>
                      </a:r>
                      <a:r>
                        <a:rPr dirty="0" sz="105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information</a:t>
                      </a:r>
                      <a:r>
                        <a:rPr dirty="0" sz="1050" spc="-6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about</a:t>
                      </a:r>
                      <a:r>
                        <a:rPr dirty="0" sz="105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directly</a:t>
                      </a:r>
                      <a:r>
                        <a:rPr dirty="0" sz="105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connected</a:t>
                      </a:r>
                      <a:r>
                        <a:rPr dirty="0" sz="105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Cisco</a:t>
                      </a:r>
                      <a:r>
                        <a:rPr dirty="0" sz="105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 spc="-10">
                          <a:latin typeface="Arial MT"/>
                          <a:cs typeface="Arial MT"/>
                        </a:rPr>
                        <a:t>devices.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6858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000" b="1">
                          <a:latin typeface="Courier New"/>
                          <a:cs typeface="Courier New"/>
                        </a:rPr>
                        <a:t>show</a:t>
                      </a:r>
                      <a:r>
                        <a:rPr dirty="0" sz="1000" spc="-25" b="1">
                          <a:latin typeface="Courier New"/>
                          <a:cs typeface="Courier New"/>
                        </a:rPr>
                        <a:t> arp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1000" b="1">
                          <a:latin typeface="Courier New"/>
                          <a:cs typeface="Courier New"/>
                        </a:rPr>
                        <a:t>show</a:t>
                      </a:r>
                      <a:r>
                        <a:rPr dirty="0" sz="1000" spc="-2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b="1">
                          <a:latin typeface="Courier New"/>
                          <a:cs typeface="Courier New"/>
                        </a:rPr>
                        <a:t>ipv6</a:t>
                      </a:r>
                      <a:r>
                        <a:rPr dirty="0" sz="1000" spc="-2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10" b="1">
                          <a:latin typeface="Courier New"/>
                          <a:cs typeface="Courier New"/>
                        </a:rPr>
                        <a:t>neighbors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1524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172720" indent="-84455">
                        <a:lnSpc>
                          <a:spcPct val="100000"/>
                        </a:lnSpc>
                        <a:spcBef>
                          <a:spcPts val="775"/>
                        </a:spcBef>
                        <a:buChar char="•"/>
                        <a:tabLst>
                          <a:tab pos="172720" algn="l"/>
                        </a:tabLst>
                      </a:pPr>
                      <a:r>
                        <a:rPr dirty="0" sz="1050">
                          <a:latin typeface="Arial MT"/>
                          <a:cs typeface="Arial MT"/>
                        </a:rPr>
                        <a:t>Displays</a:t>
                      </a:r>
                      <a:r>
                        <a:rPr dirty="0" sz="105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0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contents</a:t>
                      </a:r>
                      <a:r>
                        <a:rPr dirty="0" sz="105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05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05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ARP</a:t>
                      </a:r>
                      <a:r>
                        <a:rPr dirty="0" sz="105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table</a:t>
                      </a:r>
                      <a:r>
                        <a:rPr dirty="0" sz="10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(IPv4)</a:t>
                      </a:r>
                      <a:r>
                        <a:rPr dirty="0" sz="105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05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05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 spc="-10">
                          <a:latin typeface="Arial MT"/>
                          <a:cs typeface="Arial MT"/>
                        </a:rPr>
                        <a:t>neighbor</a:t>
                      </a:r>
                      <a:r>
                        <a:rPr dirty="0" sz="105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table</a:t>
                      </a:r>
                      <a:r>
                        <a:rPr dirty="0" sz="105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 spc="-10">
                          <a:latin typeface="Arial MT"/>
                          <a:cs typeface="Arial MT"/>
                        </a:rPr>
                        <a:t>(IPv6).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98425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000" b="1">
                          <a:latin typeface="Courier New"/>
                          <a:cs typeface="Courier New"/>
                        </a:rPr>
                        <a:t>show</a:t>
                      </a:r>
                      <a:r>
                        <a:rPr dirty="0" sz="1000" spc="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10" b="1">
                          <a:latin typeface="Courier New"/>
                          <a:cs typeface="Courier New"/>
                        </a:rPr>
                        <a:t>running-config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43815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172720" indent="-84455">
                        <a:lnSpc>
                          <a:spcPct val="100000"/>
                        </a:lnSpc>
                        <a:spcBef>
                          <a:spcPts val="400"/>
                        </a:spcBef>
                        <a:buChar char="•"/>
                        <a:tabLst>
                          <a:tab pos="172720" algn="l"/>
                        </a:tabLst>
                      </a:pPr>
                      <a:r>
                        <a:rPr dirty="0" sz="1050">
                          <a:latin typeface="Arial MT"/>
                          <a:cs typeface="Arial MT"/>
                        </a:rPr>
                        <a:t>Displays</a:t>
                      </a:r>
                      <a:r>
                        <a:rPr dirty="0" sz="105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current</a:t>
                      </a:r>
                      <a:r>
                        <a:rPr dirty="0" sz="105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 spc="-10">
                          <a:latin typeface="Arial MT"/>
                          <a:cs typeface="Arial MT"/>
                        </a:rPr>
                        <a:t>configuration.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5080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25336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000" b="1">
                          <a:latin typeface="Courier New"/>
                          <a:cs typeface="Courier New"/>
                        </a:rPr>
                        <a:t>show</a:t>
                      </a:r>
                      <a:r>
                        <a:rPr dirty="0" sz="1000" spc="-2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20" b="1">
                          <a:latin typeface="Courier New"/>
                          <a:cs typeface="Courier New"/>
                        </a:rPr>
                        <a:t>vlan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3429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172720" indent="-84455">
                        <a:lnSpc>
                          <a:spcPct val="100000"/>
                        </a:lnSpc>
                        <a:spcBef>
                          <a:spcPts val="320"/>
                        </a:spcBef>
                        <a:buChar char="•"/>
                        <a:tabLst>
                          <a:tab pos="172720" algn="l"/>
                        </a:tabLst>
                      </a:pPr>
                      <a:r>
                        <a:rPr dirty="0" sz="1050">
                          <a:latin typeface="Arial MT"/>
                          <a:cs typeface="Arial MT"/>
                        </a:rPr>
                        <a:t>Displays</a:t>
                      </a:r>
                      <a:r>
                        <a:rPr dirty="0" sz="105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0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status</a:t>
                      </a:r>
                      <a:r>
                        <a:rPr dirty="0" sz="105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0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VLANs</a:t>
                      </a:r>
                      <a:r>
                        <a:rPr dirty="0" sz="105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on</a:t>
                      </a:r>
                      <a:r>
                        <a:rPr dirty="0" sz="10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0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 spc="-10">
                          <a:latin typeface="Arial MT"/>
                          <a:cs typeface="Arial MT"/>
                        </a:rPr>
                        <a:t>switch.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000" b="1">
                          <a:latin typeface="Courier New"/>
                          <a:cs typeface="Courier New"/>
                        </a:rPr>
                        <a:t>show</a:t>
                      </a:r>
                      <a:r>
                        <a:rPr dirty="0" sz="1000" spc="-2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20" b="1">
                          <a:latin typeface="Courier New"/>
                          <a:cs typeface="Courier New"/>
                        </a:rPr>
                        <a:t>port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4064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172720" indent="-84455">
                        <a:lnSpc>
                          <a:spcPct val="100000"/>
                        </a:lnSpc>
                        <a:spcBef>
                          <a:spcPts val="375"/>
                        </a:spcBef>
                        <a:buChar char="•"/>
                        <a:tabLst>
                          <a:tab pos="172720" algn="l"/>
                        </a:tabLst>
                      </a:pPr>
                      <a:r>
                        <a:rPr dirty="0" sz="1050">
                          <a:latin typeface="Arial MT"/>
                          <a:cs typeface="Arial MT"/>
                        </a:rPr>
                        <a:t>Displays</a:t>
                      </a:r>
                      <a:r>
                        <a:rPr dirty="0" sz="105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0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status</a:t>
                      </a:r>
                      <a:r>
                        <a:rPr dirty="0" sz="105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05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ports</a:t>
                      </a:r>
                      <a:r>
                        <a:rPr dirty="0" sz="105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on</a:t>
                      </a:r>
                      <a:r>
                        <a:rPr dirty="0" sz="10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0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 spc="-10">
                          <a:latin typeface="Arial MT"/>
                          <a:cs typeface="Arial MT"/>
                        </a:rPr>
                        <a:t>switch.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47625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38290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000" b="1">
                          <a:latin typeface="Courier New"/>
                          <a:cs typeface="Courier New"/>
                        </a:rPr>
                        <a:t>show</a:t>
                      </a:r>
                      <a:r>
                        <a:rPr dirty="0" sz="1000" spc="-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10" b="1">
                          <a:latin typeface="Courier New"/>
                          <a:cs typeface="Courier New"/>
                        </a:rPr>
                        <a:t>tech-support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9906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172720" marR="34925" indent="-84455">
                        <a:lnSpc>
                          <a:spcPct val="100000"/>
                        </a:lnSpc>
                        <a:spcBef>
                          <a:spcPts val="204"/>
                        </a:spcBef>
                        <a:buChar char="•"/>
                        <a:tabLst>
                          <a:tab pos="173990" algn="l"/>
                        </a:tabLst>
                      </a:pPr>
                      <a:r>
                        <a:rPr dirty="0" sz="1050">
                          <a:latin typeface="Arial MT"/>
                          <a:cs typeface="Arial MT"/>
                        </a:rPr>
                        <a:t>Used</a:t>
                      </a:r>
                      <a:r>
                        <a:rPr dirty="0" sz="105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05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collect</a:t>
                      </a:r>
                      <a:r>
                        <a:rPr dirty="0" sz="105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05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large</a:t>
                      </a:r>
                      <a:r>
                        <a:rPr dirty="0" sz="105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amount</a:t>
                      </a:r>
                      <a:r>
                        <a:rPr dirty="0" sz="105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0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information</a:t>
                      </a:r>
                      <a:r>
                        <a:rPr dirty="0" sz="105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using</a:t>
                      </a:r>
                      <a:r>
                        <a:rPr dirty="0" sz="105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multiple</a:t>
                      </a:r>
                      <a:r>
                        <a:rPr dirty="0" sz="10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 b="1">
                          <a:latin typeface="Arial"/>
                          <a:cs typeface="Arial"/>
                        </a:rPr>
                        <a:t>show</a:t>
                      </a:r>
                      <a:r>
                        <a:rPr dirty="0" sz="105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 spc="-10">
                          <a:latin typeface="Arial MT"/>
                          <a:cs typeface="Arial MT"/>
                        </a:rPr>
                        <a:t>commands </a:t>
                      </a:r>
                      <a:r>
                        <a:rPr dirty="0" sz="1050" spc="-10"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for</a:t>
                      </a:r>
                      <a:r>
                        <a:rPr dirty="0" sz="105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 spc="-10">
                          <a:latin typeface="Arial MT"/>
                          <a:cs typeface="Arial MT"/>
                        </a:rPr>
                        <a:t>technical</a:t>
                      </a:r>
                      <a:r>
                        <a:rPr dirty="0" sz="105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support</a:t>
                      </a:r>
                      <a:r>
                        <a:rPr dirty="0" sz="105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reporting</a:t>
                      </a:r>
                      <a:r>
                        <a:rPr dirty="0" sz="10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 spc="-10">
                          <a:latin typeface="Arial MT"/>
                          <a:cs typeface="Arial MT"/>
                        </a:rPr>
                        <a:t>purposes.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26034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2012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312240"/>
            <a:ext cx="5484495" cy="1357630"/>
          </a:xfrm>
          <a:prstGeom prst="rect"/>
        </p:spPr>
        <p:txBody>
          <a:bodyPr wrap="square" lIns="0" tIns="91440" rIns="0" bIns="0" rtlCol="0" vert="horz">
            <a:spAutoFit/>
          </a:bodyPr>
          <a:lstStyle/>
          <a:p>
            <a:pPr marL="12700" marR="5080">
              <a:lnSpc>
                <a:spcPts val="4970"/>
              </a:lnSpc>
              <a:spcBef>
                <a:spcPts val="720"/>
              </a:spcBef>
            </a:pPr>
            <a:r>
              <a:rPr dirty="0" sz="4600">
                <a:solidFill>
                  <a:srgbClr val="AEE8FA"/>
                </a:solidFill>
              </a:rPr>
              <a:t>12.2</a:t>
            </a:r>
            <a:r>
              <a:rPr dirty="0" sz="4600" spc="-165">
                <a:solidFill>
                  <a:srgbClr val="AEE8FA"/>
                </a:solidFill>
              </a:rPr>
              <a:t> </a:t>
            </a:r>
            <a:r>
              <a:rPr dirty="0" sz="4600" spc="-20">
                <a:solidFill>
                  <a:srgbClr val="AEE8FA"/>
                </a:solidFill>
              </a:rPr>
              <a:t>Troubleshooting </a:t>
            </a:r>
            <a:r>
              <a:rPr dirty="0" sz="4600" spc="-10">
                <a:solidFill>
                  <a:srgbClr val="AEE8FA"/>
                </a:solidFill>
              </a:rPr>
              <a:t>Process</a:t>
            </a:r>
            <a:endParaRPr sz="4600"/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2012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22631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Troubleshooting</a:t>
            </a:r>
            <a:r>
              <a:rPr dirty="0" sz="1600" spc="-2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Process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50082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General</a:t>
            </a:r>
            <a:r>
              <a:rPr dirty="0" sz="2400" spc="-170"/>
              <a:t> </a:t>
            </a:r>
            <a:r>
              <a:rPr dirty="0" sz="2400" spc="-10"/>
              <a:t>Troubleshooting</a:t>
            </a:r>
            <a:r>
              <a:rPr dirty="0" sz="2400" spc="-130"/>
              <a:t> </a:t>
            </a:r>
            <a:r>
              <a:rPr dirty="0" sz="2400" spc="-10"/>
              <a:t>Procedures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10641" y="884047"/>
            <a:ext cx="4138929" cy="28543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9144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Arial MT"/>
                <a:cs typeface="Arial MT"/>
              </a:rPr>
              <a:t>Troubleshooting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time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consuming </a:t>
            </a:r>
            <a:r>
              <a:rPr dirty="0" sz="1600">
                <a:latin typeface="Arial MT"/>
                <a:cs typeface="Arial MT"/>
              </a:rPr>
              <a:t>because</a:t>
            </a:r>
            <a:r>
              <a:rPr dirty="0" sz="1600" spc="-8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differ,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problems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differ,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and </a:t>
            </a:r>
            <a:r>
              <a:rPr dirty="0" sz="1600" spc="-10">
                <a:latin typeface="Arial MT"/>
                <a:cs typeface="Arial MT"/>
              </a:rPr>
              <a:t>troubleshooting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experience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varies.</a:t>
            </a:r>
            <a:endParaRPr sz="160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Using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structured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troubleshooting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method </a:t>
            </a:r>
            <a:r>
              <a:rPr dirty="0" sz="1600">
                <a:latin typeface="Arial MT"/>
                <a:cs typeface="Arial MT"/>
              </a:rPr>
              <a:t>will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shorten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overall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troubleshooting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time.</a:t>
            </a:r>
            <a:endParaRPr sz="1600">
              <a:latin typeface="Arial MT"/>
              <a:cs typeface="Arial MT"/>
            </a:endParaRPr>
          </a:p>
          <a:p>
            <a:pPr marL="299085" marR="419100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There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several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troubleshooting </a:t>
            </a:r>
            <a:r>
              <a:rPr dirty="0" sz="1600">
                <a:latin typeface="Arial MT"/>
                <a:cs typeface="Arial MT"/>
              </a:rPr>
              <a:t>processes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solve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50">
                <a:latin typeface="Arial MT"/>
                <a:cs typeface="Arial MT"/>
              </a:rPr>
              <a:t>a </a:t>
            </a:r>
            <a:r>
              <a:rPr dirty="0" sz="1600" spc="-10">
                <a:latin typeface="Arial MT"/>
                <a:cs typeface="Arial MT"/>
              </a:rPr>
              <a:t>problem.</a:t>
            </a:r>
            <a:endParaRPr sz="1600">
              <a:latin typeface="Arial MT"/>
              <a:cs typeface="Arial MT"/>
            </a:endParaRPr>
          </a:p>
          <a:p>
            <a:pPr marL="299085" marR="50800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figure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displays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logic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flowchart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50">
                <a:latin typeface="Arial MT"/>
                <a:cs typeface="Arial MT"/>
              </a:rPr>
              <a:t>a </a:t>
            </a:r>
            <a:r>
              <a:rPr dirty="0" sz="1600">
                <a:latin typeface="Arial MT"/>
                <a:cs typeface="Arial MT"/>
              </a:rPr>
              <a:t>simplified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three-</a:t>
            </a:r>
            <a:r>
              <a:rPr dirty="0" sz="1600">
                <a:latin typeface="Arial MT"/>
                <a:cs typeface="Arial MT"/>
              </a:rPr>
              <a:t>stage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troubleshooting process.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36921" y="647877"/>
            <a:ext cx="4052774" cy="3594354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2012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 spc="-10"/>
              <a:t>Troubleshooting</a:t>
            </a:r>
            <a:r>
              <a:rPr dirty="0" spc="-25"/>
              <a:t> </a:t>
            </a:r>
            <a:r>
              <a:rPr dirty="0" spc="-10"/>
              <a:t>Process</a:t>
            </a:r>
          </a:p>
          <a:p>
            <a:pPr marL="12700">
              <a:lnSpc>
                <a:spcPts val="2580"/>
              </a:lnSpc>
            </a:pPr>
            <a:r>
              <a:rPr dirty="0" sz="2400" spc="-25"/>
              <a:t>Seven-</a:t>
            </a:r>
            <a:r>
              <a:rPr dirty="0" sz="2400"/>
              <a:t>Step</a:t>
            </a:r>
            <a:r>
              <a:rPr dirty="0" sz="2400" spc="-140"/>
              <a:t> </a:t>
            </a:r>
            <a:r>
              <a:rPr dirty="0" sz="2400" spc="-10"/>
              <a:t>Troubleshooting</a:t>
            </a:r>
            <a:r>
              <a:rPr dirty="0" sz="2400" spc="-60"/>
              <a:t> </a:t>
            </a:r>
            <a:r>
              <a:rPr dirty="0" sz="2400" spc="-10"/>
              <a:t>Process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510641" y="884047"/>
            <a:ext cx="385381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figure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displays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more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detailed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seven- </a:t>
            </a:r>
            <a:r>
              <a:rPr dirty="0" sz="1600">
                <a:latin typeface="Arial MT"/>
                <a:cs typeface="Arial MT"/>
              </a:rPr>
              <a:t>step</a:t>
            </a:r>
            <a:r>
              <a:rPr dirty="0" sz="1600" spc="-10">
                <a:latin typeface="Arial MT"/>
                <a:cs typeface="Arial MT"/>
              </a:rPr>
              <a:t> troubleshooting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process.</a:t>
            </a:r>
            <a:endParaRPr sz="1600">
              <a:latin typeface="Arial MT"/>
              <a:cs typeface="Arial MT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527050" y="1639951"/>
          <a:ext cx="8267700" cy="2795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0515"/>
                <a:gridCol w="6597650"/>
              </a:tblGrid>
              <a:tr h="2584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1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Steps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1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</a:tr>
              <a:tr h="35433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50" b="1">
                          <a:latin typeface="Arial"/>
                          <a:cs typeface="Arial"/>
                        </a:rPr>
                        <a:t>Define</a:t>
                      </a:r>
                      <a:r>
                        <a:rPr dirty="0" sz="105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 b="1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05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 spc="-10" b="1">
                          <a:latin typeface="Arial"/>
                          <a:cs typeface="Arial"/>
                        </a:rPr>
                        <a:t>Problem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175895" indent="-84455">
                        <a:lnSpc>
                          <a:spcPct val="100000"/>
                        </a:lnSpc>
                        <a:spcBef>
                          <a:spcPts val="740"/>
                        </a:spcBef>
                        <a:buChar char="•"/>
                        <a:tabLst>
                          <a:tab pos="175895" algn="l"/>
                        </a:tabLst>
                      </a:pPr>
                      <a:r>
                        <a:rPr dirty="0" sz="1050">
                          <a:latin typeface="Arial MT"/>
                          <a:cs typeface="Arial MT"/>
                        </a:rPr>
                        <a:t>Verify</a:t>
                      </a:r>
                      <a:r>
                        <a:rPr dirty="0" sz="105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that</a:t>
                      </a:r>
                      <a:r>
                        <a:rPr dirty="0" sz="105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there</a:t>
                      </a:r>
                      <a:r>
                        <a:rPr dirty="0" sz="105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is</a:t>
                      </a:r>
                      <a:r>
                        <a:rPr dirty="0" sz="105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0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problem</a:t>
                      </a:r>
                      <a:r>
                        <a:rPr dirty="0" sz="105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0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then</a:t>
                      </a:r>
                      <a:r>
                        <a:rPr dirty="0" sz="105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properly</a:t>
                      </a:r>
                      <a:r>
                        <a:rPr dirty="0" sz="105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define</a:t>
                      </a:r>
                      <a:r>
                        <a:rPr dirty="0" sz="105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what</a:t>
                      </a:r>
                      <a:r>
                        <a:rPr dirty="0" sz="105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05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problem</a:t>
                      </a:r>
                      <a:r>
                        <a:rPr dirty="0" sz="105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 spc="-25">
                          <a:latin typeface="Arial MT"/>
                          <a:cs typeface="Arial MT"/>
                        </a:rPr>
                        <a:t>is.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939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35433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50" b="1">
                          <a:latin typeface="Arial"/>
                          <a:cs typeface="Arial"/>
                        </a:rPr>
                        <a:t>Gather</a:t>
                      </a:r>
                      <a:r>
                        <a:rPr dirty="0" sz="105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 spc="-10" b="1">
                          <a:latin typeface="Arial"/>
                          <a:cs typeface="Arial"/>
                        </a:rPr>
                        <a:t>Information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939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175895" indent="-84455">
                        <a:lnSpc>
                          <a:spcPct val="100000"/>
                        </a:lnSpc>
                        <a:spcBef>
                          <a:spcPts val="740"/>
                        </a:spcBef>
                        <a:buChar char="•"/>
                        <a:tabLst>
                          <a:tab pos="175895" algn="l"/>
                        </a:tabLst>
                      </a:pPr>
                      <a:r>
                        <a:rPr dirty="0" sz="1050">
                          <a:latin typeface="Arial MT"/>
                          <a:cs typeface="Arial MT"/>
                        </a:rPr>
                        <a:t>Targets</a:t>
                      </a:r>
                      <a:r>
                        <a:rPr dirty="0" sz="105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(i.e.,</a:t>
                      </a:r>
                      <a:r>
                        <a:rPr dirty="0" sz="105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hosts,</a:t>
                      </a:r>
                      <a:r>
                        <a:rPr dirty="0" sz="105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devices)</a:t>
                      </a:r>
                      <a:r>
                        <a:rPr dirty="0" sz="105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are</a:t>
                      </a:r>
                      <a:r>
                        <a:rPr dirty="0" sz="105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identified,</a:t>
                      </a:r>
                      <a:r>
                        <a:rPr dirty="0" sz="105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accessed,</a:t>
                      </a:r>
                      <a:r>
                        <a:rPr dirty="0" sz="105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0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information</a:t>
                      </a:r>
                      <a:r>
                        <a:rPr dirty="0" sz="1050" spc="-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 spc="-10">
                          <a:latin typeface="Arial MT"/>
                          <a:cs typeface="Arial MT"/>
                        </a:rPr>
                        <a:t>gathered.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939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35433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1050" b="1">
                          <a:latin typeface="Arial"/>
                          <a:cs typeface="Arial"/>
                        </a:rPr>
                        <a:t>Analyze</a:t>
                      </a:r>
                      <a:r>
                        <a:rPr dirty="0" sz="1050" spc="-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 spc="-10" b="1">
                          <a:latin typeface="Arial"/>
                          <a:cs typeface="Arial"/>
                        </a:rPr>
                        <a:t>Information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946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175895" indent="-84455">
                        <a:lnSpc>
                          <a:spcPct val="100000"/>
                        </a:lnSpc>
                        <a:spcBef>
                          <a:spcPts val="745"/>
                        </a:spcBef>
                        <a:buChar char="•"/>
                        <a:tabLst>
                          <a:tab pos="175895" algn="l"/>
                        </a:tabLst>
                      </a:pPr>
                      <a:r>
                        <a:rPr dirty="0" sz="1050">
                          <a:latin typeface="Arial MT"/>
                          <a:cs typeface="Arial MT"/>
                        </a:rPr>
                        <a:t>Identify</a:t>
                      </a:r>
                      <a:r>
                        <a:rPr dirty="0" sz="105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possible</a:t>
                      </a:r>
                      <a:r>
                        <a:rPr dirty="0" sz="105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causes</a:t>
                      </a:r>
                      <a:r>
                        <a:rPr dirty="0" sz="105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using</a:t>
                      </a:r>
                      <a:r>
                        <a:rPr dirty="0" sz="10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network</a:t>
                      </a:r>
                      <a:r>
                        <a:rPr dirty="0" sz="10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documentation,</a:t>
                      </a:r>
                      <a:r>
                        <a:rPr dirty="0" sz="105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network</a:t>
                      </a:r>
                      <a:r>
                        <a:rPr dirty="0" sz="10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baselines,</a:t>
                      </a:r>
                      <a:r>
                        <a:rPr dirty="0" sz="105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 spc="-10">
                          <a:latin typeface="Arial MT"/>
                          <a:cs typeface="Arial MT"/>
                        </a:rPr>
                        <a:t>knowledge</a:t>
                      </a:r>
                      <a:r>
                        <a:rPr dirty="0" sz="105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bases,</a:t>
                      </a:r>
                      <a:r>
                        <a:rPr dirty="0" sz="105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05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 spc="-10">
                          <a:latin typeface="Arial MT"/>
                          <a:cs typeface="Arial MT"/>
                        </a:rPr>
                        <a:t>peers.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946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50" b="1">
                          <a:latin typeface="Arial"/>
                          <a:cs typeface="Arial"/>
                        </a:rPr>
                        <a:t>Eliminate</a:t>
                      </a:r>
                      <a:r>
                        <a:rPr dirty="0" sz="1050" spc="-5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 spc="-10" b="1">
                          <a:latin typeface="Arial"/>
                          <a:cs typeface="Arial"/>
                        </a:rPr>
                        <a:t>Possible</a:t>
                      </a:r>
                      <a:endParaRPr sz="105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050" spc="-10" b="1">
                          <a:latin typeface="Arial"/>
                          <a:cs typeface="Arial"/>
                        </a:rPr>
                        <a:t>Causes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175895" indent="-84455">
                        <a:lnSpc>
                          <a:spcPct val="100000"/>
                        </a:lnSpc>
                        <a:spcBef>
                          <a:spcPts val="965"/>
                        </a:spcBef>
                        <a:buChar char="•"/>
                        <a:tabLst>
                          <a:tab pos="175895" algn="l"/>
                        </a:tabLst>
                      </a:pPr>
                      <a:r>
                        <a:rPr dirty="0" sz="1050" spc="-10">
                          <a:latin typeface="Arial MT"/>
                          <a:cs typeface="Arial MT"/>
                        </a:rPr>
                        <a:t>Progressively</a:t>
                      </a:r>
                      <a:r>
                        <a:rPr dirty="0" sz="105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eliminate</a:t>
                      </a:r>
                      <a:r>
                        <a:rPr dirty="0" sz="105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possible</a:t>
                      </a:r>
                      <a:r>
                        <a:rPr dirty="0" sz="105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causes</a:t>
                      </a:r>
                      <a:r>
                        <a:rPr dirty="0" sz="105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05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eventually</a:t>
                      </a:r>
                      <a:r>
                        <a:rPr dirty="0" sz="10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identify</a:t>
                      </a:r>
                      <a:r>
                        <a:rPr dirty="0" sz="105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05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most</a:t>
                      </a:r>
                      <a:r>
                        <a:rPr dirty="0" sz="105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probable</a:t>
                      </a:r>
                      <a:r>
                        <a:rPr dirty="0" sz="10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 spc="-10">
                          <a:latin typeface="Arial MT"/>
                          <a:cs typeface="Arial MT"/>
                        </a:rPr>
                        <a:t>cause.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1225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35433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1050" b="1">
                          <a:latin typeface="Arial"/>
                          <a:cs typeface="Arial"/>
                        </a:rPr>
                        <a:t>Propose</a:t>
                      </a:r>
                      <a:r>
                        <a:rPr dirty="0" sz="1050" spc="-5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 spc="-10" b="1">
                          <a:latin typeface="Arial"/>
                          <a:cs typeface="Arial"/>
                        </a:rPr>
                        <a:t>Hypothesis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946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175895" indent="-84455">
                        <a:lnSpc>
                          <a:spcPct val="100000"/>
                        </a:lnSpc>
                        <a:spcBef>
                          <a:spcPts val="745"/>
                        </a:spcBef>
                        <a:buChar char="•"/>
                        <a:tabLst>
                          <a:tab pos="175895" algn="l"/>
                        </a:tabLst>
                      </a:pPr>
                      <a:r>
                        <a:rPr dirty="0" sz="1050">
                          <a:latin typeface="Arial MT"/>
                          <a:cs typeface="Arial MT"/>
                        </a:rPr>
                        <a:t>When</a:t>
                      </a:r>
                      <a:r>
                        <a:rPr dirty="0" sz="1050" spc="-6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0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most</a:t>
                      </a:r>
                      <a:r>
                        <a:rPr dirty="0" sz="105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probable</a:t>
                      </a:r>
                      <a:r>
                        <a:rPr dirty="0" sz="105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cause</a:t>
                      </a:r>
                      <a:r>
                        <a:rPr dirty="0" sz="105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has</a:t>
                      </a:r>
                      <a:r>
                        <a:rPr dirty="0" sz="105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been</a:t>
                      </a:r>
                      <a:r>
                        <a:rPr dirty="0" sz="10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identified,</a:t>
                      </a:r>
                      <a:r>
                        <a:rPr dirty="0" sz="105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05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solution</a:t>
                      </a:r>
                      <a:r>
                        <a:rPr dirty="0" sz="105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must</a:t>
                      </a:r>
                      <a:r>
                        <a:rPr dirty="0" sz="105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be</a:t>
                      </a:r>
                      <a:r>
                        <a:rPr dirty="0" sz="105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 spc="-10">
                          <a:latin typeface="Arial MT"/>
                          <a:cs typeface="Arial MT"/>
                        </a:rPr>
                        <a:t>formulated.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946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35433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1050" b="1">
                          <a:latin typeface="Arial"/>
                          <a:cs typeface="Arial"/>
                        </a:rPr>
                        <a:t>Test</a:t>
                      </a:r>
                      <a:r>
                        <a:rPr dirty="0" sz="105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 spc="-10" b="1">
                          <a:latin typeface="Arial"/>
                          <a:cs typeface="Arial"/>
                        </a:rPr>
                        <a:t>Hypothesis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946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175895" indent="-84455">
                        <a:lnSpc>
                          <a:spcPct val="100000"/>
                        </a:lnSpc>
                        <a:spcBef>
                          <a:spcPts val="745"/>
                        </a:spcBef>
                        <a:buChar char="•"/>
                        <a:tabLst>
                          <a:tab pos="175895" algn="l"/>
                        </a:tabLst>
                      </a:pPr>
                      <a:r>
                        <a:rPr dirty="0" sz="1050">
                          <a:latin typeface="Arial MT"/>
                          <a:cs typeface="Arial MT"/>
                        </a:rPr>
                        <a:t>Assess</a:t>
                      </a:r>
                      <a:r>
                        <a:rPr dirty="0" sz="105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0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urgency</a:t>
                      </a:r>
                      <a:r>
                        <a:rPr dirty="0" sz="105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05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0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problem,</a:t>
                      </a:r>
                      <a:r>
                        <a:rPr dirty="0" sz="105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create</a:t>
                      </a:r>
                      <a:r>
                        <a:rPr dirty="0" sz="10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0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rollback</a:t>
                      </a:r>
                      <a:r>
                        <a:rPr dirty="0" sz="105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plan,</a:t>
                      </a:r>
                      <a:r>
                        <a:rPr dirty="0" sz="105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implement</a:t>
                      </a:r>
                      <a:r>
                        <a:rPr dirty="0" sz="1050" spc="-6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05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solution,</a:t>
                      </a:r>
                      <a:r>
                        <a:rPr dirty="0" sz="105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05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verify</a:t>
                      </a:r>
                      <a:r>
                        <a:rPr dirty="0" sz="105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 spc="-10">
                          <a:latin typeface="Arial MT"/>
                          <a:cs typeface="Arial MT"/>
                        </a:rPr>
                        <a:t>outcome.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946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35433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1050" b="1">
                          <a:latin typeface="Arial"/>
                          <a:cs typeface="Arial"/>
                        </a:rPr>
                        <a:t>Solve</a:t>
                      </a:r>
                      <a:r>
                        <a:rPr dirty="0" sz="105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 b="1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05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 spc="-10" b="1">
                          <a:latin typeface="Arial"/>
                          <a:cs typeface="Arial"/>
                        </a:rPr>
                        <a:t>Problem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946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175895" indent="-84455">
                        <a:lnSpc>
                          <a:spcPct val="100000"/>
                        </a:lnSpc>
                        <a:spcBef>
                          <a:spcPts val="745"/>
                        </a:spcBef>
                        <a:buChar char="•"/>
                        <a:tabLst>
                          <a:tab pos="175895" algn="l"/>
                        </a:tabLst>
                      </a:pPr>
                      <a:r>
                        <a:rPr dirty="0" sz="1050">
                          <a:latin typeface="Arial MT"/>
                          <a:cs typeface="Arial MT"/>
                        </a:rPr>
                        <a:t>When</a:t>
                      </a:r>
                      <a:r>
                        <a:rPr dirty="0" sz="1050" spc="-6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solved,</a:t>
                      </a:r>
                      <a:r>
                        <a:rPr dirty="0" sz="105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inform</a:t>
                      </a:r>
                      <a:r>
                        <a:rPr dirty="0" sz="105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all</a:t>
                      </a:r>
                      <a:r>
                        <a:rPr dirty="0" sz="105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involved</a:t>
                      </a:r>
                      <a:r>
                        <a:rPr dirty="0" sz="105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0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document</a:t>
                      </a:r>
                      <a:r>
                        <a:rPr dirty="0" sz="105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05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cause</a:t>
                      </a:r>
                      <a:r>
                        <a:rPr dirty="0" sz="10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05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solution</a:t>
                      </a:r>
                      <a:r>
                        <a:rPr dirty="0" sz="105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05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help</a:t>
                      </a:r>
                      <a:r>
                        <a:rPr dirty="0" sz="105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solve</a:t>
                      </a:r>
                      <a:r>
                        <a:rPr dirty="0" sz="105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future</a:t>
                      </a:r>
                      <a:r>
                        <a:rPr dirty="0" sz="105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 spc="-10">
                          <a:latin typeface="Arial MT"/>
                          <a:cs typeface="Arial MT"/>
                        </a:rPr>
                        <a:t>problems.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946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</a:tbl>
          </a:graphicData>
        </a:graphic>
      </p:graphicFrame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93741" y="579450"/>
            <a:ext cx="4019804" cy="1066850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2012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 spc="-10"/>
              <a:t>Troubleshooting</a:t>
            </a:r>
            <a:r>
              <a:rPr dirty="0" spc="-25"/>
              <a:t> </a:t>
            </a:r>
            <a:r>
              <a:rPr dirty="0" spc="-10"/>
              <a:t>Process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Question</a:t>
            </a:r>
            <a:r>
              <a:rPr dirty="0" sz="2400" spc="-95"/>
              <a:t> </a:t>
            </a:r>
            <a:r>
              <a:rPr dirty="0" sz="2400"/>
              <a:t>End</a:t>
            </a:r>
            <a:r>
              <a:rPr dirty="0" sz="2400" spc="-90"/>
              <a:t> </a:t>
            </a:r>
            <a:r>
              <a:rPr dirty="0" sz="2400" spc="-10"/>
              <a:t>Users</a:t>
            </a:r>
            <a:endParaRPr sz="2400"/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2012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10641" y="884047"/>
            <a:ext cx="783653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table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provides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questioning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guidelines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sample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open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ended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end-user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questions.</a:t>
            </a:r>
            <a:endParaRPr sz="1600">
              <a:latin typeface="Arial MT"/>
              <a:cs typeface="Arial MT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603250" y="1207769"/>
          <a:ext cx="8191500" cy="3413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9400"/>
                <a:gridCol w="5283200"/>
              </a:tblGrid>
              <a:tr h="42037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Guidelines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117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Example</a:t>
                      </a:r>
                      <a:r>
                        <a:rPr dirty="0" sz="1200" spc="-3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Open</a:t>
                      </a:r>
                      <a:r>
                        <a:rPr dirty="0" sz="12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Ended</a:t>
                      </a: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End-</a:t>
                      </a: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User</a:t>
                      </a:r>
                      <a:r>
                        <a:rPr dirty="0" sz="12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Questions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117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</a:tr>
              <a:tr h="6165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1100">
                          <a:latin typeface="Arial MT"/>
                          <a:cs typeface="Arial MT"/>
                        </a:rPr>
                        <a:t>Ask</a:t>
                      </a:r>
                      <a:r>
                        <a:rPr dirty="0" sz="11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pertinent</a:t>
                      </a:r>
                      <a:r>
                        <a:rPr dirty="0" sz="11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0">
                          <a:latin typeface="Arial MT"/>
                          <a:cs typeface="Arial MT"/>
                        </a:rPr>
                        <a:t>questions.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571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116205" indent="-84455">
                        <a:lnSpc>
                          <a:spcPct val="100000"/>
                        </a:lnSpc>
                        <a:spcBef>
                          <a:spcPts val="484"/>
                        </a:spcBef>
                        <a:buChar char="•"/>
                        <a:tabLst>
                          <a:tab pos="116205" algn="l"/>
                        </a:tabLst>
                      </a:pPr>
                      <a:r>
                        <a:rPr dirty="0" sz="1050">
                          <a:latin typeface="Arial MT"/>
                          <a:cs typeface="Arial MT"/>
                        </a:rPr>
                        <a:t>What</a:t>
                      </a:r>
                      <a:r>
                        <a:rPr dirty="0" sz="105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does</a:t>
                      </a:r>
                      <a:r>
                        <a:rPr dirty="0" sz="1050" spc="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not </a:t>
                      </a:r>
                      <a:r>
                        <a:rPr dirty="0" sz="1050" spc="-20">
                          <a:latin typeface="Arial MT"/>
                          <a:cs typeface="Arial MT"/>
                        </a:rPr>
                        <a:t>work?</a:t>
                      </a:r>
                      <a:endParaRPr sz="1050">
                        <a:latin typeface="Arial MT"/>
                        <a:cs typeface="Arial MT"/>
                      </a:endParaRPr>
                    </a:p>
                    <a:p>
                      <a:pPr marL="116205" indent="-84455">
                        <a:lnSpc>
                          <a:spcPct val="100000"/>
                        </a:lnSpc>
                        <a:spcBef>
                          <a:spcPts val="5"/>
                        </a:spcBef>
                        <a:buChar char="•"/>
                        <a:tabLst>
                          <a:tab pos="116205" algn="l"/>
                        </a:tabLst>
                      </a:pPr>
                      <a:r>
                        <a:rPr dirty="0" sz="1050">
                          <a:latin typeface="Arial MT"/>
                          <a:cs typeface="Arial MT"/>
                        </a:rPr>
                        <a:t>What</a:t>
                      </a:r>
                      <a:r>
                        <a:rPr dirty="0" sz="105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exactly</a:t>
                      </a:r>
                      <a:r>
                        <a:rPr dirty="0" sz="105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is</a:t>
                      </a:r>
                      <a:r>
                        <a:rPr dirty="0" sz="105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050" spc="-10">
                          <a:latin typeface="Arial MT"/>
                          <a:cs typeface="Arial MT"/>
                        </a:rPr>
                        <a:t> problem?</a:t>
                      </a:r>
                      <a:endParaRPr sz="1050">
                        <a:latin typeface="Arial MT"/>
                        <a:cs typeface="Arial MT"/>
                      </a:endParaRPr>
                    </a:p>
                    <a:p>
                      <a:pPr marL="116205" indent="-84455">
                        <a:lnSpc>
                          <a:spcPct val="100000"/>
                        </a:lnSpc>
                        <a:buChar char="•"/>
                        <a:tabLst>
                          <a:tab pos="116205" algn="l"/>
                        </a:tabLst>
                      </a:pPr>
                      <a:r>
                        <a:rPr dirty="0" sz="1050">
                          <a:latin typeface="Arial MT"/>
                          <a:cs typeface="Arial MT"/>
                        </a:rPr>
                        <a:t>What</a:t>
                      </a:r>
                      <a:r>
                        <a:rPr dirty="0" sz="1050" spc="-6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are</a:t>
                      </a:r>
                      <a:r>
                        <a:rPr dirty="0" sz="105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you</a:t>
                      </a:r>
                      <a:r>
                        <a:rPr dirty="0" sz="105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trying</a:t>
                      </a:r>
                      <a:r>
                        <a:rPr dirty="0" sz="10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0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 spc="-10">
                          <a:latin typeface="Arial MT"/>
                          <a:cs typeface="Arial MT"/>
                        </a:rPr>
                        <a:t>accomplish?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dirty="0" sz="1100">
                          <a:latin typeface="Arial MT"/>
                          <a:cs typeface="Arial MT"/>
                        </a:rPr>
                        <a:t>Determine</a:t>
                      </a:r>
                      <a:r>
                        <a:rPr dirty="0" sz="11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1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scope</a:t>
                      </a:r>
                      <a:r>
                        <a:rPr dirty="0" sz="11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1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1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0">
                          <a:latin typeface="Arial MT"/>
                          <a:cs typeface="Arial MT"/>
                        </a:rPr>
                        <a:t>problem.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1270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116205" indent="-84455">
                        <a:lnSpc>
                          <a:spcPct val="100000"/>
                        </a:lnSpc>
                        <a:spcBef>
                          <a:spcPts val="405"/>
                        </a:spcBef>
                        <a:buChar char="•"/>
                        <a:tabLst>
                          <a:tab pos="116205" algn="l"/>
                        </a:tabLst>
                      </a:pPr>
                      <a:r>
                        <a:rPr dirty="0" sz="1050">
                          <a:latin typeface="Arial MT"/>
                          <a:cs typeface="Arial MT"/>
                        </a:rPr>
                        <a:t>Who</a:t>
                      </a:r>
                      <a:r>
                        <a:rPr dirty="0" sz="105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does</a:t>
                      </a:r>
                      <a:r>
                        <a:rPr dirty="0" sz="105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this</a:t>
                      </a:r>
                      <a:r>
                        <a:rPr dirty="0" sz="105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issue</a:t>
                      </a:r>
                      <a:r>
                        <a:rPr dirty="0" sz="105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affect?</a:t>
                      </a:r>
                      <a:r>
                        <a:rPr dirty="0" sz="105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Is</a:t>
                      </a:r>
                      <a:r>
                        <a:rPr dirty="0" sz="105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it</a:t>
                      </a:r>
                      <a:r>
                        <a:rPr dirty="0" sz="105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just</a:t>
                      </a:r>
                      <a:r>
                        <a:rPr dirty="0" sz="10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you</a:t>
                      </a:r>
                      <a:r>
                        <a:rPr dirty="0" sz="105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or</a:t>
                      </a:r>
                      <a:r>
                        <a:rPr dirty="0" sz="105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 spc="-10">
                          <a:latin typeface="Arial MT"/>
                          <a:cs typeface="Arial MT"/>
                        </a:rPr>
                        <a:t>others?</a:t>
                      </a:r>
                      <a:endParaRPr sz="1050">
                        <a:latin typeface="Arial MT"/>
                        <a:cs typeface="Arial MT"/>
                      </a:endParaRPr>
                    </a:p>
                    <a:p>
                      <a:pPr marL="116205" indent="-84455">
                        <a:lnSpc>
                          <a:spcPct val="100000"/>
                        </a:lnSpc>
                        <a:buChar char="•"/>
                        <a:tabLst>
                          <a:tab pos="116205" algn="l"/>
                        </a:tabLst>
                      </a:pPr>
                      <a:r>
                        <a:rPr dirty="0" sz="1050">
                          <a:latin typeface="Arial MT"/>
                          <a:cs typeface="Arial MT"/>
                        </a:rPr>
                        <a:t>What</a:t>
                      </a:r>
                      <a:r>
                        <a:rPr dirty="0" sz="105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device</a:t>
                      </a:r>
                      <a:r>
                        <a:rPr dirty="0" sz="105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is</a:t>
                      </a:r>
                      <a:r>
                        <a:rPr dirty="0" sz="105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this</a:t>
                      </a:r>
                      <a:r>
                        <a:rPr dirty="0" sz="10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 spc="-10">
                          <a:latin typeface="Arial MT"/>
                          <a:cs typeface="Arial MT"/>
                        </a:rPr>
                        <a:t>happening </a:t>
                      </a:r>
                      <a:r>
                        <a:rPr dirty="0" sz="1050" spc="-25">
                          <a:latin typeface="Arial MT"/>
                          <a:cs typeface="Arial MT"/>
                        </a:rPr>
                        <a:t>on?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514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616585">
                <a:tc>
                  <a:txBody>
                    <a:bodyPr/>
                    <a:lstStyle/>
                    <a:p>
                      <a:pPr marL="31750" marR="33020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dirty="0" sz="1100">
                          <a:latin typeface="Arial MT"/>
                          <a:cs typeface="Arial MT"/>
                        </a:rPr>
                        <a:t>Determine</a:t>
                      </a:r>
                      <a:r>
                        <a:rPr dirty="0" sz="11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when</a:t>
                      </a:r>
                      <a:r>
                        <a:rPr dirty="0" sz="11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1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problem</a:t>
                      </a:r>
                      <a:r>
                        <a:rPr dirty="0" sz="11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occurred</a:t>
                      </a:r>
                      <a:r>
                        <a:rPr dirty="0" sz="1100" spc="-6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0">
                          <a:latin typeface="Arial MT"/>
                          <a:cs typeface="Arial MT"/>
                        </a:rPr>
                        <a:t>/ </a:t>
                      </a:r>
                      <a:r>
                        <a:rPr dirty="0" sz="1100" spc="-10">
                          <a:latin typeface="Arial MT"/>
                          <a:cs typeface="Arial MT"/>
                        </a:rPr>
                        <a:t>occurs.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1339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116205" indent="-84455">
                        <a:lnSpc>
                          <a:spcPct val="100000"/>
                        </a:lnSpc>
                        <a:spcBef>
                          <a:spcPts val="490"/>
                        </a:spcBef>
                        <a:buChar char="•"/>
                        <a:tabLst>
                          <a:tab pos="116205" algn="l"/>
                        </a:tabLst>
                      </a:pPr>
                      <a:r>
                        <a:rPr dirty="0" sz="1050">
                          <a:latin typeface="Arial MT"/>
                          <a:cs typeface="Arial MT"/>
                        </a:rPr>
                        <a:t>When</a:t>
                      </a:r>
                      <a:r>
                        <a:rPr dirty="0" sz="1050" spc="-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exactly</a:t>
                      </a:r>
                      <a:r>
                        <a:rPr dirty="0" sz="105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does</a:t>
                      </a:r>
                      <a:r>
                        <a:rPr dirty="0" sz="105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05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problem</a:t>
                      </a:r>
                      <a:r>
                        <a:rPr dirty="0" sz="105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 spc="-10">
                          <a:latin typeface="Arial MT"/>
                          <a:cs typeface="Arial MT"/>
                        </a:rPr>
                        <a:t>occur?</a:t>
                      </a:r>
                      <a:endParaRPr sz="1050">
                        <a:latin typeface="Arial MT"/>
                        <a:cs typeface="Arial MT"/>
                      </a:endParaRPr>
                    </a:p>
                    <a:p>
                      <a:pPr marL="116205" indent="-84455">
                        <a:lnSpc>
                          <a:spcPct val="100000"/>
                        </a:lnSpc>
                        <a:buChar char="•"/>
                        <a:tabLst>
                          <a:tab pos="116205" algn="l"/>
                        </a:tabLst>
                      </a:pPr>
                      <a:r>
                        <a:rPr dirty="0" sz="1050">
                          <a:latin typeface="Arial MT"/>
                          <a:cs typeface="Arial MT"/>
                        </a:rPr>
                        <a:t>When</a:t>
                      </a:r>
                      <a:r>
                        <a:rPr dirty="0" sz="1050" spc="-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was</a:t>
                      </a:r>
                      <a:r>
                        <a:rPr dirty="0" sz="10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0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problem</a:t>
                      </a:r>
                      <a:r>
                        <a:rPr dirty="0" sz="105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first</a:t>
                      </a:r>
                      <a:r>
                        <a:rPr dirty="0" sz="105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 spc="-10">
                          <a:latin typeface="Arial MT"/>
                          <a:cs typeface="Arial MT"/>
                        </a:rPr>
                        <a:t>noticed?</a:t>
                      </a:r>
                      <a:endParaRPr sz="1050">
                        <a:latin typeface="Arial MT"/>
                        <a:cs typeface="Arial MT"/>
                      </a:endParaRPr>
                    </a:p>
                    <a:p>
                      <a:pPr marL="116205" indent="-84455">
                        <a:lnSpc>
                          <a:spcPct val="100000"/>
                        </a:lnSpc>
                        <a:buChar char="•"/>
                        <a:tabLst>
                          <a:tab pos="116205" algn="l"/>
                        </a:tabLst>
                      </a:pPr>
                      <a:r>
                        <a:rPr dirty="0" sz="1050">
                          <a:latin typeface="Arial MT"/>
                          <a:cs typeface="Arial MT"/>
                        </a:rPr>
                        <a:t>Were</a:t>
                      </a:r>
                      <a:r>
                        <a:rPr dirty="0" sz="1050" spc="-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there</a:t>
                      </a:r>
                      <a:r>
                        <a:rPr dirty="0" sz="105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any</a:t>
                      </a:r>
                      <a:r>
                        <a:rPr dirty="0" sz="105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error</a:t>
                      </a:r>
                      <a:r>
                        <a:rPr dirty="0" sz="10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message(s)</a:t>
                      </a:r>
                      <a:r>
                        <a:rPr dirty="0" sz="105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 spc="-10">
                          <a:latin typeface="Arial MT"/>
                          <a:cs typeface="Arial MT"/>
                        </a:rPr>
                        <a:t>displayed?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622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452120">
                <a:tc>
                  <a:txBody>
                    <a:bodyPr/>
                    <a:lstStyle/>
                    <a:p>
                      <a:pPr marL="31750" marR="3848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1100">
                          <a:latin typeface="Arial MT"/>
                          <a:cs typeface="Arial MT"/>
                        </a:rPr>
                        <a:t>Determine</a:t>
                      </a:r>
                      <a:r>
                        <a:rPr dirty="0" sz="11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if</a:t>
                      </a:r>
                      <a:r>
                        <a:rPr dirty="0" sz="11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1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problem</a:t>
                      </a:r>
                      <a:r>
                        <a:rPr dirty="0" sz="11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is</a:t>
                      </a:r>
                      <a:r>
                        <a:rPr dirty="0" sz="11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constant</a:t>
                      </a:r>
                      <a:r>
                        <a:rPr dirty="0" sz="11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25">
                          <a:latin typeface="Arial MT"/>
                          <a:cs typeface="Arial MT"/>
                        </a:rPr>
                        <a:t>or </a:t>
                      </a:r>
                      <a:r>
                        <a:rPr dirty="0" sz="1100" spc="-10">
                          <a:latin typeface="Arial MT"/>
                          <a:cs typeface="Arial MT"/>
                        </a:rPr>
                        <a:t>intermittent.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116205" indent="-84455">
                        <a:lnSpc>
                          <a:spcPct val="100000"/>
                        </a:lnSpc>
                        <a:spcBef>
                          <a:spcPts val="475"/>
                        </a:spcBef>
                        <a:buChar char="•"/>
                        <a:tabLst>
                          <a:tab pos="116205" algn="l"/>
                        </a:tabLst>
                      </a:pPr>
                      <a:r>
                        <a:rPr dirty="0" sz="1050">
                          <a:latin typeface="Arial MT"/>
                          <a:cs typeface="Arial MT"/>
                        </a:rPr>
                        <a:t>Can</a:t>
                      </a:r>
                      <a:r>
                        <a:rPr dirty="0" sz="105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you</a:t>
                      </a:r>
                      <a:r>
                        <a:rPr dirty="0" sz="10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reproduce</a:t>
                      </a:r>
                      <a:r>
                        <a:rPr dirty="0" sz="105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05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 spc="-10">
                          <a:latin typeface="Arial MT"/>
                          <a:cs typeface="Arial MT"/>
                        </a:rPr>
                        <a:t>problem?</a:t>
                      </a:r>
                      <a:endParaRPr sz="1050">
                        <a:latin typeface="Arial MT"/>
                        <a:cs typeface="Arial MT"/>
                      </a:endParaRPr>
                    </a:p>
                    <a:p>
                      <a:pPr marL="116205" indent="-84455">
                        <a:lnSpc>
                          <a:spcPct val="100000"/>
                        </a:lnSpc>
                        <a:buChar char="•"/>
                        <a:tabLst>
                          <a:tab pos="116205" algn="l"/>
                        </a:tabLst>
                      </a:pPr>
                      <a:r>
                        <a:rPr dirty="0" sz="1050">
                          <a:latin typeface="Arial MT"/>
                          <a:cs typeface="Arial MT"/>
                        </a:rPr>
                        <a:t>Can</a:t>
                      </a:r>
                      <a:r>
                        <a:rPr dirty="0" sz="105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you</a:t>
                      </a:r>
                      <a:r>
                        <a:rPr dirty="0" sz="105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send</a:t>
                      </a:r>
                      <a:r>
                        <a:rPr dirty="0" sz="10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me</a:t>
                      </a:r>
                      <a:r>
                        <a:rPr dirty="0" sz="105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0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screenshot</a:t>
                      </a:r>
                      <a:r>
                        <a:rPr dirty="0" sz="105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or</a:t>
                      </a:r>
                      <a:r>
                        <a:rPr dirty="0" sz="105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video</a:t>
                      </a:r>
                      <a:r>
                        <a:rPr dirty="0" sz="10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05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0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 spc="-10">
                          <a:latin typeface="Arial MT"/>
                          <a:cs typeface="Arial MT"/>
                        </a:rPr>
                        <a:t>problem?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603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42037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dirty="0" sz="1100">
                          <a:latin typeface="Arial MT"/>
                          <a:cs typeface="Arial MT"/>
                        </a:rPr>
                        <a:t>Determine</a:t>
                      </a:r>
                      <a:r>
                        <a:rPr dirty="0" sz="11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if</a:t>
                      </a:r>
                      <a:r>
                        <a:rPr dirty="0" sz="11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anything</a:t>
                      </a:r>
                      <a:r>
                        <a:rPr dirty="0" sz="11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has</a:t>
                      </a:r>
                      <a:r>
                        <a:rPr dirty="0" sz="11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0">
                          <a:latin typeface="Arial MT"/>
                          <a:cs typeface="Arial MT"/>
                        </a:rPr>
                        <a:t>changed.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1206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116205" indent="-84455">
                        <a:lnSpc>
                          <a:spcPct val="100000"/>
                        </a:lnSpc>
                        <a:spcBef>
                          <a:spcPts val="980"/>
                        </a:spcBef>
                        <a:buChar char="•"/>
                        <a:tabLst>
                          <a:tab pos="116205" algn="l"/>
                        </a:tabLst>
                      </a:pPr>
                      <a:r>
                        <a:rPr dirty="0" sz="1050">
                          <a:latin typeface="Arial MT"/>
                          <a:cs typeface="Arial MT"/>
                        </a:rPr>
                        <a:t>What</a:t>
                      </a:r>
                      <a:r>
                        <a:rPr dirty="0" sz="1050" spc="-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has</a:t>
                      </a:r>
                      <a:r>
                        <a:rPr dirty="0" sz="105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changed</a:t>
                      </a:r>
                      <a:r>
                        <a:rPr dirty="0" sz="105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since</a:t>
                      </a:r>
                      <a:r>
                        <a:rPr dirty="0" sz="105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05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last</a:t>
                      </a:r>
                      <a:r>
                        <a:rPr dirty="0" sz="10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time</a:t>
                      </a:r>
                      <a:r>
                        <a:rPr dirty="0" sz="105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it</a:t>
                      </a:r>
                      <a:r>
                        <a:rPr dirty="0" sz="10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did</a:t>
                      </a:r>
                      <a:r>
                        <a:rPr dirty="0" sz="105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 spc="-20">
                          <a:latin typeface="Arial MT"/>
                          <a:cs typeface="Arial MT"/>
                        </a:rPr>
                        <a:t>work?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1244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452120">
                <a:tc>
                  <a:txBody>
                    <a:bodyPr/>
                    <a:lstStyle/>
                    <a:p>
                      <a:pPr marL="31750" marR="422909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dirty="0" sz="1100">
                          <a:latin typeface="Arial MT"/>
                          <a:cs typeface="Arial MT"/>
                        </a:rPr>
                        <a:t>Use</a:t>
                      </a:r>
                      <a:r>
                        <a:rPr dirty="0" sz="11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questions</a:t>
                      </a:r>
                      <a:r>
                        <a:rPr dirty="0" sz="11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1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eliminate</a:t>
                      </a:r>
                      <a:r>
                        <a:rPr dirty="0" sz="11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or</a:t>
                      </a:r>
                      <a:r>
                        <a:rPr dirty="0" sz="11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0">
                          <a:latin typeface="Arial MT"/>
                          <a:cs typeface="Arial MT"/>
                        </a:rPr>
                        <a:t>discover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possible</a:t>
                      </a:r>
                      <a:r>
                        <a:rPr dirty="0" sz="1100" spc="-7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0">
                          <a:latin typeface="Arial MT"/>
                          <a:cs typeface="Arial MT"/>
                        </a:rPr>
                        <a:t>problems.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5270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116205" indent="-84455">
                        <a:lnSpc>
                          <a:spcPct val="100000"/>
                        </a:lnSpc>
                        <a:spcBef>
                          <a:spcPts val="475"/>
                        </a:spcBef>
                        <a:buChar char="•"/>
                        <a:tabLst>
                          <a:tab pos="116205" algn="l"/>
                        </a:tabLst>
                      </a:pPr>
                      <a:r>
                        <a:rPr dirty="0" sz="1050">
                          <a:latin typeface="Arial MT"/>
                          <a:cs typeface="Arial MT"/>
                        </a:rPr>
                        <a:t>What</a:t>
                      </a:r>
                      <a:r>
                        <a:rPr dirty="0" sz="105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 spc="-10">
                          <a:latin typeface="Arial MT"/>
                          <a:cs typeface="Arial MT"/>
                        </a:rPr>
                        <a:t>works?</a:t>
                      </a:r>
                      <a:endParaRPr sz="1050">
                        <a:latin typeface="Arial MT"/>
                        <a:cs typeface="Arial MT"/>
                      </a:endParaRPr>
                    </a:p>
                    <a:p>
                      <a:pPr marL="116205" indent="-84455">
                        <a:lnSpc>
                          <a:spcPct val="100000"/>
                        </a:lnSpc>
                        <a:buChar char="•"/>
                        <a:tabLst>
                          <a:tab pos="116205" algn="l"/>
                        </a:tabLst>
                      </a:pPr>
                      <a:r>
                        <a:rPr dirty="0" sz="1050">
                          <a:latin typeface="Arial MT"/>
                          <a:cs typeface="Arial MT"/>
                        </a:rPr>
                        <a:t>What</a:t>
                      </a:r>
                      <a:r>
                        <a:rPr dirty="0" sz="105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does</a:t>
                      </a:r>
                      <a:r>
                        <a:rPr dirty="0" sz="1050" spc="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not </a:t>
                      </a:r>
                      <a:r>
                        <a:rPr dirty="0" sz="1050" spc="-20">
                          <a:latin typeface="Arial MT"/>
                          <a:cs typeface="Arial MT"/>
                        </a:rPr>
                        <a:t>work?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603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 spc="-10"/>
              <a:t>Troubleshooting</a:t>
            </a:r>
            <a:r>
              <a:rPr dirty="0" spc="-25"/>
              <a:t> </a:t>
            </a:r>
            <a:r>
              <a:rPr dirty="0" spc="-10"/>
              <a:t>Process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Gather</a:t>
            </a:r>
            <a:r>
              <a:rPr dirty="0" sz="2400" spc="5"/>
              <a:t> </a:t>
            </a:r>
            <a:r>
              <a:rPr dirty="0" sz="2400" spc="-10"/>
              <a:t>Information</a:t>
            </a:r>
            <a:endParaRPr sz="2400"/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2012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10641" y="884047"/>
            <a:ext cx="68256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Common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Cisco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IOS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commands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gather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problem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symptoms.</a:t>
            </a:r>
            <a:endParaRPr sz="1600">
              <a:latin typeface="Arial MT"/>
              <a:cs typeface="Arial MT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501878" y="1207769"/>
          <a:ext cx="8434705" cy="2854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0925"/>
                <a:gridCol w="6024880"/>
              </a:tblGrid>
              <a:tr h="34353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Command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30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30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</a:tr>
              <a:tr h="28384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000" b="1">
                          <a:latin typeface="Courier New"/>
                          <a:cs typeface="Courier New"/>
                        </a:rPr>
                        <a:t>ping</a:t>
                      </a:r>
                      <a:r>
                        <a:rPr dirty="0" sz="1000" spc="-2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>
                          <a:latin typeface="Courier New"/>
                          <a:cs typeface="Courier New"/>
                        </a:rPr>
                        <a:t>{</a:t>
                      </a:r>
                      <a:r>
                        <a:rPr dirty="0" sz="1000" i="1">
                          <a:latin typeface="Courier New"/>
                          <a:cs typeface="Courier New"/>
                        </a:rPr>
                        <a:t>host</a:t>
                      </a:r>
                      <a:r>
                        <a:rPr dirty="0" sz="1000" spc="-20" i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10">
                          <a:latin typeface="Courier New"/>
                          <a:cs typeface="Courier New"/>
                        </a:rPr>
                        <a:t>|</a:t>
                      </a:r>
                      <a:r>
                        <a:rPr dirty="0" sz="1000" spc="-10" i="1">
                          <a:latin typeface="Courier New"/>
                          <a:cs typeface="Courier New"/>
                        </a:rPr>
                        <a:t>ip-address</a:t>
                      </a:r>
                      <a:r>
                        <a:rPr dirty="0" sz="1000" spc="-10" b="1">
                          <a:latin typeface="Courier New"/>
                          <a:cs typeface="Courier New"/>
                        </a:rPr>
                        <a:t>}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488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116205" indent="-84455">
                        <a:lnSpc>
                          <a:spcPct val="100000"/>
                        </a:lnSpc>
                        <a:spcBef>
                          <a:spcPts val="440"/>
                        </a:spcBef>
                        <a:buChar char="•"/>
                        <a:tabLst>
                          <a:tab pos="116205" algn="l"/>
                        </a:tabLst>
                      </a:pPr>
                      <a:r>
                        <a:rPr dirty="0" sz="1050">
                          <a:latin typeface="Arial MT"/>
                          <a:cs typeface="Arial MT"/>
                        </a:rPr>
                        <a:t>Sends</a:t>
                      </a:r>
                      <a:r>
                        <a:rPr dirty="0" sz="105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an</a:t>
                      </a:r>
                      <a:r>
                        <a:rPr dirty="0" sz="105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echo</a:t>
                      </a:r>
                      <a:r>
                        <a:rPr dirty="0" sz="105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request</a:t>
                      </a:r>
                      <a:r>
                        <a:rPr dirty="0" sz="10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packet</a:t>
                      </a:r>
                      <a:r>
                        <a:rPr dirty="0" sz="105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0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an</a:t>
                      </a:r>
                      <a:r>
                        <a:rPr dirty="0" sz="105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address,</a:t>
                      </a:r>
                      <a:r>
                        <a:rPr dirty="0" sz="10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then</a:t>
                      </a:r>
                      <a:r>
                        <a:rPr dirty="0" sz="105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waits</a:t>
                      </a:r>
                      <a:r>
                        <a:rPr dirty="0" sz="10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for</a:t>
                      </a:r>
                      <a:r>
                        <a:rPr dirty="0" sz="105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05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 spc="-10">
                          <a:latin typeface="Arial MT"/>
                          <a:cs typeface="Arial MT"/>
                        </a:rPr>
                        <a:t>reply.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558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34353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000" b="1">
                          <a:latin typeface="Courier New"/>
                          <a:cs typeface="Courier New"/>
                        </a:rPr>
                        <a:t>traceroute</a:t>
                      </a:r>
                      <a:r>
                        <a:rPr dirty="0" sz="1000" spc="-7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10" i="1">
                          <a:latin typeface="Courier New"/>
                          <a:cs typeface="Courier New"/>
                        </a:rPr>
                        <a:t>destination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116205" indent="-84455">
                        <a:lnSpc>
                          <a:spcPct val="100000"/>
                        </a:lnSpc>
                        <a:spcBef>
                          <a:spcPts val="670"/>
                        </a:spcBef>
                        <a:buChar char="•"/>
                        <a:tabLst>
                          <a:tab pos="116205" algn="l"/>
                        </a:tabLst>
                      </a:pPr>
                      <a:r>
                        <a:rPr dirty="0" sz="1050">
                          <a:latin typeface="Arial MT"/>
                          <a:cs typeface="Arial MT"/>
                        </a:rPr>
                        <a:t>Identifies</a:t>
                      </a:r>
                      <a:r>
                        <a:rPr dirty="0" sz="105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05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path</a:t>
                      </a:r>
                      <a:r>
                        <a:rPr dirty="0" sz="105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05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packet</a:t>
                      </a:r>
                      <a:r>
                        <a:rPr dirty="0" sz="105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takes</a:t>
                      </a:r>
                      <a:r>
                        <a:rPr dirty="0" sz="105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through</a:t>
                      </a:r>
                      <a:r>
                        <a:rPr dirty="0" sz="105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05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 spc="-10">
                          <a:latin typeface="Arial MT"/>
                          <a:cs typeface="Arial MT"/>
                        </a:rPr>
                        <a:t>networks.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850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26543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b="1">
                          <a:latin typeface="Courier New"/>
                          <a:cs typeface="Courier New"/>
                        </a:rPr>
                        <a:t>telnet</a:t>
                      </a:r>
                      <a:r>
                        <a:rPr dirty="0" sz="1000" spc="-2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b="1">
                          <a:latin typeface="Courier New"/>
                          <a:cs typeface="Courier New"/>
                        </a:rPr>
                        <a:t>{</a:t>
                      </a:r>
                      <a:r>
                        <a:rPr dirty="0" sz="1000" i="1">
                          <a:latin typeface="Courier New"/>
                          <a:cs typeface="Courier New"/>
                        </a:rPr>
                        <a:t>host</a:t>
                      </a:r>
                      <a:r>
                        <a:rPr dirty="0" sz="1000" spc="-20" i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b="1">
                          <a:latin typeface="Courier New"/>
                          <a:cs typeface="Courier New"/>
                        </a:rPr>
                        <a:t>|</a:t>
                      </a:r>
                      <a:r>
                        <a:rPr dirty="0" sz="1000" spc="-2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10" i="1">
                          <a:latin typeface="Courier New"/>
                          <a:cs typeface="Courier New"/>
                        </a:rPr>
                        <a:t>ip-address</a:t>
                      </a:r>
                      <a:r>
                        <a:rPr dirty="0" sz="1000" spc="-10" b="1">
                          <a:latin typeface="Courier New"/>
                          <a:cs typeface="Courier New"/>
                        </a:rPr>
                        <a:t>}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116205" indent="-84455">
                        <a:lnSpc>
                          <a:spcPct val="100000"/>
                        </a:lnSpc>
                        <a:spcBef>
                          <a:spcPts val="365"/>
                        </a:spcBef>
                        <a:buChar char="•"/>
                        <a:tabLst>
                          <a:tab pos="116205" algn="l"/>
                        </a:tabLst>
                      </a:pPr>
                      <a:r>
                        <a:rPr dirty="0" sz="1050">
                          <a:latin typeface="Arial MT"/>
                          <a:cs typeface="Arial MT"/>
                        </a:rPr>
                        <a:t>Connects</a:t>
                      </a:r>
                      <a:r>
                        <a:rPr dirty="0" sz="105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0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an</a:t>
                      </a:r>
                      <a:r>
                        <a:rPr dirty="0" sz="105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IP</a:t>
                      </a:r>
                      <a:r>
                        <a:rPr dirty="0" sz="105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address</a:t>
                      </a:r>
                      <a:r>
                        <a:rPr dirty="0" sz="105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using</a:t>
                      </a:r>
                      <a:r>
                        <a:rPr dirty="0" sz="10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05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Telnet</a:t>
                      </a:r>
                      <a:r>
                        <a:rPr dirty="0" sz="105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 spc="-10">
                          <a:latin typeface="Arial MT"/>
                          <a:cs typeface="Arial MT"/>
                        </a:rPr>
                        <a:t>application</a:t>
                      </a:r>
                      <a:r>
                        <a:rPr dirty="0" sz="105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(Note:</a:t>
                      </a:r>
                      <a:r>
                        <a:rPr dirty="0" sz="105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Use</a:t>
                      </a:r>
                      <a:r>
                        <a:rPr dirty="0" sz="10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SSH</a:t>
                      </a:r>
                      <a:r>
                        <a:rPr dirty="0" sz="105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whenever</a:t>
                      </a:r>
                      <a:r>
                        <a:rPr dirty="0" sz="105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 spc="-10">
                          <a:latin typeface="Arial MT"/>
                          <a:cs typeface="Arial MT"/>
                        </a:rPr>
                        <a:t>possible).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35496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000" b="1">
                          <a:latin typeface="Courier New"/>
                          <a:cs typeface="Courier New"/>
                        </a:rPr>
                        <a:t>ssh</a:t>
                      </a:r>
                      <a:r>
                        <a:rPr dirty="0" sz="1000" spc="-10" b="1">
                          <a:latin typeface="Courier New"/>
                          <a:cs typeface="Courier New"/>
                        </a:rPr>
                        <a:t> -</a:t>
                      </a:r>
                      <a:r>
                        <a:rPr dirty="0" sz="1000" b="1">
                          <a:latin typeface="Courier New"/>
                          <a:cs typeface="Courier New"/>
                        </a:rPr>
                        <a:t>l </a:t>
                      </a:r>
                      <a:r>
                        <a:rPr dirty="0" sz="1000" spc="-10" i="1">
                          <a:latin typeface="Courier New"/>
                          <a:cs typeface="Courier New"/>
                        </a:rPr>
                        <a:t>user-</a:t>
                      </a:r>
                      <a:r>
                        <a:rPr dirty="0" sz="1000" i="1">
                          <a:latin typeface="Courier New"/>
                          <a:cs typeface="Courier New"/>
                        </a:rPr>
                        <a:t>id </a:t>
                      </a:r>
                      <a:r>
                        <a:rPr dirty="0" sz="1000" spc="-10" i="1">
                          <a:latin typeface="Courier New"/>
                          <a:cs typeface="Courier New"/>
                        </a:rPr>
                        <a:t>ip-address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850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116205" indent="-84455">
                        <a:lnSpc>
                          <a:spcPct val="100000"/>
                        </a:lnSpc>
                        <a:spcBef>
                          <a:spcPts val="720"/>
                        </a:spcBef>
                        <a:buChar char="•"/>
                        <a:tabLst>
                          <a:tab pos="116205" algn="l"/>
                        </a:tabLst>
                      </a:pPr>
                      <a:r>
                        <a:rPr dirty="0" sz="1050">
                          <a:latin typeface="Arial MT"/>
                          <a:cs typeface="Arial MT"/>
                        </a:rPr>
                        <a:t>Connects</a:t>
                      </a:r>
                      <a:r>
                        <a:rPr dirty="0" sz="105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0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an</a:t>
                      </a:r>
                      <a:r>
                        <a:rPr dirty="0" sz="10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IP</a:t>
                      </a:r>
                      <a:r>
                        <a:rPr dirty="0" sz="105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address</a:t>
                      </a:r>
                      <a:r>
                        <a:rPr dirty="0" sz="105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using</a:t>
                      </a:r>
                      <a:r>
                        <a:rPr dirty="0" sz="1050" spc="-20">
                          <a:latin typeface="Arial MT"/>
                          <a:cs typeface="Arial MT"/>
                        </a:rPr>
                        <a:t> SSH.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000" b="1">
                          <a:latin typeface="Courier New"/>
                          <a:cs typeface="Courier New"/>
                        </a:rPr>
                        <a:t>show</a:t>
                      </a:r>
                      <a:r>
                        <a:rPr dirty="0" sz="1000" spc="-4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b="1">
                          <a:latin typeface="Courier New"/>
                          <a:cs typeface="Courier New"/>
                        </a:rPr>
                        <a:t>ip</a:t>
                      </a:r>
                      <a:r>
                        <a:rPr dirty="0" sz="1000" spc="-3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b="1">
                          <a:latin typeface="Courier New"/>
                          <a:cs typeface="Courier New"/>
                        </a:rPr>
                        <a:t>interface</a:t>
                      </a:r>
                      <a:r>
                        <a:rPr dirty="0" sz="1000" spc="-3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10" b="1">
                          <a:latin typeface="Courier New"/>
                          <a:cs typeface="Courier New"/>
                        </a:rPr>
                        <a:t>brief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1000" b="1">
                          <a:latin typeface="Courier New"/>
                          <a:cs typeface="Courier New"/>
                        </a:rPr>
                        <a:t>show</a:t>
                      </a:r>
                      <a:r>
                        <a:rPr dirty="0" sz="1000" spc="-3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b="1">
                          <a:latin typeface="Courier New"/>
                          <a:cs typeface="Courier New"/>
                        </a:rPr>
                        <a:t>ipv6</a:t>
                      </a:r>
                      <a:r>
                        <a:rPr dirty="0" sz="1000" spc="-3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b="1">
                          <a:latin typeface="Courier New"/>
                          <a:cs typeface="Courier New"/>
                        </a:rPr>
                        <a:t>interface</a:t>
                      </a:r>
                      <a:r>
                        <a:rPr dirty="0" sz="1000" spc="-3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10" b="1">
                          <a:latin typeface="Courier New"/>
                          <a:cs typeface="Courier New"/>
                        </a:rPr>
                        <a:t>brief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152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116205" indent="-84455">
                        <a:lnSpc>
                          <a:spcPct val="100000"/>
                        </a:lnSpc>
                        <a:spcBef>
                          <a:spcPts val="770"/>
                        </a:spcBef>
                        <a:buChar char="•"/>
                        <a:tabLst>
                          <a:tab pos="116205" algn="l"/>
                        </a:tabLst>
                      </a:pPr>
                      <a:r>
                        <a:rPr dirty="0" sz="1050">
                          <a:latin typeface="Arial MT"/>
                          <a:cs typeface="Arial MT"/>
                        </a:rPr>
                        <a:t>Displays</a:t>
                      </a:r>
                      <a:r>
                        <a:rPr dirty="0" sz="105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05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summary</a:t>
                      </a:r>
                      <a:r>
                        <a:rPr dirty="0" sz="105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status</a:t>
                      </a:r>
                      <a:r>
                        <a:rPr dirty="0" sz="105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0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all</a:t>
                      </a:r>
                      <a:r>
                        <a:rPr dirty="0" sz="105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interfaces</a:t>
                      </a:r>
                      <a:r>
                        <a:rPr dirty="0" sz="105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on</a:t>
                      </a:r>
                      <a:r>
                        <a:rPr dirty="0" sz="105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05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 spc="-10">
                          <a:latin typeface="Arial MT"/>
                          <a:cs typeface="Arial MT"/>
                        </a:rPr>
                        <a:t>device.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977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31750" marR="113792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000" b="1">
                          <a:latin typeface="Courier New"/>
                          <a:cs typeface="Courier New"/>
                        </a:rPr>
                        <a:t>show</a:t>
                      </a:r>
                      <a:r>
                        <a:rPr dirty="0" sz="1000" spc="-2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b="1">
                          <a:latin typeface="Courier New"/>
                          <a:cs typeface="Courier New"/>
                        </a:rPr>
                        <a:t>ip</a:t>
                      </a:r>
                      <a:r>
                        <a:rPr dirty="0" sz="1000" spc="-2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10" b="1">
                          <a:latin typeface="Courier New"/>
                          <a:cs typeface="Courier New"/>
                        </a:rPr>
                        <a:t>route </a:t>
                      </a:r>
                      <a:r>
                        <a:rPr dirty="0" sz="1000" b="1">
                          <a:latin typeface="Courier New"/>
                          <a:cs typeface="Courier New"/>
                        </a:rPr>
                        <a:t>show</a:t>
                      </a:r>
                      <a:r>
                        <a:rPr dirty="0" sz="1000" spc="-2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b="1">
                          <a:latin typeface="Courier New"/>
                          <a:cs typeface="Courier New"/>
                        </a:rPr>
                        <a:t>ipv6</a:t>
                      </a:r>
                      <a:r>
                        <a:rPr dirty="0" sz="1000" spc="-2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10" b="1">
                          <a:latin typeface="Courier New"/>
                          <a:cs typeface="Courier New"/>
                        </a:rPr>
                        <a:t>route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152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116205" indent="-84455">
                        <a:lnSpc>
                          <a:spcPct val="100000"/>
                        </a:lnSpc>
                        <a:spcBef>
                          <a:spcPts val="775"/>
                        </a:spcBef>
                        <a:buChar char="•"/>
                        <a:tabLst>
                          <a:tab pos="116205" algn="l"/>
                        </a:tabLst>
                      </a:pPr>
                      <a:r>
                        <a:rPr dirty="0" sz="1050">
                          <a:latin typeface="Arial MT"/>
                          <a:cs typeface="Arial MT"/>
                        </a:rPr>
                        <a:t>Displays</a:t>
                      </a:r>
                      <a:r>
                        <a:rPr dirty="0" sz="105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05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current</a:t>
                      </a:r>
                      <a:r>
                        <a:rPr dirty="0" sz="105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IPv4</a:t>
                      </a:r>
                      <a:r>
                        <a:rPr dirty="0" sz="105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05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IPv6</a:t>
                      </a:r>
                      <a:r>
                        <a:rPr dirty="0" sz="105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routing</a:t>
                      </a:r>
                      <a:r>
                        <a:rPr dirty="0" sz="105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 spc="-10">
                          <a:latin typeface="Arial MT"/>
                          <a:cs typeface="Arial MT"/>
                        </a:rPr>
                        <a:t>tables.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984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000" b="1">
                          <a:latin typeface="Courier New"/>
                          <a:cs typeface="Courier New"/>
                        </a:rPr>
                        <a:t>show</a:t>
                      </a:r>
                      <a:r>
                        <a:rPr dirty="0" sz="1000" spc="-2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10" b="1">
                          <a:latin typeface="Courier New"/>
                          <a:cs typeface="Courier New"/>
                        </a:rPr>
                        <a:t>protocols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116205" indent="-84455">
                        <a:lnSpc>
                          <a:spcPct val="100000"/>
                        </a:lnSpc>
                        <a:spcBef>
                          <a:spcPts val="400"/>
                        </a:spcBef>
                        <a:buChar char="•"/>
                        <a:tabLst>
                          <a:tab pos="116205" algn="l"/>
                        </a:tabLst>
                      </a:pPr>
                      <a:r>
                        <a:rPr dirty="0" sz="1050">
                          <a:latin typeface="Arial MT"/>
                          <a:cs typeface="Arial MT"/>
                        </a:rPr>
                        <a:t>Displays</a:t>
                      </a:r>
                      <a:r>
                        <a:rPr dirty="0" sz="105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05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global</a:t>
                      </a:r>
                      <a:r>
                        <a:rPr dirty="0" sz="105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050" spc="-10">
                          <a:latin typeface="Arial MT"/>
                          <a:cs typeface="Arial MT"/>
                        </a:rPr>
                        <a:t> interface-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specific</a:t>
                      </a:r>
                      <a:r>
                        <a:rPr dirty="0" sz="105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status</a:t>
                      </a:r>
                      <a:r>
                        <a:rPr dirty="0" sz="105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0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any</a:t>
                      </a:r>
                      <a:r>
                        <a:rPr dirty="0" sz="105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configured</a:t>
                      </a:r>
                      <a:r>
                        <a:rPr dirty="0" sz="105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Layer</a:t>
                      </a:r>
                      <a:r>
                        <a:rPr dirty="0" sz="105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3</a:t>
                      </a:r>
                      <a:r>
                        <a:rPr dirty="0" sz="105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 spc="-10">
                          <a:latin typeface="Arial MT"/>
                          <a:cs typeface="Arial MT"/>
                        </a:rPr>
                        <a:t>protocol.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508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25336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000" spc="-10" b="1">
                          <a:latin typeface="Courier New"/>
                          <a:cs typeface="Courier New"/>
                        </a:rPr>
                        <a:t>debug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116205" indent="-84455">
                        <a:lnSpc>
                          <a:spcPct val="100000"/>
                        </a:lnSpc>
                        <a:spcBef>
                          <a:spcPts val="320"/>
                        </a:spcBef>
                        <a:buChar char="•"/>
                        <a:tabLst>
                          <a:tab pos="116205" algn="l"/>
                        </a:tabLst>
                      </a:pPr>
                      <a:r>
                        <a:rPr dirty="0" sz="1050">
                          <a:latin typeface="Arial MT"/>
                          <a:cs typeface="Arial MT"/>
                        </a:rPr>
                        <a:t>Displays</a:t>
                      </a:r>
                      <a:r>
                        <a:rPr dirty="0" sz="10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05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list</a:t>
                      </a:r>
                      <a:r>
                        <a:rPr dirty="0" sz="10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05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options</a:t>
                      </a:r>
                      <a:r>
                        <a:rPr dirty="0" sz="105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for</a:t>
                      </a:r>
                      <a:r>
                        <a:rPr dirty="0" sz="105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 spc="-10">
                          <a:latin typeface="Arial MT"/>
                          <a:cs typeface="Arial MT"/>
                        </a:rPr>
                        <a:t>enabling</a:t>
                      </a:r>
                      <a:r>
                        <a:rPr dirty="0" sz="105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or</a:t>
                      </a:r>
                      <a:r>
                        <a:rPr dirty="0" sz="1050" spc="-10">
                          <a:latin typeface="Arial MT"/>
                          <a:cs typeface="Arial MT"/>
                        </a:rPr>
                        <a:t> disabling debugging</a:t>
                      </a:r>
                      <a:r>
                        <a:rPr dirty="0" sz="105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 spc="-10">
                          <a:latin typeface="Arial MT"/>
                          <a:cs typeface="Arial MT"/>
                        </a:rPr>
                        <a:t>events.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 spc="-10"/>
              <a:t>Troubleshooting</a:t>
            </a:r>
            <a:r>
              <a:rPr dirty="0" spc="-25"/>
              <a:t> </a:t>
            </a:r>
            <a:r>
              <a:rPr dirty="0" spc="-10"/>
              <a:t>Process</a:t>
            </a:r>
          </a:p>
          <a:p>
            <a:pPr marL="12700">
              <a:lnSpc>
                <a:spcPts val="2580"/>
              </a:lnSpc>
            </a:pPr>
            <a:r>
              <a:rPr dirty="0" sz="2400" spc="-10"/>
              <a:t>Troubleshooting</a:t>
            </a:r>
            <a:r>
              <a:rPr dirty="0" sz="2400" spc="-85"/>
              <a:t> </a:t>
            </a:r>
            <a:r>
              <a:rPr dirty="0" sz="2400"/>
              <a:t>with</a:t>
            </a:r>
            <a:r>
              <a:rPr dirty="0" sz="2400" spc="-100"/>
              <a:t> </a:t>
            </a:r>
            <a:r>
              <a:rPr dirty="0" sz="2400"/>
              <a:t>Layered</a:t>
            </a:r>
            <a:r>
              <a:rPr dirty="0" sz="2400" spc="-100"/>
              <a:t> </a:t>
            </a:r>
            <a:r>
              <a:rPr dirty="0" sz="2400" spc="-10"/>
              <a:t>Models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510641" y="884047"/>
            <a:ext cx="7040880" cy="20739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OSI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TCP/IP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models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applied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isolate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problems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when </a:t>
            </a:r>
            <a:r>
              <a:rPr dirty="0" sz="1600" spc="-10">
                <a:latin typeface="Arial MT"/>
                <a:cs typeface="Arial MT"/>
              </a:rPr>
              <a:t>troubleshooting.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44"/>
              </a:spcBef>
            </a:pPr>
            <a:endParaRPr sz="1600">
              <a:latin typeface="Arial MT"/>
              <a:cs typeface="Arial MT"/>
            </a:endParaRPr>
          </a:p>
          <a:p>
            <a:pPr marL="12700" marR="4083685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figure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shows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some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common </a:t>
            </a:r>
            <a:r>
              <a:rPr dirty="0" sz="1600">
                <a:latin typeface="Arial MT"/>
                <a:cs typeface="Arial MT"/>
              </a:rPr>
              <a:t>devices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OSI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layers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that </a:t>
            </a:r>
            <a:r>
              <a:rPr dirty="0" sz="1600">
                <a:latin typeface="Arial MT"/>
                <a:cs typeface="Arial MT"/>
              </a:rPr>
              <a:t>must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examined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during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 spc="-10">
                <a:latin typeface="Arial MT"/>
                <a:cs typeface="Arial MT"/>
              </a:rPr>
              <a:t>troubleshooting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process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that </a:t>
            </a:r>
            <a:r>
              <a:rPr dirty="0" sz="1600" spc="-10">
                <a:latin typeface="Arial MT"/>
                <a:cs typeface="Arial MT"/>
              </a:rPr>
              <a:t>device.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69758" y="1409538"/>
            <a:ext cx="4788270" cy="3274968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2012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 spc="-10"/>
              <a:t>Troubleshooting</a:t>
            </a:r>
            <a:r>
              <a:rPr dirty="0" spc="-25"/>
              <a:t> </a:t>
            </a:r>
            <a:r>
              <a:rPr dirty="0" spc="-10"/>
              <a:t>Process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Structured</a:t>
            </a:r>
            <a:r>
              <a:rPr dirty="0" sz="2400" spc="-170"/>
              <a:t> </a:t>
            </a:r>
            <a:r>
              <a:rPr dirty="0" sz="2400" spc="-10"/>
              <a:t>Troubleshooting</a:t>
            </a:r>
            <a:r>
              <a:rPr dirty="0" sz="2400" spc="-85"/>
              <a:t> </a:t>
            </a:r>
            <a:r>
              <a:rPr dirty="0" sz="2400" spc="-10"/>
              <a:t>Methods</a:t>
            </a:r>
            <a:endParaRPr sz="2400"/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2012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10641" y="884047"/>
            <a:ext cx="685228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Different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troubleshooting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approaches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include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following.</a:t>
            </a:r>
            <a:endParaRPr sz="1600">
              <a:latin typeface="Arial MT"/>
              <a:cs typeface="Arial MT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327025" y="1207769"/>
          <a:ext cx="8566150" cy="2938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8300"/>
                <a:gridCol w="6838950"/>
              </a:tblGrid>
              <a:tr h="457200">
                <a:tc>
                  <a:txBody>
                    <a:bodyPr/>
                    <a:lstStyle/>
                    <a:p>
                      <a:pPr marL="91440" marR="3448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Troubleshooting Approach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327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</a:tr>
              <a:tr h="35433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100" spc="-10" b="1">
                          <a:latin typeface="Arial"/>
                          <a:cs typeface="Arial"/>
                        </a:rPr>
                        <a:t>Bottom-</a:t>
                      </a:r>
                      <a:r>
                        <a:rPr dirty="0" sz="1100" spc="-25" b="1">
                          <a:latin typeface="Arial"/>
                          <a:cs typeface="Arial"/>
                        </a:rPr>
                        <a:t>Up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175260" indent="-83820">
                        <a:lnSpc>
                          <a:spcPct val="100000"/>
                        </a:lnSpc>
                        <a:spcBef>
                          <a:spcPts val="710"/>
                        </a:spcBef>
                        <a:buChar char="•"/>
                        <a:tabLst>
                          <a:tab pos="175260" algn="l"/>
                        </a:tabLst>
                      </a:pPr>
                      <a:r>
                        <a:rPr dirty="0" sz="1100">
                          <a:latin typeface="Arial MT"/>
                          <a:cs typeface="Arial MT"/>
                        </a:rPr>
                        <a:t>Good</a:t>
                      </a:r>
                      <a:r>
                        <a:rPr dirty="0" sz="11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approach</a:t>
                      </a:r>
                      <a:r>
                        <a:rPr dirty="0" sz="11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1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use</a:t>
                      </a:r>
                      <a:r>
                        <a:rPr dirty="0" sz="11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when the</a:t>
                      </a:r>
                      <a:r>
                        <a:rPr dirty="0" sz="11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problem</a:t>
                      </a:r>
                      <a:r>
                        <a:rPr dirty="0" sz="11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is</a:t>
                      </a:r>
                      <a:r>
                        <a:rPr dirty="0" sz="11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suspected</a:t>
                      </a:r>
                      <a:r>
                        <a:rPr dirty="0" sz="11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1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be</a:t>
                      </a:r>
                      <a:r>
                        <a:rPr dirty="0" sz="11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1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physical</a:t>
                      </a:r>
                      <a:r>
                        <a:rPr dirty="0" sz="11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20">
                          <a:latin typeface="Arial MT"/>
                          <a:cs typeface="Arial MT"/>
                        </a:rPr>
                        <a:t>one.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901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35433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100" spc="-10" b="1">
                          <a:latin typeface="Arial"/>
                          <a:cs typeface="Arial"/>
                        </a:rPr>
                        <a:t>Top-</a:t>
                      </a:r>
                      <a:r>
                        <a:rPr dirty="0" sz="1100" spc="-20" b="1">
                          <a:latin typeface="Arial"/>
                          <a:cs typeface="Arial"/>
                        </a:rPr>
                        <a:t>Down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175260" indent="-83820">
                        <a:lnSpc>
                          <a:spcPct val="100000"/>
                        </a:lnSpc>
                        <a:spcBef>
                          <a:spcPts val="710"/>
                        </a:spcBef>
                        <a:buChar char="•"/>
                        <a:tabLst>
                          <a:tab pos="175260" algn="l"/>
                        </a:tabLst>
                      </a:pPr>
                      <a:r>
                        <a:rPr dirty="0" sz="1100">
                          <a:latin typeface="Arial MT"/>
                          <a:cs typeface="Arial MT"/>
                        </a:rPr>
                        <a:t>Use</a:t>
                      </a:r>
                      <a:r>
                        <a:rPr dirty="0" sz="11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this</a:t>
                      </a:r>
                      <a:r>
                        <a:rPr dirty="0" sz="11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approach</a:t>
                      </a:r>
                      <a:r>
                        <a:rPr dirty="0" sz="11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for</a:t>
                      </a:r>
                      <a:r>
                        <a:rPr dirty="0" sz="1100" spc="-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simpler</a:t>
                      </a:r>
                      <a:r>
                        <a:rPr dirty="0" sz="11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problems,</a:t>
                      </a:r>
                      <a:r>
                        <a:rPr dirty="0" sz="11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or</a:t>
                      </a:r>
                      <a:r>
                        <a:rPr dirty="0" sz="11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when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you</a:t>
                      </a:r>
                      <a:r>
                        <a:rPr dirty="0" sz="11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think</a:t>
                      </a:r>
                      <a:r>
                        <a:rPr dirty="0" sz="11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1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problem</a:t>
                      </a:r>
                      <a:r>
                        <a:rPr dirty="0" sz="11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is</a:t>
                      </a:r>
                      <a:r>
                        <a:rPr dirty="0" sz="11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with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1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piece</a:t>
                      </a:r>
                      <a:r>
                        <a:rPr dirty="0" sz="11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1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0">
                          <a:latin typeface="Arial MT"/>
                          <a:cs typeface="Arial MT"/>
                        </a:rPr>
                        <a:t>software.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901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35433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100" spc="-10" b="1">
                          <a:latin typeface="Arial"/>
                          <a:cs typeface="Arial"/>
                        </a:rPr>
                        <a:t>Divide-and-Conquer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175260" indent="-83820">
                        <a:lnSpc>
                          <a:spcPct val="100000"/>
                        </a:lnSpc>
                        <a:spcBef>
                          <a:spcPts val="710"/>
                        </a:spcBef>
                        <a:buChar char="•"/>
                        <a:tabLst>
                          <a:tab pos="175260" algn="l"/>
                        </a:tabLst>
                      </a:pPr>
                      <a:r>
                        <a:rPr dirty="0" sz="1100">
                          <a:latin typeface="Arial MT"/>
                          <a:cs typeface="Arial MT"/>
                        </a:rPr>
                        <a:t>Start</a:t>
                      </a:r>
                      <a:r>
                        <a:rPr dirty="0" sz="11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at</a:t>
                      </a:r>
                      <a:r>
                        <a:rPr dirty="0" sz="11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1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middle</a:t>
                      </a:r>
                      <a:r>
                        <a:rPr dirty="0" sz="11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layer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(i.e,</a:t>
                      </a:r>
                      <a:r>
                        <a:rPr dirty="0" sz="11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Layer</a:t>
                      </a:r>
                      <a:r>
                        <a:rPr dirty="0" sz="11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3)</a:t>
                      </a:r>
                      <a:r>
                        <a:rPr dirty="0" sz="11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1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tests</a:t>
                      </a:r>
                      <a:r>
                        <a:rPr dirty="0" sz="11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in</a:t>
                      </a:r>
                      <a:r>
                        <a:rPr dirty="0" sz="11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both</a:t>
                      </a:r>
                      <a:r>
                        <a:rPr dirty="0" sz="11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directions</a:t>
                      </a:r>
                      <a:r>
                        <a:rPr dirty="0" sz="11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from</a:t>
                      </a:r>
                      <a:r>
                        <a:rPr dirty="0" sz="1100" spc="-6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that</a:t>
                      </a:r>
                      <a:r>
                        <a:rPr dirty="0" sz="11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0">
                          <a:latin typeface="Arial MT"/>
                          <a:cs typeface="Arial MT"/>
                        </a:rPr>
                        <a:t>layer.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901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3549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100" spc="-10" b="1">
                          <a:latin typeface="Arial"/>
                          <a:cs typeface="Arial"/>
                        </a:rPr>
                        <a:t>Follow-the-</a:t>
                      </a:r>
                      <a:r>
                        <a:rPr dirty="0" sz="1100" spc="-20" b="1">
                          <a:latin typeface="Arial"/>
                          <a:cs typeface="Arial"/>
                        </a:rPr>
                        <a:t>Path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175260" indent="-83820">
                        <a:lnSpc>
                          <a:spcPct val="100000"/>
                        </a:lnSpc>
                        <a:spcBef>
                          <a:spcPts val="710"/>
                        </a:spcBef>
                        <a:buChar char="•"/>
                        <a:tabLst>
                          <a:tab pos="175260" algn="l"/>
                        </a:tabLst>
                      </a:pPr>
                      <a:r>
                        <a:rPr dirty="0" sz="1100">
                          <a:latin typeface="Arial MT"/>
                          <a:cs typeface="Arial MT"/>
                        </a:rPr>
                        <a:t>Used</a:t>
                      </a:r>
                      <a:r>
                        <a:rPr dirty="0" sz="11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1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discover</a:t>
                      </a:r>
                      <a:r>
                        <a:rPr dirty="0" sz="11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1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actual</a:t>
                      </a:r>
                      <a:r>
                        <a:rPr dirty="0" sz="11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traffic</a:t>
                      </a:r>
                      <a:r>
                        <a:rPr dirty="0" sz="11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path</a:t>
                      </a:r>
                      <a:r>
                        <a:rPr dirty="0" sz="11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from</a:t>
                      </a:r>
                      <a:r>
                        <a:rPr dirty="0" sz="11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source</a:t>
                      </a:r>
                      <a:r>
                        <a:rPr dirty="0" sz="11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1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destination</a:t>
                      </a:r>
                      <a:r>
                        <a:rPr dirty="0" sz="11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1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reduce</a:t>
                      </a:r>
                      <a:r>
                        <a:rPr dirty="0" sz="11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1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scope</a:t>
                      </a:r>
                      <a:r>
                        <a:rPr dirty="0" sz="11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1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0">
                          <a:latin typeface="Arial MT"/>
                          <a:cs typeface="Arial MT"/>
                        </a:rPr>
                        <a:t>troubleshooting.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901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35433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100" spc="-10" b="1">
                          <a:latin typeface="Arial"/>
                          <a:cs typeface="Arial"/>
                        </a:rPr>
                        <a:t>Substitution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175260" indent="-83820">
                        <a:lnSpc>
                          <a:spcPct val="100000"/>
                        </a:lnSpc>
                        <a:spcBef>
                          <a:spcPts val="710"/>
                        </a:spcBef>
                        <a:buChar char="•"/>
                        <a:tabLst>
                          <a:tab pos="175260" algn="l"/>
                        </a:tabLst>
                      </a:pPr>
                      <a:r>
                        <a:rPr dirty="0" sz="1100">
                          <a:latin typeface="Arial MT"/>
                          <a:cs typeface="Arial MT"/>
                        </a:rPr>
                        <a:t>You</a:t>
                      </a:r>
                      <a:r>
                        <a:rPr dirty="0" sz="11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0">
                          <a:latin typeface="Arial MT"/>
                          <a:cs typeface="Arial MT"/>
                        </a:rPr>
                        <a:t>physically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swap</a:t>
                      </a:r>
                      <a:r>
                        <a:rPr dirty="0" sz="11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1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suspected</a:t>
                      </a:r>
                      <a:r>
                        <a:rPr dirty="0" sz="11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problematic</a:t>
                      </a:r>
                      <a:r>
                        <a:rPr dirty="0" sz="11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device</a:t>
                      </a:r>
                      <a:r>
                        <a:rPr dirty="0" sz="11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with</a:t>
                      </a:r>
                      <a:r>
                        <a:rPr dirty="0" sz="11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1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known,</a:t>
                      </a:r>
                      <a:r>
                        <a:rPr dirty="0" sz="11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working</a:t>
                      </a:r>
                      <a:r>
                        <a:rPr dirty="0" sz="11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20">
                          <a:latin typeface="Arial MT"/>
                          <a:cs typeface="Arial MT"/>
                        </a:rPr>
                        <a:t>one.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901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35433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100" spc="-10" b="1">
                          <a:latin typeface="Arial"/>
                          <a:cs typeface="Arial"/>
                        </a:rPr>
                        <a:t>Comparison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175260" indent="-83820">
                        <a:lnSpc>
                          <a:spcPct val="100000"/>
                        </a:lnSpc>
                        <a:spcBef>
                          <a:spcPts val="710"/>
                        </a:spcBef>
                        <a:buChar char="•"/>
                        <a:tabLst>
                          <a:tab pos="175260" algn="l"/>
                        </a:tabLst>
                      </a:pPr>
                      <a:r>
                        <a:rPr dirty="0" sz="1100">
                          <a:latin typeface="Arial MT"/>
                          <a:cs typeface="Arial MT"/>
                        </a:rPr>
                        <a:t>Attempts</a:t>
                      </a:r>
                      <a:r>
                        <a:rPr dirty="0" sz="1100" spc="-6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1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resolve</a:t>
                      </a:r>
                      <a:r>
                        <a:rPr dirty="0" sz="11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1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problem</a:t>
                      </a:r>
                      <a:r>
                        <a:rPr dirty="0" sz="11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by</a:t>
                      </a:r>
                      <a:r>
                        <a:rPr dirty="0" sz="11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comparing</a:t>
                      </a:r>
                      <a:r>
                        <a:rPr dirty="0" sz="11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1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0">
                          <a:latin typeface="Arial MT"/>
                          <a:cs typeface="Arial MT"/>
                        </a:rPr>
                        <a:t>nonoperational</a:t>
                      </a:r>
                      <a:r>
                        <a:rPr dirty="0" sz="11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element</a:t>
                      </a:r>
                      <a:r>
                        <a:rPr dirty="0" sz="11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with</a:t>
                      </a:r>
                      <a:r>
                        <a:rPr dirty="0" sz="1100" spc="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1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working</a:t>
                      </a:r>
                      <a:r>
                        <a:rPr dirty="0" sz="1100" spc="-20">
                          <a:latin typeface="Arial MT"/>
                          <a:cs typeface="Arial MT"/>
                        </a:rPr>
                        <a:t> one.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901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35433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100" b="1">
                          <a:latin typeface="Arial"/>
                          <a:cs typeface="Arial"/>
                        </a:rPr>
                        <a:t>Educated</a:t>
                      </a:r>
                      <a:r>
                        <a:rPr dirty="0" sz="11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20" b="1">
                          <a:latin typeface="Arial"/>
                          <a:cs typeface="Arial"/>
                        </a:rPr>
                        <a:t>guess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08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175260" indent="-83820">
                        <a:lnSpc>
                          <a:spcPct val="100000"/>
                        </a:lnSpc>
                        <a:spcBef>
                          <a:spcPts val="715"/>
                        </a:spcBef>
                        <a:buChar char="•"/>
                        <a:tabLst>
                          <a:tab pos="175260" algn="l"/>
                        </a:tabLst>
                      </a:pPr>
                      <a:r>
                        <a:rPr dirty="0" sz="1100">
                          <a:latin typeface="Arial MT"/>
                          <a:cs typeface="Arial MT"/>
                        </a:rPr>
                        <a:t>Success</a:t>
                      </a:r>
                      <a:r>
                        <a:rPr dirty="0" sz="11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1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this</a:t>
                      </a:r>
                      <a:r>
                        <a:rPr dirty="0" sz="11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method</a:t>
                      </a:r>
                      <a:r>
                        <a:rPr dirty="0" sz="11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varies</a:t>
                      </a:r>
                      <a:r>
                        <a:rPr dirty="0" sz="11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based</a:t>
                      </a:r>
                      <a:r>
                        <a:rPr dirty="0" sz="11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on</a:t>
                      </a:r>
                      <a:r>
                        <a:rPr dirty="0" sz="11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your</a:t>
                      </a:r>
                      <a:r>
                        <a:rPr dirty="0" sz="11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0">
                          <a:latin typeface="Arial MT"/>
                          <a:cs typeface="Arial MT"/>
                        </a:rPr>
                        <a:t>troubleshooting</a:t>
                      </a:r>
                      <a:r>
                        <a:rPr dirty="0" sz="11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experience</a:t>
                      </a:r>
                      <a:r>
                        <a:rPr dirty="0" sz="11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1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0">
                          <a:latin typeface="Arial MT"/>
                          <a:cs typeface="Arial MT"/>
                        </a:rPr>
                        <a:t>ability.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908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22631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Troubleshooting</a:t>
            </a:r>
            <a:r>
              <a:rPr dirty="0" sz="1600" spc="-2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Process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6858634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Guidelines</a:t>
            </a:r>
            <a:r>
              <a:rPr dirty="0" sz="2400" spc="-75"/>
              <a:t> </a:t>
            </a:r>
            <a:r>
              <a:rPr dirty="0" sz="2400"/>
              <a:t>for</a:t>
            </a:r>
            <a:r>
              <a:rPr dirty="0" sz="2400" spc="-100"/>
              <a:t> </a:t>
            </a:r>
            <a:r>
              <a:rPr dirty="0" sz="2400"/>
              <a:t>Selecting</a:t>
            </a:r>
            <a:r>
              <a:rPr dirty="0" sz="2400" spc="-80"/>
              <a:t> </a:t>
            </a:r>
            <a:r>
              <a:rPr dirty="0" sz="2400"/>
              <a:t>a</a:t>
            </a:r>
            <a:r>
              <a:rPr dirty="0" sz="2400" spc="-140"/>
              <a:t> </a:t>
            </a:r>
            <a:r>
              <a:rPr dirty="0" sz="2400" spc="-10"/>
              <a:t>Troubleshooting</a:t>
            </a:r>
            <a:r>
              <a:rPr dirty="0" sz="2400" spc="-70"/>
              <a:t> </a:t>
            </a:r>
            <a:r>
              <a:rPr dirty="0" sz="2400" spc="-10"/>
              <a:t>Method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10641" y="884047"/>
            <a:ext cx="4401820" cy="2903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283210">
              <a:lnSpc>
                <a:spcPct val="100000"/>
              </a:lnSpc>
              <a:spcBef>
                <a:spcPts val="95"/>
              </a:spcBef>
            </a:pPr>
            <a:r>
              <a:rPr dirty="0" sz="1600" spc="-65">
                <a:latin typeface="Arial MT"/>
                <a:cs typeface="Arial MT"/>
              </a:rPr>
              <a:t>To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quickly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resolve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problems,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take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>
                <a:latin typeface="Arial MT"/>
                <a:cs typeface="Arial MT"/>
              </a:rPr>
              <a:t>time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select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most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effective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network troubleshooting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method.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sz="1600">
              <a:latin typeface="Arial MT"/>
              <a:cs typeface="Arial MT"/>
            </a:endParaRPr>
          </a:p>
          <a:p>
            <a:pPr marL="299085" marR="133350" indent="-287020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figure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illustrates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which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method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could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be </a:t>
            </a:r>
            <a:r>
              <a:rPr dirty="0" sz="1600">
                <a:latin typeface="Arial MT"/>
                <a:cs typeface="Arial MT"/>
              </a:rPr>
              <a:t>used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when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certain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type of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problem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is </a:t>
            </a:r>
            <a:r>
              <a:rPr dirty="0" sz="1600" spc="-10">
                <a:latin typeface="Arial MT"/>
                <a:cs typeface="Arial MT"/>
              </a:rPr>
              <a:t>discovered.</a:t>
            </a:r>
            <a:endParaRPr sz="1600">
              <a:latin typeface="Arial MT"/>
              <a:cs typeface="Arial MT"/>
            </a:endParaRPr>
          </a:p>
          <a:p>
            <a:pPr marL="299085" marR="18415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 spc="-10">
                <a:latin typeface="Arial MT"/>
                <a:cs typeface="Arial MT"/>
              </a:rPr>
              <a:t>Troubleshooting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skill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developed</a:t>
            </a:r>
            <a:r>
              <a:rPr dirty="0" sz="1600" spc="-25">
                <a:latin typeface="Arial MT"/>
                <a:cs typeface="Arial MT"/>
              </a:rPr>
              <a:t> by </a:t>
            </a:r>
            <a:r>
              <a:rPr dirty="0" sz="1600">
                <a:latin typeface="Arial MT"/>
                <a:cs typeface="Arial MT"/>
              </a:rPr>
              <a:t>doing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it.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90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Every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problem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you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identify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solve</a:t>
            </a:r>
            <a:endParaRPr sz="16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gets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added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your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skill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set.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40744" y="888010"/>
            <a:ext cx="3652577" cy="3310816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2012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373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367086"/>
                </a:solidFill>
              </a:rPr>
              <a:t>Module</a:t>
            </a:r>
            <a:r>
              <a:rPr dirty="0" sz="2400" spc="-100">
                <a:solidFill>
                  <a:srgbClr val="367086"/>
                </a:solidFill>
              </a:rPr>
              <a:t> </a:t>
            </a:r>
            <a:r>
              <a:rPr dirty="0" sz="2400" spc="-10">
                <a:solidFill>
                  <a:srgbClr val="367086"/>
                </a:solidFill>
              </a:rPr>
              <a:t>Objectives</a:t>
            </a:r>
            <a:endParaRPr sz="2400"/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2012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248513" y="802640"/>
            <a:ext cx="4882515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57575B"/>
                </a:solidFill>
                <a:latin typeface="Arial"/>
                <a:cs typeface="Arial"/>
              </a:rPr>
              <a:t>Module</a:t>
            </a:r>
            <a:r>
              <a:rPr dirty="0" sz="1600" spc="-60" b="1">
                <a:solidFill>
                  <a:srgbClr val="57575B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57575B"/>
                </a:solidFill>
                <a:latin typeface="Arial"/>
                <a:cs typeface="Arial"/>
              </a:rPr>
              <a:t>Title:</a:t>
            </a:r>
            <a:r>
              <a:rPr dirty="0" sz="1600" spc="-45" b="1">
                <a:solidFill>
                  <a:srgbClr val="57575B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Network</a:t>
            </a:r>
            <a:r>
              <a:rPr dirty="0" sz="1600" spc="-75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57575B"/>
                </a:solidFill>
                <a:latin typeface="Arial MT"/>
                <a:cs typeface="Arial MT"/>
              </a:rPr>
              <a:t>Troubleshooting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600" b="1">
                <a:solidFill>
                  <a:srgbClr val="57575B"/>
                </a:solidFill>
                <a:latin typeface="Arial"/>
                <a:cs typeface="Arial"/>
              </a:rPr>
              <a:t>Module</a:t>
            </a:r>
            <a:r>
              <a:rPr dirty="0" sz="1600" spc="-45" b="1">
                <a:solidFill>
                  <a:srgbClr val="57575B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57575B"/>
                </a:solidFill>
                <a:latin typeface="Arial"/>
                <a:cs typeface="Arial"/>
              </a:rPr>
              <a:t>Objective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:</a:t>
            </a:r>
            <a:r>
              <a:rPr dirty="0" sz="1600" spc="-25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57575B"/>
                </a:solidFill>
                <a:latin typeface="Arial MT"/>
                <a:cs typeface="Arial MT"/>
              </a:rPr>
              <a:t>Troubleshoot</a:t>
            </a:r>
            <a:r>
              <a:rPr dirty="0" sz="1600" spc="-65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enterprise</a:t>
            </a:r>
            <a:r>
              <a:rPr dirty="0" sz="1600" spc="-40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57575B"/>
                </a:solidFill>
                <a:latin typeface="Arial MT"/>
                <a:cs typeface="Arial MT"/>
              </a:rPr>
              <a:t>networks.</a:t>
            </a:r>
            <a:endParaRPr sz="1600">
              <a:latin typeface="Arial MT"/>
              <a:cs typeface="Arial MT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389648" y="1613661"/>
          <a:ext cx="8418195" cy="3022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9879"/>
                <a:gridCol w="4208780"/>
              </a:tblGrid>
              <a:tr h="227965">
                <a:tc>
                  <a:txBody>
                    <a:bodyPr/>
                    <a:lstStyle/>
                    <a:p>
                      <a:pPr marL="67945">
                        <a:lnSpc>
                          <a:spcPts val="1630"/>
                        </a:lnSpc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Topic</a:t>
                      </a:r>
                      <a:r>
                        <a:rPr dirty="0" sz="1400" spc="-8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Title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630"/>
                        </a:lnSpc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Topic</a:t>
                      </a:r>
                      <a:r>
                        <a:rPr dirty="0" sz="1400" spc="-8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Objective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</a:tr>
              <a:tr h="559435">
                <a:tc>
                  <a:txBody>
                    <a:bodyPr/>
                    <a:lstStyle/>
                    <a:p>
                      <a:pPr marL="67945">
                        <a:lnSpc>
                          <a:spcPts val="1630"/>
                        </a:lnSpc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Network</a:t>
                      </a:r>
                      <a:r>
                        <a:rPr dirty="0" sz="1400" spc="-4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Documentation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630"/>
                        </a:lnSpc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Explain</a:t>
                      </a:r>
                      <a:r>
                        <a:rPr dirty="0" sz="14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how</a:t>
                      </a:r>
                      <a:r>
                        <a:rPr dirty="0" sz="14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network</a:t>
                      </a:r>
                      <a:r>
                        <a:rPr dirty="0" sz="14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documentation</a:t>
                      </a:r>
                      <a:r>
                        <a:rPr dirty="0" sz="1400" spc="-6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is</a:t>
                      </a:r>
                      <a:r>
                        <a:rPr dirty="0" sz="14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developed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4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used</a:t>
                      </a:r>
                      <a:r>
                        <a:rPr dirty="0" sz="14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troubleshoot</a:t>
                      </a:r>
                      <a:r>
                        <a:rPr dirty="0" sz="1400" spc="-6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network</a:t>
                      </a:r>
                      <a:r>
                        <a:rPr dirty="0" sz="14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issues.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67945">
                        <a:lnSpc>
                          <a:spcPts val="1630"/>
                        </a:lnSpc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Troubleshooting</a:t>
                      </a:r>
                      <a:r>
                        <a:rPr dirty="0" sz="1400" spc="-8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Process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630"/>
                        </a:lnSpc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Compare</a:t>
                      </a:r>
                      <a:r>
                        <a:rPr dirty="0" sz="1400" spc="-6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troubleshooting</a:t>
                      </a:r>
                      <a:r>
                        <a:rPr dirty="0" sz="1400" spc="-6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methods</a:t>
                      </a:r>
                      <a:r>
                        <a:rPr dirty="0" sz="1400" spc="-6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that</a:t>
                      </a:r>
                      <a:r>
                        <a:rPr dirty="0" sz="14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use</a:t>
                      </a:r>
                      <a:r>
                        <a:rPr dirty="0" sz="14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50">
                          <a:latin typeface="Arial MT"/>
                          <a:cs typeface="Arial MT"/>
                        </a:rPr>
                        <a:t>a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systematic,</a:t>
                      </a:r>
                      <a:r>
                        <a:rPr dirty="0" sz="1400" spc="-6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layered</a:t>
                      </a:r>
                      <a:r>
                        <a:rPr dirty="0" sz="14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approach.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67945">
                        <a:lnSpc>
                          <a:spcPts val="1630"/>
                        </a:lnSpc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Troubleshooting</a:t>
                      </a:r>
                      <a:r>
                        <a:rPr dirty="0" sz="1400" spc="-8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Tools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630"/>
                        </a:lnSpc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Describe</a:t>
                      </a:r>
                      <a:r>
                        <a:rPr dirty="0" sz="1400" spc="-7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different</a:t>
                      </a:r>
                      <a:r>
                        <a:rPr dirty="0" sz="1400" spc="-7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networking</a:t>
                      </a:r>
                      <a:r>
                        <a:rPr dirty="0" sz="1400" spc="-8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troubleshooting</a:t>
                      </a:r>
                      <a:r>
                        <a:rPr dirty="0" sz="1400" spc="-7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tools.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Symptoms</a:t>
                      </a:r>
                      <a:r>
                        <a:rPr dirty="0" sz="1400" spc="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140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Causes</a:t>
                      </a:r>
                      <a:r>
                        <a:rPr dirty="0" sz="1400" spc="-4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1400" spc="-3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Network</a:t>
                      </a:r>
                      <a:r>
                        <a:rPr dirty="0" sz="1400" spc="-6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Problems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635"/>
                        </a:lnSpc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Determine</a:t>
                      </a:r>
                      <a:r>
                        <a:rPr dirty="0" sz="1400" spc="-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4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symptoms</a:t>
                      </a:r>
                      <a:r>
                        <a:rPr dirty="0" sz="14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4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causes</a:t>
                      </a:r>
                      <a:r>
                        <a:rPr dirty="0" sz="1400" spc="-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4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network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problems</a:t>
                      </a:r>
                      <a:r>
                        <a:rPr dirty="0" sz="1400" spc="-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using</a:t>
                      </a:r>
                      <a:r>
                        <a:rPr dirty="0" sz="14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4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layered</a:t>
                      </a:r>
                      <a:r>
                        <a:rPr dirty="0" sz="14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model.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Troubleshooting</a:t>
                      </a:r>
                      <a:r>
                        <a:rPr dirty="0" sz="1400" spc="-7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IP</a:t>
                      </a:r>
                      <a:r>
                        <a:rPr dirty="0" sz="1400" spc="-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Connectivity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635"/>
                        </a:lnSpc>
                      </a:pPr>
                      <a:r>
                        <a:rPr dirty="0" sz="1400" spc="-10">
                          <a:latin typeface="Arial MT"/>
                          <a:cs typeface="Arial MT"/>
                        </a:rPr>
                        <a:t>Troubleshoot</a:t>
                      </a:r>
                      <a:r>
                        <a:rPr dirty="0" sz="1400" spc="-6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4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network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using</a:t>
                      </a:r>
                      <a:r>
                        <a:rPr dirty="0" sz="14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4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layered</a:t>
                      </a:r>
                      <a:r>
                        <a:rPr dirty="0" sz="14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model.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312240"/>
            <a:ext cx="5484495" cy="1357630"/>
          </a:xfrm>
          <a:prstGeom prst="rect"/>
        </p:spPr>
        <p:txBody>
          <a:bodyPr wrap="square" lIns="0" tIns="91440" rIns="0" bIns="0" rtlCol="0" vert="horz">
            <a:spAutoFit/>
          </a:bodyPr>
          <a:lstStyle/>
          <a:p>
            <a:pPr marL="12700" marR="5080">
              <a:lnSpc>
                <a:spcPts val="4970"/>
              </a:lnSpc>
              <a:spcBef>
                <a:spcPts val="720"/>
              </a:spcBef>
            </a:pPr>
            <a:r>
              <a:rPr dirty="0" sz="4600">
                <a:solidFill>
                  <a:srgbClr val="AEE8FA"/>
                </a:solidFill>
              </a:rPr>
              <a:t>12.3</a:t>
            </a:r>
            <a:r>
              <a:rPr dirty="0" sz="4600" spc="-165">
                <a:solidFill>
                  <a:srgbClr val="AEE8FA"/>
                </a:solidFill>
              </a:rPr>
              <a:t> </a:t>
            </a:r>
            <a:r>
              <a:rPr dirty="0" sz="4600" spc="-20">
                <a:solidFill>
                  <a:srgbClr val="AEE8FA"/>
                </a:solidFill>
              </a:rPr>
              <a:t>Troubleshooting </a:t>
            </a:r>
            <a:r>
              <a:rPr dirty="0" sz="4600" spc="-10">
                <a:solidFill>
                  <a:srgbClr val="AEE8FA"/>
                </a:solidFill>
              </a:rPr>
              <a:t>Process</a:t>
            </a:r>
            <a:endParaRPr sz="4600"/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2012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 spc="-10"/>
              <a:t>Troubleshooting</a:t>
            </a:r>
            <a:r>
              <a:rPr dirty="0" spc="-60"/>
              <a:t> </a:t>
            </a:r>
            <a:r>
              <a:rPr dirty="0" spc="-10"/>
              <a:t>Tools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Software</a:t>
            </a:r>
            <a:r>
              <a:rPr dirty="0" sz="2400" spc="-114"/>
              <a:t> </a:t>
            </a:r>
            <a:r>
              <a:rPr dirty="0" sz="2400" spc="-20"/>
              <a:t>Troubleshooting</a:t>
            </a:r>
            <a:r>
              <a:rPr dirty="0" sz="2400" spc="-75"/>
              <a:t> </a:t>
            </a:r>
            <a:r>
              <a:rPr dirty="0" sz="2400" spc="-10"/>
              <a:t>Tools</a:t>
            </a:r>
            <a:endParaRPr sz="2400"/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2012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10641" y="884047"/>
            <a:ext cx="55454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Common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software</a:t>
            </a:r>
            <a:r>
              <a:rPr dirty="0" sz="1600" spc="-10">
                <a:latin typeface="Arial MT"/>
                <a:cs typeface="Arial MT"/>
              </a:rPr>
              <a:t> troubleshooting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tools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include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following:</a:t>
            </a:r>
            <a:endParaRPr sz="1600">
              <a:latin typeface="Arial MT"/>
              <a:cs typeface="Arial MT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603250" y="1631950"/>
          <a:ext cx="8191500" cy="2272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7825"/>
                <a:gridCol w="6454775"/>
              </a:tblGrid>
              <a:tr h="3619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Software</a:t>
                      </a:r>
                      <a:r>
                        <a:rPr dirty="0" sz="1200" spc="-4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Tool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825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825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</a:tr>
              <a:tr h="608330">
                <a:tc>
                  <a:txBody>
                    <a:bodyPr/>
                    <a:lstStyle/>
                    <a:p>
                      <a:pPr marL="31750" marR="16383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dirty="0" sz="1100" b="1">
                          <a:latin typeface="Arial"/>
                          <a:cs typeface="Arial"/>
                        </a:rPr>
                        <a:t>Network</a:t>
                      </a:r>
                      <a:r>
                        <a:rPr dirty="0" sz="1100" spc="-5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0" b="1">
                          <a:latin typeface="Arial"/>
                          <a:cs typeface="Arial"/>
                        </a:rPr>
                        <a:t>Management </a:t>
                      </a:r>
                      <a:r>
                        <a:rPr dirty="0" sz="1100" b="1">
                          <a:latin typeface="Arial"/>
                          <a:cs typeface="Arial"/>
                        </a:rPr>
                        <a:t>System</a:t>
                      </a:r>
                      <a:r>
                        <a:rPr dirty="0" sz="110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0" b="1">
                          <a:latin typeface="Arial"/>
                          <a:cs typeface="Arial"/>
                        </a:rPr>
                        <a:t>Tools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301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116205" indent="-84455">
                        <a:lnSpc>
                          <a:spcPct val="100000"/>
                        </a:lnSpc>
                        <a:spcBef>
                          <a:spcPts val="1085"/>
                        </a:spcBef>
                        <a:buChar char="•"/>
                        <a:tabLst>
                          <a:tab pos="116205" algn="l"/>
                        </a:tabLst>
                      </a:pPr>
                      <a:r>
                        <a:rPr dirty="0" sz="1050">
                          <a:latin typeface="Arial MT"/>
                          <a:cs typeface="Arial MT"/>
                        </a:rPr>
                        <a:t>Network</a:t>
                      </a:r>
                      <a:r>
                        <a:rPr dirty="0" sz="105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software</a:t>
                      </a:r>
                      <a:r>
                        <a:rPr dirty="0" sz="105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include</a:t>
                      </a:r>
                      <a:r>
                        <a:rPr dirty="0" sz="1050" spc="-10">
                          <a:latin typeface="Arial MT"/>
                          <a:cs typeface="Arial MT"/>
                        </a:rPr>
                        <a:t> device-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level</a:t>
                      </a:r>
                      <a:r>
                        <a:rPr dirty="0" sz="1050" spc="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 spc="-10">
                          <a:latin typeface="Arial MT"/>
                          <a:cs typeface="Arial MT"/>
                        </a:rPr>
                        <a:t>monitoring,</a:t>
                      </a:r>
                      <a:r>
                        <a:rPr dirty="0" sz="105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configuration,</a:t>
                      </a:r>
                      <a:r>
                        <a:rPr dirty="0" sz="105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050" spc="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 spc="-10">
                          <a:latin typeface="Arial MT"/>
                          <a:cs typeface="Arial MT"/>
                        </a:rPr>
                        <a:t>fault-management</a:t>
                      </a:r>
                      <a:r>
                        <a:rPr dirty="0" sz="105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 spc="-10">
                          <a:latin typeface="Arial MT"/>
                          <a:cs typeface="Arial MT"/>
                        </a:rPr>
                        <a:t>tools.</a:t>
                      </a:r>
                      <a:endParaRPr sz="1050">
                        <a:latin typeface="Arial MT"/>
                        <a:cs typeface="Arial MT"/>
                      </a:endParaRPr>
                    </a:p>
                    <a:p>
                      <a:pPr marL="116205" indent="-84455">
                        <a:lnSpc>
                          <a:spcPct val="100000"/>
                        </a:lnSpc>
                        <a:buChar char="•"/>
                        <a:tabLst>
                          <a:tab pos="116205" algn="l"/>
                        </a:tabLst>
                      </a:pPr>
                      <a:r>
                        <a:rPr dirty="0" sz="1050">
                          <a:latin typeface="Arial MT"/>
                          <a:cs typeface="Arial MT"/>
                        </a:rPr>
                        <a:t>Tools</a:t>
                      </a:r>
                      <a:r>
                        <a:rPr dirty="0" sz="105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can</a:t>
                      </a:r>
                      <a:r>
                        <a:rPr dirty="0" sz="105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be</a:t>
                      </a:r>
                      <a:r>
                        <a:rPr dirty="0" sz="10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used</a:t>
                      </a:r>
                      <a:r>
                        <a:rPr dirty="0" sz="10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05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investigate</a:t>
                      </a:r>
                      <a:r>
                        <a:rPr dirty="0" sz="105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0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correct</a:t>
                      </a:r>
                      <a:r>
                        <a:rPr dirty="0" sz="105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network</a:t>
                      </a:r>
                      <a:r>
                        <a:rPr dirty="0" sz="105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 spc="-10">
                          <a:latin typeface="Arial MT"/>
                          <a:cs typeface="Arial MT"/>
                        </a:rPr>
                        <a:t>problems.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137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00" b="1">
                          <a:latin typeface="Arial"/>
                          <a:cs typeface="Arial"/>
                        </a:rPr>
                        <a:t>Knowledge</a:t>
                      </a:r>
                      <a:r>
                        <a:rPr dirty="0" sz="110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0" b="1">
                          <a:latin typeface="Arial"/>
                          <a:cs typeface="Arial"/>
                        </a:rPr>
                        <a:t>Bases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742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116205" indent="-84455">
                        <a:lnSpc>
                          <a:spcPct val="100000"/>
                        </a:lnSpc>
                        <a:spcBef>
                          <a:spcPts val="625"/>
                        </a:spcBef>
                        <a:buChar char="•"/>
                        <a:tabLst>
                          <a:tab pos="116205" algn="l"/>
                        </a:tabLst>
                      </a:pPr>
                      <a:r>
                        <a:rPr dirty="0" sz="1050">
                          <a:latin typeface="Arial MT"/>
                          <a:cs typeface="Arial MT"/>
                        </a:rPr>
                        <a:t>Online</a:t>
                      </a:r>
                      <a:r>
                        <a:rPr dirty="0" sz="105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network</a:t>
                      </a:r>
                      <a:r>
                        <a:rPr dirty="0" sz="105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device</a:t>
                      </a:r>
                      <a:r>
                        <a:rPr dirty="0" sz="105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vendor</a:t>
                      </a:r>
                      <a:r>
                        <a:rPr dirty="0" sz="105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 spc="-10">
                          <a:latin typeface="Arial MT"/>
                          <a:cs typeface="Arial MT"/>
                        </a:rPr>
                        <a:t>knowledge</a:t>
                      </a:r>
                      <a:r>
                        <a:rPr dirty="0" sz="10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bases</a:t>
                      </a:r>
                      <a:r>
                        <a:rPr dirty="0" sz="10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have become</a:t>
                      </a:r>
                      <a:r>
                        <a:rPr dirty="0" sz="105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 spc="-10">
                          <a:latin typeface="Arial MT"/>
                          <a:cs typeface="Arial MT"/>
                        </a:rPr>
                        <a:t>indispensable</a:t>
                      </a:r>
                      <a:r>
                        <a:rPr dirty="0" sz="105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sources</a:t>
                      </a:r>
                      <a:r>
                        <a:rPr dirty="0" sz="105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05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 spc="-10">
                          <a:latin typeface="Arial MT"/>
                          <a:cs typeface="Arial MT"/>
                        </a:rPr>
                        <a:t>information.</a:t>
                      </a:r>
                      <a:endParaRPr sz="1050">
                        <a:latin typeface="Arial MT"/>
                        <a:cs typeface="Arial MT"/>
                      </a:endParaRPr>
                    </a:p>
                    <a:p>
                      <a:pPr marL="116205" marR="38735" indent="-84455">
                        <a:lnSpc>
                          <a:spcPct val="100000"/>
                        </a:lnSpc>
                        <a:buChar char="•"/>
                        <a:tabLst>
                          <a:tab pos="117475" algn="l"/>
                        </a:tabLst>
                      </a:pPr>
                      <a:r>
                        <a:rPr dirty="0" sz="1050">
                          <a:latin typeface="Arial MT"/>
                          <a:cs typeface="Arial MT"/>
                        </a:rPr>
                        <a:t>When</a:t>
                      </a:r>
                      <a:r>
                        <a:rPr dirty="0" sz="1050" spc="-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 spc="-10">
                          <a:latin typeface="Arial MT"/>
                          <a:cs typeface="Arial MT"/>
                        </a:rPr>
                        <a:t>vendor-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based</a:t>
                      </a:r>
                      <a:r>
                        <a:rPr dirty="0" sz="1050" spc="-10">
                          <a:latin typeface="Arial MT"/>
                          <a:cs typeface="Arial MT"/>
                        </a:rPr>
                        <a:t> knowledge</a:t>
                      </a:r>
                      <a:r>
                        <a:rPr dirty="0" sz="105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bases</a:t>
                      </a:r>
                      <a:r>
                        <a:rPr dirty="0" sz="105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are</a:t>
                      </a:r>
                      <a:r>
                        <a:rPr dirty="0" sz="105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combined</a:t>
                      </a:r>
                      <a:r>
                        <a:rPr dirty="0" sz="105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with</a:t>
                      </a:r>
                      <a:r>
                        <a:rPr dirty="0" sz="10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internet</a:t>
                      </a:r>
                      <a:r>
                        <a:rPr dirty="0" sz="10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search</a:t>
                      </a:r>
                      <a:r>
                        <a:rPr dirty="0" sz="105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engines,</a:t>
                      </a:r>
                      <a:r>
                        <a:rPr dirty="0" sz="10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0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network</a:t>
                      </a:r>
                      <a:r>
                        <a:rPr dirty="0" sz="105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 spc="-10">
                          <a:latin typeface="Arial MT"/>
                          <a:cs typeface="Arial MT"/>
                        </a:rPr>
                        <a:t>administrator </a:t>
                      </a:r>
                      <a:r>
                        <a:rPr dirty="0" sz="1050" spc="-10"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has</a:t>
                      </a:r>
                      <a:r>
                        <a:rPr dirty="0" sz="105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access</a:t>
                      </a:r>
                      <a:r>
                        <a:rPr dirty="0" sz="105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05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05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vast pool</a:t>
                      </a:r>
                      <a:r>
                        <a:rPr dirty="0" sz="105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050" spc="-10">
                          <a:latin typeface="Arial MT"/>
                          <a:cs typeface="Arial MT"/>
                        </a:rPr>
                        <a:t> experience-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based</a:t>
                      </a:r>
                      <a:r>
                        <a:rPr dirty="0" sz="10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 spc="-10">
                          <a:latin typeface="Arial MT"/>
                          <a:cs typeface="Arial MT"/>
                        </a:rPr>
                        <a:t>information.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793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1100" b="1">
                          <a:latin typeface="Arial"/>
                          <a:cs typeface="Arial"/>
                        </a:rPr>
                        <a:t>Baselining</a:t>
                      </a:r>
                      <a:r>
                        <a:rPr dirty="0" sz="11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20" b="1">
                          <a:latin typeface="Arial"/>
                          <a:cs typeface="Arial"/>
                        </a:rPr>
                        <a:t>Tools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749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116205" indent="-84455">
                        <a:lnSpc>
                          <a:spcPct val="100000"/>
                        </a:lnSpc>
                        <a:spcBef>
                          <a:spcPts val="625"/>
                        </a:spcBef>
                        <a:buChar char="•"/>
                        <a:tabLst>
                          <a:tab pos="116205" algn="l"/>
                        </a:tabLst>
                      </a:pPr>
                      <a:r>
                        <a:rPr dirty="0" sz="1050">
                          <a:latin typeface="Arial MT"/>
                          <a:cs typeface="Arial MT"/>
                        </a:rPr>
                        <a:t>Many</a:t>
                      </a:r>
                      <a:r>
                        <a:rPr dirty="0" sz="10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tools</a:t>
                      </a:r>
                      <a:r>
                        <a:rPr dirty="0" sz="105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for</a:t>
                      </a:r>
                      <a:r>
                        <a:rPr dirty="0" sz="105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automating</a:t>
                      </a:r>
                      <a:r>
                        <a:rPr dirty="0" sz="105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05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network</a:t>
                      </a:r>
                      <a:r>
                        <a:rPr dirty="0" sz="10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documentation</a:t>
                      </a:r>
                      <a:r>
                        <a:rPr dirty="0" sz="105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050" spc="-10">
                          <a:latin typeface="Arial MT"/>
                          <a:cs typeface="Arial MT"/>
                        </a:rPr>
                        <a:t> baselining</a:t>
                      </a:r>
                      <a:r>
                        <a:rPr dirty="0" sz="105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process</a:t>
                      </a:r>
                      <a:r>
                        <a:rPr dirty="0" sz="105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are</a:t>
                      </a:r>
                      <a:r>
                        <a:rPr dirty="0" sz="10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 spc="-10">
                          <a:latin typeface="Arial MT"/>
                          <a:cs typeface="Arial MT"/>
                        </a:rPr>
                        <a:t>available.</a:t>
                      </a:r>
                      <a:endParaRPr sz="1050">
                        <a:latin typeface="Arial MT"/>
                        <a:cs typeface="Arial MT"/>
                      </a:endParaRPr>
                    </a:p>
                    <a:p>
                      <a:pPr marL="116205" marR="301625" indent="-84455">
                        <a:lnSpc>
                          <a:spcPct val="100000"/>
                        </a:lnSpc>
                        <a:buChar char="•"/>
                        <a:tabLst>
                          <a:tab pos="117475" algn="l"/>
                        </a:tabLst>
                      </a:pPr>
                      <a:r>
                        <a:rPr dirty="0" sz="1050" spc="-10">
                          <a:latin typeface="Arial MT"/>
                          <a:cs typeface="Arial MT"/>
                        </a:rPr>
                        <a:t>Baselining</a:t>
                      </a:r>
                      <a:r>
                        <a:rPr dirty="0" sz="105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tools</a:t>
                      </a:r>
                      <a:r>
                        <a:rPr dirty="0" sz="105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help</a:t>
                      </a:r>
                      <a:r>
                        <a:rPr dirty="0" sz="105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with</a:t>
                      </a:r>
                      <a:r>
                        <a:rPr dirty="0" sz="10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common</a:t>
                      </a:r>
                      <a:r>
                        <a:rPr dirty="0" sz="105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documentation</a:t>
                      </a:r>
                      <a:r>
                        <a:rPr dirty="0" sz="105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tasks</a:t>
                      </a:r>
                      <a:r>
                        <a:rPr dirty="0" sz="105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such</a:t>
                      </a:r>
                      <a:r>
                        <a:rPr dirty="0" sz="105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as</a:t>
                      </a:r>
                      <a:r>
                        <a:rPr dirty="0" sz="10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network</a:t>
                      </a:r>
                      <a:r>
                        <a:rPr dirty="0" sz="10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diagrams,</a:t>
                      </a:r>
                      <a:r>
                        <a:rPr dirty="0" sz="105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update</a:t>
                      </a:r>
                      <a:r>
                        <a:rPr dirty="0" sz="105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 spc="-10">
                          <a:latin typeface="Arial MT"/>
                          <a:cs typeface="Arial MT"/>
                        </a:rPr>
                        <a:t>network </a:t>
                      </a:r>
                      <a:r>
                        <a:rPr dirty="0" sz="1050" spc="-10"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software</a:t>
                      </a:r>
                      <a:r>
                        <a:rPr dirty="0" sz="105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0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hardware</a:t>
                      </a:r>
                      <a:r>
                        <a:rPr dirty="0" sz="10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documentation,</a:t>
                      </a:r>
                      <a:r>
                        <a:rPr dirty="0" sz="1050" spc="-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05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 spc="-10">
                          <a:latin typeface="Arial MT"/>
                          <a:cs typeface="Arial MT"/>
                        </a:rPr>
                        <a:t>cost-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effectively</a:t>
                      </a:r>
                      <a:r>
                        <a:rPr dirty="0" sz="105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measure</a:t>
                      </a:r>
                      <a:r>
                        <a:rPr dirty="0" sz="105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 spc="-10">
                          <a:latin typeface="Arial MT"/>
                          <a:cs typeface="Arial MT"/>
                        </a:rPr>
                        <a:t>baseline</a:t>
                      </a:r>
                      <a:r>
                        <a:rPr dirty="0" sz="105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network</a:t>
                      </a:r>
                      <a:r>
                        <a:rPr dirty="0" sz="105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bandwidth</a:t>
                      </a:r>
                      <a:r>
                        <a:rPr dirty="0" sz="105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 spc="-20">
                          <a:latin typeface="Arial MT"/>
                          <a:cs typeface="Arial MT"/>
                        </a:rPr>
                        <a:t>use.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793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9977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Troubleshooting</a:t>
            </a:r>
            <a:r>
              <a:rPr dirty="0" sz="1600" spc="-6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Tools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254825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/>
              <a:t>Protocol</a:t>
            </a:r>
            <a:r>
              <a:rPr dirty="0" sz="2400" spc="-90"/>
              <a:t> </a:t>
            </a:r>
            <a:r>
              <a:rPr dirty="0" sz="2400" spc="-10"/>
              <a:t>Analyzers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10641" y="884047"/>
            <a:ext cx="2550795" cy="25622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14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protocol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analyzer</a:t>
            </a:r>
            <a:r>
              <a:rPr dirty="0" sz="1600" spc="-25">
                <a:latin typeface="Arial MT"/>
                <a:cs typeface="Arial MT"/>
              </a:rPr>
              <a:t> can </a:t>
            </a:r>
            <a:r>
              <a:rPr dirty="0" sz="1600">
                <a:latin typeface="Arial MT"/>
                <a:cs typeface="Arial MT"/>
              </a:rPr>
              <a:t>capture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display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>
                <a:latin typeface="Arial MT"/>
                <a:cs typeface="Arial MT"/>
              </a:rPr>
              <a:t>physical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layer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>
                <a:latin typeface="Arial MT"/>
                <a:cs typeface="Arial MT"/>
              </a:rPr>
              <a:t>application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layer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information </a:t>
            </a:r>
            <a:r>
              <a:rPr dirty="0" sz="1600">
                <a:latin typeface="Arial MT"/>
                <a:cs typeface="Arial MT"/>
              </a:rPr>
              <a:t>contained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0">
                <a:latin typeface="Arial MT"/>
                <a:cs typeface="Arial MT"/>
              </a:rPr>
              <a:t> packet.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sz="1600">
              <a:latin typeface="Arial MT"/>
              <a:cs typeface="Arial MT"/>
            </a:endParaRPr>
          </a:p>
          <a:p>
            <a:pPr marL="12700" marR="46355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latin typeface="Arial MT"/>
                <a:cs typeface="Arial MT"/>
              </a:rPr>
              <a:t>Protocol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analyzers,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such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as </a:t>
            </a:r>
            <a:r>
              <a:rPr dirty="0" sz="1600">
                <a:latin typeface="Arial MT"/>
                <a:cs typeface="Arial MT"/>
              </a:rPr>
              <a:t>Wireshark,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help </a:t>
            </a:r>
            <a:r>
              <a:rPr dirty="0" sz="1600">
                <a:latin typeface="Arial MT"/>
                <a:cs typeface="Arial MT"/>
              </a:rPr>
              <a:t>troubleshoot</a:t>
            </a:r>
            <a:r>
              <a:rPr dirty="0" sz="1600" spc="-11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network </a:t>
            </a:r>
            <a:r>
              <a:rPr dirty="0" sz="1600">
                <a:latin typeface="Arial MT"/>
                <a:cs typeface="Arial MT"/>
              </a:rPr>
              <a:t>performance</a:t>
            </a:r>
            <a:r>
              <a:rPr dirty="0" sz="1600" spc="-8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problems.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4580" y="855408"/>
            <a:ext cx="5857494" cy="3650869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2012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 spc="-10"/>
              <a:t>Troubleshooting</a:t>
            </a:r>
            <a:r>
              <a:rPr dirty="0" spc="-60"/>
              <a:t> </a:t>
            </a:r>
            <a:r>
              <a:rPr dirty="0" spc="-10"/>
              <a:t>Tools</a:t>
            </a:r>
          </a:p>
          <a:p>
            <a:pPr marL="12700">
              <a:lnSpc>
                <a:spcPts val="2580"/>
              </a:lnSpc>
            </a:pPr>
            <a:r>
              <a:rPr dirty="0" sz="2400" spc="-10"/>
              <a:t>Hardware</a:t>
            </a:r>
            <a:r>
              <a:rPr dirty="0" sz="2400" spc="-70"/>
              <a:t> </a:t>
            </a:r>
            <a:r>
              <a:rPr dirty="0" sz="2400" spc="-20"/>
              <a:t>Troubleshooting</a:t>
            </a:r>
            <a:r>
              <a:rPr dirty="0" sz="2400" spc="-55"/>
              <a:t> </a:t>
            </a:r>
            <a:r>
              <a:rPr dirty="0" sz="2400" spc="-10"/>
              <a:t>Tools</a:t>
            </a:r>
            <a:endParaRPr sz="2400"/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2012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10641" y="884047"/>
            <a:ext cx="53213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There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multiple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types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hardware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troubleshooting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tools.</a:t>
            </a:r>
            <a:endParaRPr sz="1600">
              <a:latin typeface="Arial MT"/>
              <a:cs typeface="Arial MT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603250" y="1207769"/>
          <a:ext cx="8191500" cy="3413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7825"/>
                <a:gridCol w="6454775"/>
              </a:tblGrid>
              <a:tr h="42037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Hardware</a:t>
                      </a:r>
                      <a:r>
                        <a:rPr dirty="0" sz="120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Tools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117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117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00" b="1">
                          <a:latin typeface="Arial"/>
                          <a:cs typeface="Arial"/>
                        </a:rPr>
                        <a:t>Digital</a:t>
                      </a:r>
                      <a:r>
                        <a:rPr dirty="0" sz="1100" spc="-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0" b="1">
                          <a:latin typeface="Arial"/>
                          <a:cs typeface="Arial"/>
                        </a:rPr>
                        <a:t>Multimeters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25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50">
                          <a:latin typeface="Arial MT"/>
                          <a:cs typeface="Arial MT"/>
                        </a:rPr>
                        <a:t>Devices</a:t>
                      </a:r>
                      <a:r>
                        <a:rPr dirty="0" sz="105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measure</a:t>
                      </a:r>
                      <a:r>
                        <a:rPr dirty="0" sz="105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electrical</a:t>
                      </a:r>
                      <a:r>
                        <a:rPr dirty="0" sz="105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values</a:t>
                      </a:r>
                      <a:r>
                        <a:rPr dirty="0" sz="105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05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voltage,</a:t>
                      </a:r>
                      <a:r>
                        <a:rPr dirty="0" sz="105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current,</a:t>
                      </a:r>
                      <a:r>
                        <a:rPr dirty="0" sz="105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0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 spc="-10">
                          <a:latin typeface="Arial MT"/>
                          <a:cs typeface="Arial MT"/>
                        </a:rPr>
                        <a:t>resistance.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139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1100" b="1">
                          <a:latin typeface="Arial"/>
                          <a:cs typeface="Arial"/>
                        </a:rPr>
                        <a:t>Cable</a:t>
                      </a:r>
                      <a:r>
                        <a:rPr dirty="0" sz="11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0" b="1">
                          <a:latin typeface="Arial"/>
                          <a:cs typeface="Arial"/>
                        </a:rPr>
                        <a:t>Testers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50" spc="-10">
                          <a:latin typeface="Arial MT"/>
                          <a:cs typeface="Arial MT"/>
                        </a:rPr>
                        <a:t>Handheld</a:t>
                      </a:r>
                      <a:r>
                        <a:rPr dirty="0" sz="105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devices</a:t>
                      </a:r>
                      <a:r>
                        <a:rPr dirty="0" sz="105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are</a:t>
                      </a:r>
                      <a:r>
                        <a:rPr dirty="0" sz="1050" spc="-10">
                          <a:latin typeface="Arial MT"/>
                          <a:cs typeface="Arial MT"/>
                        </a:rPr>
                        <a:t> designed</a:t>
                      </a:r>
                      <a:r>
                        <a:rPr dirty="0" sz="10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for</a:t>
                      </a:r>
                      <a:r>
                        <a:rPr dirty="0" sz="10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testing</a:t>
                      </a:r>
                      <a:r>
                        <a:rPr dirty="0" sz="105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05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various types</a:t>
                      </a:r>
                      <a:r>
                        <a:rPr dirty="0" sz="105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05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data</a:t>
                      </a:r>
                      <a:r>
                        <a:rPr dirty="0" sz="105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 spc="-10">
                          <a:latin typeface="Arial MT"/>
                          <a:cs typeface="Arial MT"/>
                        </a:rPr>
                        <a:t>communication</a:t>
                      </a:r>
                      <a:r>
                        <a:rPr dirty="0" sz="105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 spc="-10">
                          <a:latin typeface="Arial MT"/>
                          <a:cs typeface="Arial MT"/>
                        </a:rPr>
                        <a:t>cabling.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139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1100" b="1">
                          <a:latin typeface="Arial"/>
                          <a:cs typeface="Arial"/>
                        </a:rPr>
                        <a:t>Cable</a:t>
                      </a:r>
                      <a:r>
                        <a:rPr dirty="0" sz="11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0" b="1">
                          <a:latin typeface="Arial"/>
                          <a:cs typeface="Arial"/>
                        </a:rPr>
                        <a:t>Analyzers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1050" spc="-10">
                          <a:latin typeface="Arial MT"/>
                          <a:cs typeface="Arial MT"/>
                        </a:rPr>
                        <a:t>Multifunctional</a:t>
                      </a:r>
                      <a:r>
                        <a:rPr dirty="0" sz="105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handheld</a:t>
                      </a:r>
                      <a:r>
                        <a:rPr dirty="0" sz="105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devices</a:t>
                      </a:r>
                      <a:r>
                        <a:rPr dirty="0" sz="105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used</a:t>
                      </a:r>
                      <a:r>
                        <a:rPr dirty="0" sz="10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05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test</a:t>
                      </a:r>
                      <a:r>
                        <a:rPr dirty="0" sz="10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05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certify</a:t>
                      </a:r>
                      <a:r>
                        <a:rPr dirty="0" sz="105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copper</a:t>
                      </a:r>
                      <a:r>
                        <a:rPr dirty="0" sz="105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05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fiber</a:t>
                      </a:r>
                      <a:r>
                        <a:rPr dirty="0" sz="105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 spc="-10">
                          <a:latin typeface="Arial MT"/>
                          <a:cs typeface="Arial MT"/>
                        </a:rPr>
                        <a:t>cables.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100" b="1">
                          <a:latin typeface="Arial"/>
                          <a:cs typeface="Arial"/>
                        </a:rPr>
                        <a:t>Portable</a:t>
                      </a:r>
                      <a:r>
                        <a:rPr dirty="0" sz="11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0" b="1">
                          <a:latin typeface="Arial"/>
                          <a:cs typeface="Arial"/>
                        </a:rPr>
                        <a:t>Network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00" spc="-10" b="1">
                          <a:latin typeface="Arial"/>
                          <a:cs typeface="Arial"/>
                        </a:rPr>
                        <a:t>Analyzers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00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1050" spc="-10">
                          <a:latin typeface="Arial MT"/>
                          <a:cs typeface="Arial MT"/>
                        </a:rPr>
                        <a:t>Specialized</a:t>
                      </a:r>
                      <a:r>
                        <a:rPr dirty="0" sz="10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device</a:t>
                      </a:r>
                      <a:r>
                        <a:rPr dirty="0" sz="105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used for</a:t>
                      </a:r>
                      <a:r>
                        <a:rPr dirty="0" sz="10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 spc="-10">
                          <a:latin typeface="Arial MT"/>
                          <a:cs typeface="Arial MT"/>
                        </a:rPr>
                        <a:t>troubleshooting</a:t>
                      </a:r>
                      <a:r>
                        <a:rPr dirty="0" sz="10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switched</a:t>
                      </a:r>
                      <a:r>
                        <a:rPr dirty="0" sz="105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networks</a:t>
                      </a:r>
                      <a:r>
                        <a:rPr dirty="0" sz="10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and </a:t>
                      </a:r>
                      <a:r>
                        <a:rPr dirty="0" sz="1050" spc="-10">
                          <a:latin typeface="Arial MT"/>
                          <a:cs typeface="Arial MT"/>
                        </a:rPr>
                        <a:t>VLANs.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00" b="1">
                          <a:latin typeface="Arial"/>
                          <a:cs typeface="Arial"/>
                        </a:rPr>
                        <a:t>Cisco</a:t>
                      </a:r>
                      <a:r>
                        <a:rPr dirty="0" sz="11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b="1">
                          <a:latin typeface="Arial"/>
                          <a:cs typeface="Arial"/>
                        </a:rPr>
                        <a:t>Prime</a:t>
                      </a:r>
                      <a:r>
                        <a:rPr dirty="0" sz="110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25" b="1">
                          <a:latin typeface="Arial"/>
                          <a:cs typeface="Arial"/>
                        </a:rPr>
                        <a:t>NAM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1050" spc="-10">
                          <a:latin typeface="Arial MT"/>
                          <a:cs typeface="Arial MT"/>
                        </a:rPr>
                        <a:t>Browser-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based</a:t>
                      </a:r>
                      <a:r>
                        <a:rPr dirty="0" sz="105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interface</a:t>
                      </a:r>
                      <a:r>
                        <a:rPr dirty="0" sz="105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that</a:t>
                      </a:r>
                      <a:r>
                        <a:rPr dirty="0" sz="105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displays</a:t>
                      </a:r>
                      <a:r>
                        <a:rPr dirty="0" sz="105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device</a:t>
                      </a:r>
                      <a:r>
                        <a:rPr dirty="0" sz="10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performance</a:t>
                      </a:r>
                      <a:r>
                        <a:rPr dirty="0" sz="1050" spc="-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analysis</a:t>
                      </a:r>
                      <a:r>
                        <a:rPr dirty="0" sz="105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in</a:t>
                      </a:r>
                      <a:r>
                        <a:rPr dirty="0" sz="105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05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switched</a:t>
                      </a:r>
                      <a:r>
                        <a:rPr dirty="0" sz="105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0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>
                          <a:latin typeface="Arial MT"/>
                          <a:cs typeface="Arial MT"/>
                        </a:rPr>
                        <a:t>routed</a:t>
                      </a:r>
                      <a:r>
                        <a:rPr dirty="0" sz="105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50" spc="-10">
                          <a:latin typeface="Arial MT"/>
                          <a:cs typeface="Arial MT"/>
                        </a:rPr>
                        <a:t>environment.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 spc="-10"/>
              <a:t>Troubleshooting</a:t>
            </a:r>
            <a:r>
              <a:rPr dirty="0" spc="-60"/>
              <a:t> </a:t>
            </a:r>
            <a:r>
              <a:rPr dirty="0" spc="-10"/>
              <a:t>Tools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Syslog</a:t>
            </a:r>
            <a:r>
              <a:rPr dirty="0" sz="2400" spc="-50"/>
              <a:t> </a:t>
            </a:r>
            <a:r>
              <a:rPr dirty="0" sz="2400"/>
              <a:t>Server</a:t>
            </a:r>
            <a:r>
              <a:rPr dirty="0" sz="2400" spc="-45"/>
              <a:t> </a:t>
            </a:r>
            <a:r>
              <a:rPr dirty="0" sz="2400"/>
              <a:t>as</a:t>
            </a:r>
            <a:r>
              <a:rPr dirty="0" sz="2400" spc="-45"/>
              <a:t> </a:t>
            </a:r>
            <a:r>
              <a:rPr dirty="0" sz="2400"/>
              <a:t>a</a:t>
            </a:r>
            <a:r>
              <a:rPr dirty="0" sz="2400" spc="-95"/>
              <a:t> </a:t>
            </a:r>
            <a:r>
              <a:rPr dirty="0" sz="2400" spc="-20"/>
              <a:t>Troubleshooting</a:t>
            </a:r>
            <a:r>
              <a:rPr dirty="0" sz="2400" spc="-60"/>
              <a:t> </a:t>
            </a:r>
            <a:r>
              <a:rPr dirty="0" sz="2400" spc="-20"/>
              <a:t>Tool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510641" y="884047"/>
            <a:ext cx="7603490" cy="2463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Syslog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by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syslog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clients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send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text-</a:t>
            </a:r>
            <a:r>
              <a:rPr dirty="0" sz="1600">
                <a:latin typeface="Arial MT"/>
                <a:cs typeface="Arial MT"/>
              </a:rPr>
              <a:t>based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log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messages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syslog</a:t>
            </a:r>
            <a:r>
              <a:rPr dirty="0" sz="1600" spc="-10">
                <a:latin typeface="Arial MT"/>
                <a:cs typeface="Arial MT"/>
              </a:rPr>
              <a:t> server.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5"/>
              </a:spcBef>
            </a:pPr>
            <a:endParaRPr sz="1600">
              <a:latin typeface="Arial MT"/>
              <a:cs typeface="Arial MT"/>
            </a:endParaRPr>
          </a:p>
          <a:p>
            <a:pPr marL="299085" marR="1721485" indent="-287020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Log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messages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sent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console,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VTY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lines,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memory buffer,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syslog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server.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Cisco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IOS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log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messages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fall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eight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levels.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lower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level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number,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higher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severity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level.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By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default,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console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displays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level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6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(debugging)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messages.</a:t>
            </a:r>
            <a:endParaRPr sz="1600">
              <a:latin typeface="Arial MT"/>
              <a:cs typeface="Arial MT"/>
            </a:endParaRPr>
          </a:p>
          <a:p>
            <a:pPr marL="299085" marR="1497965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command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output,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level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0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(emergencies)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5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(notifications)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sent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syslog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server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209.165.200.225.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4146" y="3722979"/>
            <a:ext cx="3286633" cy="864895"/>
          </a:xfrm>
          <a:prstGeom prst="rect">
            <a:avLst/>
          </a:prstGeom>
        </p:spPr>
      </p:pic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6824726" y="1426844"/>
          <a:ext cx="1603375" cy="1970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904875"/>
              </a:tblGrid>
              <a:tr h="243204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Level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Keyword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000" spc="-50">
                          <a:latin typeface="Arial MT"/>
                          <a:cs typeface="Arial MT"/>
                        </a:rPr>
                        <a:t>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000" spc="-10">
                          <a:latin typeface="Arial MT"/>
                          <a:cs typeface="Arial MT"/>
                        </a:rPr>
                        <a:t>Emergencies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000" spc="-50">
                          <a:latin typeface="Arial MT"/>
                          <a:cs typeface="Arial MT"/>
                        </a:rPr>
                        <a:t>1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000" spc="-10">
                          <a:latin typeface="Arial MT"/>
                          <a:cs typeface="Arial MT"/>
                        </a:rPr>
                        <a:t>Alerts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000" spc="-50">
                          <a:latin typeface="Arial MT"/>
                          <a:cs typeface="Arial MT"/>
                        </a:rPr>
                        <a:t>2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000" spc="-10">
                          <a:latin typeface="Arial MT"/>
                          <a:cs typeface="Arial MT"/>
                        </a:rPr>
                        <a:t>Critical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000" spc="-50">
                          <a:latin typeface="Arial MT"/>
                          <a:cs typeface="Arial MT"/>
                        </a:rPr>
                        <a:t>3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000" spc="-10">
                          <a:latin typeface="Arial MT"/>
                          <a:cs typeface="Arial MT"/>
                        </a:rPr>
                        <a:t>Errors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000" spc="-50">
                          <a:latin typeface="Arial MT"/>
                          <a:cs typeface="Arial MT"/>
                        </a:rPr>
                        <a:t>4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000" spc="-10">
                          <a:latin typeface="Arial MT"/>
                          <a:cs typeface="Arial MT"/>
                        </a:rPr>
                        <a:t>Warnings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000" spc="-50">
                          <a:latin typeface="Arial MT"/>
                          <a:cs typeface="Arial MT"/>
                        </a:rPr>
                        <a:t>5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000" spc="-10">
                          <a:latin typeface="Arial MT"/>
                          <a:cs typeface="Arial MT"/>
                        </a:rPr>
                        <a:t>Notifications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000" spc="-50">
                          <a:latin typeface="Arial MT"/>
                          <a:cs typeface="Arial MT"/>
                        </a:rPr>
                        <a:t>6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000" spc="-10">
                          <a:latin typeface="Arial MT"/>
                          <a:cs typeface="Arial MT"/>
                        </a:rPr>
                        <a:t>Informational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000" spc="-50">
                          <a:latin typeface="Arial MT"/>
                          <a:cs typeface="Arial MT"/>
                        </a:rPr>
                        <a:t>7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000" spc="-10">
                          <a:latin typeface="Arial MT"/>
                          <a:cs typeface="Arial MT"/>
                        </a:rPr>
                        <a:t>Debugging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2012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312240"/>
            <a:ext cx="7371715" cy="1357630"/>
          </a:xfrm>
          <a:prstGeom prst="rect"/>
        </p:spPr>
        <p:txBody>
          <a:bodyPr wrap="square" lIns="0" tIns="91440" rIns="0" bIns="0" rtlCol="0" vert="horz">
            <a:spAutoFit/>
          </a:bodyPr>
          <a:lstStyle/>
          <a:p>
            <a:pPr marL="12700" marR="5080">
              <a:lnSpc>
                <a:spcPts val="4970"/>
              </a:lnSpc>
              <a:spcBef>
                <a:spcPts val="720"/>
              </a:spcBef>
            </a:pPr>
            <a:r>
              <a:rPr dirty="0" sz="4600">
                <a:solidFill>
                  <a:srgbClr val="AEE8FA"/>
                </a:solidFill>
              </a:rPr>
              <a:t>12.4</a:t>
            </a:r>
            <a:r>
              <a:rPr dirty="0" sz="4600" spc="-125">
                <a:solidFill>
                  <a:srgbClr val="AEE8FA"/>
                </a:solidFill>
              </a:rPr>
              <a:t> </a:t>
            </a:r>
            <a:r>
              <a:rPr dirty="0" sz="4600">
                <a:solidFill>
                  <a:srgbClr val="AEE8FA"/>
                </a:solidFill>
              </a:rPr>
              <a:t>Symptoms</a:t>
            </a:r>
            <a:r>
              <a:rPr dirty="0" sz="4600" spc="-95">
                <a:solidFill>
                  <a:srgbClr val="AEE8FA"/>
                </a:solidFill>
              </a:rPr>
              <a:t> </a:t>
            </a:r>
            <a:r>
              <a:rPr dirty="0" sz="4600">
                <a:solidFill>
                  <a:srgbClr val="AEE8FA"/>
                </a:solidFill>
              </a:rPr>
              <a:t>and</a:t>
            </a:r>
            <a:r>
              <a:rPr dirty="0" sz="4600" spc="-114">
                <a:solidFill>
                  <a:srgbClr val="AEE8FA"/>
                </a:solidFill>
              </a:rPr>
              <a:t> </a:t>
            </a:r>
            <a:r>
              <a:rPr dirty="0" sz="4600" spc="-10">
                <a:solidFill>
                  <a:srgbClr val="AEE8FA"/>
                </a:solidFill>
              </a:rPr>
              <a:t>Causes </a:t>
            </a:r>
            <a:r>
              <a:rPr dirty="0" sz="4600">
                <a:solidFill>
                  <a:srgbClr val="AEE8FA"/>
                </a:solidFill>
              </a:rPr>
              <a:t>of</a:t>
            </a:r>
            <a:r>
              <a:rPr dirty="0" sz="4600" spc="-95">
                <a:solidFill>
                  <a:srgbClr val="AEE8FA"/>
                </a:solidFill>
              </a:rPr>
              <a:t> </a:t>
            </a:r>
            <a:r>
              <a:rPr dirty="0" sz="4600">
                <a:solidFill>
                  <a:srgbClr val="AEE8FA"/>
                </a:solidFill>
              </a:rPr>
              <a:t>Network</a:t>
            </a:r>
            <a:r>
              <a:rPr dirty="0" sz="4600" spc="-75">
                <a:solidFill>
                  <a:srgbClr val="AEE8FA"/>
                </a:solidFill>
              </a:rPr>
              <a:t> </a:t>
            </a:r>
            <a:r>
              <a:rPr dirty="0" sz="4600" spc="-10">
                <a:solidFill>
                  <a:srgbClr val="AEE8FA"/>
                </a:solidFill>
              </a:rPr>
              <a:t>Problems</a:t>
            </a:r>
            <a:endParaRPr sz="4600"/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2012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Symptoms</a:t>
            </a:r>
            <a:r>
              <a:rPr dirty="0" spc="-10"/>
              <a:t> </a:t>
            </a:r>
            <a:r>
              <a:rPr dirty="0"/>
              <a:t>and</a:t>
            </a:r>
            <a:r>
              <a:rPr dirty="0" spc="-40"/>
              <a:t> </a:t>
            </a:r>
            <a:r>
              <a:rPr dirty="0"/>
              <a:t>Causes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/>
              <a:t>Network</a:t>
            </a:r>
            <a:r>
              <a:rPr dirty="0" spc="-20"/>
              <a:t> </a:t>
            </a:r>
            <a:r>
              <a:rPr dirty="0" spc="-10"/>
              <a:t>Problems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Physical</a:t>
            </a:r>
            <a:r>
              <a:rPr dirty="0" sz="2400" spc="-105"/>
              <a:t> </a:t>
            </a:r>
            <a:r>
              <a:rPr dirty="0" sz="2400"/>
              <a:t>Layer</a:t>
            </a:r>
            <a:r>
              <a:rPr dirty="0" sz="2400" spc="-130"/>
              <a:t> </a:t>
            </a:r>
            <a:r>
              <a:rPr dirty="0" sz="2400" spc="-10"/>
              <a:t>Troubleshooting</a:t>
            </a:r>
            <a:endParaRPr sz="2400"/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2012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10641" y="884047"/>
            <a:ext cx="63265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table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lists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common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symptoms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physical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layer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problems.</a:t>
            </a:r>
            <a:endParaRPr sz="1600">
              <a:latin typeface="Arial MT"/>
              <a:cs typeface="Arial MT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249681" y="1311783"/>
          <a:ext cx="8721090" cy="29679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4014"/>
                <a:gridCol w="6988175"/>
              </a:tblGrid>
              <a:tr h="287655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Symptom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</a:tr>
              <a:tr h="626745">
                <a:tc>
                  <a:txBody>
                    <a:bodyPr/>
                    <a:lstStyle/>
                    <a:p>
                      <a:pPr marL="31115" marR="231775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Performance</a:t>
                      </a:r>
                      <a:r>
                        <a:rPr dirty="0" sz="1200" spc="-6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20" b="1">
                          <a:latin typeface="Arial"/>
                          <a:cs typeface="Arial"/>
                        </a:rPr>
                        <a:t>lower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than</a:t>
                      </a:r>
                      <a:r>
                        <a:rPr dirty="0" sz="12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 b="1">
                          <a:latin typeface="Arial"/>
                          <a:cs typeface="Arial"/>
                        </a:rPr>
                        <a:t>baseline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2318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116839" indent="-85090">
                        <a:lnSpc>
                          <a:spcPct val="100000"/>
                        </a:lnSpc>
                        <a:spcBef>
                          <a:spcPts val="250"/>
                        </a:spcBef>
                        <a:buChar char="•"/>
                        <a:tabLst>
                          <a:tab pos="116839" algn="l"/>
                        </a:tabLst>
                      </a:pPr>
                      <a:r>
                        <a:rPr dirty="0" sz="1200">
                          <a:latin typeface="Arial MT"/>
                          <a:cs typeface="Arial MT"/>
                        </a:rPr>
                        <a:t>Requires</a:t>
                      </a:r>
                      <a:r>
                        <a:rPr dirty="0" sz="12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previous</a:t>
                      </a:r>
                      <a:r>
                        <a:rPr dirty="0" sz="12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baselines</a:t>
                      </a:r>
                      <a:r>
                        <a:rPr dirty="0" sz="12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for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comparison.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117475" marR="118110" indent="-85725">
                        <a:lnSpc>
                          <a:spcPct val="100000"/>
                        </a:lnSpc>
                        <a:buChar char="•"/>
                        <a:tabLst>
                          <a:tab pos="117475" algn="l"/>
                        </a:tabLst>
                      </a:pPr>
                      <a:r>
                        <a:rPr dirty="0" sz="120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most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common</a:t>
                      </a:r>
                      <a:r>
                        <a:rPr dirty="0" sz="1200" spc="-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reasons</a:t>
                      </a:r>
                      <a:r>
                        <a:rPr dirty="0" sz="12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include</a:t>
                      </a:r>
                      <a:r>
                        <a:rPr dirty="0" sz="1200" spc="-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overloaded</a:t>
                      </a:r>
                      <a:r>
                        <a:rPr dirty="0" sz="1200" spc="-6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or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 underpowered</a:t>
                      </a:r>
                      <a:r>
                        <a:rPr dirty="0" sz="1200" spc="-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servers,</a:t>
                      </a:r>
                      <a:r>
                        <a:rPr dirty="0" sz="12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unsuitable</a:t>
                      </a:r>
                      <a:r>
                        <a:rPr dirty="0" sz="12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switch</a:t>
                      </a:r>
                      <a:r>
                        <a:rPr dirty="0" sz="1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or</a:t>
                      </a:r>
                      <a:r>
                        <a:rPr dirty="0" sz="1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router configurations,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traffic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congestion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on</a:t>
                      </a:r>
                      <a:r>
                        <a:rPr dirty="0" sz="12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 low-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capacity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link,</a:t>
                      </a:r>
                      <a:r>
                        <a:rPr dirty="0" sz="1200" spc="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chronic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frame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loss.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6115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1115">
                        <a:lnSpc>
                          <a:spcPct val="100000"/>
                        </a:lnSpc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Loss</a:t>
                      </a:r>
                      <a:r>
                        <a:rPr dirty="0" sz="12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1200" spc="-10" b="1">
                          <a:latin typeface="Arial"/>
                          <a:cs typeface="Arial"/>
                        </a:rPr>
                        <a:t>connectivity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116839" indent="-85090">
                        <a:lnSpc>
                          <a:spcPct val="100000"/>
                        </a:lnSpc>
                        <a:spcBef>
                          <a:spcPts val="195"/>
                        </a:spcBef>
                        <a:buChar char="•"/>
                        <a:tabLst>
                          <a:tab pos="116839" algn="l"/>
                        </a:tabLst>
                      </a:pPr>
                      <a:r>
                        <a:rPr dirty="0" sz="1200">
                          <a:latin typeface="Arial MT"/>
                          <a:cs typeface="Arial MT"/>
                        </a:rPr>
                        <a:t>Loss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connectivity</a:t>
                      </a:r>
                      <a:r>
                        <a:rPr dirty="0" sz="1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could</a:t>
                      </a:r>
                      <a:r>
                        <a:rPr dirty="0" sz="1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be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due</a:t>
                      </a:r>
                      <a:r>
                        <a:rPr dirty="0" sz="1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2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failed</a:t>
                      </a:r>
                      <a:r>
                        <a:rPr dirty="0" sz="1200" spc="-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or</a:t>
                      </a:r>
                      <a:r>
                        <a:rPr dirty="0" sz="12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disconnected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cable.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116839" indent="-85090">
                        <a:lnSpc>
                          <a:spcPct val="100000"/>
                        </a:lnSpc>
                        <a:buChar char="•"/>
                        <a:tabLst>
                          <a:tab pos="116839" algn="l"/>
                        </a:tabLst>
                      </a:pPr>
                      <a:r>
                        <a:rPr dirty="0" sz="1200">
                          <a:latin typeface="Arial MT"/>
                          <a:cs typeface="Arial MT"/>
                        </a:rPr>
                        <a:t>Can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be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verified</a:t>
                      </a:r>
                      <a:r>
                        <a:rPr dirty="0" sz="1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using</a:t>
                      </a:r>
                      <a:r>
                        <a:rPr dirty="0" sz="1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simple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ping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test.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116839" indent="-85090">
                        <a:lnSpc>
                          <a:spcPct val="100000"/>
                        </a:lnSpc>
                        <a:buChar char="•"/>
                        <a:tabLst>
                          <a:tab pos="116839" algn="l"/>
                        </a:tabLst>
                      </a:pPr>
                      <a:r>
                        <a:rPr dirty="0" sz="1200">
                          <a:latin typeface="Arial MT"/>
                          <a:cs typeface="Arial MT"/>
                        </a:rPr>
                        <a:t>Intermittent</a:t>
                      </a:r>
                      <a:r>
                        <a:rPr dirty="0" sz="12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connectivity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loss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can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indicate</a:t>
                      </a:r>
                      <a:r>
                        <a:rPr dirty="0" sz="12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loose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or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oxidized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connection.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480695">
                <a:tc>
                  <a:txBody>
                    <a:bodyPr/>
                    <a:lstStyle/>
                    <a:p>
                      <a:pPr marL="31115" marR="113664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Network</a:t>
                      </a:r>
                      <a:r>
                        <a:rPr dirty="0" sz="1200" spc="-10" b="1">
                          <a:latin typeface="Arial"/>
                          <a:cs typeface="Arial"/>
                        </a:rPr>
                        <a:t> bottlenecks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or </a:t>
                      </a:r>
                      <a:r>
                        <a:rPr dirty="0" sz="1200" spc="-10" b="1">
                          <a:latin typeface="Arial"/>
                          <a:cs typeface="Arial"/>
                        </a:rPr>
                        <a:t>congestion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508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116839" indent="-85090">
                        <a:lnSpc>
                          <a:spcPct val="100000"/>
                        </a:lnSpc>
                        <a:spcBef>
                          <a:spcPts val="400"/>
                        </a:spcBef>
                        <a:buChar char="•"/>
                        <a:tabLst>
                          <a:tab pos="116839" algn="l"/>
                        </a:tabLst>
                      </a:pPr>
                      <a:r>
                        <a:rPr dirty="0" sz="1200">
                          <a:latin typeface="Arial MT"/>
                          <a:cs typeface="Arial MT"/>
                        </a:rPr>
                        <a:t>If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route</a:t>
                      </a:r>
                      <a:r>
                        <a:rPr dirty="0" sz="1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fails,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routing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protocols</a:t>
                      </a:r>
                      <a:r>
                        <a:rPr dirty="0" sz="12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could</a:t>
                      </a:r>
                      <a:r>
                        <a:rPr dirty="0" sz="12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redirect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traffic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sub-optimal</a:t>
                      </a:r>
                      <a:r>
                        <a:rPr dirty="0" sz="1200" spc="-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routes.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116839" indent="-85090">
                        <a:lnSpc>
                          <a:spcPct val="100000"/>
                        </a:lnSpc>
                        <a:buChar char="•"/>
                        <a:tabLst>
                          <a:tab pos="116839" algn="l"/>
                        </a:tabLst>
                      </a:pPr>
                      <a:r>
                        <a:rPr dirty="0" sz="1200">
                          <a:latin typeface="Arial MT"/>
                          <a:cs typeface="Arial MT"/>
                        </a:rPr>
                        <a:t>This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can</a:t>
                      </a:r>
                      <a:r>
                        <a:rPr dirty="0" sz="1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result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in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congestion</a:t>
                      </a:r>
                      <a:r>
                        <a:rPr dirty="0" sz="12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or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bottlenecks</a:t>
                      </a:r>
                      <a:r>
                        <a:rPr dirty="0" sz="12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in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parts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network.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508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480695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High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CPU</a:t>
                      </a:r>
                      <a:r>
                        <a:rPr dirty="0" sz="12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 b="1">
                          <a:latin typeface="Arial"/>
                          <a:cs typeface="Arial"/>
                        </a:rPr>
                        <a:t>utilization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31115">
                        <a:lnSpc>
                          <a:spcPct val="100000"/>
                        </a:lnSpc>
                      </a:pPr>
                      <a:r>
                        <a:rPr dirty="0" sz="1200" spc="-10" b="1">
                          <a:latin typeface="Arial"/>
                          <a:cs typeface="Arial"/>
                        </a:rPr>
                        <a:t>rates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508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116839" indent="-85090">
                        <a:lnSpc>
                          <a:spcPct val="100000"/>
                        </a:lnSpc>
                        <a:spcBef>
                          <a:spcPts val="400"/>
                        </a:spcBef>
                        <a:buChar char="•"/>
                        <a:tabLst>
                          <a:tab pos="116839" algn="l"/>
                        </a:tabLst>
                      </a:pPr>
                      <a:r>
                        <a:rPr dirty="0" sz="1200">
                          <a:latin typeface="Arial MT"/>
                          <a:cs typeface="Arial MT"/>
                        </a:rPr>
                        <a:t>High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CPU</a:t>
                      </a:r>
                      <a:r>
                        <a:rPr dirty="0" sz="1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utilization</a:t>
                      </a:r>
                      <a:r>
                        <a:rPr dirty="0" sz="1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rates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indicates</a:t>
                      </a:r>
                      <a:r>
                        <a:rPr dirty="0" sz="12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that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device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is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operating</a:t>
                      </a:r>
                      <a:r>
                        <a:rPr dirty="0" sz="1200" spc="-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at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or</a:t>
                      </a:r>
                      <a:r>
                        <a:rPr dirty="0" sz="1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exceeding</a:t>
                      </a:r>
                      <a:r>
                        <a:rPr dirty="0" sz="12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its</a:t>
                      </a:r>
                      <a:r>
                        <a:rPr dirty="0" sz="1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design</a:t>
                      </a:r>
                      <a:r>
                        <a:rPr dirty="0" sz="1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limits.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116839" indent="-85090">
                        <a:lnSpc>
                          <a:spcPct val="100000"/>
                        </a:lnSpc>
                        <a:buChar char="•"/>
                        <a:tabLst>
                          <a:tab pos="116839" algn="l"/>
                        </a:tabLst>
                      </a:pPr>
                      <a:r>
                        <a:rPr dirty="0" sz="1200">
                          <a:latin typeface="Arial MT"/>
                          <a:cs typeface="Arial MT"/>
                        </a:rPr>
                        <a:t>If</a:t>
                      </a:r>
                      <a:r>
                        <a:rPr dirty="0" sz="1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not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addressed</a:t>
                      </a:r>
                      <a:r>
                        <a:rPr dirty="0" sz="12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quickly,</a:t>
                      </a:r>
                      <a:r>
                        <a:rPr dirty="0" sz="1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CPU</a:t>
                      </a:r>
                      <a:r>
                        <a:rPr dirty="0" sz="1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overloading</a:t>
                      </a:r>
                      <a:r>
                        <a:rPr dirty="0" sz="1200" spc="-6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can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cause</a:t>
                      </a:r>
                      <a:r>
                        <a:rPr dirty="0" sz="12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device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shut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down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or</a:t>
                      </a:r>
                      <a:r>
                        <a:rPr dirty="0" sz="1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fail.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508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480695">
                <a:tc>
                  <a:txBody>
                    <a:bodyPr/>
                    <a:lstStyle/>
                    <a:p>
                      <a:pPr marL="31115" marR="6038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Console</a:t>
                      </a:r>
                      <a:r>
                        <a:rPr dirty="0" sz="1200" spc="-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 b="1">
                          <a:latin typeface="Arial"/>
                          <a:cs typeface="Arial"/>
                        </a:rPr>
                        <a:t>error messages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508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116839" indent="-85090">
                        <a:lnSpc>
                          <a:spcPct val="100000"/>
                        </a:lnSpc>
                        <a:spcBef>
                          <a:spcPts val="400"/>
                        </a:spcBef>
                        <a:buChar char="•"/>
                        <a:tabLst>
                          <a:tab pos="116839" algn="l"/>
                        </a:tabLst>
                      </a:pPr>
                      <a:r>
                        <a:rPr dirty="0" sz="1200">
                          <a:latin typeface="Arial MT"/>
                          <a:cs typeface="Arial MT"/>
                        </a:rPr>
                        <a:t>Error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messages</a:t>
                      </a:r>
                      <a:r>
                        <a:rPr dirty="0" sz="12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reported</a:t>
                      </a:r>
                      <a:r>
                        <a:rPr dirty="0" sz="12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on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device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console</a:t>
                      </a:r>
                      <a:r>
                        <a:rPr dirty="0" sz="12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could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indicate</a:t>
                      </a:r>
                      <a:r>
                        <a:rPr dirty="0" sz="1200" spc="-6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physical</a:t>
                      </a:r>
                      <a:r>
                        <a:rPr dirty="0" sz="12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layer</a:t>
                      </a:r>
                      <a:r>
                        <a:rPr dirty="0" sz="1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problem.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116839" indent="-85090">
                        <a:lnSpc>
                          <a:spcPct val="100000"/>
                        </a:lnSpc>
                        <a:buChar char="•"/>
                        <a:tabLst>
                          <a:tab pos="116839" algn="l"/>
                        </a:tabLst>
                      </a:pPr>
                      <a:r>
                        <a:rPr dirty="0" sz="1200">
                          <a:latin typeface="Arial MT"/>
                          <a:cs typeface="Arial MT"/>
                        </a:rPr>
                        <a:t>Console</a:t>
                      </a:r>
                      <a:r>
                        <a:rPr dirty="0" sz="1200" spc="-6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messages</a:t>
                      </a:r>
                      <a:r>
                        <a:rPr dirty="0" sz="12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should</a:t>
                      </a:r>
                      <a:r>
                        <a:rPr dirty="0" sz="12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be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logged</a:t>
                      </a:r>
                      <a:r>
                        <a:rPr dirty="0" sz="1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central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syslog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 server.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508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8543" y="4834496"/>
            <a:ext cx="278765" cy="62230"/>
          </a:xfrm>
          <a:custGeom>
            <a:avLst/>
            <a:gdLst/>
            <a:ahLst/>
            <a:cxnLst/>
            <a:rect l="l" t="t" r="r" b="b"/>
            <a:pathLst>
              <a:path w="278765" h="62229">
                <a:moveTo>
                  <a:pt x="45415" y="1778"/>
                </a:moveTo>
                <a:lnTo>
                  <a:pt x="43624" y="1778"/>
                </a:lnTo>
                <a:lnTo>
                  <a:pt x="38290" y="0"/>
                </a:lnTo>
                <a:lnTo>
                  <a:pt x="31165" y="0"/>
                </a:lnTo>
                <a:lnTo>
                  <a:pt x="18770" y="2235"/>
                </a:lnTo>
                <a:lnTo>
                  <a:pt x="8890" y="8496"/>
                </a:lnTo>
                <a:lnTo>
                  <a:pt x="2362" y="18110"/>
                </a:lnTo>
                <a:lnTo>
                  <a:pt x="0" y="30391"/>
                </a:lnTo>
                <a:lnTo>
                  <a:pt x="2489" y="43573"/>
                </a:lnTo>
                <a:lnTo>
                  <a:pt x="9232" y="53403"/>
                </a:lnTo>
                <a:lnTo>
                  <a:pt x="19151" y="59550"/>
                </a:lnTo>
                <a:lnTo>
                  <a:pt x="31165" y="61671"/>
                </a:lnTo>
                <a:lnTo>
                  <a:pt x="38290" y="61671"/>
                </a:lnTo>
                <a:lnTo>
                  <a:pt x="43624" y="59880"/>
                </a:lnTo>
                <a:lnTo>
                  <a:pt x="45415" y="59880"/>
                </a:lnTo>
                <a:lnTo>
                  <a:pt x="45415" y="46482"/>
                </a:lnTo>
                <a:lnTo>
                  <a:pt x="45415" y="43802"/>
                </a:lnTo>
                <a:lnTo>
                  <a:pt x="44513" y="43802"/>
                </a:lnTo>
                <a:lnTo>
                  <a:pt x="39179" y="46482"/>
                </a:lnTo>
                <a:lnTo>
                  <a:pt x="22263" y="46482"/>
                </a:lnTo>
                <a:lnTo>
                  <a:pt x="16027" y="39331"/>
                </a:lnTo>
                <a:lnTo>
                  <a:pt x="16027" y="21450"/>
                </a:lnTo>
                <a:lnTo>
                  <a:pt x="22263" y="14300"/>
                </a:lnTo>
                <a:lnTo>
                  <a:pt x="40068" y="14300"/>
                </a:lnTo>
                <a:lnTo>
                  <a:pt x="44513" y="17868"/>
                </a:lnTo>
                <a:lnTo>
                  <a:pt x="45415" y="17868"/>
                </a:lnTo>
                <a:lnTo>
                  <a:pt x="45415" y="14300"/>
                </a:lnTo>
                <a:lnTo>
                  <a:pt x="45415" y="1778"/>
                </a:lnTo>
                <a:close/>
              </a:path>
              <a:path w="278765" h="62229">
                <a:moveTo>
                  <a:pt x="80657" y="685"/>
                </a:moveTo>
                <a:lnTo>
                  <a:pt x="65747" y="685"/>
                </a:lnTo>
                <a:lnTo>
                  <a:pt x="65747" y="60325"/>
                </a:lnTo>
                <a:lnTo>
                  <a:pt x="80657" y="60325"/>
                </a:lnTo>
                <a:lnTo>
                  <a:pt x="80657" y="685"/>
                </a:lnTo>
                <a:close/>
              </a:path>
              <a:path w="278765" h="62229">
                <a:moveTo>
                  <a:pt x="140982" y="33959"/>
                </a:moveTo>
                <a:lnTo>
                  <a:pt x="136563" y="27711"/>
                </a:lnTo>
                <a:lnTo>
                  <a:pt x="126834" y="24130"/>
                </a:lnTo>
                <a:lnTo>
                  <a:pt x="123291" y="23241"/>
                </a:lnTo>
                <a:lnTo>
                  <a:pt x="120650" y="22339"/>
                </a:lnTo>
                <a:lnTo>
                  <a:pt x="116230" y="21450"/>
                </a:lnTo>
                <a:lnTo>
                  <a:pt x="116230" y="14300"/>
                </a:lnTo>
                <a:lnTo>
                  <a:pt x="119761" y="12509"/>
                </a:lnTo>
                <a:lnTo>
                  <a:pt x="130365" y="12509"/>
                </a:lnTo>
                <a:lnTo>
                  <a:pt x="136563" y="14300"/>
                </a:lnTo>
                <a:lnTo>
                  <a:pt x="137439" y="14300"/>
                </a:lnTo>
                <a:lnTo>
                  <a:pt x="137439" y="12509"/>
                </a:lnTo>
                <a:lnTo>
                  <a:pt x="137439" y="1778"/>
                </a:lnTo>
                <a:lnTo>
                  <a:pt x="136563" y="1778"/>
                </a:lnTo>
                <a:lnTo>
                  <a:pt x="130365" y="0"/>
                </a:lnTo>
                <a:lnTo>
                  <a:pt x="122415" y="0"/>
                </a:lnTo>
                <a:lnTo>
                  <a:pt x="113360" y="1308"/>
                </a:lnTo>
                <a:lnTo>
                  <a:pt x="106387" y="5029"/>
                </a:lnTo>
                <a:lnTo>
                  <a:pt x="101904" y="10947"/>
                </a:lnTo>
                <a:lnTo>
                  <a:pt x="100317" y="18770"/>
                </a:lnTo>
                <a:lnTo>
                  <a:pt x="100317" y="28600"/>
                </a:lnTo>
                <a:lnTo>
                  <a:pt x="107378" y="33070"/>
                </a:lnTo>
                <a:lnTo>
                  <a:pt x="116230" y="35750"/>
                </a:lnTo>
                <a:lnTo>
                  <a:pt x="117106" y="36639"/>
                </a:lnTo>
                <a:lnTo>
                  <a:pt x="118872" y="36639"/>
                </a:lnTo>
                <a:lnTo>
                  <a:pt x="125945" y="40220"/>
                </a:lnTo>
                <a:lnTo>
                  <a:pt x="125945" y="46482"/>
                </a:lnTo>
                <a:lnTo>
                  <a:pt x="122415" y="48260"/>
                </a:lnTo>
                <a:lnTo>
                  <a:pt x="108267" y="48260"/>
                </a:lnTo>
                <a:lnTo>
                  <a:pt x="102082" y="46482"/>
                </a:lnTo>
                <a:lnTo>
                  <a:pt x="101193" y="46482"/>
                </a:lnTo>
                <a:lnTo>
                  <a:pt x="101193" y="59880"/>
                </a:lnTo>
                <a:lnTo>
                  <a:pt x="109156" y="61671"/>
                </a:lnTo>
                <a:lnTo>
                  <a:pt x="117106" y="61671"/>
                </a:lnTo>
                <a:lnTo>
                  <a:pt x="125679" y="60617"/>
                </a:lnTo>
                <a:lnTo>
                  <a:pt x="133350" y="57213"/>
                </a:lnTo>
                <a:lnTo>
                  <a:pt x="138861" y="51117"/>
                </a:lnTo>
                <a:lnTo>
                  <a:pt x="139522" y="48260"/>
                </a:lnTo>
                <a:lnTo>
                  <a:pt x="140982" y="42011"/>
                </a:lnTo>
                <a:lnTo>
                  <a:pt x="140982" y="33959"/>
                </a:lnTo>
                <a:close/>
              </a:path>
              <a:path w="278765" h="62229">
                <a:moveTo>
                  <a:pt x="200621" y="1778"/>
                </a:moveTo>
                <a:lnTo>
                  <a:pt x="198869" y="1778"/>
                </a:lnTo>
                <a:lnTo>
                  <a:pt x="193611" y="0"/>
                </a:lnTo>
                <a:lnTo>
                  <a:pt x="186588" y="0"/>
                </a:lnTo>
                <a:lnTo>
                  <a:pt x="174383" y="2235"/>
                </a:lnTo>
                <a:lnTo>
                  <a:pt x="164655" y="8496"/>
                </a:lnTo>
                <a:lnTo>
                  <a:pt x="158216" y="18110"/>
                </a:lnTo>
                <a:lnTo>
                  <a:pt x="155892" y="30391"/>
                </a:lnTo>
                <a:lnTo>
                  <a:pt x="158343" y="43573"/>
                </a:lnTo>
                <a:lnTo>
                  <a:pt x="164985" y="53403"/>
                </a:lnTo>
                <a:lnTo>
                  <a:pt x="174752" y="59550"/>
                </a:lnTo>
                <a:lnTo>
                  <a:pt x="186588" y="61671"/>
                </a:lnTo>
                <a:lnTo>
                  <a:pt x="193611" y="61671"/>
                </a:lnTo>
                <a:lnTo>
                  <a:pt x="198869" y="59880"/>
                </a:lnTo>
                <a:lnTo>
                  <a:pt x="200621" y="59880"/>
                </a:lnTo>
                <a:lnTo>
                  <a:pt x="200621" y="46482"/>
                </a:lnTo>
                <a:lnTo>
                  <a:pt x="200621" y="43802"/>
                </a:lnTo>
                <a:lnTo>
                  <a:pt x="199745" y="43802"/>
                </a:lnTo>
                <a:lnTo>
                  <a:pt x="195364" y="46482"/>
                </a:lnTo>
                <a:lnTo>
                  <a:pt x="177825" y="46482"/>
                </a:lnTo>
                <a:lnTo>
                  <a:pt x="171678" y="39331"/>
                </a:lnTo>
                <a:lnTo>
                  <a:pt x="171678" y="21450"/>
                </a:lnTo>
                <a:lnTo>
                  <a:pt x="178701" y="14300"/>
                </a:lnTo>
                <a:lnTo>
                  <a:pt x="195364" y="14300"/>
                </a:lnTo>
                <a:lnTo>
                  <a:pt x="199745" y="17868"/>
                </a:lnTo>
                <a:lnTo>
                  <a:pt x="200621" y="17868"/>
                </a:lnTo>
                <a:lnTo>
                  <a:pt x="200621" y="14300"/>
                </a:lnTo>
                <a:lnTo>
                  <a:pt x="200621" y="1778"/>
                </a:lnTo>
                <a:close/>
              </a:path>
              <a:path w="278765" h="62229">
                <a:moveTo>
                  <a:pt x="278574" y="30391"/>
                </a:moveTo>
                <a:lnTo>
                  <a:pt x="276352" y="18478"/>
                </a:lnTo>
                <a:lnTo>
                  <a:pt x="274218" y="15189"/>
                </a:lnTo>
                <a:lnTo>
                  <a:pt x="270090" y="8826"/>
                </a:lnTo>
                <a:lnTo>
                  <a:pt x="262712" y="3924"/>
                </a:lnTo>
                <a:lnTo>
                  <a:pt x="262712" y="22339"/>
                </a:lnTo>
                <a:lnTo>
                  <a:pt x="262712" y="39331"/>
                </a:lnTo>
                <a:lnTo>
                  <a:pt x="256540" y="46482"/>
                </a:lnTo>
                <a:lnTo>
                  <a:pt x="238925" y="46482"/>
                </a:lnTo>
                <a:lnTo>
                  <a:pt x="232752" y="39331"/>
                </a:lnTo>
                <a:lnTo>
                  <a:pt x="232752" y="22339"/>
                </a:lnTo>
                <a:lnTo>
                  <a:pt x="238925" y="15189"/>
                </a:lnTo>
                <a:lnTo>
                  <a:pt x="256540" y="15189"/>
                </a:lnTo>
                <a:lnTo>
                  <a:pt x="262712" y="22339"/>
                </a:lnTo>
                <a:lnTo>
                  <a:pt x="262712" y="3924"/>
                </a:lnTo>
                <a:lnTo>
                  <a:pt x="260362" y="2362"/>
                </a:lnTo>
                <a:lnTo>
                  <a:pt x="247738" y="0"/>
                </a:lnTo>
                <a:lnTo>
                  <a:pt x="235102" y="2362"/>
                </a:lnTo>
                <a:lnTo>
                  <a:pt x="225374" y="8826"/>
                </a:lnTo>
                <a:lnTo>
                  <a:pt x="219100" y="18478"/>
                </a:lnTo>
                <a:lnTo>
                  <a:pt x="216890" y="30391"/>
                </a:lnTo>
                <a:lnTo>
                  <a:pt x="219100" y="42443"/>
                </a:lnTo>
                <a:lnTo>
                  <a:pt x="225374" y="52400"/>
                </a:lnTo>
                <a:lnTo>
                  <a:pt x="235102" y="59182"/>
                </a:lnTo>
                <a:lnTo>
                  <a:pt x="247738" y="61671"/>
                </a:lnTo>
                <a:lnTo>
                  <a:pt x="260362" y="59182"/>
                </a:lnTo>
                <a:lnTo>
                  <a:pt x="270090" y="52400"/>
                </a:lnTo>
                <a:lnTo>
                  <a:pt x="273812" y="46482"/>
                </a:lnTo>
                <a:lnTo>
                  <a:pt x="276352" y="42443"/>
                </a:lnTo>
                <a:lnTo>
                  <a:pt x="278574" y="30391"/>
                </a:lnTo>
                <a:close/>
              </a:path>
            </a:pathLst>
          </a:custGeom>
          <a:solidFill>
            <a:srgbClr val="38C5F4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194818" y="1122425"/>
          <a:ext cx="8830945" cy="36969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8000"/>
                <a:gridCol w="6964045"/>
              </a:tblGrid>
              <a:tr h="264795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Problem</a:t>
                      </a:r>
                      <a:r>
                        <a:rPr dirty="0" sz="1200" spc="-4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Cause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</a:tr>
              <a:tr h="246379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Power-</a:t>
                      </a:r>
                      <a:r>
                        <a:rPr dirty="0" sz="1200" spc="-10" b="1">
                          <a:latin typeface="Arial"/>
                          <a:cs typeface="Arial"/>
                        </a:rPr>
                        <a:t>related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200">
                          <a:latin typeface="Arial MT"/>
                          <a:cs typeface="Arial MT"/>
                        </a:rPr>
                        <a:t>Check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operation</a:t>
                      </a:r>
                      <a:r>
                        <a:rPr dirty="0" sz="12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fans</a:t>
                      </a:r>
                      <a:r>
                        <a:rPr dirty="0" sz="1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2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ensure</a:t>
                      </a:r>
                      <a:r>
                        <a:rPr dirty="0" sz="1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that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chassis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intake</a:t>
                      </a:r>
                      <a:r>
                        <a:rPr dirty="0" sz="12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exhaust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vents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are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clear.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Hardware</a:t>
                      </a:r>
                      <a:r>
                        <a:rPr dirty="0" sz="12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 b="1">
                          <a:latin typeface="Arial"/>
                          <a:cs typeface="Arial"/>
                        </a:rPr>
                        <a:t>faults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31750" marR="10668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200">
                          <a:latin typeface="Arial MT"/>
                          <a:cs typeface="Arial MT"/>
                        </a:rPr>
                        <a:t>Faulty</a:t>
                      </a:r>
                      <a:r>
                        <a:rPr dirty="0" sz="1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or</a:t>
                      </a:r>
                      <a:r>
                        <a:rPr dirty="0" sz="1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corrupt</a:t>
                      </a:r>
                      <a:r>
                        <a:rPr dirty="0" sz="1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NIC</a:t>
                      </a:r>
                      <a:r>
                        <a:rPr dirty="0" sz="1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driver</a:t>
                      </a:r>
                      <a:r>
                        <a:rPr dirty="0" sz="1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files,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bad</a:t>
                      </a:r>
                      <a:r>
                        <a:rPr dirty="0" sz="12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cabling,</a:t>
                      </a:r>
                      <a:r>
                        <a:rPr dirty="0" sz="1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or</a:t>
                      </a:r>
                      <a:r>
                        <a:rPr dirty="0" sz="1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grounding</a:t>
                      </a:r>
                      <a:r>
                        <a:rPr dirty="0" sz="12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problems</a:t>
                      </a:r>
                      <a:r>
                        <a:rPr dirty="0" sz="12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can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cause</a:t>
                      </a:r>
                      <a:r>
                        <a:rPr dirty="0" sz="12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network</a:t>
                      </a:r>
                      <a:r>
                        <a:rPr dirty="0" sz="1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transmission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errors</a:t>
                      </a:r>
                      <a:r>
                        <a:rPr dirty="0" sz="1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such</a:t>
                      </a:r>
                      <a:r>
                        <a:rPr dirty="0" sz="1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as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late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collisions,</a:t>
                      </a:r>
                      <a:r>
                        <a:rPr dirty="0" sz="12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short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frames,</a:t>
                      </a:r>
                      <a:r>
                        <a:rPr dirty="0" sz="1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jabber.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429259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Cabling</a:t>
                      </a:r>
                      <a:r>
                        <a:rPr dirty="0" sz="1200" spc="-10" b="1">
                          <a:latin typeface="Arial"/>
                          <a:cs typeface="Arial"/>
                        </a:rPr>
                        <a:t> faults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162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31750" marR="16319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200">
                          <a:latin typeface="Arial MT"/>
                          <a:cs typeface="Arial MT"/>
                        </a:rPr>
                        <a:t>Look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for</a:t>
                      </a:r>
                      <a:r>
                        <a:rPr dirty="0" sz="1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damaged</a:t>
                      </a:r>
                      <a:r>
                        <a:rPr dirty="0" sz="12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cables,</a:t>
                      </a:r>
                      <a:r>
                        <a:rPr dirty="0" sz="1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improper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cable,</a:t>
                      </a:r>
                      <a:r>
                        <a:rPr dirty="0" sz="1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2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poorly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crimped</a:t>
                      </a:r>
                      <a:r>
                        <a:rPr dirty="0" sz="1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connectors.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Suspect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cables</a:t>
                      </a:r>
                      <a:r>
                        <a:rPr dirty="0" sz="12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should</a:t>
                      </a:r>
                      <a:r>
                        <a:rPr dirty="0" sz="12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be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tested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or</a:t>
                      </a:r>
                      <a:r>
                        <a:rPr dirty="0" sz="1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exchanged</a:t>
                      </a:r>
                      <a:r>
                        <a:rPr dirty="0" sz="12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with</a:t>
                      </a:r>
                      <a:r>
                        <a:rPr dirty="0" sz="1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known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functioning</a:t>
                      </a:r>
                      <a:r>
                        <a:rPr dirty="0" sz="1200" spc="-6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cable.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429259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dirty="0" sz="1200" spc="-10" b="1">
                          <a:latin typeface="Arial"/>
                          <a:cs typeface="Arial"/>
                        </a:rPr>
                        <a:t>Attenuation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162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200">
                          <a:latin typeface="Arial MT"/>
                          <a:cs typeface="Arial MT"/>
                        </a:rPr>
                        <a:t>Attenuation</a:t>
                      </a:r>
                      <a:r>
                        <a:rPr dirty="0" sz="1200" spc="-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can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be</a:t>
                      </a:r>
                      <a:r>
                        <a:rPr dirty="0" sz="1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caused</a:t>
                      </a:r>
                      <a:r>
                        <a:rPr dirty="0" sz="12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if</a:t>
                      </a:r>
                      <a:r>
                        <a:rPr dirty="0" sz="1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cable</a:t>
                      </a:r>
                      <a:r>
                        <a:rPr dirty="0" sz="12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length</a:t>
                      </a:r>
                      <a:r>
                        <a:rPr dirty="0" sz="1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exceeds</a:t>
                      </a:r>
                      <a:r>
                        <a:rPr dirty="0" sz="1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design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limit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for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media,</a:t>
                      </a:r>
                      <a:r>
                        <a:rPr dirty="0" sz="1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or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when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there</a:t>
                      </a:r>
                      <a:r>
                        <a:rPr dirty="0" sz="1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is</a:t>
                      </a:r>
                      <a:r>
                        <a:rPr dirty="0" sz="1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50">
                          <a:latin typeface="Arial MT"/>
                          <a:cs typeface="Arial MT"/>
                        </a:rPr>
                        <a:t>a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Arial MT"/>
                          <a:cs typeface="Arial MT"/>
                        </a:rPr>
                        <a:t>poor</a:t>
                      </a:r>
                      <a:r>
                        <a:rPr dirty="0" sz="12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connection</a:t>
                      </a:r>
                      <a:r>
                        <a:rPr dirty="0" sz="1200" spc="-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resulting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from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loose</a:t>
                      </a:r>
                      <a:r>
                        <a:rPr dirty="0" sz="1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cable,</a:t>
                      </a:r>
                      <a:r>
                        <a:rPr dirty="0" sz="12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or</a:t>
                      </a:r>
                      <a:r>
                        <a:rPr dirty="0" sz="1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dirty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or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oxidized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contacts.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dirty="0" sz="1200" spc="-10" b="1">
                          <a:latin typeface="Arial"/>
                          <a:cs typeface="Arial"/>
                        </a:rPr>
                        <a:t>Noise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162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200">
                          <a:latin typeface="Arial MT"/>
                          <a:cs typeface="Arial MT"/>
                        </a:rPr>
                        <a:t>Local</a:t>
                      </a:r>
                      <a:r>
                        <a:rPr dirty="0" sz="12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electromagnetic</a:t>
                      </a:r>
                      <a:r>
                        <a:rPr dirty="0" sz="12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interference</a:t>
                      </a:r>
                      <a:r>
                        <a:rPr dirty="0" sz="1200" spc="-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(EMI)</a:t>
                      </a:r>
                      <a:r>
                        <a:rPr dirty="0" sz="12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can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be</a:t>
                      </a:r>
                      <a:r>
                        <a:rPr dirty="0" sz="1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generated</a:t>
                      </a:r>
                      <a:r>
                        <a:rPr dirty="0" sz="1200" spc="-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by</a:t>
                      </a:r>
                      <a:r>
                        <a:rPr dirty="0" sz="1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many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sources,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such</a:t>
                      </a:r>
                      <a:r>
                        <a:rPr dirty="0" sz="1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as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crosstalk,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Arial MT"/>
                          <a:cs typeface="Arial MT"/>
                        </a:rPr>
                        <a:t>nearby</a:t>
                      </a:r>
                      <a:r>
                        <a:rPr dirty="0" sz="12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electric</a:t>
                      </a:r>
                      <a:r>
                        <a:rPr dirty="0" sz="1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cables,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large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electric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motors,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FM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radio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stations,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police</a:t>
                      </a:r>
                      <a:r>
                        <a:rPr dirty="0" sz="12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radio,</a:t>
                      </a:r>
                      <a:r>
                        <a:rPr dirty="0" sz="1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more.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429259">
                <a:tc>
                  <a:txBody>
                    <a:bodyPr/>
                    <a:lstStyle/>
                    <a:p>
                      <a:pPr marL="31115" marR="8826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Interface</a:t>
                      </a:r>
                      <a:r>
                        <a:rPr dirty="0" sz="12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 b="1">
                          <a:latin typeface="Arial"/>
                          <a:cs typeface="Arial"/>
                        </a:rPr>
                        <a:t>configuration errors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31750" marR="37020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200">
                          <a:latin typeface="Arial MT"/>
                          <a:cs typeface="Arial MT"/>
                        </a:rPr>
                        <a:t>Causes</a:t>
                      </a:r>
                      <a:r>
                        <a:rPr dirty="0" sz="12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can</a:t>
                      </a:r>
                      <a:r>
                        <a:rPr dirty="0" sz="1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include</a:t>
                      </a:r>
                      <a:r>
                        <a:rPr dirty="0" sz="12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incorrect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clock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rate,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incorrect</a:t>
                      </a:r>
                      <a:r>
                        <a:rPr dirty="0" sz="1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clock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source,</a:t>
                      </a:r>
                      <a:r>
                        <a:rPr dirty="0" sz="1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interface</a:t>
                      </a:r>
                      <a:r>
                        <a:rPr dirty="0" sz="12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not</a:t>
                      </a:r>
                      <a:r>
                        <a:rPr dirty="0" sz="1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being</a:t>
                      </a:r>
                      <a:r>
                        <a:rPr dirty="0" sz="12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turned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on.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This</a:t>
                      </a:r>
                      <a:r>
                        <a:rPr dirty="0" sz="1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causes</a:t>
                      </a:r>
                      <a:r>
                        <a:rPr dirty="0" sz="12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loss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connectivity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with attached</a:t>
                      </a:r>
                      <a:r>
                        <a:rPr dirty="0" sz="1200" spc="-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network</a:t>
                      </a:r>
                      <a:r>
                        <a:rPr dirty="0" sz="1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segments.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31115" marR="441959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Exceeding</a:t>
                      </a:r>
                      <a:r>
                        <a:rPr dirty="0" sz="1200" spc="-5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 b="1">
                          <a:latin typeface="Arial"/>
                          <a:cs typeface="Arial"/>
                        </a:rPr>
                        <a:t>design limits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dirty="0" sz="1200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200" spc="-8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component</a:t>
                      </a:r>
                      <a:r>
                        <a:rPr dirty="0" sz="12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could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operate</a:t>
                      </a:r>
                      <a:r>
                        <a:rPr dirty="0" sz="12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sub-optimally</a:t>
                      </a:r>
                      <a:r>
                        <a:rPr dirty="0" sz="12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if</a:t>
                      </a:r>
                      <a:r>
                        <a:rPr dirty="0" sz="1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it</a:t>
                      </a:r>
                      <a:r>
                        <a:rPr dirty="0" sz="1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is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being</a:t>
                      </a:r>
                      <a:r>
                        <a:rPr dirty="0" sz="12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utilized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beyond</a:t>
                      </a:r>
                      <a:r>
                        <a:rPr dirty="0" sz="12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specifications.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1162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612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1115">
                        <a:lnSpc>
                          <a:spcPct val="100000"/>
                        </a:lnSpc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CPU </a:t>
                      </a:r>
                      <a:r>
                        <a:rPr dirty="0" sz="1200" spc="-10" b="1">
                          <a:latin typeface="Arial"/>
                          <a:cs typeface="Arial"/>
                        </a:rPr>
                        <a:t>overload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31750" marR="6858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200">
                          <a:latin typeface="Arial MT"/>
                          <a:cs typeface="Arial MT"/>
                        </a:rPr>
                        <a:t>Symptoms</a:t>
                      </a:r>
                      <a:r>
                        <a:rPr dirty="0" sz="12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include</a:t>
                      </a:r>
                      <a:r>
                        <a:rPr dirty="0" sz="12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processes</a:t>
                      </a:r>
                      <a:r>
                        <a:rPr dirty="0" sz="12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with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high</a:t>
                      </a:r>
                      <a:r>
                        <a:rPr dirty="0" sz="1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CPU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utilization</a:t>
                      </a:r>
                      <a:r>
                        <a:rPr dirty="0" sz="12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percentages,</a:t>
                      </a:r>
                      <a:r>
                        <a:rPr dirty="0" sz="1200" spc="-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input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queue</a:t>
                      </a:r>
                      <a:r>
                        <a:rPr dirty="0" sz="12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drops,</a:t>
                      </a:r>
                      <a:r>
                        <a:rPr dirty="0" sz="12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slow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performance,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SNMP</a:t>
                      </a:r>
                      <a:r>
                        <a:rPr dirty="0" sz="12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timeouts,</a:t>
                      </a:r>
                      <a:r>
                        <a:rPr dirty="0" sz="1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no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remote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access,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no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DHCP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services,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Telnet,</a:t>
                      </a:r>
                      <a:r>
                        <a:rPr dirty="0" sz="12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pings</a:t>
                      </a:r>
                      <a:r>
                        <a:rPr dirty="0" sz="12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are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slow</a:t>
                      </a:r>
                      <a:r>
                        <a:rPr dirty="0" sz="1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or</a:t>
                      </a:r>
                      <a:r>
                        <a:rPr dirty="0" sz="1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fail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 respond.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3950335">
                        <a:lnSpc>
                          <a:spcPts val="200"/>
                        </a:lnSpc>
                        <a:tabLst>
                          <a:tab pos="6608445" algn="l"/>
                        </a:tabLst>
                      </a:pPr>
                      <a:r>
                        <a:rPr dirty="0" sz="600">
                          <a:solidFill>
                            <a:srgbClr val="D9D9D9"/>
                          </a:solidFill>
                          <a:latin typeface="Arial MT"/>
                          <a:cs typeface="Arial MT"/>
                        </a:rPr>
                        <a:t>©</a:t>
                      </a:r>
                      <a:r>
                        <a:rPr dirty="0" sz="600" spc="-20">
                          <a:solidFill>
                            <a:srgbClr val="D9D9D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>
                          <a:solidFill>
                            <a:srgbClr val="D9D9D9"/>
                          </a:solidFill>
                          <a:latin typeface="Arial MT"/>
                          <a:cs typeface="Arial MT"/>
                        </a:rPr>
                        <a:t>2012</a:t>
                      </a:r>
                      <a:r>
                        <a:rPr dirty="0" sz="600" spc="150">
                          <a:solidFill>
                            <a:srgbClr val="D9D9D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-10">
                          <a:solidFill>
                            <a:srgbClr val="D9D9D9"/>
                          </a:solidFill>
                          <a:latin typeface="Arial MT"/>
                          <a:cs typeface="Arial MT"/>
                        </a:rPr>
                        <a:t>Cisco </a:t>
                      </a:r>
                      <a:r>
                        <a:rPr dirty="0" sz="600">
                          <a:solidFill>
                            <a:srgbClr val="D9D9D9"/>
                          </a:solidFill>
                          <a:latin typeface="Arial MT"/>
                          <a:cs typeface="Arial MT"/>
                        </a:rPr>
                        <a:t>and/or</a:t>
                      </a:r>
                      <a:r>
                        <a:rPr dirty="0" sz="600" spc="-15">
                          <a:solidFill>
                            <a:srgbClr val="D9D9D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>
                          <a:solidFill>
                            <a:srgbClr val="D9D9D9"/>
                          </a:solidFill>
                          <a:latin typeface="Arial MT"/>
                          <a:cs typeface="Arial MT"/>
                        </a:rPr>
                        <a:t>its</a:t>
                      </a:r>
                      <a:r>
                        <a:rPr dirty="0" sz="600" spc="-15">
                          <a:solidFill>
                            <a:srgbClr val="D9D9D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>
                          <a:solidFill>
                            <a:srgbClr val="D9D9D9"/>
                          </a:solidFill>
                          <a:latin typeface="Arial MT"/>
                          <a:cs typeface="Arial MT"/>
                        </a:rPr>
                        <a:t>affiliates.</a:t>
                      </a:r>
                      <a:r>
                        <a:rPr dirty="0" sz="600" spc="-50">
                          <a:solidFill>
                            <a:srgbClr val="D9D9D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>
                          <a:solidFill>
                            <a:srgbClr val="D9D9D9"/>
                          </a:solidFill>
                          <a:latin typeface="Arial MT"/>
                          <a:cs typeface="Arial MT"/>
                        </a:rPr>
                        <a:t>All</a:t>
                      </a:r>
                      <a:r>
                        <a:rPr dirty="0" sz="600" spc="-10">
                          <a:solidFill>
                            <a:srgbClr val="D9D9D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>
                          <a:solidFill>
                            <a:srgbClr val="D9D9D9"/>
                          </a:solidFill>
                          <a:latin typeface="Arial MT"/>
                          <a:cs typeface="Arial MT"/>
                        </a:rPr>
                        <a:t>rights</a:t>
                      </a:r>
                      <a:r>
                        <a:rPr dirty="0" sz="600" spc="-15">
                          <a:solidFill>
                            <a:srgbClr val="D9D9D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>
                          <a:solidFill>
                            <a:srgbClr val="D9D9D9"/>
                          </a:solidFill>
                          <a:latin typeface="Arial MT"/>
                          <a:cs typeface="Arial MT"/>
                        </a:rPr>
                        <a:t>reserved.</a:t>
                      </a:r>
                      <a:r>
                        <a:rPr dirty="0" sz="600" spc="290">
                          <a:solidFill>
                            <a:srgbClr val="D9D9D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-10">
                          <a:solidFill>
                            <a:srgbClr val="D9D9D9"/>
                          </a:solidFill>
                          <a:latin typeface="Arial MT"/>
                          <a:cs typeface="Arial MT"/>
                        </a:rPr>
                        <a:t>Cisco</a:t>
                      </a:r>
                      <a:r>
                        <a:rPr dirty="0" sz="600" spc="-15">
                          <a:solidFill>
                            <a:srgbClr val="D9D9D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-10">
                          <a:solidFill>
                            <a:srgbClr val="D9D9D9"/>
                          </a:solidFill>
                          <a:latin typeface="Arial MT"/>
                          <a:cs typeface="Arial MT"/>
                        </a:rPr>
                        <a:t>Confidential</a:t>
                      </a:r>
                      <a:r>
                        <a:rPr dirty="0" sz="600">
                          <a:solidFill>
                            <a:srgbClr val="D9D9D9"/>
                          </a:solidFill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600" spc="-25">
                          <a:solidFill>
                            <a:srgbClr val="D9D9D9"/>
                          </a:solidFill>
                          <a:latin typeface="Arial MT"/>
                          <a:cs typeface="Arial MT"/>
                        </a:rPr>
                        <a:t>27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254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Symptoms</a:t>
            </a:r>
            <a:r>
              <a:rPr dirty="0" spc="-10"/>
              <a:t> </a:t>
            </a:r>
            <a:r>
              <a:rPr dirty="0"/>
              <a:t>and</a:t>
            </a:r>
            <a:r>
              <a:rPr dirty="0" spc="-40"/>
              <a:t> </a:t>
            </a:r>
            <a:r>
              <a:rPr dirty="0"/>
              <a:t>Causes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/>
              <a:t>Network</a:t>
            </a:r>
            <a:r>
              <a:rPr dirty="0" spc="-20"/>
              <a:t> </a:t>
            </a:r>
            <a:r>
              <a:rPr dirty="0" spc="-10"/>
              <a:t>Problems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Physical</a:t>
            </a:r>
            <a:r>
              <a:rPr dirty="0" sz="2400" spc="-125"/>
              <a:t> </a:t>
            </a:r>
            <a:r>
              <a:rPr dirty="0" sz="2400"/>
              <a:t>Layer</a:t>
            </a:r>
            <a:r>
              <a:rPr dirty="0" sz="2400" spc="-150"/>
              <a:t> </a:t>
            </a:r>
            <a:r>
              <a:rPr dirty="0" sz="2400" spc="-10"/>
              <a:t>Troubleshooting</a:t>
            </a:r>
            <a:r>
              <a:rPr dirty="0" sz="2400" spc="-105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5" name="object 5" descr=""/>
          <p:cNvSpPr txBox="1"/>
          <p:nvPr/>
        </p:nvSpPr>
        <p:spPr>
          <a:xfrm>
            <a:off x="510641" y="760603"/>
            <a:ext cx="74415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table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lists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issues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commonly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cause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problems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physical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layer.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Symptoms</a:t>
            </a:r>
            <a:r>
              <a:rPr dirty="0" spc="-10"/>
              <a:t> </a:t>
            </a:r>
            <a:r>
              <a:rPr dirty="0"/>
              <a:t>and</a:t>
            </a:r>
            <a:r>
              <a:rPr dirty="0" spc="-40"/>
              <a:t> </a:t>
            </a:r>
            <a:r>
              <a:rPr dirty="0"/>
              <a:t>Causes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/>
              <a:t>Network</a:t>
            </a:r>
            <a:r>
              <a:rPr dirty="0" spc="-20"/>
              <a:t> </a:t>
            </a:r>
            <a:r>
              <a:rPr dirty="0" spc="-10"/>
              <a:t>Problems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Data</a:t>
            </a:r>
            <a:r>
              <a:rPr dirty="0" sz="2400" spc="-65"/>
              <a:t> </a:t>
            </a:r>
            <a:r>
              <a:rPr dirty="0" sz="2400"/>
              <a:t>Link</a:t>
            </a:r>
            <a:r>
              <a:rPr dirty="0" sz="2400" spc="-55"/>
              <a:t> </a:t>
            </a:r>
            <a:r>
              <a:rPr dirty="0" sz="2400"/>
              <a:t>Layer</a:t>
            </a:r>
            <a:r>
              <a:rPr dirty="0" sz="2400" spc="-90"/>
              <a:t> </a:t>
            </a:r>
            <a:r>
              <a:rPr dirty="0" sz="2400" spc="-10"/>
              <a:t>Troubleshooting</a:t>
            </a:r>
            <a:endParaRPr sz="2400"/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2012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28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10641" y="884047"/>
            <a:ext cx="63506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table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lists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common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symptoms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data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link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layer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problems.</a:t>
            </a:r>
            <a:endParaRPr sz="1600">
              <a:latin typeface="Arial MT"/>
              <a:cs typeface="Arial MT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213105" y="1207769"/>
          <a:ext cx="8757920" cy="34232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5225"/>
                <a:gridCol w="6232525"/>
              </a:tblGrid>
              <a:tr h="448309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Symptom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257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257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</a:tr>
              <a:tr h="586105">
                <a:tc>
                  <a:txBody>
                    <a:bodyPr/>
                    <a:lstStyle/>
                    <a:p>
                      <a:pPr marL="35560" marR="111760">
                        <a:lnSpc>
                          <a:spcPct val="115199"/>
                        </a:lnSpc>
                        <a:spcBef>
                          <a:spcPts val="590"/>
                        </a:spcBef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No</a:t>
                      </a:r>
                      <a:r>
                        <a:rPr dirty="0" sz="12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functionality</a:t>
                      </a:r>
                      <a:r>
                        <a:rPr dirty="0" sz="12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or</a:t>
                      </a:r>
                      <a:r>
                        <a:rPr dirty="0" sz="12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 b="1">
                          <a:latin typeface="Arial"/>
                          <a:cs typeface="Arial"/>
                        </a:rPr>
                        <a:t>connectivity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at</a:t>
                      </a:r>
                      <a:r>
                        <a:rPr dirty="0" sz="12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network</a:t>
                      </a:r>
                      <a:r>
                        <a:rPr dirty="0" sz="120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layer or</a:t>
                      </a:r>
                      <a:r>
                        <a:rPr dirty="0" sz="12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20" b="1">
                          <a:latin typeface="Arial"/>
                          <a:cs typeface="Arial"/>
                        </a:rPr>
                        <a:t>above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49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35560" marR="225425">
                        <a:lnSpc>
                          <a:spcPct val="115199"/>
                        </a:lnSpc>
                        <a:spcBef>
                          <a:spcPts val="590"/>
                        </a:spcBef>
                      </a:pPr>
                      <a:r>
                        <a:rPr dirty="0" sz="1200">
                          <a:latin typeface="Arial MT"/>
                          <a:cs typeface="Arial MT"/>
                        </a:rPr>
                        <a:t>Some</a:t>
                      </a:r>
                      <a:r>
                        <a:rPr dirty="0" sz="1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Layer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2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problems</a:t>
                      </a:r>
                      <a:r>
                        <a:rPr dirty="0" sz="12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can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stop</a:t>
                      </a:r>
                      <a:r>
                        <a:rPr dirty="0" sz="1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exchange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frames</a:t>
                      </a:r>
                      <a:r>
                        <a:rPr dirty="0" sz="1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across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2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link,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while</a:t>
                      </a:r>
                      <a:r>
                        <a:rPr dirty="0" sz="1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others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only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cause</a:t>
                      </a:r>
                      <a:r>
                        <a:rPr dirty="0" sz="12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network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performance</a:t>
                      </a:r>
                      <a:r>
                        <a:rPr dirty="0" sz="1200" spc="-6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degrade.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749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630555">
                <a:tc>
                  <a:txBody>
                    <a:bodyPr/>
                    <a:lstStyle/>
                    <a:p>
                      <a:pPr marL="35560" marR="354330">
                        <a:lnSpc>
                          <a:spcPct val="114999"/>
                        </a:lnSpc>
                        <a:spcBef>
                          <a:spcPts val="770"/>
                        </a:spcBef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Network</a:t>
                      </a:r>
                      <a:r>
                        <a:rPr dirty="0" sz="12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is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operating</a:t>
                      </a:r>
                      <a:r>
                        <a:rPr dirty="0" sz="1200" spc="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20" b="1">
                          <a:latin typeface="Arial"/>
                          <a:cs typeface="Arial"/>
                        </a:rPr>
                        <a:t>below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baseline</a:t>
                      </a:r>
                      <a:r>
                        <a:rPr dirty="0" sz="12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performance</a:t>
                      </a:r>
                      <a:r>
                        <a:rPr dirty="0" sz="12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 b="1">
                          <a:latin typeface="Arial"/>
                          <a:cs typeface="Arial"/>
                        </a:rPr>
                        <a:t>levels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977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121285" marR="115570" indent="-85725">
                        <a:lnSpc>
                          <a:spcPts val="1660"/>
                        </a:lnSpc>
                        <a:spcBef>
                          <a:spcPts val="30"/>
                        </a:spcBef>
                        <a:buChar char="•"/>
                        <a:tabLst>
                          <a:tab pos="121285" algn="l"/>
                        </a:tabLst>
                      </a:pPr>
                      <a:r>
                        <a:rPr dirty="0" sz="1200">
                          <a:latin typeface="Arial MT"/>
                          <a:cs typeface="Arial MT"/>
                        </a:rPr>
                        <a:t>Frames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can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take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suboptimal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path</a:t>
                      </a:r>
                      <a:r>
                        <a:rPr dirty="0" sz="12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their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destination</a:t>
                      </a:r>
                      <a:r>
                        <a:rPr dirty="0" sz="1200" spc="-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but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still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arrive</a:t>
                      </a:r>
                      <a:r>
                        <a:rPr dirty="0" sz="1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causing</a:t>
                      </a:r>
                      <a:r>
                        <a:rPr dirty="0" sz="12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network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experience</a:t>
                      </a:r>
                      <a:r>
                        <a:rPr dirty="0" sz="12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unexpected</a:t>
                      </a:r>
                      <a:r>
                        <a:rPr dirty="0" sz="12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high-bandwidth</a:t>
                      </a:r>
                      <a:r>
                        <a:rPr dirty="0" sz="12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usage</a:t>
                      </a:r>
                      <a:r>
                        <a:rPr dirty="0" sz="12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on</a:t>
                      </a:r>
                      <a:r>
                        <a:rPr dirty="0" sz="12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links.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120650" indent="-85090">
                        <a:lnSpc>
                          <a:spcPts val="1395"/>
                        </a:lnSpc>
                        <a:spcBef>
                          <a:spcPts val="125"/>
                        </a:spcBef>
                        <a:buChar char="•"/>
                        <a:tabLst>
                          <a:tab pos="120650" algn="l"/>
                        </a:tabLst>
                      </a:pPr>
                      <a:r>
                        <a:rPr dirty="0" sz="1200">
                          <a:latin typeface="Arial MT"/>
                          <a:cs typeface="Arial MT"/>
                        </a:rPr>
                        <a:t>An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extended</a:t>
                      </a:r>
                      <a:r>
                        <a:rPr dirty="0" sz="12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or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continuous</a:t>
                      </a:r>
                      <a:r>
                        <a:rPr dirty="0" sz="1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ping</a:t>
                      </a:r>
                      <a:r>
                        <a:rPr dirty="0" sz="12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can</a:t>
                      </a:r>
                      <a:r>
                        <a:rPr dirty="0" sz="1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help</a:t>
                      </a:r>
                      <a:r>
                        <a:rPr dirty="0" sz="12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reveal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if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frames</a:t>
                      </a:r>
                      <a:r>
                        <a:rPr dirty="0" sz="1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are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being</a:t>
                      </a:r>
                      <a:r>
                        <a:rPr dirty="0" sz="12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dropped.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38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781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55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Excessive</a:t>
                      </a:r>
                      <a:r>
                        <a:rPr dirty="0" sz="1200" spc="-6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 b="1">
                          <a:latin typeface="Arial"/>
                          <a:cs typeface="Arial"/>
                        </a:rPr>
                        <a:t>broadcasts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308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120650" indent="-85090">
                        <a:lnSpc>
                          <a:spcPct val="100000"/>
                        </a:lnSpc>
                        <a:spcBef>
                          <a:spcPts val="755"/>
                        </a:spcBef>
                        <a:buChar char="•"/>
                        <a:tabLst>
                          <a:tab pos="120650" algn="l"/>
                        </a:tabLst>
                      </a:pPr>
                      <a:r>
                        <a:rPr dirty="0" sz="1200">
                          <a:latin typeface="Arial MT"/>
                          <a:cs typeface="Arial MT"/>
                        </a:rPr>
                        <a:t>Operating</a:t>
                      </a:r>
                      <a:r>
                        <a:rPr dirty="0" sz="12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systems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use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broadcasts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2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multicasts</a:t>
                      </a:r>
                      <a:r>
                        <a:rPr dirty="0" sz="12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extensively.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121285" marR="383540" indent="-85725">
                        <a:lnSpc>
                          <a:spcPct val="114999"/>
                        </a:lnSpc>
                        <a:buChar char="•"/>
                        <a:tabLst>
                          <a:tab pos="121285" algn="l"/>
                        </a:tabLst>
                      </a:pPr>
                      <a:r>
                        <a:rPr dirty="0" sz="1200" spc="-10">
                          <a:latin typeface="Arial MT"/>
                          <a:cs typeface="Arial MT"/>
                        </a:rPr>
                        <a:t>Generally,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excessive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broadcasts</a:t>
                      </a:r>
                      <a:r>
                        <a:rPr dirty="0" sz="12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are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result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poorly</a:t>
                      </a:r>
                      <a:r>
                        <a:rPr dirty="0" sz="12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programmed</a:t>
                      </a:r>
                      <a:r>
                        <a:rPr dirty="0" sz="1200" spc="-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or</a:t>
                      </a:r>
                      <a:r>
                        <a:rPr dirty="0" sz="1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configured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applications,</a:t>
                      </a:r>
                      <a:r>
                        <a:rPr dirty="0" sz="1200" spc="-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large</a:t>
                      </a:r>
                      <a:r>
                        <a:rPr dirty="0" sz="1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Layer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2</a:t>
                      </a:r>
                      <a:r>
                        <a:rPr dirty="0" sz="1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broadcast</a:t>
                      </a:r>
                      <a:r>
                        <a:rPr dirty="0" sz="12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domains,</a:t>
                      </a:r>
                      <a:r>
                        <a:rPr dirty="0" sz="1200" spc="-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or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an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underlying</a:t>
                      </a:r>
                      <a:r>
                        <a:rPr dirty="0" sz="12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network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problems</a:t>
                      </a:r>
                      <a:r>
                        <a:rPr dirty="0" sz="1200" spc="-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50">
                          <a:latin typeface="Arial MT"/>
                          <a:cs typeface="Arial MT"/>
                        </a:rPr>
                        <a:t>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958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9766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55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Console</a:t>
                      </a:r>
                      <a:r>
                        <a:rPr dirty="0" sz="1200" spc="-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 b="1">
                          <a:latin typeface="Arial"/>
                          <a:cs typeface="Arial"/>
                        </a:rPr>
                        <a:t>messages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121285" marR="231775" indent="-85725">
                        <a:lnSpc>
                          <a:spcPct val="114999"/>
                        </a:lnSpc>
                        <a:spcBef>
                          <a:spcPts val="480"/>
                        </a:spcBef>
                        <a:buChar char="•"/>
                        <a:tabLst>
                          <a:tab pos="121285" algn="l"/>
                        </a:tabLst>
                      </a:pPr>
                      <a:r>
                        <a:rPr dirty="0" sz="1200">
                          <a:latin typeface="Arial MT"/>
                          <a:cs typeface="Arial MT"/>
                        </a:rPr>
                        <a:t>Routers</a:t>
                      </a:r>
                      <a:r>
                        <a:rPr dirty="0" sz="12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send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messages</a:t>
                      </a:r>
                      <a:r>
                        <a:rPr dirty="0" sz="12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when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it</a:t>
                      </a:r>
                      <a:r>
                        <a:rPr dirty="0" sz="1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detects</a:t>
                      </a:r>
                      <a:r>
                        <a:rPr dirty="0" sz="1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problem</a:t>
                      </a:r>
                      <a:r>
                        <a:rPr dirty="0" sz="12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with</a:t>
                      </a:r>
                      <a:r>
                        <a:rPr dirty="0" sz="1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interpreting</a:t>
                      </a:r>
                      <a:r>
                        <a:rPr dirty="0" sz="12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incoming</a:t>
                      </a:r>
                      <a:r>
                        <a:rPr dirty="0" sz="1200" spc="-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frames (encapsulation</a:t>
                      </a:r>
                      <a:r>
                        <a:rPr dirty="0" sz="12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or framing</a:t>
                      </a:r>
                      <a:r>
                        <a:rPr dirty="0" sz="12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problems)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or</a:t>
                      </a:r>
                      <a:r>
                        <a:rPr dirty="0" sz="12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when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keepalives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are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expected</a:t>
                      </a:r>
                      <a:r>
                        <a:rPr dirty="0" sz="1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but</a:t>
                      </a:r>
                      <a:r>
                        <a:rPr dirty="0" sz="1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do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not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arrive.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121285" marR="273050" indent="-85725">
                        <a:lnSpc>
                          <a:spcPct val="114999"/>
                        </a:lnSpc>
                        <a:spcBef>
                          <a:spcPts val="5"/>
                        </a:spcBef>
                        <a:buChar char="•"/>
                        <a:tabLst>
                          <a:tab pos="121285" algn="l"/>
                        </a:tabLst>
                      </a:pPr>
                      <a:r>
                        <a:rPr dirty="0" sz="120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most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common</a:t>
                      </a:r>
                      <a:r>
                        <a:rPr dirty="0" sz="1200" spc="-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console</a:t>
                      </a:r>
                      <a:r>
                        <a:rPr dirty="0" sz="12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message</a:t>
                      </a:r>
                      <a:r>
                        <a:rPr dirty="0" sz="12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that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indicates</a:t>
                      </a:r>
                      <a:r>
                        <a:rPr dirty="0" sz="12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Layer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2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problem</a:t>
                      </a:r>
                      <a:r>
                        <a:rPr dirty="0" sz="12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is</a:t>
                      </a:r>
                      <a:r>
                        <a:rPr dirty="0" sz="12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line</a:t>
                      </a:r>
                      <a:r>
                        <a:rPr dirty="0" sz="1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protocol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down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message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609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Symptoms</a:t>
            </a:r>
            <a:r>
              <a:rPr dirty="0" spc="-10"/>
              <a:t> </a:t>
            </a:r>
            <a:r>
              <a:rPr dirty="0"/>
              <a:t>and</a:t>
            </a:r>
            <a:r>
              <a:rPr dirty="0" spc="-40"/>
              <a:t> </a:t>
            </a:r>
            <a:r>
              <a:rPr dirty="0"/>
              <a:t>Causes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/>
              <a:t>Network</a:t>
            </a:r>
            <a:r>
              <a:rPr dirty="0" spc="-20"/>
              <a:t> </a:t>
            </a:r>
            <a:r>
              <a:rPr dirty="0" spc="-10"/>
              <a:t>Problems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Data</a:t>
            </a:r>
            <a:r>
              <a:rPr dirty="0" sz="2400" spc="-65"/>
              <a:t> </a:t>
            </a:r>
            <a:r>
              <a:rPr dirty="0" sz="2400"/>
              <a:t>Link</a:t>
            </a:r>
            <a:r>
              <a:rPr dirty="0" sz="2400" spc="-55"/>
              <a:t> </a:t>
            </a:r>
            <a:r>
              <a:rPr dirty="0" sz="2400"/>
              <a:t>Layer</a:t>
            </a:r>
            <a:r>
              <a:rPr dirty="0" sz="2400" spc="-90"/>
              <a:t> </a:t>
            </a:r>
            <a:r>
              <a:rPr dirty="0" sz="2400" spc="-10"/>
              <a:t>Troubleshooting</a:t>
            </a:r>
            <a:endParaRPr sz="2400"/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2012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28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10641" y="884047"/>
            <a:ext cx="74656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table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lists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issues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commonly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cause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problems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data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link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layer.</a:t>
            </a:r>
            <a:endParaRPr sz="1600">
              <a:latin typeface="Arial MT"/>
              <a:cs typeface="Arial MT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603250" y="1219961"/>
          <a:ext cx="8191500" cy="31007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225"/>
                <a:gridCol w="6302375"/>
              </a:tblGrid>
              <a:tr h="40322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Problem</a:t>
                      </a:r>
                      <a:r>
                        <a:rPr dirty="0" sz="1400" spc="-5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Cause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</a:tr>
              <a:tr h="4902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1400" spc="-10" b="1">
                          <a:latin typeface="Calibri"/>
                          <a:cs typeface="Calibri"/>
                        </a:rPr>
                        <a:t>Encapsulation</a:t>
                      </a:r>
                      <a:r>
                        <a:rPr dirty="0" sz="1400" spc="4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 b="1">
                          <a:latin typeface="Calibri"/>
                          <a:cs typeface="Calibri"/>
                        </a:rPr>
                        <a:t>errors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9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462280">
                        <a:lnSpc>
                          <a:spcPts val="1930"/>
                        </a:lnSpc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Occurs</a:t>
                      </a:r>
                      <a:r>
                        <a:rPr dirty="0" sz="14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when</a:t>
                      </a:r>
                      <a:r>
                        <a:rPr dirty="0" sz="14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bits</a:t>
                      </a:r>
                      <a:r>
                        <a:rPr dirty="0" sz="14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placed</a:t>
                      </a:r>
                      <a:r>
                        <a:rPr dirty="0" sz="14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in</a:t>
                      </a:r>
                      <a:r>
                        <a:rPr dirty="0" sz="14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field</a:t>
                      </a:r>
                      <a:r>
                        <a:rPr dirty="0" sz="14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by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4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sender</a:t>
                      </a:r>
                      <a:r>
                        <a:rPr dirty="0" sz="14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are</a:t>
                      </a:r>
                      <a:r>
                        <a:rPr dirty="0" sz="14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not</a:t>
                      </a:r>
                      <a:r>
                        <a:rPr dirty="0" sz="14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what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4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receiver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expects</a:t>
                      </a:r>
                      <a:r>
                        <a:rPr dirty="0" sz="14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4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see.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4902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1400" b="1">
                          <a:latin typeface="Calibri"/>
                          <a:cs typeface="Calibri"/>
                        </a:rPr>
                        <a:t>Address</a:t>
                      </a:r>
                      <a:r>
                        <a:rPr dirty="0" sz="1400" spc="-6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 b="1">
                          <a:latin typeface="Calibri"/>
                          <a:cs typeface="Calibri"/>
                        </a:rPr>
                        <a:t>mapping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400" spc="-10" b="1">
                          <a:latin typeface="Calibri"/>
                          <a:cs typeface="Calibri"/>
                        </a:rPr>
                        <a:t>errors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9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Occurs</a:t>
                      </a:r>
                      <a:r>
                        <a:rPr dirty="0" sz="14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when</a:t>
                      </a:r>
                      <a:r>
                        <a:rPr dirty="0" sz="14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Layer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2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4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Layer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addressing</a:t>
                      </a:r>
                      <a:r>
                        <a:rPr dirty="0" sz="1400" spc="-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is</a:t>
                      </a:r>
                      <a:r>
                        <a:rPr dirty="0" sz="14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not</a:t>
                      </a:r>
                      <a:r>
                        <a:rPr dirty="0" sz="14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available.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735965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1400" b="1">
                          <a:latin typeface="Calibri"/>
                          <a:cs typeface="Calibri"/>
                        </a:rPr>
                        <a:t>Framing</a:t>
                      </a:r>
                      <a:r>
                        <a:rPr dirty="0" sz="1400" spc="-7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 b="1">
                          <a:latin typeface="Calibri"/>
                          <a:cs typeface="Calibri"/>
                        </a:rPr>
                        <a:t>errors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9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273685">
                        <a:lnSpc>
                          <a:spcPts val="1930"/>
                        </a:lnSpc>
                        <a:spcBef>
                          <a:spcPts val="35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Framing</a:t>
                      </a:r>
                      <a:r>
                        <a:rPr dirty="0" sz="14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errors</a:t>
                      </a:r>
                      <a:r>
                        <a:rPr dirty="0" sz="14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can</a:t>
                      </a:r>
                      <a:r>
                        <a:rPr dirty="0" sz="14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be</a:t>
                      </a:r>
                      <a:r>
                        <a:rPr dirty="0" sz="14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caused</a:t>
                      </a:r>
                      <a:r>
                        <a:rPr dirty="0" sz="14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by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4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noisy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serial</a:t>
                      </a:r>
                      <a:r>
                        <a:rPr dirty="0" sz="14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line,</a:t>
                      </a:r>
                      <a:r>
                        <a:rPr dirty="0" sz="14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an</a:t>
                      </a:r>
                      <a:r>
                        <a:rPr dirty="0" sz="14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improperly</a:t>
                      </a:r>
                      <a:r>
                        <a:rPr dirty="0" sz="14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designed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cable,</a:t>
                      </a:r>
                      <a:r>
                        <a:rPr dirty="0" sz="14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faulty</a:t>
                      </a:r>
                      <a:r>
                        <a:rPr dirty="0" sz="14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NIC,</a:t>
                      </a:r>
                      <a:r>
                        <a:rPr dirty="0" sz="14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duplex</a:t>
                      </a:r>
                      <a:r>
                        <a:rPr dirty="0" sz="14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mismatch,</a:t>
                      </a:r>
                      <a:r>
                        <a:rPr dirty="0" sz="1400" spc="-6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or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an</a:t>
                      </a:r>
                      <a:r>
                        <a:rPr dirty="0" sz="14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incorrectly</a:t>
                      </a:r>
                      <a:r>
                        <a:rPr dirty="0" sz="14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configured</a:t>
                      </a:r>
                      <a:r>
                        <a:rPr dirty="0" sz="14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channel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68580">
                        <a:lnSpc>
                          <a:spcPts val="165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service</a:t>
                      </a:r>
                      <a:r>
                        <a:rPr dirty="0" sz="14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unit</a:t>
                      </a:r>
                      <a:r>
                        <a:rPr dirty="0" sz="14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(CSU)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line</a:t>
                      </a:r>
                      <a:r>
                        <a:rPr dirty="0" sz="14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clock.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4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981075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400" b="1">
                          <a:latin typeface="Calibri"/>
                          <a:cs typeface="Calibri"/>
                        </a:rPr>
                        <a:t>STP</a:t>
                      </a:r>
                      <a:r>
                        <a:rPr dirty="0" sz="1400" spc="-10" b="1">
                          <a:latin typeface="Calibri"/>
                          <a:cs typeface="Calibri"/>
                        </a:rPr>
                        <a:t> failures</a:t>
                      </a:r>
                      <a:r>
                        <a:rPr dirty="0" sz="14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b="1">
                          <a:latin typeface="Calibri"/>
                          <a:cs typeface="Calibri"/>
                        </a:rPr>
                        <a:t>or</a:t>
                      </a:r>
                      <a:r>
                        <a:rPr dirty="0" sz="14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0" b="1">
                          <a:latin typeface="Calibri"/>
                          <a:cs typeface="Calibri"/>
                        </a:rPr>
                        <a:t>loops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76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238760">
                        <a:lnSpc>
                          <a:spcPts val="1930"/>
                        </a:lnSpc>
                        <a:spcBef>
                          <a:spcPts val="35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Most</a:t>
                      </a:r>
                      <a:r>
                        <a:rPr dirty="0" sz="14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STP</a:t>
                      </a:r>
                      <a:r>
                        <a:rPr dirty="0" sz="14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problems</a:t>
                      </a:r>
                      <a:r>
                        <a:rPr dirty="0" sz="1400" spc="-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are</a:t>
                      </a:r>
                      <a:r>
                        <a:rPr dirty="0" sz="14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related</a:t>
                      </a:r>
                      <a:r>
                        <a:rPr dirty="0" sz="14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4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forwarding</a:t>
                      </a:r>
                      <a:r>
                        <a:rPr dirty="0" sz="14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loops</a:t>
                      </a:r>
                      <a:r>
                        <a:rPr dirty="0" sz="14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that</a:t>
                      </a:r>
                      <a:r>
                        <a:rPr dirty="0" sz="14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occur</a:t>
                      </a:r>
                      <a:r>
                        <a:rPr dirty="0" sz="14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when</a:t>
                      </a:r>
                      <a:r>
                        <a:rPr dirty="0" sz="14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no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ports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in</a:t>
                      </a:r>
                      <a:r>
                        <a:rPr dirty="0" sz="14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4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redundant</a:t>
                      </a:r>
                      <a:r>
                        <a:rPr dirty="0" sz="14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topology</a:t>
                      </a:r>
                      <a:r>
                        <a:rPr dirty="0" sz="1400" spc="-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are</a:t>
                      </a:r>
                      <a:r>
                        <a:rPr dirty="0" sz="14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blocked</a:t>
                      </a:r>
                      <a:r>
                        <a:rPr dirty="0" sz="1400" spc="-6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4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traffic</a:t>
                      </a:r>
                      <a:r>
                        <a:rPr dirty="0" sz="1400" spc="-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is</a:t>
                      </a:r>
                      <a:r>
                        <a:rPr dirty="0" sz="14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forwarded</a:t>
                      </a:r>
                      <a:r>
                        <a:rPr dirty="0" sz="14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in</a:t>
                      </a:r>
                      <a:r>
                        <a:rPr dirty="0" sz="14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circles indefinitely,</a:t>
                      </a:r>
                      <a:r>
                        <a:rPr dirty="0" sz="14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excessive</a:t>
                      </a:r>
                      <a:r>
                        <a:rPr dirty="0" sz="14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flooding</a:t>
                      </a:r>
                      <a:r>
                        <a:rPr dirty="0" sz="1400" spc="-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because</a:t>
                      </a:r>
                      <a:r>
                        <a:rPr dirty="0" sz="1400" spc="-6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4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4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high</a:t>
                      </a:r>
                      <a:r>
                        <a:rPr dirty="0" sz="14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rate</a:t>
                      </a:r>
                      <a:r>
                        <a:rPr dirty="0" sz="14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4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STP</a:t>
                      </a:r>
                      <a:r>
                        <a:rPr dirty="0" sz="14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topology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68580">
                        <a:lnSpc>
                          <a:spcPts val="1650"/>
                        </a:lnSpc>
                        <a:spcBef>
                          <a:spcPts val="150"/>
                        </a:spcBef>
                      </a:pPr>
                      <a:r>
                        <a:rPr dirty="0" sz="1400" spc="-10">
                          <a:latin typeface="Arial MT"/>
                          <a:cs typeface="Arial MT"/>
                        </a:rPr>
                        <a:t>changes.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4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943861"/>
            <a:ext cx="7560309" cy="7264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600">
                <a:solidFill>
                  <a:srgbClr val="AEE8FA"/>
                </a:solidFill>
              </a:rPr>
              <a:t>12.1</a:t>
            </a:r>
            <a:r>
              <a:rPr dirty="0" sz="4600" spc="-120">
                <a:solidFill>
                  <a:srgbClr val="AEE8FA"/>
                </a:solidFill>
              </a:rPr>
              <a:t> </a:t>
            </a:r>
            <a:r>
              <a:rPr dirty="0" sz="4600">
                <a:solidFill>
                  <a:srgbClr val="AEE8FA"/>
                </a:solidFill>
              </a:rPr>
              <a:t>Network</a:t>
            </a:r>
            <a:r>
              <a:rPr dirty="0" sz="4600" spc="-105">
                <a:solidFill>
                  <a:srgbClr val="AEE8FA"/>
                </a:solidFill>
              </a:rPr>
              <a:t> </a:t>
            </a:r>
            <a:r>
              <a:rPr dirty="0" sz="4600" spc="-10">
                <a:solidFill>
                  <a:srgbClr val="AEE8FA"/>
                </a:solidFill>
              </a:rPr>
              <a:t>Documentation</a:t>
            </a:r>
            <a:endParaRPr sz="4600"/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2012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Symptoms</a:t>
            </a:r>
            <a:r>
              <a:rPr dirty="0" spc="-10"/>
              <a:t> </a:t>
            </a:r>
            <a:r>
              <a:rPr dirty="0"/>
              <a:t>and</a:t>
            </a:r>
            <a:r>
              <a:rPr dirty="0" spc="-40"/>
              <a:t> </a:t>
            </a:r>
            <a:r>
              <a:rPr dirty="0"/>
              <a:t>Causes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/>
              <a:t>Network</a:t>
            </a:r>
            <a:r>
              <a:rPr dirty="0" spc="-20"/>
              <a:t> </a:t>
            </a:r>
            <a:r>
              <a:rPr dirty="0" spc="-10"/>
              <a:t>Problems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Network</a:t>
            </a:r>
            <a:r>
              <a:rPr dirty="0" sz="2400" spc="-85"/>
              <a:t> </a:t>
            </a:r>
            <a:r>
              <a:rPr dirty="0" sz="2400"/>
              <a:t>Layer</a:t>
            </a:r>
            <a:r>
              <a:rPr dirty="0" sz="2400" spc="-130"/>
              <a:t> </a:t>
            </a:r>
            <a:r>
              <a:rPr dirty="0" sz="2400" spc="-10"/>
              <a:t>Troubleshooting</a:t>
            </a:r>
            <a:endParaRPr sz="2400"/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2012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28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10641" y="884047"/>
            <a:ext cx="63074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table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lists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common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symptoms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layer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problems.</a:t>
            </a:r>
            <a:endParaRPr sz="1600">
              <a:latin typeface="Arial MT"/>
              <a:cs typeface="Arial MT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379234" y="1363599"/>
          <a:ext cx="8615680" cy="3150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2955"/>
                <a:gridCol w="6473825"/>
              </a:tblGrid>
              <a:tr h="570230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Symptom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68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68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</a:tr>
              <a:tr h="1044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1115">
                        <a:lnSpc>
                          <a:spcPct val="100000"/>
                        </a:lnSpc>
                      </a:pPr>
                      <a:r>
                        <a:rPr dirty="0" sz="1400" spc="-10" b="1">
                          <a:latin typeface="Calibri"/>
                          <a:cs typeface="Calibri"/>
                        </a:rPr>
                        <a:t>Network</a:t>
                      </a:r>
                      <a:r>
                        <a:rPr dirty="0" sz="1400" spc="-2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 b="1">
                          <a:latin typeface="Calibri"/>
                          <a:cs typeface="Calibri"/>
                        </a:rPr>
                        <a:t>failure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019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115570" marR="380365" indent="-84455">
                        <a:lnSpc>
                          <a:spcPct val="115199"/>
                        </a:lnSpc>
                        <a:spcBef>
                          <a:spcPts val="170"/>
                        </a:spcBef>
                        <a:buChar char="•"/>
                        <a:tabLst>
                          <a:tab pos="116839" algn="l"/>
                        </a:tabLst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Occurs</a:t>
                      </a:r>
                      <a:r>
                        <a:rPr dirty="0" sz="14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when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4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network</a:t>
                      </a:r>
                      <a:r>
                        <a:rPr dirty="0" sz="14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is</a:t>
                      </a:r>
                      <a:r>
                        <a:rPr dirty="0" sz="14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nearly</a:t>
                      </a:r>
                      <a:r>
                        <a:rPr dirty="0" sz="14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or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completely</a:t>
                      </a:r>
                      <a:r>
                        <a:rPr dirty="0" sz="1400" spc="-6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non-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functional,</a:t>
                      </a:r>
                      <a:r>
                        <a:rPr dirty="0" sz="1400" spc="-6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affecting</a:t>
                      </a:r>
                      <a:r>
                        <a:rPr dirty="0" sz="1400" spc="-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25">
                          <a:latin typeface="Arial MT"/>
                          <a:cs typeface="Arial MT"/>
                        </a:rPr>
                        <a:t>all </a:t>
                      </a:r>
                      <a:r>
                        <a:rPr dirty="0" sz="1400" spc="-25"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users</a:t>
                      </a:r>
                      <a:r>
                        <a:rPr dirty="0" sz="14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4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applications</a:t>
                      </a:r>
                      <a:r>
                        <a:rPr dirty="0" sz="14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on</a:t>
                      </a:r>
                      <a:r>
                        <a:rPr dirty="0" sz="14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4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network.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115570" marR="216535" indent="-84455">
                        <a:lnSpc>
                          <a:spcPct val="114999"/>
                        </a:lnSpc>
                        <a:buChar char="•"/>
                        <a:tabLst>
                          <a:tab pos="116839" algn="l"/>
                        </a:tabLst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These</a:t>
                      </a:r>
                      <a:r>
                        <a:rPr dirty="0" sz="14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failures</a:t>
                      </a:r>
                      <a:r>
                        <a:rPr dirty="0" sz="14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are</a:t>
                      </a:r>
                      <a:r>
                        <a:rPr dirty="0" sz="14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usually</a:t>
                      </a:r>
                      <a:r>
                        <a:rPr dirty="0" sz="14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noticed</a:t>
                      </a:r>
                      <a:r>
                        <a:rPr dirty="0" sz="14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quickly</a:t>
                      </a:r>
                      <a:r>
                        <a:rPr dirty="0" sz="14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by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users</a:t>
                      </a:r>
                      <a:r>
                        <a:rPr dirty="0" sz="14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4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network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administrators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4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are</a:t>
                      </a:r>
                      <a:r>
                        <a:rPr dirty="0" sz="14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obviously</a:t>
                      </a:r>
                      <a:r>
                        <a:rPr dirty="0" sz="14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critical</a:t>
                      </a:r>
                      <a:r>
                        <a:rPr dirty="0" sz="14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4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4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productivity</a:t>
                      </a:r>
                      <a:r>
                        <a:rPr dirty="0" sz="14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4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company.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15354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1115">
                        <a:lnSpc>
                          <a:spcPct val="100000"/>
                        </a:lnSpc>
                      </a:pPr>
                      <a:r>
                        <a:rPr dirty="0" sz="1400" b="1">
                          <a:latin typeface="Calibri"/>
                          <a:cs typeface="Calibri"/>
                        </a:rPr>
                        <a:t>Suboptimal</a:t>
                      </a:r>
                      <a:r>
                        <a:rPr dirty="0" sz="1400" spc="-4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 b="1">
                          <a:latin typeface="Calibri"/>
                          <a:cs typeface="Calibri"/>
                        </a:rPr>
                        <a:t>performance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116205" indent="-84455">
                        <a:lnSpc>
                          <a:spcPct val="100000"/>
                        </a:lnSpc>
                        <a:spcBef>
                          <a:spcPts val="425"/>
                        </a:spcBef>
                        <a:buChar char="•"/>
                        <a:tabLst>
                          <a:tab pos="116205" algn="l"/>
                        </a:tabLst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These</a:t>
                      </a:r>
                      <a:r>
                        <a:rPr dirty="0" sz="14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involve a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subset</a:t>
                      </a:r>
                      <a:r>
                        <a:rPr dirty="0" sz="14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4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users,</a:t>
                      </a:r>
                      <a:r>
                        <a:rPr dirty="0" sz="14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applications,</a:t>
                      </a:r>
                      <a:r>
                        <a:rPr dirty="0" sz="1400" spc="-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destinations,</a:t>
                      </a:r>
                      <a:r>
                        <a:rPr dirty="0" sz="14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or</a:t>
                      </a:r>
                      <a:r>
                        <a:rPr dirty="0" sz="14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type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4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traffic.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115570" marR="459105" indent="-84455">
                        <a:lnSpc>
                          <a:spcPct val="114999"/>
                        </a:lnSpc>
                        <a:spcBef>
                          <a:spcPts val="5"/>
                        </a:spcBef>
                        <a:buChar char="•"/>
                        <a:tabLst>
                          <a:tab pos="116839" algn="l"/>
                        </a:tabLst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Optimization</a:t>
                      </a:r>
                      <a:r>
                        <a:rPr dirty="0" sz="1400" spc="-6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issues</a:t>
                      </a:r>
                      <a:r>
                        <a:rPr dirty="0" sz="14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can</a:t>
                      </a:r>
                      <a:r>
                        <a:rPr dirty="0" sz="14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be</a:t>
                      </a:r>
                      <a:r>
                        <a:rPr dirty="0" sz="14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difficult</a:t>
                      </a:r>
                      <a:r>
                        <a:rPr dirty="0" sz="14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4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detect</a:t>
                      </a:r>
                      <a:r>
                        <a:rPr dirty="0" sz="14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4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even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harder</a:t>
                      </a:r>
                      <a:r>
                        <a:rPr dirty="0" sz="14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4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isolate</a:t>
                      </a:r>
                      <a:r>
                        <a:rPr dirty="0" sz="14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25">
                          <a:latin typeface="Arial MT"/>
                          <a:cs typeface="Arial MT"/>
                        </a:rPr>
                        <a:t>and </a:t>
                      </a:r>
                      <a:r>
                        <a:rPr dirty="0" sz="1400" spc="-25"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diagnose.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116205" indent="-84455">
                        <a:lnSpc>
                          <a:spcPct val="100000"/>
                        </a:lnSpc>
                        <a:spcBef>
                          <a:spcPts val="250"/>
                        </a:spcBef>
                        <a:buChar char="•"/>
                        <a:tabLst>
                          <a:tab pos="116205" algn="l"/>
                        </a:tabLst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This</a:t>
                      </a:r>
                      <a:r>
                        <a:rPr dirty="0" sz="14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is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because</a:t>
                      </a:r>
                      <a:r>
                        <a:rPr dirty="0" sz="1400" spc="-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they</a:t>
                      </a:r>
                      <a:r>
                        <a:rPr dirty="0" sz="14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usually</a:t>
                      </a:r>
                      <a:r>
                        <a:rPr dirty="0" sz="14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involve</a:t>
                      </a:r>
                      <a:r>
                        <a:rPr dirty="0" sz="14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multiple</a:t>
                      </a:r>
                      <a:r>
                        <a:rPr dirty="0" sz="14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layers,</a:t>
                      </a:r>
                      <a:r>
                        <a:rPr dirty="0" sz="14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or</a:t>
                      </a:r>
                      <a:r>
                        <a:rPr dirty="0" sz="14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even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4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single</a:t>
                      </a:r>
                      <a:r>
                        <a:rPr dirty="0" sz="14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host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116839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400" spc="-10">
                          <a:latin typeface="Arial MT"/>
                          <a:cs typeface="Arial MT"/>
                        </a:rPr>
                        <a:t>computer.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116205" indent="-84455">
                        <a:lnSpc>
                          <a:spcPct val="100000"/>
                        </a:lnSpc>
                        <a:spcBef>
                          <a:spcPts val="250"/>
                        </a:spcBef>
                        <a:buChar char="•"/>
                        <a:tabLst>
                          <a:tab pos="116205" algn="l"/>
                        </a:tabLst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Determining</a:t>
                      </a:r>
                      <a:r>
                        <a:rPr dirty="0" sz="1400" spc="-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that</a:t>
                      </a:r>
                      <a:r>
                        <a:rPr dirty="0" sz="14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4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problem</a:t>
                      </a:r>
                      <a:r>
                        <a:rPr dirty="0" sz="14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is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network</a:t>
                      </a:r>
                      <a:r>
                        <a:rPr dirty="0" sz="14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layer</a:t>
                      </a:r>
                      <a:r>
                        <a:rPr dirty="0" sz="14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problem</a:t>
                      </a:r>
                      <a:r>
                        <a:rPr dirty="0" sz="14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can</a:t>
                      </a:r>
                      <a:r>
                        <a:rPr dirty="0" sz="14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take</a:t>
                      </a:r>
                      <a:r>
                        <a:rPr dirty="0" sz="14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time.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539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 descr=""/>
          <p:cNvSpPr txBox="1"/>
          <p:nvPr/>
        </p:nvSpPr>
        <p:spPr>
          <a:xfrm>
            <a:off x="8617711" y="4769515"/>
            <a:ext cx="68580" cy="11112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50">
                <a:solidFill>
                  <a:srgbClr val="D9D9D9"/>
                </a:solidFill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" name="object 2" descr=""/>
          <p:cNvSpPr txBox="1"/>
          <p:nvPr/>
        </p:nvSpPr>
        <p:spPr>
          <a:xfrm>
            <a:off x="5929884" y="4780995"/>
            <a:ext cx="2700655" cy="863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75"/>
              </a:lnSpc>
              <a:tabLst>
                <a:tab pos="2657475" algn="l"/>
              </a:tabLst>
            </a:pPr>
            <a:r>
              <a:rPr dirty="0" sz="600">
                <a:solidFill>
                  <a:srgbClr val="D9D9D9"/>
                </a:solidFill>
                <a:latin typeface="Arial MT"/>
                <a:cs typeface="Arial MT"/>
              </a:rPr>
              <a:t>©</a:t>
            </a:r>
            <a:r>
              <a:rPr dirty="0" sz="600" spc="-20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dirty="0" sz="600">
                <a:solidFill>
                  <a:srgbClr val="D9D9D9"/>
                </a:solidFill>
                <a:latin typeface="Arial MT"/>
                <a:cs typeface="Arial MT"/>
              </a:rPr>
              <a:t>2012</a:t>
            </a:r>
            <a:r>
              <a:rPr dirty="0" sz="600" spc="150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dirty="0" sz="600" spc="-10">
                <a:solidFill>
                  <a:srgbClr val="D9D9D9"/>
                </a:solidFill>
                <a:latin typeface="Arial MT"/>
                <a:cs typeface="Arial MT"/>
              </a:rPr>
              <a:t>Cisco </a:t>
            </a:r>
            <a:r>
              <a:rPr dirty="0" sz="600">
                <a:solidFill>
                  <a:srgbClr val="D9D9D9"/>
                </a:solidFill>
                <a:latin typeface="Arial MT"/>
                <a:cs typeface="Arial MT"/>
              </a:rPr>
              <a:t>and/or</a:t>
            </a:r>
            <a:r>
              <a:rPr dirty="0" sz="600" spc="-15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dirty="0" sz="600">
                <a:solidFill>
                  <a:srgbClr val="D9D9D9"/>
                </a:solidFill>
                <a:latin typeface="Arial MT"/>
                <a:cs typeface="Arial MT"/>
              </a:rPr>
              <a:t>its</a:t>
            </a:r>
            <a:r>
              <a:rPr dirty="0" sz="600" spc="-15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dirty="0" sz="600">
                <a:solidFill>
                  <a:srgbClr val="D9D9D9"/>
                </a:solidFill>
                <a:latin typeface="Arial MT"/>
                <a:cs typeface="Arial MT"/>
              </a:rPr>
              <a:t>affiliates.</a:t>
            </a:r>
            <a:r>
              <a:rPr dirty="0" sz="600" spc="-50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dirty="0" sz="600">
                <a:solidFill>
                  <a:srgbClr val="D9D9D9"/>
                </a:solidFill>
                <a:latin typeface="Arial MT"/>
                <a:cs typeface="Arial MT"/>
              </a:rPr>
              <a:t>All</a:t>
            </a:r>
            <a:r>
              <a:rPr dirty="0" sz="600" spc="-10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dirty="0" sz="600">
                <a:solidFill>
                  <a:srgbClr val="D9D9D9"/>
                </a:solidFill>
                <a:latin typeface="Arial MT"/>
                <a:cs typeface="Arial MT"/>
              </a:rPr>
              <a:t>rights</a:t>
            </a:r>
            <a:r>
              <a:rPr dirty="0" sz="600" spc="-15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dirty="0" sz="600">
                <a:solidFill>
                  <a:srgbClr val="D9D9D9"/>
                </a:solidFill>
                <a:latin typeface="Arial MT"/>
                <a:cs typeface="Arial MT"/>
              </a:rPr>
              <a:t>reserved.</a:t>
            </a:r>
            <a:r>
              <a:rPr dirty="0" sz="600" spc="290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dirty="0" sz="600" spc="-10">
                <a:solidFill>
                  <a:srgbClr val="D9D9D9"/>
                </a:solidFill>
                <a:latin typeface="Arial MT"/>
                <a:cs typeface="Arial MT"/>
              </a:rPr>
              <a:t>Cisco</a:t>
            </a:r>
            <a:r>
              <a:rPr dirty="0" sz="600" spc="-15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dirty="0" sz="600" spc="-10">
                <a:solidFill>
                  <a:srgbClr val="D9D9D9"/>
                </a:solidFill>
                <a:latin typeface="Arial MT"/>
                <a:cs typeface="Arial MT"/>
              </a:rPr>
              <a:t>Confidential</a:t>
            </a:r>
            <a:r>
              <a:rPr dirty="0" sz="600">
                <a:solidFill>
                  <a:srgbClr val="D9D9D9"/>
                </a:solidFill>
                <a:latin typeface="Arial MT"/>
                <a:cs typeface="Arial MT"/>
              </a:rPr>
              <a:t>	</a:t>
            </a:r>
            <a:r>
              <a:rPr dirty="0" sz="600" spc="-50">
                <a:solidFill>
                  <a:srgbClr val="D9D9D9"/>
                </a:solidFill>
                <a:latin typeface="Arial MT"/>
                <a:cs typeface="Arial MT"/>
              </a:rPr>
              <a:t>3</a:t>
            </a:r>
            <a:endParaRPr sz="600">
              <a:latin typeface="Arial MT"/>
              <a:cs typeface="Arial MT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511238" y="1207769"/>
          <a:ext cx="8197850" cy="3781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7700"/>
                <a:gridCol w="6184900"/>
              </a:tblGrid>
              <a:tr h="27622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Problem</a:t>
                      </a:r>
                      <a:r>
                        <a:rPr dirty="0" sz="1400" spc="-5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Cause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</a:tr>
              <a:tr h="1044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8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-10" b="1">
                          <a:latin typeface="Calibri"/>
                          <a:cs typeface="Calibri"/>
                        </a:rPr>
                        <a:t>General</a:t>
                      </a:r>
                      <a:r>
                        <a:rPr dirty="0" sz="1400" spc="-2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 b="1">
                          <a:latin typeface="Calibri"/>
                          <a:cs typeface="Calibri"/>
                        </a:rPr>
                        <a:t>network</a:t>
                      </a:r>
                      <a:r>
                        <a:rPr dirty="0" sz="1400" spc="-3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 b="1">
                          <a:latin typeface="Calibri"/>
                          <a:cs typeface="Calibri"/>
                        </a:rPr>
                        <a:t>issues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012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115570" marR="41910" indent="-84455">
                        <a:lnSpc>
                          <a:spcPct val="115100"/>
                        </a:lnSpc>
                        <a:spcBef>
                          <a:spcPts val="170"/>
                        </a:spcBef>
                        <a:buChar char="•"/>
                        <a:tabLst>
                          <a:tab pos="116839" algn="l"/>
                        </a:tabLst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Often</a:t>
                      </a:r>
                      <a:r>
                        <a:rPr dirty="0" sz="14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change</a:t>
                      </a:r>
                      <a:r>
                        <a:rPr dirty="0" sz="1400" spc="-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in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4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topology</a:t>
                      </a:r>
                      <a:r>
                        <a:rPr dirty="0" sz="14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may</a:t>
                      </a:r>
                      <a:r>
                        <a:rPr dirty="0" sz="14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unknowingly</a:t>
                      </a:r>
                      <a:r>
                        <a:rPr dirty="0" sz="14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have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effects</a:t>
                      </a:r>
                      <a:r>
                        <a:rPr dirty="0" sz="14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on</a:t>
                      </a:r>
                      <a:r>
                        <a:rPr dirty="0" sz="14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other</a:t>
                      </a:r>
                      <a:r>
                        <a:rPr dirty="0" sz="14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areas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network.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115570" marR="424180" indent="-84455">
                        <a:lnSpc>
                          <a:spcPct val="114999"/>
                        </a:lnSpc>
                        <a:buChar char="•"/>
                        <a:tabLst>
                          <a:tab pos="116839" algn="l"/>
                        </a:tabLst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Determine</a:t>
                      </a:r>
                      <a:r>
                        <a:rPr dirty="0" sz="14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whether</a:t>
                      </a:r>
                      <a:r>
                        <a:rPr dirty="0" sz="14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anything</a:t>
                      </a:r>
                      <a:r>
                        <a:rPr dirty="0" sz="14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in</a:t>
                      </a:r>
                      <a:r>
                        <a:rPr dirty="0" sz="14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4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network</a:t>
                      </a:r>
                      <a:r>
                        <a:rPr dirty="0" sz="14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has</a:t>
                      </a:r>
                      <a:r>
                        <a:rPr dirty="0" sz="14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recently</a:t>
                      </a:r>
                      <a:r>
                        <a:rPr dirty="0" sz="1400" spc="-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changed,</a:t>
                      </a:r>
                      <a:r>
                        <a:rPr dirty="0" sz="1400" spc="-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4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25">
                          <a:latin typeface="Arial MT"/>
                          <a:cs typeface="Arial MT"/>
                        </a:rPr>
                        <a:t>if </a:t>
                      </a:r>
                      <a:r>
                        <a:rPr dirty="0" sz="1400" spc="-25"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there</a:t>
                      </a:r>
                      <a:r>
                        <a:rPr dirty="0" sz="1400" spc="-6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is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anyone</a:t>
                      </a:r>
                      <a:r>
                        <a:rPr dirty="0" sz="14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currently</a:t>
                      </a:r>
                      <a:r>
                        <a:rPr dirty="0" sz="1400" spc="-6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working</a:t>
                      </a:r>
                      <a:r>
                        <a:rPr dirty="0" sz="14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on</a:t>
                      </a:r>
                      <a:r>
                        <a:rPr dirty="0" sz="14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4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network</a:t>
                      </a:r>
                      <a:r>
                        <a:rPr dirty="0" sz="14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infrastructure.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799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b="1">
                          <a:latin typeface="Calibri"/>
                          <a:cs typeface="Calibri"/>
                        </a:rPr>
                        <a:t>Connectivity</a:t>
                      </a:r>
                      <a:r>
                        <a:rPr dirty="0" sz="1400" spc="-6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 b="1">
                          <a:latin typeface="Calibri"/>
                          <a:cs typeface="Calibri"/>
                        </a:rPr>
                        <a:t>issues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31750" marR="290195">
                        <a:lnSpc>
                          <a:spcPct val="114999"/>
                        </a:lnSpc>
                        <a:spcBef>
                          <a:spcPts val="175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Check</a:t>
                      </a:r>
                      <a:r>
                        <a:rPr dirty="0" sz="14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for</a:t>
                      </a:r>
                      <a:r>
                        <a:rPr dirty="0" sz="14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any</a:t>
                      </a:r>
                      <a:r>
                        <a:rPr dirty="0" sz="14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equipment</a:t>
                      </a:r>
                      <a:r>
                        <a:rPr dirty="0" sz="1400" spc="-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4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connectivity</a:t>
                      </a:r>
                      <a:r>
                        <a:rPr dirty="0" sz="14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problems,</a:t>
                      </a:r>
                      <a:r>
                        <a:rPr dirty="0" sz="1400" spc="-6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including</a:t>
                      </a:r>
                      <a:r>
                        <a:rPr dirty="0" sz="14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power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problems,</a:t>
                      </a:r>
                      <a:r>
                        <a:rPr dirty="0" sz="14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environmental</a:t>
                      </a:r>
                      <a:r>
                        <a:rPr dirty="0" sz="14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problems,</a:t>
                      </a:r>
                      <a:r>
                        <a:rPr dirty="0" sz="14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4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Layer</a:t>
                      </a:r>
                      <a:r>
                        <a:rPr dirty="0" sz="14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1</a:t>
                      </a:r>
                      <a:r>
                        <a:rPr dirty="0" sz="14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problems,</a:t>
                      </a:r>
                      <a:r>
                        <a:rPr dirty="0" sz="14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such</a:t>
                      </a:r>
                      <a:r>
                        <a:rPr dirty="0" sz="14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as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 cabling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problems,</a:t>
                      </a:r>
                      <a:r>
                        <a:rPr dirty="0" sz="14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bad</a:t>
                      </a:r>
                      <a:r>
                        <a:rPr dirty="0" sz="14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ports,</a:t>
                      </a:r>
                      <a:r>
                        <a:rPr dirty="0" sz="14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4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ISP</a:t>
                      </a:r>
                      <a:r>
                        <a:rPr dirty="0" sz="14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problems.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5537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dirty="0" sz="1400" b="1">
                          <a:latin typeface="Calibri"/>
                          <a:cs typeface="Calibri"/>
                        </a:rPr>
                        <a:t>Routing</a:t>
                      </a:r>
                      <a:r>
                        <a:rPr dirty="0" sz="1400" spc="-7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 b="1">
                          <a:latin typeface="Calibri"/>
                          <a:cs typeface="Calibri"/>
                        </a:rPr>
                        <a:t>table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61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31750" marR="274320">
                        <a:lnSpc>
                          <a:spcPct val="114999"/>
                        </a:lnSpc>
                        <a:spcBef>
                          <a:spcPts val="175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Check</a:t>
                      </a:r>
                      <a:r>
                        <a:rPr dirty="0" sz="14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4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routing</a:t>
                      </a:r>
                      <a:r>
                        <a:rPr dirty="0" sz="14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table</a:t>
                      </a:r>
                      <a:r>
                        <a:rPr dirty="0" sz="14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for</a:t>
                      </a:r>
                      <a:r>
                        <a:rPr dirty="0" sz="14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anything</a:t>
                      </a:r>
                      <a:r>
                        <a:rPr dirty="0" sz="14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unexpected,</a:t>
                      </a:r>
                      <a:r>
                        <a:rPr dirty="0" sz="1400" spc="-6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such</a:t>
                      </a:r>
                      <a:r>
                        <a:rPr dirty="0" sz="14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as</a:t>
                      </a:r>
                      <a:r>
                        <a:rPr dirty="0" sz="14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missing</a:t>
                      </a:r>
                      <a:r>
                        <a:rPr dirty="0" sz="14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routes</a:t>
                      </a:r>
                      <a:r>
                        <a:rPr dirty="0" sz="14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25">
                          <a:latin typeface="Arial MT"/>
                          <a:cs typeface="Arial MT"/>
                        </a:rPr>
                        <a:t>or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unexpected</a:t>
                      </a:r>
                      <a:r>
                        <a:rPr dirty="0" sz="1400" spc="-7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routes.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5537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dirty="0" sz="1400" b="1">
                          <a:latin typeface="Calibri"/>
                          <a:cs typeface="Calibri"/>
                        </a:rPr>
                        <a:t>Neighbor</a:t>
                      </a:r>
                      <a:r>
                        <a:rPr dirty="0" sz="1400" spc="-7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 b="1">
                          <a:latin typeface="Calibri"/>
                          <a:cs typeface="Calibri"/>
                        </a:rPr>
                        <a:t>issues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61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31750" marR="459105">
                        <a:lnSpc>
                          <a:spcPct val="114999"/>
                        </a:lnSpc>
                        <a:spcBef>
                          <a:spcPts val="1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Check</a:t>
                      </a:r>
                      <a:r>
                        <a:rPr dirty="0" sz="14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see</a:t>
                      </a:r>
                      <a:r>
                        <a:rPr dirty="0" sz="14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if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there</a:t>
                      </a:r>
                      <a:r>
                        <a:rPr dirty="0" sz="14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are</a:t>
                      </a:r>
                      <a:r>
                        <a:rPr dirty="0" sz="14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any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problems</a:t>
                      </a:r>
                      <a:r>
                        <a:rPr dirty="0" sz="14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with</a:t>
                      </a:r>
                      <a:r>
                        <a:rPr dirty="0" sz="14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4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routers</a:t>
                      </a:r>
                      <a:r>
                        <a:rPr dirty="0" sz="1400" spc="-6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forming</a:t>
                      </a:r>
                      <a:r>
                        <a:rPr dirty="0" sz="14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neighbor adjacencies.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5537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dirty="0" sz="1400" spc="-20" b="1">
                          <a:latin typeface="Calibri"/>
                          <a:cs typeface="Calibri"/>
                        </a:rPr>
                        <a:t>Topology</a:t>
                      </a:r>
                      <a:r>
                        <a:rPr dirty="0" sz="14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 b="1">
                          <a:latin typeface="Calibri"/>
                          <a:cs typeface="Calibri"/>
                        </a:rPr>
                        <a:t>database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6129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Check</a:t>
                      </a:r>
                      <a:r>
                        <a:rPr dirty="0" sz="14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4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table</a:t>
                      </a:r>
                      <a:r>
                        <a:rPr dirty="0" sz="14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for</a:t>
                      </a:r>
                      <a:r>
                        <a:rPr dirty="0" sz="14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anything</a:t>
                      </a:r>
                      <a:r>
                        <a:rPr dirty="0" sz="14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unexpected,</a:t>
                      </a:r>
                      <a:r>
                        <a:rPr dirty="0" sz="1400" spc="-6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such</a:t>
                      </a:r>
                      <a:r>
                        <a:rPr dirty="0" sz="14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as</a:t>
                      </a:r>
                      <a:r>
                        <a:rPr dirty="0" sz="14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missing</a:t>
                      </a:r>
                      <a:r>
                        <a:rPr dirty="0" sz="14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entries</a:t>
                      </a:r>
                      <a:r>
                        <a:rPr dirty="0" sz="14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25">
                          <a:latin typeface="Arial MT"/>
                          <a:cs typeface="Arial MT"/>
                        </a:rPr>
                        <a:t>or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unexpected</a:t>
                      </a:r>
                      <a:r>
                        <a:rPr dirty="0" sz="1400" spc="-7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entries.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546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Symptoms</a:t>
            </a:r>
            <a:r>
              <a:rPr dirty="0" spc="-10"/>
              <a:t> </a:t>
            </a:r>
            <a:r>
              <a:rPr dirty="0"/>
              <a:t>and</a:t>
            </a:r>
            <a:r>
              <a:rPr dirty="0" spc="-40"/>
              <a:t> </a:t>
            </a:r>
            <a:r>
              <a:rPr dirty="0"/>
              <a:t>Causes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/>
              <a:t>Network</a:t>
            </a:r>
            <a:r>
              <a:rPr dirty="0" spc="-20"/>
              <a:t> </a:t>
            </a:r>
            <a:r>
              <a:rPr dirty="0" spc="-10"/>
              <a:t>Problems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Network</a:t>
            </a:r>
            <a:r>
              <a:rPr dirty="0" sz="2400" spc="-110"/>
              <a:t> </a:t>
            </a:r>
            <a:r>
              <a:rPr dirty="0" sz="2400"/>
              <a:t>Layer</a:t>
            </a:r>
            <a:r>
              <a:rPr dirty="0" sz="2400" spc="-155"/>
              <a:t> </a:t>
            </a:r>
            <a:r>
              <a:rPr dirty="0" sz="2400" spc="-10"/>
              <a:t>Troubleshooting</a:t>
            </a:r>
            <a:r>
              <a:rPr dirty="0" sz="2400" spc="-95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5" name="object 5" descr=""/>
          <p:cNvSpPr txBox="1"/>
          <p:nvPr/>
        </p:nvSpPr>
        <p:spPr>
          <a:xfrm>
            <a:off x="510641" y="884047"/>
            <a:ext cx="63074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table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lists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common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symptoms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layer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problems.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575040" y="4762296"/>
            <a:ext cx="1111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25">
                <a:solidFill>
                  <a:srgbClr val="D9D9D9"/>
                </a:solidFill>
                <a:latin typeface="Arial MT"/>
                <a:cs typeface="Arial MT"/>
              </a:rPr>
              <a:t>32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917184" y="4761077"/>
            <a:ext cx="249618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D9D9D9"/>
                </a:solidFill>
                <a:latin typeface="Arial MT"/>
                <a:cs typeface="Arial MT"/>
              </a:rPr>
              <a:t>©</a:t>
            </a:r>
            <a:r>
              <a:rPr dirty="0" sz="600" spc="-20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dirty="0" sz="600">
                <a:solidFill>
                  <a:srgbClr val="D9D9D9"/>
                </a:solidFill>
                <a:latin typeface="Arial MT"/>
                <a:cs typeface="Arial MT"/>
              </a:rPr>
              <a:t>2012</a:t>
            </a:r>
            <a:r>
              <a:rPr dirty="0" sz="600" spc="150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dirty="0" sz="600" spc="-10">
                <a:solidFill>
                  <a:srgbClr val="D9D9D9"/>
                </a:solidFill>
                <a:latin typeface="Arial MT"/>
                <a:cs typeface="Arial MT"/>
              </a:rPr>
              <a:t>Cisco </a:t>
            </a:r>
            <a:r>
              <a:rPr dirty="0" sz="600">
                <a:solidFill>
                  <a:srgbClr val="D9D9D9"/>
                </a:solidFill>
                <a:latin typeface="Arial MT"/>
                <a:cs typeface="Arial MT"/>
              </a:rPr>
              <a:t>and/or</a:t>
            </a:r>
            <a:r>
              <a:rPr dirty="0" sz="600" spc="-15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dirty="0" sz="600">
                <a:solidFill>
                  <a:srgbClr val="D9D9D9"/>
                </a:solidFill>
                <a:latin typeface="Arial MT"/>
                <a:cs typeface="Arial MT"/>
              </a:rPr>
              <a:t>its</a:t>
            </a:r>
            <a:r>
              <a:rPr dirty="0" sz="600" spc="-15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dirty="0" sz="600">
                <a:solidFill>
                  <a:srgbClr val="D9D9D9"/>
                </a:solidFill>
                <a:latin typeface="Arial MT"/>
                <a:cs typeface="Arial MT"/>
              </a:rPr>
              <a:t>affiliates.</a:t>
            </a:r>
            <a:r>
              <a:rPr dirty="0" sz="600" spc="-50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dirty="0" sz="600">
                <a:solidFill>
                  <a:srgbClr val="D9D9D9"/>
                </a:solidFill>
                <a:latin typeface="Arial MT"/>
                <a:cs typeface="Arial MT"/>
              </a:rPr>
              <a:t>All</a:t>
            </a:r>
            <a:r>
              <a:rPr dirty="0" sz="600" spc="-10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dirty="0" sz="600">
                <a:solidFill>
                  <a:srgbClr val="D9D9D9"/>
                </a:solidFill>
                <a:latin typeface="Arial MT"/>
                <a:cs typeface="Arial MT"/>
              </a:rPr>
              <a:t>rights</a:t>
            </a:r>
            <a:r>
              <a:rPr dirty="0" sz="600" spc="-15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dirty="0" sz="600">
                <a:solidFill>
                  <a:srgbClr val="D9D9D9"/>
                </a:solidFill>
                <a:latin typeface="Arial MT"/>
                <a:cs typeface="Arial MT"/>
              </a:rPr>
              <a:t>reserved.</a:t>
            </a:r>
            <a:r>
              <a:rPr dirty="0" sz="600" spc="290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dirty="0" sz="600" spc="-10">
                <a:solidFill>
                  <a:srgbClr val="D9D9D9"/>
                </a:solidFill>
                <a:latin typeface="Arial MT"/>
                <a:cs typeface="Arial MT"/>
              </a:rPr>
              <a:t>Cisco</a:t>
            </a:r>
            <a:r>
              <a:rPr dirty="0" sz="600" spc="-15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dirty="0" sz="600" spc="-10">
                <a:solidFill>
                  <a:srgbClr val="D9D9D9"/>
                </a:solidFill>
                <a:latin typeface="Arial MT"/>
                <a:cs typeface="Arial MT"/>
              </a:rPr>
              <a:t>Confidential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508038" y="1173099"/>
            <a:ext cx="8181975" cy="3723640"/>
            <a:chOff x="508038" y="1173099"/>
            <a:chExt cx="8181975" cy="3723640"/>
          </a:xfrm>
        </p:grpSpPr>
        <p:sp>
          <p:nvSpPr>
            <p:cNvPr id="5" name="object 5" descr=""/>
            <p:cNvSpPr/>
            <p:nvPr/>
          </p:nvSpPr>
          <p:spPr>
            <a:xfrm>
              <a:off x="508038" y="4733645"/>
              <a:ext cx="340360" cy="162560"/>
            </a:xfrm>
            <a:custGeom>
              <a:avLst/>
              <a:gdLst/>
              <a:ahLst/>
              <a:cxnLst/>
              <a:rect l="l" t="t" r="r" b="b"/>
              <a:pathLst>
                <a:path w="340359" h="162560">
                  <a:moveTo>
                    <a:pt x="14909" y="33045"/>
                  </a:moveTo>
                  <a:lnTo>
                    <a:pt x="11404" y="30353"/>
                  </a:lnTo>
                  <a:lnTo>
                    <a:pt x="3505" y="30353"/>
                  </a:lnTo>
                  <a:lnTo>
                    <a:pt x="0" y="33045"/>
                  </a:lnTo>
                  <a:lnTo>
                    <a:pt x="0" y="57264"/>
                  </a:lnTo>
                  <a:lnTo>
                    <a:pt x="3505" y="60858"/>
                  </a:lnTo>
                  <a:lnTo>
                    <a:pt x="11404" y="60858"/>
                  </a:lnTo>
                  <a:lnTo>
                    <a:pt x="14909" y="57264"/>
                  </a:lnTo>
                  <a:lnTo>
                    <a:pt x="14909" y="37528"/>
                  </a:lnTo>
                  <a:lnTo>
                    <a:pt x="14909" y="33045"/>
                  </a:lnTo>
                  <a:close/>
                </a:path>
                <a:path w="340359" h="162560">
                  <a:moveTo>
                    <a:pt x="55575" y="12700"/>
                  </a:moveTo>
                  <a:lnTo>
                    <a:pt x="52070" y="10020"/>
                  </a:lnTo>
                  <a:lnTo>
                    <a:pt x="44183" y="10020"/>
                  </a:lnTo>
                  <a:lnTo>
                    <a:pt x="40665" y="12700"/>
                  </a:lnTo>
                  <a:lnTo>
                    <a:pt x="40665" y="57289"/>
                  </a:lnTo>
                  <a:lnTo>
                    <a:pt x="44183" y="60858"/>
                  </a:lnTo>
                  <a:lnTo>
                    <a:pt x="52070" y="60858"/>
                  </a:lnTo>
                  <a:lnTo>
                    <a:pt x="55575" y="57289"/>
                  </a:lnTo>
                  <a:lnTo>
                    <a:pt x="55575" y="17157"/>
                  </a:lnTo>
                  <a:lnTo>
                    <a:pt x="55575" y="12700"/>
                  </a:lnTo>
                  <a:close/>
                </a:path>
                <a:path w="340359" h="162560">
                  <a:moveTo>
                    <a:pt x="75920" y="102628"/>
                  </a:moveTo>
                  <a:lnTo>
                    <a:pt x="74129" y="102628"/>
                  </a:lnTo>
                  <a:lnTo>
                    <a:pt x="68795" y="100850"/>
                  </a:lnTo>
                  <a:lnTo>
                    <a:pt x="61671" y="100850"/>
                  </a:lnTo>
                  <a:lnTo>
                    <a:pt x="49276" y="103085"/>
                  </a:lnTo>
                  <a:lnTo>
                    <a:pt x="39395" y="109347"/>
                  </a:lnTo>
                  <a:lnTo>
                    <a:pt x="32867" y="118960"/>
                  </a:lnTo>
                  <a:lnTo>
                    <a:pt x="30505" y="131241"/>
                  </a:lnTo>
                  <a:lnTo>
                    <a:pt x="32994" y="144424"/>
                  </a:lnTo>
                  <a:lnTo>
                    <a:pt x="39738" y="154254"/>
                  </a:lnTo>
                  <a:lnTo>
                    <a:pt x="49657" y="160401"/>
                  </a:lnTo>
                  <a:lnTo>
                    <a:pt x="61671" y="162521"/>
                  </a:lnTo>
                  <a:lnTo>
                    <a:pt x="68795" y="162521"/>
                  </a:lnTo>
                  <a:lnTo>
                    <a:pt x="74129" y="160731"/>
                  </a:lnTo>
                  <a:lnTo>
                    <a:pt x="75920" y="160731"/>
                  </a:lnTo>
                  <a:lnTo>
                    <a:pt x="75920" y="147332"/>
                  </a:lnTo>
                  <a:lnTo>
                    <a:pt x="75920" y="144653"/>
                  </a:lnTo>
                  <a:lnTo>
                    <a:pt x="75018" y="144653"/>
                  </a:lnTo>
                  <a:lnTo>
                    <a:pt x="69684" y="147332"/>
                  </a:lnTo>
                  <a:lnTo>
                    <a:pt x="52768" y="147332"/>
                  </a:lnTo>
                  <a:lnTo>
                    <a:pt x="46532" y="140182"/>
                  </a:lnTo>
                  <a:lnTo>
                    <a:pt x="46532" y="122301"/>
                  </a:lnTo>
                  <a:lnTo>
                    <a:pt x="52768" y="115150"/>
                  </a:lnTo>
                  <a:lnTo>
                    <a:pt x="70573" y="115150"/>
                  </a:lnTo>
                  <a:lnTo>
                    <a:pt x="75018" y="118719"/>
                  </a:lnTo>
                  <a:lnTo>
                    <a:pt x="75920" y="118719"/>
                  </a:lnTo>
                  <a:lnTo>
                    <a:pt x="75920" y="115150"/>
                  </a:lnTo>
                  <a:lnTo>
                    <a:pt x="75920" y="102628"/>
                  </a:lnTo>
                  <a:close/>
                </a:path>
                <a:path w="340359" h="162560">
                  <a:moveTo>
                    <a:pt x="96253" y="0"/>
                  </a:moveTo>
                  <a:lnTo>
                    <a:pt x="81330" y="0"/>
                  </a:lnTo>
                  <a:lnTo>
                    <a:pt x="81330" y="75768"/>
                  </a:lnTo>
                  <a:lnTo>
                    <a:pt x="96253" y="75768"/>
                  </a:lnTo>
                  <a:lnTo>
                    <a:pt x="96253" y="0"/>
                  </a:lnTo>
                  <a:close/>
                </a:path>
                <a:path w="340359" h="162560">
                  <a:moveTo>
                    <a:pt x="111163" y="101536"/>
                  </a:moveTo>
                  <a:lnTo>
                    <a:pt x="96253" y="101536"/>
                  </a:lnTo>
                  <a:lnTo>
                    <a:pt x="96253" y="161175"/>
                  </a:lnTo>
                  <a:lnTo>
                    <a:pt x="111163" y="161175"/>
                  </a:lnTo>
                  <a:lnTo>
                    <a:pt x="111163" y="101536"/>
                  </a:lnTo>
                  <a:close/>
                </a:path>
                <a:path w="340359" h="162560">
                  <a:moveTo>
                    <a:pt x="136918" y="12700"/>
                  </a:moveTo>
                  <a:lnTo>
                    <a:pt x="133413" y="10020"/>
                  </a:lnTo>
                  <a:lnTo>
                    <a:pt x="125514" y="10020"/>
                  </a:lnTo>
                  <a:lnTo>
                    <a:pt x="122008" y="12700"/>
                  </a:lnTo>
                  <a:lnTo>
                    <a:pt x="122008" y="57289"/>
                  </a:lnTo>
                  <a:lnTo>
                    <a:pt x="125514" y="60858"/>
                  </a:lnTo>
                  <a:lnTo>
                    <a:pt x="133413" y="60858"/>
                  </a:lnTo>
                  <a:lnTo>
                    <a:pt x="136918" y="57289"/>
                  </a:lnTo>
                  <a:lnTo>
                    <a:pt x="136918" y="17157"/>
                  </a:lnTo>
                  <a:lnTo>
                    <a:pt x="136918" y="12700"/>
                  </a:lnTo>
                  <a:close/>
                </a:path>
                <a:path w="340359" h="162560">
                  <a:moveTo>
                    <a:pt x="171488" y="134810"/>
                  </a:moveTo>
                  <a:lnTo>
                    <a:pt x="167068" y="128562"/>
                  </a:lnTo>
                  <a:lnTo>
                    <a:pt x="157340" y="124980"/>
                  </a:lnTo>
                  <a:lnTo>
                    <a:pt x="153797" y="124091"/>
                  </a:lnTo>
                  <a:lnTo>
                    <a:pt x="151155" y="123190"/>
                  </a:lnTo>
                  <a:lnTo>
                    <a:pt x="146735" y="122301"/>
                  </a:lnTo>
                  <a:lnTo>
                    <a:pt x="146735" y="115150"/>
                  </a:lnTo>
                  <a:lnTo>
                    <a:pt x="150266" y="113360"/>
                  </a:lnTo>
                  <a:lnTo>
                    <a:pt x="160870" y="113360"/>
                  </a:lnTo>
                  <a:lnTo>
                    <a:pt x="167068" y="115150"/>
                  </a:lnTo>
                  <a:lnTo>
                    <a:pt x="167944" y="115150"/>
                  </a:lnTo>
                  <a:lnTo>
                    <a:pt x="167944" y="113360"/>
                  </a:lnTo>
                  <a:lnTo>
                    <a:pt x="167944" y="102628"/>
                  </a:lnTo>
                  <a:lnTo>
                    <a:pt x="167068" y="102628"/>
                  </a:lnTo>
                  <a:lnTo>
                    <a:pt x="160870" y="100850"/>
                  </a:lnTo>
                  <a:lnTo>
                    <a:pt x="152920" y="100850"/>
                  </a:lnTo>
                  <a:lnTo>
                    <a:pt x="143865" y="102158"/>
                  </a:lnTo>
                  <a:lnTo>
                    <a:pt x="136893" y="105879"/>
                  </a:lnTo>
                  <a:lnTo>
                    <a:pt x="132410" y="111798"/>
                  </a:lnTo>
                  <a:lnTo>
                    <a:pt x="130822" y="119621"/>
                  </a:lnTo>
                  <a:lnTo>
                    <a:pt x="130822" y="129451"/>
                  </a:lnTo>
                  <a:lnTo>
                    <a:pt x="137883" y="133921"/>
                  </a:lnTo>
                  <a:lnTo>
                    <a:pt x="146735" y="136601"/>
                  </a:lnTo>
                  <a:lnTo>
                    <a:pt x="147612" y="137490"/>
                  </a:lnTo>
                  <a:lnTo>
                    <a:pt x="149377" y="137490"/>
                  </a:lnTo>
                  <a:lnTo>
                    <a:pt x="156451" y="141071"/>
                  </a:lnTo>
                  <a:lnTo>
                    <a:pt x="156451" y="147332"/>
                  </a:lnTo>
                  <a:lnTo>
                    <a:pt x="152920" y="149110"/>
                  </a:lnTo>
                  <a:lnTo>
                    <a:pt x="138772" y="149110"/>
                  </a:lnTo>
                  <a:lnTo>
                    <a:pt x="132588" y="147332"/>
                  </a:lnTo>
                  <a:lnTo>
                    <a:pt x="131699" y="147332"/>
                  </a:lnTo>
                  <a:lnTo>
                    <a:pt x="131699" y="160731"/>
                  </a:lnTo>
                  <a:lnTo>
                    <a:pt x="139661" y="162521"/>
                  </a:lnTo>
                  <a:lnTo>
                    <a:pt x="147612" y="162521"/>
                  </a:lnTo>
                  <a:lnTo>
                    <a:pt x="156184" y="161467"/>
                  </a:lnTo>
                  <a:lnTo>
                    <a:pt x="163855" y="158064"/>
                  </a:lnTo>
                  <a:lnTo>
                    <a:pt x="169367" y="151968"/>
                  </a:lnTo>
                  <a:lnTo>
                    <a:pt x="170027" y="149110"/>
                  </a:lnTo>
                  <a:lnTo>
                    <a:pt x="171488" y="142862"/>
                  </a:lnTo>
                  <a:lnTo>
                    <a:pt x="171488" y="134810"/>
                  </a:lnTo>
                  <a:close/>
                </a:path>
                <a:path w="340359" h="162560">
                  <a:moveTo>
                    <a:pt x="177584" y="33045"/>
                  </a:moveTo>
                  <a:lnTo>
                    <a:pt x="174078" y="30353"/>
                  </a:lnTo>
                  <a:lnTo>
                    <a:pt x="166179" y="30353"/>
                  </a:lnTo>
                  <a:lnTo>
                    <a:pt x="162674" y="33045"/>
                  </a:lnTo>
                  <a:lnTo>
                    <a:pt x="162674" y="57264"/>
                  </a:lnTo>
                  <a:lnTo>
                    <a:pt x="166179" y="60858"/>
                  </a:lnTo>
                  <a:lnTo>
                    <a:pt x="174078" y="60858"/>
                  </a:lnTo>
                  <a:lnTo>
                    <a:pt x="177584" y="57264"/>
                  </a:lnTo>
                  <a:lnTo>
                    <a:pt x="177584" y="37528"/>
                  </a:lnTo>
                  <a:lnTo>
                    <a:pt x="177584" y="33045"/>
                  </a:lnTo>
                  <a:close/>
                </a:path>
                <a:path w="340359" h="162560">
                  <a:moveTo>
                    <a:pt x="218249" y="12700"/>
                  </a:moveTo>
                  <a:lnTo>
                    <a:pt x="214744" y="10020"/>
                  </a:lnTo>
                  <a:lnTo>
                    <a:pt x="206844" y="10020"/>
                  </a:lnTo>
                  <a:lnTo>
                    <a:pt x="203339" y="12700"/>
                  </a:lnTo>
                  <a:lnTo>
                    <a:pt x="203339" y="57289"/>
                  </a:lnTo>
                  <a:lnTo>
                    <a:pt x="206844" y="60858"/>
                  </a:lnTo>
                  <a:lnTo>
                    <a:pt x="214744" y="60858"/>
                  </a:lnTo>
                  <a:lnTo>
                    <a:pt x="218249" y="57289"/>
                  </a:lnTo>
                  <a:lnTo>
                    <a:pt x="218249" y="17157"/>
                  </a:lnTo>
                  <a:lnTo>
                    <a:pt x="218249" y="12700"/>
                  </a:lnTo>
                  <a:close/>
                </a:path>
                <a:path w="340359" h="162560">
                  <a:moveTo>
                    <a:pt x="231127" y="102628"/>
                  </a:moveTo>
                  <a:lnTo>
                    <a:pt x="229374" y="102628"/>
                  </a:lnTo>
                  <a:lnTo>
                    <a:pt x="224116" y="100850"/>
                  </a:lnTo>
                  <a:lnTo>
                    <a:pt x="217093" y="100850"/>
                  </a:lnTo>
                  <a:lnTo>
                    <a:pt x="204889" y="103085"/>
                  </a:lnTo>
                  <a:lnTo>
                    <a:pt x="195160" y="109347"/>
                  </a:lnTo>
                  <a:lnTo>
                    <a:pt x="188722" y="118960"/>
                  </a:lnTo>
                  <a:lnTo>
                    <a:pt x="186397" y="131241"/>
                  </a:lnTo>
                  <a:lnTo>
                    <a:pt x="188849" y="144424"/>
                  </a:lnTo>
                  <a:lnTo>
                    <a:pt x="195491" y="154254"/>
                  </a:lnTo>
                  <a:lnTo>
                    <a:pt x="205257" y="160401"/>
                  </a:lnTo>
                  <a:lnTo>
                    <a:pt x="217093" y="162521"/>
                  </a:lnTo>
                  <a:lnTo>
                    <a:pt x="224116" y="162521"/>
                  </a:lnTo>
                  <a:lnTo>
                    <a:pt x="229374" y="160731"/>
                  </a:lnTo>
                  <a:lnTo>
                    <a:pt x="231127" y="160731"/>
                  </a:lnTo>
                  <a:lnTo>
                    <a:pt x="231127" y="147332"/>
                  </a:lnTo>
                  <a:lnTo>
                    <a:pt x="231127" y="144653"/>
                  </a:lnTo>
                  <a:lnTo>
                    <a:pt x="230251" y="144653"/>
                  </a:lnTo>
                  <a:lnTo>
                    <a:pt x="225869" y="147332"/>
                  </a:lnTo>
                  <a:lnTo>
                    <a:pt x="208330" y="147332"/>
                  </a:lnTo>
                  <a:lnTo>
                    <a:pt x="202184" y="140182"/>
                  </a:lnTo>
                  <a:lnTo>
                    <a:pt x="202184" y="122301"/>
                  </a:lnTo>
                  <a:lnTo>
                    <a:pt x="209207" y="115150"/>
                  </a:lnTo>
                  <a:lnTo>
                    <a:pt x="225869" y="115150"/>
                  </a:lnTo>
                  <a:lnTo>
                    <a:pt x="230251" y="118719"/>
                  </a:lnTo>
                  <a:lnTo>
                    <a:pt x="231127" y="118719"/>
                  </a:lnTo>
                  <a:lnTo>
                    <a:pt x="231127" y="115150"/>
                  </a:lnTo>
                  <a:lnTo>
                    <a:pt x="231127" y="102628"/>
                  </a:lnTo>
                  <a:close/>
                </a:path>
                <a:path w="340359" h="162560">
                  <a:moveTo>
                    <a:pt x="258927" y="0"/>
                  </a:moveTo>
                  <a:lnTo>
                    <a:pt x="244005" y="0"/>
                  </a:lnTo>
                  <a:lnTo>
                    <a:pt x="244005" y="75768"/>
                  </a:lnTo>
                  <a:lnTo>
                    <a:pt x="258927" y="75768"/>
                  </a:lnTo>
                  <a:lnTo>
                    <a:pt x="258927" y="0"/>
                  </a:lnTo>
                  <a:close/>
                </a:path>
                <a:path w="340359" h="162560">
                  <a:moveTo>
                    <a:pt x="299593" y="12700"/>
                  </a:moveTo>
                  <a:lnTo>
                    <a:pt x="296075" y="10020"/>
                  </a:lnTo>
                  <a:lnTo>
                    <a:pt x="288188" y="10020"/>
                  </a:lnTo>
                  <a:lnTo>
                    <a:pt x="284683" y="12700"/>
                  </a:lnTo>
                  <a:lnTo>
                    <a:pt x="284683" y="57289"/>
                  </a:lnTo>
                  <a:lnTo>
                    <a:pt x="288188" y="60858"/>
                  </a:lnTo>
                  <a:lnTo>
                    <a:pt x="296075" y="60858"/>
                  </a:lnTo>
                  <a:lnTo>
                    <a:pt x="299593" y="57289"/>
                  </a:lnTo>
                  <a:lnTo>
                    <a:pt x="299593" y="17157"/>
                  </a:lnTo>
                  <a:lnTo>
                    <a:pt x="299593" y="12700"/>
                  </a:lnTo>
                  <a:close/>
                </a:path>
                <a:path w="340359" h="162560">
                  <a:moveTo>
                    <a:pt x="309079" y="131241"/>
                  </a:moveTo>
                  <a:lnTo>
                    <a:pt x="306857" y="119329"/>
                  </a:lnTo>
                  <a:lnTo>
                    <a:pt x="304723" y="116039"/>
                  </a:lnTo>
                  <a:lnTo>
                    <a:pt x="300596" y="109677"/>
                  </a:lnTo>
                  <a:lnTo>
                    <a:pt x="293217" y="104775"/>
                  </a:lnTo>
                  <a:lnTo>
                    <a:pt x="293217" y="123190"/>
                  </a:lnTo>
                  <a:lnTo>
                    <a:pt x="293217" y="140182"/>
                  </a:lnTo>
                  <a:lnTo>
                    <a:pt x="287045" y="147332"/>
                  </a:lnTo>
                  <a:lnTo>
                    <a:pt x="269430" y="147332"/>
                  </a:lnTo>
                  <a:lnTo>
                    <a:pt x="263258" y="140182"/>
                  </a:lnTo>
                  <a:lnTo>
                    <a:pt x="263258" y="123190"/>
                  </a:lnTo>
                  <a:lnTo>
                    <a:pt x="269430" y="116039"/>
                  </a:lnTo>
                  <a:lnTo>
                    <a:pt x="287045" y="116039"/>
                  </a:lnTo>
                  <a:lnTo>
                    <a:pt x="293217" y="123190"/>
                  </a:lnTo>
                  <a:lnTo>
                    <a:pt x="293217" y="104775"/>
                  </a:lnTo>
                  <a:lnTo>
                    <a:pt x="290868" y="103212"/>
                  </a:lnTo>
                  <a:lnTo>
                    <a:pt x="278244" y="100850"/>
                  </a:lnTo>
                  <a:lnTo>
                    <a:pt x="265607" y="103212"/>
                  </a:lnTo>
                  <a:lnTo>
                    <a:pt x="255879" y="109677"/>
                  </a:lnTo>
                  <a:lnTo>
                    <a:pt x="249605" y="119329"/>
                  </a:lnTo>
                  <a:lnTo>
                    <a:pt x="247396" y="131241"/>
                  </a:lnTo>
                  <a:lnTo>
                    <a:pt x="249605" y="143294"/>
                  </a:lnTo>
                  <a:lnTo>
                    <a:pt x="255879" y="153250"/>
                  </a:lnTo>
                  <a:lnTo>
                    <a:pt x="265607" y="160032"/>
                  </a:lnTo>
                  <a:lnTo>
                    <a:pt x="278244" y="162521"/>
                  </a:lnTo>
                  <a:lnTo>
                    <a:pt x="290868" y="160032"/>
                  </a:lnTo>
                  <a:lnTo>
                    <a:pt x="300596" y="153250"/>
                  </a:lnTo>
                  <a:lnTo>
                    <a:pt x="304317" y="147332"/>
                  </a:lnTo>
                  <a:lnTo>
                    <a:pt x="306857" y="143294"/>
                  </a:lnTo>
                  <a:lnTo>
                    <a:pt x="309079" y="131241"/>
                  </a:lnTo>
                  <a:close/>
                </a:path>
                <a:path w="340359" h="162560">
                  <a:moveTo>
                    <a:pt x="340258" y="33045"/>
                  </a:moveTo>
                  <a:lnTo>
                    <a:pt x="336753" y="30353"/>
                  </a:lnTo>
                  <a:lnTo>
                    <a:pt x="328853" y="30353"/>
                  </a:lnTo>
                  <a:lnTo>
                    <a:pt x="325348" y="33045"/>
                  </a:lnTo>
                  <a:lnTo>
                    <a:pt x="325348" y="57264"/>
                  </a:lnTo>
                  <a:lnTo>
                    <a:pt x="328853" y="60858"/>
                  </a:lnTo>
                  <a:lnTo>
                    <a:pt x="336753" y="60858"/>
                  </a:lnTo>
                  <a:lnTo>
                    <a:pt x="340258" y="57264"/>
                  </a:lnTo>
                  <a:lnTo>
                    <a:pt x="340258" y="37528"/>
                  </a:lnTo>
                  <a:lnTo>
                    <a:pt x="340258" y="33045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81025" y="1179448"/>
              <a:ext cx="8102600" cy="246379"/>
            </a:xfrm>
            <a:custGeom>
              <a:avLst/>
              <a:gdLst/>
              <a:ahLst/>
              <a:cxnLst/>
              <a:rect l="l" t="t" r="r" b="b"/>
              <a:pathLst>
                <a:path w="8102600" h="246380">
                  <a:moveTo>
                    <a:pt x="8102473" y="0"/>
                  </a:moveTo>
                  <a:lnTo>
                    <a:pt x="2406523" y="0"/>
                  </a:lnTo>
                  <a:lnTo>
                    <a:pt x="0" y="0"/>
                  </a:lnTo>
                  <a:lnTo>
                    <a:pt x="0" y="246380"/>
                  </a:lnTo>
                  <a:lnTo>
                    <a:pt x="2406523" y="246380"/>
                  </a:lnTo>
                  <a:lnTo>
                    <a:pt x="8102473" y="246380"/>
                  </a:lnTo>
                  <a:lnTo>
                    <a:pt x="8102473" y="0"/>
                  </a:lnTo>
                  <a:close/>
                </a:path>
              </a:pathLst>
            </a:custGeom>
            <a:solidFill>
              <a:srgbClr val="004B6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81025" y="1425930"/>
              <a:ext cx="8102600" cy="403860"/>
            </a:xfrm>
            <a:custGeom>
              <a:avLst/>
              <a:gdLst/>
              <a:ahLst/>
              <a:cxnLst/>
              <a:rect l="l" t="t" r="r" b="b"/>
              <a:pathLst>
                <a:path w="8102600" h="403860">
                  <a:moveTo>
                    <a:pt x="8102473" y="0"/>
                  </a:moveTo>
                  <a:lnTo>
                    <a:pt x="2406523" y="0"/>
                  </a:lnTo>
                  <a:lnTo>
                    <a:pt x="0" y="0"/>
                  </a:lnTo>
                  <a:lnTo>
                    <a:pt x="0" y="403390"/>
                  </a:lnTo>
                  <a:lnTo>
                    <a:pt x="2406523" y="403390"/>
                  </a:lnTo>
                  <a:lnTo>
                    <a:pt x="8102473" y="403390"/>
                  </a:lnTo>
                  <a:lnTo>
                    <a:pt x="8102473" y="0"/>
                  </a:lnTo>
                  <a:close/>
                </a:path>
              </a:pathLst>
            </a:custGeom>
            <a:solidFill>
              <a:srgbClr val="CAD0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81025" y="1829282"/>
              <a:ext cx="8102600" cy="403860"/>
            </a:xfrm>
            <a:custGeom>
              <a:avLst/>
              <a:gdLst/>
              <a:ahLst/>
              <a:cxnLst/>
              <a:rect l="l" t="t" r="r" b="b"/>
              <a:pathLst>
                <a:path w="8102600" h="403860">
                  <a:moveTo>
                    <a:pt x="8102473" y="0"/>
                  </a:moveTo>
                  <a:lnTo>
                    <a:pt x="2406523" y="0"/>
                  </a:lnTo>
                  <a:lnTo>
                    <a:pt x="0" y="0"/>
                  </a:lnTo>
                  <a:lnTo>
                    <a:pt x="0" y="403377"/>
                  </a:lnTo>
                  <a:lnTo>
                    <a:pt x="2406523" y="403377"/>
                  </a:lnTo>
                  <a:lnTo>
                    <a:pt x="8102473" y="403377"/>
                  </a:lnTo>
                  <a:lnTo>
                    <a:pt x="8102473" y="0"/>
                  </a:lnTo>
                  <a:close/>
                </a:path>
              </a:pathLst>
            </a:custGeom>
            <a:solidFill>
              <a:srgbClr val="E7E9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81025" y="2232634"/>
              <a:ext cx="8102600" cy="403860"/>
            </a:xfrm>
            <a:custGeom>
              <a:avLst/>
              <a:gdLst/>
              <a:ahLst/>
              <a:cxnLst/>
              <a:rect l="l" t="t" r="r" b="b"/>
              <a:pathLst>
                <a:path w="8102600" h="403860">
                  <a:moveTo>
                    <a:pt x="8102473" y="0"/>
                  </a:moveTo>
                  <a:lnTo>
                    <a:pt x="2406523" y="0"/>
                  </a:lnTo>
                  <a:lnTo>
                    <a:pt x="0" y="0"/>
                  </a:lnTo>
                  <a:lnTo>
                    <a:pt x="0" y="403377"/>
                  </a:lnTo>
                  <a:lnTo>
                    <a:pt x="2406523" y="403377"/>
                  </a:lnTo>
                  <a:lnTo>
                    <a:pt x="8102473" y="403377"/>
                  </a:lnTo>
                  <a:lnTo>
                    <a:pt x="8102473" y="0"/>
                  </a:lnTo>
                  <a:close/>
                </a:path>
              </a:pathLst>
            </a:custGeom>
            <a:solidFill>
              <a:srgbClr val="CAD0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81025" y="2636011"/>
              <a:ext cx="8102600" cy="484505"/>
            </a:xfrm>
            <a:custGeom>
              <a:avLst/>
              <a:gdLst/>
              <a:ahLst/>
              <a:cxnLst/>
              <a:rect l="l" t="t" r="r" b="b"/>
              <a:pathLst>
                <a:path w="8102600" h="484505">
                  <a:moveTo>
                    <a:pt x="8102473" y="0"/>
                  </a:moveTo>
                  <a:lnTo>
                    <a:pt x="2406523" y="0"/>
                  </a:lnTo>
                  <a:lnTo>
                    <a:pt x="0" y="0"/>
                  </a:lnTo>
                  <a:lnTo>
                    <a:pt x="0" y="484124"/>
                  </a:lnTo>
                  <a:lnTo>
                    <a:pt x="2406523" y="484124"/>
                  </a:lnTo>
                  <a:lnTo>
                    <a:pt x="8102473" y="484124"/>
                  </a:lnTo>
                  <a:lnTo>
                    <a:pt x="8102473" y="0"/>
                  </a:lnTo>
                  <a:close/>
                </a:path>
              </a:pathLst>
            </a:custGeom>
            <a:solidFill>
              <a:srgbClr val="E7E9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581025" y="3120110"/>
              <a:ext cx="8102600" cy="403860"/>
            </a:xfrm>
            <a:custGeom>
              <a:avLst/>
              <a:gdLst/>
              <a:ahLst/>
              <a:cxnLst/>
              <a:rect l="l" t="t" r="r" b="b"/>
              <a:pathLst>
                <a:path w="8102600" h="403860">
                  <a:moveTo>
                    <a:pt x="8102473" y="0"/>
                  </a:moveTo>
                  <a:lnTo>
                    <a:pt x="2406523" y="0"/>
                  </a:lnTo>
                  <a:lnTo>
                    <a:pt x="0" y="0"/>
                  </a:lnTo>
                  <a:lnTo>
                    <a:pt x="0" y="403377"/>
                  </a:lnTo>
                  <a:lnTo>
                    <a:pt x="2406523" y="403377"/>
                  </a:lnTo>
                  <a:lnTo>
                    <a:pt x="8102473" y="403377"/>
                  </a:lnTo>
                  <a:lnTo>
                    <a:pt x="8102473" y="0"/>
                  </a:lnTo>
                  <a:close/>
                </a:path>
              </a:pathLst>
            </a:custGeom>
            <a:solidFill>
              <a:srgbClr val="CAD0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581025" y="3523513"/>
              <a:ext cx="8102600" cy="403860"/>
            </a:xfrm>
            <a:custGeom>
              <a:avLst/>
              <a:gdLst/>
              <a:ahLst/>
              <a:cxnLst/>
              <a:rect l="l" t="t" r="r" b="b"/>
              <a:pathLst>
                <a:path w="8102600" h="403860">
                  <a:moveTo>
                    <a:pt x="8102473" y="0"/>
                  </a:moveTo>
                  <a:lnTo>
                    <a:pt x="2406523" y="0"/>
                  </a:lnTo>
                  <a:lnTo>
                    <a:pt x="0" y="0"/>
                  </a:lnTo>
                  <a:lnTo>
                    <a:pt x="0" y="403377"/>
                  </a:lnTo>
                  <a:lnTo>
                    <a:pt x="2406523" y="403377"/>
                  </a:lnTo>
                  <a:lnTo>
                    <a:pt x="8102473" y="403377"/>
                  </a:lnTo>
                  <a:lnTo>
                    <a:pt x="8102473" y="0"/>
                  </a:lnTo>
                  <a:close/>
                </a:path>
              </a:pathLst>
            </a:custGeom>
            <a:solidFill>
              <a:srgbClr val="E7E9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581025" y="3926890"/>
              <a:ext cx="8102600" cy="403860"/>
            </a:xfrm>
            <a:custGeom>
              <a:avLst/>
              <a:gdLst/>
              <a:ahLst/>
              <a:cxnLst/>
              <a:rect l="l" t="t" r="r" b="b"/>
              <a:pathLst>
                <a:path w="8102600" h="403860">
                  <a:moveTo>
                    <a:pt x="8102473" y="0"/>
                  </a:moveTo>
                  <a:lnTo>
                    <a:pt x="2406523" y="0"/>
                  </a:lnTo>
                  <a:lnTo>
                    <a:pt x="0" y="0"/>
                  </a:lnTo>
                  <a:lnTo>
                    <a:pt x="0" y="403377"/>
                  </a:lnTo>
                  <a:lnTo>
                    <a:pt x="2406523" y="403377"/>
                  </a:lnTo>
                  <a:lnTo>
                    <a:pt x="8102473" y="403377"/>
                  </a:lnTo>
                  <a:lnTo>
                    <a:pt x="8102473" y="0"/>
                  </a:lnTo>
                  <a:close/>
                </a:path>
              </a:pathLst>
            </a:custGeom>
            <a:solidFill>
              <a:srgbClr val="CAD0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581025" y="4330280"/>
              <a:ext cx="8102600" cy="403860"/>
            </a:xfrm>
            <a:custGeom>
              <a:avLst/>
              <a:gdLst/>
              <a:ahLst/>
              <a:cxnLst/>
              <a:rect l="l" t="t" r="r" b="b"/>
              <a:pathLst>
                <a:path w="8102600" h="403860">
                  <a:moveTo>
                    <a:pt x="8102473" y="0"/>
                  </a:moveTo>
                  <a:lnTo>
                    <a:pt x="2406523" y="0"/>
                  </a:lnTo>
                  <a:lnTo>
                    <a:pt x="0" y="0"/>
                  </a:lnTo>
                  <a:lnTo>
                    <a:pt x="0" y="403364"/>
                  </a:lnTo>
                  <a:lnTo>
                    <a:pt x="2406523" y="403364"/>
                  </a:lnTo>
                  <a:lnTo>
                    <a:pt x="8102473" y="403364"/>
                  </a:lnTo>
                  <a:lnTo>
                    <a:pt x="8102473" y="0"/>
                  </a:lnTo>
                  <a:close/>
                </a:path>
              </a:pathLst>
            </a:custGeom>
            <a:solidFill>
              <a:srgbClr val="E7E9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987547" y="1173099"/>
              <a:ext cx="0" cy="3567429"/>
            </a:xfrm>
            <a:custGeom>
              <a:avLst/>
              <a:gdLst/>
              <a:ahLst/>
              <a:cxnLst/>
              <a:rect l="l" t="t" r="r" b="b"/>
              <a:pathLst>
                <a:path w="0" h="3567429">
                  <a:moveTo>
                    <a:pt x="0" y="0"/>
                  </a:moveTo>
                  <a:lnTo>
                    <a:pt x="0" y="356689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574674" y="1425829"/>
              <a:ext cx="8115300" cy="0"/>
            </a:xfrm>
            <a:custGeom>
              <a:avLst/>
              <a:gdLst/>
              <a:ahLst/>
              <a:cxnLst/>
              <a:rect l="l" t="t" r="r" b="b"/>
              <a:pathLst>
                <a:path w="8115300" h="0">
                  <a:moveTo>
                    <a:pt x="0" y="0"/>
                  </a:moveTo>
                  <a:lnTo>
                    <a:pt x="8115173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574674" y="1173099"/>
              <a:ext cx="8115300" cy="3567429"/>
            </a:xfrm>
            <a:custGeom>
              <a:avLst/>
              <a:gdLst/>
              <a:ahLst/>
              <a:cxnLst/>
              <a:rect l="l" t="t" r="r" b="b"/>
              <a:pathLst>
                <a:path w="8115300" h="3567429">
                  <a:moveTo>
                    <a:pt x="0" y="656209"/>
                  </a:moveTo>
                  <a:lnTo>
                    <a:pt x="8115173" y="656209"/>
                  </a:lnTo>
                </a:path>
                <a:path w="8115300" h="3567429">
                  <a:moveTo>
                    <a:pt x="0" y="1059561"/>
                  </a:moveTo>
                  <a:lnTo>
                    <a:pt x="8115173" y="1059561"/>
                  </a:lnTo>
                </a:path>
                <a:path w="8115300" h="3567429">
                  <a:moveTo>
                    <a:pt x="0" y="1462913"/>
                  </a:moveTo>
                  <a:lnTo>
                    <a:pt x="8115173" y="1462913"/>
                  </a:lnTo>
                </a:path>
                <a:path w="8115300" h="3567429">
                  <a:moveTo>
                    <a:pt x="0" y="1947037"/>
                  </a:moveTo>
                  <a:lnTo>
                    <a:pt x="8115173" y="1947037"/>
                  </a:lnTo>
                </a:path>
                <a:path w="8115300" h="3567429">
                  <a:moveTo>
                    <a:pt x="0" y="2350389"/>
                  </a:moveTo>
                  <a:lnTo>
                    <a:pt x="8115173" y="2350389"/>
                  </a:lnTo>
                </a:path>
                <a:path w="8115300" h="3567429">
                  <a:moveTo>
                    <a:pt x="0" y="2753791"/>
                  </a:moveTo>
                  <a:lnTo>
                    <a:pt x="8115173" y="2753791"/>
                  </a:lnTo>
                </a:path>
                <a:path w="8115300" h="3567429">
                  <a:moveTo>
                    <a:pt x="0" y="3157169"/>
                  </a:moveTo>
                  <a:lnTo>
                    <a:pt x="8115173" y="3157169"/>
                  </a:lnTo>
                </a:path>
                <a:path w="8115300" h="3567429">
                  <a:moveTo>
                    <a:pt x="6350" y="0"/>
                  </a:moveTo>
                  <a:lnTo>
                    <a:pt x="6350" y="3566896"/>
                  </a:lnTo>
                </a:path>
                <a:path w="8115300" h="3567429">
                  <a:moveTo>
                    <a:pt x="8108823" y="0"/>
                  </a:moveTo>
                  <a:lnTo>
                    <a:pt x="8108823" y="3566896"/>
                  </a:lnTo>
                </a:path>
                <a:path w="8115300" h="3567429">
                  <a:moveTo>
                    <a:pt x="0" y="6350"/>
                  </a:moveTo>
                  <a:lnTo>
                    <a:pt x="8115173" y="6350"/>
                  </a:lnTo>
                </a:path>
                <a:path w="8115300" h="3567429">
                  <a:moveTo>
                    <a:pt x="0" y="3560546"/>
                  </a:moveTo>
                  <a:lnTo>
                    <a:pt x="8115173" y="356054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Symptoms</a:t>
            </a:r>
            <a:r>
              <a:rPr dirty="0" spc="-10"/>
              <a:t> </a:t>
            </a:r>
            <a:r>
              <a:rPr dirty="0"/>
              <a:t>and</a:t>
            </a:r>
            <a:r>
              <a:rPr dirty="0" spc="-40"/>
              <a:t> </a:t>
            </a:r>
            <a:r>
              <a:rPr dirty="0"/>
              <a:t>Causes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/>
              <a:t>Network</a:t>
            </a:r>
            <a:r>
              <a:rPr dirty="0" spc="-20"/>
              <a:t> </a:t>
            </a:r>
            <a:r>
              <a:rPr dirty="0" spc="-10"/>
              <a:t>Problems</a:t>
            </a:r>
          </a:p>
          <a:p>
            <a:pPr marL="12700">
              <a:lnSpc>
                <a:spcPts val="2580"/>
              </a:lnSpc>
            </a:pPr>
            <a:r>
              <a:rPr dirty="0" sz="2400" spc="-10"/>
              <a:t>Transport</a:t>
            </a:r>
            <a:r>
              <a:rPr dirty="0" sz="2400" spc="-140"/>
              <a:t> </a:t>
            </a:r>
            <a:r>
              <a:rPr dirty="0" sz="2400"/>
              <a:t>Layer</a:t>
            </a:r>
            <a:r>
              <a:rPr dirty="0" sz="2400" spc="-120"/>
              <a:t> </a:t>
            </a:r>
            <a:r>
              <a:rPr dirty="0" sz="2400" spc="-10"/>
              <a:t>Troubleshooting</a:t>
            </a:r>
            <a:r>
              <a:rPr dirty="0" sz="2400" spc="-60"/>
              <a:t> </a:t>
            </a:r>
            <a:r>
              <a:rPr dirty="0" sz="2400"/>
              <a:t>-</a:t>
            </a:r>
            <a:r>
              <a:rPr dirty="0" sz="2400" spc="-165"/>
              <a:t> </a:t>
            </a:r>
            <a:r>
              <a:rPr dirty="0" sz="2400" spc="-20"/>
              <a:t>ACLs</a:t>
            </a:r>
            <a:endParaRPr sz="2400"/>
          </a:p>
        </p:txBody>
      </p:sp>
      <p:sp>
        <p:nvSpPr>
          <p:cNvPr id="19" name="object 19" descr=""/>
          <p:cNvSpPr txBox="1"/>
          <p:nvPr/>
        </p:nvSpPr>
        <p:spPr>
          <a:xfrm>
            <a:off x="510641" y="884047"/>
            <a:ext cx="61017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table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lists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areas</a:t>
            </a:r>
            <a:r>
              <a:rPr dirty="0" sz="1600" spc="-10">
                <a:latin typeface="Arial MT"/>
                <a:cs typeface="Arial MT"/>
              </a:rPr>
              <a:t> where</a:t>
            </a:r>
            <a:r>
              <a:rPr dirty="0" sz="1600" spc="-8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ACL</a:t>
            </a:r>
            <a:r>
              <a:rPr dirty="0" sz="1600" spc="-8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misconfigurations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commonly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occur.</a:t>
            </a:r>
            <a:endParaRPr sz="1600">
              <a:latin typeface="Arial MT"/>
              <a:cs typeface="Arial MT"/>
            </a:endParaRPr>
          </a:p>
        </p:txBody>
      </p:sp>
      <p:graphicFrame>
        <p:nvGraphicFramePr>
          <p:cNvPr id="20" name="object 20" descr=""/>
          <p:cNvGraphicFramePr>
            <a:graphicFrameLocks noGrp="1"/>
          </p:cNvGraphicFramePr>
          <p:nvPr/>
        </p:nvGraphicFramePr>
        <p:xfrm>
          <a:off x="581025" y="1179449"/>
          <a:ext cx="8049895" cy="35521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8710"/>
                <a:gridCol w="5594985"/>
              </a:tblGrid>
              <a:tr h="24574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Misconfigurations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solidFill>
                      <a:srgbClr val="004B69"/>
                    </a:solidFill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Selection</a:t>
                      </a:r>
                      <a:r>
                        <a:rPr dirty="0" sz="1200" spc="-4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traffic</a:t>
                      </a:r>
                      <a:r>
                        <a:rPr dirty="0" sz="1200" spc="-5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flow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01600"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dirty="0" sz="1200">
                          <a:latin typeface="Arial MT"/>
                          <a:cs typeface="Arial MT"/>
                        </a:rPr>
                        <a:t>An</a:t>
                      </a:r>
                      <a:r>
                        <a:rPr dirty="0" sz="1200" spc="-8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ACL</a:t>
                      </a:r>
                      <a:r>
                        <a:rPr dirty="0" sz="1200" spc="-6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must</a:t>
                      </a:r>
                      <a:r>
                        <a:rPr dirty="0" sz="1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be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applied</a:t>
                      </a:r>
                      <a:r>
                        <a:rPr dirty="0" sz="12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correct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interface</a:t>
                      </a:r>
                      <a:r>
                        <a:rPr dirty="0" sz="12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in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correct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traffic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direction.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116205">
                    <a:solidFill>
                      <a:srgbClr val="CAD0D3"/>
                    </a:solidFill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Order</a:t>
                      </a:r>
                      <a:r>
                        <a:rPr dirty="0" sz="1200" spc="-5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access</a:t>
                      </a:r>
                      <a:r>
                        <a:rPr dirty="0" sz="1200" spc="-4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control</a:t>
                      </a:r>
                      <a:r>
                        <a:rPr dirty="0" sz="1200" spc="-5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entries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01600"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dirty="0" sz="120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entries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in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an</a:t>
                      </a:r>
                      <a:r>
                        <a:rPr dirty="0" sz="1200" spc="-8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ACL</a:t>
                      </a:r>
                      <a:r>
                        <a:rPr dirty="0" sz="1200" spc="-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should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be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from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specific</a:t>
                      </a:r>
                      <a:r>
                        <a:rPr dirty="0" sz="12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200" spc="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general.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116839">
                    <a:solidFill>
                      <a:srgbClr val="E7E9EB"/>
                    </a:solidFill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Implicit</a:t>
                      </a:r>
                      <a:r>
                        <a:rPr dirty="0" sz="1200" spc="-4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deny</a:t>
                      </a:r>
                      <a:r>
                        <a:rPr dirty="0" sz="1200" spc="-25" b="1">
                          <a:latin typeface="Calibri"/>
                          <a:cs typeface="Calibri"/>
                        </a:rPr>
                        <a:t> any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01600"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dirty="0" sz="120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implicit</a:t>
                      </a:r>
                      <a:r>
                        <a:rPr dirty="0" sz="1200" spc="-8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ACE</a:t>
                      </a:r>
                      <a:r>
                        <a:rPr dirty="0" sz="1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can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be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cause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an</a:t>
                      </a:r>
                      <a:r>
                        <a:rPr dirty="0" sz="1200" spc="-8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ACL</a:t>
                      </a:r>
                      <a:r>
                        <a:rPr dirty="0" sz="1200" spc="-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misconfiguration.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116839">
                    <a:solidFill>
                      <a:srgbClr val="CAD0D3"/>
                    </a:solidFill>
                  </a:tcPr>
                </a:tc>
              </a:tr>
              <a:tr h="48387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Addresses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IPv4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 wildcard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 masks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42240"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59690" marR="645795">
                        <a:lnSpc>
                          <a:spcPct val="114999"/>
                        </a:lnSpc>
                        <a:spcBef>
                          <a:spcPts val="195"/>
                        </a:spcBef>
                      </a:pPr>
                      <a:r>
                        <a:rPr dirty="0" sz="1200">
                          <a:latin typeface="Arial MT"/>
                          <a:cs typeface="Arial MT"/>
                        </a:rPr>
                        <a:t>Complex</a:t>
                      </a:r>
                      <a:r>
                        <a:rPr dirty="0" sz="12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IPv4</a:t>
                      </a:r>
                      <a:r>
                        <a:rPr dirty="0" sz="1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wildcard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masks</a:t>
                      </a:r>
                      <a:r>
                        <a:rPr dirty="0" sz="12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are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more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efficient,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but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are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more</a:t>
                      </a:r>
                      <a:r>
                        <a:rPr dirty="0" sz="12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subject</a:t>
                      </a:r>
                      <a:r>
                        <a:rPr dirty="0" sz="1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to 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configuration</a:t>
                      </a:r>
                      <a:r>
                        <a:rPr dirty="0" sz="1200" spc="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errors.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24765">
                    <a:solidFill>
                      <a:srgbClr val="E7E9EB"/>
                    </a:solidFill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Selection</a:t>
                      </a:r>
                      <a:r>
                        <a:rPr dirty="0" sz="1200" spc="-2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2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transport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layer</a:t>
                      </a:r>
                      <a:r>
                        <a:rPr dirty="0" sz="1200" spc="-2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protocol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02235"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dirty="0" sz="1200">
                          <a:latin typeface="Arial MT"/>
                          <a:cs typeface="Arial MT"/>
                        </a:rPr>
                        <a:t>It</a:t>
                      </a:r>
                      <a:r>
                        <a:rPr dirty="0" sz="1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is</a:t>
                      </a:r>
                      <a:r>
                        <a:rPr dirty="0" sz="1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important</a:t>
                      </a:r>
                      <a:r>
                        <a:rPr dirty="0" sz="12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that</a:t>
                      </a:r>
                      <a:r>
                        <a:rPr dirty="0" sz="1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only</a:t>
                      </a:r>
                      <a:r>
                        <a:rPr dirty="0" sz="12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correct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transport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layer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protocol</a:t>
                      </a:r>
                      <a:r>
                        <a:rPr dirty="0" sz="12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be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specified</a:t>
                      </a:r>
                      <a:r>
                        <a:rPr dirty="0" sz="12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in</a:t>
                      </a:r>
                      <a:r>
                        <a:rPr dirty="0" sz="1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an</a:t>
                      </a:r>
                      <a:r>
                        <a:rPr dirty="0" sz="1200" spc="-8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ACE.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117475">
                    <a:solidFill>
                      <a:srgbClr val="CAD0D3"/>
                    </a:solidFill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Source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destination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ports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02235"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dirty="0" sz="1200">
                          <a:latin typeface="Arial MT"/>
                          <a:cs typeface="Arial MT"/>
                        </a:rPr>
                        <a:t>Ensuring</a:t>
                      </a:r>
                      <a:r>
                        <a:rPr dirty="0" sz="12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that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correct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inbound</a:t>
                      </a:r>
                      <a:r>
                        <a:rPr dirty="0" sz="1200" spc="-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outbound</a:t>
                      </a:r>
                      <a:r>
                        <a:rPr dirty="0" sz="1200" spc="-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ports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are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specified</a:t>
                      </a:r>
                      <a:r>
                        <a:rPr dirty="0" sz="12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in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an</a:t>
                      </a:r>
                      <a:r>
                        <a:rPr dirty="0" sz="1200" spc="-8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ACE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117475">
                    <a:solidFill>
                      <a:srgbClr val="E7E9EB"/>
                    </a:solidFill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Use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established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keyword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02235"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dirty="0" sz="120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2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established</a:t>
                      </a:r>
                      <a:r>
                        <a:rPr dirty="0" sz="12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keyword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applied</a:t>
                      </a:r>
                      <a:r>
                        <a:rPr dirty="0" sz="1200" spc="-6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incorrectly,</a:t>
                      </a:r>
                      <a:r>
                        <a:rPr dirty="0" sz="1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can</a:t>
                      </a:r>
                      <a:r>
                        <a:rPr dirty="0" sz="1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provide</a:t>
                      </a:r>
                      <a:r>
                        <a:rPr dirty="0" sz="12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unexpected</a:t>
                      </a:r>
                      <a:r>
                        <a:rPr dirty="0" sz="1200" spc="-6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results.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117475">
                    <a:solidFill>
                      <a:srgbClr val="CAD0D3"/>
                    </a:solidFill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Uncommon</a:t>
                      </a:r>
                      <a:r>
                        <a:rPr dirty="0" sz="1200" spc="-3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protocols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02235"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dirty="0" sz="1200" spc="-10">
                          <a:latin typeface="Arial MT"/>
                          <a:cs typeface="Arial MT"/>
                        </a:rPr>
                        <a:t>Misconfigured</a:t>
                      </a:r>
                      <a:r>
                        <a:rPr dirty="0" sz="1200" spc="-114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ACLs</a:t>
                      </a:r>
                      <a:r>
                        <a:rPr dirty="0" sz="12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often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cause</a:t>
                      </a:r>
                      <a:r>
                        <a:rPr dirty="0" sz="1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problems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for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protocols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other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than</a:t>
                      </a:r>
                      <a:r>
                        <a:rPr dirty="0" sz="12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TCP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UDP.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117475"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602138" y="1207769"/>
          <a:ext cx="8194040" cy="3678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6650"/>
                <a:gridCol w="5695950"/>
              </a:tblGrid>
              <a:tr h="24574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Symptom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</a:tr>
              <a:tr h="11150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BOOTP</a:t>
                      </a:r>
                      <a:r>
                        <a:rPr dirty="0" sz="1200" spc="-4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-2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DHCP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116839" indent="-85090">
                        <a:lnSpc>
                          <a:spcPct val="100000"/>
                        </a:lnSpc>
                        <a:spcBef>
                          <a:spcPts val="405"/>
                        </a:spcBef>
                        <a:buChar char="•"/>
                        <a:tabLst>
                          <a:tab pos="116839" algn="l"/>
                        </a:tabLst>
                      </a:pPr>
                      <a:r>
                        <a:rPr dirty="0" sz="120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DHCP-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Request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packet</a:t>
                      </a:r>
                      <a:r>
                        <a:rPr dirty="0" sz="12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has</a:t>
                      </a:r>
                      <a:r>
                        <a:rPr dirty="0" sz="1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source</a:t>
                      </a:r>
                      <a:r>
                        <a:rPr dirty="0" sz="1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IPv4</a:t>
                      </a:r>
                      <a:r>
                        <a:rPr dirty="0" sz="1200" spc="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address</a:t>
                      </a:r>
                      <a:r>
                        <a:rPr dirty="0" sz="12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0.0.0.0.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117475" marR="203200" indent="-85725">
                        <a:lnSpc>
                          <a:spcPct val="114999"/>
                        </a:lnSpc>
                        <a:spcBef>
                          <a:spcPts val="5"/>
                        </a:spcBef>
                        <a:buChar char="•"/>
                        <a:tabLst>
                          <a:tab pos="117475" algn="l"/>
                        </a:tabLst>
                      </a:pPr>
                      <a:r>
                        <a:rPr dirty="0" sz="1200" spc="-10">
                          <a:latin typeface="Arial MT"/>
                          <a:cs typeface="Arial MT"/>
                        </a:rPr>
                        <a:t>However,</a:t>
                      </a:r>
                      <a:r>
                        <a:rPr dirty="0" sz="1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NAT</a:t>
                      </a:r>
                      <a:r>
                        <a:rPr dirty="0" sz="12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requires</a:t>
                      </a:r>
                      <a:r>
                        <a:rPr dirty="0" sz="1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both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valid</a:t>
                      </a:r>
                      <a:r>
                        <a:rPr dirty="0" sz="1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destination</a:t>
                      </a:r>
                      <a:r>
                        <a:rPr dirty="0" sz="12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2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source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IPv4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address,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therefore,</a:t>
                      </a:r>
                      <a:r>
                        <a:rPr dirty="0" sz="12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BOOTP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2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DHCP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can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have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difficulty</a:t>
                      </a:r>
                      <a:r>
                        <a:rPr dirty="0" sz="12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operating</a:t>
                      </a:r>
                      <a:r>
                        <a:rPr dirty="0" sz="12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over</a:t>
                      </a:r>
                      <a:r>
                        <a:rPr dirty="0" sz="1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router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running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either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static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or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dynamic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NAT.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116839" indent="-85090">
                        <a:lnSpc>
                          <a:spcPct val="100000"/>
                        </a:lnSpc>
                        <a:spcBef>
                          <a:spcPts val="215"/>
                        </a:spcBef>
                        <a:buChar char="•"/>
                        <a:tabLst>
                          <a:tab pos="116839" algn="l"/>
                        </a:tabLst>
                      </a:pPr>
                      <a:r>
                        <a:rPr dirty="0" sz="1200" spc="-10">
                          <a:latin typeface="Arial MT"/>
                          <a:cs typeface="Arial MT"/>
                        </a:rPr>
                        <a:t>Configuring</a:t>
                      </a:r>
                      <a:r>
                        <a:rPr dirty="0" sz="12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IPv4 helper</a:t>
                      </a:r>
                      <a:r>
                        <a:rPr dirty="0" sz="12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feature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can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help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solve this</a:t>
                      </a:r>
                      <a:r>
                        <a:rPr dirty="0" sz="1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problem.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514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6940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 spc="-25" b="1">
                          <a:latin typeface="Calibri"/>
                          <a:cs typeface="Calibri"/>
                        </a:rPr>
                        <a:t>DNS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117475" marR="76835" indent="-85725">
                        <a:lnSpc>
                          <a:spcPct val="114999"/>
                        </a:lnSpc>
                        <a:spcBef>
                          <a:spcPts val="195"/>
                        </a:spcBef>
                        <a:buChar char="•"/>
                        <a:tabLst>
                          <a:tab pos="117475" algn="l"/>
                        </a:tabLst>
                      </a:pPr>
                      <a:r>
                        <a:rPr dirty="0" sz="1200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200" spc="-7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DNS</a:t>
                      </a:r>
                      <a:r>
                        <a:rPr dirty="0" sz="12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server</a:t>
                      </a:r>
                      <a:r>
                        <a:rPr dirty="0" sz="12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outside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NAT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router</a:t>
                      </a:r>
                      <a:r>
                        <a:rPr dirty="0" sz="1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does</a:t>
                      </a:r>
                      <a:r>
                        <a:rPr dirty="0" sz="1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not</a:t>
                      </a:r>
                      <a:r>
                        <a:rPr dirty="0" sz="1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have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an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accurate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representation</a:t>
                      </a:r>
                      <a:r>
                        <a:rPr dirty="0" sz="12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of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network</a:t>
                      </a:r>
                      <a:r>
                        <a:rPr dirty="0" sz="1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inside</a:t>
                      </a:r>
                      <a:r>
                        <a:rPr dirty="0" sz="12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router.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116839" indent="-85090">
                        <a:lnSpc>
                          <a:spcPct val="100000"/>
                        </a:lnSpc>
                        <a:spcBef>
                          <a:spcPts val="215"/>
                        </a:spcBef>
                        <a:buChar char="•"/>
                        <a:tabLst>
                          <a:tab pos="116839" algn="l"/>
                        </a:tabLst>
                      </a:pPr>
                      <a:r>
                        <a:rPr dirty="0" sz="1200" spc="-10">
                          <a:latin typeface="Arial MT"/>
                          <a:cs typeface="Arial MT"/>
                        </a:rPr>
                        <a:t>Configuring</a:t>
                      </a:r>
                      <a:r>
                        <a:rPr dirty="0" sz="12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IPv4 helper</a:t>
                      </a:r>
                      <a:r>
                        <a:rPr dirty="0" sz="12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feature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can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help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solve this</a:t>
                      </a:r>
                      <a:r>
                        <a:rPr dirty="0" sz="1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problem.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6940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1200" spc="-20" b="1">
                          <a:latin typeface="Calibri"/>
                          <a:cs typeface="Calibri"/>
                        </a:rPr>
                        <a:t>SNMP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723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117475" marR="298450" indent="-85725">
                        <a:lnSpc>
                          <a:spcPct val="114999"/>
                        </a:lnSpc>
                        <a:spcBef>
                          <a:spcPts val="195"/>
                        </a:spcBef>
                        <a:buChar char="•"/>
                        <a:tabLst>
                          <a:tab pos="117475" algn="l"/>
                        </a:tabLst>
                      </a:pPr>
                      <a:r>
                        <a:rPr dirty="0" sz="1200">
                          <a:latin typeface="Arial MT"/>
                          <a:cs typeface="Arial MT"/>
                        </a:rPr>
                        <a:t>An</a:t>
                      </a:r>
                      <a:r>
                        <a:rPr dirty="0" sz="1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SNMP</a:t>
                      </a:r>
                      <a:r>
                        <a:rPr dirty="0" sz="1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management</a:t>
                      </a:r>
                      <a:r>
                        <a:rPr dirty="0" sz="12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station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on</a:t>
                      </a:r>
                      <a:r>
                        <a:rPr dirty="0" sz="1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one</a:t>
                      </a:r>
                      <a:r>
                        <a:rPr dirty="0" sz="1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side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2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NAT</a:t>
                      </a:r>
                      <a:r>
                        <a:rPr dirty="0" sz="1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router</a:t>
                      </a:r>
                      <a:r>
                        <a:rPr dirty="0" sz="1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may</a:t>
                      </a:r>
                      <a:r>
                        <a:rPr dirty="0" sz="1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not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be</a:t>
                      </a:r>
                      <a:r>
                        <a:rPr dirty="0" sz="1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able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 to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contact</a:t>
                      </a:r>
                      <a:r>
                        <a:rPr dirty="0" sz="1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SNMP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agents</a:t>
                      </a:r>
                      <a:r>
                        <a:rPr dirty="0" sz="1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on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other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side</a:t>
                      </a:r>
                      <a:r>
                        <a:rPr dirty="0" sz="1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NAT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router.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116839" indent="-85090">
                        <a:lnSpc>
                          <a:spcPct val="100000"/>
                        </a:lnSpc>
                        <a:spcBef>
                          <a:spcPts val="219"/>
                        </a:spcBef>
                        <a:buChar char="•"/>
                        <a:tabLst>
                          <a:tab pos="116839" algn="l"/>
                        </a:tabLst>
                      </a:pPr>
                      <a:r>
                        <a:rPr dirty="0" sz="1200" spc="-10">
                          <a:latin typeface="Arial MT"/>
                          <a:cs typeface="Arial MT"/>
                        </a:rPr>
                        <a:t>Configuring</a:t>
                      </a:r>
                      <a:r>
                        <a:rPr dirty="0" sz="12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IPv4 helper</a:t>
                      </a:r>
                      <a:r>
                        <a:rPr dirty="0" sz="12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feature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can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help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solve this</a:t>
                      </a:r>
                      <a:r>
                        <a:rPr dirty="0" sz="1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problem.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6940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Tunneling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encryption</a:t>
                      </a:r>
                      <a:r>
                        <a:rPr dirty="0" sz="1200" spc="-3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protocols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723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31750" marR="304165">
                        <a:lnSpc>
                          <a:spcPct val="114999"/>
                        </a:lnSpc>
                        <a:spcBef>
                          <a:spcPts val="200"/>
                        </a:spcBef>
                      </a:pPr>
                      <a:r>
                        <a:rPr dirty="0" sz="1200">
                          <a:latin typeface="Arial MT"/>
                          <a:cs typeface="Arial MT"/>
                        </a:rPr>
                        <a:t>Encryption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tunneling</a:t>
                      </a:r>
                      <a:r>
                        <a:rPr dirty="0" sz="1200" spc="-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protocols</a:t>
                      </a:r>
                      <a:r>
                        <a:rPr dirty="0" sz="1200" spc="-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often</a:t>
                      </a:r>
                      <a:r>
                        <a:rPr dirty="0" sz="12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require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that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traffic</a:t>
                      </a:r>
                      <a:r>
                        <a:rPr dirty="0" sz="12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be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sourced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from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50">
                          <a:latin typeface="Arial MT"/>
                          <a:cs typeface="Arial MT"/>
                        </a:rPr>
                        <a:t>a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specific</a:t>
                      </a:r>
                      <a:r>
                        <a:rPr dirty="0" sz="12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UDP</a:t>
                      </a:r>
                      <a:r>
                        <a:rPr dirty="0" sz="1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or</a:t>
                      </a:r>
                      <a:r>
                        <a:rPr dirty="0" sz="1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TCP</a:t>
                      </a:r>
                      <a:r>
                        <a:rPr dirty="0" sz="12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port,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or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use</a:t>
                      </a:r>
                      <a:r>
                        <a:rPr dirty="0" sz="1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protocol</a:t>
                      </a:r>
                      <a:r>
                        <a:rPr dirty="0" sz="12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at</a:t>
                      </a:r>
                      <a:r>
                        <a:rPr dirty="0" sz="12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transport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layer</a:t>
                      </a:r>
                      <a:r>
                        <a:rPr dirty="0" sz="12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that</a:t>
                      </a:r>
                      <a:r>
                        <a:rPr dirty="0" sz="1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cannot</a:t>
                      </a:r>
                      <a:r>
                        <a:rPr dirty="0" sz="12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be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processed</a:t>
                      </a:r>
                      <a:r>
                        <a:rPr dirty="0" sz="1200" spc="-7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by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NAT.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254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23558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5320030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7977505" algn="l"/>
                        </a:tabLst>
                      </a:pPr>
                      <a:r>
                        <a:rPr dirty="0" sz="600">
                          <a:solidFill>
                            <a:srgbClr val="D9D9D9"/>
                          </a:solidFill>
                          <a:latin typeface="Arial MT"/>
                          <a:cs typeface="Arial MT"/>
                        </a:rPr>
                        <a:t>©</a:t>
                      </a:r>
                      <a:r>
                        <a:rPr dirty="0" sz="600" spc="-20">
                          <a:solidFill>
                            <a:srgbClr val="D9D9D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>
                          <a:solidFill>
                            <a:srgbClr val="D9D9D9"/>
                          </a:solidFill>
                          <a:latin typeface="Arial MT"/>
                          <a:cs typeface="Arial MT"/>
                        </a:rPr>
                        <a:t>2012</a:t>
                      </a:r>
                      <a:r>
                        <a:rPr dirty="0" sz="600" spc="150">
                          <a:solidFill>
                            <a:srgbClr val="D9D9D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-10">
                          <a:solidFill>
                            <a:srgbClr val="D9D9D9"/>
                          </a:solidFill>
                          <a:latin typeface="Arial MT"/>
                          <a:cs typeface="Arial MT"/>
                        </a:rPr>
                        <a:t>Cisco </a:t>
                      </a:r>
                      <a:r>
                        <a:rPr dirty="0" sz="600">
                          <a:solidFill>
                            <a:srgbClr val="D9D9D9"/>
                          </a:solidFill>
                          <a:latin typeface="Arial MT"/>
                          <a:cs typeface="Arial MT"/>
                        </a:rPr>
                        <a:t>and/or</a:t>
                      </a:r>
                      <a:r>
                        <a:rPr dirty="0" sz="600" spc="-15">
                          <a:solidFill>
                            <a:srgbClr val="D9D9D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>
                          <a:solidFill>
                            <a:srgbClr val="D9D9D9"/>
                          </a:solidFill>
                          <a:latin typeface="Arial MT"/>
                          <a:cs typeface="Arial MT"/>
                        </a:rPr>
                        <a:t>its</a:t>
                      </a:r>
                      <a:r>
                        <a:rPr dirty="0" sz="600" spc="-15">
                          <a:solidFill>
                            <a:srgbClr val="D9D9D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>
                          <a:solidFill>
                            <a:srgbClr val="D9D9D9"/>
                          </a:solidFill>
                          <a:latin typeface="Arial MT"/>
                          <a:cs typeface="Arial MT"/>
                        </a:rPr>
                        <a:t>affiliates.</a:t>
                      </a:r>
                      <a:r>
                        <a:rPr dirty="0" sz="600" spc="-50">
                          <a:solidFill>
                            <a:srgbClr val="D9D9D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>
                          <a:solidFill>
                            <a:srgbClr val="D9D9D9"/>
                          </a:solidFill>
                          <a:latin typeface="Arial MT"/>
                          <a:cs typeface="Arial MT"/>
                        </a:rPr>
                        <a:t>All</a:t>
                      </a:r>
                      <a:r>
                        <a:rPr dirty="0" sz="600" spc="-10">
                          <a:solidFill>
                            <a:srgbClr val="D9D9D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>
                          <a:solidFill>
                            <a:srgbClr val="D9D9D9"/>
                          </a:solidFill>
                          <a:latin typeface="Arial MT"/>
                          <a:cs typeface="Arial MT"/>
                        </a:rPr>
                        <a:t>rights</a:t>
                      </a:r>
                      <a:r>
                        <a:rPr dirty="0" sz="600" spc="-15">
                          <a:solidFill>
                            <a:srgbClr val="D9D9D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>
                          <a:solidFill>
                            <a:srgbClr val="D9D9D9"/>
                          </a:solidFill>
                          <a:latin typeface="Arial MT"/>
                          <a:cs typeface="Arial MT"/>
                        </a:rPr>
                        <a:t>reserved.</a:t>
                      </a:r>
                      <a:r>
                        <a:rPr dirty="0" sz="600" spc="290">
                          <a:solidFill>
                            <a:srgbClr val="D9D9D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-10">
                          <a:solidFill>
                            <a:srgbClr val="D9D9D9"/>
                          </a:solidFill>
                          <a:latin typeface="Arial MT"/>
                          <a:cs typeface="Arial MT"/>
                        </a:rPr>
                        <a:t>Cisco</a:t>
                      </a:r>
                      <a:r>
                        <a:rPr dirty="0" sz="600" spc="-15">
                          <a:solidFill>
                            <a:srgbClr val="D9D9D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-10">
                          <a:solidFill>
                            <a:srgbClr val="D9D9D9"/>
                          </a:solidFill>
                          <a:latin typeface="Arial MT"/>
                          <a:cs typeface="Arial MT"/>
                        </a:rPr>
                        <a:t>Confidential</a:t>
                      </a:r>
                      <a:r>
                        <a:rPr dirty="0" sz="600">
                          <a:solidFill>
                            <a:srgbClr val="D9D9D9"/>
                          </a:solidFill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600" spc="-25">
                          <a:solidFill>
                            <a:srgbClr val="D9D9D9"/>
                          </a:solidFill>
                          <a:latin typeface="Arial MT"/>
                          <a:cs typeface="Arial MT"/>
                        </a:rPr>
                        <a:t>33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27940">
                    <a:lnL w="19050">
                      <a:solidFill>
                        <a:srgbClr val="38C5F4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" name="object 3" descr=""/>
          <p:cNvSpPr/>
          <p:nvPr/>
        </p:nvSpPr>
        <p:spPr>
          <a:xfrm>
            <a:off x="638860" y="4715192"/>
            <a:ext cx="209550" cy="180975"/>
          </a:xfrm>
          <a:custGeom>
            <a:avLst/>
            <a:gdLst/>
            <a:ahLst/>
            <a:cxnLst/>
            <a:rect l="l" t="t" r="r" b="b"/>
            <a:pathLst>
              <a:path w="209550" h="180975">
                <a:moveTo>
                  <a:pt x="40665" y="153263"/>
                </a:moveTo>
                <a:lnTo>
                  <a:pt x="36245" y="147015"/>
                </a:lnTo>
                <a:lnTo>
                  <a:pt x="26517" y="143433"/>
                </a:lnTo>
                <a:lnTo>
                  <a:pt x="22974" y="142544"/>
                </a:lnTo>
                <a:lnTo>
                  <a:pt x="20332" y="141643"/>
                </a:lnTo>
                <a:lnTo>
                  <a:pt x="15913" y="140754"/>
                </a:lnTo>
                <a:lnTo>
                  <a:pt x="15913" y="133604"/>
                </a:lnTo>
                <a:lnTo>
                  <a:pt x="19443" y="131813"/>
                </a:lnTo>
                <a:lnTo>
                  <a:pt x="30048" y="131813"/>
                </a:lnTo>
                <a:lnTo>
                  <a:pt x="36245" y="133604"/>
                </a:lnTo>
                <a:lnTo>
                  <a:pt x="37122" y="133604"/>
                </a:lnTo>
                <a:lnTo>
                  <a:pt x="37122" y="131813"/>
                </a:lnTo>
                <a:lnTo>
                  <a:pt x="37122" y="121081"/>
                </a:lnTo>
                <a:lnTo>
                  <a:pt x="36245" y="121081"/>
                </a:lnTo>
                <a:lnTo>
                  <a:pt x="30048" y="119303"/>
                </a:lnTo>
                <a:lnTo>
                  <a:pt x="22098" y="119303"/>
                </a:lnTo>
                <a:lnTo>
                  <a:pt x="13042" y="120611"/>
                </a:lnTo>
                <a:lnTo>
                  <a:pt x="6070" y="124333"/>
                </a:lnTo>
                <a:lnTo>
                  <a:pt x="1587" y="130251"/>
                </a:lnTo>
                <a:lnTo>
                  <a:pt x="0" y="138074"/>
                </a:lnTo>
                <a:lnTo>
                  <a:pt x="0" y="147904"/>
                </a:lnTo>
                <a:lnTo>
                  <a:pt x="7061" y="152374"/>
                </a:lnTo>
                <a:lnTo>
                  <a:pt x="15913" y="155054"/>
                </a:lnTo>
                <a:lnTo>
                  <a:pt x="16789" y="155943"/>
                </a:lnTo>
                <a:lnTo>
                  <a:pt x="18554" y="155943"/>
                </a:lnTo>
                <a:lnTo>
                  <a:pt x="25628" y="159524"/>
                </a:lnTo>
                <a:lnTo>
                  <a:pt x="25628" y="165785"/>
                </a:lnTo>
                <a:lnTo>
                  <a:pt x="22098" y="167563"/>
                </a:lnTo>
                <a:lnTo>
                  <a:pt x="7950" y="167563"/>
                </a:lnTo>
                <a:lnTo>
                  <a:pt x="1765" y="165785"/>
                </a:lnTo>
                <a:lnTo>
                  <a:pt x="876" y="165785"/>
                </a:lnTo>
                <a:lnTo>
                  <a:pt x="876" y="179184"/>
                </a:lnTo>
                <a:lnTo>
                  <a:pt x="8839" y="180975"/>
                </a:lnTo>
                <a:lnTo>
                  <a:pt x="16789" y="180975"/>
                </a:lnTo>
                <a:lnTo>
                  <a:pt x="25361" y="179920"/>
                </a:lnTo>
                <a:lnTo>
                  <a:pt x="33032" y="176517"/>
                </a:lnTo>
                <a:lnTo>
                  <a:pt x="38544" y="170421"/>
                </a:lnTo>
                <a:lnTo>
                  <a:pt x="39204" y="167563"/>
                </a:lnTo>
                <a:lnTo>
                  <a:pt x="40665" y="161315"/>
                </a:lnTo>
                <a:lnTo>
                  <a:pt x="40665" y="153263"/>
                </a:lnTo>
                <a:close/>
              </a:path>
              <a:path w="209550" h="180975">
                <a:moveTo>
                  <a:pt x="46761" y="51498"/>
                </a:moveTo>
                <a:lnTo>
                  <a:pt x="43256" y="48806"/>
                </a:lnTo>
                <a:lnTo>
                  <a:pt x="35356" y="48806"/>
                </a:lnTo>
                <a:lnTo>
                  <a:pt x="31851" y="51498"/>
                </a:lnTo>
                <a:lnTo>
                  <a:pt x="31851" y="75717"/>
                </a:lnTo>
                <a:lnTo>
                  <a:pt x="35356" y="79311"/>
                </a:lnTo>
                <a:lnTo>
                  <a:pt x="43256" y="79311"/>
                </a:lnTo>
                <a:lnTo>
                  <a:pt x="46761" y="75717"/>
                </a:lnTo>
                <a:lnTo>
                  <a:pt x="46761" y="55981"/>
                </a:lnTo>
                <a:lnTo>
                  <a:pt x="46761" y="51498"/>
                </a:lnTo>
                <a:close/>
              </a:path>
              <a:path w="209550" h="180975">
                <a:moveTo>
                  <a:pt x="87426" y="31153"/>
                </a:moveTo>
                <a:lnTo>
                  <a:pt x="83921" y="28473"/>
                </a:lnTo>
                <a:lnTo>
                  <a:pt x="76022" y="28473"/>
                </a:lnTo>
                <a:lnTo>
                  <a:pt x="72517" y="31153"/>
                </a:lnTo>
                <a:lnTo>
                  <a:pt x="72517" y="75742"/>
                </a:lnTo>
                <a:lnTo>
                  <a:pt x="76022" y="79311"/>
                </a:lnTo>
                <a:lnTo>
                  <a:pt x="83921" y="79311"/>
                </a:lnTo>
                <a:lnTo>
                  <a:pt x="87426" y="75742"/>
                </a:lnTo>
                <a:lnTo>
                  <a:pt x="87426" y="35610"/>
                </a:lnTo>
                <a:lnTo>
                  <a:pt x="87426" y="31153"/>
                </a:lnTo>
                <a:close/>
              </a:path>
              <a:path w="209550" h="180975">
                <a:moveTo>
                  <a:pt x="100304" y="121081"/>
                </a:moveTo>
                <a:lnTo>
                  <a:pt x="98552" y="121081"/>
                </a:lnTo>
                <a:lnTo>
                  <a:pt x="93294" y="119303"/>
                </a:lnTo>
                <a:lnTo>
                  <a:pt x="86271" y="119303"/>
                </a:lnTo>
                <a:lnTo>
                  <a:pt x="74066" y="121539"/>
                </a:lnTo>
                <a:lnTo>
                  <a:pt x="64338" y="127800"/>
                </a:lnTo>
                <a:lnTo>
                  <a:pt x="57899" y="137414"/>
                </a:lnTo>
                <a:lnTo>
                  <a:pt x="55575" y="149694"/>
                </a:lnTo>
                <a:lnTo>
                  <a:pt x="58026" y="162877"/>
                </a:lnTo>
                <a:lnTo>
                  <a:pt x="64668" y="172707"/>
                </a:lnTo>
                <a:lnTo>
                  <a:pt x="74434" y="178854"/>
                </a:lnTo>
                <a:lnTo>
                  <a:pt x="86271" y="180975"/>
                </a:lnTo>
                <a:lnTo>
                  <a:pt x="93294" y="180975"/>
                </a:lnTo>
                <a:lnTo>
                  <a:pt x="98552" y="179184"/>
                </a:lnTo>
                <a:lnTo>
                  <a:pt x="100304" y="179184"/>
                </a:lnTo>
                <a:lnTo>
                  <a:pt x="100304" y="165785"/>
                </a:lnTo>
                <a:lnTo>
                  <a:pt x="100304" y="163106"/>
                </a:lnTo>
                <a:lnTo>
                  <a:pt x="99428" y="163106"/>
                </a:lnTo>
                <a:lnTo>
                  <a:pt x="95046" y="165785"/>
                </a:lnTo>
                <a:lnTo>
                  <a:pt x="77508" y="165785"/>
                </a:lnTo>
                <a:lnTo>
                  <a:pt x="71361" y="158635"/>
                </a:lnTo>
                <a:lnTo>
                  <a:pt x="71361" y="140754"/>
                </a:lnTo>
                <a:lnTo>
                  <a:pt x="78384" y="133604"/>
                </a:lnTo>
                <a:lnTo>
                  <a:pt x="95046" y="133604"/>
                </a:lnTo>
                <a:lnTo>
                  <a:pt x="99428" y="137172"/>
                </a:lnTo>
                <a:lnTo>
                  <a:pt x="100304" y="137172"/>
                </a:lnTo>
                <a:lnTo>
                  <a:pt x="100304" y="133604"/>
                </a:lnTo>
                <a:lnTo>
                  <a:pt x="100304" y="121081"/>
                </a:lnTo>
                <a:close/>
              </a:path>
              <a:path w="209550" h="180975">
                <a:moveTo>
                  <a:pt x="128104" y="3556"/>
                </a:moveTo>
                <a:lnTo>
                  <a:pt x="124587" y="0"/>
                </a:lnTo>
                <a:lnTo>
                  <a:pt x="116700" y="0"/>
                </a:lnTo>
                <a:lnTo>
                  <a:pt x="113182" y="3556"/>
                </a:lnTo>
                <a:lnTo>
                  <a:pt x="113182" y="90665"/>
                </a:lnTo>
                <a:lnTo>
                  <a:pt x="116700" y="94221"/>
                </a:lnTo>
                <a:lnTo>
                  <a:pt x="124587" y="94221"/>
                </a:lnTo>
                <a:lnTo>
                  <a:pt x="128104" y="90665"/>
                </a:lnTo>
                <a:lnTo>
                  <a:pt x="128104" y="7112"/>
                </a:lnTo>
                <a:lnTo>
                  <a:pt x="128104" y="3556"/>
                </a:lnTo>
                <a:close/>
              </a:path>
              <a:path w="209550" h="180975">
                <a:moveTo>
                  <a:pt x="168770" y="31153"/>
                </a:moveTo>
                <a:lnTo>
                  <a:pt x="165252" y="28473"/>
                </a:lnTo>
                <a:lnTo>
                  <a:pt x="157365" y="28473"/>
                </a:lnTo>
                <a:lnTo>
                  <a:pt x="153860" y="31153"/>
                </a:lnTo>
                <a:lnTo>
                  <a:pt x="153860" y="75742"/>
                </a:lnTo>
                <a:lnTo>
                  <a:pt x="157365" y="79311"/>
                </a:lnTo>
                <a:lnTo>
                  <a:pt x="165252" y="79311"/>
                </a:lnTo>
                <a:lnTo>
                  <a:pt x="168770" y="75742"/>
                </a:lnTo>
                <a:lnTo>
                  <a:pt x="168770" y="35610"/>
                </a:lnTo>
                <a:lnTo>
                  <a:pt x="168770" y="31153"/>
                </a:lnTo>
                <a:close/>
              </a:path>
              <a:path w="209550" h="180975">
                <a:moveTo>
                  <a:pt x="178257" y="149694"/>
                </a:moveTo>
                <a:lnTo>
                  <a:pt x="176034" y="137782"/>
                </a:lnTo>
                <a:lnTo>
                  <a:pt x="173901" y="134493"/>
                </a:lnTo>
                <a:lnTo>
                  <a:pt x="169773" y="128130"/>
                </a:lnTo>
                <a:lnTo>
                  <a:pt x="162394" y="123228"/>
                </a:lnTo>
                <a:lnTo>
                  <a:pt x="162394" y="141643"/>
                </a:lnTo>
                <a:lnTo>
                  <a:pt x="162394" y="158635"/>
                </a:lnTo>
                <a:lnTo>
                  <a:pt x="156222" y="165785"/>
                </a:lnTo>
                <a:lnTo>
                  <a:pt x="138607" y="165785"/>
                </a:lnTo>
                <a:lnTo>
                  <a:pt x="132435" y="158635"/>
                </a:lnTo>
                <a:lnTo>
                  <a:pt x="132435" y="141643"/>
                </a:lnTo>
                <a:lnTo>
                  <a:pt x="138607" y="134493"/>
                </a:lnTo>
                <a:lnTo>
                  <a:pt x="156222" y="134493"/>
                </a:lnTo>
                <a:lnTo>
                  <a:pt x="162394" y="141643"/>
                </a:lnTo>
                <a:lnTo>
                  <a:pt x="162394" y="123228"/>
                </a:lnTo>
                <a:lnTo>
                  <a:pt x="160045" y="121666"/>
                </a:lnTo>
                <a:lnTo>
                  <a:pt x="147421" y="119303"/>
                </a:lnTo>
                <a:lnTo>
                  <a:pt x="134785" y="121666"/>
                </a:lnTo>
                <a:lnTo>
                  <a:pt x="125056" y="128130"/>
                </a:lnTo>
                <a:lnTo>
                  <a:pt x="118783" y="137782"/>
                </a:lnTo>
                <a:lnTo>
                  <a:pt x="116573" y="149694"/>
                </a:lnTo>
                <a:lnTo>
                  <a:pt x="118783" y="161747"/>
                </a:lnTo>
                <a:lnTo>
                  <a:pt x="125056" y="171704"/>
                </a:lnTo>
                <a:lnTo>
                  <a:pt x="134785" y="178485"/>
                </a:lnTo>
                <a:lnTo>
                  <a:pt x="147421" y="180975"/>
                </a:lnTo>
                <a:lnTo>
                  <a:pt x="160045" y="178485"/>
                </a:lnTo>
                <a:lnTo>
                  <a:pt x="169773" y="171704"/>
                </a:lnTo>
                <a:lnTo>
                  <a:pt x="173494" y="165785"/>
                </a:lnTo>
                <a:lnTo>
                  <a:pt x="176034" y="161747"/>
                </a:lnTo>
                <a:lnTo>
                  <a:pt x="178257" y="149694"/>
                </a:lnTo>
                <a:close/>
              </a:path>
              <a:path w="209550" h="180975">
                <a:moveTo>
                  <a:pt x="209435" y="51498"/>
                </a:moveTo>
                <a:lnTo>
                  <a:pt x="205930" y="48806"/>
                </a:lnTo>
                <a:lnTo>
                  <a:pt x="198031" y="48806"/>
                </a:lnTo>
                <a:lnTo>
                  <a:pt x="194525" y="51498"/>
                </a:lnTo>
                <a:lnTo>
                  <a:pt x="194525" y="75717"/>
                </a:lnTo>
                <a:lnTo>
                  <a:pt x="198031" y="79311"/>
                </a:lnTo>
                <a:lnTo>
                  <a:pt x="205930" y="79311"/>
                </a:lnTo>
                <a:lnTo>
                  <a:pt x="209435" y="75717"/>
                </a:lnTo>
                <a:lnTo>
                  <a:pt x="209435" y="55981"/>
                </a:lnTo>
                <a:lnTo>
                  <a:pt x="209435" y="51498"/>
                </a:lnTo>
                <a:close/>
              </a:path>
            </a:pathLst>
          </a:custGeom>
          <a:solidFill>
            <a:srgbClr val="38C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508038" y="4743665"/>
            <a:ext cx="76200" cy="153035"/>
          </a:xfrm>
          <a:custGeom>
            <a:avLst/>
            <a:gdLst/>
            <a:ahLst/>
            <a:cxnLst/>
            <a:rect l="l" t="t" r="r" b="b"/>
            <a:pathLst>
              <a:path w="76200" h="153035">
                <a:moveTo>
                  <a:pt x="14909" y="23025"/>
                </a:moveTo>
                <a:lnTo>
                  <a:pt x="11404" y="20332"/>
                </a:lnTo>
                <a:lnTo>
                  <a:pt x="3505" y="20332"/>
                </a:lnTo>
                <a:lnTo>
                  <a:pt x="0" y="23025"/>
                </a:lnTo>
                <a:lnTo>
                  <a:pt x="0" y="47244"/>
                </a:lnTo>
                <a:lnTo>
                  <a:pt x="3505" y="50838"/>
                </a:lnTo>
                <a:lnTo>
                  <a:pt x="11404" y="50838"/>
                </a:lnTo>
                <a:lnTo>
                  <a:pt x="14909" y="47244"/>
                </a:lnTo>
                <a:lnTo>
                  <a:pt x="14909" y="27508"/>
                </a:lnTo>
                <a:lnTo>
                  <a:pt x="14909" y="23025"/>
                </a:lnTo>
                <a:close/>
              </a:path>
              <a:path w="76200" h="153035">
                <a:moveTo>
                  <a:pt x="55575" y="2679"/>
                </a:moveTo>
                <a:lnTo>
                  <a:pt x="52070" y="0"/>
                </a:lnTo>
                <a:lnTo>
                  <a:pt x="44183" y="0"/>
                </a:lnTo>
                <a:lnTo>
                  <a:pt x="40665" y="2679"/>
                </a:lnTo>
                <a:lnTo>
                  <a:pt x="40665" y="47269"/>
                </a:lnTo>
                <a:lnTo>
                  <a:pt x="44183" y="50838"/>
                </a:lnTo>
                <a:lnTo>
                  <a:pt x="52070" y="50838"/>
                </a:lnTo>
                <a:lnTo>
                  <a:pt x="55575" y="47269"/>
                </a:lnTo>
                <a:lnTo>
                  <a:pt x="55575" y="7137"/>
                </a:lnTo>
                <a:lnTo>
                  <a:pt x="55575" y="2679"/>
                </a:lnTo>
                <a:close/>
              </a:path>
              <a:path w="76200" h="153035">
                <a:moveTo>
                  <a:pt x="75920" y="92608"/>
                </a:moveTo>
                <a:lnTo>
                  <a:pt x="74129" y="92608"/>
                </a:lnTo>
                <a:lnTo>
                  <a:pt x="68795" y="90830"/>
                </a:lnTo>
                <a:lnTo>
                  <a:pt x="61671" y="90830"/>
                </a:lnTo>
                <a:lnTo>
                  <a:pt x="49276" y="93065"/>
                </a:lnTo>
                <a:lnTo>
                  <a:pt x="39395" y="99326"/>
                </a:lnTo>
                <a:lnTo>
                  <a:pt x="32867" y="108940"/>
                </a:lnTo>
                <a:lnTo>
                  <a:pt x="30505" y="121221"/>
                </a:lnTo>
                <a:lnTo>
                  <a:pt x="32994" y="134404"/>
                </a:lnTo>
                <a:lnTo>
                  <a:pt x="39738" y="144233"/>
                </a:lnTo>
                <a:lnTo>
                  <a:pt x="49657" y="150380"/>
                </a:lnTo>
                <a:lnTo>
                  <a:pt x="61671" y="152501"/>
                </a:lnTo>
                <a:lnTo>
                  <a:pt x="68795" y="152501"/>
                </a:lnTo>
                <a:lnTo>
                  <a:pt x="74129" y="150710"/>
                </a:lnTo>
                <a:lnTo>
                  <a:pt x="75920" y="150710"/>
                </a:lnTo>
                <a:lnTo>
                  <a:pt x="75920" y="137312"/>
                </a:lnTo>
                <a:lnTo>
                  <a:pt x="75920" y="134632"/>
                </a:lnTo>
                <a:lnTo>
                  <a:pt x="75018" y="134632"/>
                </a:lnTo>
                <a:lnTo>
                  <a:pt x="69684" y="137312"/>
                </a:lnTo>
                <a:lnTo>
                  <a:pt x="52768" y="137312"/>
                </a:lnTo>
                <a:lnTo>
                  <a:pt x="46532" y="130162"/>
                </a:lnTo>
                <a:lnTo>
                  <a:pt x="46532" y="112280"/>
                </a:lnTo>
                <a:lnTo>
                  <a:pt x="52768" y="105130"/>
                </a:lnTo>
                <a:lnTo>
                  <a:pt x="70573" y="105130"/>
                </a:lnTo>
                <a:lnTo>
                  <a:pt x="75018" y="108699"/>
                </a:lnTo>
                <a:lnTo>
                  <a:pt x="75920" y="108699"/>
                </a:lnTo>
                <a:lnTo>
                  <a:pt x="75920" y="105130"/>
                </a:lnTo>
                <a:lnTo>
                  <a:pt x="75920" y="92608"/>
                </a:lnTo>
                <a:close/>
              </a:path>
            </a:pathLst>
          </a:custGeom>
          <a:solidFill>
            <a:srgbClr val="38C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Symptoms</a:t>
            </a:r>
            <a:r>
              <a:rPr dirty="0" spc="-10"/>
              <a:t> </a:t>
            </a:r>
            <a:r>
              <a:rPr dirty="0"/>
              <a:t>and</a:t>
            </a:r>
            <a:r>
              <a:rPr dirty="0" spc="-40"/>
              <a:t> </a:t>
            </a:r>
            <a:r>
              <a:rPr dirty="0"/>
              <a:t>Causes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/>
              <a:t>Network</a:t>
            </a:r>
            <a:r>
              <a:rPr dirty="0" spc="-20"/>
              <a:t> </a:t>
            </a:r>
            <a:r>
              <a:rPr dirty="0" spc="-10"/>
              <a:t>Problems</a:t>
            </a:r>
          </a:p>
          <a:p>
            <a:pPr marL="12700">
              <a:lnSpc>
                <a:spcPts val="2580"/>
              </a:lnSpc>
            </a:pPr>
            <a:r>
              <a:rPr dirty="0" sz="2400" spc="-10"/>
              <a:t>Transport</a:t>
            </a:r>
            <a:r>
              <a:rPr dirty="0" sz="2400" spc="-75"/>
              <a:t> </a:t>
            </a:r>
            <a:r>
              <a:rPr dirty="0" sz="2400"/>
              <a:t>Layer</a:t>
            </a:r>
            <a:r>
              <a:rPr dirty="0" sz="2400" spc="-100"/>
              <a:t> </a:t>
            </a:r>
            <a:r>
              <a:rPr dirty="0" sz="2400" spc="-10"/>
              <a:t>Troubleshooting</a:t>
            </a:r>
            <a:r>
              <a:rPr dirty="0" sz="2400" spc="-40"/>
              <a:t> </a:t>
            </a:r>
            <a:r>
              <a:rPr dirty="0" sz="2400"/>
              <a:t>-</a:t>
            </a:r>
            <a:r>
              <a:rPr dirty="0" sz="2400" spc="-75"/>
              <a:t> </a:t>
            </a:r>
            <a:r>
              <a:rPr dirty="0" sz="2400" spc="-45"/>
              <a:t>NAT</a:t>
            </a:r>
            <a:r>
              <a:rPr dirty="0" sz="2400" spc="-110"/>
              <a:t> </a:t>
            </a:r>
            <a:r>
              <a:rPr dirty="0" sz="2400"/>
              <a:t>for</a:t>
            </a:r>
            <a:r>
              <a:rPr dirty="0" sz="2400" spc="-85"/>
              <a:t> </a:t>
            </a:r>
            <a:r>
              <a:rPr dirty="0" sz="2400" spc="-20"/>
              <a:t>IPv4</a:t>
            </a:r>
            <a:endParaRPr sz="2400"/>
          </a:p>
        </p:txBody>
      </p:sp>
      <p:sp>
        <p:nvSpPr>
          <p:cNvPr id="6" name="object 6" descr=""/>
          <p:cNvSpPr txBox="1"/>
          <p:nvPr/>
        </p:nvSpPr>
        <p:spPr>
          <a:xfrm>
            <a:off x="510641" y="884047"/>
            <a:ext cx="49523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table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lists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common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interoperability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areas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NAT.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Symptoms</a:t>
            </a:r>
            <a:r>
              <a:rPr dirty="0" spc="-10"/>
              <a:t> </a:t>
            </a:r>
            <a:r>
              <a:rPr dirty="0"/>
              <a:t>and</a:t>
            </a:r>
            <a:r>
              <a:rPr dirty="0" spc="-40"/>
              <a:t> </a:t>
            </a:r>
            <a:r>
              <a:rPr dirty="0"/>
              <a:t>Causes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/>
              <a:t>Network</a:t>
            </a:r>
            <a:r>
              <a:rPr dirty="0" spc="-20"/>
              <a:t> </a:t>
            </a:r>
            <a:r>
              <a:rPr dirty="0" spc="-10"/>
              <a:t>Problems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Application</a:t>
            </a:r>
            <a:r>
              <a:rPr dirty="0" sz="2400" spc="-110"/>
              <a:t> </a:t>
            </a:r>
            <a:r>
              <a:rPr dirty="0" sz="2400"/>
              <a:t>Layer</a:t>
            </a:r>
            <a:r>
              <a:rPr dirty="0" sz="2400" spc="-160"/>
              <a:t> </a:t>
            </a:r>
            <a:r>
              <a:rPr dirty="0" sz="2400" spc="-10"/>
              <a:t>Troubleshooting</a:t>
            </a:r>
            <a:endParaRPr sz="2400"/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2012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34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10641" y="760603"/>
            <a:ext cx="66516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table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provides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short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description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these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application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layer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protocols.</a:t>
            </a:r>
            <a:endParaRPr sz="1600">
              <a:latin typeface="Arial MT"/>
              <a:cs typeface="Arial MT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603250" y="1217422"/>
          <a:ext cx="8191500" cy="33915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2875"/>
                <a:gridCol w="6689090"/>
              </a:tblGrid>
              <a:tr h="24574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Applications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SSH/Telnet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660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dirty="0" sz="1200">
                          <a:latin typeface="Arial MT"/>
                          <a:cs typeface="Arial MT"/>
                        </a:rPr>
                        <a:t>Enables</a:t>
                      </a:r>
                      <a:r>
                        <a:rPr dirty="0" sz="1200" spc="-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users</a:t>
                      </a:r>
                      <a:r>
                        <a:rPr dirty="0" sz="1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establish</a:t>
                      </a:r>
                      <a:r>
                        <a:rPr dirty="0" sz="12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terminal</a:t>
                      </a:r>
                      <a:r>
                        <a:rPr dirty="0" sz="1200" spc="-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session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connections</a:t>
                      </a:r>
                      <a:r>
                        <a:rPr dirty="0" sz="12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with</a:t>
                      </a:r>
                      <a:r>
                        <a:rPr dirty="0" sz="1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remote</a:t>
                      </a:r>
                      <a:r>
                        <a:rPr dirty="0" sz="12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hosts.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812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48387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dirty="0" sz="1200" spc="-20" b="1">
                          <a:latin typeface="Calibri"/>
                          <a:cs typeface="Calibri"/>
                        </a:rPr>
                        <a:t>HTTP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416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1200">
                          <a:latin typeface="Arial MT"/>
                          <a:cs typeface="Arial MT"/>
                        </a:rPr>
                        <a:t>Supports</a:t>
                      </a:r>
                      <a:r>
                        <a:rPr dirty="0" sz="12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exchanging</a:t>
                      </a:r>
                      <a:r>
                        <a:rPr dirty="0" sz="1200" spc="-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text,</a:t>
                      </a:r>
                      <a:r>
                        <a:rPr dirty="0" sz="1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graphic</a:t>
                      </a:r>
                      <a:r>
                        <a:rPr dirty="0" sz="1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images,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sound,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video,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other</a:t>
                      </a:r>
                      <a:r>
                        <a:rPr dirty="0" sz="12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multimedia</a:t>
                      </a:r>
                      <a:r>
                        <a:rPr dirty="0" sz="12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files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on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 the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200" spc="-20">
                          <a:latin typeface="Arial MT"/>
                          <a:cs typeface="Arial MT"/>
                        </a:rPr>
                        <a:t>web.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514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200" spc="-25" b="1">
                          <a:latin typeface="Calibri"/>
                          <a:cs typeface="Calibri"/>
                        </a:rPr>
                        <a:t>FTP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dirty="0" sz="1200">
                          <a:latin typeface="Arial MT"/>
                          <a:cs typeface="Arial MT"/>
                        </a:rPr>
                        <a:t>Performs</a:t>
                      </a:r>
                      <a:r>
                        <a:rPr dirty="0" sz="12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interactive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file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transfers</a:t>
                      </a:r>
                      <a:r>
                        <a:rPr dirty="0" sz="12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between</a:t>
                      </a:r>
                      <a:r>
                        <a:rPr dirty="0" sz="12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hosts.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812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200" spc="-20" b="1">
                          <a:latin typeface="Calibri"/>
                          <a:cs typeface="Calibri"/>
                        </a:rPr>
                        <a:t>TFTP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sz="1200">
                          <a:latin typeface="Arial MT"/>
                          <a:cs typeface="Arial MT"/>
                        </a:rPr>
                        <a:t>Performs</a:t>
                      </a:r>
                      <a:r>
                        <a:rPr dirty="0" sz="1200" spc="-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basic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interactive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file</a:t>
                      </a:r>
                      <a:r>
                        <a:rPr dirty="0" sz="12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transfers</a:t>
                      </a:r>
                      <a:r>
                        <a:rPr dirty="0" sz="12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typically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between</a:t>
                      </a:r>
                      <a:r>
                        <a:rPr dirty="0" sz="1200" spc="-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hosts</a:t>
                      </a:r>
                      <a:r>
                        <a:rPr dirty="0" sz="1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networking</a:t>
                      </a:r>
                      <a:r>
                        <a:rPr dirty="0" sz="12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devices.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819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200" spc="-20" b="1">
                          <a:latin typeface="Calibri"/>
                          <a:cs typeface="Calibri"/>
                        </a:rPr>
                        <a:t>SMTP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sz="1200">
                          <a:latin typeface="Arial MT"/>
                          <a:cs typeface="Arial MT"/>
                        </a:rPr>
                        <a:t>Supports</a:t>
                      </a:r>
                      <a:r>
                        <a:rPr dirty="0" sz="12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basic</a:t>
                      </a:r>
                      <a:r>
                        <a:rPr dirty="0" sz="12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message</a:t>
                      </a:r>
                      <a:r>
                        <a:rPr dirty="0" sz="12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delivery</a:t>
                      </a:r>
                      <a:r>
                        <a:rPr dirty="0" sz="12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services.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819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200" spc="-25" b="1">
                          <a:latin typeface="Calibri"/>
                          <a:cs typeface="Calibri"/>
                        </a:rPr>
                        <a:t>POP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sz="1200">
                          <a:latin typeface="Arial MT"/>
                          <a:cs typeface="Arial MT"/>
                        </a:rPr>
                        <a:t>Connects</a:t>
                      </a:r>
                      <a:r>
                        <a:rPr dirty="0" sz="1200" spc="-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mail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servers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downloads</a:t>
                      </a:r>
                      <a:r>
                        <a:rPr dirty="0" sz="1200" spc="-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email.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819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200" spc="-20" b="1">
                          <a:latin typeface="Calibri"/>
                          <a:cs typeface="Calibri"/>
                        </a:rPr>
                        <a:t>SNMP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sz="1200">
                          <a:latin typeface="Arial MT"/>
                          <a:cs typeface="Arial MT"/>
                        </a:rPr>
                        <a:t>Collects</a:t>
                      </a:r>
                      <a:r>
                        <a:rPr dirty="0" sz="1200" spc="-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management</a:t>
                      </a:r>
                      <a:r>
                        <a:rPr dirty="0" sz="12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information</a:t>
                      </a:r>
                      <a:r>
                        <a:rPr dirty="0" sz="12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from</a:t>
                      </a:r>
                      <a:r>
                        <a:rPr dirty="0" sz="1200" spc="-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network</a:t>
                      </a:r>
                      <a:r>
                        <a:rPr dirty="0" sz="12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devices.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819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200" spc="-25" b="1">
                          <a:latin typeface="Calibri"/>
                          <a:cs typeface="Calibri"/>
                        </a:rPr>
                        <a:t>DNS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sz="1200">
                          <a:latin typeface="Arial MT"/>
                          <a:cs typeface="Arial MT"/>
                        </a:rPr>
                        <a:t>Maps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IP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addresses</a:t>
                      </a:r>
                      <a:r>
                        <a:rPr dirty="0" sz="12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names</a:t>
                      </a:r>
                      <a:r>
                        <a:rPr dirty="0" sz="12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assigned</a:t>
                      </a:r>
                      <a:r>
                        <a:rPr dirty="0" sz="12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network</a:t>
                      </a:r>
                      <a:r>
                        <a:rPr dirty="0" sz="1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devices.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819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200" spc="-25" b="1">
                          <a:latin typeface="Calibri"/>
                          <a:cs typeface="Calibri"/>
                        </a:rPr>
                        <a:t>NFS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sz="1200">
                          <a:latin typeface="Arial MT"/>
                          <a:cs typeface="Arial MT"/>
                        </a:rPr>
                        <a:t>Network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File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System</a:t>
                      </a:r>
                      <a:r>
                        <a:rPr dirty="0" sz="1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(NFS)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enables</a:t>
                      </a:r>
                      <a:r>
                        <a:rPr dirty="0" sz="12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computers</a:t>
                      </a:r>
                      <a:r>
                        <a:rPr dirty="0" sz="1200" spc="-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mount</a:t>
                      </a:r>
                      <a:r>
                        <a:rPr dirty="0" sz="12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use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drives</a:t>
                      </a:r>
                      <a:r>
                        <a:rPr dirty="0" sz="1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on</a:t>
                      </a:r>
                      <a:r>
                        <a:rPr dirty="0" sz="1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remote</a:t>
                      </a:r>
                      <a:r>
                        <a:rPr dirty="0" sz="12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hosts.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819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312240"/>
            <a:ext cx="6205855" cy="1357630"/>
          </a:xfrm>
          <a:prstGeom prst="rect"/>
        </p:spPr>
        <p:txBody>
          <a:bodyPr wrap="square" lIns="0" tIns="91440" rIns="0" bIns="0" rtlCol="0" vert="horz">
            <a:spAutoFit/>
          </a:bodyPr>
          <a:lstStyle/>
          <a:p>
            <a:pPr marL="12700" marR="5080">
              <a:lnSpc>
                <a:spcPts val="4970"/>
              </a:lnSpc>
              <a:spcBef>
                <a:spcPts val="720"/>
              </a:spcBef>
            </a:pPr>
            <a:r>
              <a:rPr dirty="0" sz="4600">
                <a:solidFill>
                  <a:srgbClr val="AEE8FA"/>
                </a:solidFill>
              </a:rPr>
              <a:t>12.5</a:t>
            </a:r>
            <a:r>
              <a:rPr dirty="0" sz="4600" spc="-229">
                <a:solidFill>
                  <a:srgbClr val="AEE8FA"/>
                </a:solidFill>
              </a:rPr>
              <a:t> </a:t>
            </a:r>
            <a:r>
              <a:rPr dirty="0" sz="4600" spc="-20">
                <a:solidFill>
                  <a:srgbClr val="AEE8FA"/>
                </a:solidFill>
              </a:rPr>
              <a:t>Troubleshooting</a:t>
            </a:r>
            <a:r>
              <a:rPr dirty="0" sz="4600" spc="-120">
                <a:solidFill>
                  <a:srgbClr val="AEE8FA"/>
                </a:solidFill>
              </a:rPr>
              <a:t> </a:t>
            </a:r>
            <a:r>
              <a:rPr dirty="0" sz="4600" spc="-25">
                <a:solidFill>
                  <a:srgbClr val="AEE8FA"/>
                </a:solidFill>
              </a:rPr>
              <a:t>IP </a:t>
            </a:r>
            <a:r>
              <a:rPr dirty="0" sz="4600" spc="-10">
                <a:solidFill>
                  <a:srgbClr val="AEE8FA"/>
                </a:solidFill>
              </a:rPr>
              <a:t>Connectivity</a:t>
            </a:r>
            <a:endParaRPr sz="4600"/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2012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34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28816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Troubleshooting</a:t>
            </a:r>
            <a:r>
              <a:rPr dirty="0" sz="1600" spc="-2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IP</a:t>
            </a:r>
            <a:r>
              <a:rPr dirty="0" sz="1600" spc="-3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Connectivity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2012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34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772096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Components</a:t>
            </a:r>
            <a:r>
              <a:rPr dirty="0" sz="2400" spc="-65"/>
              <a:t> </a:t>
            </a:r>
            <a:r>
              <a:rPr dirty="0" sz="2400"/>
              <a:t>of</a:t>
            </a:r>
            <a:r>
              <a:rPr dirty="0" sz="2400" spc="-130"/>
              <a:t> </a:t>
            </a:r>
            <a:r>
              <a:rPr dirty="0" sz="2400" spc="-10"/>
              <a:t>Troubleshooting</a:t>
            </a:r>
            <a:r>
              <a:rPr dirty="0" sz="2400" spc="-55"/>
              <a:t> </a:t>
            </a:r>
            <a:r>
              <a:rPr dirty="0" sz="2400" spc="-25"/>
              <a:t>End-</a:t>
            </a:r>
            <a:r>
              <a:rPr dirty="0" sz="2400" spc="-10"/>
              <a:t>to-</a:t>
            </a:r>
            <a:r>
              <a:rPr dirty="0" sz="2400"/>
              <a:t>End</a:t>
            </a:r>
            <a:r>
              <a:rPr dirty="0" sz="2400" spc="-75"/>
              <a:t> </a:t>
            </a:r>
            <a:r>
              <a:rPr dirty="0" sz="2400" spc="-10"/>
              <a:t>Connectivity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10641" y="834415"/>
            <a:ext cx="7470775" cy="2903855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600" spc="-10">
                <a:latin typeface="Arial MT"/>
                <a:cs typeface="Arial MT"/>
              </a:rPr>
              <a:t>Bottom-</a:t>
            </a:r>
            <a:r>
              <a:rPr dirty="0" sz="1600">
                <a:latin typeface="Arial MT"/>
                <a:cs typeface="Arial MT"/>
              </a:rPr>
              <a:t>up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approach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steps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when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there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end-to-</a:t>
            </a:r>
            <a:r>
              <a:rPr dirty="0" sz="1600">
                <a:latin typeface="Arial MT"/>
                <a:cs typeface="Arial MT"/>
              </a:rPr>
              <a:t>end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connectivity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follows:</a:t>
            </a:r>
            <a:endParaRPr sz="1600">
              <a:latin typeface="Arial MT"/>
              <a:cs typeface="Arial MT"/>
            </a:endParaRPr>
          </a:p>
          <a:p>
            <a:pPr marL="455930" indent="-251460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455930" algn="l"/>
              </a:tabLst>
            </a:pPr>
            <a:r>
              <a:rPr dirty="0" sz="1600">
                <a:latin typeface="Arial MT"/>
                <a:cs typeface="Arial MT"/>
              </a:rPr>
              <a:t>Check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physical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connectivity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at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point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where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communication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stops.</a:t>
            </a:r>
            <a:endParaRPr sz="1600">
              <a:latin typeface="Arial MT"/>
              <a:cs typeface="Arial MT"/>
            </a:endParaRPr>
          </a:p>
          <a:p>
            <a:pPr marL="455930" indent="-251460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455930" algn="l"/>
              </a:tabLst>
            </a:pPr>
            <a:r>
              <a:rPr dirty="0" sz="1600">
                <a:latin typeface="Arial MT"/>
                <a:cs typeface="Arial MT"/>
              </a:rPr>
              <a:t>Check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duplex</a:t>
            </a:r>
            <a:r>
              <a:rPr dirty="0" sz="1600" spc="-10">
                <a:latin typeface="Arial MT"/>
                <a:cs typeface="Arial MT"/>
              </a:rPr>
              <a:t> mismatches.</a:t>
            </a:r>
            <a:endParaRPr sz="1600">
              <a:latin typeface="Arial MT"/>
              <a:cs typeface="Arial MT"/>
            </a:endParaRPr>
          </a:p>
          <a:p>
            <a:pPr marL="455930" indent="-251460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455930" algn="l"/>
              </a:tabLst>
            </a:pPr>
            <a:r>
              <a:rPr dirty="0" sz="1600">
                <a:latin typeface="Arial MT"/>
                <a:cs typeface="Arial MT"/>
              </a:rPr>
              <a:t>Check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data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link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layer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addressing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local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network.</a:t>
            </a:r>
            <a:endParaRPr sz="1600">
              <a:latin typeface="Arial MT"/>
              <a:cs typeface="Arial MT"/>
            </a:endParaRPr>
          </a:p>
          <a:p>
            <a:pPr marL="455930" indent="-251460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455930" algn="l"/>
              </a:tabLst>
            </a:pPr>
            <a:r>
              <a:rPr dirty="0" sz="1600">
                <a:latin typeface="Arial MT"/>
                <a:cs typeface="Arial MT"/>
              </a:rPr>
              <a:t>Verify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default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gateway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correct.</a:t>
            </a:r>
            <a:endParaRPr sz="1600">
              <a:latin typeface="Arial MT"/>
              <a:cs typeface="Arial MT"/>
            </a:endParaRPr>
          </a:p>
          <a:p>
            <a:pPr marL="455930" marR="247650" indent="-251460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455930" algn="l"/>
              </a:tabLst>
            </a:pPr>
            <a:r>
              <a:rPr dirty="0" sz="1600">
                <a:latin typeface="Arial MT"/>
                <a:cs typeface="Arial MT"/>
              </a:rPr>
              <a:t>Ensure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devices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determining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correct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path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from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source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 spc="-10">
                <a:latin typeface="Arial MT"/>
                <a:cs typeface="Arial MT"/>
              </a:rPr>
              <a:t>destination.</a:t>
            </a:r>
            <a:endParaRPr sz="1600">
              <a:latin typeface="Arial MT"/>
              <a:cs typeface="Arial MT"/>
            </a:endParaRPr>
          </a:p>
          <a:p>
            <a:pPr marL="455930" indent="-251460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455930" algn="l"/>
              </a:tabLst>
            </a:pPr>
            <a:r>
              <a:rPr dirty="0" sz="1600">
                <a:latin typeface="Arial MT"/>
                <a:cs typeface="Arial MT"/>
              </a:rPr>
              <a:t>Verify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transport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layer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functioning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properly.</a:t>
            </a:r>
            <a:endParaRPr sz="1600">
              <a:latin typeface="Arial MT"/>
              <a:cs typeface="Arial MT"/>
            </a:endParaRPr>
          </a:p>
          <a:p>
            <a:pPr marL="455295" indent="-250825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455295" algn="l"/>
              </a:tabLst>
            </a:pPr>
            <a:r>
              <a:rPr dirty="0" sz="1600">
                <a:latin typeface="Arial MT"/>
                <a:cs typeface="Arial MT"/>
              </a:rPr>
              <a:t>Verify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there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</a:t>
            </a:r>
            <a:r>
              <a:rPr dirty="0" sz="1600" spc="-1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ACLs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blocking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traffic.</a:t>
            </a:r>
            <a:endParaRPr sz="1600">
              <a:latin typeface="Arial MT"/>
              <a:cs typeface="Arial MT"/>
            </a:endParaRPr>
          </a:p>
          <a:p>
            <a:pPr marL="455930" indent="-251460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455930" algn="l"/>
              </a:tabLst>
            </a:pPr>
            <a:r>
              <a:rPr dirty="0" sz="1600">
                <a:latin typeface="Arial MT"/>
                <a:cs typeface="Arial MT"/>
              </a:rPr>
              <a:t>Ensure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DNS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settings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correct.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 spc="-10"/>
              <a:t>Troubleshooting</a:t>
            </a:r>
            <a:r>
              <a:rPr dirty="0" spc="-25"/>
              <a:t> </a:t>
            </a:r>
            <a:r>
              <a:rPr dirty="0"/>
              <a:t>IP</a:t>
            </a:r>
            <a:r>
              <a:rPr dirty="0" spc="-35"/>
              <a:t> </a:t>
            </a:r>
            <a:r>
              <a:rPr dirty="0" spc="-10"/>
              <a:t>Connectivity</a:t>
            </a:r>
          </a:p>
          <a:p>
            <a:pPr marL="12700">
              <a:lnSpc>
                <a:spcPts val="2580"/>
              </a:lnSpc>
            </a:pPr>
            <a:r>
              <a:rPr dirty="0" sz="2400" spc="-25"/>
              <a:t>End-</a:t>
            </a:r>
            <a:r>
              <a:rPr dirty="0" sz="2400" spc="-10"/>
              <a:t>to-</a:t>
            </a:r>
            <a:r>
              <a:rPr dirty="0" sz="2400"/>
              <a:t>End</a:t>
            </a:r>
            <a:r>
              <a:rPr dirty="0" sz="2400" spc="-70"/>
              <a:t> </a:t>
            </a:r>
            <a:r>
              <a:rPr dirty="0" sz="2400"/>
              <a:t>Connectivity</a:t>
            </a:r>
            <a:r>
              <a:rPr dirty="0" sz="2400" spc="-60"/>
              <a:t> </a:t>
            </a:r>
            <a:r>
              <a:rPr dirty="0" sz="2400"/>
              <a:t>Problem</a:t>
            </a:r>
            <a:r>
              <a:rPr dirty="0" sz="2400" spc="-65"/>
              <a:t> </a:t>
            </a:r>
            <a:r>
              <a:rPr dirty="0" sz="2400"/>
              <a:t>Initiates</a:t>
            </a:r>
            <a:r>
              <a:rPr dirty="0" sz="2400" spc="-120"/>
              <a:t> </a:t>
            </a:r>
            <a:r>
              <a:rPr dirty="0" sz="2400" spc="-10"/>
              <a:t>Troubleshooting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510641" y="884047"/>
            <a:ext cx="3533775" cy="18300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Usually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what initiates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troubleshooting </a:t>
            </a:r>
            <a:r>
              <a:rPr dirty="0" sz="1600">
                <a:latin typeface="Arial MT"/>
                <a:cs typeface="Arial MT"/>
              </a:rPr>
              <a:t>effort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discovery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there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50">
                <a:latin typeface="Arial MT"/>
                <a:cs typeface="Arial MT"/>
              </a:rPr>
              <a:t>a </a:t>
            </a:r>
            <a:r>
              <a:rPr dirty="0" sz="1600">
                <a:latin typeface="Arial MT"/>
                <a:cs typeface="Arial MT"/>
              </a:rPr>
              <a:t>problem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end-to-</a:t>
            </a:r>
            <a:r>
              <a:rPr dirty="0" sz="1600">
                <a:latin typeface="Arial MT"/>
                <a:cs typeface="Arial MT"/>
              </a:rPr>
              <a:t>end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connectivity.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sz="1600">
              <a:latin typeface="Arial MT"/>
              <a:cs typeface="Arial MT"/>
            </a:endParaRPr>
          </a:p>
          <a:p>
            <a:pPr marL="12700" marR="67945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Two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most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common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utilities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used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verify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problem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10">
                <a:latin typeface="Arial MT"/>
                <a:cs typeface="Arial MT"/>
              </a:rPr>
              <a:t> end-to-</a:t>
            </a:r>
            <a:r>
              <a:rPr dirty="0" sz="1600" spc="-25">
                <a:latin typeface="Arial MT"/>
                <a:cs typeface="Arial MT"/>
              </a:rPr>
              <a:t>end </a:t>
            </a:r>
            <a:r>
              <a:rPr dirty="0" sz="1600">
                <a:latin typeface="Arial MT"/>
                <a:cs typeface="Arial MT"/>
              </a:rPr>
              <a:t>connectivity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ping</a:t>
            </a:r>
            <a:r>
              <a:rPr dirty="0" sz="1600" spc="-35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 b="1">
                <a:latin typeface="Arial"/>
                <a:cs typeface="Arial"/>
              </a:rPr>
              <a:t>traceroute</a:t>
            </a:r>
            <a:r>
              <a:rPr dirty="0" sz="1600" spc="-10"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5564" y="1018287"/>
            <a:ext cx="4348852" cy="3189854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2012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34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28816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Troubleshooting</a:t>
            </a:r>
            <a:r>
              <a:rPr dirty="0" sz="1600" spc="-2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IP</a:t>
            </a:r>
            <a:r>
              <a:rPr dirty="0" sz="1600" spc="-3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Connectivity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45129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Step</a:t>
            </a:r>
            <a:r>
              <a:rPr dirty="0" sz="2400" spc="-75"/>
              <a:t> </a:t>
            </a:r>
            <a:r>
              <a:rPr dirty="0" sz="2400"/>
              <a:t>1</a:t>
            </a:r>
            <a:r>
              <a:rPr dirty="0" sz="2400" spc="-75"/>
              <a:t> </a:t>
            </a:r>
            <a:r>
              <a:rPr dirty="0" sz="2400"/>
              <a:t>-</a:t>
            </a:r>
            <a:r>
              <a:rPr dirty="0" sz="2400" spc="-60"/>
              <a:t> </a:t>
            </a:r>
            <a:r>
              <a:rPr dirty="0" sz="2400" spc="-10"/>
              <a:t>Verify</a:t>
            </a:r>
            <a:r>
              <a:rPr dirty="0" sz="2400" spc="-60"/>
              <a:t> </a:t>
            </a:r>
            <a:r>
              <a:rPr dirty="0" sz="2400"/>
              <a:t>the</a:t>
            </a:r>
            <a:r>
              <a:rPr dirty="0" sz="2400" spc="-75"/>
              <a:t> </a:t>
            </a:r>
            <a:r>
              <a:rPr dirty="0" sz="2400"/>
              <a:t>Physical</a:t>
            </a:r>
            <a:r>
              <a:rPr dirty="0" sz="2400" spc="-55"/>
              <a:t> </a:t>
            </a:r>
            <a:r>
              <a:rPr dirty="0" sz="2400" spc="-10"/>
              <a:t>Layer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10641" y="884047"/>
            <a:ext cx="3762375" cy="30499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show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interfaces</a:t>
            </a:r>
            <a:r>
              <a:rPr dirty="0" sz="1600" spc="-10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command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useful </a:t>
            </a:r>
            <a:r>
              <a:rPr dirty="0" sz="1600">
                <a:latin typeface="Arial MT"/>
                <a:cs typeface="Arial MT"/>
              </a:rPr>
              <a:t>when </a:t>
            </a:r>
            <a:r>
              <a:rPr dirty="0" sz="1600" spc="-10">
                <a:latin typeface="Arial MT"/>
                <a:cs typeface="Arial MT"/>
              </a:rPr>
              <a:t>troubleshooting performance- </a:t>
            </a:r>
            <a:r>
              <a:rPr dirty="0" sz="1600">
                <a:latin typeface="Arial MT"/>
                <a:cs typeface="Arial MT"/>
              </a:rPr>
              <a:t>related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issues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hardware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suspected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at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fault.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interest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output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20">
                <a:latin typeface="Arial MT"/>
                <a:cs typeface="Arial MT"/>
              </a:rPr>
              <a:t> the: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0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Interface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status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Input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queue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drops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Output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queue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drops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Input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errors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Output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errors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1096378"/>
            <a:ext cx="4419473" cy="3199765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2012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34</a:t>
            </a:fld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 spc="-10"/>
              <a:t>Troubleshooting</a:t>
            </a:r>
            <a:r>
              <a:rPr dirty="0" spc="-25"/>
              <a:t> </a:t>
            </a:r>
            <a:r>
              <a:rPr dirty="0"/>
              <a:t>IP</a:t>
            </a:r>
            <a:r>
              <a:rPr dirty="0" spc="-35"/>
              <a:t> </a:t>
            </a:r>
            <a:r>
              <a:rPr dirty="0" spc="-10"/>
              <a:t>Connectivity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Step</a:t>
            </a:r>
            <a:r>
              <a:rPr dirty="0" sz="2400" spc="-55"/>
              <a:t> </a:t>
            </a:r>
            <a:r>
              <a:rPr dirty="0" sz="2400"/>
              <a:t>2</a:t>
            </a:r>
            <a:r>
              <a:rPr dirty="0" sz="2400" spc="-55"/>
              <a:t> </a:t>
            </a:r>
            <a:r>
              <a:rPr dirty="0" sz="2400"/>
              <a:t>-</a:t>
            </a:r>
            <a:r>
              <a:rPr dirty="0" sz="2400" spc="-40"/>
              <a:t> </a:t>
            </a:r>
            <a:r>
              <a:rPr dirty="0" sz="2400"/>
              <a:t>Check</a:t>
            </a:r>
            <a:r>
              <a:rPr dirty="0" sz="2400" spc="-35"/>
              <a:t> </a:t>
            </a:r>
            <a:r>
              <a:rPr dirty="0" sz="2400"/>
              <a:t>for</a:t>
            </a:r>
            <a:r>
              <a:rPr dirty="0" sz="2400" spc="-45"/>
              <a:t> </a:t>
            </a:r>
            <a:r>
              <a:rPr dirty="0" sz="2400"/>
              <a:t>Duplex</a:t>
            </a:r>
            <a:r>
              <a:rPr dirty="0" sz="2400" spc="-20"/>
              <a:t> </a:t>
            </a:r>
            <a:r>
              <a:rPr dirty="0" sz="2400" spc="-10"/>
              <a:t>Mismatches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510641" y="884047"/>
            <a:ext cx="7695565" cy="13423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IEEE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802.3ab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Gigabit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Ethernet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standard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mandates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autonegotiation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for </a:t>
            </a:r>
            <a:r>
              <a:rPr dirty="0" sz="1600">
                <a:latin typeface="Arial MT"/>
                <a:cs typeface="Arial MT"/>
              </a:rPr>
              <a:t>speed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duplex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practically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all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Fast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Ethernet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NICs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also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autonegotiation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by </a:t>
            </a:r>
            <a:r>
              <a:rPr dirty="0" sz="1600" spc="-10">
                <a:latin typeface="Arial MT"/>
                <a:cs typeface="Arial MT"/>
              </a:rPr>
              <a:t>default.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Problems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occur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when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there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duplex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mismatch.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709" y="2355049"/>
            <a:ext cx="4200779" cy="110976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79696" y="2346832"/>
            <a:ext cx="4173601" cy="1354836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2012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34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21913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Network</a:t>
            </a:r>
            <a:r>
              <a:rPr dirty="0" sz="1600" spc="-7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Documentation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2012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34315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/>
              <a:t>Documentation</a:t>
            </a:r>
            <a:r>
              <a:rPr dirty="0" sz="2400" spc="-80"/>
              <a:t> </a:t>
            </a:r>
            <a:r>
              <a:rPr dirty="0" sz="2400" spc="-10"/>
              <a:t>Overview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10641" y="874522"/>
            <a:ext cx="8003540" cy="29152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4318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Accurate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complete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documentation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required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effectively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monitor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and </a:t>
            </a:r>
            <a:r>
              <a:rPr dirty="0" sz="1600">
                <a:latin typeface="Arial MT"/>
                <a:cs typeface="Arial MT"/>
              </a:rPr>
              <a:t>troubleshoot</a:t>
            </a:r>
            <a:r>
              <a:rPr dirty="0" sz="1600" spc="-11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networks.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Common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documentation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includes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following: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34"/>
              </a:spcBef>
              <a:buChar char="•"/>
              <a:tabLst>
                <a:tab pos="299085" algn="l"/>
              </a:tabLst>
            </a:pPr>
            <a:r>
              <a:rPr dirty="0" sz="1400">
                <a:latin typeface="Arial MT"/>
                <a:cs typeface="Arial MT"/>
              </a:rPr>
              <a:t>Physical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logical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network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topology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diagrams</a:t>
            </a:r>
            <a:endParaRPr sz="1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35"/>
              </a:spcBef>
              <a:buChar char="•"/>
              <a:tabLst>
                <a:tab pos="299085" algn="l"/>
              </a:tabLst>
            </a:pPr>
            <a:r>
              <a:rPr dirty="0" sz="1400">
                <a:latin typeface="Arial MT"/>
                <a:cs typeface="Arial MT"/>
              </a:rPr>
              <a:t>Network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device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documentation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that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records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all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pertinent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device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information</a:t>
            </a:r>
            <a:endParaRPr sz="1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35"/>
              </a:spcBef>
              <a:buChar char="•"/>
              <a:tabLst>
                <a:tab pos="299085" algn="l"/>
              </a:tabLst>
            </a:pPr>
            <a:r>
              <a:rPr dirty="0" sz="1400">
                <a:latin typeface="Arial MT"/>
                <a:cs typeface="Arial MT"/>
              </a:rPr>
              <a:t>Network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performance</a:t>
            </a:r>
            <a:r>
              <a:rPr dirty="0" sz="1400" spc="-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baseline</a:t>
            </a:r>
            <a:r>
              <a:rPr dirty="0" sz="1400" spc="-7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documentation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sz="14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All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documentation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should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kept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single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location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backup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documentation </a:t>
            </a:r>
            <a:r>
              <a:rPr dirty="0" sz="1600">
                <a:latin typeface="Arial MT"/>
                <a:cs typeface="Arial MT"/>
              </a:rPr>
              <a:t>should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maintained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kept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separate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location.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 spc="-10"/>
              <a:t>Troubleshooting</a:t>
            </a:r>
            <a:r>
              <a:rPr dirty="0" spc="-25"/>
              <a:t> </a:t>
            </a:r>
            <a:r>
              <a:rPr dirty="0"/>
              <a:t>IP</a:t>
            </a:r>
            <a:r>
              <a:rPr dirty="0" spc="-35"/>
              <a:t> </a:t>
            </a:r>
            <a:r>
              <a:rPr dirty="0" spc="-10"/>
              <a:t>Connectivity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Step</a:t>
            </a:r>
            <a:r>
              <a:rPr dirty="0" sz="2400" spc="-95"/>
              <a:t> </a:t>
            </a:r>
            <a:r>
              <a:rPr dirty="0" sz="2400"/>
              <a:t>3</a:t>
            </a:r>
            <a:r>
              <a:rPr dirty="0" sz="2400" spc="-65"/>
              <a:t> </a:t>
            </a:r>
            <a:r>
              <a:rPr dirty="0" sz="2400"/>
              <a:t>-</a:t>
            </a:r>
            <a:r>
              <a:rPr dirty="0" sz="2400" spc="-50"/>
              <a:t> </a:t>
            </a:r>
            <a:r>
              <a:rPr dirty="0" sz="2400" spc="-30"/>
              <a:t>Verify</a:t>
            </a:r>
            <a:r>
              <a:rPr dirty="0" sz="2400" spc="-135"/>
              <a:t> </a:t>
            </a:r>
            <a:r>
              <a:rPr dirty="0" sz="2400"/>
              <a:t>Addressing</a:t>
            </a:r>
            <a:r>
              <a:rPr dirty="0" sz="2400" spc="-40"/>
              <a:t> </a:t>
            </a:r>
            <a:r>
              <a:rPr dirty="0" sz="2400"/>
              <a:t>on</a:t>
            </a:r>
            <a:r>
              <a:rPr dirty="0" sz="2400" spc="-55"/>
              <a:t> </a:t>
            </a:r>
            <a:r>
              <a:rPr dirty="0" sz="2400"/>
              <a:t>the</a:t>
            </a:r>
            <a:r>
              <a:rPr dirty="0" sz="2400" spc="-50"/>
              <a:t> </a:t>
            </a:r>
            <a:r>
              <a:rPr dirty="0" sz="2400"/>
              <a:t>Local</a:t>
            </a:r>
            <a:r>
              <a:rPr dirty="0" sz="2400" spc="-50"/>
              <a:t> </a:t>
            </a:r>
            <a:r>
              <a:rPr dirty="0" sz="2400" spc="-10"/>
              <a:t>Network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510641" y="884047"/>
            <a:ext cx="809498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arp</a:t>
            </a:r>
            <a:r>
              <a:rPr dirty="0" sz="1600" spc="-35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Windows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command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displays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modifies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entries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9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ARP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cache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used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store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IPv4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addresses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their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resolved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Ethernet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physical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(MAC)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addresses.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5064" y="1822704"/>
            <a:ext cx="3293745" cy="1498092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2012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34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 spc="-10"/>
              <a:t>Troubleshooting</a:t>
            </a:r>
            <a:r>
              <a:rPr dirty="0" spc="-25"/>
              <a:t> </a:t>
            </a:r>
            <a:r>
              <a:rPr dirty="0"/>
              <a:t>IP</a:t>
            </a:r>
            <a:r>
              <a:rPr dirty="0" spc="-35"/>
              <a:t> </a:t>
            </a:r>
            <a:r>
              <a:rPr dirty="0" spc="-10"/>
              <a:t>Connectivity</a:t>
            </a:r>
          </a:p>
          <a:p>
            <a:pPr marL="12700">
              <a:lnSpc>
                <a:spcPts val="2580"/>
              </a:lnSpc>
            </a:pPr>
            <a:r>
              <a:rPr dirty="0" sz="2400" spc="-10"/>
              <a:t>Troubleshoot</a:t>
            </a:r>
            <a:r>
              <a:rPr dirty="0" sz="2400" spc="-135"/>
              <a:t> </a:t>
            </a:r>
            <a:r>
              <a:rPr dirty="0" sz="2400" spc="-20"/>
              <a:t>VLAN</a:t>
            </a:r>
            <a:r>
              <a:rPr dirty="0" sz="2400" spc="-145"/>
              <a:t> </a:t>
            </a:r>
            <a:r>
              <a:rPr dirty="0" sz="2400"/>
              <a:t>Assignment</a:t>
            </a:r>
            <a:r>
              <a:rPr dirty="0" sz="2400" spc="-80"/>
              <a:t> </a:t>
            </a:r>
            <a:r>
              <a:rPr dirty="0" sz="2400" spc="-10"/>
              <a:t>Example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510641" y="884047"/>
            <a:ext cx="7252334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Another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issue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consider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when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troubleshooting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end-to-</a:t>
            </a:r>
            <a:r>
              <a:rPr dirty="0" sz="1600">
                <a:latin typeface="Arial MT"/>
                <a:cs typeface="Arial MT"/>
              </a:rPr>
              <a:t>end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connectivity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VLAN </a:t>
            </a:r>
            <a:r>
              <a:rPr dirty="0" sz="1600" spc="-10">
                <a:latin typeface="Arial MT"/>
                <a:cs typeface="Arial MT"/>
              </a:rPr>
              <a:t>assignment.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0425" y="1501139"/>
            <a:ext cx="3928889" cy="299466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510641" y="1547571"/>
            <a:ext cx="380174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 MT"/>
                <a:cs typeface="Arial MT"/>
              </a:rPr>
              <a:t>For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example,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MAC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address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on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Fa0/1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should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Arial MT"/>
                <a:cs typeface="Arial MT"/>
              </a:rPr>
              <a:t>be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VLAN 10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instead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VLAN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1.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6812" y="2571711"/>
            <a:ext cx="2594864" cy="153835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29911" y="1496567"/>
            <a:ext cx="3927347" cy="2994660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4826889" y="1547571"/>
            <a:ext cx="3553460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following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configuration</a:t>
            </a:r>
            <a:r>
              <a:rPr dirty="0" sz="1400" spc="-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changes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Fa0/1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to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Arial MT"/>
                <a:cs typeface="Arial MT"/>
              </a:rPr>
              <a:t>VLAN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10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verifies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change.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82184" y="2082241"/>
            <a:ext cx="2544191" cy="2231390"/>
          </a:xfrm>
          <a:prstGeom prst="rect">
            <a:avLst/>
          </a:prstGeom>
        </p:spPr>
      </p:pic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2012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34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28816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Troubleshooting</a:t>
            </a:r>
            <a:r>
              <a:rPr dirty="0" sz="1600" spc="-2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IP</a:t>
            </a:r>
            <a:r>
              <a:rPr dirty="0" sz="1600" spc="-3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Connectivity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42773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Step</a:t>
            </a:r>
            <a:r>
              <a:rPr dirty="0" sz="2400" spc="-70"/>
              <a:t> </a:t>
            </a:r>
            <a:r>
              <a:rPr dirty="0" sz="2400"/>
              <a:t>4</a:t>
            </a:r>
            <a:r>
              <a:rPr dirty="0" sz="2400" spc="-70"/>
              <a:t> </a:t>
            </a:r>
            <a:r>
              <a:rPr dirty="0" sz="2400"/>
              <a:t>-</a:t>
            </a:r>
            <a:r>
              <a:rPr dirty="0" sz="2400" spc="-60"/>
              <a:t> </a:t>
            </a:r>
            <a:r>
              <a:rPr dirty="0" sz="2400" spc="-10"/>
              <a:t>Verify</a:t>
            </a:r>
            <a:r>
              <a:rPr dirty="0" sz="2400" spc="-55"/>
              <a:t> </a:t>
            </a:r>
            <a:r>
              <a:rPr dirty="0" sz="2400"/>
              <a:t>Default</a:t>
            </a:r>
            <a:r>
              <a:rPr dirty="0" sz="2400" spc="-60"/>
              <a:t> </a:t>
            </a:r>
            <a:r>
              <a:rPr dirty="0" sz="2400" spc="-10"/>
              <a:t>Gateway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10641" y="884047"/>
            <a:ext cx="6898640" cy="30937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Arial MT"/>
                <a:cs typeface="Arial MT"/>
              </a:rPr>
              <a:t>Misconfigured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missing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default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gateways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cause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connectivity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problems.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10"/>
              </a:spcBef>
            </a:pPr>
            <a:endParaRPr sz="1600">
              <a:latin typeface="Arial MT"/>
              <a:cs typeface="Arial MT"/>
            </a:endParaRPr>
          </a:p>
          <a:p>
            <a:pPr marL="12700" marR="3621404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figure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example,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default </a:t>
            </a:r>
            <a:r>
              <a:rPr dirty="0" sz="1600">
                <a:latin typeface="Arial MT"/>
                <a:cs typeface="Arial MT"/>
              </a:rPr>
              <a:t>gateways</a:t>
            </a:r>
            <a:r>
              <a:rPr dirty="0" sz="1600" spc="-8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for: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90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R1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192.168.1.2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(R2)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0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PC1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10.1.10.1 (R1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G0/0/0)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buFont typeface="Arial MT"/>
              <a:buChar char="•"/>
            </a:pPr>
            <a:endParaRPr sz="1600">
              <a:latin typeface="Arial MT"/>
              <a:cs typeface="Arial MT"/>
            </a:endParaRPr>
          </a:p>
          <a:p>
            <a:pPr marL="12700" marR="3477895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Useful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commands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verify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default </a:t>
            </a:r>
            <a:r>
              <a:rPr dirty="0" sz="1600">
                <a:latin typeface="Arial MT"/>
                <a:cs typeface="Arial MT"/>
              </a:rPr>
              <a:t>gateway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on: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R1: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show</a:t>
            </a:r>
            <a:r>
              <a:rPr dirty="0" sz="1600" spc="-1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ip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route</a:t>
            </a:r>
            <a:endParaRPr sz="16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PC1: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route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print</a:t>
            </a:r>
            <a:r>
              <a:rPr dirty="0" sz="1600" spc="-10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(or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netstat</a:t>
            </a:r>
            <a:r>
              <a:rPr dirty="0" sz="1600" spc="-10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–r</a:t>
            </a:r>
            <a:r>
              <a:rPr dirty="0" sz="1600" spc="-25">
                <a:latin typeface="Arial MT"/>
                <a:cs typeface="Arial MT"/>
              </a:rPr>
              <a:t>)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5741" y="1499591"/>
            <a:ext cx="4341424" cy="2735450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2012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34</a:t>
            </a:fld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 spc="-10"/>
              <a:t>Troubleshooting</a:t>
            </a:r>
            <a:r>
              <a:rPr dirty="0" spc="-25"/>
              <a:t> </a:t>
            </a:r>
            <a:r>
              <a:rPr dirty="0"/>
              <a:t>IP</a:t>
            </a:r>
            <a:r>
              <a:rPr dirty="0" spc="-35"/>
              <a:t> </a:t>
            </a:r>
            <a:r>
              <a:rPr dirty="0" spc="-10"/>
              <a:t>Connectivity</a:t>
            </a:r>
          </a:p>
          <a:p>
            <a:pPr marL="12700">
              <a:lnSpc>
                <a:spcPts val="2580"/>
              </a:lnSpc>
            </a:pPr>
            <a:r>
              <a:rPr dirty="0" sz="2400" spc="-10"/>
              <a:t>Troubleshoot</a:t>
            </a:r>
            <a:r>
              <a:rPr dirty="0" sz="2400" spc="-55"/>
              <a:t> </a:t>
            </a:r>
            <a:r>
              <a:rPr dirty="0" sz="2400"/>
              <a:t>IPv6</a:t>
            </a:r>
            <a:r>
              <a:rPr dirty="0" sz="2400" spc="-80"/>
              <a:t> </a:t>
            </a:r>
            <a:r>
              <a:rPr dirty="0" sz="2400"/>
              <a:t>Default</a:t>
            </a:r>
            <a:r>
              <a:rPr dirty="0" sz="2400" spc="-75"/>
              <a:t> </a:t>
            </a:r>
            <a:r>
              <a:rPr dirty="0" sz="2400"/>
              <a:t>Gateway</a:t>
            </a:r>
            <a:r>
              <a:rPr dirty="0" sz="2400" spc="-70"/>
              <a:t> </a:t>
            </a:r>
            <a:r>
              <a:rPr dirty="0" sz="2400" spc="-10"/>
              <a:t>Example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510641" y="884047"/>
            <a:ext cx="80137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IPv6default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gateway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configured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manually,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using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SLAAC,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by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using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DHCPv6.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0425" y="1367027"/>
            <a:ext cx="3928889" cy="3259836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510641" y="1403426"/>
            <a:ext cx="3721735" cy="880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 MT"/>
                <a:cs typeface="Arial MT"/>
              </a:rPr>
              <a:t>For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example,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PC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unable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acquire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its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IPv6 </a:t>
            </a:r>
            <a:r>
              <a:rPr dirty="0" sz="1400" spc="-10">
                <a:latin typeface="Arial MT"/>
                <a:cs typeface="Arial MT"/>
              </a:rPr>
              <a:t>configuration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using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SLAAC.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command </a:t>
            </a:r>
            <a:r>
              <a:rPr dirty="0" sz="1400">
                <a:latin typeface="Arial MT"/>
                <a:cs typeface="Arial MT"/>
              </a:rPr>
              <a:t>output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 missing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all </a:t>
            </a:r>
            <a:r>
              <a:rPr dirty="0" sz="1400" spc="-10">
                <a:latin typeface="Arial MT"/>
                <a:cs typeface="Arial MT"/>
              </a:rPr>
              <a:t>IPv6-</a:t>
            </a:r>
            <a:r>
              <a:rPr dirty="0" sz="1400">
                <a:latin typeface="Arial MT"/>
                <a:cs typeface="Arial MT"/>
              </a:rPr>
              <a:t>router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multicast </a:t>
            </a:r>
            <a:r>
              <a:rPr dirty="0" sz="1400">
                <a:latin typeface="Arial MT"/>
                <a:cs typeface="Arial MT"/>
              </a:rPr>
              <a:t>group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(FF02::2).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8710" y="2455570"/>
            <a:ext cx="3287522" cy="1747393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50881" y="1362455"/>
            <a:ext cx="3928889" cy="3259836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5048758" y="1403426"/>
            <a:ext cx="3561079" cy="666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 MT"/>
                <a:cs typeface="Arial MT"/>
              </a:rPr>
              <a:t>R1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enabled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as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IPv6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router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now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the </a:t>
            </a:r>
            <a:r>
              <a:rPr dirty="0" sz="1400">
                <a:latin typeface="Arial MT"/>
                <a:cs typeface="Arial MT"/>
              </a:rPr>
              <a:t>output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verifies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that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R1 is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member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ff02::2, the</a:t>
            </a:r>
            <a:r>
              <a:rPr dirty="0" sz="1400" spc="-9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All-IPv6-</a:t>
            </a:r>
            <a:r>
              <a:rPr dirty="0" sz="1400">
                <a:latin typeface="Arial MT"/>
                <a:cs typeface="Arial MT"/>
              </a:rPr>
              <a:t>Routers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multicast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group.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03265" y="2211832"/>
            <a:ext cx="3074542" cy="2055622"/>
          </a:xfrm>
          <a:prstGeom prst="rect">
            <a:avLst/>
          </a:prstGeom>
        </p:spPr>
      </p:pic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2012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34</a:t>
            </a:fld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28816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Troubleshooting</a:t>
            </a:r>
            <a:r>
              <a:rPr dirty="0" sz="1600" spc="-2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IP</a:t>
            </a:r>
            <a:r>
              <a:rPr dirty="0" sz="1600" spc="-3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Connectivity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373316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Step</a:t>
            </a:r>
            <a:r>
              <a:rPr dirty="0" sz="2400" spc="-65"/>
              <a:t> </a:t>
            </a:r>
            <a:r>
              <a:rPr dirty="0" sz="2400"/>
              <a:t>5</a:t>
            </a:r>
            <a:r>
              <a:rPr dirty="0" sz="2400" spc="-60"/>
              <a:t> </a:t>
            </a:r>
            <a:r>
              <a:rPr dirty="0" sz="2400"/>
              <a:t>-</a:t>
            </a:r>
            <a:r>
              <a:rPr dirty="0" sz="2400" spc="-55"/>
              <a:t> </a:t>
            </a:r>
            <a:r>
              <a:rPr dirty="0" sz="2400" spc="-10"/>
              <a:t>Verify</a:t>
            </a:r>
            <a:r>
              <a:rPr dirty="0" sz="2400" spc="-50"/>
              <a:t> </a:t>
            </a:r>
            <a:r>
              <a:rPr dirty="0" sz="2400"/>
              <a:t>Correct</a:t>
            </a:r>
            <a:r>
              <a:rPr dirty="0" sz="2400" spc="-50"/>
              <a:t> </a:t>
            </a:r>
            <a:r>
              <a:rPr dirty="0" sz="2400" spc="-20"/>
              <a:t>Path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10641" y="884047"/>
            <a:ext cx="7898130" cy="35413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When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troubleshooting,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often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necessary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verify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path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destination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network.</a:t>
            </a:r>
            <a:endParaRPr sz="1600">
              <a:latin typeface="Arial MT"/>
              <a:cs typeface="Arial MT"/>
            </a:endParaRPr>
          </a:p>
          <a:p>
            <a:pPr marL="299085" marR="4201795" indent="-287020">
              <a:lnSpc>
                <a:spcPct val="100000"/>
              </a:lnSpc>
              <a:spcBef>
                <a:spcPts val="1570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figure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describes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process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for </a:t>
            </a:r>
            <a:r>
              <a:rPr dirty="0" sz="1600">
                <a:latin typeface="Arial MT"/>
                <a:cs typeface="Arial MT"/>
              </a:rPr>
              <a:t>both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IPv4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IPv6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routing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tables.</a:t>
            </a:r>
            <a:endParaRPr sz="1600">
              <a:latin typeface="Arial MT"/>
              <a:cs typeface="Arial MT"/>
            </a:endParaRPr>
          </a:p>
          <a:p>
            <a:pPr marL="299085" marR="4010660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process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forwarding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IPv4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and </a:t>
            </a:r>
            <a:r>
              <a:rPr dirty="0" sz="1600">
                <a:latin typeface="Arial MT"/>
                <a:cs typeface="Arial MT"/>
              </a:rPr>
              <a:t>IPv6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based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longest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bit </a:t>
            </a:r>
            <a:r>
              <a:rPr dirty="0" sz="1600">
                <a:latin typeface="Arial MT"/>
                <a:cs typeface="Arial MT"/>
              </a:rPr>
              <a:t>match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longest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prefix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match.</a:t>
            </a:r>
            <a:endParaRPr sz="1600">
              <a:latin typeface="Arial MT"/>
              <a:cs typeface="Arial MT"/>
            </a:endParaRPr>
          </a:p>
          <a:p>
            <a:pPr marL="299085" marR="3999229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routing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table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process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will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attempt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to </a:t>
            </a:r>
            <a:r>
              <a:rPr dirty="0" sz="1600">
                <a:latin typeface="Arial MT"/>
                <a:cs typeface="Arial MT"/>
              </a:rPr>
              <a:t>forward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using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entry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>
                <a:latin typeface="Arial MT"/>
                <a:cs typeface="Arial MT"/>
              </a:rPr>
              <a:t>routing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table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greatest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number</a:t>
            </a:r>
            <a:r>
              <a:rPr dirty="0" sz="1600" spc="50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leftmost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matching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bits.</a:t>
            </a:r>
            <a:endParaRPr sz="1600">
              <a:latin typeface="Arial MT"/>
              <a:cs typeface="Arial MT"/>
            </a:endParaRPr>
          </a:p>
          <a:p>
            <a:pPr marL="299085" marR="4439920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number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matching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bits</a:t>
            </a:r>
            <a:r>
              <a:rPr dirty="0" sz="1600" spc="-25">
                <a:latin typeface="Arial MT"/>
                <a:cs typeface="Arial MT"/>
              </a:rPr>
              <a:t> is </a:t>
            </a:r>
            <a:r>
              <a:rPr dirty="0" sz="1600">
                <a:latin typeface="Arial MT"/>
                <a:cs typeface="Arial MT"/>
              </a:rPr>
              <a:t>indicated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by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prefix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length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 spc="-10">
                <a:latin typeface="Arial MT"/>
                <a:cs typeface="Arial MT"/>
              </a:rPr>
              <a:t>route.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0519" y="1347458"/>
            <a:ext cx="4038852" cy="2876675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2012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34</a:t>
            </a:fld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 spc="-10"/>
              <a:t>Troubleshooting</a:t>
            </a:r>
            <a:r>
              <a:rPr dirty="0" spc="-25"/>
              <a:t> </a:t>
            </a:r>
            <a:r>
              <a:rPr dirty="0"/>
              <a:t>IP</a:t>
            </a:r>
            <a:r>
              <a:rPr dirty="0" spc="-35"/>
              <a:t> </a:t>
            </a:r>
            <a:r>
              <a:rPr dirty="0" spc="-10"/>
              <a:t>Connectivity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Step</a:t>
            </a:r>
            <a:r>
              <a:rPr dirty="0" sz="2400" spc="-70"/>
              <a:t> </a:t>
            </a:r>
            <a:r>
              <a:rPr dirty="0" sz="2400"/>
              <a:t>6</a:t>
            </a:r>
            <a:r>
              <a:rPr dirty="0" sz="2400" spc="-65"/>
              <a:t> </a:t>
            </a:r>
            <a:r>
              <a:rPr dirty="0" sz="2400"/>
              <a:t>-</a:t>
            </a:r>
            <a:r>
              <a:rPr dirty="0" sz="2400" spc="-60"/>
              <a:t> </a:t>
            </a:r>
            <a:r>
              <a:rPr dirty="0" sz="2400" spc="-10"/>
              <a:t>Verify</a:t>
            </a:r>
            <a:r>
              <a:rPr dirty="0" sz="2400" spc="-50"/>
              <a:t> </a:t>
            </a:r>
            <a:r>
              <a:rPr dirty="0" sz="2400"/>
              <a:t>the</a:t>
            </a:r>
            <a:r>
              <a:rPr dirty="0" sz="2400" spc="-100"/>
              <a:t> </a:t>
            </a:r>
            <a:r>
              <a:rPr dirty="0" sz="2400" spc="-10"/>
              <a:t>Transport</a:t>
            </a:r>
            <a:r>
              <a:rPr dirty="0" sz="2400" spc="-55"/>
              <a:t> </a:t>
            </a:r>
            <a:r>
              <a:rPr dirty="0" sz="2400" spc="-10"/>
              <a:t>Layer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510641" y="884047"/>
            <a:ext cx="7489825" cy="13906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Two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most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common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issues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affect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transport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layer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connectivity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include</a:t>
            </a:r>
            <a:r>
              <a:rPr dirty="0" sz="1600" spc="-11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ACL </a:t>
            </a:r>
            <a:r>
              <a:rPr dirty="0" sz="1600" spc="-10">
                <a:latin typeface="Arial MT"/>
                <a:cs typeface="Arial MT"/>
              </a:rPr>
              <a:t>configurations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NAT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configurations.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14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common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tool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testing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transport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layer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functionality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Telnet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utility.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buFont typeface="Arial MT"/>
              <a:buChar char="•"/>
            </a:pP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example,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administrator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attempts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Telnet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R2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using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port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80.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7864" y="2392362"/>
            <a:ext cx="4737735" cy="2165096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2012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34</a:t>
            </a:fld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 spc="-10"/>
              <a:t>Troubleshooting</a:t>
            </a:r>
            <a:r>
              <a:rPr dirty="0" spc="-25"/>
              <a:t> </a:t>
            </a:r>
            <a:r>
              <a:rPr dirty="0"/>
              <a:t>IP</a:t>
            </a:r>
            <a:r>
              <a:rPr dirty="0" spc="-35"/>
              <a:t> </a:t>
            </a:r>
            <a:r>
              <a:rPr dirty="0" spc="-10"/>
              <a:t>Connectivity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Step</a:t>
            </a:r>
            <a:r>
              <a:rPr dirty="0" sz="2400" spc="-45"/>
              <a:t> </a:t>
            </a:r>
            <a:r>
              <a:rPr dirty="0" sz="2400"/>
              <a:t>7</a:t>
            </a:r>
            <a:r>
              <a:rPr dirty="0" sz="2400" spc="-30"/>
              <a:t> </a:t>
            </a:r>
            <a:r>
              <a:rPr dirty="0" sz="2400"/>
              <a:t>-</a:t>
            </a:r>
            <a:r>
              <a:rPr dirty="0" sz="2400" spc="-25"/>
              <a:t> </a:t>
            </a:r>
            <a:r>
              <a:rPr dirty="0" sz="2400" spc="-30"/>
              <a:t>Verify</a:t>
            </a:r>
            <a:r>
              <a:rPr dirty="0" sz="2400" spc="-135"/>
              <a:t> </a:t>
            </a:r>
            <a:r>
              <a:rPr dirty="0" sz="2400" spc="-20"/>
              <a:t>ACLs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510641" y="884047"/>
            <a:ext cx="797115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routers,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there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may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1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ACLs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prohibit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protocols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from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passing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through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interface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inbound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outbound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direction.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0425" y="1501139"/>
            <a:ext cx="3928889" cy="299466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510641" y="1547571"/>
            <a:ext cx="3631565" cy="666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 MT"/>
                <a:cs typeface="Arial MT"/>
              </a:rPr>
              <a:t>In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this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example,</a:t>
            </a:r>
            <a:r>
              <a:rPr dirty="0" sz="1400" spc="-10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ACL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100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has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been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incorrectly </a:t>
            </a:r>
            <a:r>
              <a:rPr dirty="0" sz="1400">
                <a:latin typeface="Arial MT"/>
                <a:cs typeface="Arial MT"/>
              </a:rPr>
              <a:t>configured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inbound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on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G0/0/0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instead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of </a:t>
            </a:r>
            <a:r>
              <a:rPr dirty="0" sz="1400">
                <a:latin typeface="Arial MT"/>
                <a:cs typeface="Arial MT"/>
              </a:rPr>
              <a:t>inbound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on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S0/1/1.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8190" y="2359037"/>
            <a:ext cx="3211830" cy="1690497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29911" y="1496567"/>
            <a:ext cx="3927347" cy="2994660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4826889" y="1547571"/>
            <a:ext cx="295719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Arial MT"/>
                <a:cs typeface="Arial MT"/>
              </a:rPr>
              <a:t>The</a:t>
            </a:r>
            <a:r>
              <a:rPr dirty="0" sz="1400" spc="-9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ACL</a:t>
            </a:r>
            <a:r>
              <a:rPr dirty="0" sz="1400" spc="-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removed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from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G0/0/0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and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Arial MT"/>
                <a:cs typeface="Arial MT"/>
              </a:rPr>
              <a:t>configured</a:t>
            </a:r>
            <a:r>
              <a:rPr dirty="0" sz="1400" spc="-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inbound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on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S0/1/1.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91022" y="2412682"/>
            <a:ext cx="2400427" cy="1107249"/>
          </a:xfrm>
          <a:prstGeom prst="rect">
            <a:avLst/>
          </a:prstGeom>
        </p:spPr>
      </p:pic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2012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34</a:t>
            </a:fld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28816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Troubleshooting</a:t>
            </a:r>
            <a:r>
              <a:rPr dirty="0" sz="1600" spc="-2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IP</a:t>
            </a:r>
            <a:r>
              <a:rPr dirty="0" sz="1600" spc="-3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Connectivity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266573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Step</a:t>
            </a:r>
            <a:r>
              <a:rPr dirty="0" sz="2400" spc="-65"/>
              <a:t> </a:t>
            </a:r>
            <a:r>
              <a:rPr dirty="0" sz="2400"/>
              <a:t>8</a:t>
            </a:r>
            <a:r>
              <a:rPr dirty="0" sz="2400" spc="-60"/>
              <a:t> </a:t>
            </a:r>
            <a:r>
              <a:rPr dirty="0" sz="2400"/>
              <a:t>-</a:t>
            </a:r>
            <a:r>
              <a:rPr dirty="0" sz="2400" spc="-55"/>
              <a:t> </a:t>
            </a:r>
            <a:r>
              <a:rPr dirty="0" sz="2400" spc="-10"/>
              <a:t>Verify</a:t>
            </a:r>
            <a:r>
              <a:rPr dirty="0" sz="2400" spc="-45"/>
              <a:t> </a:t>
            </a:r>
            <a:r>
              <a:rPr dirty="0" sz="2400" spc="-25"/>
              <a:t>DNS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10641" y="884047"/>
            <a:ext cx="7790815" cy="348170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2413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DNS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protocol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controls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DNS,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distributed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database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which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you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map </a:t>
            </a:r>
            <a:r>
              <a:rPr dirty="0" sz="1600">
                <a:latin typeface="Arial MT"/>
                <a:cs typeface="Arial MT"/>
              </a:rPr>
              <a:t>hostnames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addresses.</a:t>
            </a:r>
            <a:endParaRPr sz="160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When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you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configure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DNS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device,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you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substitute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hostname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IP </a:t>
            </a:r>
            <a:r>
              <a:rPr dirty="0" sz="1600">
                <a:latin typeface="Arial MT"/>
                <a:cs typeface="Arial MT"/>
              </a:rPr>
              <a:t>address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all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commands,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such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ping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telnet.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command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output.</a:t>
            </a:r>
            <a:endParaRPr sz="1600">
              <a:latin typeface="Arial MT"/>
              <a:cs typeface="Arial MT"/>
            </a:endParaRPr>
          </a:p>
          <a:p>
            <a:pPr marL="299085" marR="3832860" indent="-287020">
              <a:lnSpc>
                <a:spcPct val="100000"/>
              </a:lnSpc>
              <a:spcBef>
                <a:spcPts val="1100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Use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ip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host</a:t>
            </a:r>
            <a:r>
              <a:rPr dirty="0" sz="1600" spc="-5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global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configuration </a:t>
            </a:r>
            <a:r>
              <a:rPr dirty="0" sz="1600">
                <a:latin typeface="Arial MT"/>
                <a:cs typeface="Arial MT"/>
              </a:rPr>
              <a:t>command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enter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name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used </a:t>
            </a:r>
            <a:r>
              <a:rPr dirty="0" sz="1600">
                <a:latin typeface="Arial MT"/>
                <a:cs typeface="Arial MT"/>
              </a:rPr>
              <a:t>instead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IPv4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switch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router,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shown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command output.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buFont typeface="Arial MT"/>
              <a:buChar char="•"/>
            </a:pPr>
            <a:endParaRPr sz="1600">
              <a:latin typeface="Arial MT"/>
              <a:cs typeface="Arial MT"/>
            </a:endParaRPr>
          </a:p>
          <a:p>
            <a:pPr algn="just" marL="299085" marR="3769360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300990" algn="l"/>
              </a:tabLst>
            </a:pPr>
            <a:r>
              <a:rPr dirty="0" sz="1600">
                <a:latin typeface="Arial MT"/>
                <a:cs typeface="Arial MT"/>
              </a:rPr>
              <a:t>	Use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nslookup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Windows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command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to </a:t>
            </a:r>
            <a:r>
              <a:rPr dirty="0" sz="1600">
                <a:latin typeface="Arial MT"/>
                <a:cs typeface="Arial MT"/>
              </a:rPr>
              <a:t>display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name-to-</a:t>
            </a:r>
            <a:r>
              <a:rPr dirty="0" sz="1600" spc="-20">
                <a:latin typeface="Arial MT"/>
                <a:cs typeface="Arial MT"/>
              </a:rPr>
              <a:t>IP-</a:t>
            </a:r>
            <a:r>
              <a:rPr dirty="0" sz="1600">
                <a:latin typeface="Arial MT"/>
                <a:cs typeface="Arial MT"/>
              </a:rPr>
              <a:t>address</a:t>
            </a:r>
            <a:r>
              <a:rPr dirty="0" sz="1600" spc="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mapping information.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4995926" y="2088489"/>
            <a:ext cx="3820795" cy="1347470"/>
            <a:chOff x="4995926" y="2088489"/>
            <a:chExt cx="3820795" cy="1347470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95926" y="2530957"/>
              <a:ext cx="3820414" cy="904392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95926" y="2088489"/>
              <a:ext cx="3820414" cy="507136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2012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34</a:t>
            </a:fld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 spc="-10"/>
              <a:t>Troubleshooting</a:t>
            </a:r>
            <a:r>
              <a:rPr dirty="0" spc="-25"/>
              <a:t> </a:t>
            </a:r>
            <a:r>
              <a:rPr dirty="0"/>
              <a:t>IP</a:t>
            </a:r>
            <a:r>
              <a:rPr dirty="0" spc="-35"/>
              <a:t> </a:t>
            </a:r>
            <a:r>
              <a:rPr dirty="0" spc="-10"/>
              <a:t>Connectivity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Packet</a:t>
            </a:r>
            <a:r>
              <a:rPr dirty="0" sz="2400" spc="-130"/>
              <a:t> </a:t>
            </a:r>
            <a:r>
              <a:rPr dirty="0" sz="2400"/>
              <a:t>Tracer</a:t>
            </a:r>
            <a:r>
              <a:rPr dirty="0" sz="2400" spc="-100"/>
              <a:t> </a:t>
            </a:r>
            <a:r>
              <a:rPr dirty="0" sz="2400"/>
              <a:t>-</a:t>
            </a:r>
            <a:r>
              <a:rPr dirty="0" sz="2400" spc="-135"/>
              <a:t> </a:t>
            </a:r>
            <a:r>
              <a:rPr dirty="0" sz="2400" spc="-10"/>
              <a:t>Troubleshoot</a:t>
            </a:r>
            <a:r>
              <a:rPr dirty="0" sz="2400" spc="-70"/>
              <a:t> </a:t>
            </a:r>
            <a:r>
              <a:rPr dirty="0" sz="2400"/>
              <a:t>Enterprise</a:t>
            </a:r>
            <a:r>
              <a:rPr dirty="0" sz="2400" spc="-105"/>
              <a:t> </a:t>
            </a:r>
            <a:r>
              <a:rPr dirty="0" sz="2400" spc="-10"/>
              <a:t>Networks</a:t>
            </a:r>
            <a:endParaRPr sz="2400"/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2012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34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10641" y="834415"/>
            <a:ext cx="6064250" cy="1782445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this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</a:t>
            </a:r>
            <a:r>
              <a:rPr dirty="0" sz="1600" spc="-8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Tracer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activity,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you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complete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following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objectives: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Part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1: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Verify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Switching</a:t>
            </a:r>
            <a:r>
              <a:rPr dirty="0" sz="1600" spc="-8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Technologies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Part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2: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Verify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DHCP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Part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3: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Verify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Routing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Part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4: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Verify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WAN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Technologies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Part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5: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Verify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Connectivity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943861"/>
            <a:ext cx="8022590" cy="7264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600">
                <a:solidFill>
                  <a:srgbClr val="AEE8FA"/>
                </a:solidFill>
              </a:rPr>
              <a:t>12.6</a:t>
            </a:r>
            <a:r>
              <a:rPr dirty="0" sz="4600" spc="-114">
                <a:solidFill>
                  <a:srgbClr val="AEE8FA"/>
                </a:solidFill>
              </a:rPr>
              <a:t> </a:t>
            </a:r>
            <a:r>
              <a:rPr dirty="0" sz="4600">
                <a:solidFill>
                  <a:srgbClr val="AEE8FA"/>
                </a:solidFill>
              </a:rPr>
              <a:t>Module</a:t>
            </a:r>
            <a:r>
              <a:rPr dirty="0" sz="4600" spc="-80">
                <a:solidFill>
                  <a:srgbClr val="AEE8FA"/>
                </a:solidFill>
              </a:rPr>
              <a:t> </a:t>
            </a:r>
            <a:r>
              <a:rPr dirty="0" sz="4600">
                <a:solidFill>
                  <a:srgbClr val="AEE8FA"/>
                </a:solidFill>
              </a:rPr>
              <a:t>Practice</a:t>
            </a:r>
            <a:r>
              <a:rPr dirty="0" sz="4600" spc="-120">
                <a:solidFill>
                  <a:srgbClr val="AEE8FA"/>
                </a:solidFill>
              </a:rPr>
              <a:t> </a:t>
            </a:r>
            <a:r>
              <a:rPr dirty="0" sz="4600">
                <a:solidFill>
                  <a:srgbClr val="AEE8FA"/>
                </a:solidFill>
              </a:rPr>
              <a:t>and</a:t>
            </a:r>
            <a:r>
              <a:rPr dirty="0" sz="4600" spc="-110">
                <a:solidFill>
                  <a:srgbClr val="AEE8FA"/>
                </a:solidFill>
              </a:rPr>
              <a:t> </a:t>
            </a:r>
            <a:r>
              <a:rPr dirty="0" sz="4600" spc="-20">
                <a:solidFill>
                  <a:srgbClr val="AEE8FA"/>
                </a:solidFill>
              </a:rPr>
              <a:t>Quiz</a:t>
            </a:r>
            <a:endParaRPr sz="4600"/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2012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34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77368" y="1187196"/>
            <a:ext cx="4160520" cy="3709035"/>
            <a:chOff x="277368" y="1187196"/>
            <a:chExt cx="4160520" cy="370903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7368" y="1187196"/>
              <a:ext cx="4160520" cy="353567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6051" y="1691055"/>
              <a:ext cx="3758184" cy="27478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Network</a:t>
            </a:r>
            <a:r>
              <a:rPr dirty="0" spc="-70"/>
              <a:t> </a:t>
            </a:r>
            <a:r>
              <a:rPr dirty="0" spc="-10"/>
              <a:t>Documentation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Network</a:t>
            </a:r>
            <a:r>
              <a:rPr dirty="0" sz="2400" spc="-135"/>
              <a:t> </a:t>
            </a:r>
            <a:r>
              <a:rPr dirty="0" sz="2400" spc="-35"/>
              <a:t>Topology</a:t>
            </a:r>
            <a:r>
              <a:rPr dirty="0" sz="2400" spc="-90"/>
              <a:t> </a:t>
            </a:r>
            <a:r>
              <a:rPr dirty="0" sz="2400" spc="-10"/>
              <a:t>Diagrams</a:t>
            </a:r>
            <a:endParaRPr sz="2400"/>
          </a:p>
        </p:txBody>
      </p:sp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25340" y="1200900"/>
            <a:ext cx="4137660" cy="3512839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510641" y="884047"/>
            <a:ext cx="6822440" cy="5676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There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two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types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topology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diagrams: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physical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logical.</a:t>
            </a:r>
            <a:endParaRPr sz="1600">
              <a:latin typeface="Arial MT"/>
              <a:cs typeface="Arial MT"/>
            </a:endParaRPr>
          </a:p>
          <a:p>
            <a:pPr marL="1181735">
              <a:lnSpc>
                <a:spcPct val="100000"/>
              </a:lnSpc>
              <a:spcBef>
                <a:spcPts val="910"/>
              </a:spcBef>
              <a:tabLst>
                <a:tab pos="5557520" algn="l"/>
              </a:tabLst>
            </a:pPr>
            <a:r>
              <a:rPr dirty="0" sz="1200" b="1">
                <a:latin typeface="Arial"/>
                <a:cs typeface="Arial"/>
              </a:rPr>
              <a:t>Physical</a:t>
            </a:r>
            <a:r>
              <a:rPr dirty="0" sz="1200" spc="-40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Topology</a:t>
            </a:r>
            <a:r>
              <a:rPr dirty="0" sz="1200" b="1">
                <a:latin typeface="Arial"/>
                <a:cs typeface="Arial"/>
              </a:rPr>
              <a:t>	Logical</a:t>
            </a:r>
            <a:r>
              <a:rPr dirty="0" sz="1200" spc="-40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Topology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92650" y="1891563"/>
            <a:ext cx="3987800" cy="2539365"/>
          </a:xfrm>
          <a:prstGeom prst="rect">
            <a:avLst/>
          </a:prstGeom>
        </p:spPr>
      </p:pic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2012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30"/>
              </a:lnSpc>
              <a:spcBef>
                <a:spcPts val="95"/>
              </a:spcBef>
            </a:pPr>
            <a:r>
              <a:rPr dirty="0"/>
              <a:t>Structured</a:t>
            </a:r>
            <a:r>
              <a:rPr dirty="0" spc="-80"/>
              <a:t> </a:t>
            </a:r>
            <a:r>
              <a:rPr dirty="0" spc="-10"/>
              <a:t>Design</a:t>
            </a:r>
          </a:p>
          <a:p>
            <a:pPr marL="12700">
              <a:lnSpc>
                <a:spcPts val="2470"/>
              </a:lnSpc>
            </a:pPr>
            <a:r>
              <a:rPr dirty="0" sz="2300"/>
              <a:t>Packet</a:t>
            </a:r>
            <a:r>
              <a:rPr dirty="0" sz="2300" spc="-100"/>
              <a:t> </a:t>
            </a:r>
            <a:r>
              <a:rPr dirty="0" sz="2300"/>
              <a:t>Tracer</a:t>
            </a:r>
            <a:r>
              <a:rPr dirty="0" sz="2300" spc="-60"/>
              <a:t> </a:t>
            </a:r>
            <a:r>
              <a:rPr dirty="0" sz="2300"/>
              <a:t>–</a:t>
            </a:r>
            <a:r>
              <a:rPr dirty="0" sz="2300" spc="-30"/>
              <a:t> </a:t>
            </a:r>
            <a:r>
              <a:rPr dirty="0" sz="2300"/>
              <a:t>Network</a:t>
            </a:r>
            <a:r>
              <a:rPr dirty="0" sz="2300" spc="-105"/>
              <a:t> </a:t>
            </a:r>
            <a:r>
              <a:rPr dirty="0" sz="2300" spc="-10"/>
              <a:t>Troubleshooting</a:t>
            </a:r>
            <a:endParaRPr sz="2300"/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2012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34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10641" y="834415"/>
            <a:ext cx="6064250" cy="2074545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this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</a:t>
            </a:r>
            <a:r>
              <a:rPr dirty="0" sz="1600" spc="-8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Tracer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activity,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you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complete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following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objectives: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 spc="-35">
                <a:latin typeface="Arial MT"/>
                <a:cs typeface="Arial MT"/>
              </a:rPr>
              <a:t>Test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connectivity.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Compile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host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addressing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information.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Remotely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access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default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gateway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devices.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Document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default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gateway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device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configurations.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Discover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devices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network.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Draw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topology.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75133"/>
            <a:ext cx="8735060" cy="852169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Structured</a:t>
            </a:r>
            <a:r>
              <a:rPr dirty="0" spc="-105"/>
              <a:t> </a:t>
            </a:r>
            <a:r>
              <a:rPr dirty="0" spc="-10"/>
              <a:t>Design</a:t>
            </a:r>
          </a:p>
          <a:p>
            <a:pPr marL="12700" marR="5080">
              <a:lnSpc>
                <a:spcPct val="80000"/>
              </a:lnSpc>
              <a:spcBef>
                <a:spcPts val="280"/>
              </a:spcBef>
            </a:pPr>
            <a:r>
              <a:rPr dirty="0" sz="2300"/>
              <a:t>Packet</a:t>
            </a:r>
            <a:r>
              <a:rPr dirty="0" sz="2300" spc="-130"/>
              <a:t> </a:t>
            </a:r>
            <a:r>
              <a:rPr dirty="0" sz="2300"/>
              <a:t>Tracer</a:t>
            </a:r>
            <a:r>
              <a:rPr dirty="0" sz="2300" spc="-95"/>
              <a:t> </a:t>
            </a:r>
            <a:r>
              <a:rPr dirty="0" sz="2300"/>
              <a:t>–</a:t>
            </a:r>
            <a:r>
              <a:rPr dirty="0" sz="2300" spc="-75"/>
              <a:t> </a:t>
            </a:r>
            <a:r>
              <a:rPr dirty="0" sz="2400" spc="-10">
                <a:solidFill>
                  <a:srgbClr val="367086"/>
                </a:solidFill>
              </a:rPr>
              <a:t>Troubleshoot</a:t>
            </a:r>
            <a:r>
              <a:rPr dirty="0" sz="2400" spc="-55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Challenge</a:t>
            </a:r>
            <a:r>
              <a:rPr dirty="0" sz="2400" spc="-2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–</a:t>
            </a:r>
            <a:r>
              <a:rPr dirty="0" sz="2400" spc="-7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Use</a:t>
            </a:r>
            <a:r>
              <a:rPr dirty="0" sz="2400" spc="-65">
                <a:solidFill>
                  <a:srgbClr val="367086"/>
                </a:solidFill>
              </a:rPr>
              <a:t> </a:t>
            </a:r>
            <a:r>
              <a:rPr dirty="0" sz="2400" spc="-10">
                <a:solidFill>
                  <a:srgbClr val="367086"/>
                </a:solidFill>
              </a:rPr>
              <a:t>Documentation</a:t>
            </a:r>
            <a:r>
              <a:rPr dirty="0" sz="2400" spc="-55">
                <a:solidFill>
                  <a:srgbClr val="367086"/>
                </a:solidFill>
              </a:rPr>
              <a:t> </a:t>
            </a:r>
            <a:r>
              <a:rPr dirty="0" sz="2400" spc="-25">
                <a:solidFill>
                  <a:srgbClr val="367086"/>
                </a:solidFill>
              </a:rPr>
              <a:t>to </a:t>
            </a:r>
            <a:r>
              <a:rPr dirty="0" sz="2400">
                <a:solidFill>
                  <a:srgbClr val="367086"/>
                </a:solidFill>
              </a:rPr>
              <a:t>Solve</a:t>
            </a:r>
            <a:r>
              <a:rPr dirty="0" sz="2400" spc="-85">
                <a:solidFill>
                  <a:srgbClr val="367086"/>
                </a:solidFill>
              </a:rPr>
              <a:t> </a:t>
            </a:r>
            <a:r>
              <a:rPr dirty="0" sz="2400" spc="-10">
                <a:solidFill>
                  <a:srgbClr val="367086"/>
                </a:solidFill>
              </a:rPr>
              <a:t>Issues</a:t>
            </a:r>
            <a:endParaRPr sz="2400"/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2012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34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10641" y="1322603"/>
            <a:ext cx="6064250" cy="178181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this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</a:t>
            </a:r>
            <a:r>
              <a:rPr dirty="0" sz="1600" spc="-8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Tracer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activity,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you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complete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following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objectives: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0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Use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various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techniques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tools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identify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connectivity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issues.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Use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documentation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guide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troubleshooting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efforts.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90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Identify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specific</a:t>
            </a:r>
            <a:r>
              <a:rPr dirty="0" sz="1600" spc="-8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problems.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0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Implement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solutions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communication</a:t>
            </a:r>
            <a:r>
              <a:rPr dirty="0" sz="1600" spc="-8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problems.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Verify</a:t>
            </a:r>
            <a:r>
              <a:rPr dirty="0" sz="1600" spc="-9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8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operation.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112013"/>
            <a:ext cx="205740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Module</a:t>
            </a:r>
            <a:r>
              <a:rPr dirty="0" sz="1400" spc="-35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Practice</a:t>
            </a:r>
            <a:r>
              <a:rPr dirty="0" sz="1400" spc="-60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and</a:t>
            </a:r>
            <a:r>
              <a:rPr dirty="0" sz="1400" spc="-30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367086"/>
                </a:solidFill>
                <a:latin typeface="Arial MT"/>
                <a:cs typeface="Arial MT"/>
              </a:rPr>
              <a:t>Quiz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2012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34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23850"/>
            <a:ext cx="42926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367086"/>
                </a:solidFill>
              </a:rPr>
              <a:t>What</a:t>
            </a:r>
            <a:r>
              <a:rPr dirty="0" sz="2400" spc="-35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did</a:t>
            </a:r>
            <a:r>
              <a:rPr dirty="0" sz="2400" spc="-2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I</a:t>
            </a:r>
            <a:r>
              <a:rPr dirty="0" sz="2400" spc="-5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learn</a:t>
            </a:r>
            <a:r>
              <a:rPr dirty="0" sz="2400" spc="-2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in</a:t>
            </a:r>
            <a:r>
              <a:rPr dirty="0" sz="2400" spc="-3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this</a:t>
            </a:r>
            <a:r>
              <a:rPr dirty="0" sz="2400" spc="-40">
                <a:solidFill>
                  <a:srgbClr val="367086"/>
                </a:solidFill>
              </a:rPr>
              <a:t> </a:t>
            </a:r>
            <a:r>
              <a:rPr dirty="0" sz="2400" spc="-10">
                <a:solidFill>
                  <a:srgbClr val="367086"/>
                </a:solidFill>
              </a:rPr>
              <a:t>module?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238150" y="827659"/>
            <a:ext cx="8576310" cy="36683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79070" marR="224154" indent="-166370">
              <a:lnSpc>
                <a:spcPct val="100000"/>
              </a:lnSpc>
              <a:spcBef>
                <a:spcPts val="95"/>
              </a:spcBef>
              <a:buClr>
                <a:srgbClr val="57575B"/>
              </a:buClr>
              <a:buSzPct val="90625"/>
              <a:buChar char="•"/>
              <a:tabLst>
                <a:tab pos="180340" algn="l"/>
              </a:tabLst>
            </a:pPr>
            <a:r>
              <a:rPr dirty="0" sz="1600">
                <a:latin typeface="Arial MT"/>
                <a:cs typeface="Arial MT"/>
              </a:rPr>
              <a:t>Common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documentation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includes</a:t>
            </a:r>
            <a:r>
              <a:rPr dirty="0" sz="1600" spc="-8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physical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logical</a:t>
            </a:r>
            <a:r>
              <a:rPr dirty="0" sz="1600" spc="-9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topologies,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network </a:t>
            </a:r>
            <a:r>
              <a:rPr dirty="0" sz="1600" spc="-10">
                <a:latin typeface="Arial MT"/>
                <a:cs typeface="Arial MT"/>
              </a:rPr>
              <a:t>	</a:t>
            </a:r>
            <a:r>
              <a:rPr dirty="0" sz="1600">
                <a:latin typeface="Arial MT"/>
                <a:cs typeface="Arial MT"/>
              </a:rPr>
              <a:t>device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documentation,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performance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baseline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documentation.</a:t>
            </a:r>
            <a:endParaRPr sz="1600">
              <a:latin typeface="Arial MT"/>
              <a:cs typeface="Arial MT"/>
            </a:endParaRPr>
          </a:p>
          <a:p>
            <a:pPr marL="179070" marR="5080" indent="-166370">
              <a:lnSpc>
                <a:spcPct val="100000"/>
              </a:lnSpc>
              <a:spcBef>
                <a:spcPts val="600"/>
              </a:spcBef>
              <a:buClr>
                <a:srgbClr val="57575B"/>
              </a:buClr>
              <a:buSzPct val="90625"/>
              <a:buChar char="•"/>
              <a:tabLst>
                <a:tab pos="180340" algn="l"/>
              </a:tabLst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troubleshooting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process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should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guided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by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structured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methods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such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seven-</a:t>
            </a:r>
            <a:r>
              <a:rPr dirty="0" sz="1600" spc="-20">
                <a:latin typeface="Arial MT"/>
                <a:cs typeface="Arial MT"/>
              </a:rPr>
              <a:t>step </a:t>
            </a:r>
            <a:r>
              <a:rPr dirty="0" sz="1600" spc="-20">
                <a:latin typeface="Arial MT"/>
                <a:cs typeface="Arial MT"/>
              </a:rPr>
              <a:t>	</a:t>
            </a:r>
            <a:r>
              <a:rPr dirty="0" sz="1600" spc="-10">
                <a:latin typeface="Arial MT"/>
                <a:cs typeface="Arial MT"/>
              </a:rPr>
              <a:t>troubleshooting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process: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(i.e.,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1.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Define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problem,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2.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Gather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information,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3.</a:t>
            </a:r>
            <a:r>
              <a:rPr dirty="0" sz="1600" spc="-114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Analyze </a:t>
            </a:r>
            <a:r>
              <a:rPr dirty="0" sz="1600" spc="-10">
                <a:latin typeface="Arial MT"/>
                <a:cs typeface="Arial MT"/>
              </a:rPr>
              <a:t>	</a:t>
            </a:r>
            <a:r>
              <a:rPr dirty="0" sz="1600">
                <a:latin typeface="Arial MT"/>
                <a:cs typeface="Arial MT"/>
              </a:rPr>
              <a:t>information,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4.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Eliminate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possible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causes,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5.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Propose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hypothesis,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6.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 spc="-35">
                <a:latin typeface="Arial MT"/>
                <a:cs typeface="Arial MT"/>
              </a:rPr>
              <a:t>Test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hypothesis,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7. </a:t>
            </a:r>
            <a:r>
              <a:rPr dirty="0" sz="1600" spc="-25">
                <a:latin typeface="Arial MT"/>
                <a:cs typeface="Arial MT"/>
              </a:rPr>
              <a:t>	</a:t>
            </a:r>
            <a:r>
              <a:rPr dirty="0" sz="1600">
                <a:latin typeface="Arial MT"/>
                <a:cs typeface="Arial MT"/>
              </a:rPr>
              <a:t>Solve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problem).</a:t>
            </a:r>
            <a:endParaRPr sz="1600">
              <a:latin typeface="Arial MT"/>
              <a:cs typeface="Arial MT"/>
            </a:endParaRPr>
          </a:p>
          <a:p>
            <a:pPr marL="179070" marR="498475" indent="-166370">
              <a:lnSpc>
                <a:spcPct val="100000"/>
              </a:lnSpc>
              <a:spcBef>
                <a:spcPts val="605"/>
              </a:spcBef>
              <a:buClr>
                <a:srgbClr val="57575B"/>
              </a:buClr>
              <a:buSzPct val="90625"/>
              <a:buChar char="•"/>
              <a:tabLst>
                <a:tab pos="180340" algn="l"/>
              </a:tabLst>
            </a:pPr>
            <a:r>
              <a:rPr dirty="0" sz="1600" spc="-10">
                <a:latin typeface="Arial MT"/>
                <a:cs typeface="Arial MT"/>
              </a:rPr>
              <a:t>Troubleshooting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tools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include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NMS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tools,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knowledge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bases,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baselining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tools,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protocol 	analyzer,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digital</a:t>
            </a:r>
            <a:r>
              <a:rPr dirty="0" sz="1600" spc="-8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multimeters,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cable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testers,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cable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analyzers,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portable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analyzers, </a:t>
            </a:r>
            <a:r>
              <a:rPr dirty="0" sz="1600" spc="-10">
                <a:latin typeface="Arial MT"/>
                <a:cs typeface="Arial MT"/>
              </a:rPr>
              <a:t>	</a:t>
            </a:r>
            <a:r>
              <a:rPr dirty="0" sz="1600">
                <a:latin typeface="Arial MT"/>
                <a:cs typeface="Arial MT"/>
              </a:rPr>
              <a:t>Cisco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Prime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NAM,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syslog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servers.</a:t>
            </a:r>
            <a:endParaRPr sz="1600">
              <a:latin typeface="Arial MT"/>
              <a:cs typeface="Arial MT"/>
            </a:endParaRPr>
          </a:p>
          <a:p>
            <a:pPr marL="179070" marR="139065" indent="-166370">
              <a:lnSpc>
                <a:spcPct val="100000"/>
              </a:lnSpc>
              <a:spcBef>
                <a:spcPts val="600"/>
              </a:spcBef>
              <a:buClr>
                <a:srgbClr val="57575B"/>
              </a:buClr>
              <a:buSzPct val="90625"/>
              <a:buChar char="•"/>
              <a:tabLst>
                <a:tab pos="180340" algn="l"/>
              </a:tabLst>
            </a:pPr>
            <a:r>
              <a:rPr dirty="0" sz="1600">
                <a:latin typeface="Arial MT"/>
                <a:cs typeface="Arial MT"/>
              </a:rPr>
              <a:t>Physical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layer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problems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cause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failures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suboptimal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conditions.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Data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link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layer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problems </a:t>
            </a:r>
            <a:r>
              <a:rPr dirty="0" sz="1600" spc="-10">
                <a:latin typeface="Arial MT"/>
                <a:cs typeface="Arial MT"/>
              </a:rPr>
              <a:t>	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typically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caused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by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encapsulation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errors,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mapping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errors,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framing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errors,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and </a:t>
            </a:r>
            <a:r>
              <a:rPr dirty="0" sz="1600" spc="-25">
                <a:latin typeface="Arial MT"/>
                <a:cs typeface="Arial MT"/>
              </a:rPr>
              <a:t>	</a:t>
            </a:r>
            <a:r>
              <a:rPr dirty="0" sz="1600">
                <a:latin typeface="Arial MT"/>
                <a:cs typeface="Arial MT"/>
              </a:rPr>
              <a:t>STP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failures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loops.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layer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problems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include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IPv4,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IPv6,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routing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protocols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(such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as </a:t>
            </a:r>
            <a:r>
              <a:rPr dirty="0" sz="1600" spc="-25">
                <a:latin typeface="Arial MT"/>
                <a:cs typeface="Arial MT"/>
              </a:rPr>
              <a:t>	</a:t>
            </a:r>
            <a:r>
              <a:rPr dirty="0" sz="1600" spc="-30">
                <a:latin typeface="Arial MT"/>
                <a:cs typeface="Arial MT"/>
              </a:rPr>
              <a:t>EIGRP,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OSPF,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etc.).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Transport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layer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problems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misconfigured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NAT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114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ACLs. </a:t>
            </a:r>
            <a:r>
              <a:rPr dirty="0" sz="1600" spc="-10">
                <a:latin typeface="Arial MT"/>
                <a:cs typeface="Arial MT"/>
              </a:rPr>
              <a:t>	</a:t>
            </a:r>
            <a:r>
              <a:rPr dirty="0" sz="1600">
                <a:latin typeface="Arial MT"/>
                <a:cs typeface="Arial MT"/>
              </a:rPr>
              <a:t>Application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layer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problems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result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unreachable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unusable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resources.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112013"/>
            <a:ext cx="205740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Module</a:t>
            </a:r>
            <a:r>
              <a:rPr dirty="0" sz="1400" spc="-35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Practice</a:t>
            </a:r>
            <a:r>
              <a:rPr dirty="0" sz="1400" spc="-60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and</a:t>
            </a:r>
            <a:r>
              <a:rPr dirty="0" sz="1400" spc="-30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367086"/>
                </a:solidFill>
                <a:latin typeface="Arial MT"/>
                <a:cs typeface="Arial MT"/>
              </a:rPr>
              <a:t>Quiz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2012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34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23850"/>
            <a:ext cx="531177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367086"/>
                </a:solidFill>
              </a:rPr>
              <a:t>What</a:t>
            </a:r>
            <a:r>
              <a:rPr dirty="0" sz="2400" spc="-45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did</a:t>
            </a:r>
            <a:r>
              <a:rPr dirty="0" sz="2400" spc="-35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I</a:t>
            </a:r>
            <a:r>
              <a:rPr dirty="0" sz="2400" spc="-6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learn</a:t>
            </a:r>
            <a:r>
              <a:rPr dirty="0" sz="2400" spc="-35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in</a:t>
            </a:r>
            <a:r>
              <a:rPr dirty="0" sz="2400" spc="-4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this</a:t>
            </a:r>
            <a:r>
              <a:rPr dirty="0" sz="2400" spc="-55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module?</a:t>
            </a:r>
            <a:r>
              <a:rPr dirty="0" sz="2400" spc="-25">
                <a:solidFill>
                  <a:srgbClr val="367086"/>
                </a:solidFill>
              </a:rPr>
              <a:t> </a:t>
            </a:r>
            <a:r>
              <a:rPr dirty="0" sz="2400" spc="-10">
                <a:solidFill>
                  <a:srgbClr val="367086"/>
                </a:solidFill>
              </a:rPr>
              <a:t>(Cont.)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238150" y="827659"/>
            <a:ext cx="8318500" cy="73914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79070" marR="5080" indent="-166370">
              <a:lnSpc>
                <a:spcPct val="102800"/>
              </a:lnSpc>
              <a:spcBef>
                <a:spcPts val="40"/>
              </a:spcBef>
              <a:buClr>
                <a:srgbClr val="57575B"/>
              </a:buClr>
              <a:buSzPct val="90625"/>
              <a:buChar char="•"/>
              <a:tabLst>
                <a:tab pos="180340" algn="l"/>
              </a:tabLst>
            </a:pP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1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bottom-</a:t>
            </a:r>
            <a:r>
              <a:rPr dirty="0" sz="1600">
                <a:latin typeface="Arial MT"/>
                <a:cs typeface="Arial MT"/>
              </a:rPr>
              <a:t>up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troubleshooting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method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solve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connectivity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problems.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Start </a:t>
            </a:r>
            <a:r>
              <a:rPr dirty="0" sz="1600" spc="-10">
                <a:latin typeface="Arial MT"/>
                <a:cs typeface="Arial MT"/>
              </a:rPr>
              <a:t>	</a:t>
            </a:r>
            <a:r>
              <a:rPr dirty="0" sz="1500">
                <a:latin typeface="Arial MT"/>
                <a:cs typeface="Arial MT"/>
              </a:rPr>
              <a:t>verifying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physical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layer,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check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for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duplex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mismatches,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verify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addressing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and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default</a:t>
            </a:r>
            <a:r>
              <a:rPr dirty="0" sz="1500" spc="-7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gateway, </a:t>
            </a:r>
            <a:r>
              <a:rPr dirty="0" sz="1500" spc="-10">
                <a:latin typeface="Arial MT"/>
                <a:cs typeface="Arial MT"/>
              </a:rPr>
              <a:t>	</a:t>
            </a:r>
            <a:r>
              <a:rPr dirty="0" sz="1500">
                <a:latin typeface="Arial MT"/>
                <a:cs typeface="Arial MT"/>
              </a:rPr>
              <a:t>verify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that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correct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path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is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taken,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and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verify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transport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layer.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3891280" y="2697098"/>
              <a:ext cx="1325245" cy="293370"/>
            </a:xfrm>
            <a:custGeom>
              <a:avLst/>
              <a:gdLst/>
              <a:ahLst/>
              <a:cxnLst/>
              <a:rect l="l" t="t" r="r" b="b"/>
              <a:pathLst>
                <a:path w="1325245" h="293369">
                  <a:moveTo>
                    <a:pt x="216027" y="8509"/>
                  </a:moveTo>
                  <a:lnTo>
                    <a:pt x="206603" y="7188"/>
                  </a:lnTo>
                  <a:lnTo>
                    <a:pt x="191643" y="4254"/>
                  </a:lnTo>
                  <a:lnTo>
                    <a:pt x="171907" y="1333"/>
                  </a:lnTo>
                  <a:lnTo>
                    <a:pt x="100266" y="6883"/>
                  </a:lnTo>
                  <a:lnTo>
                    <a:pt x="59436" y="26416"/>
                  </a:lnTo>
                  <a:lnTo>
                    <a:pt x="27762" y="56959"/>
                  </a:lnTo>
                  <a:lnTo>
                    <a:pt x="7277" y="96875"/>
                  </a:lnTo>
                  <a:lnTo>
                    <a:pt x="0" y="144526"/>
                  </a:lnTo>
                  <a:lnTo>
                    <a:pt x="7696" y="195897"/>
                  </a:lnTo>
                  <a:lnTo>
                    <a:pt x="29006" y="237261"/>
                  </a:lnTo>
                  <a:lnTo>
                    <a:pt x="61302" y="267817"/>
                  </a:lnTo>
                  <a:lnTo>
                    <a:pt x="101917" y="286753"/>
                  </a:lnTo>
                  <a:lnTo>
                    <a:pt x="148209" y="293243"/>
                  </a:lnTo>
                  <a:lnTo>
                    <a:pt x="171907" y="291922"/>
                  </a:lnTo>
                  <a:lnTo>
                    <a:pt x="191643" y="288988"/>
                  </a:lnTo>
                  <a:lnTo>
                    <a:pt x="206603" y="286067"/>
                  </a:lnTo>
                  <a:lnTo>
                    <a:pt x="216027" y="284734"/>
                  </a:lnTo>
                  <a:lnTo>
                    <a:pt x="216027" y="208280"/>
                  </a:lnTo>
                  <a:lnTo>
                    <a:pt x="209029" y="210273"/>
                  </a:lnTo>
                  <a:lnTo>
                    <a:pt x="195326" y="214630"/>
                  </a:lnTo>
                  <a:lnTo>
                    <a:pt x="176085" y="218998"/>
                  </a:lnTo>
                  <a:lnTo>
                    <a:pt x="120929" y="215023"/>
                  </a:lnTo>
                  <a:lnTo>
                    <a:pt x="81559" y="174421"/>
                  </a:lnTo>
                  <a:lnTo>
                    <a:pt x="76200" y="144526"/>
                  </a:lnTo>
                  <a:lnTo>
                    <a:pt x="81559" y="114642"/>
                  </a:lnTo>
                  <a:lnTo>
                    <a:pt x="96875" y="90347"/>
                  </a:lnTo>
                  <a:lnTo>
                    <a:pt x="120929" y="74041"/>
                  </a:lnTo>
                  <a:lnTo>
                    <a:pt x="152527" y="68072"/>
                  </a:lnTo>
                  <a:lnTo>
                    <a:pt x="177914" y="70713"/>
                  </a:lnTo>
                  <a:lnTo>
                    <a:pt x="196938" y="76517"/>
                  </a:lnTo>
                  <a:lnTo>
                    <a:pt x="209638" y="82334"/>
                  </a:lnTo>
                  <a:lnTo>
                    <a:pt x="216027" y="84963"/>
                  </a:lnTo>
                  <a:lnTo>
                    <a:pt x="216027" y="8509"/>
                  </a:lnTo>
                  <a:close/>
                </a:path>
                <a:path w="1325245" h="293369">
                  <a:moveTo>
                    <a:pt x="383578" y="3263"/>
                  </a:moveTo>
                  <a:lnTo>
                    <a:pt x="312674" y="3263"/>
                  </a:lnTo>
                  <a:lnTo>
                    <a:pt x="312674" y="286893"/>
                  </a:lnTo>
                  <a:lnTo>
                    <a:pt x="383578" y="286893"/>
                  </a:lnTo>
                  <a:lnTo>
                    <a:pt x="383578" y="3263"/>
                  </a:lnTo>
                  <a:close/>
                </a:path>
                <a:path w="1325245" h="293369">
                  <a:moveTo>
                    <a:pt x="670433" y="199771"/>
                  </a:moveTo>
                  <a:lnTo>
                    <a:pt x="654113" y="149339"/>
                  </a:lnTo>
                  <a:lnTo>
                    <a:pt x="603123" y="114808"/>
                  </a:lnTo>
                  <a:lnTo>
                    <a:pt x="586359" y="110490"/>
                  </a:lnTo>
                  <a:lnTo>
                    <a:pt x="575792" y="107137"/>
                  </a:lnTo>
                  <a:lnTo>
                    <a:pt x="564807" y="102539"/>
                  </a:lnTo>
                  <a:lnTo>
                    <a:pt x="556183" y="95542"/>
                  </a:lnTo>
                  <a:lnTo>
                    <a:pt x="552704" y="84963"/>
                  </a:lnTo>
                  <a:lnTo>
                    <a:pt x="555790" y="73875"/>
                  </a:lnTo>
                  <a:lnTo>
                    <a:pt x="564807" y="65938"/>
                  </a:lnTo>
                  <a:lnTo>
                    <a:pt x="579323" y="61163"/>
                  </a:lnTo>
                  <a:lnTo>
                    <a:pt x="598932" y="59563"/>
                  </a:lnTo>
                  <a:lnTo>
                    <a:pt x="615759" y="60896"/>
                  </a:lnTo>
                  <a:lnTo>
                    <a:pt x="632587" y="63817"/>
                  </a:lnTo>
                  <a:lnTo>
                    <a:pt x="646252" y="66751"/>
                  </a:lnTo>
                  <a:lnTo>
                    <a:pt x="653669" y="68072"/>
                  </a:lnTo>
                  <a:lnTo>
                    <a:pt x="653669" y="59563"/>
                  </a:lnTo>
                  <a:lnTo>
                    <a:pt x="653669" y="8509"/>
                  </a:lnTo>
                  <a:lnTo>
                    <a:pt x="645985" y="7188"/>
                  </a:lnTo>
                  <a:lnTo>
                    <a:pt x="630491" y="4254"/>
                  </a:lnTo>
                  <a:lnTo>
                    <a:pt x="608698" y="1333"/>
                  </a:lnTo>
                  <a:lnTo>
                    <a:pt x="582168" y="0"/>
                  </a:lnTo>
                  <a:lnTo>
                    <a:pt x="539102" y="6184"/>
                  </a:lnTo>
                  <a:lnTo>
                    <a:pt x="505917" y="23926"/>
                  </a:lnTo>
                  <a:lnTo>
                    <a:pt x="484555" y="52031"/>
                  </a:lnTo>
                  <a:lnTo>
                    <a:pt x="477012" y="89281"/>
                  </a:lnTo>
                  <a:lnTo>
                    <a:pt x="482917" y="119824"/>
                  </a:lnTo>
                  <a:lnTo>
                    <a:pt x="499084" y="142392"/>
                  </a:lnTo>
                  <a:lnTo>
                    <a:pt x="523138" y="158597"/>
                  </a:lnTo>
                  <a:lnTo>
                    <a:pt x="552704" y="170053"/>
                  </a:lnTo>
                  <a:lnTo>
                    <a:pt x="556895" y="174244"/>
                  </a:lnTo>
                  <a:lnTo>
                    <a:pt x="565277" y="174244"/>
                  </a:lnTo>
                  <a:lnTo>
                    <a:pt x="577659" y="180695"/>
                  </a:lnTo>
                  <a:lnTo>
                    <a:pt x="588429" y="187553"/>
                  </a:lnTo>
                  <a:lnTo>
                    <a:pt x="596036" y="195211"/>
                  </a:lnTo>
                  <a:lnTo>
                    <a:pt x="598932" y="204089"/>
                  </a:lnTo>
                  <a:lnTo>
                    <a:pt x="595718" y="215188"/>
                  </a:lnTo>
                  <a:lnTo>
                    <a:pt x="585812" y="223126"/>
                  </a:lnTo>
                  <a:lnTo>
                    <a:pt x="568820" y="227901"/>
                  </a:lnTo>
                  <a:lnTo>
                    <a:pt x="544322" y="229489"/>
                  </a:lnTo>
                  <a:lnTo>
                    <a:pt x="522630" y="228168"/>
                  </a:lnTo>
                  <a:lnTo>
                    <a:pt x="503326" y="225247"/>
                  </a:lnTo>
                  <a:lnTo>
                    <a:pt x="488734" y="222313"/>
                  </a:lnTo>
                  <a:lnTo>
                    <a:pt x="481203" y="220980"/>
                  </a:lnTo>
                  <a:lnTo>
                    <a:pt x="481203" y="284734"/>
                  </a:lnTo>
                  <a:lnTo>
                    <a:pt x="487705" y="286067"/>
                  </a:lnTo>
                  <a:lnTo>
                    <a:pt x="504850" y="288988"/>
                  </a:lnTo>
                  <a:lnTo>
                    <a:pt x="529094" y="291922"/>
                  </a:lnTo>
                  <a:lnTo>
                    <a:pt x="556895" y="293243"/>
                  </a:lnTo>
                  <a:lnTo>
                    <a:pt x="597725" y="288213"/>
                  </a:lnTo>
                  <a:lnTo>
                    <a:pt x="634187" y="272034"/>
                  </a:lnTo>
                  <a:lnTo>
                    <a:pt x="660387" y="243103"/>
                  </a:lnTo>
                  <a:lnTo>
                    <a:pt x="663536" y="229489"/>
                  </a:lnTo>
                  <a:lnTo>
                    <a:pt x="670433" y="199771"/>
                  </a:lnTo>
                  <a:close/>
                </a:path>
                <a:path w="1325245" h="293369">
                  <a:moveTo>
                    <a:pt x="954024" y="8509"/>
                  </a:moveTo>
                  <a:lnTo>
                    <a:pt x="944816" y="7188"/>
                  </a:lnTo>
                  <a:lnTo>
                    <a:pt x="930109" y="4254"/>
                  </a:lnTo>
                  <a:lnTo>
                    <a:pt x="910691" y="1333"/>
                  </a:lnTo>
                  <a:lnTo>
                    <a:pt x="840117" y="6883"/>
                  </a:lnTo>
                  <a:lnTo>
                    <a:pt x="799884" y="26416"/>
                  </a:lnTo>
                  <a:lnTo>
                    <a:pt x="768667" y="56959"/>
                  </a:lnTo>
                  <a:lnTo>
                    <a:pt x="748474" y="96875"/>
                  </a:lnTo>
                  <a:lnTo>
                    <a:pt x="741299" y="144526"/>
                  </a:lnTo>
                  <a:lnTo>
                    <a:pt x="748868" y="195897"/>
                  </a:lnTo>
                  <a:lnTo>
                    <a:pt x="769874" y="237261"/>
                  </a:lnTo>
                  <a:lnTo>
                    <a:pt x="801700" y="267817"/>
                  </a:lnTo>
                  <a:lnTo>
                    <a:pt x="841717" y="286753"/>
                  </a:lnTo>
                  <a:lnTo>
                    <a:pt x="887349" y="293243"/>
                  </a:lnTo>
                  <a:lnTo>
                    <a:pt x="910691" y="291922"/>
                  </a:lnTo>
                  <a:lnTo>
                    <a:pt x="930109" y="288988"/>
                  </a:lnTo>
                  <a:lnTo>
                    <a:pt x="944816" y="286067"/>
                  </a:lnTo>
                  <a:lnTo>
                    <a:pt x="954024" y="284734"/>
                  </a:lnTo>
                  <a:lnTo>
                    <a:pt x="954024" y="208280"/>
                  </a:lnTo>
                  <a:lnTo>
                    <a:pt x="947813" y="210273"/>
                  </a:lnTo>
                  <a:lnTo>
                    <a:pt x="935761" y="214630"/>
                  </a:lnTo>
                  <a:lnTo>
                    <a:pt x="918222" y="218998"/>
                  </a:lnTo>
                  <a:lnTo>
                    <a:pt x="862101" y="215023"/>
                  </a:lnTo>
                  <a:lnTo>
                    <a:pt x="821690" y="174421"/>
                  </a:lnTo>
                  <a:lnTo>
                    <a:pt x="816356" y="144526"/>
                  </a:lnTo>
                  <a:lnTo>
                    <a:pt x="822286" y="114642"/>
                  </a:lnTo>
                  <a:lnTo>
                    <a:pt x="838784" y="90347"/>
                  </a:lnTo>
                  <a:lnTo>
                    <a:pt x="863879" y="74041"/>
                  </a:lnTo>
                  <a:lnTo>
                    <a:pt x="895604" y="68072"/>
                  </a:lnTo>
                  <a:lnTo>
                    <a:pt x="918222" y="70713"/>
                  </a:lnTo>
                  <a:lnTo>
                    <a:pt x="935761" y="76517"/>
                  </a:lnTo>
                  <a:lnTo>
                    <a:pt x="947813" y="82334"/>
                  </a:lnTo>
                  <a:lnTo>
                    <a:pt x="954024" y="84963"/>
                  </a:lnTo>
                  <a:lnTo>
                    <a:pt x="954024" y="8509"/>
                  </a:lnTo>
                  <a:close/>
                </a:path>
                <a:path w="1325245" h="293369">
                  <a:moveTo>
                    <a:pt x="1324737" y="144526"/>
                  </a:moveTo>
                  <a:lnTo>
                    <a:pt x="1317929" y="98488"/>
                  </a:lnTo>
                  <a:lnTo>
                    <a:pt x="1305064" y="72263"/>
                  </a:lnTo>
                  <a:lnTo>
                    <a:pt x="1298448" y="58762"/>
                  </a:lnTo>
                  <a:lnTo>
                    <a:pt x="1267701" y="27622"/>
                  </a:lnTo>
                  <a:lnTo>
                    <a:pt x="1249299" y="18402"/>
                  </a:lnTo>
                  <a:lnTo>
                    <a:pt x="1249299" y="144526"/>
                  </a:lnTo>
                  <a:lnTo>
                    <a:pt x="1244053" y="174421"/>
                  </a:lnTo>
                  <a:lnTo>
                    <a:pt x="1229385" y="198716"/>
                  </a:lnTo>
                  <a:lnTo>
                    <a:pt x="1206855" y="215023"/>
                  </a:lnTo>
                  <a:lnTo>
                    <a:pt x="1178052" y="220980"/>
                  </a:lnTo>
                  <a:lnTo>
                    <a:pt x="1149235" y="215023"/>
                  </a:lnTo>
                  <a:lnTo>
                    <a:pt x="1126705" y="198716"/>
                  </a:lnTo>
                  <a:lnTo>
                    <a:pt x="1112037" y="174421"/>
                  </a:lnTo>
                  <a:lnTo>
                    <a:pt x="1106805" y="144526"/>
                  </a:lnTo>
                  <a:lnTo>
                    <a:pt x="1112037" y="117119"/>
                  </a:lnTo>
                  <a:lnTo>
                    <a:pt x="1126705" y="94068"/>
                  </a:lnTo>
                  <a:lnTo>
                    <a:pt x="1149235" y="78181"/>
                  </a:lnTo>
                  <a:lnTo>
                    <a:pt x="1178052" y="72263"/>
                  </a:lnTo>
                  <a:lnTo>
                    <a:pt x="1206855" y="78181"/>
                  </a:lnTo>
                  <a:lnTo>
                    <a:pt x="1229385" y="94068"/>
                  </a:lnTo>
                  <a:lnTo>
                    <a:pt x="1244053" y="117119"/>
                  </a:lnTo>
                  <a:lnTo>
                    <a:pt x="1249299" y="144526"/>
                  </a:lnTo>
                  <a:lnTo>
                    <a:pt x="1249299" y="18402"/>
                  </a:lnTo>
                  <a:lnTo>
                    <a:pt x="1227099" y="7277"/>
                  </a:lnTo>
                  <a:lnTo>
                    <a:pt x="1178052" y="0"/>
                  </a:lnTo>
                  <a:lnTo>
                    <a:pt x="1128991" y="7277"/>
                  </a:lnTo>
                  <a:lnTo>
                    <a:pt x="1088390" y="27622"/>
                  </a:lnTo>
                  <a:lnTo>
                    <a:pt x="1057643" y="58762"/>
                  </a:lnTo>
                  <a:lnTo>
                    <a:pt x="1038161" y="98488"/>
                  </a:lnTo>
                  <a:lnTo>
                    <a:pt x="1031367" y="144526"/>
                  </a:lnTo>
                  <a:lnTo>
                    <a:pt x="1038161" y="191020"/>
                  </a:lnTo>
                  <a:lnTo>
                    <a:pt x="1057643" y="231775"/>
                  </a:lnTo>
                  <a:lnTo>
                    <a:pt x="1088390" y="264160"/>
                  </a:lnTo>
                  <a:lnTo>
                    <a:pt x="1128991" y="285534"/>
                  </a:lnTo>
                  <a:lnTo>
                    <a:pt x="1178052" y="293243"/>
                  </a:lnTo>
                  <a:lnTo>
                    <a:pt x="1227099" y="285534"/>
                  </a:lnTo>
                  <a:lnTo>
                    <a:pt x="1267701" y="264160"/>
                  </a:lnTo>
                  <a:lnTo>
                    <a:pt x="1298448" y="231775"/>
                  </a:lnTo>
                  <a:lnTo>
                    <a:pt x="1303604" y="220980"/>
                  </a:lnTo>
                  <a:lnTo>
                    <a:pt x="1317929" y="191020"/>
                  </a:lnTo>
                  <a:lnTo>
                    <a:pt x="1324737" y="144526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46246" y="2361945"/>
              <a:ext cx="70992" cy="14503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39666" y="2265171"/>
              <a:ext cx="70866" cy="241807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4133088" y="2129917"/>
              <a:ext cx="71120" cy="448309"/>
            </a:xfrm>
            <a:custGeom>
              <a:avLst/>
              <a:gdLst/>
              <a:ahLst/>
              <a:cxnLst/>
              <a:rect l="l" t="t" r="r" b="b"/>
              <a:pathLst>
                <a:path w="71120" h="448310">
                  <a:moveTo>
                    <a:pt x="33274" y="0"/>
                  </a:moveTo>
                  <a:lnTo>
                    <a:pt x="21056" y="2903"/>
                  </a:lnTo>
                  <a:lnTo>
                    <a:pt x="10398" y="10556"/>
                  </a:lnTo>
                  <a:lnTo>
                    <a:pt x="2859" y="21377"/>
                  </a:lnTo>
                  <a:lnTo>
                    <a:pt x="0" y="33781"/>
                  </a:lnTo>
                  <a:lnTo>
                    <a:pt x="0" y="409956"/>
                  </a:lnTo>
                  <a:lnTo>
                    <a:pt x="2859" y="424783"/>
                  </a:lnTo>
                  <a:lnTo>
                    <a:pt x="10398" y="436848"/>
                  </a:lnTo>
                  <a:lnTo>
                    <a:pt x="21056" y="444960"/>
                  </a:lnTo>
                  <a:lnTo>
                    <a:pt x="33274" y="447928"/>
                  </a:lnTo>
                  <a:lnTo>
                    <a:pt x="47988" y="444960"/>
                  </a:lnTo>
                  <a:lnTo>
                    <a:pt x="59928" y="436848"/>
                  </a:lnTo>
                  <a:lnTo>
                    <a:pt x="67939" y="424783"/>
                  </a:lnTo>
                  <a:lnTo>
                    <a:pt x="70865" y="409956"/>
                  </a:lnTo>
                  <a:lnTo>
                    <a:pt x="70865" y="33781"/>
                  </a:lnTo>
                  <a:lnTo>
                    <a:pt x="67939" y="21377"/>
                  </a:lnTo>
                  <a:lnTo>
                    <a:pt x="59928" y="10556"/>
                  </a:lnTo>
                  <a:lnTo>
                    <a:pt x="47988" y="2903"/>
                  </a:lnTo>
                  <a:lnTo>
                    <a:pt x="33274" y="0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26382" y="2265171"/>
              <a:ext cx="70992" cy="241807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13223" y="2265171"/>
              <a:ext cx="70865" cy="241807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19803" y="2361945"/>
              <a:ext cx="70866" cy="145034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4906517" y="2129917"/>
              <a:ext cx="71120" cy="448309"/>
            </a:xfrm>
            <a:custGeom>
              <a:avLst/>
              <a:gdLst/>
              <a:ahLst/>
              <a:cxnLst/>
              <a:rect l="l" t="t" r="r" b="b"/>
              <a:pathLst>
                <a:path w="71120" h="448310">
                  <a:moveTo>
                    <a:pt x="37592" y="0"/>
                  </a:moveTo>
                  <a:lnTo>
                    <a:pt x="22931" y="2903"/>
                  </a:lnTo>
                  <a:lnTo>
                    <a:pt x="10985" y="10556"/>
                  </a:lnTo>
                  <a:lnTo>
                    <a:pt x="2944" y="21377"/>
                  </a:lnTo>
                  <a:lnTo>
                    <a:pt x="0" y="33781"/>
                  </a:lnTo>
                  <a:lnTo>
                    <a:pt x="0" y="409956"/>
                  </a:lnTo>
                  <a:lnTo>
                    <a:pt x="2944" y="424783"/>
                  </a:lnTo>
                  <a:lnTo>
                    <a:pt x="10985" y="436848"/>
                  </a:lnTo>
                  <a:lnTo>
                    <a:pt x="22931" y="444960"/>
                  </a:lnTo>
                  <a:lnTo>
                    <a:pt x="37592" y="447928"/>
                  </a:lnTo>
                  <a:lnTo>
                    <a:pt x="49829" y="444960"/>
                  </a:lnTo>
                  <a:lnTo>
                    <a:pt x="60531" y="436848"/>
                  </a:lnTo>
                  <a:lnTo>
                    <a:pt x="68113" y="424783"/>
                  </a:lnTo>
                  <a:lnTo>
                    <a:pt x="70993" y="409956"/>
                  </a:lnTo>
                  <a:lnTo>
                    <a:pt x="70993" y="33781"/>
                  </a:lnTo>
                  <a:lnTo>
                    <a:pt x="68113" y="21377"/>
                  </a:lnTo>
                  <a:lnTo>
                    <a:pt x="60531" y="10556"/>
                  </a:lnTo>
                  <a:lnTo>
                    <a:pt x="49829" y="2903"/>
                  </a:lnTo>
                  <a:lnTo>
                    <a:pt x="37592" y="0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99939" y="2265171"/>
              <a:ext cx="70865" cy="241807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93359" y="2361945"/>
              <a:ext cx="70865" cy="1450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21913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Network</a:t>
            </a:r>
            <a:r>
              <a:rPr dirty="0" sz="1600" spc="-7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Documentation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429387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Network</a:t>
            </a:r>
            <a:r>
              <a:rPr dirty="0" sz="2400" spc="-90"/>
              <a:t> </a:t>
            </a:r>
            <a:r>
              <a:rPr dirty="0" sz="2400"/>
              <a:t>Device</a:t>
            </a:r>
            <a:r>
              <a:rPr dirty="0" sz="2400" spc="-100"/>
              <a:t> </a:t>
            </a:r>
            <a:r>
              <a:rPr dirty="0" sz="2400" spc="-10"/>
              <a:t>Documentation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10641" y="884047"/>
            <a:ext cx="2160270" cy="14890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device </a:t>
            </a:r>
            <a:r>
              <a:rPr dirty="0" sz="1600">
                <a:latin typeface="Arial MT"/>
                <a:cs typeface="Arial MT"/>
              </a:rPr>
              <a:t>documentation</a:t>
            </a:r>
            <a:r>
              <a:rPr dirty="0" sz="1600" spc="-114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should </a:t>
            </a:r>
            <a:r>
              <a:rPr dirty="0" sz="1600">
                <a:latin typeface="Arial MT"/>
                <a:cs typeface="Arial MT"/>
              </a:rPr>
              <a:t>contain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accurate,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up-</a:t>
            </a:r>
            <a:r>
              <a:rPr dirty="0" sz="1600" spc="-25">
                <a:latin typeface="Arial MT"/>
                <a:cs typeface="Arial MT"/>
              </a:rPr>
              <a:t>to- </a:t>
            </a:r>
            <a:r>
              <a:rPr dirty="0" sz="1600">
                <a:latin typeface="Arial MT"/>
                <a:cs typeface="Arial MT"/>
              </a:rPr>
              <a:t>date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records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5">
                <a:latin typeface="Arial MT"/>
                <a:cs typeface="Arial MT"/>
              </a:rPr>
              <a:t> the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8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hardware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and </a:t>
            </a:r>
            <a:r>
              <a:rPr dirty="0" sz="1600" spc="-10">
                <a:latin typeface="Arial MT"/>
                <a:cs typeface="Arial MT"/>
              </a:rPr>
              <a:t>software.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10641" y="2689097"/>
            <a:ext cx="2045970" cy="1000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Documentation</a:t>
            </a:r>
            <a:r>
              <a:rPr dirty="0" sz="1600" spc="-9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should </a:t>
            </a:r>
            <a:r>
              <a:rPr dirty="0" sz="1600">
                <a:latin typeface="Arial MT"/>
                <a:cs typeface="Arial MT"/>
              </a:rPr>
              <a:t>include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all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pertinent </a:t>
            </a:r>
            <a:r>
              <a:rPr dirty="0" sz="1600">
                <a:latin typeface="Arial MT"/>
                <a:cs typeface="Arial MT"/>
              </a:rPr>
              <a:t>information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about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devices.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8855" y="579119"/>
            <a:ext cx="5774436" cy="1335023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3168776" y="635000"/>
            <a:ext cx="10490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Router</a:t>
            </a:r>
            <a:r>
              <a:rPr dirty="0" sz="1200" spc="-30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Device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168776" y="818134"/>
            <a:ext cx="11353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Documentation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3052572" y="623963"/>
            <a:ext cx="5751830" cy="2820670"/>
            <a:chOff x="3052572" y="623963"/>
            <a:chExt cx="5751830" cy="2820670"/>
          </a:xfrm>
        </p:grpSpPr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70400" y="633425"/>
              <a:ext cx="4206367" cy="1182039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4465700" y="628726"/>
              <a:ext cx="4216400" cy="1191895"/>
            </a:xfrm>
            <a:custGeom>
              <a:avLst/>
              <a:gdLst/>
              <a:ahLst/>
              <a:cxnLst/>
              <a:rect l="l" t="t" r="r" b="b"/>
              <a:pathLst>
                <a:path w="4216400" h="1191895">
                  <a:moveTo>
                    <a:pt x="0" y="1191564"/>
                  </a:moveTo>
                  <a:lnTo>
                    <a:pt x="4215891" y="1191564"/>
                  </a:lnTo>
                  <a:lnTo>
                    <a:pt x="4215891" y="0"/>
                  </a:lnTo>
                  <a:lnTo>
                    <a:pt x="0" y="0"/>
                  </a:lnTo>
                  <a:lnTo>
                    <a:pt x="0" y="1191564"/>
                  </a:lnTo>
                  <a:close/>
                </a:path>
              </a:pathLst>
            </a:custGeom>
            <a:ln w="9525">
              <a:solidFill>
                <a:srgbClr val="004B6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52572" y="1943072"/>
              <a:ext cx="5751576" cy="1501176"/>
            </a:xfrm>
            <a:prstGeom prst="rect">
              <a:avLst/>
            </a:prstGeom>
          </p:spPr>
        </p:pic>
      </p:grpSp>
      <p:sp>
        <p:nvSpPr>
          <p:cNvPr id="13" name="object 13" descr=""/>
          <p:cNvSpPr txBox="1"/>
          <p:nvPr/>
        </p:nvSpPr>
        <p:spPr>
          <a:xfrm>
            <a:off x="3168776" y="1985010"/>
            <a:ext cx="11353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Switch</a:t>
            </a:r>
            <a:r>
              <a:rPr dirty="0" sz="1200" spc="-30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Device Documentation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3038855" y="1963356"/>
            <a:ext cx="5774690" cy="2872740"/>
            <a:chOff x="3038855" y="1963356"/>
            <a:chExt cx="5774690" cy="2872740"/>
          </a:xfrm>
        </p:grpSpPr>
        <p:pic>
          <p:nvPicPr>
            <p:cNvPr id="15" name="object 1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57319" y="1972818"/>
              <a:ext cx="4254754" cy="1378077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4452492" y="1968119"/>
              <a:ext cx="4264660" cy="1388110"/>
            </a:xfrm>
            <a:custGeom>
              <a:avLst/>
              <a:gdLst/>
              <a:ahLst/>
              <a:cxnLst/>
              <a:rect l="l" t="t" r="r" b="b"/>
              <a:pathLst>
                <a:path w="4264659" h="1388110">
                  <a:moveTo>
                    <a:pt x="0" y="1387602"/>
                  </a:moveTo>
                  <a:lnTo>
                    <a:pt x="4264278" y="1387602"/>
                  </a:lnTo>
                  <a:lnTo>
                    <a:pt x="4264278" y="0"/>
                  </a:lnTo>
                  <a:lnTo>
                    <a:pt x="0" y="0"/>
                  </a:lnTo>
                  <a:lnTo>
                    <a:pt x="0" y="1387602"/>
                  </a:lnTo>
                  <a:close/>
                </a:path>
              </a:pathLst>
            </a:custGeom>
            <a:ln w="9525">
              <a:solidFill>
                <a:srgbClr val="004B6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38855" y="3422904"/>
              <a:ext cx="5774436" cy="1412748"/>
            </a:xfrm>
            <a:prstGeom prst="rect">
              <a:avLst/>
            </a:prstGeom>
          </p:spPr>
        </p:pic>
      </p:grpSp>
      <p:sp>
        <p:nvSpPr>
          <p:cNvPr id="18" name="object 18" descr=""/>
          <p:cNvSpPr txBox="1"/>
          <p:nvPr/>
        </p:nvSpPr>
        <p:spPr>
          <a:xfrm>
            <a:off x="3168776" y="3480053"/>
            <a:ext cx="113601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End-System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200" spc="-10" b="1">
                <a:latin typeface="Arial"/>
                <a:cs typeface="Arial"/>
              </a:rPr>
              <a:t>Documentation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4447730" y="3468001"/>
            <a:ext cx="4267835" cy="1276985"/>
            <a:chOff x="4447730" y="3468001"/>
            <a:chExt cx="4267835" cy="1276985"/>
          </a:xfrm>
        </p:grpSpPr>
        <p:pic>
          <p:nvPicPr>
            <p:cNvPr id="20" name="object 2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57318" y="3477526"/>
              <a:ext cx="4248404" cy="1257363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4452492" y="3472764"/>
              <a:ext cx="4258310" cy="1267460"/>
            </a:xfrm>
            <a:custGeom>
              <a:avLst/>
              <a:gdLst/>
              <a:ahLst/>
              <a:cxnLst/>
              <a:rect l="l" t="t" r="r" b="b"/>
              <a:pathLst>
                <a:path w="4258309" h="1267460">
                  <a:moveTo>
                    <a:pt x="0" y="1266888"/>
                  </a:moveTo>
                  <a:lnTo>
                    <a:pt x="4257928" y="1266888"/>
                  </a:lnTo>
                  <a:lnTo>
                    <a:pt x="4257928" y="0"/>
                  </a:lnTo>
                  <a:lnTo>
                    <a:pt x="0" y="0"/>
                  </a:lnTo>
                  <a:lnTo>
                    <a:pt x="0" y="1266888"/>
                  </a:lnTo>
                  <a:close/>
                </a:path>
              </a:pathLst>
            </a:custGeom>
            <a:ln w="9525">
              <a:solidFill>
                <a:srgbClr val="004B6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2012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23" name="object 2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21913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Network</a:t>
            </a:r>
            <a:r>
              <a:rPr dirty="0" sz="1600" spc="-7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Documentation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2012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3970654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Establish</a:t>
            </a:r>
            <a:r>
              <a:rPr dirty="0" sz="2400" spc="-75"/>
              <a:t> </a:t>
            </a:r>
            <a:r>
              <a:rPr dirty="0" sz="2400"/>
              <a:t>a</a:t>
            </a:r>
            <a:r>
              <a:rPr dirty="0" sz="2400" spc="-95"/>
              <a:t> </a:t>
            </a:r>
            <a:r>
              <a:rPr dirty="0" sz="2400"/>
              <a:t>Network</a:t>
            </a:r>
            <a:r>
              <a:rPr dirty="0" sz="2400" spc="-70"/>
              <a:t> </a:t>
            </a:r>
            <a:r>
              <a:rPr dirty="0" sz="2400" spc="-10"/>
              <a:t>Baseline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10641" y="884047"/>
            <a:ext cx="7870825" cy="24339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14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baseline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establish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normal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performance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determine</a:t>
            </a:r>
            <a:r>
              <a:rPr dirty="0" sz="1600" spc="-25">
                <a:latin typeface="Arial MT"/>
                <a:cs typeface="Arial MT"/>
              </a:rPr>
              <a:t> the </a:t>
            </a:r>
            <a:r>
              <a:rPr dirty="0" sz="1600">
                <a:latin typeface="Arial MT"/>
                <a:cs typeface="Arial MT"/>
              </a:rPr>
              <a:t>“personality”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under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normal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conditions.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Establishing</a:t>
            </a:r>
            <a:r>
              <a:rPr dirty="0" sz="1600" spc="-8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performance </a:t>
            </a:r>
            <a:r>
              <a:rPr dirty="0" sz="1600">
                <a:latin typeface="Arial MT"/>
                <a:cs typeface="Arial MT"/>
              </a:rPr>
              <a:t>baseline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requires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collecting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performance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data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from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ports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devices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25">
                <a:latin typeface="Arial MT"/>
                <a:cs typeface="Arial MT"/>
              </a:rPr>
              <a:t> are </a:t>
            </a:r>
            <a:r>
              <a:rPr dirty="0" sz="1600">
                <a:latin typeface="Arial MT"/>
                <a:cs typeface="Arial MT"/>
              </a:rPr>
              <a:t>essential</a:t>
            </a:r>
            <a:r>
              <a:rPr dirty="0" sz="1600" spc="-9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operation.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baseline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data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follows:</a:t>
            </a:r>
            <a:endParaRPr sz="1600">
              <a:latin typeface="Arial MT"/>
              <a:cs typeface="Arial MT"/>
            </a:endParaRPr>
          </a:p>
          <a:p>
            <a:pPr marL="370840" marR="691515" indent="-285750">
              <a:lnSpc>
                <a:spcPts val="1820"/>
              </a:lnSpc>
              <a:spcBef>
                <a:spcPts val="645"/>
              </a:spcBef>
              <a:buClr>
                <a:srgbClr val="57575B"/>
              </a:buClr>
              <a:buChar char="•"/>
              <a:tabLst>
                <a:tab pos="370840" algn="l"/>
              </a:tabLst>
            </a:pPr>
            <a:r>
              <a:rPr dirty="0" sz="1600">
                <a:latin typeface="Arial MT"/>
                <a:cs typeface="Arial MT"/>
              </a:rPr>
              <a:t>Provides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insight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into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whether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current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design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meet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business requirements.</a:t>
            </a:r>
            <a:endParaRPr sz="1600">
              <a:latin typeface="Arial MT"/>
              <a:cs typeface="Arial MT"/>
            </a:endParaRPr>
          </a:p>
          <a:p>
            <a:pPr marL="370840" indent="-285115">
              <a:lnSpc>
                <a:spcPct val="100000"/>
              </a:lnSpc>
              <a:spcBef>
                <a:spcPts val="465"/>
              </a:spcBef>
              <a:buClr>
                <a:srgbClr val="57575B"/>
              </a:buClr>
              <a:buChar char="•"/>
              <a:tabLst>
                <a:tab pos="370840" algn="l"/>
              </a:tabLst>
            </a:pP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reveal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areas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congestion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areas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underutilized.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Network</a:t>
            </a:r>
            <a:r>
              <a:rPr dirty="0" spc="-70"/>
              <a:t> </a:t>
            </a:r>
            <a:r>
              <a:rPr dirty="0" spc="-10"/>
              <a:t>Documentation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Step</a:t>
            </a:r>
            <a:r>
              <a:rPr dirty="0" sz="2400" spc="-50"/>
              <a:t> </a:t>
            </a:r>
            <a:r>
              <a:rPr dirty="0" sz="2400"/>
              <a:t>1</a:t>
            </a:r>
            <a:r>
              <a:rPr dirty="0" sz="2400" spc="-50"/>
              <a:t> </a:t>
            </a:r>
            <a:r>
              <a:rPr dirty="0" sz="2400"/>
              <a:t>-</a:t>
            </a:r>
            <a:r>
              <a:rPr dirty="0" sz="2400" spc="-40"/>
              <a:t> </a:t>
            </a:r>
            <a:r>
              <a:rPr dirty="0" sz="2400"/>
              <a:t>Determine</a:t>
            </a:r>
            <a:r>
              <a:rPr dirty="0" sz="2400" spc="-30"/>
              <a:t> </a:t>
            </a:r>
            <a:r>
              <a:rPr dirty="0" sz="2400"/>
              <a:t>What</a:t>
            </a:r>
            <a:r>
              <a:rPr dirty="0" sz="2400" spc="-75"/>
              <a:t> </a:t>
            </a:r>
            <a:r>
              <a:rPr dirty="0" sz="2400" spc="-10"/>
              <a:t>Types</a:t>
            </a:r>
            <a:r>
              <a:rPr dirty="0" sz="2400" spc="-40"/>
              <a:t> </a:t>
            </a:r>
            <a:r>
              <a:rPr dirty="0" sz="2400"/>
              <a:t>of</a:t>
            </a:r>
            <a:r>
              <a:rPr dirty="0" sz="2400" spc="-60"/>
              <a:t> </a:t>
            </a:r>
            <a:r>
              <a:rPr dirty="0" sz="2400"/>
              <a:t>Data</a:t>
            </a:r>
            <a:r>
              <a:rPr dirty="0" sz="2400" spc="-25"/>
              <a:t> </a:t>
            </a:r>
            <a:r>
              <a:rPr dirty="0" sz="2400"/>
              <a:t>to</a:t>
            </a:r>
            <a:r>
              <a:rPr dirty="0" sz="2400" spc="-55"/>
              <a:t> </a:t>
            </a:r>
            <a:r>
              <a:rPr dirty="0" sz="2400" spc="-10"/>
              <a:t>Collect</a:t>
            </a:r>
            <a:endParaRPr sz="2400"/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2012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10641" y="884047"/>
            <a:ext cx="7961630" cy="25133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When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conducting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initial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baseline,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start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by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selecting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few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variables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represent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>
                <a:latin typeface="Arial MT"/>
                <a:cs typeface="Arial MT"/>
              </a:rPr>
              <a:t>defined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policies.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sz="1600">
              <a:latin typeface="Arial MT"/>
              <a:cs typeface="Arial MT"/>
            </a:endParaRPr>
          </a:p>
          <a:p>
            <a:pPr marL="12700" marR="165735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If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many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data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points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selected,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amount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data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overwhelming,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making </a:t>
            </a:r>
            <a:r>
              <a:rPr dirty="0" sz="1600">
                <a:latin typeface="Arial MT"/>
                <a:cs typeface="Arial MT"/>
              </a:rPr>
              <a:t>analysis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collected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data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difficult.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Start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out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simply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10">
                <a:latin typeface="Arial MT"/>
                <a:cs typeface="Arial MT"/>
              </a:rPr>
              <a:t> fine-</a:t>
            </a:r>
            <a:r>
              <a:rPr dirty="0" sz="1600">
                <a:latin typeface="Arial MT"/>
                <a:cs typeface="Arial MT"/>
              </a:rPr>
              <a:t>tune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along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way.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Some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good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starting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variables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interface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utilization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CPU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utilization.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Network</a:t>
            </a:r>
            <a:r>
              <a:rPr dirty="0" spc="-70"/>
              <a:t> </a:t>
            </a:r>
            <a:r>
              <a:rPr dirty="0" spc="-10"/>
              <a:t>Documentation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Step</a:t>
            </a:r>
            <a:r>
              <a:rPr dirty="0" sz="2400" spc="-50"/>
              <a:t> </a:t>
            </a:r>
            <a:r>
              <a:rPr dirty="0" sz="2400"/>
              <a:t>2</a:t>
            </a:r>
            <a:r>
              <a:rPr dirty="0" sz="2400" spc="-45"/>
              <a:t> </a:t>
            </a:r>
            <a:r>
              <a:rPr dirty="0" sz="2400"/>
              <a:t>-</a:t>
            </a:r>
            <a:r>
              <a:rPr dirty="0" sz="2400" spc="-35"/>
              <a:t> </a:t>
            </a:r>
            <a:r>
              <a:rPr dirty="0" sz="2400"/>
              <a:t>Identify</a:t>
            </a:r>
            <a:r>
              <a:rPr dirty="0" sz="2400" spc="-35"/>
              <a:t> </a:t>
            </a:r>
            <a:r>
              <a:rPr dirty="0" sz="2400"/>
              <a:t>Devices</a:t>
            </a:r>
            <a:r>
              <a:rPr dirty="0" sz="2400" spc="-10"/>
              <a:t> </a:t>
            </a:r>
            <a:r>
              <a:rPr dirty="0" sz="2400"/>
              <a:t>and</a:t>
            </a:r>
            <a:r>
              <a:rPr dirty="0" sz="2400" spc="-30"/>
              <a:t> </a:t>
            </a:r>
            <a:r>
              <a:rPr dirty="0" sz="2400"/>
              <a:t>Ports</a:t>
            </a:r>
            <a:r>
              <a:rPr dirty="0" sz="2400" spc="-55"/>
              <a:t> </a:t>
            </a:r>
            <a:r>
              <a:rPr dirty="0" sz="2400"/>
              <a:t>of</a:t>
            </a:r>
            <a:r>
              <a:rPr dirty="0" sz="2400" spc="-40"/>
              <a:t> </a:t>
            </a:r>
            <a:r>
              <a:rPr dirty="0" sz="2400" spc="-10"/>
              <a:t>Interest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510641" y="884047"/>
            <a:ext cx="3966210" cy="22669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14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logical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topology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useful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in </a:t>
            </a:r>
            <a:r>
              <a:rPr dirty="0" sz="1600">
                <a:latin typeface="Arial MT"/>
                <a:cs typeface="Arial MT"/>
              </a:rPr>
              <a:t>identifying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key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devices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ports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monitor.</a:t>
            </a:r>
            <a:endParaRPr sz="1600">
              <a:latin typeface="Arial MT"/>
              <a:cs typeface="Arial MT"/>
            </a:endParaRPr>
          </a:p>
          <a:p>
            <a:pPr marL="12700" marR="596900">
              <a:lnSpc>
                <a:spcPct val="100000"/>
              </a:lnSpc>
              <a:spcBef>
                <a:spcPts val="1190"/>
              </a:spcBef>
            </a:pP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shown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sample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topology,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>
                <a:latin typeface="Arial MT"/>
                <a:cs typeface="Arial MT"/>
              </a:rPr>
              <a:t>devices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ports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interest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include:</a:t>
            </a:r>
            <a:endParaRPr sz="1600">
              <a:latin typeface="Arial MT"/>
              <a:cs typeface="Arial MT"/>
            </a:endParaRPr>
          </a:p>
          <a:p>
            <a:pPr marL="370840" indent="-285115">
              <a:lnSpc>
                <a:spcPct val="100000"/>
              </a:lnSpc>
              <a:spcBef>
                <a:spcPts val="509"/>
              </a:spcBef>
              <a:buClr>
                <a:srgbClr val="57575B"/>
              </a:buClr>
              <a:buChar char="•"/>
              <a:tabLst>
                <a:tab pos="370840" algn="l"/>
              </a:tabLst>
            </a:pPr>
            <a:r>
              <a:rPr dirty="0" sz="1400">
                <a:latin typeface="Arial MT"/>
                <a:cs typeface="Arial MT"/>
              </a:rPr>
              <a:t>PC1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(the</a:t>
            </a:r>
            <a:r>
              <a:rPr dirty="0" sz="1400" spc="-9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Admin </a:t>
            </a:r>
            <a:r>
              <a:rPr dirty="0" sz="1400" spc="-10">
                <a:latin typeface="Arial MT"/>
                <a:cs typeface="Arial MT"/>
              </a:rPr>
              <a:t>terminal)</a:t>
            </a:r>
            <a:endParaRPr sz="1400">
              <a:latin typeface="Arial MT"/>
              <a:cs typeface="Arial MT"/>
            </a:endParaRPr>
          </a:p>
          <a:p>
            <a:pPr marL="370840" indent="-285115">
              <a:lnSpc>
                <a:spcPct val="100000"/>
              </a:lnSpc>
              <a:spcBef>
                <a:spcPts val="520"/>
              </a:spcBef>
              <a:buClr>
                <a:srgbClr val="57575B"/>
              </a:buClr>
              <a:buChar char="•"/>
              <a:tabLst>
                <a:tab pos="370840" algn="l"/>
              </a:tabLst>
            </a:pPr>
            <a:r>
              <a:rPr dirty="0" sz="1400">
                <a:latin typeface="Arial MT"/>
                <a:cs typeface="Arial MT"/>
              </a:rPr>
              <a:t>Two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servers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(i.e.,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Srv1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Svr2)</a:t>
            </a:r>
            <a:endParaRPr sz="1400">
              <a:latin typeface="Arial MT"/>
              <a:cs typeface="Arial MT"/>
            </a:endParaRPr>
          </a:p>
          <a:p>
            <a:pPr marL="370840" indent="-285115">
              <a:lnSpc>
                <a:spcPct val="100000"/>
              </a:lnSpc>
              <a:spcBef>
                <a:spcPts val="515"/>
              </a:spcBef>
              <a:buClr>
                <a:srgbClr val="57575B"/>
              </a:buClr>
              <a:buChar char="•"/>
              <a:tabLst>
                <a:tab pos="370840" algn="l"/>
              </a:tabLst>
            </a:pPr>
            <a:r>
              <a:rPr dirty="0" sz="1400">
                <a:latin typeface="Arial MT"/>
                <a:cs typeface="Arial MT"/>
              </a:rPr>
              <a:t>Router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interfaces</a:t>
            </a:r>
            <a:endParaRPr sz="1400">
              <a:latin typeface="Arial MT"/>
              <a:cs typeface="Arial MT"/>
            </a:endParaRPr>
          </a:p>
          <a:p>
            <a:pPr marL="370840" indent="-285115">
              <a:lnSpc>
                <a:spcPct val="100000"/>
              </a:lnSpc>
              <a:spcBef>
                <a:spcPts val="515"/>
              </a:spcBef>
              <a:buClr>
                <a:srgbClr val="57575B"/>
              </a:buClr>
              <a:buChar char="•"/>
              <a:tabLst>
                <a:tab pos="370840" algn="l"/>
              </a:tabLst>
            </a:pPr>
            <a:r>
              <a:rPr dirty="0" sz="1400">
                <a:latin typeface="Arial MT"/>
                <a:cs typeface="Arial MT"/>
              </a:rPr>
              <a:t>Key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ports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on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switches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35503" y="1313042"/>
            <a:ext cx="4057897" cy="2584573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2012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Stephanie Harvey</dc:creator>
  <dc:title>Chapter 2: Basic Switch and End Device Configuration</dc:title>
  <dcterms:created xsi:type="dcterms:W3CDTF">2025-04-01T14:10:36Z</dcterms:created>
  <dcterms:modified xsi:type="dcterms:W3CDTF">2025-04-01T14:10:36Z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2022-01-29T00:00:00Z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2025-04-01T00:00:00Z</vt:filetime>
  </property>
  <property fmtid="{D5CDD505-2E9C-101B-9397-08002B2CF9AE}" pid="5" name="Producer">
    <vt:lpwstr>Microsoft® PowerPoint® 2010</vt:lpwstr>
  </property>
</Properties>
</file>