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434276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62" y="67436"/>
            <a:ext cx="883348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5054" y="996188"/>
            <a:ext cx="5727065" cy="313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284222"/>
            <a:ext cx="6400165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2:</a:t>
            </a:r>
            <a:r>
              <a:rPr dirty="0" sz="3600" spc="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Single-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Area</a:t>
            </a:r>
            <a:r>
              <a:rPr dirty="0" sz="3600" spc="-2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OSPFv2 Configuration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64693" y="1739328"/>
            <a:ext cx="8500110" cy="2970530"/>
          </a:xfrm>
          <a:custGeom>
            <a:avLst/>
            <a:gdLst/>
            <a:ahLst/>
            <a:cxnLst/>
            <a:rect l="l" t="t" r="r" b="b"/>
            <a:pathLst>
              <a:path w="8500110" h="2970529">
                <a:moveTo>
                  <a:pt x="8499983" y="0"/>
                </a:moveTo>
                <a:lnTo>
                  <a:pt x="0" y="0"/>
                </a:lnTo>
                <a:lnTo>
                  <a:pt x="0" y="2970022"/>
                </a:lnTo>
                <a:lnTo>
                  <a:pt x="8499983" y="2970022"/>
                </a:lnTo>
                <a:lnTo>
                  <a:pt x="84999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35"/>
              <a:t> </a:t>
            </a:r>
            <a:r>
              <a:rPr dirty="0"/>
              <a:t>Router</a:t>
            </a:r>
            <a:r>
              <a:rPr dirty="0" spc="-30"/>
              <a:t> </a:t>
            </a:r>
            <a:r>
              <a:rPr dirty="0" spc="-25"/>
              <a:t>ID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Modify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/>
              <a:t>Router</a:t>
            </a:r>
            <a:r>
              <a:rPr dirty="0" sz="2400" spc="-45"/>
              <a:t> </a:t>
            </a:r>
            <a:r>
              <a:rPr dirty="0" sz="2400" spc="-25"/>
              <a:t>ID</a:t>
            </a:r>
            <a:endParaRPr sz="24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0695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selects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reloaded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reset.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Clearing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preferred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3585" y="1756029"/>
            <a:ext cx="8187690" cy="2880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 protocols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FAAB17"/>
                </a:solidFill>
                <a:latin typeface="Courier New"/>
                <a:cs typeface="Courier New"/>
              </a:rPr>
              <a:t>Router</a:t>
            </a:r>
            <a:r>
              <a:rPr dirty="0" sz="1100" spc="-1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AAB17"/>
                </a:solidFill>
                <a:latin typeface="Courier New"/>
                <a:cs typeface="Courier New"/>
              </a:rPr>
              <a:t>ID</a:t>
            </a:r>
            <a:r>
              <a:rPr dirty="0" sz="1100" spc="-1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AAB17"/>
                </a:solidFill>
                <a:latin typeface="Courier New"/>
                <a:cs typeface="Courier New"/>
              </a:rPr>
              <a:t>10.10.1.1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conf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100">
              <a:latin typeface="Courier New"/>
              <a:cs typeface="Courier New"/>
            </a:endParaRPr>
          </a:p>
          <a:p>
            <a:pPr marL="12700" marR="3118485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Enter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configuration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commands,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one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per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line.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End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with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CNTL/Z.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 10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100" spc="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router-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100" spc="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1.1.1.1</a:t>
            </a:r>
            <a:endParaRPr sz="1100">
              <a:latin typeface="Courier New"/>
              <a:cs typeface="Courier New"/>
            </a:endParaRPr>
          </a:p>
          <a:p>
            <a:pPr marL="12700" marR="1603375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%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OSPF: Reload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or use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"clear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process"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command,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for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this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to take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effect R1(config-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100" spc="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clear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1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ospf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Reset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ALL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processes?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[no]: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*Jun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01:09:46.975: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%OSPF-5-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ADJCHG: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10, Nbr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3.3.3.3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GigabitEthernet0/0/1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from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FULL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to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DOWN,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Neighbor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Down: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Interface down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or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detached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*Jun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6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01:09:46.981: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%OSPF-5-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ADJCHG: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Nbr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3.3.3.3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GigabitEthernet0/0/1 from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LOADING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FULL,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Loading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Done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50">
                <a:solidFill>
                  <a:srgbClr val="DFDFDF"/>
                </a:solidFill>
                <a:latin typeface="Courier New"/>
                <a:cs typeface="Courier New"/>
              </a:rPr>
              <a:t>*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 protocols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dirty="0" sz="1100">
                <a:solidFill>
                  <a:srgbClr val="FAAB17"/>
                </a:solidFill>
                <a:latin typeface="Courier New"/>
                <a:cs typeface="Courier New"/>
              </a:rPr>
              <a:t>Router</a:t>
            </a:r>
            <a:r>
              <a:rPr dirty="0" sz="1100" spc="-1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AAB17"/>
                </a:solidFill>
                <a:latin typeface="Courier New"/>
                <a:cs typeface="Courier New"/>
              </a:rPr>
              <a:t>ID</a:t>
            </a:r>
            <a:r>
              <a:rPr dirty="0" sz="1100" spc="-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AAB17"/>
                </a:solidFill>
                <a:latin typeface="Courier New"/>
                <a:cs typeface="Courier New"/>
              </a:rPr>
              <a:t>1.1.1.1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29666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2.2</a:t>
            </a:r>
            <a:r>
              <a:rPr dirty="0" sz="4600" spc="-45">
                <a:solidFill>
                  <a:srgbClr val="AEE8FA"/>
                </a:solidFill>
              </a:rPr>
              <a:t> </a:t>
            </a:r>
            <a:r>
              <a:rPr dirty="0" sz="4600" spc="-30">
                <a:solidFill>
                  <a:srgbClr val="AEE8FA"/>
                </a:solidFill>
              </a:rPr>
              <a:t>Point-to-</a:t>
            </a:r>
            <a:r>
              <a:rPr dirty="0" sz="4600">
                <a:solidFill>
                  <a:srgbClr val="AEE8FA"/>
                </a:solidFill>
              </a:rPr>
              <a:t>Point</a:t>
            </a:r>
            <a:r>
              <a:rPr dirty="0" sz="4600" spc="-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OSPF </a:t>
            </a:r>
            <a:r>
              <a:rPr dirty="0" sz="4600" spc="-10">
                <a:solidFill>
                  <a:srgbClr val="AEE8FA"/>
                </a:solidFill>
              </a:rPr>
              <a:t>Networks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65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Point-to-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Point 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09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100"/>
              <a:t> </a:t>
            </a:r>
            <a:r>
              <a:rPr dirty="0" sz="2400"/>
              <a:t>network</a:t>
            </a:r>
            <a:r>
              <a:rPr dirty="0" sz="2400" spc="-85"/>
              <a:t> </a:t>
            </a:r>
            <a:r>
              <a:rPr dirty="0" sz="2400"/>
              <a:t>Command</a:t>
            </a:r>
            <a:r>
              <a:rPr dirty="0" sz="2400" spc="-85"/>
              <a:t> </a:t>
            </a:r>
            <a:r>
              <a:rPr dirty="0" sz="2400" spc="-10"/>
              <a:t>Syntax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29245" cy="36531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8064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syntax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1505"/>
              </a:spcBef>
            </a:pPr>
            <a:r>
              <a:rPr dirty="0" sz="1400" spc="-10">
                <a:latin typeface="Courier New"/>
                <a:cs typeface="Courier New"/>
              </a:rPr>
              <a:t>Router(config-</a:t>
            </a:r>
            <a:r>
              <a:rPr dirty="0" sz="1400">
                <a:latin typeface="Courier New"/>
                <a:cs typeface="Courier New"/>
              </a:rPr>
              <a:t>router)#</a:t>
            </a:r>
            <a:r>
              <a:rPr dirty="0" sz="1400" spc="-25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network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20" i="1">
                <a:latin typeface="Courier New"/>
                <a:cs typeface="Courier New"/>
              </a:rPr>
              <a:t>network-</a:t>
            </a:r>
            <a:r>
              <a:rPr dirty="0" sz="1400" i="1">
                <a:latin typeface="Courier New"/>
                <a:cs typeface="Courier New"/>
              </a:rPr>
              <a:t>address</a:t>
            </a:r>
            <a:r>
              <a:rPr dirty="0" sz="1400" spc="-20" i="1">
                <a:latin typeface="Courier New"/>
                <a:cs typeface="Courier New"/>
              </a:rPr>
              <a:t> wildcard-</a:t>
            </a:r>
            <a:r>
              <a:rPr dirty="0" sz="1400" i="1">
                <a:latin typeface="Courier New"/>
                <a:cs typeface="Courier New"/>
              </a:rPr>
              <a:t>mask</a:t>
            </a:r>
            <a:r>
              <a:rPr dirty="0" sz="1400" spc="-10" i="1">
                <a:latin typeface="Courier New"/>
                <a:cs typeface="Courier New"/>
              </a:rPr>
              <a:t> </a:t>
            </a:r>
            <a:r>
              <a:rPr dirty="0" sz="1400" b="1">
                <a:latin typeface="Courier New"/>
                <a:cs typeface="Courier New"/>
              </a:rPr>
              <a:t>area</a:t>
            </a:r>
            <a:r>
              <a:rPr dirty="0" sz="1400" spc="-15" b="1">
                <a:latin typeface="Courier New"/>
                <a:cs typeface="Courier New"/>
              </a:rPr>
              <a:t> </a:t>
            </a:r>
            <a:r>
              <a:rPr dirty="0" sz="1400" spc="-20" i="1">
                <a:latin typeface="Courier New"/>
                <a:cs typeface="Courier New"/>
              </a:rPr>
              <a:t>area-</a:t>
            </a:r>
            <a:r>
              <a:rPr dirty="0" sz="1400" spc="-25" i="1">
                <a:latin typeface="Courier New"/>
                <a:cs typeface="Courier New"/>
              </a:rPr>
              <a:t>id</a:t>
            </a:r>
            <a:endParaRPr sz="1400">
              <a:latin typeface="Courier New"/>
              <a:cs typeface="Courier New"/>
            </a:endParaRPr>
          </a:p>
          <a:p>
            <a:pPr marL="355600" marR="81915" indent="-342900">
              <a:lnSpc>
                <a:spcPct val="100000"/>
              </a:lnSpc>
              <a:spcBef>
                <a:spcPts val="156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network-</a:t>
            </a:r>
            <a:r>
              <a:rPr dirty="0" sz="1600" i="1">
                <a:latin typeface="Arial"/>
                <a:cs typeface="Arial"/>
              </a:rPr>
              <a:t>address </a:t>
            </a:r>
            <a:r>
              <a:rPr dirty="0" sz="1600" spc="-10" i="1">
                <a:latin typeface="Arial"/>
                <a:cs typeface="Arial"/>
              </a:rPr>
              <a:t>wildcard-</a:t>
            </a:r>
            <a:r>
              <a:rPr dirty="0" sz="1600" i="1">
                <a:latin typeface="Arial"/>
                <a:cs typeface="Arial"/>
              </a:rPr>
              <a:t>mask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syntax 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interfaces.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send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area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area-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syntax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refers 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 spc="-20">
                <a:latin typeface="Arial MT"/>
                <a:cs typeface="Arial MT"/>
              </a:rPr>
              <a:t>area </a:t>
            </a:r>
            <a:r>
              <a:rPr dirty="0" sz="1600">
                <a:latin typeface="Arial MT"/>
                <a:cs typeface="Arial MT"/>
              </a:rPr>
              <a:t>OSPFv2,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 i="1">
                <a:latin typeface="Arial"/>
                <a:cs typeface="Arial"/>
              </a:rPr>
              <a:t>area-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Although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convention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later </a:t>
            </a:r>
            <a:r>
              <a:rPr dirty="0" sz="1600">
                <a:latin typeface="Arial MT"/>
                <a:cs typeface="Arial MT"/>
              </a:rPr>
              <a:t>altered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multiarea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462" y="67436"/>
            <a:ext cx="2765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Point-to-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Point 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" y="235077"/>
            <a:ext cx="2633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90"/>
              <a:t> </a:t>
            </a:r>
            <a:r>
              <a:rPr dirty="0" sz="2400"/>
              <a:t>Wildcard</a:t>
            </a:r>
            <a:r>
              <a:rPr dirty="0" sz="2400" spc="-70"/>
              <a:t> </a:t>
            </a:r>
            <a:r>
              <a:rPr dirty="0" sz="2400" spc="-20"/>
              <a:t>Mask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56550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1275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inverse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easiest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subtract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subnet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 </a:t>
            </a:r>
            <a:r>
              <a:rPr dirty="0" sz="1600" spc="-10">
                <a:latin typeface="Arial MT"/>
                <a:cs typeface="Arial MT"/>
              </a:rPr>
              <a:t>255.255.255.255,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/24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/26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figure.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679" y="2040347"/>
            <a:ext cx="3684452" cy="256858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OSPF</a:t>
            </a:r>
            <a:r>
              <a:rPr dirty="0" sz="2400" spc="-85"/>
              <a:t> </a:t>
            </a:r>
            <a:r>
              <a:rPr dirty="0" sz="2400"/>
              <a:t>Using</a:t>
            </a:r>
            <a:r>
              <a:rPr dirty="0" sz="2400" spc="-55"/>
              <a:t> </a:t>
            </a:r>
            <a:r>
              <a:rPr dirty="0" sz="2400"/>
              <a:t>the</a:t>
            </a:r>
            <a:r>
              <a:rPr dirty="0" sz="2400" spc="-85"/>
              <a:t> </a:t>
            </a:r>
            <a:r>
              <a:rPr dirty="0" sz="2400"/>
              <a:t>network</a:t>
            </a:r>
            <a:r>
              <a:rPr dirty="0" sz="2400" spc="-75"/>
              <a:t> </a:t>
            </a:r>
            <a:r>
              <a:rPr dirty="0" sz="2400" spc="-10"/>
              <a:t>Command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907161"/>
            <a:ext cx="808482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2800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will </a:t>
            </a:r>
            <a:r>
              <a:rPr dirty="0" sz="1600">
                <a:latin typeface="Arial MT"/>
                <a:cs typeface="Arial MT"/>
              </a:rPr>
              <a:t>participate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 algn="just" marL="355600" marR="20193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addresses.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belonging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participate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"/>
                <a:cs typeface="Arial"/>
              </a:rPr>
              <a:t>	</a:t>
            </a:r>
            <a:r>
              <a:rPr dirty="0" sz="1600" b="1">
                <a:latin typeface="Arial"/>
                <a:cs typeface="Arial"/>
              </a:rPr>
              <a:t>Note</a:t>
            </a:r>
            <a:r>
              <a:rPr dirty="0" sz="1600">
                <a:latin typeface="Arial MT"/>
                <a:cs typeface="Arial MT"/>
              </a:rPr>
              <a:t>: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versions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wildcard </a:t>
            </a:r>
            <a:r>
              <a:rPr dirty="0" sz="1600">
                <a:latin typeface="Arial MT"/>
                <a:cs typeface="Arial MT"/>
              </a:rPr>
              <a:t>mask.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format.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7716" y="3055061"/>
            <a:ext cx="6954520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router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10.10.1.0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0.0.0.255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10.1.1.4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0.0.0.3</a:t>
            </a:r>
            <a:r>
              <a:rPr dirty="0" sz="1200" spc="-4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10.1.1.12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0.0.0.3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R1(config-router)#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Configure</a:t>
            </a:r>
            <a:r>
              <a:rPr dirty="0" sz="2400" spc="-65"/>
              <a:t> </a:t>
            </a:r>
            <a:r>
              <a:rPr dirty="0" sz="2400"/>
              <a:t>OSPF</a:t>
            </a:r>
            <a:r>
              <a:rPr dirty="0" sz="2400" spc="-95"/>
              <a:t> </a:t>
            </a:r>
            <a:r>
              <a:rPr dirty="0" sz="2400"/>
              <a:t>Using</a:t>
            </a:r>
            <a:r>
              <a:rPr dirty="0" sz="2400" spc="-70"/>
              <a:t> </a:t>
            </a:r>
            <a:r>
              <a:rPr dirty="0" sz="2400"/>
              <a:t>the</a:t>
            </a:r>
            <a:r>
              <a:rPr dirty="0" sz="2400" spc="-95"/>
              <a:t> </a:t>
            </a:r>
            <a:r>
              <a:rPr dirty="0" sz="2400"/>
              <a:t>network</a:t>
            </a:r>
            <a:r>
              <a:rPr dirty="0" sz="2400" spc="-85"/>
              <a:t> </a:t>
            </a:r>
            <a:r>
              <a:rPr dirty="0" sz="2400"/>
              <a:t>Command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907161"/>
            <a:ext cx="7921625" cy="153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22352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alternative,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exact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IPv4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zero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10.1.1.5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0.0.0.0</a:t>
            </a:r>
            <a:r>
              <a:rPr dirty="0" sz="1600" spc="-20" b="1">
                <a:latin typeface="Arial"/>
                <a:cs typeface="Arial"/>
              </a:rPr>
              <a:t> area </a:t>
            </a:r>
            <a:r>
              <a:rPr dirty="0" sz="1600" b="1">
                <a:latin typeface="Arial"/>
                <a:cs typeface="Arial"/>
              </a:rPr>
              <a:t>0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0/0/0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 process.</a:t>
            </a:r>
            <a:endParaRPr sz="16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advantage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not </a:t>
            </a:r>
            <a:r>
              <a:rPr dirty="0" sz="1600" spc="-10">
                <a:latin typeface="Arial MT"/>
                <a:cs typeface="Arial MT"/>
              </a:rPr>
              <a:t>necessary.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area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argument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0.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7917" y="2962287"/>
            <a:ext cx="6587490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router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10.10.1.1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10.1.1.5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10.1.1.14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R1(config-router)#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Configure</a:t>
            </a:r>
            <a:r>
              <a:rPr dirty="0" sz="2400" spc="-40"/>
              <a:t> </a:t>
            </a:r>
            <a:r>
              <a:rPr dirty="0" sz="2400"/>
              <a:t>OSPF</a:t>
            </a:r>
            <a:r>
              <a:rPr dirty="0" sz="2400" spc="-70"/>
              <a:t> </a:t>
            </a:r>
            <a:r>
              <a:rPr dirty="0" sz="2400"/>
              <a:t>Using</a:t>
            </a:r>
            <a:r>
              <a:rPr dirty="0" sz="2400" spc="-45"/>
              <a:t> </a:t>
            </a:r>
            <a:r>
              <a:rPr dirty="0" sz="2400"/>
              <a:t>the</a:t>
            </a:r>
            <a:r>
              <a:rPr dirty="0" sz="2400" spc="-55"/>
              <a:t> </a:t>
            </a:r>
            <a:r>
              <a:rPr dirty="0" sz="2400"/>
              <a:t>ip</a:t>
            </a:r>
            <a:r>
              <a:rPr dirty="0" sz="2400" spc="-60"/>
              <a:t> </a:t>
            </a:r>
            <a:r>
              <a:rPr dirty="0" sz="2400"/>
              <a:t>ospf</a:t>
            </a:r>
            <a:r>
              <a:rPr dirty="0" sz="2400" spc="-60"/>
              <a:t> </a:t>
            </a:r>
            <a:r>
              <a:rPr dirty="0" sz="2400" spc="-10"/>
              <a:t>Command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71905"/>
            <a:ext cx="8023859" cy="157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mode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syntax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600" spc="-10">
                <a:latin typeface="Courier New"/>
                <a:cs typeface="Courier New"/>
              </a:rPr>
              <a:t>Router(config-</a:t>
            </a:r>
            <a:r>
              <a:rPr dirty="0" sz="1600">
                <a:latin typeface="Courier New"/>
                <a:cs typeface="Courier New"/>
              </a:rPr>
              <a:t>if)#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ip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ospf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10" i="1">
                <a:latin typeface="Courier New"/>
                <a:cs typeface="Courier New"/>
              </a:rPr>
              <a:t>process-</a:t>
            </a:r>
            <a:r>
              <a:rPr dirty="0" sz="1600" i="1">
                <a:latin typeface="Courier New"/>
                <a:cs typeface="Courier New"/>
              </a:rPr>
              <a:t>id</a:t>
            </a:r>
            <a:r>
              <a:rPr dirty="0" sz="1600" spc="-20" i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area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10" i="1">
                <a:latin typeface="Courier New"/>
                <a:cs typeface="Courier New"/>
              </a:rPr>
              <a:t>area-</a:t>
            </a:r>
            <a:r>
              <a:rPr dirty="0" sz="1600" spc="-25" i="1">
                <a:latin typeface="Courier New"/>
                <a:cs typeface="Courier New"/>
              </a:rPr>
              <a:t>id</a:t>
            </a:r>
            <a:endParaRPr sz="1600">
              <a:latin typeface="Courier New"/>
              <a:cs typeface="Courier New"/>
            </a:endParaRPr>
          </a:p>
          <a:p>
            <a:pPr marL="12700" marR="840740">
              <a:lnSpc>
                <a:spcPct val="100000"/>
              </a:lnSpc>
              <a:spcBef>
                <a:spcPts val="1465"/>
              </a:spcBef>
            </a:pP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10627" y="2652953"/>
            <a:ext cx="6101715" cy="21240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router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10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10.10.1.1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10.1.1.5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 marR="103251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10.1.1.14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0.0.0.0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3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0/0/0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-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</a:t>
            </a:r>
            <a:r>
              <a:rPr dirty="0" sz="1200" spc="-1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0/0/1</a:t>
            </a:r>
            <a:endParaRPr sz="1200">
              <a:latin typeface="Courier New"/>
              <a:cs typeface="Courier New"/>
            </a:endParaRPr>
          </a:p>
          <a:p>
            <a:pPr marL="91440" marR="278130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1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 area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1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Loopback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1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10 area </a:t>
            </a:r>
            <a:r>
              <a:rPr dirty="0" sz="1200" spc="-50" b="1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462" y="67436"/>
            <a:ext cx="2765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Point-to-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Point 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" y="235077"/>
            <a:ext cx="2364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Passive</a:t>
            </a:r>
            <a:r>
              <a:rPr dirty="0" sz="2400" spc="-114"/>
              <a:t> </a:t>
            </a:r>
            <a:r>
              <a:rPr dirty="0" sz="2400" spc="-10"/>
              <a:t>Interface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71905"/>
            <a:ext cx="8084184" cy="3147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764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Sending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unneeded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affects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10">
                <a:latin typeface="Arial MT"/>
                <a:cs typeface="Arial MT"/>
              </a:rPr>
              <a:t> ways:</a:t>
            </a:r>
            <a:endParaRPr sz="1600">
              <a:latin typeface="Arial MT"/>
              <a:cs typeface="Arial MT"/>
            </a:endParaRPr>
          </a:p>
          <a:p>
            <a:pPr marL="299085" marR="74866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Inefficient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Use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Bandwidth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consumed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transporting </a:t>
            </a:r>
            <a:r>
              <a:rPr dirty="0" sz="1600">
                <a:latin typeface="Arial MT"/>
                <a:cs typeface="Arial MT"/>
              </a:rPr>
              <a:t>unnecessary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messages.</a:t>
            </a:r>
            <a:endParaRPr sz="1600">
              <a:latin typeface="Arial MT"/>
              <a:cs typeface="Arial MT"/>
            </a:endParaRPr>
          </a:p>
          <a:p>
            <a:pPr marL="299085" marR="19812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Inefficient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Use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Resources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eventually </a:t>
            </a:r>
            <a:r>
              <a:rPr dirty="0" sz="1600">
                <a:latin typeface="Arial MT"/>
                <a:cs typeface="Arial MT"/>
              </a:rPr>
              <a:t>discard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Increased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Security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Risk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OSPF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intercepted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sniffing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modified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corrupting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false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metrics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misdirect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462" y="67436"/>
            <a:ext cx="2765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Point-to-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Point 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" y="235077"/>
            <a:ext cx="3924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114"/>
              <a:t> </a:t>
            </a:r>
            <a:r>
              <a:rPr dirty="0" sz="2400"/>
              <a:t>Passive</a:t>
            </a:r>
            <a:r>
              <a:rPr dirty="0" sz="2400" spc="-130"/>
              <a:t> </a:t>
            </a:r>
            <a:r>
              <a:rPr dirty="0" sz="2400" spc="-10"/>
              <a:t>Interfaces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71905"/>
            <a:ext cx="3023870" cy="3000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passive-</a:t>
            </a:r>
            <a:endParaRPr sz="160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prevent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transmission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 </a:t>
            </a:r>
            <a:r>
              <a:rPr dirty="0" sz="1600" spc="-25" b="1">
                <a:latin typeface="Arial"/>
                <a:cs typeface="Arial"/>
              </a:rPr>
              <a:t>ip</a:t>
            </a:r>
            <a:endParaRPr sz="1600">
              <a:latin typeface="Arial"/>
              <a:cs typeface="Arial"/>
            </a:endParaRPr>
          </a:p>
          <a:p>
            <a:pPr marL="355600" marR="74295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protocols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then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passive.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909" y="665848"/>
            <a:ext cx="4798441" cy="418528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462" y="67436"/>
            <a:ext cx="2765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Point-to-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Point 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462" y="235077"/>
            <a:ext cx="4140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20"/>
              <a:t> Point-</a:t>
            </a:r>
            <a:r>
              <a:rPr dirty="0" sz="2400" spc="-10"/>
              <a:t>to-</a:t>
            </a:r>
            <a:r>
              <a:rPr dirty="0" sz="2400"/>
              <a:t>Point</a:t>
            </a:r>
            <a:r>
              <a:rPr dirty="0" sz="2400" spc="15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4" name="object 4" descr=""/>
          <p:cNvSpPr/>
          <p:nvPr/>
        </p:nvSpPr>
        <p:spPr>
          <a:xfrm>
            <a:off x="677595" y="2203259"/>
            <a:ext cx="7874634" cy="2308860"/>
          </a:xfrm>
          <a:custGeom>
            <a:avLst/>
            <a:gdLst/>
            <a:ahLst/>
            <a:cxnLst/>
            <a:rect l="l" t="t" r="r" b="b"/>
            <a:pathLst>
              <a:path w="7874634" h="2308860">
                <a:moveTo>
                  <a:pt x="7874127" y="0"/>
                </a:moveTo>
                <a:lnTo>
                  <a:pt x="0" y="0"/>
                </a:lnTo>
                <a:lnTo>
                  <a:pt x="0" y="2308352"/>
                </a:lnTo>
                <a:lnTo>
                  <a:pt x="7874127" y="2308352"/>
                </a:lnTo>
                <a:lnTo>
                  <a:pt x="787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53618" y="771905"/>
            <a:ext cx="8117205" cy="2204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89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only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ospf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DR/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unnecessary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</a:t>
            </a:r>
            <a:r>
              <a:rPr dirty="0" sz="1600" spc="-20">
                <a:latin typeface="Arial MT"/>
                <a:cs typeface="Arial MT"/>
              </a:rPr>
              <a:t>to-</a:t>
            </a:r>
            <a:r>
              <a:rPr dirty="0" sz="1600">
                <a:latin typeface="Arial MT"/>
                <a:cs typeface="Arial MT"/>
              </a:rPr>
              <a:t>point network between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BROADCAST.</a:t>
            </a:r>
            <a:endParaRPr sz="1600">
              <a:latin typeface="Arial MT"/>
              <a:cs typeface="Arial MT"/>
            </a:endParaRPr>
          </a:p>
          <a:p>
            <a:pPr marL="215265">
              <a:lnSpc>
                <a:spcPct val="100000"/>
              </a:lnSpc>
              <a:spcBef>
                <a:spcPts val="179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0/0/0</a:t>
            </a:r>
            <a:endParaRPr sz="120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up,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line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up</a:t>
            </a:r>
            <a:endParaRPr sz="1200">
              <a:latin typeface="Courier New"/>
              <a:cs typeface="Courier New"/>
            </a:endParaRPr>
          </a:p>
          <a:p>
            <a:pPr marL="398145" marR="154432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Internet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10.1.1.5/30,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Attached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via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Enable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1.1.1.1,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Network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Type</a:t>
            </a:r>
            <a:r>
              <a:rPr dirty="0" sz="1200" spc="-2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BROADCAST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Cost: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939495" y="2949905"/>
            <a:ext cx="122237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Topology-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MTID</a:t>
            </a:r>
            <a:endParaRPr sz="1200">
              <a:latin typeface="Courier New"/>
              <a:cs typeface="Courier New"/>
            </a:endParaRPr>
          </a:p>
          <a:p>
            <a:pPr algn="ctr" marL="1270">
              <a:lnSpc>
                <a:spcPct val="100000"/>
              </a:lnSpc>
              <a:spcBef>
                <a:spcPts val="5"/>
              </a:spcBef>
            </a:pP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05708" y="2949905"/>
            <a:ext cx="39306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Cost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  <a:spcBef>
                <a:spcPts val="5"/>
              </a:spcBef>
            </a:pP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41592" y="2949905"/>
            <a:ext cx="76200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Disabled</a:t>
            </a:r>
            <a:endParaRPr sz="120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5648" y="2949905"/>
            <a:ext cx="76136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Shutdown</a:t>
            </a:r>
            <a:endParaRPr sz="1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51078" y="2949905"/>
            <a:ext cx="12217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Topology</a:t>
            </a:r>
            <a:r>
              <a:rPr dirty="0" sz="1200" spc="-6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5"/>
              </a:spcBef>
            </a:pP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Base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9495" y="3316351"/>
            <a:ext cx="628396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579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Enabled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by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including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secondary ip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addresses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Transmit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Delay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sec,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State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BDR,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Priority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Designated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Router</a:t>
            </a:r>
            <a:r>
              <a:rPr dirty="0" sz="1200" spc="-3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(ID)</a:t>
            </a:r>
            <a:r>
              <a:rPr dirty="0" sz="1200" spc="-3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2.2.2.2,</a:t>
            </a:r>
            <a:r>
              <a:rPr dirty="0" sz="1200" spc="-4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Interface</a:t>
            </a:r>
            <a:r>
              <a:rPr dirty="0" sz="1200" spc="-4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AAB17"/>
                </a:solidFill>
                <a:latin typeface="Courier New"/>
                <a:cs typeface="Courier New"/>
              </a:rPr>
              <a:t>10.1.1.6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Backup</a:t>
            </a:r>
            <a:r>
              <a:rPr dirty="0" sz="1200" spc="-4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Designated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router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(ID)</a:t>
            </a:r>
            <a:r>
              <a:rPr dirty="0" sz="1200" spc="-2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1.1.1.1,</a:t>
            </a:r>
            <a:r>
              <a:rPr dirty="0" sz="1200" spc="-4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Interface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address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AAB17"/>
                </a:solidFill>
                <a:latin typeface="Courier New"/>
                <a:cs typeface="Courier New"/>
              </a:rPr>
              <a:t>10.1.1.5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Timer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intervals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configured,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Hello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Dead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40,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Wait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40,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Retransmit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oob-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resync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timeout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40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433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7659"/>
            <a:ext cx="8354059" cy="9251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Module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Title: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latin typeface="Arial"/>
                <a:cs typeface="Arial"/>
              </a:rPr>
              <a:t>Module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Objective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point-</a:t>
            </a:r>
            <a:r>
              <a:rPr dirty="0" sz="1500">
                <a:latin typeface="Arial MT"/>
                <a:cs typeface="Arial MT"/>
              </a:rPr>
              <a:t>to-point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broadcast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multiaccess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 spc="-10">
                <a:latin typeface="Arial MT"/>
                <a:cs typeface="Arial MT"/>
              </a:rPr>
              <a:t>networks.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4512" y="1826641"/>
          <a:ext cx="7985759" cy="258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4980"/>
                <a:gridCol w="4881880"/>
              </a:tblGrid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Point-to-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single-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point-to-point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Multiaccess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6654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interface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priority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influence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DR/BDR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election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multiaccess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Modify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Single-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2317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modifications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operation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single-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Propagation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Configure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propagate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default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Verify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Single-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OSPFv2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Verify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single-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</a:t>
                      </a:r>
                      <a:r>
                        <a:rPr dirty="0" sz="14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implementation.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OSPF</a:t>
            </a:r>
            <a:r>
              <a:rPr dirty="0" sz="2400" spc="-55"/>
              <a:t> </a:t>
            </a:r>
            <a:r>
              <a:rPr dirty="0" sz="2400" spc="-20"/>
              <a:t>Point-</a:t>
            </a:r>
            <a:r>
              <a:rPr dirty="0" sz="2400" spc="-10"/>
              <a:t>to-</a:t>
            </a:r>
            <a:r>
              <a:rPr dirty="0" sz="2400"/>
              <a:t>Point</a:t>
            </a:r>
            <a:r>
              <a:rPr dirty="0" sz="2400" spc="-20"/>
              <a:t> </a:t>
            </a:r>
            <a:r>
              <a:rPr dirty="0" sz="2400"/>
              <a:t>Networks</a:t>
            </a:r>
            <a:r>
              <a:rPr dirty="0" sz="2400" spc="-4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71905"/>
            <a:ext cx="77673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5" b="1">
                <a:latin typeface="Arial"/>
                <a:cs typeface="Arial"/>
              </a:rPr>
              <a:t>ip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network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point-to-</a:t>
            </a:r>
            <a:r>
              <a:rPr dirty="0" sz="1600" b="1">
                <a:latin typeface="Arial"/>
                <a:cs typeface="Arial"/>
              </a:rPr>
              <a:t>point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DR/BDR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04800" y="1797291"/>
            <a:ext cx="8636000" cy="2308860"/>
          </a:xfrm>
          <a:custGeom>
            <a:avLst/>
            <a:gdLst/>
            <a:ahLst/>
            <a:cxnLst/>
            <a:rect l="l" t="t" r="r" b="b"/>
            <a:pathLst>
              <a:path w="8636000" h="2308860">
                <a:moveTo>
                  <a:pt x="8636000" y="0"/>
                </a:moveTo>
                <a:lnTo>
                  <a:pt x="0" y="0"/>
                </a:lnTo>
                <a:lnTo>
                  <a:pt x="0" y="2308352"/>
                </a:lnTo>
                <a:lnTo>
                  <a:pt x="8636000" y="2308352"/>
                </a:lnTo>
                <a:lnTo>
                  <a:pt x="863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3540" y="1812493"/>
            <a:ext cx="8220075" cy="2223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9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8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7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1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network</a:t>
            </a:r>
            <a:r>
              <a:rPr dirty="0" sz="1200" spc="1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point-to-point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*Jun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6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00:44:05.208: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%OSPF-5-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ADJCHG: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Nbr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2.2.2.2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from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FULL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DOWN,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Neighbor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Down: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down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or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detached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*Jun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6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00:44:05.211: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%OSPF-5-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ADJCHG: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Nbr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2.2.2.2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from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LOADING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FULL,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Loading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Done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 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show</a:t>
            </a:r>
            <a:r>
              <a:rPr dirty="0" sz="1200" spc="-25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4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DFDFD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20" b="1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DFDFDF"/>
                </a:solidFill>
                <a:latin typeface="Courier New"/>
                <a:cs typeface="Courier New"/>
              </a:rPr>
              <a:t>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up,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line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up</a:t>
            </a:r>
            <a:endParaRPr sz="1200">
              <a:latin typeface="Courier New"/>
              <a:cs typeface="Courier New"/>
            </a:endParaRPr>
          </a:p>
          <a:p>
            <a:pPr marL="195580" marR="156972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Internet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10.1.1.5/30,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0,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Attached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via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Enable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10,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1.1.1.1,</a:t>
            </a:r>
            <a:r>
              <a:rPr dirty="0" sz="12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Network</a:t>
            </a:r>
            <a:r>
              <a:rPr dirty="0" sz="1200" spc="-3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Type</a:t>
            </a:r>
            <a:r>
              <a:rPr dirty="0" sz="1200" spc="-2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POINT_TO_POINT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,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Cost: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60">
                <a:solidFill>
                  <a:srgbClr val="DFDFD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0"/>
              </a:spcBef>
              <a:tabLst>
                <a:tab pos="1761489" algn="l"/>
                <a:tab pos="2497455" algn="l"/>
                <a:tab pos="3601085" algn="l"/>
                <a:tab pos="4706620" algn="l"/>
              </a:tabLst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Topology-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MTID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Cost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Disabled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Shutdown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Topology</a:t>
            </a:r>
            <a:r>
              <a:rPr dirty="0" sz="1200" spc="-5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Loopbacks</a:t>
            </a:r>
            <a:r>
              <a:rPr dirty="0" sz="2400" spc="-40"/>
              <a:t> </a:t>
            </a:r>
            <a:r>
              <a:rPr dirty="0" sz="2400"/>
              <a:t>and</a:t>
            </a:r>
            <a:r>
              <a:rPr dirty="0" sz="2400" spc="-55"/>
              <a:t> </a:t>
            </a:r>
            <a:r>
              <a:rPr dirty="0" sz="2400" spc="-20"/>
              <a:t>Point-</a:t>
            </a:r>
            <a:r>
              <a:rPr dirty="0" sz="2400" spc="-10"/>
              <a:t>to-</a:t>
            </a:r>
            <a:r>
              <a:rPr dirty="0" sz="2400"/>
              <a:t>Point</a:t>
            </a:r>
            <a:r>
              <a:rPr dirty="0" sz="2400" spc="-55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71905"/>
            <a:ext cx="7868920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334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purposes.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default,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/32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simulate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point-to-point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What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as-</a:t>
            </a:r>
            <a:r>
              <a:rPr dirty="0" sz="1600" spc="-25">
                <a:latin typeface="Arial MT"/>
                <a:cs typeface="Arial MT"/>
              </a:rPr>
              <a:t>is: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4641" y="2197201"/>
            <a:ext cx="7800340" cy="4622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R2#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10.10.1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  <a:tabLst>
                <a:tab pos="548640" algn="l"/>
              </a:tabLst>
            </a:pP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10.10.1.1/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32</a:t>
            </a:r>
            <a:r>
              <a:rPr dirty="0" sz="1200" spc="-5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[110/2]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via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10.1.1.5,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00:03:05,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2851530"/>
            <a:ext cx="2839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R1: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4641" y="3210153"/>
            <a:ext cx="5876290" cy="4622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Loopback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if)#</a:t>
            </a:r>
            <a:r>
              <a:rPr dirty="0" sz="12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network</a:t>
            </a:r>
            <a:r>
              <a:rPr dirty="0" sz="12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point-to-point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3618" y="3796690"/>
            <a:ext cx="14865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R2: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4641" y="4094391"/>
            <a:ext cx="7800340" cy="46228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R2#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10.10.1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25"/>
              </a:spcBef>
              <a:tabLst>
                <a:tab pos="548640" algn="l"/>
              </a:tabLst>
            </a:pP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	10.10.1.0/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24</a:t>
            </a:r>
            <a:r>
              <a:rPr dirty="0" sz="1200" spc="-50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[110/2]</a:t>
            </a:r>
            <a:r>
              <a:rPr dirty="0" sz="1200" spc="-5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via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10.1.1.5,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00:03:05,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GigabitEthernet0/0/0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 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90"/>
              <a:t> </a:t>
            </a:r>
            <a:r>
              <a:rPr dirty="0" sz="2400"/>
              <a:t>Tracer</a:t>
            </a:r>
            <a:r>
              <a:rPr dirty="0" sz="2400" spc="-60"/>
              <a:t> </a:t>
            </a:r>
            <a:r>
              <a:rPr dirty="0" sz="2400"/>
              <a:t>-</a:t>
            </a:r>
            <a:r>
              <a:rPr dirty="0" sz="2400" spc="-55"/>
              <a:t> </a:t>
            </a:r>
            <a:r>
              <a:rPr dirty="0" sz="2400" spc="-20"/>
              <a:t>Point-</a:t>
            </a:r>
            <a:r>
              <a:rPr dirty="0" sz="2400" spc="-10"/>
              <a:t>to-</a:t>
            </a:r>
            <a:r>
              <a:rPr dirty="0" sz="2400"/>
              <a:t>Point</a:t>
            </a:r>
            <a:r>
              <a:rPr dirty="0" sz="2400" spc="-35"/>
              <a:t> </a:t>
            </a:r>
            <a:r>
              <a:rPr dirty="0" sz="2400" spc="-15"/>
              <a:t>Single-</a:t>
            </a:r>
            <a:r>
              <a:rPr dirty="0" sz="2400"/>
              <a:t>Area</a:t>
            </a:r>
            <a:r>
              <a:rPr dirty="0" sz="2400" spc="-25"/>
              <a:t> </a:t>
            </a:r>
            <a:r>
              <a:rPr dirty="0" sz="2400"/>
              <a:t>OSPFv2</a:t>
            </a:r>
            <a:r>
              <a:rPr dirty="0" sz="2400" spc="-65"/>
              <a:t> </a:t>
            </a:r>
            <a:r>
              <a:rPr dirty="0" sz="2400" spc="-10"/>
              <a:t>Configuration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71905"/>
            <a:ext cx="7278370" cy="2098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Explicitly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IDs.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network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subnet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mask.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network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quad-</a:t>
            </a:r>
            <a:r>
              <a:rPr dirty="0" sz="1400">
                <a:latin typeface="Arial MT"/>
                <a:cs typeface="Arial MT"/>
              </a:rPr>
              <a:t>zero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mask.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ospf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R3.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Verify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operation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protocols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80961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2.3</a:t>
            </a:r>
            <a:r>
              <a:rPr dirty="0" sz="4600" spc="-14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Multiaccess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OSPF </a:t>
            </a:r>
            <a:r>
              <a:rPr dirty="0" sz="4600" spc="-10">
                <a:solidFill>
                  <a:srgbClr val="AEE8FA"/>
                </a:solidFill>
              </a:rPr>
              <a:t>Networks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49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OPSF</a:t>
            </a:r>
            <a:r>
              <a:rPr dirty="0" sz="2400" spc="-65"/>
              <a:t> </a:t>
            </a:r>
            <a:r>
              <a:rPr dirty="0" sz="2400"/>
              <a:t>Network</a:t>
            </a:r>
            <a:r>
              <a:rPr dirty="0" sz="2400" spc="-85"/>
              <a:t> </a:t>
            </a:r>
            <a:r>
              <a:rPr dirty="0" sz="2400" spc="-20"/>
              <a:t>Types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868420" cy="2025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2700" marR="78105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 spc="-10">
                <a:latin typeface="Arial MT"/>
                <a:cs typeface="Arial MT"/>
              </a:rPr>
              <a:t>LSAs.</a:t>
            </a:r>
            <a:endParaRPr sz="1600">
              <a:latin typeface="Arial MT"/>
              <a:cs typeface="Arial MT"/>
            </a:endParaRPr>
          </a:p>
          <a:p>
            <a:pPr marL="12700" marR="6985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role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proper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4144" y="1065099"/>
            <a:ext cx="3172261" cy="224928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81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OPSF</a:t>
            </a:r>
            <a:r>
              <a:rPr dirty="0" sz="2400" spc="-100"/>
              <a:t> </a:t>
            </a:r>
            <a:r>
              <a:rPr dirty="0" sz="2400"/>
              <a:t>Designated</a:t>
            </a:r>
            <a:r>
              <a:rPr dirty="0" sz="2400" spc="-65"/>
              <a:t> </a:t>
            </a:r>
            <a:r>
              <a:rPr dirty="0" sz="2400" spc="-10"/>
              <a:t>Router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0375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8384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responsible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collecting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multicast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224.0.0.5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DR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listens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passively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relationship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routers. If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BDR </a:t>
            </a:r>
            <a:r>
              <a:rPr dirty="0" sz="1600">
                <a:latin typeface="Arial MT"/>
                <a:cs typeface="Arial MT"/>
              </a:rPr>
              <a:t>promotes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itself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assumes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DR.</a:t>
            </a:r>
            <a:endParaRPr sz="1600">
              <a:latin typeface="Arial MT"/>
              <a:cs typeface="Arial MT"/>
            </a:endParaRPr>
          </a:p>
          <a:p>
            <a:pPr algn="just" marL="355600" marR="1828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BDR). </a:t>
            </a:r>
            <a:r>
              <a:rPr dirty="0" sz="1600">
                <a:latin typeface="Arial MT"/>
                <a:cs typeface="Arial MT"/>
              </a:rPr>
              <a:t>DROTHERs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224.0.0.6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designated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send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224.0.0.6.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213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OPSF</a:t>
            </a:r>
            <a:r>
              <a:rPr dirty="0" sz="2400" spc="-85"/>
              <a:t> </a:t>
            </a:r>
            <a:r>
              <a:rPr dirty="0" sz="2400"/>
              <a:t>Multiaccess</a:t>
            </a:r>
            <a:r>
              <a:rPr dirty="0" sz="2400" spc="-60"/>
              <a:t> </a:t>
            </a:r>
            <a:r>
              <a:rPr dirty="0" sz="2400" spc="-10"/>
              <a:t>Reference</a:t>
            </a:r>
            <a:r>
              <a:rPr dirty="0" sz="2400" spc="-90"/>
              <a:t> </a:t>
            </a:r>
            <a:r>
              <a:rPr dirty="0" sz="2400" spc="-10"/>
              <a:t>Topology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574415" cy="3488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3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20">
                <a:latin typeface="Arial MT"/>
                <a:cs typeface="Arial MT"/>
              </a:rPr>
              <a:t> shown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 interconnected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 a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common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network, 192.168.1.0/24.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connected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automatically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 BDR.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has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its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3.3.3.3,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 the</a:t>
            </a:r>
            <a:r>
              <a:rPr dirty="0" sz="1600" spc="-10">
                <a:latin typeface="Arial MT"/>
                <a:cs typeface="Arial MT"/>
              </a:rPr>
              <a:t> second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507" y="1277442"/>
            <a:ext cx="4161047" cy="259867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3562985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7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/>
              <a:t>Router</a:t>
            </a:r>
            <a:r>
              <a:rPr dirty="0" sz="2400" spc="-70"/>
              <a:t> </a:t>
            </a:r>
            <a:r>
              <a:rPr dirty="0" sz="2400" spc="-10"/>
              <a:t>Roles</a:t>
            </a:r>
            <a:endParaRPr sz="2400"/>
          </a:p>
        </p:txBody>
      </p:sp>
      <p:sp>
        <p:nvSpPr>
          <p:cNvPr id="3" name="object 3" descr=""/>
          <p:cNvSpPr/>
          <p:nvPr/>
        </p:nvSpPr>
        <p:spPr>
          <a:xfrm>
            <a:off x="1004900" y="2345016"/>
            <a:ext cx="7031355" cy="2462530"/>
          </a:xfrm>
          <a:custGeom>
            <a:avLst/>
            <a:gdLst/>
            <a:ahLst/>
            <a:cxnLst/>
            <a:rect l="l" t="t" r="r" b="b"/>
            <a:pathLst>
              <a:path w="7031355" h="2462529">
                <a:moveTo>
                  <a:pt x="7030974" y="0"/>
                </a:moveTo>
                <a:lnTo>
                  <a:pt x="0" y="0"/>
                </a:lnTo>
                <a:lnTo>
                  <a:pt x="0" y="2462276"/>
                </a:lnTo>
                <a:lnTo>
                  <a:pt x="7030974" y="2462276"/>
                </a:lnTo>
                <a:lnTo>
                  <a:pt x="70309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78027" y="608990"/>
            <a:ext cx="8115934" cy="4126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1655">
              <a:lnSpc>
                <a:spcPct val="120200"/>
              </a:lnSpc>
              <a:spcBef>
                <a:spcPts val="100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 </a:t>
            </a:r>
            <a:r>
              <a:rPr dirty="0" sz="1600" spc="-10">
                <a:latin typeface="Arial MT"/>
                <a:cs typeface="Arial MT"/>
              </a:rPr>
              <a:t>command.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confirms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DROTHER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</a:t>
            </a:r>
            <a:r>
              <a:rPr dirty="0" sz="1400" spc="-25">
                <a:latin typeface="Arial MT"/>
                <a:cs typeface="Arial MT"/>
              </a:rPr>
              <a:t> 7)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3.3.3.3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 address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192.168.1.3,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ID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2.2.2.2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192.168.1.2.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9)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adjacencies: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20-</a:t>
            </a:r>
            <a:r>
              <a:rPr dirty="0" sz="1400" spc="-25">
                <a:latin typeface="Arial MT"/>
                <a:cs typeface="Arial MT"/>
              </a:rPr>
              <a:t>22)</a:t>
            </a:r>
            <a:endParaRPr sz="1400">
              <a:latin typeface="Arial MT"/>
              <a:cs typeface="Arial MT"/>
            </a:endParaRPr>
          </a:p>
          <a:p>
            <a:pPr marL="618490">
              <a:lnSpc>
                <a:spcPct val="100000"/>
              </a:lnSpc>
              <a:spcBef>
                <a:spcPts val="1465"/>
              </a:spcBef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1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0/0/0</a:t>
            </a:r>
            <a:endParaRPr sz="1100">
              <a:latin typeface="Courier New"/>
              <a:cs typeface="Courier New"/>
            </a:endParaRPr>
          </a:p>
          <a:p>
            <a:pPr marL="61849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r>
              <a:rPr dirty="0" sz="11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up,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protocol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1100">
              <a:latin typeface="Courier New"/>
              <a:cs typeface="Courier New"/>
            </a:endParaRPr>
          </a:p>
          <a:p>
            <a:pPr marL="786130" marR="143129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Internet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192.168.1.1/24,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Attached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Enable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1.1.1.1,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Network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BROADCAST,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Cost: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100">
              <a:latin typeface="Courier New"/>
              <a:cs typeface="Courier New"/>
            </a:endParaRPr>
          </a:p>
          <a:p>
            <a:pPr marL="78613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Transmit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Delay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sec,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State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DROTHER,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Priority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 spc="-50">
                <a:solidFill>
                  <a:srgbClr val="FCCD74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786130" marR="1600200">
              <a:lnSpc>
                <a:spcPct val="100000"/>
              </a:lnSpc>
            </a:pP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(ID)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3.3.3.3,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Interface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address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192.168.1.3</a:t>
            </a:r>
            <a:r>
              <a:rPr dirty="0" sz="1100" spc="50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Backup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(ID)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2.2.2.2,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Interface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address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192.168.1.2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100">
              <a:latin typeface="Courier New"/>
              <a:cs typeface="Courier New"/>
            </a:endParaRPr>
          </a:p>
          <a:p>
            <a:pPr marL="786130" marR="2525395">
              <a:lnSpc>
                <a:spcPct val="100000"/>
              </a:lnSpc>
            </a:pP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100" spc="-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2,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 spc="-50">
                <a:solidFill>
                  <a:srgbClr val="FCCD74"/>
                </a:solidFill>
                <a:latin typeface="Courier New"/>
                <a:cs typeface="Courier New"/>
              </a:rPr>
              <a:t>2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2.2.2.2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(Backup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 Router)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1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3.3.3.3</a:t>
            </a:r>
            <a:r>
              <a:rPr dirty="0" sz="11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CCD74"/>
                </a:solidFill>
                <a:latin typeface="Courier New"/>
                <a:cs typeface="Courier New"/>
              </a:rPr>
              <a:t>(Designated</a:t>
            </a:r>
            <a:r>
              <a:rPr dirty="0" sz="11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FCCD74"/>
                </a:solidFill>
                <a:latin typeface="Courier New"/>
                <a:cs typeface="Courier New"/>
              </a:rPr>
              <a:t>Router)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Suppress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neighbor(s)</a:t>
            </a:r>
            <a:endParaRPr sz="1100">
              <a:latin typeface="Courier New"/>
              <a:cs typeface="Courier New"/>
            </a:endParaRPr>
          </a:p>
          <a:p>
            <a:pPr marL="618490">
              <a:lnSpc>
                <a:spcPct val="100000"/>
              </a:lnSpc>
            </a:pP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8860" y="4743665"/>
            <a:ext cx="209550" cy="153035"/>
          </a:xfrm>
          <a:custGeom>
            <a:avLst/>
            <a:gdLst/>
            <a:ahLst/>
            <a:cxnLst/>
            <a:rect l="l" t="t" r="r" b="b"/>
            <a:pathLst>
              <a:path w="209550" h="153035">
                <a:moveTo>
                  <a:pt x="40665" y="124790"/>
                </a:moveTo>
                <a:lnTo>
                  <a:pt x="36245" y="118541"/>
                </a:lnTo>
                <a:lnTo>
                  <a:pt x="26517" y="114960"/>
                </a:lnTo>
                <a:lnTo>
                  <a:pt x="22974" y="114071"/>
                </a:lnTo>
                <a:lnTo>
                  <a:pt x="20332" y="113169"/>
                </a:lnTo>
                <a:lnTo>
                  <a:pt x="15913" y="112280"/>
                </a:lnTo>
                <a:lnTo>
                  <a:pt x="15913" y="105130"/>
                </a:lnTo>
                <a:lnTo>
                  <a:pt x="19443" y="103339"/>
                </a:lnTo>
                <a:lnTo>
                  <a:pt x="30048" y="103339"/>
                </a:lnTo>
                <a:lnTo>
                  <a:pt x="36245" y="105130"/>
                </a:lnTo>
                <a:lnTo>
                  <a:pt x="37122" y="105130"/>
                </a:lnTo>
                <a:lnTo>
                  <a:pt x="37122" y="103339"/>
                </a:lnTo>
                <a:lnTo>
                  <a:pt x="37122" y="92608"/>
                </a:lnTo>
                <a:lnTo>
                  <a:pt x="36245" y="92608"/>
                </a:lnTo>
                <a:lnTo>
                  <a:pt x="30048" y="90830"/>
                </a:lnTo>
                <a:lnTo>
                  <a:pt x="22098" y="90830"/>
                </a:lnTo>
                <a:lnTo>
                  <a:pt x="13042" y="92138"/>
                </a:lnTo>
                <a:lnTo>
                  <a:pt x="6070" y="95859"/>
                </a:lnTo>
                <a:lnTo>
                  <a:pt x="1587" y="101777"/>
                </a:lnTo>
                <a:lnTo>
                  <a:pt x="0" y="109601"/>
                </a:lnTo>
                <a:lnTo>
                  <a:pt x="0" y="119430"/>
                </a:lnTo>
                <a:lnTo>
                  <a:pt x="7061" y="123901"/>
                </a:lnTo>
                <a:lnTo>
                  <a:pt x="15913" y="126580"/>
                </a:lnTo>
                <a:lnTo>
                  <a:pt x="16789" y="127469"/>
                </a:lnTo>
                <a:lnTo>
                  <a:pt x="18554" y="127469"/>
                </a:lnTo>
                <a:lnTo>
                  <a:pt x="25628" y="131051"/>
                </a:lnTo>
                <a:lnTo>
                  <a:pt x="25628" y="137312"/>
                </a:lnTo>
                <a:lnTo>
                  <a:pt x="22098" y="139090"/>
                </a:lnTo>
                <a:lnTo>
                  <a:pt x="7950" y="139090"/>
                </a:lnTo>
                <a:lnTo>
                  <a:pt x="1765" y="137312"/>
                </a:lnTo>
                <a:lnTo>
                  <a:pt x="876" y="137312"/>
                </a:lnTo>
                <a:lnTo>
                  <a:pt x="876" y="150710"/>
                </a:lnTo>
                <a:lnTo>
                  <a:pt x="8839" y="152501"/>
                </a:lnTo>
                <a:lnTo>
                  <a:pt x="16789" y="152501"/>
                </a:lnTo>
                <a:lnTo>
                  <a:pt x="25361" y="151447"/>
                </a:lnTo>
                <a:lnTo>
                  <a:pt x="33032" y="148043"/>
                </a:lnTo>
                <a:lnTo>
                  <a:pt x="38544" y="141947"/>
                </a:lnTo>
                <a:lnTo>
                  <a:pt x="39204" y="139090"/>
                </a:lnTo>
                <a:lnTo>
                  <a:pt x="40665" y="132842"/>
                </a:lnTo>
                <a:lnTo>
                  <a:pt x="40665" y="124790"/>
                </a:lnTo>
                <a:close/>
              </a:path>
              <a:path w="209550" h="153035">
                <a:moveTo>
                  <a:pt x="46761" y="23025"/>
                </a:moveTo>
                <a:lnTo>
                  <a:pt x="43256" y="20332"/>
                </a:lnTo>
                <a:lnTo>
                  <a:pt x="35356" y="20332"/>
                </a:lnTo>
                <a:lnTo>
                  <a:pt x="31851" y="23025"/>
                </a:lnTo>
                <a:lnTo>
                  <a:pt x="31851" y="47244"/>
                </a:lnTo>
                <a:lnTo>
                  <a:pt x="35356" y="50838"/>
                </a:lnTo>
                <a:lnTo>
                  <a:pt x="43256" y="50838"/>
                </a:lnTo>
                <a:lnTo>
                  <a:pt x="46761" y="47244"/>
                </a:lnTo>
                <a:lnTo>
                  <a:pt x="46761" y="27508"/>
                </a:lnTo>
                <a:lnTo>
                  <a:pt x="46761" y="23025"/>
                </a:lnTo>
                <a:close/>
              </a:path>
              <a:path w="209550" h="153035">
                <a:moveTo>
                  <a:pt x="87426" y="2679"/>
                </a:moveTo>
                <a:lnTo>
                  <a:pt x="83921" y="0"/>
                </a:lnTo>
                <a:lnTo>
                  <a:pt x="76022" y="0"/>
                </a:lnTo>
                <a:lnTo>
                  <a:pt x="72517" y="2679"/>
                </a:lnTo>
                <a:lnTo>
                  <a:pt x="72517" y="47269"/>
                </a:lnTo>
                <a:lnTo>
                  <a:pt x="76022" y="50838"/>
                </a:lnTo>
                <a:lnTo>
                  <a:pt x="83921" y="50838"/>
                </a:lnTo>
                <a:lnTo>
                  <a:pt x="87426" y="47269"/>
                </a:lnTo>
                <a:lnTo>
                  <a:pt x="87426" y="7137"/>
                </a:lnTo>
                <a:lnTo>
                  <a:pt x="87426" y="2679"/>
                </a:lnTo>
                <a:close/>
              </a:path>
              <a:path w="209550" h="153035">
                <a:moveTo>
                  <a:pt x="100304" y="92608"/>
                </a:moveTo>
                <a:lnTo>
                  <a:pt x="98552" y="92608"/>
                </a:lnTo>
                <a:lnTo>
                  <a:pt x="93294" y="90830"/>
                </a:lnTo>
                <a:lnTo>
                  <a:pt x="86271" y="90830"/>
                </a:lnTo>
                <a:lnTo>
                  <a:pt x="74066" y="93065"/>
                </a:lnTo>
                <a:lnTo>
                  <a:pt x="64338" y="99326"/>
                </a:lnTo>
                <a:lnTo>
                  <a:pt x="57899" y="108940"/>
                </a:lnTo>
                <a:lnTo>
                  <a:pt x="55575" y="121221"/>
                </a:lnTo>
                <a:lnTo>
                  <a:pt x="58026" y="134404"/>
                </a:lnTo>
                <a:lnTo>
                  <a:pt x="64668" y="144233"/>
                </a:lnTo>
                <a:lnTo>
                  <a:pt x="74434" y="150380"/>
                </a:lnTo>
                <a:lnTo>
                  <a:pt x="86271" y="152501"/>
                </a:lnTo>
                <a:lnTo>
                  <a:pt x="93294" y="152501"/>
                </a:lnTo>
                <a:lnTo>
                  <a:pt x="98552" y="150710"/>
                </a:lnTo>
                <a:lnTo>
                  <a:pt x="100304" y="150710"/>
                </a:lnTo>
                <a:lnTo>
                  <a:pt x="100304" y="137312"/>
                </a:lnTo>
                <a:lnTo>
                  <a:pt x="100304" y="134632"/>
                </a:lnTo>
                <a:lnTo>
                  <a:pt x="99428" y="134632"/>
                </a:lnTo>
                <a:lnTo>
                  <a:pt x="95046" y="137312"/>
                </a:lnTo>
                <a:lnTo>
                  <a:pt x="77508" y="137312"/>
                </a:lnTo>
                <a:lnTo>
                  <a:pt x="71361" y="130162"/>
                </a:lnTo>
                <a:lnTo>
                  <a:pt x="71361" y="112280"/>
                </a:lnTo>
                <a:lnTo>
                  <a:pt x="78384" y="105130"/>
                </a:lnTo>
                <a:lnTo>
                  <a:pt x="95046" y="105130"/>
                </a:lnTo>
                <a:lnTo>
                  <a:pt x="99428" y="108699"/>
                </a:lnTo>
                <a:lnTo>
                  <a:pt x="100304" y="108699"/>
                </a:lnTo>
                <a:lnTo>
                  <a:pt x="100304" y="105130"/>
                </a:lnTo>
                <a:lnTo>
                  <a:pt x="100304" y="92608"/>
                </a:lnTo>
                <a:close/>
              </a:path>
              <a:path w="209550" h="153035">
                <a:moveTo>
                  <a:pt x="168770" y="2679"/>
                </a:moveTo>
                <a:lnTo>
                  <a:pt x="165252" y="0"/>
                </a:lnTo>
                <a:lnTo>
                  <a:pt x="157365" y="0"/>
                </a:lnTo>
                <a:lnTo>
                  <a:pt x="153860" y="2679"/>
                </a:lnTo>
                <a:lnTo>
                  <a:pt x="153860" y="47269"/>
                </a:lnTo>
                <a:lnTo>
                  <a:pt x="157365" y="50838"/>
                </a:lnTo>
                <a:lnTo>
                  <a:pt x="165252" y="50838"/>
                </a:lnTo>
                <a:lnTo>
                  <a:pt x="168770" y="47269"/>
                </a:lnTo>
                <a:lnTo>
                  <a:pt x="168770" y="7137"/>
                </a:lnTo>
                <a:lnTo>
                  <a:pt x="168770" y="2679"/>
                </a:lnTo>
                <a:close/>
              </a:path>
              <a:path w="209550" h="153035">
                <a:moveTo>
                  <a:pt x="178257" y="121221"/>
                </a:moveTo>
                <a:lnTo>
                  <a:pt x="176034" y="109308"/>
                </a:lnTo>
                <a:lnTo>
                  <a:pt x="173901" y="106019"/>
                </a:lnTo>
                <a:lnTo>
                  <a:pt x="169773" y="99656"/>
                </a:lnTo>
                <a:lnTo>
                  <a:pt x="162394" y="94754"/>
                </a:lnTo>
                <a:lnTo>
                  <a:pt x="162394" y="113169"/>
                </a:lnTo>
                <a:lnTo>
                  <a:pt x="162394" y="130162"/>
                </a:lnTo>
                <a:lnTo>
                  <a:pt x="156222" y="137312"/>
                </a:lnTo>
                <a:lnTo>
                  <a:pt x="138607" y="137312"/>
                </a:lnTo>
                <a:lnTo>
                  <a:pt x="132435" y="130162"/>
                </a:lnTo>
                <a:lnTo>
                  <a:pt x="132435" y="113169"/>
                </a:lnTo>
                <a:lnTo>
                  <a:pt x="138607" y="106019"/>
                </a:lnTo>
                <a:lnTo>
                  <a:pt x="156222" y="106019"/>
                </a:lnTo>
                <a:lnTo>
                  <a:pt x="162394" y="113169"/>
                </a:lnTo>
                <a:lnTo>
                  <a:pt x="162394" y="94754"/>
                </a:lnTo>
                <a:lnTo>
                  <a:pt x="160045" y="93192"/>
                </a:lnTo>
                <a:lnTo>
                  <a:pt x="147421" y="90830"/>
                </a:lnTo>
                <a:lnTo>
                  <a:pt x="134785" y="93192"/>
                </a:lnTo>
                <a:lnTo>
                  <a:pt x="125056" y="99656"/>
                </a:lnTo>
                <a:lnTo>
                  <a:pt x="118783" y="109308"/>
                </a:lnTo>
                <a:lnTo>
                  <a:pt x="116573" y="121221"/>
                </a:lnTo>
                <a:lnTo>
                  <a:pt x="118783" y="133273"/>
                </a:lnTo>
                <a:lnTo>
                  <a:pt x="125056" y="143230"/>
                </a:lnTo>
                <a:lnTo>
                  <a:pt x="134785" y="150012"/>
                </a:lnTo>
                <a:lnTo>
                  <a:pt x="147421" y="152501"/>
                </a:lnTo>
                <a:lnTo>
                  <a:pt x="160045" y="150012"/>
                </a:lnTo>
                <a:lnTo>
                  <a:pt x="169773" y="143230"/>
                </a:lnTo>
                <a:lnTo>
                  <a:pt x="173494" y="137312"/>
                </a:lnTo>
                <a:lnTo>
                  <a:pt x="176034" y="133273"/>
                </a:lnTo>
                <a:lnTo>
                  <a:pt x="178257" y="121221"/>
                </a:lnTo>
                <a:close/>
              </a:path>
              <a:path w="209550" h="153035">
                <a:moveTo>
                  <a:pt x="209435" y="23025"/>
                </a:moveTo>
                <a:lnTo>
                  <a:pt x="205930" y="20332"/>
                </a:lnTo>
                <a:lnTo>
                  <a:pt x="198031" y="20332"/>
                </a:lnTo>
                <a:lnTo>
                  <a:pt x="194525" y="23025"/>
                </a:lnTo>
                <a:lnTo>
                  <a:pt x="194525" y="47244"/>
                </a:lnTo>
                <a:lnTo>
                  <a:pt x="198031" y="50838"/>
                </a:lnTo>
                <a:lnTo>
                  <a:pt x="205930" y="50838"/>
                </a:lnTo>
                <a:lnTo>
                  <a:pt x="209435" y="47244"/>
                </a:lnTo>
                <a:lnTo>
                  <a:pt x="209435" y="27508"/>
                </a:lnTo>
                <a:lnTo>
                  <a:pt x="209435" y="23025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8038" y="4743665"/>
            <a:ext cx="76200" cy="153035"/>
          </a:xfrm>
          <a:custGeom>
            <a:avLst/>
            <a:gdLst/>
            <a:ahLst/>
            <a:cxnLst/>
            <a:rect l="l" t="t" r="r" b="b"/>
            <a:pathLst>
              <a:path w="76200" h="153035">
                <a:moveTo>
                  <a:pt x="14909" y="23025"/>
                </a:moveTo>
                <a:lnTo>
                  <a:pt x="11404" y="20332"/>
                </a:lnTo>
                <a:lnTo>
                  <a:pt x="3505" y="20332"/>
                </a:lnTo>
                <a:lnTo>
                  <a:pt x="0" y="23025"/>
                </a:lnTo>
                <a:lnTo>
                  <a:pt x="0" y="47244"/>
                </a:lnTo>
                <a:lnTo>
                  <a:pt x="3505" y="50838"/>
                </a:lnTo>
                <a:lnTo>
                  <a:pt x="11404" y="50838"/>
                </a:lnTo>
                <a:lnTo>
                  <a:pt x="14909" y="47244"/>
                </a:lnTo>
                <a:lnTo>
                  <a:pt x="14909" y="27508"/>
                </a:lnTo>
                <a:lnTo>
                  <a:pt x="14909" y="23025"/>
                </a:lnTo>
                <a:close/>
              </a:path>
              <a:path w="76200" h="153035">
                <a:moveTo>
                  <a:pt x="55575" y="2679"/>
                </a:moveTo>
                <a:lnTo>
                  <a:pt x="52070" y="0"/>
                </a:lnTo>
                <a:lnTo>
                  <a:pt x="44183" y="0"/>
                </a:lnTo>
                <a:lnTo>
                  <a:pt x="40665" y="2679"/>
                </a:lnTo>
                <a:lnTo>
                  <a:pt x="40665" y="47269"/>
                </a:lnTo>
                <a:lnTo>
                  <a:pt x="44183" y="50838"/>
                </a:lnTo>
                <a:lnTo>
                  <a:pt x="52070" y="50838"/>
                </a:lnTo>
                <a:lnTo>
                  <a:pt x="55575" y="47269"/>
                </a:lnTo>
                <a:lnTo>
                  <a:pt x="55575" y="7137"/>
                </a:lnTo>
                <a:lnTo>
                  <a:pt x="55575" y="2679"/>
                </a:lnTo>
                <a:close/>
              </a:path>
              <a:path w="76200" h="153035">
                <a:moveTo>
                  <a:pt x="75920" y="92608"/>
                </a:moveTo>
                <a:lnTo>
                  <a:pt x="74129" y="92608"/>
                </a:lnTo>
                <a:lnTo>
                  <a:pt x="68795" y="90830"/>
                </a:lnTo>
                <a:lnTo>
                  <a:pt x="61671" y="90830"/>
                </a:lnTo>
                <a:lnTo>
                  <a:pt x="49276" y="93065"/>
                </a:lnTo>
                <a:lnTo>
                  <a:pt x="39395" y="99326"/>
                </a:lnTo>
                <a:lnTo>
                  <a:pt x="32867" y="108940"/>
                </a:lnTo>
                <a:lnTo>
                  <a:pt x="30505" y="121221"/>
                </a:lnTo>
                <a:lnTo>
                  <a:pt x="32994" y="134404"/>
                </a:lnTo>
                <a:lnTo>
                  <a:pt x="39738" y="144233"/>
                </a:lnTo>
                <a:lnTo>
                  <a:pt x="49657" y="150380"/>
                </a:lnTo>
                <a:lnTo>
                  <a:pt x="61671" y="152501"/>
                </a:lnTo>
                <a:lnTo>
                  <a:pt x="68795" y="152501"/>
                </a:lnTo>
                <a:lnTo>
                  <a:pt x="74129" y="150710"/>
                </a:lnTo>
                <a:lnTo>
                  <a:pt x="75920" y="150710"/>
                </a:lnTo>
                <a:lnTo>
                  <a:pt x="75920" y="137312"/>
                </a:lnTo>
                <a:lnTo>
                  <a:pt x="75920" y="134632"/>
                </a:lnTo>
                <a:lnTo>
                  <a:pt x="75018" y="134632"/>
                </a:lnTo>
                <a:lnTo>
                  <a:pt x="69684" y="137312"/>
                </a:lnTo>
                <a:lnTo>
                  <a:pt x="52768" y="137312"/>
                </a:lnTo>
                <a:lnTo>
                  <a:pt x="46532" y="130162"/>
                </a:lnTo>
                <a:lnTo>
                  <a:pt x="46532" y="112280"/>
                </a:lnTo>
                <a:lnTo>
                  <a:pt x="52768" y="105130"/>
                </a:lnTo>
                <a:lnTo>
                  <a:pt x="70573" y="105130"/>
                </a:lnTo>
                <a:lnTo>
                  <a:pt x="75018" y="108699"/>
                </a:lnTo>
                <a:lnTo>
                  <a:pt x="75920" y="108699"/>
                </a:lnTo>
                <a:lnTo>
                  <a:pt x="75920" y="105130"/>
                </a:lnTo>
                <a:lnTo>
                  <a:pt x="75920" y="9260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78281" y="2241892"/>
          <a:ext cx="8422005" cy="265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"/>
                <a:gridCol w="154940"/>
                <a:gridCol w="8063865"/>
              </a:tblGrid>
              <a:tr h="2461895"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R2#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GigabitEthernet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0/0/0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GigabitEthernet0/0/0</a:t>
                      </a:r>
                      <a:r>
                        <a:rPr dirty="0" sz="11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up,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line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protocol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9079" marR="218757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Internet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192.168.1.2/24,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Area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0,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Attached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via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Enable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Process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10,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Router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2.2.2.2,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Network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BROADCAST,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Cost: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(output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omitted)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9079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Transmit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Delay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sec,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State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BDR,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Priority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9079" marR="23564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Designated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Router</a:t>
                      </a:r>
                      <a:r>
                        <a:rPr dirty="0" sz="11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(ID)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3.3.3.3,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192.168.1.3</a:t>
                      </a:r>
                      <a:r>
                        <a:rPr dirty="0" sz="1100" spc="5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Backup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Designated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Router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(ID)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2.2.2.2,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address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192.168.1.2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(output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omitted)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9079" marR="395541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dirty="0" sz="11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r>
                        <a:rPr dirty="0" sz="1100" spc="-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2,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Adjacent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count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5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Adjacent</a:t>
                      </a:r>
                      <a:r>
                        <a:rPr dirty="0" sz="11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1.1.1.1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59079" marR="387159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Adjacent</a:t>
                      </a:r>
                      <a:r>
                        <a:rPr dirty="0" sz="11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neighbor</a:t>
                      </a:r>
                      <a:r>
                        <a:rPr dirty="0" sz="1100" spc="-1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3.3.3.3</a:t>
                      </a:r>
                      <a:r>
                        <a:rPr dirty="0" sz="11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(Designated</a:t>
                      </a:r>
                      <a:r>
                        <a:rPr dirty="0" sz="1100" spc="-2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Router)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Suppress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hello</a:t>
                      </a:r>
                      <a:r>
                        <a:rPr dirty="0" sz="1100" spc="-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neighbor(s)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1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R2#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29845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38C5F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38C5F4"/>
                      </a:solidFill>
                      <a:prstDash val="solid"/>
                    </a:lnL>
                    <a:lnR w="19050">
                      <a:solidFill>
                        <a:srgbClr val="38C5F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170170">
                        <a:lnSpc>
                          <a:spcPct val="100000"/>
                        </a:lnSpc>
                        <a:spcBef>
                          <a:spcPts val="555"/>
                        </a:spcBef>
                        <a:tabLst>
                          <a:tab pos="7827645" algn="l"/>
                        </a:tabLst>
                      </a:pP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©</a:t>
                      </a:r>
                      <a:r>
                        <a:rPr dirty="0" sz="600" spc="-2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2016</a:t>
                      </a:r>
                      <a:r>
                        <a:rPr dirty="0" sz="600" spc="1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and/or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affiliates.</a:t>
                      </a:r>
                      <a:r>
                        <a:rPr dirty="0" sz="600" spc="-5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rights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reserved.</a:t>
                      </a:r>
                      <a:r>
                        <a:rPr dirty="0" sz="600" spc="29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600" spc="-1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-1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Confidential</a:t>
                      </a:r>
                      <a:r>
                        <a:rPr dirty="0" sz="600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600" spc="-25">
                          <a:solidFill>
                            <a:srgbClr val="D9D9D9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L w="19050">
                      <a:solidFill>
                        <a:srgbClr val="38C5F4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458216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7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/>
              <a:t>Router</a:t>
            </a:r>
            <a:r>
              <a:rPr dirty="0" sz="2400" spc="-70"/>
              <a:t> </a:t>
            </a:r>
            <a:r>
              <a:rPr dirty="0" sz="2400"/>
              <a:t>Roles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6" name="object 6" descr=""/>
          <p:cNvSpPr txBox="1"/>
          <p:nvPr/>
        </p:nvSpPr>
        <p:spPr>
          <a:xfrm>
            <a:off x="202793" y="610847"/>
            <a:ext cx="8618220" cy="151193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confirms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that: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7)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3.3.3.3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 address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192.168.1.3,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 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ID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2.2.2.2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192.168.1.2.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9)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5600" algn="l"/>
              </a:tabLst>
            </a:pP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 adjacencies;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1.1.1.1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(R1)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DR. </a:t>
            </a:r>
            <a:r>
              <a:rPr dirty="0" sz="1400" spc="-10">
                <a:latin typeface="Arial MT"/>
                <a:cs typeface="Arial MT"/>
              </a:rPr>
              <a:t>(Lines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20-</a:t>
            </a:r>
            <a:r>
              <a:rPr dirty="0" sz="1400" spc="-25">
                <a:latin typeface="Arial MT"/>
                <a:cs typeface="Arial MT"/>
              </a:rPr>
              <a:t>22)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884" y="4780995"/>
            <a:ext cx="2743200" cy="86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75"/>
              </a:lnSpc>
              <a:tabLst>
                <a:tab pos="2657475" algn="l"/>
              </a:tabLst>
            </a:pP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©</a:t>
            </a:r>
            <a:r>
              <a:rPr dirty="0" sz="600" spc="-2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2016</a:t>
            </a:r>
            <a:r>
              <a:rPr dirty="0" sz="600" spc="1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and/or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its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affiliates.</a:t>
            </a:r>
            <a:r>
              <a:rPr dirty="0" sz="600" spc="-5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All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rights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reserved.</a:t>
            </a:r>
            <a:r>
              <a:rPr dirty="0" sz="600" spc="290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Cisco</a:t>
            </a:r>
            <a:r>
              <a:rPr dirty="0" sz="600" spc="-15">
                <a:solidFill>
                  <a:srgbClr val="D9D9D9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D9D9D9"/>
                </a:solidFill>
                <a:latin typeface="Arial MT"/>
                <a:cs typeface="Arial MT"/>
              </a:rPr>
              <a:t>Confidential</a:t>
            </a:r>
            <a:r>
              <a:rPr dirty="0" sz="600">
                <a:solidFill>
                  <a:srgbClr val="D9D9D9"/>
                </a:solidFill>
                <a:latin typeface="Arial MT"/>
                <a:cs typeface="Arial MT"/>
              </a:rPr>
              <a:t>	</a:t>
            </a:r>
            <a:r>
              <a:rPr dirty="0" sz="600" spc="-25">
                <a:solidFill>
                  <a:srgbClr val="D9D9D9"/>
                </a:solidFill>
                <a:latin typeface="Arial MT"/>
                <a:cs typeface="Arial MT"/>
              </a:rPr>
              <a:t>29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04291" y="4835174"/>
            <a:ext cx="15240" cy="59690"/>
          </a:xfrm>
          <a:custGeom>
            <a:avLst/>
            <a:gdLst/>
            <a:ahLst/>
            <a:cxnLst/>
            <a:rect l="l" t="t" r="r" b="b"/>
            <a:pathLst>
              <a:path w="15240" h="59689">
                <a:moveTo>
                  <a:pt x="14912" y="0"/>
                </a:moveTo>
                <a:lnTo>
                  <a:pt x="0" y="0"/>
                </a:lnTo>
                <a:lnTo>
                  <a:pt x="0" y="59646"/>
                </a:lnTo>
                <a:lnTo>
                  <a:pt x="14912" y="59646"/>
                </a:lnTo>
                <a:lnTo>
                  <a:pt x="14912" y="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4436" y="4834496"/>
            <a:ext cx="45085" cy="62230"/>
          </a:xfrm>
          <a:custGeom>
            <a:avLst/>
            <a:gdLst/>
            <a:ahLst/>
            <a:cxnLst/>
            <a:rect l="l" t="t" r="r" b="b"/>
            <a:pathLst>
              <a:path w="45084" h="62229">
                <a:moveTo>
                  <a:pt x="37718" y="0"/>
                </a:moveTo>
                <a:lnTo>
                  <a:pt x="30695" y="0"/>
                </a:lnTo>
                <a:lnTo>
                  <a:pt x="18500" y="2234"/>
                </a:lnTo>
                <a:lnTo>
                  <a:pt x="8770" y="8489"/>
                </a:lnTo>
                <a:lnTo>
                  <a:pt x="2329" y="18098"/>
                </a:lnTo>
                <a:lnTo>
                  <a:pt x="0" y="30391"/>
                </a:lnTo>
                <a:lnTo>
                  <a:pt x="2453" y="43572"/>
                </a:lnTo>
                <a:lnTo>
                  <a:pt x="9099" y="53403"/>
                </a:lnTo>
                <a:lnTo>
                  <a:pt x="18870" y="59548"/>
                </a:lnTo>
                <a:lnTo>
                  <a:pt x="30695" y="61671"/>
                </a:lnTo>
                <a:lnTo>
                  <a:pt x="37718" y="61671"/>
                </a:lnTo>
                <a:lnTo>
                  <a:pt x="42976" y="59880"/>
                </a:lnTo>
                <a:lnTo>
                  <a:pt x="44729" y="59880"/>
                </a:lnTo>
                <a:lnTo>
                  <a:pt x="44729" y="46482"/>
                </a:lnTo>
                <a:lnTo>
                  <a:pt x="21932" y="46482"/>
                </a:lnTo>
                <a:lnTo>
                  <a:pt x="15786" y="39331"/>
                </a:lnTo>
                <a:lnTo>
                  <a:pt x="15786" y="21450"/>
                </a:lnTo>
                <a:lnTo>
                  <a:pt x="22809" y="14300"/>
                </a:lnTo>
                <a:lnTo>
                  <a:pt x="44729" y="14300"/>
                </a:lnTo>
                <a:lnTo>
                  <a:pt x="44729" y="1778"/>
                </a:lnTo>
                <a:lnTo>
                  <a:pt x="42976" y="1778"/>
                </a:lnTo>
                <a:lnTo>
                  <a:pt x="37718" y="0"/>
                </a:lnTo>
                <a:close/>
              </a:path>
              <a:path w="45084" h="62229">
                <a:moveTo>
                  <a:pt x="44729" y="43802"/>
                </a:moveTo>
                <a:lnTo>
                  <a:pt x="43853" y="43802"/>
                </a:lnTo>
                <a:lnTo>
                  <a:pt x="39471" y="46482"/>
                </a:lnTo>
                <a:lnTo>
                  <a:pt x="44729" y="46482"/>
                </a:lnTo>
                <a:lnTo>
                  <a:pt x="44729" y="43802"/>
                </a:lnTo>
                <a:close/>
              </a:path>
              <a:path w="45084" h="62229">
                <a:moveTo>
                  <a:pt x="44729" y="14300"/>
                </a:moveTo>
                <a:lnTo>
                  <a:pt x="39471" y="14300"/>
                </a:lnTo>
                <a:lnTo>
                  <a:pt x="43853" y="17868"/>
                </a:lnTo>
                <a:lnTo>
                  <a:pt x="44729" y="17868"/>
                </a:lnTo>
                <a:lnTo>
                  <a:pt x="44729" y="1430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38543" y="4834496"/>
            <a:ext cx="45720" cy="62230"/>
          </a:xfrm>
          <a:custGeom>
            <a:avLst/>
            <a:gdLst/>
            <a:ahLst/>
            <a:cxnLst/>
            <a:rect l="l" t="t" r="r" b="b"/>
            <a:pathLst>
              <a:path w="45720" h="62229">
                <a:moveTo>
                  <a:pt x="38290" y="0"/>
                </a:moveTo>
                <a:lnTo>
                  <a:pt x="31165" y="0"/>
                </a:lnTo>
                <a:lnTo>
                  <a:pt x="18779" y="2234"/>
                </a:lnTo>
                <a:lnTo>
                  <a:pt x="8901" y="8489"/>
                </a:lnTo>
                <a:lnTo>
                  <a:pt x="2363" y="18098"/>
                </a:lnTo>
                <a:lnTo>
                  <a:pt x="0" y="30391"/>
                </a:lnTo>
                <a:lnTo>
                  <a:pt x="2490" y="43572"/>
                </a:lnTo>
                <a:lnTo>
                  <a:pt x="9239" y="53403"/>
                </a:lnTo>
                <a:lnTo>
                  <a:pt x="19159" y="59548"/>
                </a:lnTo>
                <a:lnTo>
                  <a:pt x="31165" y="61671"/>
                </a:lnTo>
                <a:lnTo>
                  <a:pt x="38290" y="61671"/>
                </a:lnTo>
                <a:lnTo>
                  <a:pt x="43624" y="59880"/>
                </a:lnTo>
                <a:lnTo>
                  <a:pt x="45415" y="59880"/>
                </a:lnTo>
                <a:lnTo>
                  <a:pt x="45415" y="46482"/>
                </a:lnTo>
                <a:lnTo>
                  <a:pt x="22263" y="46482"/>
                </a:lnTo>
                <a:lnTo>
                  <a:pt x="16027" y="39331"/>
                </a:lnTo>
                <a:lnTo>
                  <a:pt x="16027" y="21450"/>
                </a:lnTo>
                <a:lnTo>
                  <a:pt x="22263" y="14300"/>
                </a:lnTo>
                <a:lnTo>
                  <a:pt x="45415" y="14300"/>
                </a:lnTo>
                <a:lnTo>
                  <a:pt x="45415" y="1778"/>
                </a:lnTo>
                <a:lnTo>
                  <a:pt x="43624" y="1778"/>
                </a:lnTo>
                <a:lnTo>
                  <a:pt x="38290" y="0"/>
                </a:lnTo>
                <a:close/>
              </a:path>
              <a:path w="45720" h="62229">
                <a:moveTo>
                  <a:pt x="45415" y="43802"/>
                </a:moveTo>
                <a:lnTo>
                  <a:pt x="44513" y="43802"/>
                </a:lnTo>
                <a:lnTo>
                  <a:pt x="39179" y="46482"/>
                </a:lnTo>
                <a:lnTo>
                  <a:pt x="45415" y="46482"/>
                </a:lnTo>
                <a:lnTo>
                  <a:pt x="45415" y="43802"/>
                </a:lnTo>
                <a:close/>
              </a:path>
              <a:path w="45720" h="62229">
                <a:moveTo>
                  <a:pt x="45415" y="14300"/>
                </a:moveTo>
                <a:lnTo>
                  <a:pt x="40068" y="14300"/>
                </a:lnTo>
                <a:lnTo>
                  <a:pt x="44513" y="17868"/>
                </a:lnTo>
                <a:lnTo>
                  <a:pt x="45415" y="17868"/>
                </a:lnTo>
                <a:lnTo>
                  <a:pt x="45415" y="14300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55434" y="4834496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30" h="62229">
                <a:moveTo>
                  <a:pt x="30848" y="0"/>
                </a:moveTo>
                <a:lnTo>
                  <a:pt x="18221" y="2359"/>
                </a:lnTo>
                <a:lnTo>
                  <a:pt x="8485" y="8823"/>
                </a:lnTo>
                <a:lnTo>
                  <a:pt x="2217" y="18473"/>
                </a:lnTo>
                <a:lnTo>
                  <a:pt x="0" y="30391"/>
                </a:lnTo>
                <a:lnTo>
                  <a:pt x="2217" y="42442"/>
                </a:lnTo>
                <a:lnTo>
                  <a:pt x="8485" y="52398"/>
                </a:lnTo>
                <a:lnTo>
                  <a:pt x="18221" y="59171"/>
                </a:lnTo>
                <a:lnTo>
                  <a:pt x="30848" y="61671"/>
                </a:lnTo>
                <a:lnTo>
                  <a:pt x="43472" y="59171"/>
                </a:lnTo>
                <a:lnTo>
                  <a:pt x="53205" y="52398"/>
                </a:lnTo>
                <a:lnTo>
                  <a:pt x="56926" y="46482"/>
                </a:lnTo>
                <a:lnTo>
                  <a:pt x="22034" y="46482"/>
                </a:lnTo>
                <a:lnTo>
                  <a:pt x="15862" y="39331"/>
                </a:lnTo>
                <a:lnTo>
                  <a:pt x="15862" y="22339"/>
                </a:lnTo>
                <a:lnTo>
                  <a:pt x="22034" y="15189"/>
                </a:lnTo>
                <a:lnTo>
                  <a:pt x="57336" y="15189"/>
                </a:lnTo>
                <a:lnTo>
                  <a:pt x="53205" y="8823"/>
                </a:lnTo>
                <a:lnTo>
                  <a:pt x="43472" y="2359"/>
                </a:lnTo>
                <a:lnTo>
                  <a:pt x="30848" y="0"/>
                </a:lnTo>
                <a:close/>
              </a:path>
              <a:path w="62230" h="62229">
                <a:moveTo>
                  <a:pt x="57336" y="15189"/>
                </a:moveTo>
                <a:lnTo>
                  <a:pt x="39649" y="15189"/>
                </a:lnTo>
                <a:lnTo>
                  <a:pt x="45821" y="22339"/>
                </a:lnTo>
                <a:lnTo>
                  <a:pt x="45821" y="39331"/>
                </a:lnTo>
                <a:lnTo>
                  <a:pt x="39649" y="46482"/>
                </a:lnTo>
                <a:lnTo>
                  <a:pt x="56926" y="46482"/>
                </a:lnTo>
                <a:lnTo>
                  <a:pt x="59467" y="42442"/>
                </a:lnTo>
                <a:lnTo>
                  <a:pt x="61683" y="30391"/>
                </a:lnTo>
                <a:lnTo>
                  <a:pt x="59467" y="18473"/>
                </a:lnTo>
                <a:lnTo>
                  <a:pt x="57336" y="15189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78281" y="2181656"/>
            <a:ext cx="8345805" cy="2714625"/>
            <a:chOff x="478281" y="2181656"/>
            <a:chExt cx="8345805" cy="2714625"/>
          </a:xfrm>
        </p:grpSpPr>
        <p:sp>
          <p:nvSpPr>
            <p:cNvPr id="8" name="object 8" descr=""/>
            <p:cNvSpPr/>
            <p:nvPr/>
          </p:nvSpPr>
          <p:spPr>
            <a:xfrm>
              <a:off x="638860" y="4834496"/>
              <a:ext cx="41275" cy="62230"/>
            </a:xfrm>
            <a:custGeom>
              <a:avLst/>
              <a:gdLst/>
              <a:ahLst/>
              <a:cxnLst/>
              <a:rect l="l" t="t" r="r" b="b"/>
              <a:pathLst>
                <a:path w="41275" h="62229">
                  <a:moveTo>
                    <a:pt x="1765" y="46482"/>
                  </a:moveTo>
                  <a:lnTo>
                    <a:pt x="876" y="46482"/>
                  </a:lnTo>
                  <a:lnTo>
                    <a:pt x="876" y="59880"/>
                  </a:lnTo>
                  <a:lnTo>
                    <a:pt x="8839" y="61671"/>
                  </a:lnTo>
                  <a:lnTo>
                    <a:pt x="16789" y="61671"/>
                  </a:lnTo>
                  <a:lnTo>
                    <a:pt x="25368" y="60610"/>
                  </a:lnTo>
                  <a:lnTo>
                    <a:pt x="33037" y="57203"/>
                  </a:lnTo>
                  <a:lnTo>
                    <a:pt x="38551" y="51116"/>
                  </a:lnTo>
                  <a:lnTo>
                    <a:pt x="39214" y="48260"/>
                  </a:lnTo>
                  <a:lnTo>
                    <a:pt x="7950" y="48260"/>
                  </a:lnTo>
                  <a:lnTo>
                    <a:pt x="1765" y="46482"/>
                  </a:lnTo>
                  <a:close/>
                </a:path>
                <a:path w="41275" h="62229">
                  <a:moveTo>
                    <a:pt x="30048" y="0"/>
                  </a:moveTo>
                  <a:lnTo>
                    <a:pt x="22097" y="0"/>
                  </a:lnTo>
                  <a:lnTo>
                    <a:pt x="13051" y="1298"/>
                  </a:lnTo>
                  <a:lnTo>
                    <a:pt x="6076" y="5027"/>
                  </a:lnTo>
                  <a:lnTo>
                    <a:pt x="1588" y="10935"/>
                  </a:lnTo>
                  <a:lnTo>
                    <a:pt x="0" y="18770"/>
                  </a:lnTo>
                  <a:lnTo>
                    <a:pt x="0" y="28600"/>
                  </a:lnTo>
                  <a:lnTo>
                    <a:pt x="7061" y="33070"/>
                  </a:lnTo>
                  <a:lnTo>
                    <a:pt x="15913" y="35750"/>
                  </a:lnTo>
                  <a:lnTo>
                    <a:pt x="16789" y="36639"/>
                  </a:lnTo>
                  <a:lnTo>
                    <a:pt x="18554" y="36639"/>
                  </a:lnTo>
                  <a:lnTo>
                    <a:pt x="25628" y="40220"/>
                  </a:lnTo>
                  <a:lnTo>
                    <a:pt x="25628" y="46482"/>
                  </a:lnTo>
                  <a:lnTo>
                    <a:pt x="22097" y="48260"/>
                  </a:lnTo>
                  <a:lnTo>
                    <a:pt x="39214" y="48260"/>
                  </a:lnTo>
                  <a:lnTo>
                    <a:pt x="40665" y="42011"/>
                  </a:lnTo>
                  <a:lnTo>
                    <a:pt x="40665" y="33959"/>
                  </a:lnTo>
                  <a:lnTo>
                    <a:pt x="36245" y="27711"/>
                  </a:lnTo>
                  <a:lnTo>
                    <a:pt x="26517" y="24130"/>
                  </a:lnTo>
                  <a:lnTo>
                    <a:pt x="22974" y="23241"/>
                  </a:lnTo>
                  <a:lnTo>
                    <a:pt x="20332" y="22339"/>
                  </a:lnTo>
                  <a:lnTo>
                    <a:pt x="15913" y="21450"/>
                  </a:lnTo>
                  <a:lnTo>
                    <a:pt x="15913" y="14300"/>
                  </a:lnTo>
                  <a:lnTo>
                    <a:pt x="19443" y="12509"/>
                  </a:lnTo>
                  <a:lnTo>
                    <a:pt x="37122" y="12509"/>
                  </a:lnTo>
                  <a:lnTo>
                    <a:pt x="37122" y="1778"/>
                  </a:lnTo>
                  <a:lnTo>
                    <a:pt x="36245" y="1778"/>
                  </a:lnTo>
                  <a:lnTo>
                    <a:pt x="30048" y="0"/>
                  </a:lnTo>
                  <a:close/>
                </a:path>
                <a:path w="41275" h="62229">
                  <a:moveTo>
                    <a:pt x="37122" y="12509"/>
                  </a:moveTo>
                  <a:lnTo>
                    <a:pt x="30048" y="12509"/>
                  </a:lnTo>
                  <a:lnTo>
                    <a:pt x="36245" y="14300"/>
                  </a:lnTo>
                  <a:lnTo>
                    <a:pt x="37122" y="14300"/>
                  </a:lnTo>
                  <a:lnTo>
                    <a:pt x="37122" y="12509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8281" y="2181656"/>
              <a:ext cx="8345805" cy="2677795"/>
            </a:xfrm>
            <a:custGeom>
              <a:avLst/>
              <a:gdLst/>
              <a:ahLst/>
              <a:cxnLst/>
              <a:rect l="l" t="t" r="r" b="b"/>
              <a:pathLst>
                <a:path w="8345805" h="2677795">
                  <a:moveTo>
                    <a:pt x="8345551" y="0"/>
                  </a:moveTo>
                  <a:lnTo>
                    <a:pt x="0" y="0"/>
                  </a:lnTo>
                  <a:lnTo>
                    <a:pt x="0" y="2677668"/>
                  </a:lnTo>
                  <a:lnTo>
                    <a:pt x="8345551" y="2677668"/>
                  </a:lnTo>
                  <a:lnTo>
                    <a:pt x="834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458216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7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/>
              <a:t>Router</a:t>
            </a:r>
            <a:r>
              <a:rPr dirty="0" sz="2400" spc="-70"/>
              <a:t> </a:t>
            </a:r>
            <a:r>
              <a:rPr dirty="0" sz="2400"/>
              <a:t>Roles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11" name="object 11" descr=""/>
          <p:cNvSpPr txBox="1"/>
          <p:nvPr/>
        </p:nvSpPr>
        <p:spPr>
          <a:xfrm>
            <a:off x="202793" y="610847"/>
            <a:ext cx="8714740" cy="41725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confirms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that: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7)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3.3.3.3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192.168.1.3,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 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2.2.2.2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192.168.1.2.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(Lines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8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9)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 adjacencies: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1.1.1.1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(R1)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BDR. </a:t>
            </a:r>
            <a:r>
              <a:rPr dirty="0" sz="1400" spc="-10">
                <a:latin typeface="Arial MT"/>
                <a:cs typeface="Arial MT"/>
              </a:rPr>
              <a:t>(Lines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 spc="-10">
                <a:latin typeface="Arial MT"/>
                <a:cs typeface="Arial MT"/>
              </a:rPr>
              <a:t>20-</a:t>
            </a:r>
            <a:r>
              <a:rPr dirty="0" sz="1400" spc="-25">
                <a:latin typeface="Arial MT"/>
                <a:cs typeface="Arial MT"/>
              </a:rPr>
              <a:t>22)</a:t>
            </a:r>
            <a:endParaRPr sz="1400">
              <a:latin typeface="Arial MT"/>
              <a:cs typeface="Arial MT"/>
            </a:endParaRPr>
          </a:p>
          <a:p>
            <a:pPr marL="366395">
              <a:lnSpc>
                <a:spcPct val="100000"/>
              </a:lnSpc>
              <a:spcBef>
                <a:spcPts val="79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0/0/0</a:t>
            </a:r>
            <a:endParaRPr sz="12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up,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protocol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up</a:t>
            </a:r>
            <a:endParaRPr sz="1200">
              <a:latin typeface="Courier New"/>
              <a:cs typeface="Courier New"/>
            </a:endParaRPr>
          </a:p>
          <a:p>
            <a:pPr marL="549910" marR="17145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Internet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192.168.1.1/24,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Attached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Enable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1.1.1.1,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Network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BROADCAST,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Cost: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1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  <a:p>
            <a:pPr marL="549910" marR="254317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Transmit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Delay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sec,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State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DROTHER,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Priority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1</a:t>
            </a:r>
            <a:r>
              <a:rPr dirty="0" sz="1200" spc="50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(ID)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3.3.3.3,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Interface</a:t>
            </a:r>
            <a:r>
              <a:rPr dirty="0" sz="1200" spc="-4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192.168.1.3</a:t>
            </a:r>
            <a:endParaRPr sz="1200">
              <a:latin typeface="Courier New"/>
              <a:cs typeface="Courier New"/>
            </a:endParaRPr>
          </a:p>
          <a:p>
            <a:pPr marL="549910" marR="189865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Backup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(ID)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2.2.2.2,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Interface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address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192.168.1.2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  <a:p>
            <a:pPr marL="549910" marR="290957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2,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2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200" spc="-5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2.2.2.2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(Backup</a:t>
            </a:r>
            <a:r>
              <a:rPr dirty="0" sz="1200" spc="-5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Designated</a:t>
            </a:r>
            <a:r>
              <a:rPr dirty="0" sz="1200" spc="-5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Router)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3.3.3.3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(Designated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Router)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Suppress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neighbor(s)</a:t>
            </a:r>
            <a:endParaRPr sz="1200">
              <a:latin typeface="Courier New"/>
              <a:cs typeface="Courier New"/>
            </a:endParaRPr>
          </a:p>
          <a:p>
            <a:pPr marL="366395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25589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2.1</a:t>
            </a:r>
            <a:r>
              <a:rPr dirty="0" sz="4600" spc="-5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OSPF</a:t>
            </a:r>
            <a:r>
              <a:rPr dirty="0" sz="4600" spc="-7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Router</a:t>
            </a:r>
            <a:r>
              <a:rPr dirty="0" sz="4600" spc="-4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ID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50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75"/>
              <a:t> </a:t>
            </a:r>
            <a:r>
              <a:rPr dirty="0" sz="2400" spc="-20"/>
              <a:t>DR/BDR</a:t>
            </a:r>
            <a:r>
              <a:rPr dirty="0" sz="2400" spc="-145"/>
              <a:t> </a:t>
            </a:r>
            <a:r>
              <a:rPr dirty="0" sz="2400" spc="-10"/>
              <a:t>Adjacencies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01634" cy="3385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05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adjacencies,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355600" marR="2540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FULL/DROTHER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 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adjacent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non-DR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updates,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queries,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replies,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acknowledgments.</a:t>
            </a:r>
            <a:endParaRPr sz="1400">
              <a:latin typeface="Arial MT"/>
              <a:cs typeface="Arial MT"/>
            </a:endParaRPr>
          </a:p>
          <a:p>
            <a:pPr marL="355600" marR="116839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FULL/DR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fully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adjacent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neighbor.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queries,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replies,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acknowledgments.</a:t>
            </a:r>
            <a:endParaRPr sz="1400">
              <a:latin typeface="Arial MT"/>
              <a:cs typeface="Arial MT"/>
            </a:endParaRPr>
          </a:p>
          <a:p>
            <a:pPr marL="355600" marR="20193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FULL/BDR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adjacent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 </a:t>
            </a:r>
            <a:r>
              <a:rPr dirty="0" sz="1400" spc="-10">
                <a:latin typeface="Arial MT"/>
                <a:cs typeface="Arial MT"/>
              </a:rPr>
              <a:t>neighbor.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neighbors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queries,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replies,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acknowledgments.</a:t>
            </a:r>
            <a:endParaRPr sz="1400">
              <a:latin typeface="Arial MT"/>
              <a:cs typeface="Arial MT"/>
            </a:endParaRPr>
          </a:p>
          <a:p>
            <a:pPr marL="355600" marR="45720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spc="-10" b="1">
                <a:latin typeface="Arial"/>
                <a:cs typeface="Arial"/>
              </a:rPr>
              <a:t>2-</a:t>
            </a:r>
            <a:r>
              <a:rPr dirty="0" sz="1400" spc="-25" b="1">
                <a:latin typeface="Arial"/>
                <a:cs typeface="Arial"/>
              </a:rPr>
              <a:t>WAY/DROTHER</a:t>
            </a:r>
            <a:r>
              <a:rPr dirty="0" sz="1400" spc="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non-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relationship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another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non-</a:t>
            </a:r>
            <a:r>
              <a:rPr dirty="0" sz="1400" spc="-25">
                <a:latin typeface="Arial MT"/>
                <a:cs typeface="Arial MT"/>
              </a:rPr>
              <a:t>DR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stuck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state,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 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problems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forming adjacencies.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exception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2-</a:t>
            </a:r>
            <a:r>
              <a:rPr dirty="0" sz="1600" spc="-60">
                <a:latin typeface="Arial MT"/>
                <a:cs typeface="Arial MT"/>
              </a:rPr>
              <a:t>WAY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broadcast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50"/>
              <a:t> </a:t>
            </a:r>
            <a:r>
              <a:rPr dirty="0" sz="2400" spc="-20"/>
              <a:t>DR/BDR</a:t>
            </a:r>
            <a:r>
              <a:rPr dirty="0" sz="2400" spc="-145"/>
              <a:t> </a:t>
            </a:r>
            <a:r>
              <a:rPr dirty="0" sz="2400"/>
              <a:t>Adjacencies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7948295" cy="9036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confirms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adjacencies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1.1.1.1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BDR.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3.3.3.3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DR.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38924" y="2112225"/>
            <a:ext cx="8466455" cy="831215"/>
          </a:xfrm>
          <a:custGeom>
            <a:avLst/>
            <a:gdLst/>
            <a:ahLst/>
            <a:cxnLst/>
            <a:rect l="l" t="t" r="r" b="b"/>
            <a:pathLst>
              <a:path w="8466455" h="831214">
                <a:moveTo>
                  <a:pt x="8466074" y="0"/>
                </a:moveTo>
                <a:lnTo>
                  <a:pt x="0" y="0"/>
                </a:lnTo>
                <a:lnTo>
                  <a:pt x="0" y="830999"/>
                </a:lnTo>
                <a:lnTo>
                  <a:pt x="8466074" y="830999"/>
                </a:lnTo>
                <a:lnTo>
                  <a:pt x="8466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17677" y="2127630"/>
            <a:ext cx="2326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neighbor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246757" y="2493086"/>
            <a:ext cx="195833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FULL/DROTHER</a:t>
            </a:r>
            <a:r>
              <a:rPr dirty="0" sz="1200" spc="-9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00:00:31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677" y="2310510"/>
            <a:ext cx="10369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Neighbor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1.1.1.1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3.3.3.3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89557" y="2310510"/>
            <a:ext cx="26822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841500" algn="l"/>
              </a:tabLst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Pri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State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Dead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46757" y="2676525"/>
            <a:ext cx="2131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300" algn="l"/>
              </a:tabLst>
            </a:pP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FULL/DR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00:00:34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33138" y="2310510"/>
            <a:ext cx="11258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192.168.1.1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192.168.1.3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04991" y="2310510"/>
            <a:ext cx="223266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 GigabitEthernet0/0/0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1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600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Default</a:t>
            </a:r>
            <a:r>
              <a:rPr dirty="0" sz="2400" spc="-95"/>
              <a:t> </a:t>
            </a:r>
            <a:r>
              <a:rPr dirty="0" sz="2400"/>
              <a:t>DR/BDR</a:t>
            </a:r>
            <a:r>
              <a:rPr dirty="0" sz="2400" spc="-90"/>
              <a:t> </a:t>
            </a:r>
            <a:r>
              <a:rPr dirty="0" sz="2400"/>
              <a:t>Election</a:t>
            </a:r>
            <a:r>
              <a:rPr dirty="0" sz="2400" spc="-100"/>
              <a:t> </a:t>
            </a:r>
            <a:r>
              <a:rPr dirty="0" sz="2400" spc="-10"/>
              <a:t>Process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116570" cy="33020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criteria,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sequential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order:</a:t>
            </a:r>
            <a:endParaRPr sz="1600">
              <a:latin typeface="Arial MT"/>
              <a:cs typeface="Arial MT"/>
            </a:endParaRPr>
          </a:p>
          <a:p>
            <a:pPr marL="355600" marR="397510" indent="-342900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DR.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BDR.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20">
                <a:latin typeface="Arial MT"/>
                <a:cs typeface="Arial MT"/>
              </a:rPr>
              <a:t> 255.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cannot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elected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nor</a:t>
            </a:r>
            <a:r>
              <a:rPr dirty="0" sz="1400" spc="-20">
                <a:latin typeface="Arial MT"/>
                <a:cs typeface="Arial MT"/>
              </a:rPr>
              <a:t> BDR.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priority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multiaccess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broadcast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5">
                <a:latin typeface="Arial MT"/>
                <a:cs typeface="Arial MT"/>
              </a:rPr>
              <a:t> 1.</a:t>
            </a:r>
            <a:endParaRPr sz="1400">
              <a:latin typeface="Arial MT"/>
              <a:cs typeface="Arial MT"/>
            </a:endParaRPr>
          </a:p>
          <a:p>
            <a:pPr marL="355600" marR="6731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equal,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elected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BDR.</a:t>
            </a:r>
            <a:endParaRPr sz="1600">
              <a:latin typeface="Arial MT"/>
              <a:cs typeface="Arial MT"/>
            </a:endParaRPr>
          </a:p>
          <a:p>
            <a:pPr lvl="1"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takes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 If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finished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booting,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DR.</a:t>
            </a:r>
            <a:endParaRPr sz="1600">
              <a:latin typeface="Arial MT"/>
              <a:cs typeface="Arial MT"/>
            </a:endParaRPr>
          </a:p>
          <a:p>
            <a:pPr lvl="1"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initiate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DR</a:t>
            </a:r>
            <a:r>
              <a:rPr dirty="0" sz="2400" spc="-65"/>
              <a:t> </a:t>
            </a:r>
            <a:r>
              <a:rPr dirty="0" sz="2400"/>
              <a:t>Failure</a:t>
            </a:r>
            <a:r>
              <a:rPr dirty="0" sz="2400" spc="-50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 spc="-10"/>
              <a:t>Recovery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7982584" cy="251333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remains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until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fails.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stopped.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multiaccess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 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shutdown.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automatically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promoted 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0">
                <a:latin typeface="Arial MT"/>
                <a:cs typeface="Arial MT"/>
              </a:rPr>
              <a:t> another </a:t>
            </a:r>
            <a:r>
              <a:rPr dirty="0" sz="1600">
                <a:latin typeface="Arial MT"/>
                <a:cs typeface="Arial MT"/>
              </a:rPr>
              <a:t>DROTHER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initial </a:t>
            </a:r>
            <a:r>
              <a:rPr dirty="0" sz="1600">
                <a:latin typeface="Arial MT"/>
                <a:cs typeface="Arial MT"/>
              </a:rPr>
              <a:t>DR/BDR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 </a:t>
            </a: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promoted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BDR.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233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/>
              <a:t>ip</a:t>
            </a:r>
            <a:r>
              <a:rPr dirty="0" sz="2400" spc="-50"/>
              <a:t> </a:t>
            </a:r>
            <a:r>
              <a:rPr dirty="0" sz="2400"/>
              <a:t>ospf</a:t>
            </a:r>
            <a:r>
              <a:rPr dirty="0" sz="2400" spc="-45"/>
              <a:t> </a:t>
            </a:r>
            <a:r>
              <a:rPr dirty="0" sz="2400"/>
              <a:t>priority</a:t>
            </a:r>
            <a:r>
              <a:rPr dirty="0" sz="2400" spc="-50"/>
              <a:t> </a:t>
            </a:r>
            <a:r>
              <a:rPr dirty="0" sz="2400" spc="-10"/>
              <a:t>Command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17815" cy="2590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DR.</a:t>
            </a:r>
            <a:endParaRPr sz="1600">
              <a:latin typeface="Arial MT"/>
              <a:cs typeface="Arial MT"/>
            </a:endParaRPr>
          </a:p>
          <a:p>
            <a:pPr marL="355600" marR="511809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relying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ID,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setting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priorities.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DROTHER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another.</a:t>
            </a:r>
            <a:endParaRPr sz="1600">
              <a:latin typeface="Arial MT"/>
              <a:cs typeface="Arial MT"/>
            </a:endParaRPr>
          </a:p>
          <a:p>
            <a:pPr marL="355600" marR="23939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priority </a:t>
            </a:r>
            <a:r>
              <a:rPr dirty="0" sz="1600" i="1">
                <a:latin typeface="Arial"/>
                <a:cs typeface="Arial"/>
              </a:rPr>
              <a:t>value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where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 </a:t>
            </a:r>
            <a:r>
              <a:rPr dirty="0" sz="1600" spc="-20">
                <a:latin typeface="Arial MT"/>
                <a:cs typeface="Arial MT"/>
              </a:rPr>
              <a:t>255.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become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BDR.</a:t>
            </a:r>
            <a:endParaRPr sz="1400">
              <a:latin typeface="Arial MT"/>
              <a:cs typeface="Arial MT"/>
            </a:endParaRPr>
          </a:p>
          <a:p>
            <a:pPr lvl="1" marL="428625" marR="113030" indent="-34290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255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makes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likely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becomes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20">
                <a:latin typeface="Arial MT"/>
                <a:cs typeface="Arial MT"/>
              </a:rPr>
              <a:t>BDR.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Multiaccess</a:t>
            </a:r>
            <a:r>
              <a:rPr dirty="0" spc="-25"/>
              <a:t> </a:t>
            </a:r>
            <a:r>
              <a:rPr dirty="0"/>
              <a:t>OSPF </a:t>
            </a:r>
            <a:r>
              <a:rPr dirty="0" spc="-10"/>
              <a:t>Networks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OSPF</a:t>
            </a:r>
            <a:r>
              <a:rPr dirty="0" sz="2400" spc="-85"/>
              <a:t> </a:t>
            </a:r>
            <a:r>
              <a:rPr dirty="0" sz="2400" spc="-10"/>
              <a:t>Priority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0435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G0/0/0 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priority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255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reset 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866" y="1874266"/>
            <a:ext cx="8517890" cy="13849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39" rIns="0" bIns="0" rtlCol="0" vert="horz">
            <a:spAutoFit/>
          </a:bodyPr>
          <a:lstStyle/>
          <a:p>
            <a:pPr marL="91440" marR="4458335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2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0/0/0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priority</a:t>
            </a:r>
            <a:r>
              <a:rPr dirty="0" sz="12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255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  <a:spcBef>
                <a:spcPts val="25"/>
              </a:spcBef>
            </a:pP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37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clear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ts val="143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Reset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processes?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[no]: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endParaRPr sz="1200">
              <a:latin typeface="Courier New"/>
              <a:cs typeface="Courier New"/>
            </a:endParaRPr>
          </a:p>
          <a:p>
            <a:pPr marL="91440" marR="31623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*Jun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03:47:41.563: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%OSPF-5-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ADJCHG: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Nbr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2.2.2.2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GigabitEthernet0/0/0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FULL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to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DOWN,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Neighbor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Down: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down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or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detached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93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Multiaccess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Networks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936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00"/>
              <a:t> </a:t>
            </a:r>
            <a:r>
              <a:rPr dirty="0" sz="2400"/>
              <a:t>Tracer</a:t>
            </a:r>
            <a:r>
              <a:rPr dirty="0" sz="2400" spc="-6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/>
              <a:t>Determine</a:t>
            </a:r>
            <a:r>
              <a:rPr dirty="0" sz="2400" spc="-50"/>
              <a:t> </a:t>
            </a:r>
            <a:r>
              <a:rPr dirty="0" sz="2400"/>
              <a:t>the</a:t>
            </a:r>
            <a:r>
              <a:rPr dirty="0" sz="2400" spc="-70"/>
              <a:t> </a:t>
            </a:r>
            <a:r>
              <a:rPr dirty="0" sz="2400"/>
              <a:t>DR</a:t>
            </a:r>
            <a:r>
              <a:rPr dirty="0" sz="2400" spc="-55"/>
              <a:t> </a:t>
            </a:r>
            <a:r>
              <a:rPr dirty="0" sz="2400"/>
              <a:t>and</a:t>
            </a:r>
            <a:r>
              <a:rPr dirty="0" sz="2400" spc="-55"/>
              <a:t> </a:t>
            </a:r>
            <a:r>
              <a:rPr dirty="0" sz="2400" spc="-25"/>
              <a:t>BDR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7795259" cy="14401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Examine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5">
                <a:latin typeface="Arial MT"/>
                <a:cs typeface="Arial MT"/>
              </a:rPr>
              <a:t> 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priority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roles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election.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filling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roles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93534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2.4</a:t>
            </a:r>
            <a:r>
              <a:rPr dirty="0" sz="4600" spc="-6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Modify</a:t>
            </a:r>
            <a:r>
              <a:rPr dirty="0" sz="4600" spc="-55">
                <a:solidFill>
                  <a:srgbClr val="AEE8FA"/>
                </a:solidFill>
              </a:rPr>
              <a:t> </a:t>
            </a:r>
            <a:r>
              <a:rPr dirty="0" sz="4600" spc="-35">
                <a:solidFill>
                  <a:srgbClr val="AEE8FA"/>
                </a:solidFill>
              </a:rPr>
              <a:t>Single-</a:t>
            </a:r>
            <a:r>
              <a:rPr dirty="0" sz="4600" spc="-20">
                <a:solidFill>
                  <a:srgbClr val="AEE8FA"/>
                </a:solidFill>
              </a:rPr>
              <a:t>Area </a:t>
            </a:r>
            <a:r>
              <a:rPr dirty="0" sz="4600" spc="-10">
                <a:solidFill>
                  <a:srgbClr val="AEE8FA"/>
                </a:solidFill>
              </a:rPr>
              <a:t>OSPFv2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27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Cisco</a:t>
            </a:r>
            <a:r>
              <a:rPr dirty="0" sz="2400" spc="-30"/>
              <a:t> </a:t>
            </a:r>
            <a:r>
              <a:rPr dirty="0" sz="2400"/>
              <a:t>OSPF</a:t>
            </a:r>
            <a:r>
              <a:rPr dirty="0" sz="2400" spc="-50"/>
              <a:t> </a:t>
            </a:r>
            <a:r>
              <a:rPr dirty="0" sz="2400"/>
              <a:t>Cost</a:t>
            </a:r>
            <a:r>
              <a:rPr dirty="0" sz="2400" spc="-35"/>
              <a:t> </a:t>
            </a:r>
            <a:r>
              <a:rPr dirty="0" sz="2400" spc="-10"/>
              <a:t>Metric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64718" y="760603"/>
            <a:ext cx="8312784" cy="346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0" marR="82041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444500" algn="l"/>
              </a:tabLst>
            </a:pP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metric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metric.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better</a:t>
            </a:r>
            <a:r>
              <a:rPr dirty="0" sz="1600" spc="-10">
                <a:latin typeface="Arial MT"/>
                <a:cs typeface="Arial MT"/>
              </a:rPr>
              <a:t> path.</a:t>
            </a:r>
            <a:endParaRPr sz="1600">
              <a:latin typeface="Arial MT"/>
              <a:cs typeface="Arial MT"/>
            </a:endParaRPr>
          </a:p>
          <a:p>
            <a:pPr marL="444500" marR="346075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4445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inversely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proportional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indicates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formula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calculate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is:</a:t>
            </a:r>
            <a:endParaRPr sz="1600">
              <a:latin typeface="Arial MT"/>
              <a:cs typeface="Arial MT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Cost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reference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bandwidth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/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bandwidth</a:t>
            </a:r>
            <a:endParaRPr sz="1600">
              <a:latin typeface="Arial"/>
              <a:cs typeface="Arial"/>
            </a:endParaRPr>
          </a:p>
          <a:p>
            <a:pPr marL="4438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4438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baseline="26455" sz="1575">
                <a:latin typeface="Arial MT"/>
                <a:cs typeface="Arial MT"/>
              </a:rPr>
              <a:t>8</a:t>
            </a:r>
            <a:r>
              <a:rPr dirty="0" baseline="26455" sz="1575" spc="1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(100,000,000);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formula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is:</a:t>
            </a:r>
            <a:endParaRPr sz="1600">
              <a:latin typeface="Arial MT"/>
              <a:cs typeface="Arial MT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Cost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100,000,000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bps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/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 bandwidth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bps</a:t>
            </a:r>
            <a:endParaRPr sz="1600">
              <a:latin typeface="Arial"/>
              <a:cs typeface="Arial"/>
            </a:endParaRPr>
          </a:p>
          <a:p>
            <a:pPr marL="444500" marR="1066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444500" algn="l"/>
              </a:tabLst>
            </a:pP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integer,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FastEthernet,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situation,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can:</a:t>
            </a:r>
            <a:endParaRPr sz="1600">
              <a:latin typeface="Arial MT"/>
              <a:cs typeface="Arial MT"/>
            </a:endParaRPr>
          </a:p>
          <a:p>
            <a:pPr lvl="1" marL="517525" indent="-342900">
              <a:lnSpc>
                <a:spcPts val="1639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517525" algn="l"/>
              </a:tabLst>
            </a:pPr>
            <a:r>
              <a:rPr dirty="0" sz="1400">
                <a:latin typeface="Arial MT"/>
                <a:cs typeface="Arial MT"/>
              </a:rPr>
              <a:t>Adjust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reference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auto-</a:t>
            </a:r>
            <a:r>
              <a:rPr dirty="0" sz="1400" b="1">
                <a:latin typeface="Arial"/>
                <a:cs typeface="Arial"/>
              </a:rPr>
              <a:t>cost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reference-bandwidth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each</a:t>
            </a:r>
            <a:endParaRPr sz="1400">
              <a:latin typeface="Arial MT"/>
              <a:cs typeface="Arial MT"/>
            </a:endParaRPr>
          </a:p>
          <a:p>
            <a:pPr marL="517525">
              <a:lnSpc>
                <a:spcPts val="1639"/>
              </a:lnSpc>
            </a:pP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</a:t>
            </a:r>
            <a:endParaRPr sz="1400">
              <a:latin typeface="Arial MT"/>
              <a:cs typeface="Arial MT"/>
            </a:endParaRPr>
          </a:p>
          <a:p>
            <a:pPr lvl="1" marL="5175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517525" algn="l"/>
              </a:tabLst>
            </a:pPr>
            <a:r>
              <a:rPr dirty="0" sz="1400">
                <a:latin typeface="Arial MT"/>
                <a:cs typeface="Arial MT"/>
              </a:rPr>
              <a:t>Manually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ospf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cost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necessary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Cisco</a:t>
            </a:r>
            <a:r>
              <a:rPr dirty="0" sz="2400" spc="-30"/>
              <a:t> </a:t>
            </a:r>
            <a:r>
              <a:rPr dirty="0" sz="2400"/>
              <a:t>OSPF</a:t>
            </a:r>
            <a:r>
              <a:rPr dirty="0" sz="2400" spc="-40"/>
              <a:t> </a:t>
            </a:r>
            <a:r>
              <a:rPr dirty="0" sz="2400"/>
              <a:t>Cost</a:t>
            </a:r>
            <a:r>
              <a:rPr dirty="0" sz="2400" spc="-30"/>
              <a:t> </a:t>
            </a:r>
            <a:r>
              <a:rPr dirty="0" sz="2400"/>
              <a:t>Metric</a:t>
            </a:r>
            <a:r>
              <a:rPr dirty="0" sz="2400" spc="-4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5112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Refer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breakdown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calculation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384" y="1292779"/>
            <a:ext cx="7297896" cy="22357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03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436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50"/>
              <a:t> </a:t>
            </a:r>
            <a:r>
              <a:rPr dirty="0" sz="2400" spc="-10"/>
              <a:t>Reference</a:t>
            </a:r>
            <a:r>
              <a:rPr dirty="0" sz="2400" spc="-60"/>
              <a:t> </a:t>
            </a:r>
            <a:r>
              <a:rPr dirty="0" sz="2400" spc="-20"/>
              <a:t>Topology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2874010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module.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 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starting configuration,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including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currently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 the </a:t>
            </a:r>
            <a:r>
              <a:rPr dirty="0" sz="1600" spc="-10">
                <a:latin typeface="Arial MT"/>
                <a:cs typeface="Arial MT"/>
              </a:rPr>
              <a:t>routers.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(except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within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backbone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domain.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710" y="1381922"/>
            <a:ext cx="4242699" cy="240197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770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Adjust</a:t>
            </a:r>
            <a:r>
              <a:rPr dirty="0" sz="2400" spc="-85"/>
              <a:t> </a:t>
            </a:r>
            <a:r>
              <a:rPr dirty="0" sz="2400"/>
              <a:t>the</a:t>
            </a:r>
            <a:r>
              <a:rPr dirty="0" sz="2400" spc="-85"/>
              <a:t> </a:t>
            </a:r>
            <a:r>
              <a:rPr dirty="0" sz="2400"/>
              <a:t>Reference</a:t>
            </a:r>
            <a:r>
              <a:rPr dirty="0" sz="2400" spc="-70"/>
              <a:t> </a:t>
            </a:r>
            <a:r>
              <a:rPr dirty="0" sz="2400" spc="-10"/>
              <a:t>Bandwidth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71155" cy="2610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859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integer.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something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calculated,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nearest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integer.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100,000,000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bps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nearest integer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1.</a:t>
            </a:r>
            <a:endParaRPr sz="1600">
              <a:latin typeface="Arial MT"/>
              <a:cs typeface="Arial MT"/>
            </a:endParaRPr>
          </a:p>
          <a:p>
            <a:pPr marL="1383665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Cost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100,000,000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bps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/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1,000,000,000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reason,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355600" marR="16637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8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assist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determination,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accommodate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than </a:t>
            </a:r>
            <a:r>
              <a:rPr dirty="0" sz="1600">
                <a:latin typeface="Arial MT"/>
                <a:cs typeface="Arial MT"/>
              </a:rPr>
              <a:t>100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Mbps.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981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Adjust</a:t>
            </a:r>
            <a:r>
              <a:rPr dirty="0" sz="2400" spc="-100"/>
              <a:t> </a:t>
            </a:r>
            <a:r>
              <a:rPr dirty="0" sz="2400"/>
              <a:t>the</a:t>
            </a:r>
            <a:r>
              <a:rPr dirty="0" sz="2400" spc="-95"/>
              <a:t> </a:t>
            </a:r>
            <a:r>
              <a:rPr dirty="0" sz="2400"/>
              <a:t>Reference</a:t>
            </a:r>
            <a:r>
              <a:rPr dirty="0" sz="2400" spc="-90"/>
              <a:t> </a:t>
            </a:r>
            <a:r>
              <a:rPr dirty="0" sz="2400"/>
              <a:t>Bandwidth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50834" cy="3030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Changing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actually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affect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capacity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link;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rather,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affects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metric.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adjust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auto-</a:t>
            </a:r>
            <a:r>
              <a:rPr dirty="0" sz="1600" b="1">
                <a:latin typeface="Arial"/>
                <a:cs typeface="Arial"/>
              </a:rPr>
              <a:t>cost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reference-</a:t>
            </a:r>
            <a:r>
              <a:rPr dirty="0" sz="1600" b="1">
                <a:latin typeface="Arial"/>
                <a:cs typeface="Arial"/>
              </a:rPr>
              <a:t>bandwidth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Mbps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lvl="1" marL="370205" indent="-284480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domain.</a:t>
            </a:r>
            <a:endParaRPr sz="1400">
              <a:latin typeface="Arial MT"/>
              <a:cs typeface="Arial MT"/>
            </a:endParaRPr>
          </a:p>
          <a:p>
            <a:pPr lvl="1" marL="370840" marR="343535" indent="-285115">
              <a:lnSpc>
                <a:spcPct val="951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Notice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expressed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Mbps;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therefore,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adjust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Gigabit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Ethernet,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auto-</a:t>
            </a:r>
            <a:r>
              <a:rPr dirty="0" sz="1400" b="1">
                <a:latin typeface="Arial"/>
                <a:cs typeface="Arial"/>
              </a:rPr>
              <a:t>cost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reference-bandwidth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1000.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Gigabit </a:t>
            </a:r>
            <a:r>
              <a:rPr dirty="0" sz="1400">
                <a:latin typeface="Arial MT"/>
                <a:cs typeface="Arial MT"/>
              </a:rPr>
              <a:t>Ethernet,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auto-cost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reference-bandwidth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10000.</a:t>
            </a:r>
            <a:endParaRPr sz="1400">
              <a:latin typeface="Arial"/>
              <a:cs typeface="Arial"/>
            </a:endParaRPr>
          </a:p>
          <a:p>
            <a:pPr lvl="1" marL="370205" indent="-284480">
              <a:lnSpc>
                <a:spcPts val="1639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400" spc="-85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return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reference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auto-</a:t>
            </a:r>
            <a:r>
              <a:rPr dirty="0" sz="1400" b="1">
                <a:latin typeface="Arial"/>
                <a:cs typeface="Arial"/>
              </a:rPr>
              <a:t>cost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reference-bandwidth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  <a:p>
            <a:pPr marL="370840">
              <a:lnSpc>
                <a:spcPts val="1639"/>
              </a:lnSpc>
            </a:pP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cost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 i="1">
                <a:latin typeface="Arial"/>
                <a:cs typeface="Arial"/>
              </a:rPr>
              <a:t>cost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3981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Adjust</a:t>
            </a:r>
            <a:r>
              <a:rPr dirty="0" sz="2400" spc="-100"/>
              <a:t> </a:t>
            </a:r>
            <a:r>
              <a:rPr dirty="0" sz="2400"/>
              <a:t>the</a:t>
            </a:r>
            <a:r>
              <a:rPr dirty="0" sz="2400" spc="-95"/>
              <a:t> </a:t>
            </a:r>
            <a:r>
              <a:rPr dirty="0" sz="2400"/>
              <a:t>Reference</a:t>
            </a:r>
            <a:r>
              <a:rPr dirty="0" sz="2400" spc="-90"/>
              <a:t> </a:t>
            </a:r>
            <a:r>
              <a:rPr dirty="0" sz="2400"/>
              <a:t>Bandwidth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89265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079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Whichever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 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domain.</a:t>
            </a:r>
            <a:endParaRPr sz="1600">
              <a:latin typeface="Arial MT"/>
              <a:cs typeface="Arial MT"/>
            </a:endParaRPr>
          </a:p>
          <a:p>
            <a:pPr marL="299085" marR="118745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adjusted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10">
                <a:latin typeface="Arial MT"/>
                <a:cs typeface="Arial MT"/>
              </a:rPr>
              <a:t>accommodate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links.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adjusted </a:t>
            </a:r>
            <a:r>
              <a:rPr dirty="0" sz="1600">
                <a:latin typeface="Arial MT"/>
                <a:cs typeface="Arial MT"/>
              </a:rPr>
              <a:t>anytime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FastEthernet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(100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Mbps).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assigned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103" y="2763492"/>
            <a:ext cx="4099360" cy="209885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775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170"/>
              <a:t> </a:t>
            </a:r>
            <a:r>
              <a:rPr dirty="0" sz="2400"/>
              <a:t>Accumulates</a:t>
            </a:r>
            <a:r>
              <a:rPr dirty="0" sz="2400" spc="-135"/>
              <a:t> </a:t>
            </a:r>
            <a:r>
              <a:rPr dirty="0" sz="2400" spc="-20"/>
              <a:t>Cost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2934335" cy="3000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accumulated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 network.</a:t>
            </a:r>
            <a:endParaRPr sz="1600">
              <a:latin typeface="Arial MT"/>
              <a:cs typeface="Arial MT"/>
            </a:endParaRPr>
          </a:p>
          <a:p>
            <a:pPr marL="299085" marR="825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Assuming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auto-cost </a:t>
            </a:r>
            <a:r>
              <a:rPr dirty="0" sz="1600" spc="-10" b="1">
                <a:latin typeface="Arial"/>
                <a:cs typeface="Arial"/>
              </a:rPr>
              <a:t>reference-</a:t>
            </a:r>
            <a:r>
              <a:rPr dirty="0" sz="1600" b="1">
                <a:latin typeface="Arial"/>
                <a:cs typeface="Arial"/>
              </a:rPr>
              <a:t>bandwidth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10000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been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three </a:t>
            </a:r>
            <a:r>
              <a:rPr dirty="0" sz="1600">
                <a:latin typeface="Arial MT"/>
                <a:cs typeface="Arial MT"/>
              </a:rPr>
              <a:t>routers, 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links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now</a:t>
            </a:r>
            <a:endParaRPr sz="1600">
              <a:latin typeface="Arial MT"/>
              <a:cs typeface="Arial MT"/>
            </a:endParaRPr>
          </a:p>
          <a:p>
            <a:pPr marL="299085" marR="13652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10.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1.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7803" y="994747"/>
            <a:ext cx="5105400" cy="288306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94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170"/>
              <a:t> </a:t>
            </a:r>
            <a:r>
              <a:rPr dirty="0" sz="2400"/>
              <a:t>Accumulates</a:t>
            </a:r>
            <a:r>
              <a:rPr dirty="0" sz="2400" spc="-105"/>
              <a:t> </a:t>
            </a:r>
            <a:r>
              <a:rPr dirty="0" sz="2400"/>
              <a:t>Cost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014980" cy="2805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61594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each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total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10.10.2.0/24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11.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because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= 10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=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1.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+ 1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=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11.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route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7803" y="994747"/>
            <a:ext cx="5105400" cy="288306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OSPF</a:t>
            </a:r>
            <a:r>
              <a:rPr dirty="0" sz="2400" spc="-170"/>
              <a:t> </a:t>
            </a:r>
            <a:r>
              <a:rPr dirty="0" sz="2400"/>
              <a:t>Accumulates</a:t>
            </a:r>
            <a:r>
              <a:rPr dirty="0" sz="2400" spc="-105"/>
              <a:t> </a:t>
            </a:r>
            <a:r>
              <a:rPr dirty="0" sz="2400"/>
              <a:t>Cost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924813"/>
            <a:ext cx="64420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Verifying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accumulated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10.10.2.0/24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1965" y="1448308"/>
            <a:ext cx="8345805" cy="1939289"/>
          </a:xfrm>
          <a:custGeom>
            <a:avLst/>
            <a:gdLst/>
            <a:ahLst/>
            <a:cxnLst/>
            <a:rect l="l" t="t" r="r" b="b"/>
            <a:pathLst>
              <a:path w="8345805" h="1939289">
                <a:moveTo>
                  <a:pt x="8345424" y="0"/>
                </a:moveTo>
                <a:lnTo>
                  <a:pt x="0" y="0"/>
                </a:lnTo>
                <a:lnTo>
                  <a:pt x="0" y="1939036"/>
                </a:lnTo>
                <a:lnTo>
                  <a:pt x="8345424" y="1939036"/>
                </a:lnTo>
                <a:lnTo>
                  <a:pt x="8345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0946" y="1463421"/>
            <a:ext cx="719963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10.10.2.0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09345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10.10.2.0/24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[110/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11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10.1.1.6,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01:05:02,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10.10.2.0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entry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10.10.2.0/24</a:t>
            </a:r>
            <a:endParaRPr sz="1200">
              <a:latin typeface="Courier New"/>
              <a:cs typeface="Courier New"/>
            </a:endParaRPr>
          </a:p>
          <a:p>
            <a:pPr marL="194945" marR="119697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Known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"ospf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10",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distance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110,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metric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11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intra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area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Last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10.1.1.6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on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GigabitEthernet0/0/0,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01:05:13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ago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Routing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Descriptor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Blocks: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10.1.1.6,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2.2.2.2,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01:05:13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ago,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endParaRPr sz="12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Route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metric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11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traffic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share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count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Manually</a:t>
            </a:r>
            <a:r>
              <a:rPr dirty="0" sz="2400" spc="-40"/>
              <a:t> </a:t>
            </a:r>
            <a:r>
              <a:rPr dirty="0" sz="2400"/>
              <a:t>Set</a:t>
            </a:r>
            <a:r>
              <a:rPr dirty="0" sz="2400" spc="-50"/>
              <a:t> </a:t>
            </a:r>
            <a:r>
              <a:rPr dirty="0" sz="2400"/>
              <a:t>OSPF</a:t>
            </a:r>
            <a:r>
              <a:rPr dirty="0" sz="2400" spc="-85"/>
              <a:t> </a:t>
            </a:r>
            <a:r>
              <a:rPr dirty="0" sz="2400"/>
              <a:t>Cost</a:t>
            </a:r>
            <a:r>
              <a:rPr dirty="0" sz="2400" spc="-50"/>
              <a:t> </a:t>
            </a:r>
            <a:r>
              <a:rPr dirty="0" sz="2400" spc="-10"/>
              <a:t>Value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687148"/>
            <a:ext cx="8122920" cy="19323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>
                <a:latin typeface="Arial MT"/>
                <a:cs typeface="Arial MT"/>
              </a:rPr>
              <a:t>Reasons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include:</a:t>
            </a:r>
            <a:endParaRPr sz="1600">
              <a:latin typeface="Arial MT"/>
              <a:cs typeface="Arial MT"/>
            </a:endParaRPr>
          </a:p>
          <a:p>
            <a:pPr marL="428625" marR="53340" indent="-342900">
              <a:lnSpc>
                <a:spcPts val="1600"/>
              </a:lnSpc>
              <a:spcBef>
                <a:spcPts val="63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Administrator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influence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path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selection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within</a:t>
            </a:r>
            <a:r>
              <a:rPr dirty="0" sz="1400" spc="-25">
                <a:latin typeface="Arial MT"/>
                <a:cs typeface="Arial MT"/>
              </a:rPr>
              <a:t> OSPF, </a:t>
            </a:r>
            <a:r>
              <a:rPr dirty="0" sz="1400">
                <a:latin typeface="Arial MT"/>
                <a:cs typeface="Arial MT"/>
              </a:rPr>
              <a:t>causing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paths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be </a:t>
            </a:r>
            <a:r>
              <a:rPr dirty="0" sz="1400">
                <a:latin typeface="Arial MT"/>
                <a:cs typeface="Arial MT"/>
              </a:rPr>
              <a:t>selected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what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normally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would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given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accumulation.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47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Connections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equipment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vendors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formula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cost.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400">
              <a:latin typeface="Arial MT"/>
              <a:cs typeface="Arial MT"/>
            </a:endParaRPr>
          </a:p>
          <a:p>
            <a:pPr marL="12700" marR="271780">
              <a:lnSpc>
                <a:spcPct val="100000"/>
              </a:lnSpc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reported 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use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cost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value</a:t>
            </a:r>
            <a:r>
              <a:rPr dirty="0" sz="1600" spc="-1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28139" y="2955213"/>
            <a:ext cx="4679315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 marR="342265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g0/0/1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ip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cost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30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lo0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cost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r>
              <a:rPr dirty="0" sz="1200" spc="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if)#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8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/>
              <a:t>Test</a:t>
            </a:r>
            <a:r>
              <a:rPr dirty="0" sz="2400" spc="-80"/>
              <a:t> </a:t>
            </a:r>
            <a:r>
              <a:rPr dirty="0" sz="2400"/>
              <a:t>Failover</a:t>
            </a:r>
            <a:r>
              <a:rPr dirty="0" sz="2400" spc="-65"/>
              <a:t> </a:t>
            </a:r>
            <a:r>
              <a:rPr dirty="0" sz="2400"/>
              <a:t>to</a:t>
            </a:r>
            <a:r>
              <a:rPr dirty="0" sz="2400" spc="-80"/>
              <a:t> </a:t>
            </a:r>
            <a:r>
              <a:rPr dirty="0" sz="2400"/>
              <a:t>Backup</a:t>
            </a:r>
            <a:r>
              <a:rPr dirty="0" sz="2400" spc="-70"/>
              <a:t> </a:t>
            </a:r>
            <a:r>
              <a:rPr dirty="0" sz="2400" spc="-10"/>
              <a:t>Route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1146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happens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down?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simulate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by </a:t>
            </a:r>
            <a:r>
              <a:rPr dirty="0" sz="1600">
                <a:latin typeface="Arial MT"/>
                <a:cs typeface="Arial MT"/>
              </a:rPr>
              <a:t>shutting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0/0/0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updated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next-</a:t>
            </a:r>
            <a:r>
              <a:rPr dirty="0" sz="1600">
                <a:latin typeface="Arial MT"/>
                <a:cs typeface="Arial MT"/>
              </a:rPr>
              <a:t>hop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10.1.1.4/30 </a:t>
            </a:r>
            <a:r>
              <a:rPr dirty="0" sz="1600">
                <a:latin typeface="Arial MT"/>
                <a:cs typeface="Arial MT"/>
              </a:rPr>
              <a:t>network through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50.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9280" y="2004822"/>
            <a:ext cx="8280400" cy="13849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3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10.0.0.0/8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variably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subnetted,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subnets,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masks</a:t>
            </a:r>
            <a:endParaRPr sz="1200">
              <a:latin typeface="Courier New"/>
              <a:cs typeface="Courier New"/>
            </a:endParaRPr>
          </a:p>
          <a:p>
            <a:pPr marL="90805" marR="1099820">
              <a:lnSpc>
                <a:spcPct val="100000"/>
              </a:lnSpc>
              <a:tabLst>
                <a:tab pos="1005840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10.1.1.4/30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[110/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50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10.1.1.13,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00:00:14,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GigabitEthernet0/0/1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10.1.1.8/30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[110/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40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10.1.1.13,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00:00:14,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GigabitEthernet0/0/1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10.10.2.0/24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[110/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50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10.1.1.13,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00:00:14,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GigabitEthernet0/0/1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10.10.3.0/24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[110/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40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10.1.1.13,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00:00:14,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GigabitEthernet0/0/1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749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Hello</a:t>
            </a:r>
            <a:r>
              <a:rPr dirty="0" sz="2400" spc="-50"/>
              <a:t> </a:t>
            </a:r>
            <a:r>
              <a:rPr dirty="0" sz="2400"/>
              <a:t>Packet</a:t>
            </a:r>
            <a:r>
              <a:rPr dirty="0" sz="2400" spc="-55"/>
              <a:t> </a:t>
            </a:r>
            <a:r>
              <a:rPr dirty="0" sz="2400" spc="-10"/>
              <a:t>Intervals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0850" cy="254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multicast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224.0.0.5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OSPF </a:t>
            </a:r>
            <a:r>
              <a:rPr dirty="0" sz="1600">
                <a:latin typeface="Arial MT"/>
                <a:cs typeface="Arial MT"/>
              </a:rPr>
              <a:t>routers) every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seconds.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point-</a:t>
            </a:r>
            <a:r>
              <a:rPr dirty="0" sz="1600" spc="-25">
                <a:latin typeface="Arial MT"/>
                <a:cs typeface="Arial MT"/>
              </a:rPr>
              <a:t>to- 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515"/>
              </a:spcBef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passive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passive-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355600" marR="8382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period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waits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before </a:t>
            </a:r>
            <a:r>
              <a:rPr dirty="0" sz="1600">
                <a:latin typeface="Arial MT"/>
                <a:cs typeface="Arial MT"/>
              </a:rPr>
              <a:t>declaring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expires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link-state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(LSDB).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LSDB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40 </a:t>
            </a:r>
            <a:r>
              <a:rPr dirty="0" sz="1600">
                <a:latin typeface="Arial MT"/>
                <a:cs typeface="Arial MT"/>
              </a:rPr>
              <a:t>seconds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80"/>
              <a:t> </a:t>
            </a:r>
            <a:r>
              <a:rPr dirty="0" sz="2400"/>
              <a:t>Hello</a:t>
            </a:r>
            <a:r>
              <a:rPr dirty="0" sz="2400" spc="-65"/>
              <a:t> </a:t>
            </a:r>
            <a:r>
              <a:rPr dirty="0" sz="2400"/>
              <a:t>and</a:t>
            </a:r>
            <a:r>
              <a:rPr dirty="0" sz="2400" spc="-80"/>
              <a:t> </a:t>
            </a:r>
            <a:r>
              <a:rPr dirty="0" sz="2400"/>
              <a:t>Dead</a:t>
            </a:r>
            <a:r>
              <a:rPr dirty="0" sz="2400" spc="-80"/>
              <a:t> </a:t>
            </a:r>
            <a:r>
              <a:rPr dirty="0" sz="2400" spc="-10"/>
              <a:t>Intervals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8113395" cy="139128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configurable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per-</a:t>
            </a:r>
            <a:r>
              <a:rPr dirty="0" sz="1600">
                <a:latin typeface="Arial MT"/>
                <a:cs typeface="Arial MT"/>
              </a:rPr>
              <a:t>interface </a:t>
            </a:r>
            <a:r>
              <a:rPr dirty="0" sz="1600" spc="-10">
                <a:latin typeface="Arial MT"/>
                <a:cs typeface="Arial MT"/>
              </a:rPr>
              <a:t>basis.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adjacency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ospf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0/0/0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respectively.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74662" y="2305621"/>
            <a:ext cx="8093709" cy="2124075"/>
          </a:xfrm>
          <a:custGeom>
            <a:avLst/>
            <a:gdLst/>
            <a:ahLst/>
            <a:cxnLst/>
            <a:rect l="l" t="t" r="r" b="b"/>
            <a:pathLst>
              <a:path w="8093709" h="2124075">
                <a:moveTo>
                  <a:pt x="8093583" y="0"/>
                </a:moveTo>
                <a:lnTo>
                  <a:pt x="0" y="0"/>
                </a:lnTo>
                <a:lnTo>
                  <a:pt x="0" y="2123693"/>
                </a:lnTo>
                <a:lnTo>
                  <a:pt x="8093583" y="2123693"/>
                </a:lnTo>
                <a:lnTo>
                  <a:pt x="8093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53618" y="2321179"/>
            <a:ext cx="67430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up,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protocol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up</a:t>
            </a:r>
            <a:endParaRPr sz="1200">
              <a:latin typeface="Courier New"/>
              <a:cs typeface="Courier New"/>
            </a:endParaRPr>
          </a:p>
          <a:p>
            <a:pPr marL="194945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Internet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10.1.1.5/30,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Attached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Enable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Process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1.1.1.1,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Network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Type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POINT_TO_POINT,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Cost: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736498" y="3052698"/>
            <a:ext cx="12217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Topology-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MTID</a:t>
            </a:r>
            <a:endParaRPr sz="1200">
              <a:latin typeface="Courier New"/>
              <a:cs typeface="Courier New"/>
            </a:endParaRPr>
          </a:p>
          <a:p>
            <a:pPr algn="ctr" marL="178435">
              <a:lnSpc>
                <a:spcPct val="100000"/>
              </a:lnSpc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82392" y="3052698"/>
            <a:ext cx="3930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Cost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97173" y="3052698"/>
            <a:ext cx="3412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1500" algn="l"/>
              </a:tabLst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Disabled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Shutdown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Topology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Name</a:t>
            </a:r>
            <a:endParaRPr sz="1200">
              <a:latin typeface="Courier New"/>
              <a:cs typeface="Courier New"/>
            </a:endParaRPr>
          </a:p>
          <a:p>
            <a:pPr marL="288290">
              <a:lnSpc>
                <a:spcPct val="100000"/>
              </a:lnSpc>
              <a:tabLst>
                <a:tab pos="1659889" algn="l"/>
                <a:tab pos="3032125" algn="l"/>
              </a:tabLst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no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Base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3618" y="3418713"/>
            <a:ext cx="64700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945" marR="6483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Enabled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config,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including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secondary ip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addresses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Transmit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Delay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sec,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State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POINT_TO_POINT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Timer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intervals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configured,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Hello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10,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Dead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40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Wait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40,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Retransmit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 marL="37973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oob-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resync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timeout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40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03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0419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60"/>
              <a:t> </a:t>
            </a:r>
            <a:r>
              <a:rPr dirty="0" sz="2400" spc="-10"/>
              <a:t>Configuration</a:t>
            </a:r>
            <a:r>
              <a:rPr dirty="0" sz="2400" spc="-35"/>
              <a:t> </a:t>
            </a:r>
            <a:r>
              <a:rPr dirty="0" sz="2400"/>
              <a:t>Mode</a:t>
            </a:r>
            <a:r>
              <a:rPr dirty="0" sz="2400" spc="-65"/>
              <a:t> </a:t>
            </a:r>
            <a:r>
              <a:rPr dirty="0" sz="2400"/>
              <a:t>for</a:t>
            </a:r>
            <a:r>
              <a:rPr dirty="0" sz="2400" spc="-65"/>
              <a:t> </a:t>
            </a:r>
            <a:r>
              <a:rPr dirty="0" sz="2400" spc="-20"/>
              <a:t>OSPF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58825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router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 </a:t>
            </a:r>
            <a:r>
              <a:rPr dirty="0" sz="1600" spc="-10" i="1">
                <a:latin typeface="Arial"/>
                <a:cs typeface="Arial"/>
              </a:rPr>
              <a:t>process-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mode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process-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4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represents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65,535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selected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 </a:t>
            </a:r>
            <a:r>
              <a:rPr dirty="0" sz="1600" spc="-10">
                <a:latin typeface="Arial MT"/>
                <a:cs typeface="Arial MT"/>
              </a:rPr>
              <a:t>administrator.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process-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considered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process-</a:t>
            </a:r>
            <a:r>
              <a:rPr dirty="0" sz="1600" i="1">
                <a:latin typeface="Arial"/>
                <a:cs typeface="Arial"/>
              </a:rPr>
              <a:t>id</a:t>
            </a:r>
            <a:r>
              <a:rPr dirty="0" sz="1600" spc="-3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74662" y="1860778"/>
            <a:ext cx="8195945" cy="2631440"/>
          </a:xfrm>
          <a:custGeom>
            <a:avLst/>
            <a:gdLst/>
            <a:ahLst/>
            <a:cxnLst/>
            <a:rect l="l" t="t" r="r" b="b"/>
            <a:pathLst>
              <a:path w="8195945" h="2631440">
                <a:moveTo>
                  <a:pt x="8195691" y="0"/>
                </a:moveTo>
                <a:lnTo>
                  <a:pt x="0" y="0"/>
                </a:lnTo>
                <a:lnTo>
                  <a:pt x="0" y="2631440"/>
                </a:lnTo>
                <a:lnTo>
                  <a:pt x="8195691" y="2631440"/>
                </a:lnTo>
                <a:lnTo>
                  <a:pt x="81956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839973" y="2212975"/>
            <a:ext cx="4857115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parameters</a:t>
            </a:r>
            <a:endParaRPr sz="1100">
              <a:latin typeface="Courier New"/>
              <a:cs typeface="Courier New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Calculate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cost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according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to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bandwidth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Control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distribution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of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default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information</a:t>
            </a:r>
            <a:endParaRPr sz="11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Define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an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administrative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distance</a:t>
            </a:r>
            <a:endParaRPr sz="11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Exit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from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routing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configuration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mode</a:t>
            </a:r>
            <a:endParaRPr sz="1100">
              <a:latin typeface="Courier New"/>
              <a:cs typeface="Courier New"/>
            </a:endParaRPr>
          </a:p>
          <a:p>
            <a:pPr marL="469900" marR="1856739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Log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changes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adjacency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state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Specify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neighbor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router</a:t>
            </a:r>
            <a:endParaRPr sz="1100">
              <a:latin typeface="Courier New"/>
              <a:cs typeface="Courier New"/>
            </a:endParaRPr>
          </a:p>
          <a:p>
            <a:pPr marL="12700" marR="1807845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Enable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routing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an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network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Negate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command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or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set</a:t>
            </a:r>
            <a:r>
              <a:rPr dirty="0" sz="11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its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defaults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Suppress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routing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updates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an</a:t>
            </a:r>
            <a:r>
              <a:rPr dirty="0" sz="1100" spc="-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interface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Redistribute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information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from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another</a:t>
            </a:r>
            <a:r>
              <a:rPr dirty="0" sz="11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routing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endParaRPr sz="11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router-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id for this</a:t>
            </a:r>
            <a:r>
              <a:rPr dirty="0" sz="1100" spc="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OSPF </a:t>
            </a: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process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53618" y="1877695"/>
            <a:ext cx="2214245" cy="2544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1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100" spc="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100" spc="-60" b="1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area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auto-</a:t>
            </a: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cost</a:t>
            </a:r>
            <a:endParaRPr sz="1100">
              <a:latin typeface="Courier New"/>
              <a:cs typeface="Courier New"/>
            </a:endParaRPr>
          </a:p>
          <a:p>
            <a:pPr marL="180340" marR="427355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default-information distance</a:t>
            </a:r>
            <a:endParaRPr sz="110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dirty="0" sz="1100" spc="-20">
                <a:solidFill>
                  <a:srgbClr val="DFDFDF"/>
                </a:solidFill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180340" marR="259079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log-adjacency-changes neighbor</a:t>
            </a:r>
            <a:endParaRPr sz="1100">
              <a:latin typeface="Courier New"/>
              <a:cs typeface="Courier New"/>
            </a:endParaRPr>
          </a:p>
          <a:p>
            <a:pPr marL="180340" marR="1437005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network 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no</a:t>
            </a:r>
            <a:endParaRPr sz="1100">
              <a:latin typeface="Courier New"/>
              <a:cs typeface="Courier New"/>
            </a:endParaRPr>
          </a:p>
          <a:p>
            <a:pPr marL="180340" marR="594995">
              <a:lnSpc>
                <a:spcPct val="100000"/>
              </a:lnSpc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passive-interface redistribute router-</a:t>
            </a:r>
            <a:r>
              <a:rPr dirty="0" sz="1100" spc="-25">
                <a:solidFill>
                  <a:srgbClr val="DFDFDF"/>
                </a:solidFill>
                <a:latin typeface="Courier New"/>
                <a:cs typeface="Courier New"/>
              </a:rPr>
              <a:t>id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 spc="-10">
                <a:solidFill>
                  <a:srgbClr val="DFDFDF"/>
                </a:solidFill>
                <a:latin typeface="Courier New"/>
                <a:cs typeface="Courier New"/>
              </a:rPr>
              <a:t>R1(config-router)#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75"/>
              <a:t> </a:t>
            </a:r>
            <a:r>
              <a:rPr dirty="0" sz="2400"/>
              <a:t>Hello</a:t>
            </a:r>
            <a:r>
              <a:rPr dirty="0" sz="2400" spc="-65"/>
              <a:t> </a:t>
            </a:r>
            <a:r>
              <a:rPr dirty="0" sz="2400"/>
              <a:t>and</a:t>
            </a:r>
            <a:r>
              <a:rPr dirty="0" sz="2400" spc="-70"/>
              <a:t> </a:t>
            </a:r>
            <a:r>
              <a:rPr dirty="0" sz="2400"/>
              <a:t>Dead</a:t>
            </a:r>
            <a:r>
              <a:rPr dirty="0" sz="2400" spc="-75"/>
              <a:t> </a:t>
            </a:r>
            <a:r>
              <a:rPr dirty="0" sz="2400"/>
              <a:t>Intervals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00036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40 </a:t>
            </a:r>
            <a:r>
              <a:rPr dirty="0" sz="1600">
                <a:latin typeface="Arial MT"/>
                <a:cs typeface="Arial MT"/>
              </a:rPr>
              <a:t>seconds.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refreshed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Hello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neighbor.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9280" y="1915121"/>
            <a:ext cx="8280400" cy="1016000"/>
          </a:xfrm>
          <a:custGeom>
            <a:avLst/>
            <a:gdLst/>
            <a:ahLst/>
            <a:cxnLst/>
            <a:rect l="l" t="t" r="r" b="b"/>
            <a:pathLst>
              <a:path w="8280400" h="1016000">
                <a:moveTo>
                  <a:pt x="8280019" y="0"/>
                </a:moveTo>
                <a:lnTo>
                  <a:pt x="0" y="0"/>
                </a:lnTo>
                <a:lnTo>
                  <a:pt x="0" y="1015657"/>
                </a:lnTo>
                <a:lnTo>
                  <a:pt x="8280019" y="1015657"/>
                </a:lnTo>
                <a:lnTo>
                  <a:pt x="8280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0669" y="1930400"/>
            <a:ext cx="2313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neighbor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1852548" y="2113279"/>
            <a:ext cx="3399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  <a:tab pos="1371600" algn="l"/>
                <a:tab pos="2743200" algn="l"/>
              </a:tabLst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Pri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State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Dead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Time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56565" algn="l"/>
                <a:tab pos="1284605" algn="l"/>
                <a:tab pos="2286000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FULL/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00:00:35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10.1.1.13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56565" algn="l"/>
                <a:tab pos="1371600" algn="l"/>
                <a:tab pos="2286000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FULL/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00:00:31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10.1.1.6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10784" y="2113279"/>
            <a:ext cx="18554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 GigabitEthernet0/0/1 GigabitEthernet0/0/0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0669" y="2113279"/>
            <a:ext cx="10242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Neighbor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ID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3.3.3.3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2.2.2.2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Modify</a:t>
            </a:r>
            <a:r>
              <a:rPr dirty="0" sz="2400" spc="-40"/>
              <a:t> </a:t>
            </a:r>
            <a:r>
              <a:rPr dirty="0" sz="2400"/>
              <a:t>OSPFv2</a:t>
            </a:r>
            <a:r>
              <a:rPr dirty="0" sz="2400" spc="-55"/>
              <a:t> </a:t>
            </a:r>
            <a:r>
              <a:rPr dirty="0" sz="2400" spc="-10"/>
              <a:t>Intervals</a:t>
            </a:r>
            <a:endParaRPr sz="24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042275" cy="1774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desirable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failures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sometimes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quick </a:t>
            </a:r>
            <a:r>
              <a:rPr dirty="0" sz="1600">
                <a:latin typeface="Arial MT"/>
                <a:cs typeface="Arial MT"/>
              </a:rPr>
              <a:t>convergence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extra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creates.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ts val="1639"/>
              </a:lnSpc>
              <a:spcBef>
                <a:spcPts val="515"/>
              </a:spcBef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intervals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practices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altered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ts val="1639"/>
              </a:lnSpc>
            </a:pPr>
            <a:r>
              <a:rPr dirty="0" sz="1400">
                <a:latin typeface="Arial MT"/>
                <a:cs typeface="Arial MT"/>
              </a:rPr>
              <a:t>rare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situations.</a:t>
            </a:r>
            <a:endParaRPr sz="1400">
              <a:latin typeface="Arial MT"/>
              <a:cs typeface="Arial MT"/>
            </a:endParaRPr>
          </a:p>
          <a:p>
            <a:pPr marL="355600" marR="56261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commands: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6980" y="2673413"/>
            <a:ext cx="6943090" cy="5848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Router(config-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6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6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hello-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interval</a:t>
            </a:r>
            <a:r>
              <a:rPr dirty="0" sz="16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ourier New"/>
                <a:cs typeface="Courier New"/>
              </a:rPr>
              <a:t>Router(config-</a:t>
            </a:r>
            <a:r>
              <a:rPr dirty="0" sz="16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6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6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6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Courier New"/>
                <a:cs typeface="Courier New"/>
              </a:rPr>
              <a:t>dead-</a:t>
            </a:r>
            <a:r>
              <a:rPr dirty="0" sz="1600" b="1">
                <a:solidFill>
                  <a:srgbClr val="FFFFFF"/>
                </a:solidFill>
                <a:latin typeface="Courier New"/>
                <a:cs typeface="Courier New"/>
              </a:rPr>
              <a:t>interval</a:t>
            </a:r>
            <a:r>
              <a:rPr dirty="0" sz="16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Courier New"/>
                <a:cs typeface="Courier New"/>
              </a:rPr>
              <a:t>seconds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3450716"/>
            <a:ext cx="716216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hello-</a:t>
            </a:r>
            <a:r>
              <a:rPr dirty="0" sz="1600" b="1">
                <a:latin typeface="Arial"/>
                <a:cs typeface="Arial"/>
              </a:rPr>
              <a:t>interval</a:t>
            </a:r>
            <a:r>
              <a:rPr dirty="0" sz="1600" spc="4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dead-</a:t>
            </a:r>
            <a:r>
              <a:rPr dirty="0" sz="1600" b="1">
                <a:latin typeface="Arial"/>
                <a:cs typeface="Arial"/>
              </a:rPr>
              <a:t>interval</a:t>
            </a:r>
            <a:r>
              <a:rPr dirty="0" sz="1600" spc="4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default.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038" y="2651226"/>
            <a:ext cx="8204200" cy="2245360"/>
            <a:chOff x="508038" y="2651226"/>
            <a:chExt cx="8204200" cy="2245360"/>
          </a:xfrm>
        </p:grpSpPr>
        <p:sp>
          <p:nvSpPr>
            <p:cNvPr id="3" name="object 3" descr=""/>
            <p:cNvSpPr/>
            <p:nvPr/>
          </p:nvSpPr>
          <p:spPr>
            <a:xfrm>
              <a:off x="508038" y="4763998"/>
              <a:ext cx="340360" cy="132715"/>
            </a:xfrm>
            <a:custGeom>
              <a:avLst/>
              <a:gdLst/>
              <a:ahLst/>
              <a:cxnLst/>
              <a:rect l="l" t="t" r="r" b="b"/>
              <a:pathLst>
                <a:path w="340359" h="132714">
                  <a:moveTo>
                    <a:pt x="14909" y="2692"/>
                  </a:moveTo>
                  <a:lnTo>
                    <a:pt x="11404" y="0"/>
                  </a:lnTo>
                  <a:lnTo>
                    <a:pt x="3505" y="0"/>
                  </a:lnTo>
                  <a:lnTo>
                    <a:pt x="0" y="2692"/>
                  </a:lnTo>
                  <a:lnTo>
                    <a:pt x="0" y="26911"/>
                  </a:lnTo>
                  <a:lnTo>
                    <a:pt x="3505" y="30505"/>
                  </a:lnTo>
                  <a:lnTo>
                    <a:pt x="11404" y="30505"/>
                  </a:lnTo>
                  <a:lnTo>
                    <a:pt x="14909" y="26911"/>
                  </a:lnTo>
                  <a:lnTo>
                    <a:pt x="14909" y="7175"/>
                  </a:lnTo>
                  <a:lnTo>
                    <a:pt x="14909" y="2692"/>
                  </a:lnTo>
                  <a:close/>
                </a:path>
                <a:path w="340359" h="132714">
                  <a:moveTo>
                    <a:pt x="55575" y="10922"/>
                  </a:moveTo>
                  <a:lnTo>
                    <a:pt x="40665" y="10922"/>
                  </a:lnTo>
                  <a:lnTo>
                    <a:pt x="40665" y="30505"/>
                  </a:lnTo>
                  <a:lnTo>
                    <a:pt x="55575" y="30505"/>
                  </a:lnTo>
                  <a:lnTo>
                    <a:pt x="55575" y="10922"/>
                  </a:lnTo>
                  <a:close/>
                </a:path>
                <a:path w="340359" h="132714">
                  <a:moveTo>
                    <a:pt x="75920" y="72275"/>
                  </a:moveTo>
                  <a:lnTo>
                    <a:pt x="74129" y="72275"/>
                  </a:lnTo>
                  <a:lnTo>
                    <a:pt x="68795" y="70497"/>
                  </a:lnTo>
                  <a:lnTo>
                    <a:pt x="61671" y="70497"/>
                  </a:lnTo>
                  <a:lnTo>
                    <a:pt x="49276" y="72732"/>
                  </a:lnTo>
                  <a:lnTo>
                    <a:pt x="39395" y="78994"/>
                  </a:lnTo>
                  <a:lnTo>
                    <a:pt x="32867" y="88607"/>
                  </a:lnTo>
                  <a:lnTo>
                    <a:pt x="30505" y="100888"/>
                  </a:lnTo>
                  <a:lnTo>
                    <a:pt x="32994" y="114071"/>
                  </a:lnTo>
                  <a:lnTo>
                    <a:pt x="39738" y="123901"/>
                  </a:lnTo>
                  <a:lnTo>
                    <a:pt x="49657" y="130048"/>
                  </a:lnTo>
                  <a:lnTo>
                    <a:pt x="61671" y="132168"/>
                  </a:lnTo>
                  <a:lnTo>
                    <a:pt x="68795" y="132168"/>
                  </a:lnTo>
                  <a:lnTo>
                    <a:pt x="74129" y="130378"/>
                  </a:lnTo>
                  <a:lnTo>
                    <a:pt x="75920" y="130378"/>
                  </a:lnTo>
                  <a:lnTo>
                    <a:pt x="75920" y="116979"/>
                  </a:lnTo>
                  <a:lnTo>
                    <a:pt x="75920" y="114300"/>
                  </a:lnTo>
                  <a:lnTo>
                    <a:pt x="75018" y="114300"/>
                  </a:lnTo>
                  <a:lnTo>
                    <a:pt x="69684" y="116979"/>
                  </a:lnTo>
                  <a:lnTo>
                    <a:pt x="52768" y="116979"/>
                  </a:lnTo>
                  <a:lnTo>
                    <a:pt x="46532" y="109829"/>
                  </a:lnTo>
                  <a:lnTo>
                    <a:pt x="46532" y="91948"/>
                  </a:lnTo>
                  <a:lnTo>
                    <a:pt x="52768" y="84797"/>
                  </a:lnTo>
                  <a:lnTo>
                    <a:pt x="70573" y="84797"/>
                  </a:lnTo>
                  <a:lnTo>
                    <a:pt x="75018" y="88366"/>
                  </a:lnTo>
                  <a:lnTo>
                    <a:pt x="75920" y="88366"/>
                  </a:lnTo>
                  <a:lnTo>
                    <a:pt x="75920" y="84797"/>
                  </a:lnTo>
                  <a:lnTo>
                    <a:pt x="75920" y="72275"/>
                  </a:lnTo>
                  <a:close/>
                </a:path>
                <a:path w="340359" h="132714">
                  <a:moveTo>
                    <a:pt x="96253" y="10922"/>
                  </a:moveTo>
                  <a:lnTo>
                    <a:pt x="81330" y="10922"/>
                  </a:lnTo>
                  <a:lnTo>
                    <a:pt x="81330" y="45415"/>
                  </a:lnTo>
                  <a:lnTo>
                    <a:pt x="96253" y="45415"/>
                  </a:lnTo>
                  <a:lnTo>
                    <a:pt x="96253" y="10922"/>
                  </a:lnTo>
                  <a:close/>
                </a:path>
                <a:path w="340359" h="132714">
                  <a:moveTo>
                    <a:pt x="111163" y="71183"/>
                  </a:moveTo>
                  <a:lnTo>
                    <a:pt x="96253" y="71183"/>
                  </a:lnTo>
                  <a:lnTo>
                    <a:pt x="96253" y="130822"/>
                  </a:lnTo>
                  <a:lnTo>
                    <a:pt x="111163" y="130822"/>
                  </a:lnTo>
                  <a:lnTo>
                    <a:pt x="111163" y="71183"/>
                  </a:lnTo>
                  <a:close/>
                </a:path>
                <a:path w="340359" h="132714">
                  <a:moveTo>
                    <a:pt x="136918" y="10922"/>
                  </a:moveTo>
                  <a:lnTo>
                    <a:pt x="122008" y="10922"/>
                  </a:lnTo>
                  <a:lnTo>
                    <a:pt x="122008" y="30505"/>
                  </a:lnTo>
                  <a:lnTo>
                    <a:pt x="136918" y="30505"/>
                  </a:lnTo>
                  <a:lnTo>
                    <a:pt x="136918" y="10922"/>
                  </a:lnTo>
                  <a:close/>
                </a:path>
                <a:path w="340359" h="132714">
                  <a:moveTo>
                    <a:pt x="171488" y="104457"/>
                  </a:moveTo>
                  <a:lnTo>
                    <a:pt x="167068" y="98209"/>
                  </a:lnTo>
                  <a:lnTo>
                    <a:pt x="157340" y="94627"/>
                  </a:lnTo>
                  <a:lnTo>
                    <a:pt x="153797" y="93738"/>
                  </a:lnTo>
                  <a:lnTo>
                    <a:pt x="151155" y="92837"/>
                  </a:lnTo>
                  <a:lnTo>
                    <a:pt x="146735" y="91948"/>
                  </a:lnTo>
                  <a:lnTo>
                    <a:pt x="146735" y="84797"/>
                  </a:lnTo>
                  <a:lnTo>
                    <a:pt x="150266" y="83007"/>
                  </a:lnTo>
                  <a:lnTo>
                    <a:pt x="160870" y="83007"/>
                  </a:lnTo>
                  <a:lnTo>
                    <a:pt x="167068" y="84797"/>
                  </a:lnTo>
                  <a:lnTo>
                    <a:pt x="167944" y="84797"/>
                  </a:lnTo>
                  <a:lnTo>
                    <a:pt x="167944" y="83007"/>
                  </a:lnTo>
                  <a:lnTo>
                    <a:pt x="167944" y="72275"/>
                  </a:lnTo>
                  <a:lnTo>
                    <a:pt x="167068" y="72275"/>
                  </a:lnTo>
                  <a:lnTo>
                    <a:pt x="160870" y="70497"/>
                  </a:lnTo>
                  <a:lnTo>
                    <a:pt x="152920" y="70497"/>
                  </a:lnTo>
                  <a:lnTo>
                    <a:pt x="143865" y="71805"/>
                  </a:lnTo>
                  <a:lnTo>
                    <a:pt x="136893" y="75526"/>
                  </a:lnTo>
                  <a:lnTo>
                    <a:pt x="132410" y="81445"/>
                  </a:lnTo>
                  <a:lnTo>
                    <a:pt x="130822" y="89268"/>
                  </a:lnTo>
                  <a:lnTo>
                    <a:pt x="130822" y="99098"/>
                  </a:lnTo>
                  <a:lnTo>
                    <a:pt x="137883" y="103568"/>
                  </a:lnTo>
                  <a:lnTo>
                    <a:pt x="146735" y="106248"/>
                  </a:lnTo>
                  <a:lnTo>
                    <a:pt x="147612" y="107137"/>
                  </a:lnTo>
                  <a:lnTo>
                    <a:pt x="149377" y="107137"/>
                  </a:lnTo>
                  <a:lnTo>
                    <a:pt x="156451" y="110718"/>
                  </a:lnTo>
                  <a:lnTo>
                    <a:pt x="156451" y="116979"/>
                  </a:lnTo>
                  <a:lnTo>
                    <a:pt x="152920" y="118757"/>
                  </a:lnTo>
                  <a:lnTo>
                    <a:pt x="138772" y="118757"/>
                  </a:lnTo>
                  <a:lnTo>
                    <a:pt x="132588" y="116979"/>
                  </a:lnTo>
                  <a:lnTo>
                    <a:pt x="131699" y="116979"/>
                  </a:lnTo>
                  <a:lnTo>
                    <a:pt x="131699" y="130378"/>
                  </a:lnTo>
                  <a:lnTo>
                    <a:pt x="139661" y="132168"/>
                  </a:lnTo>
                  <a:lnTo>
                    <a:pt x="147612" y="132168"/>
                  </a:lnTo>
                  <a:lnTo>
                    <a:pt x="156184" y="131114"/>
                  </a:lnTo>
                  <a:lnTo>
                    <a:pt x="163855" y="127711"/>
                  </a:lnTo>
                  <a:lnTo>
                    <a:pt x="169367" y="121615"/>
                  </a:lnTo>
                  <a:lnTo>
                    <a:pt x="170027" y="118757"/>
                  </a:lnTo>
                  <a:lnTo>
                    <a:pt x="171488" y="112509"/>
                  </a:lnTo>
                  <a:lnTo>
                    <a:pt x="171488" y="104457"/>
                  </a:lnTo>
                  <a:close/>
                </a:path>
                <a:path w="340359" h="132714">
                  <a:moveTo>
                    <a:pt x="177584" y="10922"/>
                  </a:moveTo>
                  <a:lnTo>
                    <a:pt x="162674" y="10922"/>
                  </a:lnTo>
                  <a:lnTo>
                    <a:pt x="162674" y="30505"/>
                  </a:lnTo>
                  <a:lnTo>
                    <a:pt x="177584" y="30505"/>
                  </a:lnTo>
                  <a:lnTo>
                    <a:pt x="177584" y="10922"/>
                  </a:lnTo>
                  <a:close/>
                </a:path>
                <a:path w="340359" h="132714">
                  <a:moveTo>
                    <a:pt x="218249" y="10922"/>
                  </a:moveTo>
                  <a:lnTo>
                    <a:pt x="203339" y="10922"/>
                  </a:lnTo>
                  <a:lnTo>
                    <a:pt x="203339" y="30505"/>
                  </a:lnTo>
                  <a:lnTo>
                    <a:pt x="218249" y="30505"/>
                  </a:lnTo>
                  <a:lnTo>
                    <a:pt x="218249" y="10922"/>
                  </a:lnTo>
                  <a:close/>
                </a:path>
                <a:path w="340359" h="132714">
                  <a:moveTo>
                    <a:pt x="231127" y="72275"/>
                  </a:moveTo>
                  <a:lnTo>
                    <a:pt x="229374" y="72275"/>
                  </a:lnTo>
                  <a:lnTo>
                    <a:pt x="224116" y="70497"/>
                  </a:lnTo>
                  <a:lnTo>
                    <a:pt x="217093" y="70497"/>
                  </a:lnTo>
                  <a:lnTo>
                    <a:pt x="204889" y="72732"/>
                  </a:lnTo>
                  <a:lnTo>
                    <a:pt x="195160" y="78994"/>
                  </a:lnTo>
                  <a:lnTo>
                    <a:pt x="188722" y="88607"/>
                  </a:lnTo>
                  <a:lnTo>
                    <a:pt x="186397" y="100888"/>
                  </a:lnTo>
                  <a:lnTo>
                    <a:pt x="188849" y="114071"/>
                  </a:lnTo>
                  <a:lnTo>
                    <a:pt x="195491" y="123901"/>
                  </a:lnTo>
                  <a:lnTo>
                    <a:pt x="205257" y="130048"/>
                  </a:lnTo>
                  <a:lnTo>
                    <a:pt x="217093" y="132168"/>
                  </a:lnTo>
                  <a:lnTo>
                    <a:pt x="224116" y="132168"/>
                  </a:lnTo>
                  <a:lnTo>
                    <a:pt x="229374" y="130378"/>
                  </a:lnTo>
                  <a:lnTo>
                    <a:pt x="231127" y="130378"/>
                  </a:lnTo>
                  <a:lnTo>
                    <a:pt x="231127" y="116979"/>
                  </a:lnTo>
                  <a:lnTo>
                    <a:pt x="231127" y="114300"/>
                  </a:lnTo>
                  <a:lnTo>
                    <a:pt x="230251" y="114300"/>
                  </a:lnTo>
                  <a:lnTo>
                    <a:pt x="225869" y="116979"/>
                  </a:lnTo>
                  <a:lnTo>
                    <a:pt x="208330" y="116979"/>
                  </a:lnTo>
                  <a:lnTo>
                    <a:pt x="202184" y="109829"/>
                  </a:lnTo>
                  <a:lnTo>
                    <a:pt x="202184" y="91948"/>
                  </a:lnTo>
                  <a:lnTo>
                    <a:pt x="209207" y="84797"/>
                  </a:lnTo>
                  <a:lnTo>
                    <a:pt x="225869" y="84797"/>
                  </a:lnTo>
                  <a:lnTo>
                    <a:pt x="230251" y="88366"/>
                  </a:lnTo>
                  <a:lnTo>
                    <a:pt x="231127" y="88366"/>
                  </a:lnTo>
                  <a:lnTo>
                    <a:pt x="231127" y="84797"/>
                  </a:lnTo>
                  <a:lnTo>
                    <a:pt x="231127" y="72275"/>
                  </a:lnTo>
                  <a:close/>
                </a:path>
                <a:path w="340359" h="132714">
                  <a:moveTo>
                    <a:pt x="258927" y="10922"/>
                  </a:moveTo>
                  <a:lnTo>
                    <a:pt x="244005" y="10922"/>
                  </a:lnTo>
                  <a:lnTo>
                    <a:pt x="244005" y="45415"/>
                  </a:lnTo>
                  <a:lnTo>
                    <a:pt x="258927" y="45415"/>
                  </a:lnTo>
                  <a:lnTo>
                    <a:pt x="258927" y="10922"/>
                  </a:lnTo>
                  <a:close/>
                </a:path>
                <a:path w="340359" h="132714">
                  <a:moveTo>
                    <a:pt x="299593" y="10922"/>
                  </a:moveTo>
                  <a:lnTo>
                    <a:pt x="284683" y="10922"/>
                  </a:lnTo>
                  <a:lnTo>
                    <a:pt x="284683" y="30505"/>
                  </a:lnTo>
                  <a:lnTo>
                    <a:pt x="299593" y="30505"/>
                  </a:lnTo>
                  <a:lnTo>
                    <a:pt x="299593" y="10922"/>
                  </a:lnTo>
                  <a:close/>
                </a:path>
                <a:path w="340359" h="132714">
                  <a:moveTo>
                    <a:pt x="309079" y="100888"/>
                  </a:moveTo>
                  <a:lnTo>
                    <a:pt x="306857" y="88976"/>
                  </a:lnTo>
                  <a:lnTo>
                    <a:pt x="304723" y="85686"/>
                  </a:lnTo>
                  <a:lnTo>
                    <a:pt x="300596" y="79324"/>
                  </a:lnTo>
                  <a:lnTo>
                    <a:pt x="293217" y="74422"/>
                  </a:lnTo>
                  <a:lnTo>
                    <a:pt x="293217" y="92837"/>
                  </a:lnTo>
                  <a:lnTo>
                    <a:pt x="293217" y="109829"/>
                  </a:lnTo>
                  <a:lnTo>
                    <a:pt x="287045" y="116979"/>
                  </a:lnTo>
                  <a:lnTo>
                    <a:pt x="269430" y="116979"/>
                  </a:lnTo>
                  <a:lnTo>
                    <a:pt x="263258" y="109829"/>
                  </a:lnTo>
                  <a:lnTo>
                    <a:pt x="263258" y="92837"/>
                  </a:lnTo>
                  <a:lnTo>
                    <a:pt x="269430" y="85686"/>
                  </a:lnTo>
                  <a:lnTo>
                    <a:pt x="287045" y="85686"/>
                  </a:lnTo>
                  <a:lnTo>
                    <a:pt x="293217" y="92837"/>
                  </a:lnTo>
                  <a:lnTo>
                    <a:pt x="293217" y="74422"/>
                  </a:lnTo>
                  <a:lnTo>
                    <a:pt x="290868" y="72859"/>
                  </a:lnTo>
                  <a:lnTo>
                    <a:pt x="278244" y="70497"/>
                  </a:lnTo>
                  <a:lnTo>
                    <a:pt x="265607" y="72859"/>
                  </a:lnTo>
                  <a:lnTo>
                    <a:pt x="255879" y="79324"/>
                  </a:lnTo>
                  <a:lnTo>
                    <a:pt x="249605" y="88976"/>
                  </a:lnTo>
                  <a:lnTo>
                    <a:pt x="247396" y="100888"/>
                  </a:lnTo>
                  <a:lnTo>
                    <a:pt x="249605" y="112941"/>
                  </a:lnTo>
                  <a:lnTo>
                    <a:pt x="255879" y="122897"/>
                  </a:lnTo>
                  <a:lnTo>
                    <a:pt x="265607" y="129679"/>
                  </a:lnTo>
                  <a:lnTo>
                    <a:pt x="278244" y="132168"/>
                  </a:lnTo>
                  <a:lnTo>
                    <a:pt x="290868" y="129679"/>
                  </a:lnTo>
                  <a:lnTo>
                    <a:pt x="300596" y="122897"/>
                  </a:lnTo>
                  <a:lnTo>
                    <a:pt x="304317" y="116979"/>
                  </a:lnTo>
                  <a:lnTo>
                    <a:pt x="306857" y="112941"/>
                  </a:lnTo>
                  <a:lnTo>
                    <a:pt x="309079" y="100888"/>
                  </a:lnTo>
                  <a:close/>
                </a:path>
                <a:path w="340359" h="132714">
                  <a:moveTo>
                    <a:pt x="340258" y="10922"/>
                  </a:moveTo>
                  <a:lnTo>
                    <a:pt x="325348" y="10922"/>
                  </a:lnTo>
                  <a:lnTo>
                    <a:pt x="325348" y="30505"/>
                  </a:lnTo>
                  <a:lnTo>
                    <a:pt x="340258" y="30505"/>
                  </a:lnTo>
                  <a:lnTo>
                    <a:pt x="340258" y="10922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17347" y="2651226"/>
              <a:ext cx="8194675" cy="2124075"/>
            </a:xfrm>
            <a:custGeom>
              <a:avLst/>
              <a:gdLst/>
              <a:ahLst/>
              <a:cxnLst/>
              <a:rect l="l" t="t" r="r" b="b"/>
              <a:pathLst>
                <a:path w="8194675" h="2124075">
                  <a:moveTo>
                    <a:pt x="8194675" y="0"/>
                  </a:moveTo>
                  <a:lnTo>
                    <a:pt x="0" y="0"/>
                  </a:lnTo>
                  <a:lnTo>
                    <a:pt x="0" y="2123694"/>
                  </a:lnTo>
                  <a:lnTo>
                    <a:pt x="8194675" y="2123694"/>
                  </a:lnTo>
                  <a:lnTo>
                    <a:pt x="8194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739" y="56134"/>
            <a:ext cx="2564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11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Modify</a:t>
            </a:r>
            <a:r>
              <a:rPr dirty="0" sz="2400" spc="-50"/>
              <a:t> </a:t>
            </a:r>
            <a:r>
              <a:rPr dirty="0" sz="2400"/>
              <a:t>OSPFv2</a:t>
            </a:r>
            <a:r>
              <a:rPr dirty="0" sz="2400" spc="-55"/>
              <a:t> </a:t>
            </a:r>
            <a:r>
              <a:rPr dirty="0" sz="2400"/>
              <a:t>Intervals</a:t>
            </a:r>
            <a:r>
              <a:rPr dirty="0" sz="2400" spc="-4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7" name="object 7" descr=""/>
          <p:cNvSpPr txBox="1"/>
          <p:nvPr/>
        </p:nvSpPr>
        <p:spPr>
          <a:xfrm>
            <a:off x="553618" y="760603"/>
            <a:ext cx="8009255" cy="3395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5 </a:t>
            </a:r>
            <a:r>
              <a:rPr dirty="0" sz="1600">
                <a:latin typeface="Arial MT"/>
                <a:cs typeface="Arial MT"/>
              </a:rPr>
              <a:t>seconds.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automatically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four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seconds,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shown.</a:t>
            </a:r>
            <a:endParaRPr sz="1600">
              <a:latin typeface="Arial MT"/>
              <a:cs typeface="Arial MT"/>
            </a:endParaRPr>
          </a:p>
          <a:p>
            <a:pPr marL="355600" marR="3175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expires,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adjacency.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interval.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adjacencies.</a:t>
            </a:r>
            <a:endParaRPr sz="1600">
              <a:latin typeface="Arial MT"/>
              <a:cs typeface="Arial MT"/>
            </a:endParaRPr>
          </a:p>
          <a:p>
            <a:pPr algn="just" marL="55244">
              <a:lnSpc>
                <a:spcPct val="100000"/>
              </a:lnSpc>
              <a:spcBef>
                <a:spcPts val="118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g0/0/0</a:t>
            </a:r>
            <a:endParaRPr sz="1200">
              <a:latin typeface="Courier New"/>
              <a:cs typeface="Courier New"/>
            </a:endParaRPr>
          </a:p>
          <a:p>
            <a:pPr algn="just" marL="55244" marR="4355465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hello-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interval 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5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dead-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interval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20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endParaRPr sz="1200">
              <a:latin typeface="Courier New"/>
              <a:cs typeface="Courier New"/>
            </a:endParaRPr>
          </a:p>
          <a:p>
            <a:pPr marL="55244" marR="211454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*Jun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7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04:56:07.571: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%OSPF-5-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ADJCHG: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Process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10,</a:t>
            </a:r>
            <a:r>
              <a:rPr dirty="0" sz="1200" spc="-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Nbr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2.2.2.2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on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GigabitEthernet0/0/0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from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FULL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to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DOWN,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Down: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Dead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timer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expired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200" spc="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neighbor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67864" y="4130141"/>
            <a:ext cx="11264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Pri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State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FULL/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39846" y="4130141"/>
            <a:ext cx="852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Dead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Time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00:00:37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11700" y="4130141"/>
            <a:ext cx="8528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10.1.1.13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83300" y="4130141"/>
            <a:ext cx="18656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6290" y="4130141"/>
            <a:ext cx="10369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Neighbor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3.3.3.3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30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3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95"/>
              <a:t> </a:t>
            </a:r>
            <a:r>
              <a:rPr dirty="0" sz="2400"/>
              <a:t>Tracer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60"/>
              <a:t> </a:t>
            </a:r>
            <a:r>
              <a:rPr dirty="0" sz="2400"/>
              <a:t>Modify</a:t>
            </a:r>
            <a:r>
              <a:rPr dirty="0" sz="2400" spc="-55"/>
              <a:t> </a:t>
            </a:r>
            <a:r>
              <a:rPr dirty="0" sz="2400" spc="-25"/>
              <a:t>Single-</a:t>
            </a:r>
            <a:r>
              <a:rPr dirty="0" sz="2400"/>
              <a:t>Area</a:t>
            </a:r>
            <a:r>
              <a:rPr dirty="0" sz="2400" spc="-25"/>
              <a:t> </a:t>
            </a:r>
            <a:r>
              <a:rPr dirty="0" sz="2400" spc="-10"/>
              <a:t>OSPFv2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678434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Tracer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activity,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Adjust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account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gigabit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speeds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value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timers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modifications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accurately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reflected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457517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2.5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Default</a:t>
            </a:r>
            <a:r>
              <a:rPr dirty="0" sz="4600" spc="-9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Route Propagation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Default</a:t>
            </a:r>
            <a:r>
              <a:rPr dirty="0" spc="-55"/>
              <a:t> </a:t>
            </a:r>
            <a:r>
              <a:rPr dirty="0"/>
              <a:t>Route</a:t>
            </a:r>
            <a:r>
              <a:rPr dirty="0" spc="-35"/>
              <a:t> </a:t>
            </a:r>
            <a:r>
              <a:rPr dirty="0" spc="-10"/>
              <a:t>Propagation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Propagate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/>
              <a:t>Default</a:t>
            </a:r>
            <a:r>
              <a:rPr dirty="0" sz="2400" spc="-55"/>
              <a:t> </a:t>
            </a:r>
            <a:r>
              <a:rPr dirty="0" sz="2400"/>
              <a:t>Static</a:t>
            </a:r>
            <a:r>
              <a:rPr dirty="0" sz="2400" spc="-60"/>
              <a:t> </a:t>
            </a:r>
            <a:r>
              <a:rPr dirty="0" sz="2400"/>
              <a:t>Route</a:t>
            </a:r>
            <a:r>
              <a:rPr dirty="0" sz="2400" spc="-65"/>
              <a:t> </a:t>
            </a:r>
            <a:r>
              <a:rPr dirty="0" sz="2400"/>
              <a:t>in</a:t>
            </a:r>
            <a:r>
              <a:rPr dirty="0" sz="2400" spc="-55"/>
              <a:t> </a:t>
            </a:r>
            <a:r>
              <a:rPr dirty="0" sz="2400" spc="-10"/>
              <a:t>OSPFv2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692942"/>
            <a:ext cx="7996555" cy="224726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propagate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0.0.0.0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0.0.0.0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[</a:t>
            </a:r>
            <a:r>
              <a:rPr dirty="0" sz="1400" spc="-10" i="1">
                <a:latin typeface="Arial"/>
                <a:cs typeface="Arial"/>
              </a:rPr>
              <a:t>next-hop-</a:t>
            </a:r>
            <a:r>
              <a:rPr dirty="0" sz="1400" i="1">
                <a:latin typeface="Arial"/>
                <a:cs typeface="Arial"/>
              </a:rPr>
              <a:t>address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|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exit-intf</a:t>
            </a:r>
            <a:r>
              <a:rPr dirty="0" sz="1400">
                <a:latin typeface="Arial MT"/>
                <a:cs typeface="Arial MT"/>
              </a:rPr>
              <a:t>]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299085" marR="27051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 b="1">
                <a:latin typeface="Arial"/>
                <a:cs typeface="Arial"/>
              </a:rPr>
              <a:t>default-information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originate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configuration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instructs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R2 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propagate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default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OSPF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updates.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simulate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internet.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propagated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 domain.</a:t>
            </a:r>
            <a:endParaRPr sz="1600">
              <a:latin typeface="Arial MT"/>
              <a:cs typeface="Arial MT"/>
            </a:endParaRPr>
          </a:p>
          <a:p>
            <a:pPr marL="85725">
              <a:lnSpc>
                <a:spcPts val="1405"/>
              </a:lnSpc>
              <a:spcBef>
                <a:spcPts val="535"/>
              </a:spcBef>
            </a:pPr>
            <a:r>
              <a:rPr dirty="0" sz="1200" b="1">
                <a:latin typeface="Arial"/>
                <a:cs typeface="Arial"/>
              </a:rPr>
              <a:t>Note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configuring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static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routes,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best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practice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next-</a:t>
            </a:r>
            <a:r>
              <a:rPr dirty="0" sz="1200">
                <a:latin typeface="Arial MT"/>
                <a:cs typeface="Arial MT"/>
              </a:rPr>
              <a:t>hop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IP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address.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However,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when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simulating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</a:t>
            </a:r>
            <a:endParaRPr sz="1200">
              <a:latin typeface="Arial MT"/>
              <a:cs typeface="Arial MT"/>
            </a:endParaRPr>
          </a:p>
          <a:p>
            <a:pPr marL="85725">
              <a:lnSpc>
                <a:spcPts val="1405"/>
              </a:lnSpc>
            </a:pPr>
            <a:r>
              <a:rPr dirty="0" sz="1200">
                <a:latin typeface="Arial MT"/>
                <a:cs typeface="Arial MT"/>
              </a:rPr>
              <a:t>connection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internet,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 no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next-</a:t>
            </a:r>
            <a:r>
              <a:rPr dirty="0" sz="1200">
                <a:latin typeface="Arial MT"/>
                <a:cs typeface="Arial MT"/>
              </a:rPr>
              <a:t>hop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IP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address.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Therefore,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 i="1">
                <a:latin typeface="Arial"/>
                <a:cs typeface="Arial"/>
              </a:rPr>
              <a:t>exit-</a:t>
            </a:r>
            <a:r>
              <a:rPr dirty="0" sz="1200" i="1">
                <a:latin typeface="Arial"/>
                <a:cs typeface="Arial"/>
              </a:rPr>
              <a:t>intf</a:t>
            </a:r>
            <a:r>
              <a:rPr dirty="0" sz="1200" spc="-10" i="1">
                <a:latin typeface="Arial"/>
                <a:cs typeface="Arial"/>
              </a:rPr>
              <a:t> </a:t>
            </a:r>
            <a:r>
              <a:rPr dirty="0" sz="1200" spc="-10">
                <a:latin typeface="Arial MT"/>
                <a:cs typeface="Arial MT"/>
              </a:rPr>
              <a:t>argument.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662" y="3027146"/>
            <a:ext cx="8432800" cy="161607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1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1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lo1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1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1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100" spc="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64.100.0.1</a:t>
            </a:r>
            <a:r>
              <a:rPr dirty="0" sz="1100" spc="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255.255.255.252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if)#</a:t>
            </a:r>
            <a:r>
              <a:rPr dirty="0" sz="1100" spc="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exit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1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0.0.0.0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0.0.0.0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loopback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  <a:p>
            <a:pPr marL="91440" marR="84328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%Default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without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gateway,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if not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point-to-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point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interface,</a:t>
            </a:r>
            <a:r>
              <a:rPr dirty="0" sz="1100" spc="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may impact</a:t>
            </a: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 performance 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R2(config)#</a:t>
            </a:r>
            <a:r>
              <a:rPr dirty="0" sz="11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1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router)#</a:t>
            </a:r>
            <a:r>
              <a:rPr dirty="0" sz="11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default-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information</a:t>
            </a:r>
            <a:r>
              <a:rPr dirty="0" sz="1100" spc="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Courier New"/>
                <a:cs typeface="Courier New"/>
              </a:rPr>
              <a:t>originate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ourier New"/>
                <a:cs typeface="Courier New"/>
              </a:rPr>
              <a:t>R2(config-</a:t>
            </a:r>
            <a:r>
              <a:rPr dirty="0" sz="1100">
                <a:solidFill>
                  <a:srgbClr val="FFFFFF"/>
                </a:solidFill>
                <a:latin typeface="Courier New"/>
                <a:cs typeface="Courier New"/>
              </a:rPr>
              <a:t>router)#</a:t>
            </a:r>
            <a:r>
              <a:rPr dirty="0" sz="1100" spc="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1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100" spc="-25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174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Default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Propagation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905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/>
              <a:t>the</a:t>
            </a:r>
            <a:r>
              <a:rPr dirty="0" sz="2400" spc="-114"/>
              <a:t> </a:t>
            </a:r>
            <a:r>
              <a:rPr dirty="0" sz="2400"/>
              <a:t>Propagated</a:t>
            </a:r>
            <a:r>
              <a:rPr dirty="0" sz="2400" spc="-95"/>
              <a:t> </a:t>
            </a:r>
            <a:r>
              <a:rPr dirty="0" sz="2400"/>
              <a:t>Default</a:t>
            </a:r>
            <a:r>
              <a:rPr dirty="0" sz="2400" spc="-105"/>
              <a:t> </a:t>
            </a:r>
            <a:r>
              <a:rPr dirty="0" sz="2400" spc="-10"/>
              <a:t>Route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55609" cy="153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7368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20">
                <a:latin typeface="Arial MT"/>
                <a:cs typeface="Arial MT"/>
              </a:rPr>
              <a:t>You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route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 </a:t>
            </a:r>
            <a:r>
              <a:rPr dirty="0" sz="1600" spc="-2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O*E2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signifying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learned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OSPFv2.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asterisk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candidate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E2 </a:t>
            </a:r>
            <a:r>
              <a:rPr dirty="0" sz="1600">
                <a:latin typeface="Arial MT"/>
                <a:cs typeface="Arial MT"/>
              </a:rPr>
              <a:t>designation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external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beyond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scope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module.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5508" y="2442806"/>
            <a:ext cx="6417945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R2#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Gateway</a:t>
            </a:r>
            <a:endParaRPr sz="1200">
              <a:latin typeface="Courier New"/>
              <a:cs typeface="Courier New"/>
            </a:endParaRPr>
          </a:p>
          <a:p>
            <a:pPr marL="91440" marR="1532890">
              <a:lnSpc>
                <a:spcPct val="100000"/>
              </a:lnSpc>
              <a:tabLst>
                <a:tab pos="731520" algn="l"/>
              </a:tabLst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Gateway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of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last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resort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0.0.0.0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to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network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0.0.0.0 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S*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0.0.0.0/0</a:t>
            </a:r>
            <a:r>
              <a:rPr dirty="0" sz="1200" spc="-4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directly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connected,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Loopback1</a:t>
            </a:r>
            <a:endParaRPr sz="1200">
              <a:latin typeface="Courier New"/>
              <a:cs typeface="Courier New"/>
            </a:endParaRPr>
          </a:p>
          <a:p>
            <a:pPr marL="64325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10.0.0.0/8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variably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subnetted,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subnets,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masks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0838" y="3636962"/>
            <a:ext cx="7564120" cy="10160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begin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Gateway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Gateway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last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resort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10.1.1.6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to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network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0.0.0.0</a:t>
            </a:r>
            <a:endParaRPr sz="1200">
              <a:latin typeface="Courier New"/>
              <a:cs typeface="Courier New"/>
            </a:endParaRPr>
          </a:p>
          <a:p>
            <a:pPr marL="643255" marR="1206500" indent="-551815">
              <a:lnSpc>
                <a:spcPct val="100000"/>
              </a:lnSpc>
              <a:tabLst>
                <a:tab pos="642620" algn="l"/>
              </a:tabLst>
            </a:pP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O*E2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	0.0.0.0/0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[110/1]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via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10.1.1.6,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00:11:08,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GigabitEthernet0/0/0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10.0.0.0/8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variably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subnetted,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subnets,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masks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Default</a:t>
            </a:r>
            <a:r>
              <a:rPr dirty="0" spc="-55"/>
              <a:t> </a:t>
            </a:r>
            <a:r>
              <a:rPr dirty="0"/>
              <a:t>Route</a:t>
            </a:r>
            <a:r>
              <a:rPr dirty="0" spc="-35"/>
              <a:t> </a:t>
            </a:r>
            <a:r>
              <a:rPr dirty="0" spc="-10"/>
              <a:t>Propagation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10"/>
              <a:t> </a:t>
            </a:r>
            <a:r>
              <a:rPr dirty="0" sz="2400"/>
              <a:t>Tracer</a:t>
            </a:r>
            <a:r>
              <a:rPr dirty="0" sz="2400" spc="-80"/>
              <a:t> </a:t>
            </a:r>
            <a:r>
              <a:rPr dirty="0" sz="2400"/>
              <a:t>-</a:t>
            </a:r>
            <a:r>
              <a:rPr dirty="0" sz="2400" spc="-75"/>
              <a:t> </a:t>
            </a:r>
            <a:r>
              <a:rPr dirty="0" sz="2400"/>
              <a:t>Propagate</a:t>
            </a:r>
            <a:r>
              <a:rPr dirty="0" sz="2400" spc="-65"/>
              <a:t> </a:t>
            </a:r>
            <a:r>
              <a:rPr dirty="0" sz="2400"/>
              <a:t>a</a:t>
            </a:r>
            <a:r>
              <a:rPr dirty="0" sz="2400" spc="-75"/>
              <a:t> </a:t>
            </a:r>
            <a:r>
              <a:rPr dirty="0" sz="2400"/>
              <a:t>Default</a:t>
            </a:r>
            <a:r>
              <a:rPr dirty="0" sz="2400" spc="-70"/>
              <a:t> </a:t>
            </a:r>
            <a:r>
              <a:rPr dirty="0" sz="2400"/>
              <a:t>Route</a:t>
            </a:r>
            <a:r>
              <a:rPr dirty="0" sz="2400" spc="-65"/>
              <a:t> </a:t>
            </a:r>
            <a:r>
              <a:rPr dirty="0" sz="2400"/>
              <a:t>in</a:t>
            </a:r>
            <a:r>
              <a:rPr dirty="0" sz="2400" spc="-80"/>
              <a:t> </a:t>
            </a:r>
            <a:r>
              <a:rPr dirty="0" sz="2400" spc="-10"/>
              <a:t>OSPFv2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4766945" cy="1146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Propagate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67499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2.6</a:t>
            </a:r>
            <a:r>
              <a:rPr dirty="0" sz="4600" spc="-14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Verify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 spc="-35">
                <a:solidFill>
                  <a:srgbClr val="AEE8FA"/>
                </a:solidFill>
              </a:rPr>
              <a:t>Single-</a:t>
            </a:r>
            <a:r>
              <a:rPr dirty="0" sz="4600" spc="-20">
                <a:solidFill>
                  <a:srgbClr val="AEE8FA"/>
                </a:solidFill>
              </a:rPr>
              <a:t>Area </a:t>
            </a:r>
            <a:r>
              <a:rPr dirty="0" sz="4600" spc="-10">
                <a:solidFill>
                  <a:srgbClr val="AEE8FA"/>
                </a:solidFill>
              </a:rPr>
              <a:t>OSPFv2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Verify</a:t>
            </a:r>
            <a:r>
              <a:rPr dirty="0" spc="-55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6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60"/>
              <a:t> </a:t>
            </a:r>
            <a:r>
              <a:rPr dirty="0" sz="2400"/>
              <a:t>OSPF</a:t>
            </a:r>
            <a:r>
              <a:rPr dirty="0" sz="2400" spc="-75"/>
              <a:t> </a:t>
            </a:r>
            <a:r>
              <a:rPr dirty="0" sz="2400" spc="-10"/>
              <a:t>Neighbors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677784" cy="2799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particularly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brief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verifies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desired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active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correct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IP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addressing.</a:t>
            </a:r>
            <a:endParaRPr sz="1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route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verifies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table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contains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expected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expected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ospf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neighbor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protocols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0" b="1">
                <a:latin typeface="Arial"/>
                <a:cs typeface="Arial"/>
              </a:rPr>
              <a:t> ospf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400" b="1">
                <a:latin typeface="Arial"/>
                <a:cs typeface="Arial"/>
              </a:rPr>
              <a:t>show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ip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ospf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interface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03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482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85"/>
              <a:t> </a:t>
            </a:r>
            <a:r>
              <a:rPr dirty="0" sz="2400" spc="-25"/>
              <a:t>IDs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4665" cy="2703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9972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32-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represented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originating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  <a:p>
            <a:pPr algn="just" marL="355600" marR="16764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Every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participate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domain.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defined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automatically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OSPF-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ts val="1639"/>
              </a:lnSpc>
              <a:spcBef>
                <a:spcPts val="509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Participate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synchronization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OSPF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databases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During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Exchange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</a:t>
            </a:r>
            <a:endParaRPr sz="1400">
              <a:latin typeface="Arial MT"/>
              <a:cs typeface="Arial MT"/>
            </a:endParaRPr>
          </a:p>
          <a:p>
            <a:pPr marL="428625">
              <a:lnSpc>
                <a:spcPts val="1639"/>
              </a:lnSpc>
            </a:pP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send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database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descriptor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(DBD)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first.</a:t>
            </a:r>
            <a:endParaRPr sz="1400">
              <a:latin typeface="Arial MT"/>
              <a:cs typeface="Arial MT"/>
            </a:endParaRPr>
          </a:p>
          <a:p>
            <a:pPr lvl="1" marL="428625" marR="45720" indent="-342900">
              <a:lnSpc>
                <a:spcPts val="1600"/>
              </a:lnSpc>
              <a:spcBef>
                <a:spcPts val="640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Participate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election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the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designated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router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(DR)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multiaccess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environment,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elected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second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highest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elected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backup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designated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(BDR).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72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Verify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92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95"/>
              <a:t> </a:t>
            </a:r>
            <a:r>
              <a:rPr dirty="0" sz="2400"/>
              <a:t>OSPF</a:t>
            </a:r>
            <a:r>
              <a:rPr dirty="0" sz="2400" spc="-105"/>
              <a:t> </a:t>
            </a:r>
            <a:r>
              <a:rPr dirty="0" sz="2400"/>
              <a:t>Neighbors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/>
          <p:nvPr/>
        </p:nvSpPr>
        <p:spPr>
          <a:xfrm>
            <a:off x="389280" y="2828251"/>
            <a:ext cx="8280400" cy="1016000"/>
          </a:xfrm>
          <a:custGeom>
            <a:avLst/>
            <a:gdLst/>
            <a:ahLst/>
            <a:cxnLst/>
            <a:rect l="l" t="t" r="r" b="b"/>
            <a:pathLst>
              <a:path w="8280400" h="1016000">
                <a:moveTo>
                  <a:pt x="8280019" y="0"/>
                </a:moveTo>
                <a:lnTo>
                  <a:pt x="0" y="0"/>
                </a:lnTo>
                <a:lnTo>
                  <a:pt x="0" y="1015657"/>
                </a:lnTo>
                <a:lnTo>
                  <a:pt x="8280019" y="1015657"/>
                </a:lnTo>
                <a:lnTo>
                  <a:pt x="8280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80669" y="760603"/>
            <a:ext cx="8067040" cy="2291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2799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42799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neighbor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adjacency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not </a:t>
            </a:r>
            <a:r>
              <a:rPr dirty="0" sz="1600">
                <a:latin typeface="Arial MT"/>
                <a:cs typeface="Arial MT"/>
              </a:rPr>
              <a:t>displayed,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not </a:t>
            </a:r>
            <a:r>
              <a:rPr dirty="0" sz="1600">
                <a:latin typeface="Arial MT"/>
                <a:cs typeface="Arial MT"/>
              </a:rPr>
              <a:t>formed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adjacency.</a:t>
            </a:r>
            <a:endParaRPr sz="1600">
              <a:latin typeface="Arial MT"/>
              <a:cs typeface="Arial MT"/>
            </a:endParaRPr>
          </a:p>
          <a:p>
            <a:pPr marL="158750" marR="160020">
              <a:lnSpc>
                <a:spcPts val="1600"/>
              </a:lnSpc>
              <a:spcBef>
                <a:spcPts val="635"/>
              </a:spcBef>
            </a:pPr>
            <a:r>
              <a:rPr dirty="0" sz="1400" spc="-10" b="1">
                <a:latin typeface="Arial"/>
                <a:cs typeface="Arial"/>
              </a:rPr>
              <a:t>Note</a:t>
            </a:r>
            <a:r>
              <a:rPr dirty="0" sz="1400" spc="-10">
                <a:latin typeface="Arial MT"/>
                <a:cs typeface="Arial MT"/>
              </a:rPr>
              <a:t>: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non-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relationship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non-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BDR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display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two-</a:t>
            </a:r>
            <a:r>
              <a:rPr dirty="0" sz="1400">
                <a:latin typeface="Arial MT"/>
                <a:cs typeface="Arial MT"/>
              </a:rPr>
              <a:t>way adjacency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instead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full.</a:t>
            </a:r>
            <a:endParaRPr sz="1400">
              <a:latin typeface="Arial MT"/>
              <a:cs typeface="Arial MT"/>
            </a:endParaRPr>
          </a:p>
          <a:p>
            <a:pPr marL="427990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42799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R1.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 neighbor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138929" y="3026791"/>
            <a:ext cx="1113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Address 10.1.1.13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10784" y="3026791"/>
            <a:ext cx="1852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572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Interface GigabitEthernet0/0/1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52548" y="3026791"/>
            <a:ext cx="11137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Pri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State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56565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FULL/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tabLst>
                <a:tab pos="456565" algn="l"/>
              </a:tabLst>
            </a:pP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FULL/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37661" y="3026791"/>
            <a:ext cx="927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8636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Dead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Time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00:00:35</a:t>
            </a:r>
            <a:endParaRPr sz="1200">
              <a:latin typeface="Courier New"/>
              <a:cs typeface="Courier New"/>
            </a:endParaRPr>
          </a:p>
          <a:p>
            <a:pPr marL="86360">
              <a:lnSpc>
                <a:spcPct val="100000"/>
              </a:lnSpc>
            </a:pP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00:00:31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38929" y="3392551"/>
            <a:ext cx="27673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4400" algn="l"/>
              </a:tabLst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10.1.1.6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0669" y="3026791"/>
            <a:ext cx="10242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Neighbor</a:t>
            </a:r>
            <a:r>
              <a:rPr dirty="0" sz="1200" spc="-5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ID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3.3.3.3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2.2.2.2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Verify</a:t>
            </a:r>
            <a:r>
              <a:rPr dirty="0" spc="-55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6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95"/>
              <a:t> </a:t>
            </a:r>
            <a:r>
              <a:rPr dirty="0" sz="2400"/>
              <a:t>OSPF</a:t>
            </a:r>
            <a:r>
              <a:rPr dirty="0" sz="2400" spc="-105"/>
              <a:t> </a:t>
            </a:r>
            <a:r>
              <a:rPr dirty="0" sz="2400"/>
              <a:t>Neighbors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7666990" cy="14890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adjacency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occurs: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Dead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match.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match.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missing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incorrect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72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Verify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88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80"/>
              <a:t> </a:t>
            </a:r>
            <a:r>
              <a:rPr dirty="0" sz="2400"/>
              <a:t>OSPF</a:t>
            </a:r>
            <a:r>
              <a:rPr dirty="0" sz="2400" spc="-90"/>
              <a:t> </a:t>
            </a:r>
            <a:r>
              <a:rPr dirty="0" sz="2400"/>
              <a:t>Protocol</a:t>
            </a:r>
            <a:r>
              <a:rPr dirty="0" sz="2400" spc="-80"/>
              <a:t> </a:t>
            </a:r>
            <a:r>
              <a:rPr dirty="0" sz="2400" spc="-10"/>
              <a:t>Settings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361594" y="755396"/>
            <a:ext cx="2576195" cy="3684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 ip</a:t>
            </a:r>
            <a:r>
              <a:rPr dirty="0" sz="1600" spc="-10" b="1">
                <a:latin typeface="Arial"/>
                <a:cs typeface="Arial"/>
              </a:rPr>
              <a:t> protocols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quick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vital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OSPF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command </a:t>
            </a:r>
            <a:r>
              <a:rPr dirty="0" sz="1600">
                <a:latin typeface="Arial MT"/>
                <a:cs typeface="Arial MT"/>
              </a:rPr>
              <a:t>output.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10">
                <a:latin typeface="Arial MT"/>
                <a:cs typeface="Arial MT"/>
              </a:rPr>
              <a:t> interfaces </a:t>
            </a:r>
            <a:r>
              <a:rPr dirty="0" sz="1600">
                <a:latin typeface="Arial MT"/>
                <a:cs typeface="Arial MT"/>
              </a:rPr>
              <a:t>explicitly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advertise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routes,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neighbors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receiving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from,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administrative </a:t>
            </a:r>
            <a:r>
              <a:rPr dirty="0" sz="1600">
                <a:latin typeface="Arial MT"/>
                <a:cs typeface="Arial MT"/>
              </a:rPr>
              <a:t>distance,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110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 spc="-10">
                <a:latin typeface="Arial MT"/>
                <a:cs typeface="Arial MT"/>
              </a:rPr>
              <a:t>OSPF.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70427" y="823696"/>
            <a:ext cx="5873750" cy="3785870"/>
          </a:xfrm>
          <a:custGeom>
            <a:avLst/>
            <a:gdLst/>
            <a:ahLst/>
            <a:cxnLst/>
            <a:rect l="l" t="t" r="r" b="b"/>
            <a:pathLst>
              <a:path w="5873750" h="3785870">
                <a:moveTo>
                  <a:pt x="5873750" y="0"/>
                </a:moveTo>
                <a:lnTo>
                  <a:pt x="0" y="0"/>
                </a:lnTo>
                <a:lnTo>
                  <a:pt x="0" y="3785616"/>
                </a:lnTo>
                <a:lnTo>
                  <a:pt x="5873750" y="3785616"/>
                </a:lnTo>
                <a:lnTo>
                  <a:pt x="5873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249548" y="838580"/>
            <a:ext cx="564261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protocols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***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Routing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NSF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aware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***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(output</a:t>
            </a:r>
            <a:r>
              <a:rPr dirty="0" sz="1200" spc="-6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Protocol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ospf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10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"</a:t>
            </a:r>
            <a:endParaRPr sz="1200">
              <a:latin typeface="Courier New"/>
              <a:cs typeface="Courier New"/>
            </a:endParaRPr>
          </a:p>
          <a:p>
            <a:pPr algn="just" marL="194945" marR="19240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Outgoing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set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Incoming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all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set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200" spc="-1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1.1.1.1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Number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areas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this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1.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normal 0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stub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nssa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Maximum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path: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Routing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Networks:</a:t>
            </a:r>
            <a:endParaRPr sz="1200">
              <a:latin typeface="Courier New"/>
              <a:cs typeface="Courier New"/>
            </a:endParaRPr>
          </a:p>
          <a:p>
            <a:pPr marL="469900" marR="560705" indent="-274955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Routing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on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Interfaces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Configured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Explicitly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(Area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0):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Loopback0</a:t>
            </a:r>
            <a:endParaRPr sz="1200">
              <a:latin typeface="Courier New"/>
              <a:cs typeface="Courier New"/>
            </a:endParaRPr>
          </a:p>
          <a:p>
            <a:pPr marL="469900" marR="3324225">
              <a:lnSpc>
                <a:spcPct val="100000"/>
              </a:lnSpc>
            </a:pP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GigabitEthernet0/0/1 GigabitEthernet0/0/0</a:t>
            </a:r>
            <a:endParaRPr sz="1200">
              <a:latin typeface="Courier New"/>
              <a:cs typeface="Courier New"/>
            </a:endParaRPr>
          </a:p>
          <a:p>
            <a:pPr marL="194945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Routing</a:t>
            </a:r>
            <a:r>
              <a:rPr dirty="0" sz="1200" spc="-7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Information</a:t>
            </a:r>
            <a:r>
              <a:rPr dirty="0" sz="1200" spc="-6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Sources: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688079" y="3620894"/>
          <a:ext cx="3437890" cy="537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260"/>
                <a:gridCol w="1188719"/>
                <a:gridCol w="1362075"/>
              </a:tblGrid>
              <a:tr h="177165">
                <a:tc>
                  <a:txBody>
                    <a:bodyPr/>
                    <a:lstStyle/>
                    <a:p>
                      <a:pPr marL="31750">
                        <a:lnSpc>
                          <a:spcPts val="124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Gateway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4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Distance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240"/>
                        </a:lnSpc>
                      </a:pPr>
                      <a:r>
                        <a:rPr dirty="0" sz="120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dirty="0" sz="1200" spc="-3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3.3.3.3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00:09:30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77165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2.2.2.2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110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CCD74"/>
                          </a:solidFill>
                          <a:latin typeface="Courier New"/>
                          <a:cs typeface="Courier New"/>
                        </a:rPr>
                        <a:t>00:09:58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249548" y="4131361"/>
            <a:ext cx="2603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Distance:</a:t>
            </a:r>
            <a:r>
              <a:rPr dirty="0" sz="1200" spc="-3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(default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CCD74"/>
                </a:solidFill>
                <a:latin typeface="Courier New"/>
                <a:cs typeface="Courier New"/>
              </a:rPr>
              <a:t>110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72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Verify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97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7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/>
              <a:t>Process</a:t>
            </a:r>
            <a:r>
              <a:rPr dirty="0" sz="2400" spc="-70"/>
              <a:t> </a:t>
            </a:r>
            <a:r>
              <a:rPr dirty="0" sz="2400" spc="-10"/>
              <a:t>Information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2011680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 ip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ospf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examine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  <a:p>
            <a:pPr marL="12700" marR="9715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SPF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was </a:t>
            </a:r>
            <a:r>
              <a:rPr dirty="0" sz="1600" spc="-10">
                <a:latin typeface="Arial MT"/>
                <a:cs typeface="Arial MT"/>
              </a:rPr>
              <a:t>executed.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765805" y="981036"/>
            <a:ext cx="5903595" cy="3232150"/>
          </a:xfrm>
          <a:custGeom>
            <a:avLst/>
            <a:gdLst/>
            <a:ahLst/>
            <a:cxnLst/>
            <a:rect l="l" t="t" r="r" b="b"/>
            <a:pathLst>
              <a:path w="5903595" h="3232150">
                <a:moveTo>
                  <a:pt x="5903595" y="0"/>
                </a:moveTo>
                <a:lnTo>
                  <a:pt x="0" y="0"/>
                </a:lnTo>
                <a:lnTo>
                  <a:pt x="0" y="3231642"/>
                </a:lnTo>
                <a:lnTo>
                  <a:pt x="5903595" y="3231642"/>
                </a:lnTo>
                <a:lnTo>
                  <a:pt x="59035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Courier New"/>
                <a:cs typeface="Courier New"/>
              </a:rPr>
              <a:t>R1#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/>
              <a:t>show</a:t>
            </a:r>
            <a:r>
              <a:rPr dirty="0" spc="-10"/>
              <a:t> </a:t>
            </a:r>
            <a:r>
              <a:rPr dirty="0"/>
              <a:t>ip</a:t>
            </a:r>
            <a:r>
              <a:rPr dirty="0" spc="-30"/>
              <a:t> </a:t>
            </a:r>
            <a:r>
              <a:rPr dirty="0" spc="-20"/>
              <a:t>ospf</a:t>
            </a:r>
          </a:p>
          <a:p>
            <a:pPr marL="12700">
              <a:lnSpc>
                <a:spcPct val="100000"/>
              </a:lnSpc>
            </a:pP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Routing</a:t>
            </a:r>
            <a:r>
              <a:rPr dirty="0" spc="-2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Process</a:t>
            </a:r>
            <a:r>
              <a:rPr dirty="0" spc="-10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"ospf</a:t>
            </a:r>
            <a:r>
              <a:rPr dirty="0" spc="-1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10"</a:t>
            </a:r>
            <a:r>
              <a:rPr dirty="0" spc="-20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pc="-20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ID</a:t>
            </a:r>
            <a:r>
              <a:rPr dirty="0" spc="-3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pc="-10" b="0">
                <a:solidFill>
                  <a:srgbClr val="FCCD74"/>
                </a:solidFill>
                <a:latin typeface="Courier New"/>
                <a:cs typeface="Courier New"/>
              </a:rPr>
              <a:t>1.1.1.1</a:t>
            </a:r>
          </a:p>
          <a:p>
            <a:pPr marL="103505" marR="920750" indent="-91440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Start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time:</a:t>
            </a:r>
            <a:r>
              <a:rPr dirty="0" spc="-4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00:01:47.390,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Time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elapsed: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00:12:32.320 </a:t>
            </a:r>
            <a:r>
              <a:rPr dirty="0" b="0">
                <a:latin typeface="Courier New"/>
                <a:cs typeface="Courier New"/>
              </a:rPr>
              <a:t>(output</a:t>
            </a:r>
            <a:r>
              <a:rPr dirty="0" spc="-45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omitted)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Cisco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NSF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helper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support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enabled</a:t>
            </a:r>
          </a:p>
          <a:p>
            <a:pPr marL="12700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Reference</a:t>
            </a:r>
            <a:r>
              <a:rPr dirty="0" spc="-4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bandwidth</a:t>
            </a:r>
            <a:r>
              <a:rPr dirty="0" spc="-4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unit</a:t>
            </a:r>
            <a:r>
              <a:rPr dirty="0" spc="-4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is</a:t>
            </a:r>
            <a:r>
              <a:rPr dirty="0" spc="-4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10000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spc="-20" b="0">
                <a:latin typeface="Courier New"/>
                <a:cs typeface="Courier New"/>
              </a:rPr>
              <a:t>mbps</a:t>
            </a:r>
          </a:p>
          <a:p>
            <a:pPr marL="469265">
              <a:lnSpc>
                <a:spcPct val="100000"/>
              </a:lnSpc>
            </a:pP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Area</a:t>
            </a:r>
            <a:r>
              <a:rPr dirty="0" spc="-3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pc="-10" b="0">
                <a:solidFill>
                  <a:srgbClr val="FCCD74"/>
                </a:solidFill>
                <a:latin typeface="Courier New"/>
                <a:cs typeface="Courier New"/>
              </a:rPr>
              <a:t>BACKBONE(0)</a:t>
            </a:r>
          </a:p>
          <a:p>
            <a:pPr marL="926465" marR="1296035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interfaces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in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this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area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is</a:t>
            </a:r>
            <a:r>
              <a:rPr dirty="0" spc="-30" b="0">
                <a:latin typeface="Courier New"/>
                <a:cs typeface="Courier New"/>
              </a:rPr>
              <a:t> </a:t>
            </a:r>
            <a:r>
              <a:rPr dirty="0" spc="-50" b="0">
                <a:latin typeface="Courier New"/>
                <a:cs typeface="Courier New"/>
              </a:rPr>
              <a:t>3 </a:t>
            </a:r>
            <a:r>
              <a:rPr dirty="0" b="0">
                <a:latin typeface="Courier New"/>
                <a:cs typeface="Courier New"/>
              </a:rPr>
              <a:t>Area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has</a:t>
            </a:r>
            <a:r>
              <a:rPr dirty="0" spc="-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no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authentication</a:t>
            </a:r>
          </a:p>
          <a:p>
            <a:pPr marL="926465" marR="743585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SPF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algorithm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last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executed</a:t>
            </a:r>
            <a:r>
              <a:rPr dirty="0" spc="-5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00:11:31.231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spc="-25" b="0">
                <a:latin typeface="Courier New"/>
                <a:cs typeface="Courier New"/>
              </a:rPr>
              <a:t>ago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SPF</a:t>
            </a:r>
            <a:r>
              <a:rPr dirty="0" spc="-30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algorithm</a:t>
            </a:r>
            <a:r>
              <a:rPr dirty="0" spc="-2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executed</a:t>
            </a:r>
            <a:r>
              <a:rPr dirty="0" spc="-30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b="0">
                <a:solidFill>
                  <a:srgbClr val="FCCD74"/>
                </a:solidFill>
                <a:latin typeface="Courier New"/>
                <a:cs typeface="Courier New"/>
              </a:rPr>
              <a:t>4</a:t>
            </a:r>
            <a:r>
              <a:rPr dirty="0" spc="-25" b="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pc="-20" b="0">
                <a:solidFill>
                  <a:srgbClr val="FCCD74"/>
                </a:solidFill>
                <a:latin typeface="Courier New"/>
                <a:cs typeface="Courier New"/>
              </a:rPr>
              <a:t>times</a:t>
            </a:r>
          </a:p>
          <a:p>
            <a:pPr marL="926465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Area</a:t>
            </a:r>
            <a:r>
              <a:rPr dirty="0" spc="-4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ranges</a:t>
            </a:r>
            <a:r>
              <a:rPr dirty="0" spc="-35" b="0">
                <a:latin typeface="Courier New"/>
                <a:cs typeface="Courier New"/>
              </a:rPr>
              <a:t> </a:t>
            </a:r>
            <a:r>
              <a:rPr dirty="0" spc="-25" b="0">
                <a:latin typeface="Courier New"/>
                <a:cs typeface="Courier New"/>
              </a:rPr>
              <a:t>are</a:t>
            </a: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LSA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3.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Checksum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Sum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0x00E77E</a:t>
            </a:r>
          </a:p>
          <a:p>
            <a:pPr marL="926465" marR="5080">
              <a:lnSpc>
                <a:spcPct val="100000"/>
              </a:lnSpc>
            </a:pP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opaque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link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LSA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0.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Checksum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Sum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spc="-10" b="0">
                <a:latin typeface="Courier New"/>
                <a:cs typeface="Courier New"/>
              </a:rPr>
              <a:t>0x000000 </a:t>
            </a: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2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DCbitless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LSA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0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indication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LSA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spc="-50" b="0">
                <a:latin typeface="Courier New"/>
                <a:cs typeface="Courier New"/>
              </a:rPr>
              <a:t>0 </a:t>
            </a:r>
            <a:r>
              <a:rPr dirty="0" b="0">
                <a:latin typeface="Courier New"/>
                <a:cs typeface="Courier New"/>
              </a:rPr>
              <a:t>Number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of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DoNotAge</a:t>
            </a:r>
            <a:r>
              <a:rPr dirty="0" spc="-15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LSA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0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Flood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list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b="0">
                <a:latin typeface="Courier New"/>
                <a:cs typeface="Courier New"/>
              </a:rPr>
              <a:t>length</a:t>
            </a:r>
            <a:r>
              <a:rPr dirty="0" spc="-20" b="0">
                <a:latin typeface="Courier New"/>
                <a:cs typeface="Courier New"/>
              </a:rPr>
              <a:t> </a:t>
            </a:r>
            <a:r>
              <a:rPr dirty="0" spc="-50" b="0">
                <a:latin typeface="Courier New"/>
                <a:cs typeface="Courier New"/>
              </a:rPr>
              <a:t>0</a:t>
            </a:r>
          </a:p>
          <a:p>
            <a:pPr marL="12700">
              <a:lnSpc>
                <a:spcPct val="100000"/>
              </a:lnSpc>
            </a:pPr>
            <a:r>
              <a:rPr dirty="0" spc="-25" b="0">
                <a:latin typeface="Courier New"/>
                <a:cs typeface="Courier New"/>
              </a:rPr>
              <a:t>R1#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72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Verify</a:t>
            </a:r>
            <a:r>
              <a:rPr dirty="0" sz="1600" spc="-5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Single-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Area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OSPFv2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1554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Verify</a:t>
            </a:r>
            <a:r>
              <a:rPr dirty="0" sz="2400" spc="-55"/>
              <a:t> </a:t>
            </a:r>
            <a:r>
              <a:rPr dirty="0" sz="2400"/>
              <a:t>OSPF</a:t>
            </a:r>
            <a:r>
              <a:rPr dirty="0" sz="2400" spc="-65"/>
              <a:t> </a:t>
            </a:r>
            <a:r>
              <a:rPr dirty="0" sz="2400"/>
              <a:t>Interface</a:t>
            </a:r>
            <a:r>
              <a:rPr dirty="0" sz="2400" spc="-75"/>
              <a:t> </a:t>
            </a:r>
            <a:r>
              <a:rPr dirty="0" sz="2400" spc="-10"/>
              <a:t>Settings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575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detailed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OSPFv2-enabled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just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 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BDR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shown),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neighbors.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02956" y="2065388"/>
            <a:ext cx="7089140" cy="2124075"/>
          </a:xfrm>
          <a:custGeom>
            <a:avLst/>
            <a:gdLst/>
            <a:ahLst/>
            <a:cxnLst/>
            <a:rect l="l" t="t" r="r" b="b"/>
            <a:pathLst>
              <a:path w="7089140" h="2124075">
                <a:moveTo>
                  <a:pt x="7088885" y="0"/>
                </a:moveTo>
                <a:lnTo>
                  <a:pt x="0" y="0"/>
                </a:lnTo>
                <a:lnTo>
                  <a:pt x="0" y="2123693"/>
                </a:lnTo>
                <a:lnTo>
                  <a:pt x="7088885" y="2123693"/>
                </a:lnTo>
                <a:lnTo>
                  <a:pt x="70888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81811" y="2080641"/>
            <a:ext cx="6743700" cy="2037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GigabitEthernet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0/0/0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GigabitEthernet0/0/0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up,</a:t>
            </a:r>
            <a:r>
              <a:rPr dirty="0" sz="12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line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protocol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up</a:t>
            </a:r>
            <a:endParaRPr sz="1200">
              <a:latin typeface="Courier New"/>
              <a:cs typeface="Courier New"/>
            </a:endParaRPr>
          </a:p>
          <a:p>
            <a:pPr marL="195580" marR="508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Internet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Address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10.1.1.5/30,</a:t>
            </a:r>
            <a:r>
              <a:rPr dirty="0" sz="1200" spc="-2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Area</a:t>
            </a:r>
            <a:r>
              <a:rPr dirty="0" sz="1200" spc="-4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0,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Attached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via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Enable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Process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10,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Router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1.1.1.1,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Network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Type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POINT_TO_POINT,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Cost:</a:t>
            </a:r>
            <a:r>
              <a:rPr dirty="0" sz="1200" spc="-25">
                <a:solidFill>
                  <a:srgbClr val="FCCD74"/>
                </a:solidFill>
                <a:latin typeface="Courier New"/>
                <a:cs typeface="Courier New"/>
              </a:rPr>
              <a:t> 10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&lt;output</a:t>
            </a:r>
            <a:r>
              <a:rPr dirty="0" sz="1200" spc="-4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omitted&gt;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1,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200" spc="-3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count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is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solidFill>
                  <a:srgbClr val="FCCD74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195580" marR="3505835" indent="274320">
              <a:lnSpc>
                <a:spcPct val="100000"/>
              </a:lnSpc>
            </a:pP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Adjacent</a:t>
            </a:r>
            <a:r>
              <a:rPr dirty="0" sz="1200" spc="-40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with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CCD74"/>
                </a:solidFill>
                <a:latin typeface="Courier New"/>
                <a:cs typeface="Courier New"/>
              </a:rPr>
              <a:t>neighbor</a:t>
            </a:r>
            <a:r>
              <a:rPr dirty="0" sz="1200" spc="-35">
                <a:solidFill>
                  <a:srgbClr val="FCCD74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CCD74"/>
                </a:solidFill>
                <a:latin typeface="Courier New"/>
                <a:cs typeface="Courier New"/>
              </a:rPr>
              <a:t>2.2.2.2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Suppress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dirty="0" sz="1200" spc="-3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dirty="0" sz="1200" spc="-15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ourier New"/>
                <a:cs typeface="Courier New"/>
              </a:rPr>
              <a:t>neighbor(s)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FFFFF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Verify</a:t>
            </a:r>
            <a:r>
              <a:rPr dirty="0" spc="-55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6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65"/>
              <a:t> </a:t>
            </a:r>
            <a:r>
              <a:rPr dirty="0" sz="2400"/>
              <a:t>OSPF</a:t>
            </a:r>
            <a:r>
              <a:rPr dirty="0" sz="2400" spc="-75"/>
              <a:t> </a:t>
            </a:r>
            <a:r>
              <a:rPr dirty="0" sz="2400"/>
              <a:t>Interface</a:t>
            </a:r>
            <a:r>
              <a:rPr dirty="0" sz="2400" spc="-85"/>
              <a:t> </a:t>
            </a:r>
            <a:r>
              <a:rPr dirty="0" sz="2400"/>
              <a:t>Settings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933055" cy="2151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quick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interface </a:t>
            </a:r>
            <a:r>
              <a:rPr dirty="0" sz="1600" b="1">
                <a:latin typeface="Arial"/>
                <a:cs typeface="Arial"/>
              </a:rPr>
              <a:t>brief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useful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seeing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including: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participating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OSPF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Networks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advertised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(IP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Address/Mask)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Cost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state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neighbors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25487" y="3221405"/>
            <a:ext cx="7620000" cy="1200785"/>
          </a:xfrm>
          <a:custGeom>
            <a:avLst/>
            <a:gdLst/>
            <a:ahLst/>
            <a:cxnLst/>
            <a:rect l="l" t="t" r="r" b="b"/>
            <a:pathLst>
              <a:path w="7620000" h="1200785">
                <a:moveTo>
                  <a:pt x="7620000" y="0"/>
                </a:moveTo>
                <a:lnTo>
                  <a:pt x="0" y="0"/>
                </a:lnTo>
                <a:lnTo>
                  <a:pt x="0" y="1200327"/>
                </a:lnTo>
                <a:lnTo>
                  <a:pt x="7620000" y="1200327"/>
                </a:lnTo>
                <a:lnTo>
                  <a:pt x="7620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39578" y="3221405"/>
          <a:ext cx="7341234" cy="119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6015"/>
                <a:gridCol w="633729"/>
                <a:gridCol w="747394"/>
                <a:gridCol w="1690369"/>
                <a:gridCol w="317500"/>
                <a:gridCol w="549910"/>
                <a:gridCol w="411479"/>
                <a:gridCol w="559435"/>
                <a:gridCol w="366395"/>
                <a:gridCol w="857884"/>
              </a:tblGrid>
              <a:tr h="40894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R1#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sz="1200" spc="-2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sz="1200" spc="-5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13055">
                        <a:lnSpc>
                          <a:spcPct val="100000"/>
                        </a:lnSpc>
                        <a:tabLst>
                          <a:tab pos="770255" algn="l"/>
                        </a:tabLst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PID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Area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355"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brief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Address/Mask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2794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3390">
                        <a:lnSpc>
                          <a:spcPct val="100000"/>
                        </a:lnSpc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Cost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556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165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State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556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5656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Nbrs</a:t>
                      </a:r>
                      <a:r>
                        <a:rPr dirty="0" sz="1200" spc="-3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F/C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3556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7960">
                <a:tc>
                  <a:txBody>
                    <a:bodyPr/>
                    <a:lstStyle/>
                    <a:p>
                      <a:pPr marL="77470">
                        <a:lnSpc>
                          <a:spcPts val="124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Lo0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ts val="124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240"/>
                        </a:lnSpc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384" marR="3175">
                        <a:lnSpc>
                          <a:spcPts val="124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10.10.1.1/24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4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24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P2P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820">
                        <a:lnSpc>
                          <a:spcPts val="124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0/0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7747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Gi0/0/1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280"/>
                        </a:lnSpc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384" marR="3175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10.1.1.14/30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P2P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8318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1/1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77470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Gi0/0/0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R1#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9539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280"/>
                        </a:lnSpc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128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10.1.1.5/30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P2P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280"/>
                        </a:lnSpc>
                      </a:pPr>
                      <a:r>
                        <a:rPr dirty="0" sz="1200" spc="-25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1/1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Verify</a:t>
            </a:r>
            <a:r>
              <a:rPr dirty="0" spc="-55"/>
              <a:t> </a:t>
            </a:r>
            <a:r>
              <a:rPr dirty="0" spc="-10"/>
              <a:t>Single-</a:t>
            </a:r>
            <a:r>
              <a:rPr dirty="0"/>
              <a:t>Area</a:t>
            </a:r>
            <a:r>
              <a:rPr dirty="0" spc="-65"/>
              <a:t> </a:t>
            </a:r>
            <a:r>
              <a:rPr dirty="0" spc="-10"/>
              <a:t>OSPFv2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10"/>
              <a:t> </a:t>
            </a:r>
            <a:r>
              <a:rPr dirty="0" sz="2400"/>
              <a:t>Tracer</a:t>
            </a:r>
            <a:r>
              <a:rPr dirty="0" sz="2400" spc="-75"/>
              <a:t> </a:t>
            </a:r>
            <a:r>
              <a:rPr dirty="0" sz="2400"/>
              <a:t>-</a:t>
            </a:r>
            <a:r>
              <a:rPr dirty="0" sz="2400" spc="-75"/>
              <a:t> </a:t>
            </a:r>
            <a:r>
              <a:rPr dirty="0" sz="2400" spc="-10"/>
              <a:t>Verify</a:t>
            </a:r>
            <a:r>
              <a:rPr dirty="0" sz="2400" spc="-70"/>
              <a:t> </a:t>
            </a:r>
            <a:r>
              <a:rPr dirty="0" sz="2400" spc="-20"/>
              <a:t>Single-</a:t>
            </a:r>
            <a:r>
              <a:rPr dirty="0" sz="2400"/>
              <a:t>Area</a:t>
            </a:r>
            <a:r>
              <a:rPr dirty="0" sz="2400" spc="-30"/>
              <a:t> </a:t>
            </a:r>
            <a:r>
              <a:rPr dirty="0" sz="2400" spc="-10"/>
              <a:t>OSPFv2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6661150" cy="2025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status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neighbors.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learned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Explain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determined.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Examine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settings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6974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2.7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69005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Packet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Tracer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-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 spc="-25">
                <a:solidFill>
                  <a:srgbClr val="367086"/>
                </a:solidFill>
              </a:rPr>
              <a:t>Single-</a:t>
            </a:r>
            <a:r>
              <a:rPr dirty="0" sz="2400">
                <a:solidFill>
                  <a:srgbClr val="367086"/>
                </a:solidFill>
              </a:rPr>
              <a:t>Area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OSPFv2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Configuration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497570" cy="923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Tracer,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broadcast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30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Lab</a:t>
            </a:r>
            <a:r>
              <a:rPr dirty="0" sz="2400" spc="-1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-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25">
                <a:solidFill>
                  <a:srgbClr val="367086"/>
                </a:solidFill>
              </a:rPr>
              <a:t>Single-</a:t>
            </a:r>
            <a:r>
              <a:rPr dirty="0" sz="2400">
                <a:solidFill>
                  <a:srgbClr val="367086"/>
                </a:solidFill>
              </a:rPr>
              <a:t>Area</a:t>
            </a:r>
            <a:r>
              <a:rPr dirty="0" sz="2400" spc="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OSPFv2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Configuration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6475095" cy="161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single-</a:t>
            </a:r>
            <a:r>
              <a:rPr dirty="0" sz="1800">
                <a:latin typeface="Arial MT"/>
                <a:cs typeface="Arial MT"/>
              </a:rPr>
              <a:t>area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OSPFv2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operation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Optimize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single-</a:t>
            </a:r>
            <a:r>
              <a:rPr dirty="0" sz="1800">
                <a:latin typeface="Arial MT"/>
                <a:cs typeface="Arial MT"/>
              </a:rPr>
              <a:t>area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OSPFv2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configuration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03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41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Router</a:t>
            </a:r>
            <a:r>
              <a:rPr dirty="0" sz="2400" spc="-35"/>
              <a:t> </a:t>
            </a:r>
            <a:r>
              <a:rPr dirty="0" sz="2400"/>
              <a:t>ID</a:t>
            </a:r>
            <a:r>
              <a:rPr dirty="0" sz="2400" spc="-40"/>
              <a:t> </a:t>
            </a:r>
            <a:r>
              <a:rPr dirty="0" sz="2400"/>
              <a:t>Order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35"/>
              <a:t> </a:t>
            </a:r>
            <a:r>
              <a:rPr dirty="0" sz="2400" spc="-10"/>
              <a:t>Precedence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632835" cy="3585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2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derive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based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criteria,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 preferential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order:</a:t>
            </a:r>
            <a:endParaRPr sz="1600">
              <a:latin typeface="Arial MT"/>
              <a:cs typeface="Arial MT"/>
            </a:endParaRPr>
          </a:p>
          <a:p>
            <a:pPr marL="355600" marR="4191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explicitly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router-</a:t>
            </a:r>
            <a:r>
              <a:rPr dirty="0" sz="1600" b="1">
                <a:latin typeface="Arial"/>
                <a:cs typeface="Arial"/>
              </a:rPr>
              <a:t>id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rid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 configuration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This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recommended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assign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chooses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interfaces.</a:t>
            </a:r>
            <a:endParaRPr sz="1600">
              <a:latin typeface="Arial MT"/>
              <a:cs typeface="Arial MT"/>
            </a:endParaRPr>
          </a:p>
          <a:p>
            <a:pPr marL="355600" marR="399415" indent="-34290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chooses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highest </a:t>
            </a:r>
            <a:r>
              <a:rPr dirty="0" sz="1600">
                <a:latin typeface="Arial MT"/>
                <a:cs typeface="Arial MT"/>
              </a:rPr>
              <a:t>active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its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interfaces.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686300" y="1067066"/>
            <a:ext cx="3962400" cy="3019425"/>
            <a:chOff x="4686300" y="1067066"/>
            <a:chExt cx="3962400" cy="30194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5350" y="1086116"/>
              <a:ext cx="3924300" cy="29813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695825" y="1076591"/>
              <a:ext cx="3943350" cy="3000375"/>
            </a:xfrm>
            <a:custGeom>
              <a:avLst/>
              <a:gdLst/>
              <a:ahLst/>
              <a:cxnLst/>
              <a:rect l="l" t="t" r="r" b="b"/>
              <a:pathLst>
                <a:path w="3943350" h="3000375">
                  <a:moveTo>
                    <a:pt x="0" y="3000375"/>
                  </a:moveTo>
                  <a:lnTo>
                    <a:pt x="3943350" y="3000375"/>
                  </a:lnTo>
                  <a:lnTo>
                    <a:pt x="3943350" y="0"/>
                  </a:lnTo>
                  <a:lnTo>
                    <a:pt x="0" y="0"/>
                  </a:lnTo>
                  <a:lnTo>
                    <a:pt x="0" y="300037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4964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25781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router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process-</a:t>
            </a:r>
            <a:r>
              <a:rPr dirty="0" sz="1500" b="1">
                <a:latin typeface="Arial"/>
                <a:cs typeface="Arial"/>
              </a:rPr>
              <a:t>id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global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process-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represents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65,535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selected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 	administrator.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32-</a:t>
            </a:r>
            <a:r>
              <a:rPr dirty="0" sz="1500">
                <a:latin typeface="Arial MT"/>
                <a:cs typeface="Arial MT"/>
              </a:rPr>
              <a:t>bit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value,</a:t>
            </a:r>
            <a:r>
              <a:rPr dirty="0" sz="1500" spc="-10">
                <a:latin typeface="Arial MT"/>
                <a:cs typeface="Arial MT"/>
              </a:rPr>
              <a:t> represented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IPv4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address.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OSPF-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synchronize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participate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BDR.</a:t>
            </a:r>
            <a:endParaRPr sz="1500">
              <a:latin typeface="Arial MT"/>
              <a:cs typeface="Arial MT"/>
            </a:endParaRPr>
          </a:p>
          <a:p>
            <a:pPr marL="181610" marR="16446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derive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three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criteria,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order: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is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explicitly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 b="1">
                <a:latin typeface="Arial"/>
                <a:cs typeface="Arial"/>
              </a:rPr>
              <a:t>router-</a:t>
            </a:r>
            <a:r>
              <a:rPr dirty="0" sz="1500" b="1">
                <a:latin typeface="Arial"/>
                <a:cs typeface="Arial"/>
              </a:rPr>
              <a:t>id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rid</a:t>
            </a:r>
            <a:r>
              <a:rPr dirty="0" sz="1500" spc="-2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2)</a:t>
            </a:r>
            <a:r>
              <a:rPr dirty="0" sz="1500" spc="-25">
                <a:latin typeface="Arial MT"/>
                <a:cs typeface="Arial MT"/>
              </a:rPr>
              <a:t> 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chooses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IPv4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loopback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chooses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active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IPv4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physical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interfaces.</a:t>
            </a:r>
            <a:endParaRPr sz="1500">
              <a:latin typeface="Arial MT"/>
              <a:cs typeface="Arial MT"/>
            </a:endParaRPr>
          </a:p>
          <a:p>
            <a:pPr marL="181610" marR="5715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basic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syntax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network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network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network-</a:t>
            </a:r>
            <a:r>
              <a:rPr dirty="0" sz="1500" i="1">
                <a:latin typeface="Arial"/>
                <a:cs typeface="Arial"/>
              </a:rPr>
              <a:t>address</a:t>
            </a:r>
            <a:r>
              <a:rPr dirty="0" sz="1500" spc="-55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wildcard-</a:t>
            </a:r>
            <a:r>
              <a:rPr dirty="0" sz="1500" i="1">
                <a:latin typeface="Arial"/>
                <a:cs typeface="Arial"/>
              </a:rPr>
              <a:t>mask</a:t>
            </a:r>
            <a:r>
              <a:rPr dirty="0" sz="1500" spc="-25" i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area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area- </a:t>
            </a:r>
            <a:r>
              <a:rPr dirty="0" sz="1500" spc="-10" i="1">
                <a:latin typeface="Arial"/>
                <a:cs typeface="Arial"/>
              </a:rPr>
              <a:t>	</a:t>
            </a:r>
            <a:r>
              <a:rPr dirty="0" sz="1500" i="1">
                <a:latin typeface="Arial"/>
                <a:cs typeface="Arial"/>
              </a:rPr>
              <a:t>id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match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network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send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receive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packets.</a:t>
            </a:r>
            <a:endParaRPr sz="1500">
              <a:latin typeface="Arial MT"/>
              <a:cs typeface="Arial MT"/>
            </a:endParaRPr>
          </a:p>
          <a:p>
            <a:pPr marL="181610" marR="7620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network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same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area-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routers.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wildcard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mask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typically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inverse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subnet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mask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configured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could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zero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wildcard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mask,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would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specify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exact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interface.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89010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83566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directly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interface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mode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command.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syntax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process-</a:t>
            </a:r>
            <a:r>
              <a:rPr dirty="0" sz="1500" i="1">
                <a:latin typeface="Arial"/>
                <a:cs typeface="Arial"/>
              </a:rPr>
              <a:t>id</a:t>
            </a:r>
            <a:r>
              <a:rPr dirty="0" sz="1500" spc="-30" i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area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area-</a:t>
            </a:r>
            <a:r>
              <a:rPr dirty="0" sz="1500" spc="-25" i="1">
                <a:latin typeface="Arial"/>
                <a:cs typeface="Arial"/>
              </a:rPr>
              <a:t>id</a:t>
            </a:r>
            <a:r>
              <a:rPr dirty="0" sz="1500" spc="-25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 b="1">
                <a:latin typeface="Arial"/>
                <a:cs typeface="Arial"/>
              </a:rPr>
              <a:t>passive-</a:t>
            </a:r>
            <a:r>
              <a:rPr dirty="0" sz="1500" b="1">
                <a:latin typeface="Arial"/>
                <a:cs typeface="Arial"/>
              </a:rPr>
              <a:t>interface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router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stop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transmitting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routing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through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still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advertised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routers.</a:t>
            </a:r>
            <a:endParaRPr sz="1500">
              <a:latin typeface="Arial MT"/>
              <a:cs typeface="Arial MT"/>
            </a:endParaRPr>
          </a:p>
          <a:p>
            <a:pPr marL="181610" marR="36957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DR/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election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unnecessary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only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two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point-</a:t>
            </a:r>
            <a:r>
              <a:rPr dirty="0" sz="1500" spc="-25">
                <a:latin typeface="Arial MT"/>
                <a:cs typeface="Arial MT"/>
              </a:rPr>
              <a:t>to-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point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R1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R2.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network 	point-to-</a:t>
            </a:r>
            <a:r>
              <a:rPr dirty="0" sz="1500" b="1">
                <a:latin typeface="Arial"/>
                <a:cs typeface="Arial"/>
              </a:rPr>
              <a:t>point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where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want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disable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DR/BDR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process.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loopback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advertised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/32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routes.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95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simulate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LAN,</a:t>
            </a:r>
            <a:r>
              <a:rPr dirty="0" sz="1500" spc="-25">
                <a:latin typeface="Arial MT"/>
                <a:cs typeface="Arial MT"/>
              </a:rPr>
              <a:t> the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Loopback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point-</a:t>
            </a:r>
            <a:r>
              <a:rPr dirty="0" sz="1500">
                <a:latin typeface="Arial MT"/>
                <a:cs typeface="Arial MT"/>
              </a:rPr>
              <a:t>to-point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Types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responsible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collecting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distributing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multicast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IPv4</a:t>
            </a:r>
            <a:r>
              <a:rPr dirty="0" sz="1500" spc="500">
                <a:latin typeface="Arial MT"/>
                <a:cs typeface="Arial MT"/>
              </a:rPr>
              <a:t>  </a:t>
            </a:r>
            <a:r>
              <a:rPr dirty="0" sz="1500" spc="50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224.0.0.5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stops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promotes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itself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assumes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DR.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DROTHER.</a:t>
            </a:r>
            <a:endParaRPr sz="1500">
              <a:latin typeface="Arial MT"/>
              <a:cs typeface="Arial MT"/>
            </a:endParaRPr>
          </a:p>
          <a:p>
            <a:pPr marL="181610" marR="9715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DROTHERs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224.0.0.6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(all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designated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routers)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packets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BDR.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Only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224.0.0.6.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interface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87105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72961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adjacencies,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neighbor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of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FULL/DROTHER,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FULL/DR.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FULL/BDR,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2-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WAY/DROTHER.</a:t>
            </a:r>
            <a:endParaRPr sz="1500">
              <a:latin typeface="Arial MT"/>
              <a:cs typeface="Arial MT"/>
            </a:endParaRPr>
          </a:p>
          <a:p>
            <a:pPr marL="181610" marR="4635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decision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3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priority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second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BDR.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equal,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second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BDR.</a:t>
            </a:r>
            <a:endParaRPr sz="1500">
              <a:latin typeface="Arial MT"/>
              <a:cs typeface="Arial MT"/>
            </a:endParaRPr>
          </a:p>
          <a:p>
            <a:pPr marL="182880" marR="5080" indent="-17081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–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255.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priority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cannot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elected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multiaccess </a:t>
            </a:r>
            <a:r>
              <a:rPr dirty="0" sz="1500">
                <a:latin typeface="Arial MT"/>
                <a:cs typeface="Arial MT"/>
              </a:rPr>
              <a:t>broadcast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1.</a:t>
            </a:r>
            <a:endParaRPr sz="1500">
              <a:latin typeface="Arial MT"/>
              <a:cs typeface="Arial MT"/>
            </a:endParaRPr>
          </a:p>
          <a:p>
            <a:pPr marL="181610" marR="7791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pre-emptive.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fails,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automatically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promoted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DR.</a:t>
            </a:r>
            <a:endParaRPr sz="1500">
              <a:latin typeface="Arial MT"/>
              <a:cs typeface="Arial MT"/>
            </a:endParaRPr>
          </a:p>
          <a:p>
            <a:pPr marL="181610" marR="52069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1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priority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value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where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255.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will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255,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 spc="50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priority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likely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interface.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metric.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lower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indicates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cost.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formula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calculate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reference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bandwidth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bandwidth.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17255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25654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Because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integer,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FastEthernet,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Gigabit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Ethernet,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10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GigE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interfaces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same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cost.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correct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situation,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you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adjust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reference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bandwidth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 b="1">
                <a:latin typeface="Arial"/>
                <a:cs typeface="Arial"/>
              </a:rPr>
              <a:t>auto-</a:t>
            </a:r>
            <a:r>
              <a:rPr dirty="0" sz="1500" b="1">
                <a:latin typeface="Arial"/>
                <a:cs typeface="Arial"/>
              </a:rPr>
              <a:t>cost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reference-</a:t>
            </a:r>
            <a:r>
              <a:rPr dirty="0" sz="1500" b="1">
                <a:latin typeface="Arial"/>
                <a:cs typeface="Arial"/>
              </a:rPr>
              <a:t>bandwidth</a:t>
            </a:r>
            <a:r>
              <a:rPr dirty="0" sz="1500" spc="-6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each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manually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cost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1610" marR="8382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accumulated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destination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network.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values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manipulated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influence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chosen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30">
                <a:latin typeface="Arial MT"/>
                <a:cs typeface="Arial MT"/>
              </a:rPr>
              <a:t> OSPF.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change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cost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value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report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local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cost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value</a:t>
            </a:r>
            <a:r>
              <a:rPr dirty="0" sz="1500" spc="-1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Dead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interval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expires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before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receive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removes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link-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(LSDB).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floods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LSDB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about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down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out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OSPF-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interfaces.</a:t>
            </a:r>
            <a:endParaRPr sz="1500">
              <a:latin typeface="Arial MT"/>
              <a:cs typeface="Arial MT"/>
            </a:endParaRPr>
          </a:p>
          <a:p>
            <a:pPr marL="181610" marR="14605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Cisco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4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times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interval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40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seconds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point-to-</a:t>
            </a:r>
            <a:r>
              <a:rPr dirty="0" sz="1500" spc="-10">
                <a:latin typeface="Arial MT"/>
                <a:cs typeface="Arial MT"/>
              </a:rPr>
              <a:t>point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networks.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intervals,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interface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1610" marR="852169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Dead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intervals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modified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manually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following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interface 	configuration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commands: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hello-</a:t>
            </a:r>
            <a:r>
              <a:rPr dirty="0" sz="1500" b="1">
                <a:latin typeface="Arial"/>
                <a:cs typeface="Arial"/>
              </a:rPr>
              <a:t>interval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dead-interval</a:t>
            </a:r>
            <a:r>
              <a:rPr dirty="0" sz="1500" spc="-1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9472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27368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terminology,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located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domain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non-</a:t>
            </a:r>
            <a:r>
              <a:rPr dirty="0" sz="1500" spc="-20">
                <a:latin typeface="Arial MT"/>
                <a:cs typeface="Arial MT"/>
              </a:rPr>
              <a:t>OSPF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called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ASBR.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propagate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the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ASBR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configured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 spc="-5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route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0.0.0.0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0.0.0.0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[</a:t>
            </a:r>
            <a:r>
              <a:rPr dirty="0" sz="1500" i="1">
                <a:latin typeface="Arial"/>
                <a:cs typeface="Arial"/>
              </a:rPr>
              <a:t>next-</a:t>
            </a:r>
            <a:r>
              <a:rPr dirty="0" sz="1500" spc="-10" i="1">
                <a:latin typeface="Arial"/>
                <a:cs typeface="Arial"/>
              </a:rPr>
              <a:t>hop-</a:t>
            </a:r>
            <a:r>
              <a:rPr dirty="0" sz="1500" i="1">
                <a:latin typeface="Arial"/>
                <a:cs typeface="Arial"/>
              </a:rPr>
              <a:t>address</a:t>
            </a:r>
            <a:r>
              <a:rPr dirty="0" sz="1500" spc="-50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|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 i="1">
                <a:latin typeface="Arial"/>
                <a:cs typeface="Arial"/>
              </a:rPr>
              <a:t>exit-</a:t>
            </a:r>
            <a:r>
              <a:rPr dirty="0" sz="1500" i="1">
                <a:latin typeface="Arial"/>
                <a:cs typeface="Arial"/>
              </a:rPr>
              <a:t>intf</a:t>
            </a:r>
            <a:r>
              <a:rPr dirty="0" sz="1500">
                <a:latin typeface="Arial MT"/>
                <a:cs typeface="Arial MT"/>
              </a:rPr>
              <a:t>]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 b="1">
                <a:latin typeface="Arial"/>
                <a:cs typeface="Arial"/>
              </a:rPr>
              <a:t>default-</a:t>
            </a:r>
            <a:r>
              <a:rPr dirty="0" sz="1500" b="1">
                <a:latin typeface="Arial"/>
                <a:cs typeface="Arial"/>
              </a:rPr>
              <a:t>information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originate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router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configuration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 spc="-10">
                <a:latin typeface="Arial MT"/>
                <a:cs typeface="Arial MT"/>
              </a:rPr>
              <a:t>Verify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default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settings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ASBR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route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command.</a:t>
            </a:r>
            <a:endParaRPr sz="1500">
              <a:latin typeface="Arial MT"/>
              <a:cs typeface="Arial MT"/>
            </a:endParaRPr>
          </a:p>
          <a:p>
            <a:pPr marL="181610" marR="26543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Additional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commands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determining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expected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include: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ospf </a:t>
            </a:r>
            <a:r>
              <a:rPr dirty="0" sz="1500" spc="-20" b="1">
                <a:latin typeface="Arial"/>
                <a:cs typeface="Arial"/>
              </a:rPr>
              <a:t>	</a:t>
            </a:r>
            <a:r>
              <a:rPr dirty="0" sz="1500" b="1">
                <a:latin typeface="Arial"/>
                <a:cs typeface="Arial"/>
              </a:rPr>
              <a:t>neighbor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protocols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interface</a:t>
            </a:r>
            <a:r>
              <a:rPr dirty="0" sz="1500" spc="-1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show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ip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ospf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neighbor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command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its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neighboring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036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Router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ID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5830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a</a:t>
            </a:r>
            <a:r>
              <a:rPr dirty="0" sz="2400" spc="-75"/>
              <a:t> </a:t>
            </a:r>
            <a:r>
              <a:rPr dirty="0" sz="2400"/>
              <a:t>Loopback</a:t>
            </a:r>
            <a:r>
              <a:rPr dirty="0" sz="2400" spc="-60"/>
              <a:t> </a:t>
            </a:r>
            <a:r>
              <a:rPr dirty="0" sz="2400"/>
              <a:t>Interface</a:t>
            </a:r>
            <a:r>
              <a:rPr dirty="0" sz="2400" spc="-90"/>
              <a:t> </a:t>
            </a:r>
            <a:r>
              <a:rPr dirty="0" sz="2400"/>
              <a:t>as</a:t>
            </a:r>
            <a:r>
              <a:rPr dirty="0" sz="2400" spc="-75"/>
              <a:t> </a:t>
            </a:r>
            <a:r>
              <a:rPr dirty="0" sz="2400"/>
              <a:t>the</a:t>
            </a:r>
            <a:r>
              <a:rPr dirty="0" sz="2400" spc="-90"/>
              <a:t> </a:t>
            </a:r>
            <a:r>
              <a:rPr dirty="0" sz="2400"/>
              <a:t>Router</a:t>
            </a:r>
            <a:r>
              <a:rPr dirty="0" sz="2400" spc="-70"/>
              <a:t> </a:t>
            </a:r>
            <a:r>
              <a:rPr dirty="0" sz="2400" spc="-35"/>
              <a:t>ID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67980" cy="153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06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relying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loopback </a:t>
            </a:r>
            <a:r>
              <a:rPr dirty="0" sz="1600">
                <a:latin typeface="Arial MT"/>
                <a:cs typeface="Arial MT"/>
              </a:rPr>
              <a:t>interface.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Typically,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loopback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32-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(255.255.255.255).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effectively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host </a:t>
            </a:r>
            <a:r>
              <a:rPr dirty="0" sz="1600" spc="-10">
                <a:latin typeface="Arial MT"/>
                <a:cs typeface="Arial MT"/>
              </a:rPr>
              <a:t>route.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32-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 would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 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chosen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49" y="2947987"/>
            <a:ext cx="7905750" cy="138112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95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35"/>
              <a:t> </a:t>
            </a:r>
            <a:r>
              <a:rPr dirty="0"/>
              <a:t>Router</a:t>
            </a:r>
            <a:r>
              <a:rPr dirty="0" spc="-30"/>
              <a:t> </a:t>
            </a:r>
            <a:r>
              <a:rPr dirty="0" spc="-25"/>
              <a:t>ID</a:t>
            </a:r>
          </a:p>
          <a:p>
            <a:pPr marL="23495">
              <a:lnSpc>
                <a:spcPts val="2580"/>
              </a:lnSpc>
            </a:pPr>
            <a:r>
              <a:rPr dirty="0" sz="2400"/>
              <a:t>Explicitly</a:t>
            </a:r>
            <a:r>
              <a:rPr dirty="0" sz="2400" spc="-60"/>
              <a:t> </a:t>
            </a:r>
            <a:r>
              <a:rPr dirty="0" sz="2400"/>
              <a:t>Configure</a:t>
            </a:r>
            <a:r>
              <a:rPr dirty="0" sz="2400" spc="-65"/>
              <a:t> </a:t>
            </a:r>
            <a:r>
              <a:rPr dirty="0" sz="2400"/>
              <a:t>a</a:t>
            </a:r>
            <a:r>
              <a:rPr dirty="0" sz="2400" spc="-85"/>
              <a:t> </a:t>
            </a:r>
            <a:r>
              <a:rPr dirty="0" sz="2400"/>
              <a:t>Router</a:t>
            </a:r>
            <a:r>
              <a:rPr dirty="0" sz="2400" spc="-90"/>
              <a:t> </a:t>
            </a:r>
            <a:r>
              <a:rPr dirty="0" sz="2400" spc="-25"/>
              <a:t>ID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8035290" cy="19767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reference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1.1.1.1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2.2.2.2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3.3.3.3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 b="1">
                <a:latin typeface="Arial"/>
                <a:cs typeface="Arial"/>
              </a:rPr>
              <a:t>router-</a:t>
            </a:r>
            <a:r>
              <a:rPr dirty="0" sz="1600" b="1">
                <a:latin typeface="Arial"/>
                <a:cs typeface="Arial"/>
              </a:rPr>
              <a:t>id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rid</a:t>
            </a:r>
            <a:r>
              <a:rPr dirty="0" sz="1600" spc="-1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manually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  <a:p>
            <a:pPr marL="12700" marR="151193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1.1.1.1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35" b="1">
                <a:latin typeface="Arial"/>
                <a:cs typeface="Arial"/>
              </a:rPr>
              <a:t>ip </a:t>
            </a:r>
            <a:r>
              <a:rPr dirty="0" sz="1600" b="1">
                <a:latin typeface="Arial"/>
                <a:cs typeface="Arial"/>
              </a:rPr>
              <a:t>protocols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0433" y="2871597"/>
            <a:ext cx="8280400" cy="13849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79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4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ospf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router-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r>
              <a:rPr dirty="0" sz="1200" spc="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1.1.1.1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R1(config-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router)#</a:t>
            </a:r>
            <a:r>
              <a:rPr dirty="0" sz="1200" spc="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end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*May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23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19:33:42.689: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%SYS-5-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CONFIG_I: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Configured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from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console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by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console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show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2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protocols</a:t>
            </a:r>
            <a:r>
              <a:rPr dirty="0" sz="1200" spc="-3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include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Router</a:t>
            </a:r>
            <a:r>
              <a:rPr dirty="0" sz="12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Courier New"/>
                <a:cs typeface="Courier New"/>
              </a:rPr>
              <a:t>ID</a:t>
            </a:r>
            <a:endParaRPr sz="1200">
              <a:latin typeface="Courier New"/>
              <a:cs typeface="Courier New"/>
            </a:endParaRPr>
          </a:p>
          <a:p>
            <a:pPr marL="91440" marR="6433820" indent="182880">
              <a:lnSpc>
                <a:spcPts val="1460"/>
              </a:lnSpc>
              <a:spcBef>
                <a:spcPts val="30"/>
              </a:spcBef>
            </a:pP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Router</a:t>
            </a:r>
            <a:r>
              <a:rPr dirty="0" sz="1200" spc="-1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FAAB17"/>
                </a:solidFill>
                <a:latin typeface="Courier New"/>
                <a:cs typeface="Courier New"/>
              </a:rPr>
              <a:t>ID</a:t>
            </a:r>
            <a:r>
              <a:rPr dirty="0" sz="1200" spc="-25">
                <a:solidFill>
                  <a:srgbClr val="FAAB17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AAB17"/>
                </a:solidFill>
                <a:latin typeface="Courier New"/>
                <a:cs typeface="Courier New"/>
              </a:rPr>
              <a:t>1.1.1.1 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R1#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2025-04-01T14:03:27Z</dcterms:created>
  <dcterms:modified xsi:type="dcterms:W3CDTF">2025-04-01T14:03:27Z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