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7411084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507111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042" y="1457325"/>
            <a:ext cx="7960359" cy="334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co.com/" TargetMode="Externa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284222"/>
            <a:ext cx="5613400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>
                <a:solidFill>
                  <a:srgbClr val="AEE8FA"/>
                </a:solidFill>
                <a:latin typeface="Microsoft Sans Serif"/>
                <a:cs typeface="Microsoft Sans Serif"/>
              </a:rPr>
              <a:t>Module</a:t>
            </a:r>
            <a:r>
              <a:rPr dirty="0" sz="3600" spc="-1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AEE8FA"/>
                </a:solidFill>
                <a:latin typeface="Microsoft Sans Serif"/>
                <a:cs typeface="Microsoft Sans Serif"/>
              </a:rPr>
              <a:t>3:</a:t>
            </a:r>
            <a:r>
              <a:rPr dirty="0" sz="3600" spc="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AEE8FA"/>
                </a:solidFill>
                <a:latin typeface="Microsoft Sans Serif"/>
                <a:cs typeface="Microsoft Sans Serif"/>
              </a:rPr>
              <a:t>Network</a:t>
            </a:r>
            <a:r>
              <a:rPr dirty="0" sz="3600" spc="-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Microsoft Sans Serif"/>
                <a:cs typeface="Microsoft Sans Serif"/>
              </a:rPr>
              <a:t>Security Concepts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Microsoft Sans Serif"/>
                <a:cs typeface="Microsoft Sans Serif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AEE8FA"/>
                </a:solidFill>
                <a:latin typeface="Microsoft Sans Serif"/>
                <a:cs typeface="Microsoft Sans Serif"/>
              </a:rPr>
              <a:t>Networking,</a:t>
            </a:r>
            <a:r>
              <a:rPr dirty="0" sz="1200" spc="-4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Microsoft Sans Serif"/>
                <a:cs typeface="Microsoft Sans Serif"/>
              </a:rPr>
              <a:t>Security,</a:t>
            </a:r>
            <a:r>
              <a:rPr dirty="0" sz="1200" spc="-30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AEE8FA"/>
                </a:solidFill>
                <a:latin typeface="Microsoft Sans Serif"/>
                <a:cs typeface="Microsoft Sans Serif"/>
              </a:rPr>
              <a:t>and</a:t>
            </a:r>
            <a:r>
              <a:rPr dirty="0" sz="1200" spc="-8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AEE8FA"/>
                </a:solidFill>
                <a:latin typeface="Microsoft Sans Serif"/>
                <a:cs typeface="Microsoft Sans Serif"/>
              </a:rPr>
              <a:t>Automation</a:t>
            </a:r>
            <a:r>
              <a:rPr dirty="0" sz="1200" spc="-65">
                <a:solidFill>
                  <a:srgbClr val="AEE8F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Microsoft Sans Serif"/>
                <a:cs typeface="Microsoft Sans Serif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Microsoft Sans Serif"/>
                <a:cs typeface="Microsoft Sans Serif"/>
              </a:rPr>
              <a:t>(ENSA)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5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10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Actors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600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35"/>
              <a:t> </a:t>
            </a:r>
            <a:r>
              <a:rPr dirty="0" sz="2400" spc="-10"/>
              <a:t>Hacker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5146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Hacker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 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term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describe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actor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81202" y="1192149"/>
          <a:ext cx="7748905" cy="211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964"/>
                <a:gridCol w="5780404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Hacker</a:t>
                      </a:r>
                      <a:r>
                        <a:rPr dirty="0" sz="12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White</a:t>
                      </a:r>
                      <a:r>
                        <a:rPr dirty="0" sz="120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Hat</a:t>
                      </a:r>
                      <a:r>
                        <a:rPr dirty="0" sz="120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Hackers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686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ethical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programming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skills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good,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ethical,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and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legal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purposes.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reported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developers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fix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before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exploited.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Gray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Hat</a:t>
                      </a:r>
                      <a:r>
                        <a:rPr dirty="0" sz="1200" spc="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Hackers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736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individuals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commit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crimes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arguably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unethical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things,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not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cause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damage.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Gray 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disclose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vulnerability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the affected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after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having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network.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Black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Hat</a:t>
                      </a:r>
                      <a:r>
                        <a:rPr dirty="0" sz="120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Hackers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26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unethical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criminals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reasons,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attacking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dirty="0" spc="-100"/>
              <a:t> </a:t>
            </a:r>
            <a:r>
              <a:rPr dirty="0" spc="-10"/>
              <a:t>Actors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The</a:t>
            </a:r>
            <a:r>
              <a:rPr dirty="0" sz="2400" spc="-45"/>
              <a:t> </a:t>
            </a:r>
            <a:r>
              <a:rPr dirty="0" sz="2400"/>
              <a:t>Evolution</a:t>
            </a:r>
            <a:r>
              <a:rPr dirty="0" sz="2400" spc="-25"/>
              <a:t> </a:t>
            </a:r>
            <a:r>
              <a:rPr dirty="0" sz="2400"/>
              <a:t>of</a:t>
            </a:r>
            <a:r>
              <a:rPr dirty="0" sz="2400" spc="-35"/>
              <a:t> </a:t>
            </a:r>
            <a:r>
              <a:rPr dirty="0" sz="2400" spc="-10"/>
              <a:t>Hackers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656335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table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displays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modern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hacking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terms 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brief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description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each.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1280794"/>
          <a:ext cx="7960359" cy="303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/>
                <a:gridCol w="6461125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Hacking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Script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Kiddies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670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teenagers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inexperienced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running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existing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scripts,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exploits,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cause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harm,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typically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profit.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Vulnerability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Broker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gray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discover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report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vendors,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sometimes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prizes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rewards.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Hacktivists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gray hat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publicly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protest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governments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posting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articles,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videos,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leaking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sensitive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information,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performing</a:t>
                      </a:r>
                      <a:r>
                        <a:rPr dirty="0" sz="1200" spc="-6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Cyber</a:t>
                      </a:r>
                      <a:r>
                        <a:rPr dirty="0" sz="12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criminals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black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either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self-employed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working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cybercrime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State-Sponsored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15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either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white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black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steal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government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secrets,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gather intelligence,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sabotage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networks.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foreign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governments,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terrorist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groups,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corporations.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Most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countries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world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participate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degree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state-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sponsored hacking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5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10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Actors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93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Cyber</a:t>
            </a:r>
            <a:r>
              <a:rPr dirty="0" sz="2400" spc="-40"/>
              <a:t> </a:t>
            </a:r>
            <a:r>
              <a:rPr dirty="0" sz="2400" spc="-10"/>
              <a:t>Criminals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0384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estimated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cyber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criminals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steal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billions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dollars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consumers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businesses.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Cyber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criminals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operate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underground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economy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where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buy,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sell,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trade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toolkits,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zero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exploit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code,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botnet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services,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banking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Trojans, </a:t>
            </a:r>
            <a:r>
              <a:rPr dirty="0" sz="1600">
                <a:latin typeface="Microsoft Sans Serif"/>
                <a:cs typeface="Microsoft Sans Serif"/>
              </a:rPr>
              <a:t>keyloggers,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much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more.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sell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private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 spc="-10">
                <a:latin typeface="Microsoft Sans Serif"/>
                <a:cs typeface="Microsoft Sans Serif"/>
              </a:rPr>
              <a:t>intellectual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property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steal.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Cyber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criminals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target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small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businesses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consumers,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well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large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enterprises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entire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industries.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5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10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Actors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80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Hacktivists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9078"/>
            <a:ext cx="78435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Two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examples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hacktivist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groups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Anonymous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Syrian </a:t>
            </a:r>
            <a:r>
              <a:rPr dirty="0" sz="1800" spc="-10">
                <a:latin typeface="Microsoft Sans Serif"/>
                <a:cs typeface="Microsoft Sans Serif"/>
              </a:rPr>
              <a:t>Electronic </a:t>
            </a:r>
            <a:r>
              <a:rPr dirty="0" sz="1800" spc="-35">
                <a:latin typeface="Microsoft Sans Serif"/>
                <a:cs typeface="Microsoft Sans Serif"/>
              </a:rPr>
              <a:t>Army.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Although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most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hacktivist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groups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not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well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organized,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they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cause </a:t>
            </a:r>
            <a:r>
              <a:rPr dirty="0" sz="1800">
                <a:latin typeface="Microsoft Sans Serif"/>
                <a:cs typeface="Microsoft Sans Serif"/>
              </a:rPr>
              <a:t>significant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problems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governments and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businesses.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Hacktivists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tend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rely </a:t>
            </a:r>
            <a:r>
              <a:rPr dirty="0" sz="1800">
                <a:latin typeface="Microsoft Sans Serif"/>
                <a:cs typeface="Microsoft Sans Serif"/>
              </a:rPr>
              <a:t>on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fairly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basic,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freely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available </a:t>
            </a:r>
            <a:r>
              <a:rPr dirty="0" sz="1800" spc="-10">
                <a:latin typeface="Microsoft Sans Serif"/>
                <a:cs typeface="Microsoft Sans Serif"/>
              </a:rPr>
              <a:t>tools.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5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10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Actors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14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State-</a:t>
            </a:r>
            <a:r>
              <a:rPr dirty="0" sz="2400"/>
              <a:t>Sponsored</a:t>
            </a:r>
            <a:r>
              <a:rPr dirty="0" sz="2400" spc="-95"/>
              <a:t> </a:t>
            </a:r>
            <a:r>
              <a:rPr dirty="0" sz="2400" spc="-10"/>
              <a:t>Hackers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9078"/>
            <a:ext cx="80752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State-</a:t>
            </a:r>
            <a:r>
              <a:rPr dirty="0" sz="1800">
                <a:latin typeface="Microsoft Sans Serif"/>
                <a:cs typeface="Microsoft Sans Serif"/>
              </a:rPr>
              <a:t>sponsored hackers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create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advanced,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customized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attack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code,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often</a:t>
            </a:r>
            <a:r>
              <a:rPr dirty="0" sz="1800" spc="-10">
                <a:latin typeface="Microsoft Sans Serif"/>
                <a:cs typeface="Microsoft Sans Serif"/>
              </a:rPr>
              <a:t> using </a:t>
            </a:r>
            <a:r>
              <a:rPr dirty="0" sz="1800">
                <a:latin typeface="Microsoft Sans Serif"/>
                <a:cs typeface="Microsoft Sans Serif"/>
              </a:rPr>
              <a:t>previously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undiscovered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software</a:t>
            </a:r>
            <a:r>
              <a:rPr dirty="0" sz="1800" spc="-10">
                <a:latin typeface="Microsoft Sans Serif"/>
                <a:cs typeface="Microsoft Sans Serif"/>
              </a:rPr>
              <a:t> vulnerabilities</a:t>
            </a:r>
            <a:r>
              <a:rPr dirty="0" sz="1800">
                <a:latin typeface="Microsoft Sans Serif"/>
                <a:cs typeface="Microsoft Sans Serif"/>
              </a:rPr>
              <a:t> called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zero-</a:t>
            </a:r>
            <a:r>
              <a:rPr dirty="0" sz="1800">
                <a:latin typeface="Microsoft Sans Serif"/>
                <a:cs typeface="Microsoft Sans Serif"/>
              </a:rPr>
              <a:t>day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vulnerabilities. </a:t>
            </a:r>
            <a:r>
              <a:rPr dirty="0" sz="1800">
                <a:latin typeface="Microsoft Sans Serif"/>
                <a:cs typeface="Microsoft Sans Serif"/>
              </a:rPr>
              <a:t>An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example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state-</a:t>
            </a:r>
            <a:r>
              <a:rPr dirty="0" sz="1800">
                <a:latin typeface="Microsoft Sans Serif"/>
                <a:cs typeface="Microsoft Sans Serif"/>
              </a:rPr>
              <a:t>sponsored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attack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involves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Stuxnet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malware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that </a:t>
            </a:r>
            <a:r>
              <a:rPr dirty="0" sz="1800" spc="-25">
                <a:latin typeface="Microsoft Sans Serif"/>
                <a:cs typeface="Microsoft Sans Serif"/>
              </a:rPr>
              <a:t>was </a:t>
            </a:r>
            <a:r>
              <a:rPr dirty="0" sz="1800">
                <a:latin typeface="Microsoft Sans Serif"/>
                <a:cs typeface="Microsoft Sans Serif"/>
              </a:rPr>
              <a:t>created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damage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Iran‟s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nuclear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enrichment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capabilities.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69341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3.3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Threat</a:t>
            </a:r>
            <a:r>
              <a:rPr dirty="0" sz="4600" spc="-25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Actor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 spc="-465">
                <a:solidFill>
                  <a:srgbClr val="AEE8FA"/>
                </a:solidFill>
              </a:rPr>
              <a:t>T</a:t>
            </a:r>
            <a:r>
              <a:rPr dirty="0" sz="4600" spc="50">
                <a:solidFill>
                  <a:srgbClr val="AEE8FA"/>
                </a:solidFill>
              </a:rPr>
              <a:t>ools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598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Actor</a:t>
            </a:r>
            <a:r>
              <a:rPr dirty="0" sz="1600" spc="-4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833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5"/>
              <a:t> </a:t>
            </a:r>
            <a:r>
              <a:rPr dirty="0" sz="2400" spc="630"/>
              <a:t>–</a:t>
            </a:r>
            <a:r>
              <a:rPr dirty="0" sz="2400" spc="-50"/>
              <a:t> </a:t>
            </a:r>
            <a:r>
              <a:rPr dirty="0" sz="2400" spc="-10"/>
              <a:t>Threat</a:t>
            </a:r>
            <a:r>
              <a:rPr dirty="0" sz="2400" spc="-145"/>
              <a:t> </a:t>
            </a:r>
            <a:r>
              <a:rPr dirty="0" sz="2400"/>
              <a:t>Actor</a:t>
            </a:r>
            <a:r>
              <a:rPr dirty="0" sz="2400" spc="-50"/>
              <a:t> </a:t>
            </a:r>
            <a:r>
              <a:rPr dirty="0" sz="2400" spc="-30"/>
              <a:t>Tools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97204"/>
            <a:ext cx="438975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Microsoft Sans Serif"/>
                <a:cs typeface="Microsoft Sans Serif"/>
              </a:rPr>
              <a:t>This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video will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cover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following: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Explain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penetration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testing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tools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Explain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attack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types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598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Actor</a:t>
            </a:r>
            <a:r>
              <a:rPr dirty="0" sz="1600" spc="-4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60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r>
              <a:rPr dirty="0" sz="2400" spc="-30"/>
              <a:t> </a:t>
            </a:r>
            <a:r>
              <a:rPr dirty="0" sz="2400"/>
              <a:t>to</a:t>
            </a:r>
            <a:r>
              <a:rPr dirty="0" sz="2400" spc="-150"/>
              <a:t> </a:t>
            </a:r>
            <a:r>
              <a:rPr dirty="0" sz="2400"/>
              <a:t>Attack</a:t>
            </a:r>
            <a:r>
              <a:rPr dirty="0" sz="2400" spc="-70"/>
              <a:t> </a:t>
            </a:r>
            <a:r>
              <a:rPr dirty="0" sz="2400" spc="-30"/>
              <a:t>Tools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7967980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95">
                <a:latin typeface="Microsoft Sans Serif"/>
                <a:cs typeface="Microsoft Sans Serif"/>
              </a:rPr>
              <a:t>To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exploit a </a:t>
            </a:r>
            <a:r>
              <a:rPr dirty="0" sz="2000" spc="-10">
                <a:latin typeface="Microsoft Sans Serif"/>
                <a:cs typeface="Microsoft Sans Serif"/>
              </a:rPr>
              <a:t>vulnerability,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threat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actor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must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have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technique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 </a:t>
            </a:r>
            <a:r>
              <a:rPr dirty="0" sz="2000" spc="-10">
                <a:latin typeface="Microsoft Sans Serif"/>
                <a:cs typeface="Microsoft Sans Serif"/>
              </a:rPr>
              <a:t>tool. </a:t>
            </a:r>
            <a:r>
              <a:rPr dirty="0" sz="2000">
                <a:latin typeface="Microsoft Sans Serif"/>
                <a:cs typeface="Microsoft Sans Serif"/>
              </a:rPr>
              <a:t>Over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 years,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attack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tools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have become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more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sophisticated,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and </a:t>
            </a:r>
            <a:r>
              <a:rPr dirty="0" sz="2000">
                <a:latin typeface="Microsoft Sans Serif"/>
                <a:cs typeface="Microsoft Sans Serif"/>
              </a:rPr>
              <a:t>highly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automated.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These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new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tools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require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less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technical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knowledge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to </a:t>
            </a:r>
            <a:r>
              <a:rPr dirty="0" sz="2000" spc="-10">
                <a:latin typeface="Microsoft Sans Serif"/>
                <a:cs typeface="Microsoft Sans Serif"/>
              </a:rPr>
              <a:t>implement.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30142" y="1457325"/>
          <a:ext cx="7960359" cy="334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/>
                <a:gridCol w="6540500"/>
              </a:tblGrid>
              <a:tr h="429895">
                <a:tc>
                  <a:txBody>
                    <a:bodyPr/>
                    <a:lstStyle/>
                    <a:p>
                      <a:pPr marL="47625" marR="4464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Penetration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Testing</a:t>
                      </a:r>
                      <a:r>
                        <a:rPr dirty="0" sz="11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65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Crackers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26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 cracking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referred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recovery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or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recover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password.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crackers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repeatedly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make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guesses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order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7625" marR="40322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cracking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 John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Ripper,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Ophcrack,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L0phtCrack,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THC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Hydra,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Rainbow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Crack,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Medusa.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47625" marR="1943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Wireless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 Tools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02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Wireless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intentionally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wireless network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detect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 vulnerabilities.</a:t>
                      </a:r>
                      <a:r>
                        <a:rPr dirty="0" sz="11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 of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wireless</a:t>
                      </a:r>
                      <a:r>
                        <a:rPr dirty="0" sz="11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100" spc="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Aircrack-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ng,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Kismet,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InSSIDer,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KisMAC,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Firesheep,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ViStumbler.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 marL="47625" marR="116839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Scanning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9337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scanning tools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probe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devices, servers,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TCP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UDP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ports.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scanning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Nmap,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SuperScan,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Angry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Scanner,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NetScanTools.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47625" marR="3175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Crafting Tools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80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probe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test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firewall‟s</a:t>
                      </a:r>
                      <a:r>
                        <a:rPr dirty="0" sz="11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robustness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 specially</a:t>
                      </a:r>
                      <a:r>
                        <a:rPr dirty="0" sz="11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crafted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forged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packets.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Hping,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Scapy,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Socat,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Yersinia,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Netcat,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Nping,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Nemesis.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9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Sniffers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38C5F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333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analyze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within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traditional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Ethernet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LANs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WLANs.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Wireshark,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Tcpdump,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Ettercap,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Dsniff,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EtherApe,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Paros,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Fiddler,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Ratproxy,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SSLstrip.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508038" y="4743665"/>
            <a:ext cx="309245" cy="153035"/>
          </a:xfrm>
          <a:custGeom>
            <a:avLst/>
            <a:gdLst/>
            <a:ahLst/>
            <a:cxnLst/>
            <a:rect l="l" t="t" r="r" b="b"/>
            <a:pathLst>
              <a:path w="309244" h="153035">
                <a:moveTo>
                  <a:pt x="14909" y="23025"/>
                </a:moveTo>
                <a:lnTo>
                  <a:pt x="11404" y="20332"/>
                </a:lnTo>
                <a:lnTo>
                  <a:pt x="3505" y="20332"/>
                </a:lnTo>
                <a:lnTo>
                  <a:pt x="0" y="23025"/>
                </a:lnTo>
                <a:lnTo>
                  <a:pt x="0" y="47244"/>
                </a:lnTo>
                <a:lnTo>
                  <a:pt x="3505" y="50838"/>
                </a:lnTo>
                <a:lnTo>
                  <a:pt x="11404" y="50838"/>
                </a:lnTo>
                <a:lnTo>
                  <a:pt x="14909" y="47244"/>
                </a:lnTo>
                <a:lnTo>
                  <a:pt x="14909" y="27508"/>
                </a:lnTo>
                <a:lnTo>
                  <a:pt x="14909" y="23025"/>
                </a:lnTo>
                <a:close/>
              </a:path>
              <a:path w="309244" h="153035">
                <a:moveTo>
                  <a:pt x="55575" y="2679"/>
                </a:moveTo>
                <a:lnTo>
                  <a:pt x="52070" y="0"/>
                </a:lnTo>
                <a:lnTo>
                  <a:pt x="44183" y="0"/>
                </a:lnTo>
                <a:lnTo>
                  <a:pt x="40665" y="2679"/>
                </a:lnTo>
                <a:lnTo>
                  <a:pt x="40665" y="47269"/>
                </a:lnTo>
                <a:lnTo>
                  <a:pt x="44183" y="50838"/>
                </a:lnTo>
                <a:lnTo>
                  <a:pt x="52070" y="50838"/>
                </a:lnTo>
                <a:lnTo>
                  <a:pt x="55575" y="47269"/>
                </a:lnTo>
                <a:lnTo>
                  <a:pt x="55575" y="7137"/>
                </a:lnTo>
                <a:lnTo>
                  <a:pt x="55575" y="2679"/>
                </a:lnTo>
                <a:close/>
              </a:path>
              <a:path w="309244" h="153035">
                <a:moveTo>
                  <a:pt x="75920" y="92608"/>
                </a:moveTo>
                <a:lnTo>
                  <a:pt x="74129" y="92608"/>
                </a:lnTo>
                <a:lnTo>
                  <a:pt x="68795" y="90830"/>
                </a:lnTo>
                <a:lnTo>
                  <a:pt x="61671" y="90830"/>
                </a:lnTo>
                <a:lnTo>
                  <a:pt x="49276" y="93065"/>
                </a:lnTo>
                <a:lnTo>
                  <a:pt x="39395" y="99326"/>
                </a:lnTo>
                <a:lnTo>
                  <a:pt x="32867" y="108940"/>
                </a:lnTo>
                <a:lnTo>
                  <a:pt x="30505" y="121221"/>
                </a:lnTo>
                <a:lnTo>
                  <a:pt x="32994" y="134404"/>
                </a:lnTo>
                <a:lnTo>
                  <a:pt x="39738" y="144233"/>
                </a:lnTo>
                <a:lnTo>
                  <a:pt x="49657" y="150380"/>
                </a:lnTo>
                <a:lnTo>
                  <a:pt x="61671" y="152501"/>
                </a:lnTo>
                <a:lnTo>
                  <a:pt x="68795" y="152501"/>
                </a:lnTo>
                <a:lnTo>
                  <a:pt x="74129" y="150710"/>
                </a:lnTo>
                <a:lnTo>
                  <a:pt x="75920" y="150710"/>
                </a:lnTo>
                <a:lnTo>
                  <a:pt x="75920" y="137312"/>
                </a:lnTo>
                <a:lnTo>
                  <a:pt x="75920" y="134632"/>
                </a:lnTo>
                <a:lnTo>
                  <a:pt x="75018" y="134632"/>
                </a:lnTo>
                <a:lnTo>
                  <a:pt x="69684" y="137312"/>
                </a:lnTo>
                <a:lnTo>
                  <a:pt x="52768" y="137312"/>
                </a:lnTo>
                <a:lnTo>
                  <a:pt x="46532" y="130162"/>
                </a:lnTo>
                <a:lnTo>
                  <a:pt x="46532" y="112280"/>
                </a:lnTo>
                <a:lnTo>
                  <a:pt x="52768" y="105130"/>
                </a:lnTo>
                <a:lnTo>
                  <a:pt x="70573" y="105130"/>
                </a:lnTo>
                <a:lnTo>
                  <a:pt x="75018" y="108699"/>
                </a:lnTo>
                <a:lnTo>
                  <a:pt x="75920" y="108699"/>
                </a:lnTo>
                <a:lnTo>
                  <a:pt x="75920" y="105130"/>
                </a:lnTo>
                <a:lnTo>
                  <a:pt x="75920" y="92608"/>
                </a:lnTo>
                <a:close/>
              </a:path>
              <a:path w="309244" h="153035">
                <a:moveTo>
                  <a:pt x="111163" y="91516"/>
                </a:moveTo>
                <a:lnTo>
                  <a:pt x="96253" y="91516"/>
                </a:lnTo>
                <a:lnTo>
                  <a:pt x="96253" y="151155"/>
                </a:lnTo>
                <a:lnTo>
                  <a:pt x="111163" y="151155"/>
                </a:lnTo>
                <a:lnTo>
                  <a:pt x="111163" y="91516"/>
                </a:lnTo>
                <a:close/>
              </a:path>
              <a:path w="309244" h="153035">
                <a:moveTo>
                  <a:pt x="171488" y="124790"/>
                </a:moveTo>
                <a:lnTo>
                  <a:pt x="167068" y="118541"/>
                </a:lnTo>
                <a:lnTo>
                  <a:pt x="157340" y="114960"/>
                </a:lnTo>
                <a:lnTo>
                  <a:pt x="153797" y="114071"/>
                </a:lnTo>
                <a:lnTo>
                  <a:pt x="151155" y="113169"/>
                </a:lnTo>
                <a:lnTo>
                  <a:pt x="146735" y="112280"/>
                </a:lnTo>
                <a:lnTo>
                  <a:pt x="146735" y="105130"/>
                </a:lnTo>
                <a:lnTo>
                  <a:pt x="150266" y="103339"/>
                </a:lnTo>
                <a:lnTo>
                  <a:pt x="160870" y="103339"/>
                </a:lnTo>
                <a:lnTo>
                  <a:pt x="167068" y="105130"/>
                </a:lnTo>
                <a:lnTo>
                  <a:pt x="167944" y="105130"/>
                </a:lnTo>
                <a:lnTo>
                  <a:pt x="167944" y="103339"/>
                </a:lnTo>
                <a:lnTo>
                  <a:pt x="167944" y="92608"/>
                </a:lnTo>
                <a:lnTo>
                  <a:pt x="167068" y="92608"/>
                </a:lnTo>
                <a:lnTo>
                  <a:pt x="160870" y="90830"/>
                </a:lnTo>
                <a:lnTo>
                  <a:pt x="152920" y="90830"/>
                </a:lnTo>
                <a:lnTo>
                  <a:pt x="143865" y="92138"/>
                </a:lnTo>
                <a:lnTo>
                  <a:pt x="136893" y="95859"/>
                </a:lnTo>
                <a:lnTo>
                  <a:pt x="132410" y="101777"/>
                </a:lnTo>
                <a:lnTo>
                  <a:pt x="130822" y="109601"/>
                </a:lnTo>
                <a:lnTo>
                  <a:pt x="130822" y="119430"/>
                </a:lnTo>
                <a:lnTo>
                  <a:pt x="137883" y="123901"/>
                </a:lnTo>
                <a:lnTo>
                  <a:pt x="146735" y="126580"/>
                </a:lnTo>
                <a:lnTo>
                  <a:pt x="147612" y="127469"/>
                </a:lnTo>
                <a:lnTo>
                  <a:pt x="149377" y="127469"/>
                </a:lnTo>
                <a:lnTo>
                  <a:pt x="156451" y="131051"/>
                </a:lnTo>
                <a:lnTo>
                  <a:pt x="156451" y="137312"/>
                </a:lnTo>
                <a:lnTo>
                  <a:pt x="152920" y="139090"/>
                </a:lnTo>
                <a:lnTo>
                  <a:pt x="138772" y="139090"/>
                </a:lnTo>
                <a:lnTo>
                  <a:pt x="132588" y="137312"/>
                </a:lnTo>
                <a:lnTo>
                  <a:pt x="131699" y="137312"/>
                </a:lnTo>
                <a:lnTo>
                  <a:pt x="131699" y="150710"/>
                </a:lnTo>
                <a:lnTo>
                  <a:pt x="139661" y="152501"/>
                </a:lnTo>
                <a:lnTo>
                  <a:pt x="147612" y="152501"/>
                </a:lnTo>
                <a:lnTo>
                  <a:pt x="156184" y="151447"/>
                </a:lnTo>
                <a:lnTo>
                  <a:pt x="163855" y="148043"/>
                </a:lnTo>
                <a:lnTo>
                  <a:pt x="169367" y="141947"/>
                </a:lnTo>
                <a:lnTo>
                  <a:pt x="170027" y="139090"/>
                </a:lnTo>
                <a:lnTo>
                  <a:pt x="171488" y="132842"/>
                </a:lnTo>
                <a:lnTo>
                  <a:pt x="171488" y="124790"/>
                </a:lnTo>
                <a:close/>
              </a:path>
              <a:path w="309244" h="153035">
                <a:moveTo>
                  <a:pt x="231127" y="92608"/>
                </a:moveTo>
                <a:lnTo>
                  <a:pt x="229374" y="92608"/>
                </a:lnTo>
                <a:lnTo>
                  <a:pt x="224116" y="90830"/>
                </a:lnTo>
                <a:lnTo>
                  <a:pt x="217093" y="90830"/>
                </a:lnTo>
                <a:lnTo>
                  <a:pt x="204889" y="93065"/>
                </a:lnTo>
                <a:lnTo>
                  <a:pt x="195160" y="99326"/>
                </a:lnTo>
                <a:lnTo>
                  <a:pt x="188722" y="108940"/>
                </a:lnTo>
                <a:lnTo>
                  <a:pt x="186397" y="121221"/>
                </a:lnTo>
                <a:lnTo>
                  <a:pt x="188849" y="134404"/>
                </a:lnTo>
                <a:lnTo>
                  <a:pt x="195491" y="144233"/>
                </a:lnTo>
                <a:lnTo>
                  <a:pt x="205257" y="150380"/>
                </a:lnTo>
                <a:lnTo>
                  <a:pt x="217093" y="152501"/>
                </a:lnTo>
                <a:lnTo>
                  <a:pt x="224116" y="152501"/>
                </a:lnTo>
                <a:lnTo>
                  <a:pt x="229374" y="150710"/>
                </a:lnTo>
                <a:lnTo>
                  <a:pt x="231127" y="150710"/>
                </a:lnTo>
                <a:lnTo>
                  <a:pt x="231127" y="137312"/>
                </a:lnTo>
                <a:lnTo>
                  <a:pt x="231127" y="134632"/>
                </a:lnTo>
                <a:lnTo>
                  <a:pt x="230251" y="134632"/>
                </a:lnTo>
                <a:lnTo>
                  <a:pt x="225869" y="137312"/>
                </a:lnTo>
                <a:lnTo>
                  <a:pt x="208330" y="137312"/>
                </a:lnTo>
                <a:lnTo>
                  <a:pt x="202184" y="130162"/>
                </a:lnTo>
                <a:lnTo>
                  <a:pt x="202184" y="112280"/>
                </a:lnTo>
                <a:lnTo>
                  <a:pt x="209207" y="105130"/>
                </a:lnTo>
                <a:lnTo>
                  <a:pt x="225869" y="105130"/>
                </a:lnTo>
                <a:lnTo>
                  <a:pt x="230251" y="108699"/>
                </a:lnTo>
                <a:lnTo>
                  <a:pt x="231127" y="108699"/>
                </a:lnTo>
                <a:lnTo>
                  <a:pt x="231127" y="105130"/>
                </a:lnTo>
                <a:lnTo>
                  <a:pt x="231127" y="92608"/>
                </a:lnTo>
                <a:close/>
              </a:path>
              <a:path w="309244" h="153035">
                <a:moveTo>
                  <a:pt x="309079" y="121221"/>
                </a:moveTo>
                <a:lnTo>
                  <a:pt x="306857" y="109308"/>
                </a:lnTo>
                <a:lnTo>
                  <a:pt x="304723" y="106019"/>
                </a:lnTo>
                <a:lnTo>
                  <a:pt x="300596" y="99656"/>
                </a:lnTo>
                <a:lnTo>
                  <a:pt x="293217" y="94754"/>
                </a:lnTo>
                <a:lnTo>
                  <a:pt x="293217" y="113169"/>
                </a:lnTo>
                <a:lnTo>
                  <a:pt x="293217" y="130162"/>
                </a:lnTo>
                <a:lnTo>
                  <a:pt x="287045" y="137312"/>
                </a:lnTo>
                <a:lnTo>
                  <a:pt x="269430" y="137312"/>
                </a:lnTo>
                <a:lnTo>
                  <a:pt x="263258" y="130162"/>
                </a:lnTo>
                <a:lnTo>
                  <a:pt x="263258" y="113169"/>
                </a:lnTo>
                <a:lnTo>
                  <a:pt x="269430" y="106019"/>
                </a:lnTo>
                <a:lnTo>
                  <a:pt x="287045" y="106019"/>
                </a:lnTo>
                <a:lnTo>
                  <a:pt x="293217" y="113169"/>
                </a:lnTo>
                <a:lnTo>
                  <a:pt x="293217" y="94754"/>
                </a:lnTo>
                <a:lnTo>
                  <a:pt x="290868" y="93192"/>
                </a:lnTo>
                <a:lnTo>
                  <a:pt x="278244" y="90830"/>
                </a:lnTo>
                <a:lnTo>
                  <a:pt x="265607" y="93192"/>
                </a:lnTo>
                <a:lnTo>
                  <a:pt x="255879" y="99656"/>
                </a:lnTo>
                <a:lnTo>
                  <a:pt x="249605" y="109308"/>
                </a:lnTo>
                <a:lnTo>
                  <a:pt x="247396" y="121221"/>
                </a:lnTo>
                <a:lnTo>
                  <a:pt x="249605" y="133273"/>
                </a:lnTo>
                <a:lnTo>
                  <a:pt x="255879" y="143230"/>
                </a:lnTo>
                <a:lnTo>
                  <a:pt x="265607" y="150012"/>
                </a:lnTo>
                <a:lnTo>
                  <a:pt x="278244" y="152501"/>
                </a:lnTo>
                <a:lnTo>
                  <a:pt x="290868" y="150012"/>
                </a:lnTo>
                <a:lnTo>
                  <a:pt x="300596" y="143230"/>
                </a:lnTo>
                <a:lnTo>
                  <a:pt x="304317" y="137312"/>
                </a:lnTo>
                <a:lnTo>
                  <a:pt x="306857" y="133273"/>
                </a:lnTo>
                <a:lnTo>
                  <a:pt x="309079" y="121221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359473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Threat</a:t>
            </a:r>
            <a:r>
              <a:rPr dirty="0" spc="-75"/>
              <a:t> </a:t>
            </a:r>
            <a:r>
              <a:rPr dirty="0"/>
              <a:t>Actor</a:t>
            </a:r>
            <a:r>
              <a:rPr dirty="0" spc="-45"/>
              <a:t> </a:t>
            </a:r>
            <a:r>
              <a:rPr dirty="0" spc="-20"/>
              <a:t>Tools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Evolution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50"/>
              <a:t> </a:t>
            </a:r>
            <a:r>
              <a:rPr dirty="0" sz="2400"/>
              <a:t>Security</a:t>
            </a:r>
            <a:r>
              <a:rPr dirty="0" sz="2400" spc="-85"/>
              <a:t> </a:t>
            </a:r>
            <a:r>
              <a:rPr dirty="0" sz="2400" spc="-20"/>
              <a:t>Tools</a:t>
            </a:r>
            <a:endParaRPr sz="24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759078"/>
            <a:ext cx="807720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table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highlights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categories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 common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penetration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testing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tools.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Notice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some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used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white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hats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black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hats.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Keep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mind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list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not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exhaustive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always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being developed.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598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Actor</a:t>
            </a:r>
            <a:r>
              <a:rPr dirty="0" sz="1600" spc="-4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611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Evolution</a:t>
            </a:r>
            <a:r>
              <a:rPr dirty="0" sz="2400" spc="-65"/>
              <a:t> </a:t>
            </a:r>
            <a:r>
              <a:rPr dirty="0" sz="2400"/>
              <a:t>of</a:t>
            </a:r>
            <a:r>
              <a:rPr dirty="0" sz="2400" spc="-65"/>
              <a:t> </a:t>
            </a:r>
            <a:r>
              <a:rPr dirty="0" sz="2400"/>
              <a:t>Security</a:t>
            </a:r>
            <a:r>
              <a:rPr dirty="0" sz="2400" spc="-100"/>
              <a:t> </a:t>
            </a:r>
            <a:r>
              <a:rPr dirty="0" sz="2400" spc="-40"/>
              <a:t>Tools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622173"/>
          <a:ext cx="7960359" cy="3801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/>
                <a:gridCol w="6540500"/>
              </a:tblGrid>
              <a:tr h="400050">
                <a:tc>
                  <a:txBody>
                    <a:bodyPr/>
                    <a:lstStyle/>
                    <a:p>
                      <a:pPr marL="47625" marR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Penetration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Testing 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Tool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Rootkit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Detectors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27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directory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integrity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checker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white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detect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installed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root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kits.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AIDE,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Netfilter,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PF: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OpenBSD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Filter.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 marR="24955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Fuzzers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Search Vulnerabilities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216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Fuzzers</a:t>
                      </a:r>
                      <a:r>
                        <a:rPr dirty="0" sz="1000" spc="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discover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computer‟s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vulnerabilities.</a:t>
                      </a:r>
                      <a:r>
                        <a:rPr dirty="0" sz="10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fuzzers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Skipfish,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Wapiti,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W3af.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Forensic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098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 are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white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hackers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trace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evidence existing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computer.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Sleuth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Kit,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Helix, Maltego,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Encase.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Debuggers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19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63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black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reverse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engineer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binary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writing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exploits.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white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hats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analyzing</a:t>
                      </a:r>
                      <a:r>
                        <a:rPr dirty="0" sz="1000" spc="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malware.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Debugging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GDB,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WinDbg,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Immunity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Debugger.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47625" marR="2279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Operating Systems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231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specially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designed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operating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preloaded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 tools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optimized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hacking.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specially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designed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hacking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operating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Kali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Linux,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BackBox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Linux.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37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schemes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encode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prevent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unauthorized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encrypted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data.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0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VeraCrypt,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CipherShed,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OpenSSH,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OpenSSL,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Tor,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OpenVPN,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Stunnel.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47625" marR="2774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Exploitation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37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identify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whether 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remote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vulnerable 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 attack.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vulnerability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exploitation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Metasploit,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Impact,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Sqlmap,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Social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Engineer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Toolkit,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Netsparker.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47625" marR="5899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 Scanners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6159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dirty="0" sz="1000" spc="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identify open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ports.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known</a:t>
                      </a:r>
                      <a:r>
                        <a:rPr dirty="0" sz="1000" spc="5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VMs, BYOD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devices,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client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databases.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Nipper,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Impact,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Nessus,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SAINT,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OpenVAS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7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6134"/>
            <a:ext cx="8086090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6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400" spc="-5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Network</a:t>
            </a:r>
            <a:r>
              <a:rPr dirty="0" sz="1400" spc="-20">
                <a:solidFill>
                  <a:srgbClr val="57575B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400" spc="-35">
                <a:solidFill>
                  <a:srgbClr val="57575B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Microsoft Sans Serif"/>
                <a:cs typeface="Microsoft Sans Serif"/>
              </a:rPr>
              <a:t>Concepts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7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:</a:t>
            </a:r>
            <a:r>
              <a:rPr dirty="0" sz="1400" spc="-50">
                <a:solidFill>
                  <a:srgbClr val="57575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Explain how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vulnerabilities,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threats,</a:t>
            </a:r>
            <a:r>
              <a:rPr dirty="0" sz="1500" spc="-5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exploits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can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be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mitigated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enhance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Microsoft Sans Serif"/>
                <a:cs typeface="Microsoft Sans Serif"/>
              </a:rPr>
              <a:t>network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security.</a:t>
            </a:r>
            <a:endParaRPr sz="15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4512" y="1826641"/>
          <a:ext cx="7985759" cy="2724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245"/>
                <a:gridCol w="5301614"/>
              </a:tblGrid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Current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Cybersecurity: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current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state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cybersecurity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vectors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loss.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Threat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Actors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 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Malware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types.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dirty="0" sz="1000" spc="-6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Vulnerabilities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Threats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Explain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how IP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000" spc="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 exploited by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TCP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UDP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Vulnerabilities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Explain how TCP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 UDP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000" spc="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exploited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Explain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how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dirty="0" sz="10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Best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Practices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practices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protecting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Cryptography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Describe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common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cryptographic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processes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protect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transit.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598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Threat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Actor</a:t>
            </a:r>
            <a:r>
              <a:rPr dirty="0" sz="1600" spc="-4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7640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Attack</a:t>
            </a:r>
            <a:r>
              <a:rPr dirty="0" sz="2400" spc="-25"/>
              <a:t> </a:t>
            </a:r>
            <a:r>
              <a:rPr dirty="0" sz="2400" spc="-20"/>
              <a:t>Types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3260" y="787780"/>
          <a:ext cx="8159750" cy="3796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3550"/>
                <a:gridCol w="6337300"/>
              </a:tblGrid>
              <a:tr h="29146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Eavesdropping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555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“listens”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traffic.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referred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sniffing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snooping.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Modification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133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enterprise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alter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knowledge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sender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receiver.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Spoofing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686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constructs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appears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originate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valid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inside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corporate intranet.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1000" spc="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838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discover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valid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account,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rights as the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real user.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valid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account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obtain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lists of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server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configurations,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modify,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reroute,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delete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Denial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060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prevents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normal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computer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 network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valid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users.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flood 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entire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until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shutdown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occurs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because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overload. 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block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results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loss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resources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authorized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Man-in-the-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Middle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occurs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positioned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themselves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between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source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destination.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now actively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monitor,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capture,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control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communication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transparently.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2953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obtains 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secret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key,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referred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compromised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key.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communication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sender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receiver being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aware 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Sniffer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00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application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read,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monitor,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exchanges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read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packets.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encrypted,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sniffer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provides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full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view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inside 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320802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3.4</a:t>
            </a:r>
            <a:r>
              <a:rPr dirty="0" sz="4600" spc="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Malware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790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Malware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68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Overview</a:t>
            </a:r>
            <a:r>
              <a:rPr dirty="0" sz="2400" spc="-35"/>
              <a:t> </a:t>
            </a:r>
            <a:r>
              <a:rPr dirty="0" sz="2400"/>
              <a:t>of</a:t>
            </a:r>
            <a:r>
              <a:rPr dirty="0" sz="2400" spc="-60"/>
              <a:t> </a:t>
            </a:r>
            <a:r>
              <a:rPr dirty="0" sz="2400" spc="-10"/>
              <a:t>Malware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46059" cy="129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114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Now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 you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know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about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tools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hacker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topic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introduces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you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to </a:t>
            </a:r>
            <a:r>
              <a:rPr dirty="0" sz="1600">
                <a:latin typeface="Microsoft Sans Serif"/>
                <a:cs typeface="Microsoft Sans Serif"/>
              </a:rPr>
              <a:t>different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types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 hackers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gain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end</a:t>
            </a:r>
            <a:r>
              <a:rPr dirty="0" sz="1600" spc="-10">
                <a:latin typeface="Microsoft Sans Serif"/>
                <a:cs typeface="Microsoft Sans Serif"/>
              </a:rPr>
              <a:t> devices.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End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particularly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prone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important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know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about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 actors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rely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users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install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help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exploit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gaps.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331" y="2239962"/>
            <a:ext cx="7343775" cy="21336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790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Malware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131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Viruses</a:t>
            </a:r>
            <a:r>
              <a:rPr dirty="0" sz="2400" spc="-80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/>
              <a:t>Trojan</a:t>
            </a:r>
            <a:r>
              <a:rPr dirty="0" sz="2400" spc="-85"/>
              <a:t> </a:t>
            </a:r>
            <a:r>
              <a:rPr dirty="0" sz="2400" spc="-10"/>
              <a:t>Horses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47330" cy="273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computer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virus.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Viruses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require </a:t>
            </a:r>
            <a:r>
              <a:rPr dirty="0" sz="1600">
                <a:latin typeface="Microsoft Sans Serif"/>
                <a:cs typeface="Microsoft Sans Serif"/>
              </a:rPr>
              <a:t>human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action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propagate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infect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other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computers.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virus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hides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attaching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itself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computer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code,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software,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documents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computer.</a:t>
            </a:r>
            <a:r>
              <a:rPr dirty="0" sz="1600">
                <a:latin typeface="Microsoft Sans Serif"/>
                <a:cs typeface="Microsoft Sans Serif"/>
              </a:rPr>
              <a:t> When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opened,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virus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executes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infects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computer.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Viruses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can:</a:t>
            </a:r>
            <a:endParaRPr sz="1600">
              <a:latin typeface="Microsoft Sans Serif"/>
              <a:cs typeface="Microsoft Sans Serif"/>
            </a:endParaRPr>
          </a:p>
          <a:p>
            <a:pPr lvl="1" marL="518159" indent="-432434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518159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Alter,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corrupt,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delete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files,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erase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entire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drives.</a:t>
            </a:r>
            <a:endParaRPr sz="1400">
              <a:latin typeface="Microsoft Sans Serif"/>
              <a:cs typeface="Microsoft Sans Serif"/>
            </a:endParaRPr>
          </a:p>
          <a:p>
            <a:pPr lvl="1" marL="476884" indent="-39116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76884" algn="l"/>
              </a:tabLst>
            </a:pPr>
            <a:r>
              <a:rPr dirty="0" sz="1400">
                <a:latin typeface="Microsoft Sans Serif"/>
                <a:cs typeface="Microsoft Sans Serif"/>
              </a:rPr>
              <a:t>Cause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computer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booting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issues,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corrupt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applications.</a:t>
            </a:r>
            <a:endParaRPr sz="1400">
              <a:latin typeface="Microsoft Sans Serif"/>
              <a:cs typeface="Microsoft Sans Serif"/>
            </a:endParaRPr>
          </a:p>
          <a:p>
            <a:pPr lvl="1" marL="476884" indent="-39116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76884" algn="l"/>
              </a:tabLst>
            </a:pPr>
            <a:r>
              <a:rPr dirty="0" sz="1400">
                <a:latin typeface="Microsoft Sans Serif"/>
                <a:cs typeface="Microsoft Sans Serif"/>
              </a:rPr>
              <a:t>Capture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sensitive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information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actors.</a:t>
            </a:r>
            <a:endParaRPr sz="1400">
              <a:latin typeface="Microsoft Sans Serif"/>
              <a:cs typeface="Microsoft Sans Serif"/>
            </a:endParaRPr>
          </a:p>
          <a:p>
            <a:pPr lvl="1" marL="467995" indent="-38227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67995" algn="l"/>
              </a:tabLst>
            </a:pP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email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accounts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</a:t>
            </a:r>
            <a:r>
              <a:rPr dirty="0" sz="1400" spc="-10">
                <a:latin typeface="Microsoft Sans Serif"/>
                <a:cs typeface="Microsoft Sans Serif"/>
              </a:rPr>
              <a:t>spread.</a:t>
            </a:r>
            <a:endParaRPr sz="1400">
              <a:latin typeface="Microsoft Sans Serif"/>
              <a:cs typeface="Microsoft Sans Serif"/>
            </a:endParaRPr>
          </a:p>
          <a:p>
            <a:pPr lvl="1" marL="476884" indent="-39116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76884" algn="l"/>
              </a:tabLst>
            </a:pPr>
            <a:r>
              <a:rPr dirty="0" sz="1400">
                <a:latin typeface="Microsoft Sans Serif"/>
                <a:cs typeface="Microsoft Sans Serif"/>
              </a:rPr>
              <a:t>Lay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dormant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until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summoned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actor.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Malware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Viruses</a:t>
            </a:r>
            <a:r>
              <a:rPr dirty="0" sz="2400" spc="-7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/>
              <a:t>Trojan</a:t>
            </a:r>
            <a:r>
              <a:rPr dirty="0" sz="2400" spc="-75"/>
              <a:t> </a:t>
            </a:r>
            <a:r>
              <a:rPr dirty="0" sz="2400"/>
              <a:t>Horses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286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Modern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viruses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developed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specific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intent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those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listed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table.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39635" y="1257553"/>
          <a:ext cx="7888605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/>
                <a:gridCol w="6246495"/>
              </a:tblGrid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Viruses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Boot sector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boot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sector,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partition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table,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Firmware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firmware.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Macro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MS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Office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macro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feature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maliciously.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Program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inserts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itself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another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executable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program.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Script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viruses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Virus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interpreter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execute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scripts.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Malware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Viruses</a:t>
            </a:r>
            <a:r>
              <a:rPr dirty="0" sz="2400" spc="-7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/>
              <a:t>Trojan</a:t>
            </a:r>
            <a:r>
              <a:rPr dirty="0" sz="2400" spc="-75"/>
              <a:t> </a:t>
            </a:r>
            <a:r>
              <a:rPr dirty="0" sz="2400"/>
              <a:t>Horses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100059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Trojan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horses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compromise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hosts.</a:t>
            </a:r>
            <a:r>
              <a:rPr dirty="0" sz="1400" spc="-10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Trojan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horse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program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looks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useful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but </a:t>
            </a:r>
            <a:r>
              <a:rPr dirty="0" sz="1400">
                <a:latin typeface="Microsoft Sans Serif"/>
                <a:cs typeface="Microsoft Sans Serif"/>
              </a:rPr>
              <a:t>also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carries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malicious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code.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Trojan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horses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 free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online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programs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as </a:t>
            </a:r>
            <a:r>
              <a:rPr dirty="0" sz="1400">
                <a:latin typeface="Microsoft Sans Serif"/>
                <a:cs typeface="Microsoft Sans Serif"/>
              </a:rPr>
              <a:t>computer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games.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several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Trojan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horses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described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1670430"/>
          <a:ext cx="8169909" cy="293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4"/>
                <a:gridCol w="6329679"/>
              </a:tblGrid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 of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Trojan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Horse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Remote-access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enables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unauthorized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remote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Data-sending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provides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sensitive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data,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Destructive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corrupts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deletes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Proxy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dirty="0" sz="11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victim's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source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</a:t>
                      </a:r>
                      <a:r>
                        <a:rPr dirty="0" sz="11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launch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perform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illegal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activities.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FTP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enables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unauthorized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transfer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devices.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software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disabler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stops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antivirus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programs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firewalls from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functioning.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Denial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(DoS)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slows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halts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activity.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Keylogger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57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01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Trojan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horse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actively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attempts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steal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confidential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information,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credit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card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numbers,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recording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strokes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entered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dirty="0" sz="11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form.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8038" y="4741722"/>
            <a:ext cx="340360" cy="154940"/>
          </a:xfrm>
          <a:custGeom>
            <a:avLst/>
            <a:gdLst/>
            <a:ahLst/>
            <a:cxnLst/>
            <a:rect l="l" t="t" r="r" b="b"/>
            <a:pathLst>
              <a:path w="340359" h="154939">
                <a:moveTo>
                  <a:pt x="14909" y="24968"/>
                </a:moveTo>
                <a:lnTo>
                  <a:pt x="11404" y="22275"/>
                </a:lnTo>
                <a:lnTo>
                  <a:pt x="3505" y="22275"/>
                </a:lnTo>
                <a:lnTo>
                  <a:pt x="0" y="24968"/>
                </a:lnTo>
                <a:lnTo>
                  <a:pt x="0" y="49187"/>
                </a:lnTo>
                <a:lnTo>
                  <a:pt x="3505" y="52781"/>
                </a:lnTo>
                <a:lnTo>
                  <a:pt x="11404" y="52781"/>
                </a:lnTo>
                <a:lnTo>
                  <a:pt x="14909" y="49187"/>
                </a:lnTo>
                <a:lnTo>
                  <a:pt x="14909" y="29451"/>
                </a:lnTo>
                <a:lnTo>
                  <a:pt x="14909" y="24968"/>
                </a:lnTo>
                <a:close/>
              </a:path>
              <a:path w="340359" h="154939">
                <a:moveTo>
                  <a:pt x="55575" y="4622"/>
                </a:moveTo>
                <a:lnTo>
                  <a:pt x="52070" y="1943"/>
                </a:lnTo>
                <a:lnTo>
                  <a:pt x="44183" y="1943"/>
                </a:lnTo>
                <a:lnTo>
                  <a:pt x="40665" y="4622"/>
                </a:lnTo>
                <a:lnTo>
                  <a:pt x="40665" y="49212"/>
                </a:lnTo>
                <a:lnTo>
                  <a:pt x="44183" y="52781"/>
                </a:lnTo>
                <a:lnTo>
                  <a:pt x="52070" y="52781"/>
                </a:lnTo>
                <a:lnTo>
                  <a:pt x="55575" y="49212"/>
                </a:lnTo>
                <a:lnTo>
                  <a:pt x="55575" y="9080"/>
                </a:lnTo>
                <a:lnTo>
                  <a:pt x="55575" y="4622"/>
                </a:lnTo>
                <a:close/>
              </a:path>
              <a:path w="340359" h="154939">
                <a:moveTo>
                  <a:pt x="75920" y="94551"/>
                </a:moveTo>
                <a:lnTo>
                  <a:pt x="74129" y="94551"/>
                </a:lnTo>
                <a:lnTo>
                  <a:pt x="68795" y="92773"/>
                </a:lnTo>
                <a:lnTo>
                  <a:pt x="61671" y="92773"/>
                </a:lnTo>
                <a:lnTo>
                  <a:pt x="49276" y="95008"/>
                </a:lnTo>
                <a:lnTo>
                  <a:pt x="39395" y="101269"/>
                </a:lnTo>
                <a:lnTo>
                  <a:pt x="32867" y="110883"/>
                </a:lnTo>
                <a:lnTo>
                  <a:pt x="30505" y="123164"/>
                </a:lnTo>
                <a:lnTo>
                  <a:pt x="32994" y="136347"/>
                </a:lnTo>
                <a:lnTo>
                  <a:pt x="39738" y="146177"/>
                </a:lnTo>
                <a:lnTo>
                  <a:pt x="49657" y="152323"/>
                </a:lnTo>
                <a:lnTo>
                  <a:pt x="61671" y="154444"/>
                </a:lnTo>
                <a:lnTo>
                  <a:pt x="68795" y="154444"/>
                </a:lnTo>
                <a:lnTo>
                  <a:pt x="74129" y="152654"/>
                </a:lnTo>
                <a:lnTo>
                  <a:pt x="75920" y="152654"/>
                </a:lnTo>
                <a:lnTo>
                  <a:pt x="75920" y="139255"/>
                </a:lnTo>
                <a:lnTo>
                  <a:pt x="75920" y="136575"/>
                </a:lnTo>
                <a:lnTo>
                  <a:pt x="75018" y="136575"/>
                </a:lnTo>
                <a:lnTo>
                  <a:pt x="69684" y="139255"/>
                </a:lnTo>
                <a:lnTo>
                  <a:pt x="52768" y="139255"/>
                </a:lnTo>
                <a:lnTo>
                  <a:pt x="46532" y="132105"/>
                </a:lnTo>
                <a:lnTo>
                  <a:pt x="46532" y="114223"/>
                </a:lnTo>
                <a:lnTo>
                  <a:pt x="52768" y="107073"/>
                </a:lnTo>
                <a:lnTo>
                  <a:pt x="70573" y="107073"/>
                </a:lnTo>
                <a:lnTo>
                  <a:pt x="75018" y="110642"/>
                </a:lnTo>
                <a:lnTo>
                  <a:pt x="75920" y="110642"/>
                </a:lnTo>
                <a:lnTo>
                  <a:pt x="75920" y="107073"/>
                </a:lnTo>
                <a:lnTo>
                  <a:pt x="75920" y="94551"/>
                </a:lnTo>
                <a:close/>
              </a:path>
              <a:path w="340359" h="154939">
                <a:moveTo>
                  <a:pt x="96253" y="0"/>
                </a:moveTo>
                <a:lnTo>
                  <a:pt x="81330" y="0"/>
                </a:lnTo>
                <a:lnTo>
                  <a:pt x="81330" y="67691"/>
                </a:lnTo>
                <a:lnTo>
                  <a:pt x="96253" y="67691"/>
                </a:lnTo>
                <a:lnTo>
                  <a:pt x="96253" y="0"/>
                </a:lnTo>
                <a:close/>
              </a:path>
              <a:path w="340359" h="154939">
                <a:moveTo>
                  <a:pt x="111163" y="93459"/>
                </a:moveTo>
                <a:lnTo>
                  <a:pt x="96253" y="93459"/>
                </a:lnTo>
                <a:lnTo>
                  <a:pt x="96253" y="153098"/>
                </a:lnTo>
                <a:lnTo>
                  <a:pt x="111163" y="153098"/>
                </a:lnTo>
                <a:lnTo>
                  <a:pt x="111163" y="93459"/>
                </a:lnTo>
                <a:close/>
              </a:path>
              <a:path w="340359" h="154939">
                <a:moveTo>
                  <a:pt x="136918" y="4622"/>
                </a:moveTo>
                <a:lnTo>
                  <a:pt x="133413" y="1943"/>
                </a:lnTo>
                <a:lnTo>
                  <a:pt x="125514" y="1943"/>
                </a:lnTo>
                <a:lnTo>
                  <a:pt x="122008" y="4622"/>
                </a:lnTo>
                <a:lnTo>
                  <a:pt x="122008" y="49212"/>
                </a:lnTo>
                <a:lnTo>
                  <a:pt x="125514" y="52781"/>
                </a:lnTo>
                <a:lnTo>
                  <a:pt x="133413" y="52781"/>
                </a:lnTo>
                <a:lnTo>
                  <a:pt x="136918" y="49212"/>
                </a:lnTo>
                <a:lnTo>
                  <a:pt x="136918" y="9080"/>
                </a:lnTo>
                <a:lnTo>
                  <a:pt x="136918" y="4622"/>
                </a:lnTo>
                <a:close/>
              </a:path>
              <a:path w="340359" h="154939">
                <a:moveTo>
                  <a:pt x="171488" y="126733"/>
                </a:moveTo>
                <a:lnTo>
                  <a:pt x="167068" y="120484"/>
                </a:lnTo>
                <a:lnTo>
                  <a:pt x="157340" y="116903"/>
                </a:lnTo>
                <a:lnTo>
                  <a:pt x="153797" y="116014"/>
                </a:lnTo>
                <a:lnTo>
                  <a:pt x="151155" y="115112"/>
                </a:lnTo>
                <a:lnTo>
                  <a:pt x="146735" y="114223"/>
                </a:lnTo>
                <a:lnTo>
                  <a:pt x="146735" y="107073"/>
                </a:lnTo>
                <a:lnTo>
                  <a:pt x="150266" y="105283"/>
                </a:lnTo>
                <a:lnTo>
                  <a:pt x="160870" y="105283"/>
                </a:lnTo>
                <a:lnTo>
                  <a:pt x="167068" y="107073"/>
                </a:lnTo>
                <a:lnTo>
                  <a:pt x="167944" y="107073"/>
                </a:lnTo>
                <a:lnTo>
                  <a:pt x="167944" y="105283"/>
                </a:lnTo>
                <a:lnTo>
                  <a:pt x="167944" y="94551"/>
                </a:lnTo>
                <a:lnTo>
                  <a:pt x="167068" y="94551"/>
                </a:lnTo>
                <a:lnTo>
                  <a:pt x="160870" y="92773"/>
                </a:lnTo>
                <a:lnTo>
                  <a:pt x="152920" y="92773"/>
                </a:lnTo>
                <a:lnTo>
                  <a:pt x="143865" y="94081"/>
                </a:lnTo>
                <a:lnTo>
                  <a:pt x="136893" y="97802"/>
                </a:lnTo>
                <a:lnTo>
                  <a:pt x="132410" y="103720"/>
                </a:lnTo>
                <a:lnTo>
                  <a:pt x="130822" y="111544"/>
                </a:lnTo>
                <a:lnTo>
                  <a:pt x="130822" y="121373"/>
                </a:lnTo>
                <a:lnTo>
                  <a:pt x="137883" y="125844"/>
                </a:lnTo>
                <a:lnTo>
                  <a:pt x="146735" y="128524"/>
                </a:lnTo>
                <a:lnTo>
                  <a:pt x="147612" y="129413"/>
                </a:lnTo>
                <a:lnTo>
                  <a:pt x="149377" y="129413"/>
                </a:lnTo>
                <a:lnTo>
                  <a:pt x="156451" y="132994"/>
                </a:lnTo>
                <a:lnTo>
                  <a:pt x="156451" y="139255"/>
                </a:lnTo>
                <a:lnTo>
                  <a:pt x="152920" y="141033"/>
                </a:lnTo>
                <a:lnTo>
                  <a:pt x="138772" y="141033"/>
                </a:lnTo>
                <a:lnTo>
                  <a:pt x="132588" y="139255"/>
                </a:lnTo>
                <a:lnTo>
                  <a:pt x="131699" y="139255"/>
                </a:lnTo>
                <a:lnTo>
                  <a:pt x="131699" y="152654"/>
                </a:lnTo>
                <a:lnTo>
                  <a:pt x="139661" y="154444"/>
                </a:lnTo>
                <a:lnTo>
                  <a:pt x="147612" y="154444"/>
                </a:lnTo>
                <a:lnTo>
                  <a:pt x="156184" y="153390"/>
                </a:lnTo>
                <a:lnTo>
                  <a:pt x="163855" y="149987"/>
                </a:lnTo>
                <a:lnTo>
                  <a:pt x="169367" y="143891"/>
                </a:lnTo>
                <a:lnTo>
                  <a:pt x="170027" y="141033"/>
                </a:lnTo>
                <a:lnTo>
                  <a:pt x="171488" y="134785"/>
                </a:lnTo>
                <a:lnTo>
                  <a:pt x="171488" y="126733"/>
                </a:lnTo>
                <a:close/>
              </a:path>
              <a:path w="340359" h="154939">
                <a:moveTo>
                  <a:pt x="177584" y="24968"/>
                </a:moveTo>
                <a:lnTo>
                  <a:pt x="174078" y="22275"/>
                </a:lnTo>
                <a:lnTo>
                  <a:pt x="166179" y="22275"/>
                </a:lnTo>
                <a:lnTo>
                  <a:pt x="162674" y="24968"/>
                </a:lnTo>
                <a:lnTo>
                  <a:pt x="162674" y="49187"/>
                </a:lnTo>
                <a:lnTo>
                  <a:pt x="166179" y="52781"/>
                </a:lnTo>
                <a:lnTo>
                  <a:pt x="174078" y="52781"/>
                </a:lnTo>
                <a:lnTo>
                  <a:pt x="177584" y="49187"/>
                </a:lnTo>
                <a:lnTo>
                  <a:pt x="177584" y="29451"/>
                </a:lnTo>
                <a:lnTo>
                  <a:pt x="177584" y="24968"/>
                </a:lnTo>
                <a:close/>
              </a:path>
              <a:path w="340359" h="154939">
                <a:moveTo>
                  <a:pt x="218249" y="4622"/>
                </a:moveTo>
                <a:lnTo>
                  <a:pt x="214744" y="1943"/>
                </a:lnTo>
                <a:lnTo>
                  <a:pt x="206844" y="1943"/>
                </a:lnTo>
                <a:lnTo>
                  <a:pt x="203339" y="4622"/>
                </a:lnTo>
                <a:lnTo>
                  <a:pt x="203339" y="49212"/>
                </a:lnTo>
                <a:lnTo>
                  <a:pt x="206844" y="52781"/>
                </a:lnTo>
                <a:lnTo>
                  <a:pt x="214744" y="52781"/>
                </a:lnTo>
                <a:lnTo>
                  <a:pt x="218249" y="49212"/>
                </a:lnTo>
                <a:lnTo>
                  <a:pt x="218249" y="9080"/>
                </a:lnTo>
                <a:lnTo>
                  <a:pt x="218249" y="4622"/>
                </a:lnTo>
                <a:close/>
              </a:path>
              <a:path w="340359" h="154939">
                <a:moveTo>
                  <a:pt x="231127" y="94551"/>
                </a:moveTo>
                <a:lnTo>
                  <a:pt x="229374" y="94551"/>
                </a:lnTo>
                <a:lnTo>
                  <a:pt x="224116" y="92773"/>
                </a:lnTo>
                <a:lnTo>
                  <a:pt x="217093" y="92773"/>
                </a:lnTo>
                <a:lnTo>
                  <a:pt x="204889" y="95008"/>
                </a:lnTo>
                <a:lnTo>
                  <a:pt x="195160" y="101269"/>
                </a:lnTo>
                <a:lnTo>
                  <a:pt x="188722" y="110883"/>
                </a:lnTo>
                <a:lnTo>
                  <a:pt x="186397" y="123164"/>
                </a:lnTo>
                <a:lnTo>
                  <a:pt x="188849" y="136347"/>
                </a:lnTo>
                <a:lnTo>
                  <a:pt x="195491" y="146177"/>
                </a:lnTo>
                <a:lnTo>
                  <a:pt x="205257" y="152323"/>
                </a:lnTo>
                <a:lnTo>
                  <a:pt x="217093" y="154444"/>
                </a:lnTo>
                <a:lnTo>
                  <a:pt x="224116" y="154444"/>
                </a:lnTo>
                <a:lnTo>
                  <a:pt x="229374" y="152654"/>
                </a:lnTo>
                <a:lnTo>
                  <a:pt x="231127" y="152654"/>
                </a:lnTo>
                <a:lnTo>
                  <a:pt x="231127" y="139255"/>
                </a:lnTo>
                <a:lnTo>
                  <a:pt x="231127" y="136575"/>
                </a:lnTo>
                <a:lnTo>
                  <a:pt x="230251" y="136575"/>
                </a:lnTo>
                <a:lnTo>
                  <a:pt x="225869" y="139255"/>
                </a:lnTo>
                <a:lnTo>
                  <a:pt x="208330" y="139255"/>
                </a:lnTo>
                <a:lnTo>
                  <a:pt x="202184" y="132105"/>
                </a:lnTo>
                <a:lnTo>
                  <a:pt x="202184" y="114223"/>
                </a:lnTo>
                <a:lnTo>
                  <a:pt x="209207" y="107073"/>
                </a:lnTo>
                <a:lnTo>
                  <a:pt x="225869" y="107073"/>
                </a:lnTo>
                <a:lnTo>
                  <a:pt x="230251" y="110642"/>
                </a:lnTo>
                <a:lnTo>
                  <a:pt x="231127" y="110642"/>
                </a:lnTo>
                <a:lnTo>
                  <a:pt x="231127" y="107073"/>
                </a:lnTo>
                <a:lnTo>
                  <a:pt x="231127" y="94551"/>
                </a:lnTo>
                <a:close/>
              </a:path>
              <a:path w="340359" h="154939">
                <a:moveTo>
                  <a:pt x="258927" y="0"/>
                </a:moveTo>
                <a:lnTo>
                  <a:pt x="244005" y="0"/>
                </a:lnTo>
                <a:lnTo>
                  <a:pt x="244005" y="67691"/>
                </a:lnTo>
                <a:lnTo>
                  <a:pt x="258927" y="67691"/>
                </a:lnTo>
                <a:lnTo>
                  <a:pt x="258927" y="0"/>
                </a:lnTo>
                <a:close/>
              </a:path>
              <a:path w="340359" h="154939">
                <a:moveTo>
                  <a:pt x="299593" y="4622"/>
                </a:moveTo>
                <a:lnTo>
                  <a:pt x="296075" y="1943"/>
                </a:lnTo>
                <a:lnTo>
                  <a:pt x="288188" y="1943"/>
                </a:lnTo>
                <a:lnTo>
                  <a:pt x="284683" y="4622"/>
                </a:lnTo>
                <a:lnTo>
                  <a:pt x="284683" y="49212"/>
                </a:lnTo>
                <a:lnTo>
                  <a:pt x="288188" y="52781"/>
                </a:lnTo>
                <a:lnTo>
                  <a:pt x="296075" y="52781"/>
                </a:lnTo>
                <a:lnTo>
                  <a:pt x="299593" y="49212"/>
                </a:lnTo>
                <a:lnTo>
                  <a:pt x="299593" y="9080"/>
                </a:lnTo>
                <a:lnTo>
                  <a:pt x="299593" y="4622"/>
                </a:lnTo>
                <a:close/>
              </a:path>
              <a:path w="340359" h="154939">
                <a:moveTo>
                  <a:pt x="309079" y="123164"/>
                </a:moveTo>
                <a:lnTo>
                  <a:pt x="306857" y="111252"/>
                </a:lnTo>
                <a:lnTo>
                  <a:pt x="304723" y="107962"/>
                </a:lnTo>
                <a:lnTo>
                  <a:pt x="300596" y="101600"/>
                </a:lnTo>
                <a:lnTo>
                  <a:pt x="293217" y="96697"/>
                </a:lnTo>
                <a:lnTo>
                  <a:pt x="293217" y="115112"/>
                </a:lnTo>
                <a:lnTo>
                  <a:pt x="293217" y="132105"/>
                </a:lnTo>
                <a:lnTo>
                  <a:pt x="287045" y="139255"/>
                </a:lnTo>
                <a:lnTo>
                  <a:pt x="269430" y="139255"/>
                </a:lnTo>
                <a:lnTo>
                  <a:pt x="263258" y="132105"/>
                </a:lnTo>
                <a:lnTo>
                  <a:pt x="263258" y="115112"/>
                </a:lnTo>
                <a:lnTo>
                  <a:pt x="269430" y="107962"/>
                </a:lnTo>
                <a:lnTo>
                  <a:pt x="287045" y="107962"/>
                </a:lnTo>
                <a:lnTo>
                  <a:pt x="293217" y="115112"/>
                </a:lnTo>
                <a:lnTo>
                  <a:pt x="293217" y="96697"/>
                </a:lnTo>
                <a:lnTo>
                  <a:pt x="290868" y="95135"/>
                </a:lnTo>
                <a:lnTo>
                  <a:pt x="278244" y="92773"/>
                </a:lnTo>
                <a:lnTo>
                  <a:pt x="265607" y="95135"/>
                </a:lnTo>
                <a:lnTo>
                  <a:pt x="255879" y="101600"/>
                </a:lnTo>
                <a:lnTo>
                  <a:pt x="249605" y="111252"/>
                </a:lnTo>
                <a:lnTo>
                  <a:pt x="247396" y="123164"/>
                </a:lnTo>
                <a:lnTo>
                  <a:pt x="249605" y="135216"/>
                </a:lnTo>
                <a:lnTo>
                  <a:pt x="255879" y="145173"/>
                </a:lnTo>
                <a:lnTo>
                  <a:pt x="265607" y="151955"/>
                </a:lnTo>
                <a:lnTo>
                  <a:pt x="278244" y="154444"/>
                </a:lnTo>
                <a:lnTo>
                  <a:pt x="290868" y="151955"/>
                </a:lnTo>
                <a:lnTo>
                  <a:pt x="300596" y="145173"/>
                </a:lnTo>
                <a:lnTo>
                  <a:pt x="304317" y="139255"/>
                </a:lnTo>
                <a:lnTo>
                  <a:pt x="306857" y="135216"/>
                </a:lnTo>
                <a:lnTo>
                  <a:pt x="309079" y="123164"/>
                </a:lnTo>
                <a:close/>
              </a:path>
              <a:path w="340359" h="154939">
                <a:moveTo>
                  <a:pt x="340258" y="24968"/>
                </a:moveTo>
                <a:lnTo>
                  <a:pt x="336753" y="22275"/>
                </a:lnTo>
                <a:lnTo>
                  <a:pt x="328853" y="22275"/>
                </a:lnTo>
                <a:lnTo>
                  <a:pt x="325348" y="24968"/>
                </a:lnTo>
                <a:lnTo>
                  <a:pt x="325348" y="49187"/>
                </a:lnTo>
                <a:lnTo>
                  <a:pt x="328853" y="52781"/>
                </a:lnTo>
                <a:lnTo>
                  <a:pt x="336753" y="52781"/>
                </a:lnTo>
                <a:lnTo>
                  <a:pt x="340258" y="49187"/>
                </a:lnTo>
                <a:lnTo>
                  <a:pt x="340258" y="29451"/>
                </a:lnTo>
                <a:lnTo>
                  <a:pt x="340258" y="2496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739" y="56134"/>
            <a:ext cx="790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Malware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51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Other</a:t>
            </a:r>
            <a:r>
              <a:rPr dirty="0" sz="2400" spc="-95"/>
              <a:t> </a:t>
            </a:r>
            <a:r>
              <a:rPr dirty="0" sz="2400"/>
              <a:t>Types</a:t>
            </a:r>
            <a:r>
              <a:rPr dirty="0" sz="2400" spc="-45"/>
              <a:t> </a:t>
            </a:r>
            <a:r>
              <a:rPr dirty="0" sz="2400"/>
              <a:t>of</a:t>
            </a:r>
            <a:r>
              <a:rPr dirty="0" sz="2400" spc="-60"/>
              <a:t> </a:t>
            </a:r>
            <a:r>
              <a:rPr dirty="0" sz="2400" spc="-10"/>
              <a:t>Malware</a:t>
            </a:r>
            <a:endParaRPr sz="2400"/>
          </a:p>
        </p:txBody>
      </p:sp>
      <p:sp>
        <p:nvSpPr>
          <p:cNvPr id="5" name="object 5" descr=""/>
          <p:cNvSpPr/>
          <p:nvPr/>
        </p:nvSpPr>
        <p:spPr>
          <a:xfrm>
            <a:off x="1359661" y="725423"/>
            <a:ext cx="0" cy="4022725"/>
          </a:xfrm>
          <a:custGeom>
            <a:avLst/>
            <a:gdLst/>
            <a:ahLst/>
            <a:cxnLst/>
            <a:rect l="l" t="t" r="r" b="b"/>
            <a:pathLst>
              <a:path w="0" h="4022725">
                <a:moveTo>
                  <a:pt x="0" y="0"/>
                </a:moveTo>
                <a:lnTo>
                  <a:pt x="0" y="40226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31800" y="725423"/>
            <a:ext cx="0" cy="4022725"/>
          </a:xfrm>
          <a:custGeom>
            <a:avLst/>
            <a:gdLst/>
            <a:ahLst/>
            <a:cxnLst/>
            <a:rect l="l" t="t" r="r" b="b"/>
            <a:pathLst>
              <a:path w="0" h="4022725">
                <a:moveTo>
                  <a:pt x="0" y="0"/>
                </a:moveTo>
                <a:lnTo>
                  <a:pt x="0" y="40226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712200" y="725423"/>
            <a:ext cx="0" cy="4022725"/>
          </a:xfrm>
          <a:custGeom>
            <a:avLst/>
            <a:gdLst/>
            <a:ahLst/>
            <a:cxnLst/>
            <a:rect l="l" t="t" r="r" b="b"/>
            <a:pathLst>
              <a:path w="0" h="4022725">
                <a:moveTo>
                  <a:pt x="0" y="0"/>
                </a:moveTo>
                <a:lnTo>
                  <a:pt x="0" y="40226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31800" y="725423"/>
          <a:ext cx="8356600" cy="400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/>
                <a:gridCol w="7395845"/>
              </a:tblGrid>
              <a:tr h="26733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Malware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3335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33985" indent="-52069">
                        <a:lnSpc>
                          <a:spcPct val="100000"/>
                        </a:lnSpc>
                        <a:spcBef>
                          <a:spcPts val="400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Adware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distributed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downloading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online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software.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90805" marR="534670" indent="-8890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Adware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display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unsolicited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advertising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pop-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browser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windows, new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toolbars,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unexpectedly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redirect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webpage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different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website.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Pop-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up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difficult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control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dirty="0" sz="10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pop-up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faster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close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5080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Ransomware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255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30200" indent="-8890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Ransomware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typically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denies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encrypting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displaying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demanding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ransom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decryption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up-to-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backups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must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ransom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decrypt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files.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Payment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 made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wire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transfer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 currencies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Bitcoin.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Rootkit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33985" indent="-52069">
                        <a:lnSpc>
                          <a:spcPct val="100000"/>
                        </a:lnSpc>
                        <a:spcBef>
                          <a:spcPts val="315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Rootkits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 used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gain administrator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account-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level access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a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90805" marR="337185" indent="-8890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difficult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detect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because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alter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firewall,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antivirus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protection,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files,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even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commands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conceal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presence.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90805" marR="277495" indent="-8890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provide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backdoor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giving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PC,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allowing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upload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files,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install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new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software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 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DDoS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Special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rootkit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removal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 must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remove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them,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complete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re-install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required.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Spyware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6794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33985" indent="-52069">
                        <a:lnSpc>
                          <a:spcPct val="100000"/>
                        </a:lnSpc>
                        <a:spcBef>
                          <a:spcPts val="1085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Like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adware but,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gather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user‟s consent.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Spyware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threat,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gathering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browsing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data,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capturing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financial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37795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Worm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189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1765" indent="-8890">
                        <a:lnSpc>
                          <a:spcPct val="100000"/>
                        </a:lnSpc>
                        <a:spcBef>
                          <a:spcPts val="320"/>
                        </a:spcBef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worm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self-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replicating program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propagates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automatically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without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actions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exploiting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vulnerabilities</a:t>
                      </a:r>
                      <a:r>
                        <a:rPr dirty="0" sz="1000" spc="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legitimate software.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search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victims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 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same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133985" indent="-52069">
                        <a:lnSpc>
                          <a:spcPct val="100000"/>
                        </a:lnSpc>
                        <a:buSzPct val="90000"/>
                        <a:buChar char="•"/>
                        <a:tabLst>
                          <a:tab pos="133985" algn="l"/>
                        </a:tabLst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intent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worm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 to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slow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disrupt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operations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68071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3.5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Common</a:t>
            </a:r>
            <a:r>
              <a:rPr dirty="0" sz="4600" spc="-5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Network Attacks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273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Overview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65"/>
              <a:t> </a:t>
            </a:r>
            <a:r>
              <a:rPr dirty="0" sz="2400"/>
              <a:t>Common</a:t>
            </a:r>
            <a:r>
              <a:rPr dirty="0" sz="2400" spc="-35"/>
              <a:t> </a:t>
            </a:r>
            <a:r>
              <a:rPr dirty="0" sz="2400" spc="-10"/>
              <a:t>Network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74330" cy="251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When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 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delivered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installed,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payload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cause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variety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related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attacks.</a:t>
            </a:r>
            <a:endParaRPr sz="1600">
              <a:latin typeface="Microsoft Sans Serif"/>
              <a:cs typeface="Microsoft Sans Serif"/>
            </a:endParaRPr>
          </a:p>
          <a:p>
            <a:pPr marL="355600" marR="299085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mitigate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useful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understand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categorizing </a:t>
            </a:r>
            <a:r>
              <a:rPr dirty="0" sz="1600">
                <a:latin typeface="Microsoft Sans Serif"/>
                <a:cs typeface="Microsoft Sans Serif"/>
              </a:rPr>
              <a:t>network attacks,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possible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types 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rather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than</a:t>
            </a:r>
            <a:r>
              <a:rPr dirty="0" sz="1600" spc="-10">
                <a:latin typeface="Microsoft Sans Serif"/>
                <a:cs typeface="Microsoft Sans Serif"/>
              </a:rPr>
              <a:t> individual attacks.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Networks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susceptible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following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attacks:</a:t>
            </a:r>
            <a:endParaRPr sz="1600">
              <a:latin typeface="Microsoft Sans Serif"/>
              <a:cs typeface="Microsoft Sans Serif"/>
            </a:endParaRPr>
          </a:p>
          <a:p>
            <a:pPr lvl="1" marL="484505" indent="-39878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8450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Reconnaissance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  <a:p>
            <a:pPr lvl="1" marL="474345" indent="-38862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7434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Access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  <a:p>
            <a:pPr lvl="1" marL="484505" indent="-39878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84505" algn="l"/>
              </a:tabLst>
            </a:pP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dirty="0" spc="-15"/>
              <a:t> </a:t>
            </a:r>
            <a:r>
              <a:rPr dirty="0" spc="-10"/>
              <a:t>Network</a:t>
            </a:r>
            <a:r>
              <a:rPr dirty="0" spc="-75"/>
              <a:t> </a:t>
            </a:r>
            <a:r>
              <a:rPr dirty="0" spc="-10"/>
              <a:t>Attacks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45"/>
              <a:t> </a:t>
            </a:r>
            <a:r>
              <a:rPr dirty="0" sz="2400"/>
              <a:t>-</a:t>
            </a:r>
            <a:r>
              <a:rPr dirty="0" sz="2400" spc="-50"/>
              <a:t> </a:t>
            </a:r>
            <a:r>
              <a:rPr dirty="0" sz="2400"/>
              <a:t>Common</a:t>
            </a:r>
            <a:r>
              <a:rPr dirty="0" sz="2400" spc="-40"/>
              <a:t> </a:t>
            </a:r>
            <a:r>
              <a:rPr dirty="0" sz="2400" spc="-10"/>
              <a:t>Network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7218045" cy="17818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video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explain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following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techniques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reconnaissance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attack: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Perform 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query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target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Initiate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 ping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sweep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the target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Initiate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 port scan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active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addresses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Run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vulnerability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scanners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Run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exploitation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tools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Ethical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Hacking</a:t>
            </a:r>
            <a:r>
              <a:rPr dirty="0" sz="2400" spc="-6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Statement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7659"/>
            <a:ext cx="8542655" cy="223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47625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Microsoft Sans Serif"/>
                <a:cs typeface="Microsoft Sans Serif"/>
              </a:rPr>
              <a:t>In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this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module,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learners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may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be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exposed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tools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techniques</a:t>
            </a:r>
            <a:r>
              <a:rPr dirty="0" sz="1500" spc="-5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in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“sandboxed”,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virtual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machine </a:t>
            </a:r>
            <a:r>
              <a:rPr dirty="0" sz="1500">
                <a:latin typeface="Microsoft Sans Serif"/>
                <a:cs typeface="Microsoft Sans Serif"/>
              </a:rPr>
              <a:t>environment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demonstrate</a:t>
            </a:r>
            <a:r>
              <a:rPr dirty="0" sz="1500" spc="-5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various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types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cyber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attacks.</a:t>
            </a:r>
            <a:r>
              <a:rPr dirty="0" sz="1500" spc="-7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Experimentation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with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these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tools, </a:t>
            </a:r>
            <a:r>
              <a:rPr dirty="0" sz="1500">
                <a:latin typeface="Microsoft Sans Serif"/>
                <a:cs typeface="Microsoft Sans Serif"/>
              </a:rPr>
              <a:t>techniques,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resources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is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at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discretion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instructor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local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institution.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If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learner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25">
                <a:latin typeface="Microsoft Sans Serif"/>
                <a:cs typeface="Microsoft Sans Serif"/>
              </a:rPr>
              <a:t>is </a:t>
            </a:r>
            <a:r>
              <a:rPr dirty="0" sz="1500">
                <a:latin typeface="Microsoft Sans Serif"/>
                <a:cs typeface="Microsoft Sans Serif"/>
              </a:rPr>
              <a:t>considering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using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attack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tools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for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educational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purposes,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they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should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contact</a:t>
            </a:r>
            <a:r>
              <a:rPr dirty="0" sz="1500" spc="-5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their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instructor</a:t>
            </a:r>
            <a:r>
              <a:rPr dirty="0" sz="1500" spc="-5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prior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25">
                <a:latin typeface="Microsoft Sans Serif"/>
                <a:cs typeface="Microsoft Sans Serif"/>
              </a:rPr>
              <a:t>to </a:t>
            </a:r>
            <a:r>
              <a:rPr dirty="0" sz="1500">
                <a:latin typeface="Microsoft Sans Serif"/>
                <a:cs typeface="Microsoft Sans Serif"/>
              </a:rPr>
              <a:t>any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experimentation.</a:t>
            </a:r>
            <a:endParaRPr sz="1500">
              <a:latin typeface="Microsoft Sans Serif"/>
              <a:cs typeface="Microsoft Sans Serif"/>
            </a:endParaRPr>
          </a:p>
          <a:p>
            <a:pPr marL="182880" marR="5080" indent="-170815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Microsoft Sans Serif"/>
                <a:cs typeface="Microsoft Sans Serif"/>
              </a:rPr>
              <a:t>Unauthorized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access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data,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computer,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network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systems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is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crime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in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many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jurisdictions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 spc="-25">
                <a:latin typeface="Microsoft Sans Serif"/>
                <a:cs typeface="Microsoft Sans Serif"/>
              </a:rPr>
              <a:t>and </a:t>
            </a:r>
            <a:r>
              <a:rPr dirty="0" sz="1500">
                <a:latin typeface="Microsoft Sans Serif"/>
                <a:cs typeface="Microsoft Sans Serif"/>
              </a:rPr>
              <a:t>often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is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accompanied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by</a:t>
            </a:r>
            <a:r>
              <a:rPr dirty="0" sz="1500" spc="-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severe consequences,</a:t>
            </a:r>
            <a:r>
              <a:rPr dirty="0" sz="1500" spc="-4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regardless</a:t>
            </a:r>
            <a:r>
              <a:rPr dirty="0" sz="1500" spc="-4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20">
                <a:latin typeface="Microsoft Sans Serif"/>
                <a:cs typeface="Microsoft Sans Serif"/>
              </a:rPr>
              <a:t>perpetrator‟s</a:t>
            </a:r>
            <a:r>
              <a:rPr dirty="0" sz="1500" spc="-6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motivations.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It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is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25">
                <a:latin typeface="Microsoft Sans Serif"/>
                <a:cs typeface="Microsoft Sans Serif"/>
              </a:rPr>
              <a:t>the </a:t>
            </a:r>
            <a:r>
              <a:rPr dirty="0" sz="1500" spc="-20">
                <a:latin typeface="Microsoft Sans Serif"/>
                <a:cs typeface="Microsoft Sans Serif"/>
              </a:rPr>
              <a:t>learner‟s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responsibility,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as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the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user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this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material,</a:t>
            </a:r>
            <a:r>
              <a:rPr dirty="0" sz="1500" spc="-2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be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cognizant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and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compliant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with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computer </a:t>
            </a:r>
            <a:r>
              <a:rPr dirty="0" sz="1500">
                <a:latin typeface="Microsoft Sans Serif"/>
                <a:cs typeface="Microsoft Sans Serif"/>
              </a:rPr>
              <a:t>use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laws.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489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Reconnaissance</a:t>
            </a:r>
            <a:r>
              <a:rPr dirty="0" sz="2400" spc="-3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116570" cy="10991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Reconnaissance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gathering.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Threat actors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reconnaissance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recon) attacks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unauthorized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discovery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mapping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systems,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vulnerabilities.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precede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access</a:t>
            </a:r>
            <a:r>
              <a:rPr dirty="0" sz="1600" spc="5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 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10">
                <a:latin typeface="Microsoft Sans Serif"/>
                <a:cs typeface="Microsoft Sans Serif"/>
              </a:rPr>
              <a:t> attacks.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dirty="0" spc="-15"/>
              <a:t> </a:t>
            </a:r>
            <a:r>
              <a:rPr dirty="0" spc="-10"/>
              <a:t>Network</a:t>
            </a:r>
            <a:r>
              <a:rPr dirty="0" spc="-75"/>
              <a:t> </a:t>
            </a:r>
            <a:r>
              <a:rPr dirty="0" spc="-10"/>
              <a:t>Attacks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Reconnaissance</a:t>
            </a:r>
            <a:r>
              <a:rPr dirty="0" sz="2400" spc="-45"/>
              <a:t> </a:t>
            </a:r>
            <a:r>
              <a:rPr dirty="0" sz="2400"/>
              <a:t>Attacks</a:t>
            </a:r>
            <a:r>
              <a:rPr dirty="0" sz="2400" spc="3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74536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Microsoft Sans Serif"/>
                <a:cs typeface="Microsoft Sans Serif"/>
              </a:rPr>
              <a:t>Some of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malicious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conduct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reconnaissance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are </a:t>
            </a:r>
            <a:r>
              <a:rPr dirty="0" sz="1400">
                <a:latin typeface="Microsoft Sans Serif"/>
                <a:cs typeface="Microsoft Sans Serif"/>
              </a:rPr>
              <a:t>described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1352422"/>
          <a:ext cx="7868284" cy="3222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/>
                <a:gridCol w="6043295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3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47625" marR="692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Perform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query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target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looking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initial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target.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Various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including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Google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search,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website, whois, 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more.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Initiate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sweep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target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query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reveals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target‟s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address.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now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initiate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ping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sweep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determine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addresses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active.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Initiate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port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scan</a:t>
                      </a:r>
                      <a:r>
                        <a:rPr dirty="0" sz="12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active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determine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ports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available.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port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scanners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Nmap,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SuperScan,</a:t>
                      </a:r>
                      <a:r>
                        <a:rPr dirty="0" sz="1200" spc="-9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Angry IP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Scanner,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NetScanTools.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Run</a:t>
                      </a:r>
                      <a:r>
                        <a:rPr dirty="0" sz="120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vulnerability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scanners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82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query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identified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ports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determine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type 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version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application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operating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running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 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host.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Examples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Nipper,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Impact,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Nessus,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SAINT,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Run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exploitation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tools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609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now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attempts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discover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vulnerable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services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exploited.</a:t>
                      </a:r>
                      <a:r>
                        <a:rPr dirty="0" sz="1200" spc="-9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variety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exploitation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exist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including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Metasploit,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Impact,</a:t>
                      </a:r>
                      <a:r>
                        <a:rPr dirty="0" sz="1200" spc="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Sqlmap,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Social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Engineer</a:t>
                      </a:r>
                      <a:r>
                        <a:rPr dirty="0" sz="1200" spc="-7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Toolkit,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Netsparker.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3950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45"/>
              <a:t> </a:t>
            </a:r>
            <a:r>
              <a:rPr dirty="0" sz="2400" spc="630"/>
              <a:t>–</a:t>
            </a:r>
            <a:r>
              <a:rPr dirty="0" sz="2400" spc="-155"/>
              <a:t> </a:t>
            </a:r>
            <a:r>
              <a:rPr dirty="0" sz="2400"/>
              <a:t>Access</a:t>
            </a:r>
            <a:r>
              <a:rPr dirty="0" sz="2400" spc="-60"/>
              <a:t> </a:t>
            </a:r>
            <a:r>
              <a:rPr dirty="0" sz="2400"/>
              <a:t>and</a:t>
            </a:r>
            <a:r>
              <a:rPr dirty="0" sz="2400" spc="-55"/>
              <a:t> </a:t>
            </a:r>
            <a:r>
              <a:rPr dirty="0" sz="2400"/>
              <a:t>Social</a:t>
            </a:r>
            <a:r>
              <a:rPr dirty="0" sz="2400" spc="-40"/>
              <a:t> </a:t>
            </a:r>
            <a:r>
              <a:rPr dirty="0" sz="2400" spc="-10"/>
              <a:t>Engineering</a:t>
            </a:r>
            <a:r>
              <a:rPr dirty="0" sz="2400" spc="-12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7818120" cy="16351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video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cover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following:</a:t>
            </a:r>
            <a:endParaRPr sz="1600">
              <a:latin typeface="Microsoft Sans Serif"/>
              <a:cs typeface="Microsoft Sans Serif"/>
            </a:endParaRPr>
          </a:p>
          <a:p>
            <a:pPr algn="just" marL="297815" marR="147955" indent="-28575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Techniques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(password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spoofing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trust 	exploitations,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port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redirections,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man-</a:t>
            </a:r>
            <a:r>
              <a:rPr dirty="0" sz="1600" spc="-10">
                <a:latin typeface="Microsoft Sans Serif"/>
                <a:cs typeface="Microsoft Sans Serif"/>
              </a:rPr>
              <a:t>in-the-</a:t>
            </a:r>
            <a:r>
              <a:rPr dirty="0" sz="1600">
                <a:latin typeface="Microsoft Sans Serif"/>
                <a:cs typeface="Microsoft Sans Serif"/>
              </a:rPr>
              <a:t>middle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buffer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overflow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attacks)</a:t>
            </a:r>
            <a:endParaRPr sz="1600">
              <a:latin typeface="Microsoft Sans Serif"/>
              <a:cs typeface="Microsoft Sans Serif"/>
            </a:endParaRPr>
          </a:p>
          <a:p>
            <a:pPr algn="just" marL="297815" marR="5080" indent="-28575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Techniques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social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engineering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(pretesting,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phishing,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spear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phishing, </a:t>
            </a:r>
            <a:r>
              <a:rPr dirty="0" sz="1600" spc="-1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spam,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something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something,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baiting,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impersonation,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tailgating,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shoulder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surfing, </a:t>
            </a:r>
            <a:r>
              <a:rPr dirty="0" sz="1600" spc="-1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dumpster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diving)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dirty="0" spc="-15"/>
              <a:t> </a:t>
            </a:r>
            <a:r>
              <a:rPr dirty="0" spc="-10"/>
              <a:t>Network</a:t>
            </a:r>
            <a:r>
              <a:rPr dirty="0" spc="-75"/>
              <a:t> </a:t>
            </a:r>
            <a:r>
              <a:rPr dirty="0" spc="-10"/>
              <a:t>Attacks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Access</a:t>
            </a:r>
            <a:r>
              <a:rPr dirty="0" sz="2400" spc="-12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056245" cy="3758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38036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exploit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</a:t>
            </a:r>
            <a:r>
              <a:rPr dirty="0" sz="1400" spc="-10">
                <a:latin typeface="Microsoft Sans Serif"/>
                <a:cs typeface="Microsoft Sans Serif"/>
              </a:rPr>
              <a:t> vulnerabilities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authentication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services,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FTP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services,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web </a:t>
            </a:r>
            <a:r>
              <a:rPr dirty="0" sz="1400">
                <a:latin typeface="Microsoft Sans Serif"/>
                <a:cs typeface="Microsoft Sans Serif"/>
              </a:rPr>
              <a:t>services.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purpose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gain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entry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accounts,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confidential </a:t>
            </a:r>
            <a:r>
              <a:rPr dirty="0" sz="1400">
                <a:latin typeface="Microsoft Sans Serif"/>
                <a:cs typeface="Microsoft Sans Serif"/>
              </a:rPr>
              <a:t>databases,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other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sensitive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information.</a:t>
            </a:r>
            <a:endParaRPr sz="1400">
              <a:latin typeface="Microsoft Sans Serif"/>
              <a:cs typeface="Microsoft Sans Serif"/>
            </a:endParaRPr>
          </a:p>
          <a:p>
            <a:pPr marL="299085" marR="5397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 network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computers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retrieve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gain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access,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escalate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privileges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administrator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status.</a:t>
            </a:r>
            <a:endParaRPr sz="14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spcBef>
                <a:spcPts val="33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Password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Attacks: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password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attempts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discover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critical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system </a:t>
            </a:r>
            <a:r>
              <a:rPr dirty="0" sz="1400">
                <a:latin typeface="Microsoft Sans Serif"/>
                <a:cs typeface="Microsoft Sans Serif"/>
              </a:rPr>
              <a:t>passwords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various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methods.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Password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very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launched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using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variety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password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cracking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tools.</a:t>
            </a:r>
            <a:endParaRPr sz="1400">
              <a:latin typeface="Microsoft Sans Serif"/>
              <a:cs typeface="Microsoft Sans Serif"/>
            </a:endParaRPr>
          </a:p>
          <a:p>
            <a:pPr marL="299085" marR="56515" indent="-287020">
              <a:lnSpc>
                <a:spcPct val="100000"/>
              </a:lnSpc>
              <a:spcBef>
                <a:spcPts val="340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Spoofing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Attacks: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attempts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pose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another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device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falsifying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MAC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DHCP </a:t>
            </a:r>
            <a:r>
              <a:rPr dirty="0" sz="1400">
                <a:latin typeface="Microsoft Sans Serif"/>
                <a:cs typeface="Microsoft Sans Serif"/>
              </a:rPr>
              <a:t>spoofing.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These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discussed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detail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later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module</a:t>
            </a:r>
            <a:endParaRPr sz="14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Other</a:t>
            </a:r>
            <a:r>
              <a:rPr dirty="0" sz="1400" spc="-1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include:</a:t>
            </a:r>
            <a:endParaRPr sz="14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40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200">
                <a:latin typeface="Microsoft Sans Serif"/>
                <a:cs typeface="Microsoft Sans Serif"/>
              </a:rPr>
              <a:t>Trust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exploitations</a:t>
            </a:r>
            <a:endParaRPr sz="12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200">
                <a:latin typeface="Microsoft Sans Serif"/>
                <a:cs typeface="Microsoft Sans Serif"/>
              </a:rPr>
              <a:t>Port</a:t>
            </a:r>
            <a:r>
              <a:rPr dirty="0" sz="1200" spc="-10">
                <a:latin typeface="Microsoft Sans Serif"/>
                <a:cs typeface="Microsoft Sans Serif"/>
              </a:rPr>
              <a:t> redirections</a:t>
            </a:r>
            <a:endParaRPr sz="12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2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200" spc="-10">
                <a:latin typeface="Microsoft Sans Serif"/>
                <a:cs typeface="Microsoft Sans Serif"/>
              </a:rPr>
              <a:t>Man-in-the-middle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attacks</a:t>
            </a:r>
            <a:endParaRPr sz="12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200">
                <a:latin typeface="Microsoft Sans Serif"/>
                <a:cs typeface="Microsoft Sans Serif"/>
              </a:rPr>
              <a:t>Buffer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overflow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attacks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38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Social</a:t>
            </a:r>
            <a:r>
              <a:rPr dirty="0" sz="2400" spc="-60"/>
              <a:t> </a:t>
            </a:r>
            <a:r>
              <a:rPr dirty="0" sz="2400" spc="-10"/>
              <a:t>Engineering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67650" cy="129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Social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engineering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attempts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manipulate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individuals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into </a:t>
            </a:r>
            <a:r>
              <a:rPr dirty="0" sz="1600">
                <a:latin typeface="Microsoft Sans Serif"/>
                <a:cs typeface="Microsoft Sans Serif"/>
              </a:rPr>
              <a:t>performing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actions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divulging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confidential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information.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social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engineering </a:t>
            </a:r>
            <a:r>
              <a:rPr dirty="0" sz="1600">
                <a:latin typeface="Microsoft Sans Serif"/>
                <a:cs typeface="Microsoft Sans Serif"/>
              </a:rPr>
              <a:t>techniques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performed </a:t>
            </a:r>
            <a:r>
              <a:rPr dirty="0" sz="1600" spc="-10">
                <a:latin typeface="Microsoft Sans Serif"/>
                <a:cs typeface="Microsoft Sans Serif"/>
              </a:rPr>
              <a:t>in-</a:t>
            </a:r>
            <a:r>
              <a:rPr dirty="0" sz="1600">
                <a:latin typeface="Microsoft Sans Serif"/>
                <a:cs typeface="Microsoft Sans Serif"/>
              </a:rPr>
              <a:t>person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while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others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telephone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internet.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Social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engineers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often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rely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people‟s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willingness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helpful.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on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600" spc="-30">
                <a:latin typeface="Microsoft Sans Serif"/>
                <a:cs typeface="Microsoft Sans Serif"/>
              </a:rPr>
              <a:t>people‟s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weaknesses.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25450" y="725423"/>
          <a:ext cx="8369300" cy="416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/>
                <a:gridCol w="6440805"/>
              </a:tblGrid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Social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Engineering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Pretexting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pretends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financial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confirm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identity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recipient.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Phishing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041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fraudulent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email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disguised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being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legitimate, trusted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source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trick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recipient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installing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share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financial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Spear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phishing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creates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phishing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tailored for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specific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individual 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organization.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Spam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451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known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junk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mail,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unsolicited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email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contains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harmful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links,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deceptive content.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Something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Something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9275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Sometimes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called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“Quid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quo”,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requests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personal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party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exchange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something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 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gift.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Baiting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8718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leaves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infected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flash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drive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public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location.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victim</a:t>
                      </a:r>
                      <a:r>
                        <a:rPr dirty="0" sz="10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finds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drive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unsuspectingly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inserts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 into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laptop,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unintentionally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installing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Impersonation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type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where 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pretends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someone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 not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trust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victim.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Tailgating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72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where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quickly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follows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authorized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person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location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secure area.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Shoulder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surfing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282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where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inconspicuously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looks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over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someone‟s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shoulder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steal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 information.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Dumpster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diving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where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rummages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trash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bins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discover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confidential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documents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171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497830">
                        <a:lnSpc>
                          <a:spcPct val="100000"/>
                        </a:lnSpc>
                        <a:tabLst>
                          <a:tab pos="8155305" algn="l"/>
                        </a:tabLst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©</a:t>
                      </a:r>
                      <a:r>
                        <a:rPr dirty="0" sz="600" spc="-3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2016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and/or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affiliates.</a:t>
                      </a:r>
                      <a:r>
                        <a:rPr dirty="0" sz="600" spc="-4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rights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reserved.</a:t>
                      </a:r>
                      <a:r>
                        <a:rPr dirty="0" sz="600" spc="28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Confidential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dirty="0" sz="600" spc="-25">
                          <a:solidFill>
                            <a:srgbClr val="D9D9D9"/>
                          </a:solidFill>
                          <a:latin typeface="Microsoft Sans Serif"/>
                          <a:cs typeface="Microsoft Sans Serif"/>
                        </a:rPr>
                        <a:t>35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525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652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Social</a:t>
            </a:r>
            <a:r>
              <a:rPr dirty="0" sz="2400" spc="-25"/>
              <a:t> </a:t>
            </a:r>
            <a:r>
              <a:rPr dirty="0" sz="2400" spc="-10"/>
              <a:t>Engineering</a:t>
            </a:r>
            <a:r>
              <a:rPr dirty="0" sz="2400" spc="-114"/>
              <a:t> </a:t>
            </a:r>
            <a:r>
              <a:rPr dirty="0" sz="2400"/>
              <a:t>Attacks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dirty="0" spc="-15"/>
              <a:t> </a:t>
            </a:r>
            <a:r>
              <a:rPr dirty="0" spc="-10"/>
              <a:t>Network</a:t>
            </a:r>
            <a:r>
              <a:rPr dirty="0" spc="-75"/>
              <a:t> </a:t>
            </a:r>
            <a:r>
              <a:rPr dirty="0" spc="-10"/>
              <a:t>Attacks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Social</a:t>
            </a:r>
            <a:r>
              <a:rPr dirty="0" sz="2400" spc="-25"/>
              <a:t> </a:t>
            </a:r>
            <a:r>
              <a:rPr dirty="0" sz="2400" spc="-10"/>
              <a:t>Engineering</a:t>
            </a:r>
            <a:r>
              <a:rPr dirty="0" sz="2400" spc="-114"/>
              <a:t> </a:t>
            </a:r>
            <a:r>
              <a:rPr dirty="0" sz="2400"/>
              <a:t>Attacks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981201"/>
            <a:ext cx="3767454" cy="2459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04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Social</a:t>
            </a:r>
            <a:r>
              <a:rPr dirty="0" sz="1400" spc="-10">
                <a:latin typeface="Microsoft Sans Serif"/>
                <a:cs typeface="Microsoft Sans Serif"/>
              </a:rPr>
              <a:t> Engineering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Toolkit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(SET)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was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help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white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hackers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other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professionals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 </a:t>
            </a:r>
            <a:r>
              <a:rPr dirty="0" sz="1400">
                <a:latin typeface="Microsoft Sans Serif"/>
                <a:cs typeface="Microsoft Sans Serif"/>
              </a:rPr>
              <a:t>social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engineering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test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own </a:t>
            </a:r>
            <a:r>
              <a:rPr dirty="0" sz="1400" spc="-10">
                <a:latin typeface="Microsoft Sans Serif"/>
                <a:cs typeface="Microsoft Sans Serif"/>
              </a:rPr>
              <a:t>networks.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Enterprises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educate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10">
                <a:latin typeface="Microsoft Sans Serif"/>
                <a:cs typeface="Microsoft Sans Serif"/>
              </a:rPr>
              <a:t> about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risks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social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engineering,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develop </a:t>
            </a:r>
            <a:r>
              <a:rPr dirty="0" sz="1400">
                <a:latin typeface="Microsoft Sans Serif"/>
                <a:cs typeface="Microsoft Sans Serif"/>
              </a:rPr>
              <a:t>strategies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validate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identities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over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phone,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via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email,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person.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figure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shows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recommended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practices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should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followed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all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595" y="848804"/>
            <a:ext cx="3754777" cy="378334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3344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Lab</a:t>
            </a:r>
            <a:r>
              <a:rPr dirty="0" sz="2400" spc="-2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4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Social</a:t>
            </a:r>
            <a:r>
              <a:rPr dirty="0" sz="2400" spc="-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Microsoft Sans Serif"/>
                <a:cs typeface="Microsoft Sans Serif"/>
              </a:rPr>
              <a:t>Engineering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806894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this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lab,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you will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research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examples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social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engineering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and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identify </a:t>
            </a:r>
            <a:r>
              <a:rPr dirty="0" sz="2000">
                <a:latin typeface="Microsoft Sans Serif"/>
                <a:cs typeface="Microsoft Sans Serif"/>
              </a:rPr>
              <a:t>ways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recognize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and prevent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511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15"/>
              <a:t> </a:t>
            </a:r>
            <a:r>
              <a:rPr dirty="0" sz="2400" spc="630"/>
              <a:t>–</a:t>
            </a:r>
            <a:r>
              <a:rPr dirty="0" sz="2400" spc="-30"/>
              <a:t> </a:t>
            </a:r>
            <a:r>
              <a:rPr dirty="0" sz="2400"/>
              <a:t>Denial</a:t>
            </a:r>
            <a:r>
              <a:rPr dirty="0" sz="2400" spc="-5"/>
              <a:t> </a:t>
            </a:r>
            <a:r>
              <a:rPr dirty="0" sz="2400"/>
              <a:t>of</a:t>
            </a:r>
            <a:r>
              <a:rPr dirty="0" sz="2400" spc="-25"/>
              <a:t> </a:t>
            </a:r>
            <a:r>
              <a:rPr dirty="0" sz="2400" spc="-10"/>
              <a:t>Service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97204"/>
            <a:ext cx="8117840" cy="14281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Microsoft Sans Serif"/>
                <a:cs typeface="Microsoft Sans Serif"/>
              </a:rPr>
              <a:t>This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video will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cover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following: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Techniques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used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Denial-of-</a:t>
            </a:r>
            <a:r>
              <a:rPr dirty="0" sz="2000">
                <a:latin typeface="Microsoft Sans Serif"/>
                <a:cs typeface="Microsoft Sans Serif"/>
              </a:rPr>
              <a:t>Service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attacks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(overwhelming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quantity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traffic,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maliciously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packets)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 spc="-20">
                <a:latin typeface="Microsoft Sans Serif"/>
                <a:cs typeface="Microsoft Sans Serif"/>
              </a:rPr>
              <a:t>Techniques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used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Distributed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Denial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Service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attacks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(zombies)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63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7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Attacks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781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DoS</a:t>
            </a:r>
            <a:r>
              <a:rPr dirty="0" sz="2400" spc="-25"/>
              <a:t> </a:t>
            </a:r>
            <a:r>
              <a:rPr dirty="0" sz="2400"/>
              <a:t>and</a:t>
            </a:r>
            <a:r>
              <a:rPr dirty="0" sz="2400" spc="-35"/>
              <a:t> </a:t>
            </a:r>
            <a:r>
              <a:rPr dirty="0" sz="2400"/>
              <a:t>DDoS</a:t>
            </a:r>
            <a:r>
              <a:rPr dirty="0" sz="2400" spc="-13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5140" cy="3372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98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Denial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(DoS)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creates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sort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interruption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services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users, devices,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applications.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two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major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DoS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attacks: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1587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Overwhelming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Quantity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Traffic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enormous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quantity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of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rate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network,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host, or</a:t>
            </a:r>
            <a:r>
              <a:rPr dirty="0" sz="1600" spc="-10">
                <a:latin typeface="Microsoft Sans Serif"/>
                <a:cs typeface="Microsoft Sans Serif"/>
              </a:rPr>
              <a:t> application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cannot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handle.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causes </a:t>
            </a:r>
            <a:r>
              <a:rPr dirty="0" sz="1600">
                <a:latin typeface="Microsoft Sans Serif"/>
                <a:cs typeface="Microsoft Sans Serif"/>
              </a:rPr>
              <a:t>transmission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response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times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slow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down.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crash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0">
                <a:latin typeface="Microsoft Sans Serif"/>
                <a:cs typeface="Microsoft Sans Serif"/>
              </a:rPr>
              <a:t> service.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5080" indent="-342900">
              <a:lnSpc>
                <a:spcPct val="95100"/>
              </a:lnSpc>
              <a:spcBef>
                <a:spcPts val="56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Maliciously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Formatted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Packets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maliciously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formatted </a:t>
            </a:r>
            <a:r>
              <a:rPr dirty="0" sz="1600">
                <a:latin typeface="Microsoft Sans Serif"/>
                <a:cs typeface="Microsoft Sans Serif"/>
              </a:rPr>
              <a:t>packet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application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receiver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unable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handle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causes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receiving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run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very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slowly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crash.</a:t>
            </a:r>
            <a:endParaRPr sz="1600">
              <a:latin typeface="Microsoft Sans Serif"/>
              <a:cs typeface="Microsoft Sans Serif"/>
            </a:endParaRPr>
          </a:p>
          <a:p>
            <a:pPr marL="355600" marR="432434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 a major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risk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interrupt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communication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cause significant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time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money.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relatively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simple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conduct, </a:t>
            </a:r>
            <a:r>
              <a:rPr dirty="0" sz="1600">
                <a:latin typeface="Microsoft Sans Serif"/>
                <a:cs typeface="Microsoft Sans Serif"/>
              </a:rPr>
              <a:t>even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unskilled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actor.</a:t>
            </a:r>
            <a:endParaRPr sz="1600">
              <a:latin typeface="Microsoft Sans Serif"/>
              <a:cs typeface="Microsoft Sans Serif"/>
            </a:endParaRPr>
          </a:p>
          <a:p>
            <a:pPr marL="355600" marR="54991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Distributed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(DDoS) 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similar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originates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from </a:t>
            </a:r>
            <a:r>
              <a:rPr dirty="0" sz="1600">
                <a:latin typeface="Microsoft Sans Serif"/>
                <a:cs typeface="Microsoft Sans Serif"/>
              </a:rPr>
              <a:t>multiple,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coordinated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sources.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12826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3.1</a:t>
            </a:r>
            <a:r>
              <a:rPr dirty="0" sz="4600" spc="-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Current State</a:t>
            </a:r>
            <a:r>
              <a:rPr dirty="0" sz="4600" spc="-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of </a:t>
            </a:r>
            <a:r>
              <a:rPr dirty="0" sz="4600" spc="-10">
                <a:solidFill>
                  <a:srgbClr val="AEE8FA"/>
                </a:solidFill>
              </a:rPr>
              <a:t>Cybersecurity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46430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3.6</a:t>
            </a:r>
            <a:r>
              <a:rPr dirty="0" sz="4600" spc="-7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IP</a:t>
            </a:r>
            <a:r>
              <a:rPr dirty="0" sz="4600" spc="-17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Vulnerabilities</a:t>
            </a:r>
            <a:r>
              <a:rPr dirty="0" sz="4600" spc="-35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10">
                <a:solidFill>
                  <a:srgbClr val="AEE8FA"/>
                </a:solidFill>
              </a:rPr>
              <a:t>Threats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5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Vulnerabilities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-5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Threats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444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40"/>
              <a:t> </a:t>
            </a:r>
            <a:r>
              <a:rPr dirty="0" sz="2400" spc="630"/>
              <a:t>–</a:t>
            </a:r>
            <a:r>
              <a:rPr dirty="0" sz="2400" spc="-15"/>
              <a:t> </a:t>
            </a:r>
            <a:r>
              <a:rPr dirty="0" sz="2400"/>
              <a:t>Common</a:t>
            </a:r>
            <a:r>
              <a:rPr dirty="0" sz="2400" spc="-25"/>
              <a:t> </a:t>
            </a:r>
            <a:r>
              <a:rPr dirty="0" sz="2400"/>
              <a:t>IP</a:t>
            </a:r>
            <a:r>
              <a:rPr dirty="0" sz="2400" spc="-65"/>
              <a:t> </a:t>
            </a:r>
            <a:r>
              <a:rPr dirty="0" sz="2400"/>
              <a:t>and</a:t>
            </a:r>
            <a:r>
              <a:rPr dirty="0" sz="2400" spc="-25"/>
              <a:t> </a:t>
            </a:r>
            <a:r>
              <a:rPr dirty="0" sz="2400" spc="-20"/>
              <a:t>ICMP</a:t>
            </a:r>
            <a:r>
              <a:rPr dirty="0" sz="2400" spc="-15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7654925" cy="13912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video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cover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following: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Techniques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(ICMP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amplification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reflection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attacks,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spoofing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0">
                <a:latin typeface="Microsoft Sans Serif"/>
                <a:cs typeface="Microsoft Sans Serif"/>
              </a:rPr>
              <a:t> man-</a:t>
            </a:r>
            <a:r>
              <a:rPr dirty="0" sz="1600" spc="-10">
                <a:latin typeface="Microsoft Sans Serif"/>
                <a:cs typeface="Microsoft Sans Serif"/>
              </a:rPr>
              <a:t>in-the-</a:t>
            </a:r>
            <a:r>
              <a:rPr dirty="0" sz="1600">
                <a:latin typeface="Microsoft Sans Serif"/>
                <a:cs typeface="Microsoft Sans Serif"/>
              </a:rPr>
              <a:t>middle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session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hijacking)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Techniques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(ICMP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echo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echo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reply,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ICMP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Microsoft Sans Serif"/>
                <a:cs typeface="Microsoft Sans Serif"/>
              </a:rPr>
              <a:t>unreachable,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mask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reply,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redirects,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router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discovery)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Vulnerabilities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Threats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IPv4</a:t>
            </a:r>
            <a:r>
              <a:rPr dirty="0" sz="2400" spc="-5"/>
              <a:t> </a:t>
            </a:r>
            <a:r>
              <a:rPr dirty="0" sz="2400"/>
              <a:t>and</a:t>
            </a:r>
            <a:r>
              <a:rPr dirty="0" sz="2400" spc="5"/>
              <a:t> </a:t>
            </a:r>
            <a:r>
              <a:rPr dirty="0" sz="2400" spc="-20"/>
              <a:t>IPv6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7978140" cy="922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validate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whether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source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address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contained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 a packet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actually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came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20">
                <a:latin typeface="Microsoft Sans Serif"/>
                <a:cs typeface="Microsoft Sans Serif"/>
              </a:rPr>
              <a:t> that </a:t>
            </a:r>
            <a:r>
              <a:rPr dirty="0" sz="1400">
                <a:latin typeface="Microsoft Sans Serif"/>
                <a:cs typeface="Microsoft Sans Serif"/>
              </a:rPr>
              <a:t>source.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reason,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source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address.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analysts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understand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different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fields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both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IPv4 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IPv6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headers.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Some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related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shown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 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table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4217" y="1795272"/>
          <a:ext cx="8128000" cy="2618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6425"/>
                <a:gridCol w="6162675"/>
              </a:tblGrid>
              <a:tr h="304800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05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r>
                        <a:rPr dirty="0" sz="10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29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05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876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Internet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Control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Protocol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(ICMP)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echo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(pings)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discover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subnets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hosts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protected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network,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generate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flood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attacks,</a:t>
                      </a:r>
                      <a:r>
                        <a:rPr dirty="0" sz="105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alter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routing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tables.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84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46990" marR="7023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Amplification</a:t>
                      </a:r>
                      <a:r>
                        <a:rPr dirty="0" sz="1050" spc="-6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reflection</a:t>
                      </a:r>
                      <a:r>
                        <a:rPr dirty="0" sz="105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673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attempt</a:t>
                      </a:r>
                      <a:r>
                        <a:rPr dirty="0" sz="105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prevent legitimate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accessing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05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services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DDoS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attacks.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05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spoofing</a:t>
                      </a:r>
                      <a:r>
                        <a:rPr dirty="0" sz="1050" spc="-6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495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 spoof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source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 address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 an</a:t>
                      </a:r>
                      <a:r>
                        <a:rPr dirty="0" sz="105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perform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blind spoofing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non-blind spoofing.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46990" marR="2508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Man-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in-the-</a:t>
                      </a: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middle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attack (MITM)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755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position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themselves</a:t>
                      </a:r>
                      <a:r>
                        <a:rPr dirty="0" sz="105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between a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source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destination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transparently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monitor,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capture,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control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communication.</a:t>
                      </a:r>
                      <a:r>
                        <a:rPr dirty="0" sz="105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eavesdrop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inspecting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captured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packets,</a:t>
                      </a:r>
                      <a:r>
                        <a:rPr dirty="0" sz="105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alter</a:t>
                      </a:r>
                      <a:r>
                        <a:rPr dirty="0" sz="1050" spc="5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packets</a:t>
                      </a:r>
                      <a:r>
                        <a:rPr dirty="0" sz="105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forward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them</a:t>
                      </a:r>
                      <a:r>
                        <a:rPr dirty="0" sz="105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original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destination.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0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Session</a:t>
                      </a:r>
                      <a:r>
                        <a:rPr dirty="0" sz="105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hijacking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35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05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gain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physical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network,</a:t>
                      </a:r>
                      <a:r>
                        <a:rPr dirty="0" sz="105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then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MITM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hijack</a:t>
                      </a:r>
                      <a:r>
                        <a:rPr dirty="0" sz="105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5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5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session</a:t>
                      </a:r>
                      <a:endParaRPr sz="10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35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587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3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Vulnerabilities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-5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Threats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497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ICMP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9900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actors use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reconnaissance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scanning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launch information-</a:t>
            </a:r>
            <a:r>
              <a:rPr dirty="0" sz="1600">
                <a:latin typeface="Microsoft Sans Serif"/>
                <a:cs typeface="Microsoft Sans Serif"/>
              </a:rPr>
              <a:t>gathering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map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10">
                <a:latin typeface="Microsoft Sans Serif"/>
                <a:cs typeface="Microsoft Sans Serif"/>
              </a:rPr>
              <a:t> topology,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discover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which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are </a:t>
            </a:r>
            <a:r>
              <a:rPr dirty="0" sz="1600">
                <a:latin typeface="Microsoft Sans Serif"/>
                <a:cs typeface="Microsoft Sans Serif"/>
              </a:rPr>
              <a:t>active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(reachable),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identify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operating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(OS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fingerprinting),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determine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state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firewall.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 DoS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attacks.</a:t>
            </a:r>
            <a:endParaRPr sz="1600">
              <a:latin typeface="Microsoft Sans Serif"/>
              <a:cs typeface="Microsoft Sans Serif"/>
            </a:endParaRPr>
          </a:p>
          <a:p>
            <a:pPr marL="355600" marR="59055" indent="-342900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Note</a:t>
            </a:r>
            <a:r>
              <a:rPr dirty="0" sz="1600">
                <a:latin typeface="Microsoft Sans Serif"/>
                <a:cs typeface="Microsoft Sans Serif"/>
              </a:rPr>
              <a:t>: ICMP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 IPv4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(ICMPv4)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IPv6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(ICMPv6)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susceptible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similar </a:t>
            </a:r>
            <a:r>
              <a:rPr dirty="0" sz="1600">
                <a:latin typeface="Microsoft Sans Serif"/>
                <a:cs typeface="Microsoft Sans Serif"/>
              </a:rPr>
              <a:t>types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attacks.</a:t>
            </a:r>
            <a:endParaRPr sz="1600">
              <a:latin typeface="Microsoft Sans Serif"/>
              <a:cs typeface="Microsoft Sans Serif"/>
            </a:endParaRPr>
          </a:p>
          <a:p>
            <a:pPr marL="355600" marR="14732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Networks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should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strict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list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(ACL)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filtering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 </a:t>
            </a:r>
            <a:r>
              <a:rPr dirty="0" sz="1600">
                <a:latin typeface="Microsoft Sans Serif"/>
                <a:cs typeface="Microsoft Sans Serif"/>
              </a:rPr>
              <a:t>edge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avoid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probing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internet.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large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networks,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security </a:t>
            </a:r>
            <a:r>
              <a:rPr dirty="0" sz="1600">
                <a:latin typeface="Microsoft Sans Serif"/>
                <a:cs typeface="Microsoft Sans Serif"/>
              </a:rPr>
              <a:t>devices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firewalls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intrusion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detection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(IDS)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detect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generate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alerts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10">
                <a:latin typeface="Microsoft Sans Serif"/>
                <a:cs typeface="Microsoft Sans Serif"/>
              </a:rPr>
              <a:t> analysts.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Vulnerabilities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Threats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ICMP</a:t>
            </a:r>
            <a:r>
              <a:rPr dirty="0" sz="2400" spc="-150"/>
              <a:t> </a:t>
            </a:r>
            <a:r>
              <a:rPr dirty="0" sz="2400"/>
              <a:t>Attacks</a:t>
            </a:r>
            <a:r>
              <a:rPr dirty="0" sz="2400" spc="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67664" y="1007110"/>
            <a:ext cx="6746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Common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ICMP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messages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interest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 actors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listed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table.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1341500"/>
          <a:ext cx="8369934" cy="24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5"/>
                <a:gridCol w="5097780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Messages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 by</a:t>
                      </a:r>
                      <a:r>
                        <a:rPr dirty="0" sz="12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Hackers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echo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request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echo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reply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perform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verification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unreachable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perform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reconnaissance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scanning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mask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reply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used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map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internal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redirects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lure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sending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through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device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create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MITM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attack.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inject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bogus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route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entries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routing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table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target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Vulnerabilities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Threats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114"/>
              <a:t> </a:t>
            </a:r>
            <a:r>
              <a:rPr dirty="0" sz="2400" spc="630"/>
              <a:t>–</a:t>
            </a:r>
            <a:r>
              <a:rPr dirty="0" sz="2400" spc="-160"/>
              <a:t> </a:t>
            </a:r>
            <a:r>
              <a:rPr dirty="0" sz="2400"/>
              <a:t>Amplification,</a:t>
            </a:r>
            <a:r>
              <a:rPr dirty="0" sz="2400" spc="-55"/>
              <a:t> </a:t>
            </a:r>
            <a:r>
              <a:rPr dirty="0" sz="2400"/>
              <a:t>Reflection,</a:t>
            </a:r>
            <a:r>
              <a:rPr dirty="0" sz="2400" spc="-70"/>
              <a:t> </a:t>
            </a:r>
            <a:r>
              <a:rPr dirty="0" sz="2400"/>
              <a:t>and</a:t>
            </a:r>
            <a:r>
              <a:rPr dirty="0" sz="2400" spc="-85"/>
              <a:t> </a:t>
            </a:r>
            <a:r>
              <a:rPr dirty="0" sz="2400" spc="-10"/>
              <a:t>Spoofing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6376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video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explain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amplification,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reflection,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spoofing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Vulnerabilities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Threats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Amplification</a:t>
            </a:r>
            <a:r>
              <a:rPr dirty="0" sz="2400" spc="-80"/>
              <a:t> </a:t>
            </a:r>
            <a:r>
              <a:rPr dirty="0" sz="2400"/>
              <a:t>and</a:t>
            </a:r>
            <a:r>
              <a:rPr dirty="0" sz="2400" spc="-85"/>
              <a:t> </a:t>
            </a:r>
            <a:r>
              <a:rPr dirty="0" sz="2400" spc="-10"/>
              <a:t>Reflection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1020571"/>
            <a:ext cx="3366135" cy="2934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 </a:t>
            </a:r>
            <a:r>
              <a:rPr dirty="0" sz="1400" spc="-10">
                <a:latin typeface="Microsoft Sans Serif"/>
                <a:cs typeface="Microsoft Sans Serif"/>
              </a:rPr>
              <a:t>amplification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reflection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create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attacks.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example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figure </a:t>
            </a:r>
            <a:r>
              <a:rPr dirty="0" sz="1400">
                <a:latin typeface="Microsoft Sans Serif"/>
                <a:cs typeface="Microsoft Sans Serif"/>
              </a:rPr>
              <a:t>illustrates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Smurf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used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overwhelm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target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host.</a:t>
            </a:r>
            <a:endParaRPr sz="1400">
              <a:latin typeface="Microsoft Sans Serif"/>
              <a:cs typeface="Microsoft Sans Serif"/>
            </a:endParaRPr>
          </a:p>
          <a:p>
            <a:pPr lvl="1" marL="370840" marR="118110" indent="-285115">
              <a:lnSpc>
                <a:spcPct val="95100"/>
              </a:lnSpc>
              <a:spcBef>
                <a:spcPts val="605"/>
              </a:spcBef>
              <a:buClr>
                <a:srgbClr val="57575B"/>
              </a:buClr>
              <a:buFont typeface="Microsoft Sans Serif"/>
              <a:buChar char="•"/>
              <a:tabLst>
                <a:tab pos="370840" algn="l"/>
              </a:tabLst>
            </a:pPr>
            <a:r>
              <a:rPr dirty="0" sz="1200" b="1">
                <a:latin typeface="Arial"/>
                <a:cs typeface="Arial"/>
              </a:rPr>
              <a:t>Note</a:t>
            </a:r>
            <a:r>
              <a:rPr dirty="0" sz="1200">
                <a:latin typeface="Microsoft Sans Serif"/>
                <a:cs typeface="Microsoft Sans Serif"/>
              </a:rPr>
              <a:t>: Newer forms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amplification </a:t>
            </a:r>
            <a:r>
              <a:rPr dirty="0" sz="1200" spc="-25">
                <a:latin typeface="Microsoft Sans Serif"/>
                <a:cs typeface="Microsoft Sans Serif"/>
              </a:rPr>
              <a:t>and </a:t>
            </a:r>
            <a:r>
              <a:rPr dirty="0" sz="1200">
                <a:latin typeface="Microsoft Sans Serif"/>
                <a:cs typeface="Microsoft Sans Serif"/>
              </a:rPr>
              <a:t>reflection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attacks such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DNS-based </a:t>
            </a:r>
            <a:r>
              <a:rPr dirty="0" sz="1200">
                <a:latin typeface="Microsoft Sans Serif"/>
                <a:cs typeface="Microsoft Sans Serif"/>
              </a:rPr>
              <a:t>reflection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amplification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attacks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and </a:t>
            </a:r>
            <a:r>
              <a:rPr dirty="0" sz="1200">
                <a:latin typeface="Microsoft Sans Serif"/>
                <a:cs typeface="Microsoft Sans Serif"/>
              </a:rPr>
              <a:t>Network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Time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Protocol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(NTP)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amplification </a:t>
            </a:r>
            <a:r>
              <a:rPr dirty="0" sz="1200">
                <a:latin typeface="Microsoft Sans Serif"/>
                <a:cs typeface="Microsoft Sans Serif"/>
              </a:rPr>
              <a:t>attacks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are now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being</a:t>
            </a:r>
            <a:r>
              <a:rPr dirty="0" sz="1200" spc="-20">
                <a:latin typeface="Microsoft Sans Serif"/>
                <a:cs typeface="Microsoft Sans Serif"/>
              </a:rPr>
              <a:t> used.</a:t>
            </a:r>
            <a:endParaRPr sz="1200">
              <a:latin typeface="Microsoft Sans Serif"/>
              <a:cs typeface="Microsoft Sans Serif"/>
            </a:endParaRPr>
          </a:p>
          <a:p>
            <a:pPr marL="299085" marR="73660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also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resource </a:t>
            </a:r>
            <a:r>
              <a:rPr dirty="0" sz="1400">
                <a:latin typeface="Microsoft Sans Serif"/>
                <a:cs typeface="Microsoft Sans Serif"/>
              </a:rPr>
              <a:t>exhaustion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either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crash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a </a:t>
            </a:r>
            <a:r>
              <a:rPr dirty="0" sz="1400">
                <a:latin typeface="Microsoft Sans Serif"/>
                <a:cs typeface="Microsoft Sans Serif"/>
              </a:rPr>
              <a:t>target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consume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resources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370" y="929892"/>
            <a:ext cx="4174704" cy="359580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35"/>
              <a:t> </a:t>
            </a:r>
            <a:r>
              <a:rPr dirty="0" spc="-10"/>
              <a:t>Vulnerabilities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Threats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Address</a:t>
            </a:r>
            <a:r>
              <a:rPr dirty="0" sz="2400" spc="-10"/>
              <a:t> </a:t>
            </a:r>
            <a:r>
              <a:rPr dirty="0" sz="2400" spc="-20"/>
              <a:t>Spoofing</a:t>
            </a:r>
            <a:r>
              <a:rPr dirty="0" sz="2400" spc="-12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111490" cy="277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238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address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occur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creates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false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source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IP </a:t>
            </a:r>
            <a:r>
              <a:rPr dirty="0" sz="1400">
                <a:latin typeface="Microsoft Sans Serif"/>
                <a:cs typeface="Microsoft Sans Serif"/>
              </a:rPr>
              <a:t>address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information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either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hide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identity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sender,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 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 another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legitimate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user.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usually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incorporated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another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Smurf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non-</a:t>
            </a:r>
            <a:r>
              <a:rPr dirty="0" sz="1400">
                <a:latin typeface="Microsoft Sans Serif"/>
                <a:cs typeface="Microsoft Sans Serif"/>
              </a:rPr>
              <a:t>blind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blind:</a:t>
            </a:r>
            <a:endParaRPr sz="1400">
              <a:latin typeface="Microsoft Sans Serif"/>
              <a:cs typeface="Microsoft Sans Serif"/>
            </a:endParaRPr>
          </a:p>
          <a:p>
            <a:pPr algn="just" lvl="1" marL="428625" marR="55880" indent="-342900">
              <a:lnSpc>
                <a:spcPts val="1600"/>
              </a:lnSpc>
              <a:spcBef>
                <a:spcPts val="635"/>
              </a:spcBef>
              <a:buFont typeface="Microsoft Sans Serif"/>
              <a:buChar char="•"/>
              <a:tabLst>
                <a:tab pos="428625" algn="l"/>
                <a:tab pos="430530" algn="l"/>
              </a:tabLst>
            </a:pPr>
            <a:r>
              <a:rPr dirty="0" sz="1400">
                <a:solidFill>
                  <a:srgbClr val="57575B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latin typeface="Arial"/>
                <a:cs typeface="Arial"/>
              </a:rPr>
              <a:t>Non-</a:t>
            </a:r>
            <a:r>
              <a:rPr dirty="0" sz="1400" b="1">
                <a:latin typeface="Arial"/>
                <a:cs typeface="Arial"/>
              </a:rPr>
              <a:t>blind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spoofing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-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being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between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target.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Non-</a:t>
            </a:r>
            <a:r>
              <a:rPr dirty="0" sz="1400">
                <a:latin typeface="Microsoft Sans Serif"/>
                <a:cs typeface="Microsoft Sans Serif"/>
              </a:rPr>
              <a:t>blind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determines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state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firewall 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sequence-</a:t>
            </a:r>
            <a:r>
              <a:rPr dirty="0" sz="1400">
                <a:latin typeface="Microsoft Sans Serif"/>
                <a:cs typeface="Microsoft Sans Serif"/>
              </a:rPr>
              <a:t>number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prediction.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also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hijack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authorized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session.</a:t>
            </a:r>
            <a:endParaRPr sz="1400">
              <a:latin typeface="Microsoft Sans Serif"/>
              <a:cs typeface="Microsoft Sans Serif"/>
            </a:endParaRPr>
          </a:p>
          <a:p>
            <a:pPr algn="just" lvl="1" marL="430530" indent="-344805">
              <a:lnSpc>
                <a:spcPts val="1639"/>
              </a:lnSpc>
              <a:spcBef>
                <a:spcPts val="470"/>
              </a:spcBef>
              <a:buClr>
                <a:srgbClr val="57575B"/>
              </a:buClr>
              <a:buFont typeface="Microsoft Sans Serif"/>
              <a:buChar char="•"/>
              <a:tabLst>
                <a:tab pos="430530" algn="l"/>
              </a:tabLst>
            </a:pPr>
            <a:r>
              <a:rPr dirty="0" sz="1400" b="1">
                <a:latin typeface="Arial"/>
                <a:cs typeface="Arial"/>
              </a:rPr>
              <a:t>Blind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spoofing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-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cannot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between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</a:t>
            </a:r>
            <a:r>
              <a:rPr dirty="0" sz="1400" spc="-25">
                <a:latin typeface="Microsoft Sans Serif"/>
                <a:cs typeface="Microsoft Sans Serif"/>
              </a:rPr>
              <a:t> and</a:t>
            </a:r>
            <a:endParaRPr sz="1400">
              <a:latin typeface="Microsoft Sans Serif"/>
              <a:cs typeface="Microsoft Sans Serif"/>
            </a:endParaRPr>
          </a:p>
          <a:p>
            <a:pPr algn="just" marL="428625">
              <a:lnSpc>
                <a:spcPts val="1639"/>
              </a:lnSpc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target.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Blind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DoS</a:t>
            </a:r>
            <a:r>
              <a:rPr dirty="0" sz="1400" spc="-10">
                <a:latin typeface="Microsoft Sans Serif"/>
                <a:cs typeface="Microsoft Sans Serif"/>
              </a:rPr>
              <a:t> attacks.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MAC address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internal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network.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alter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MAC address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match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another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MAC address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target host.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4684395" cy="135763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245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3.7</a:t>
            </a:r>
            <a:r>
              <a:rPr dirty="0" sz="4600" spc="-9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TCP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5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UDP</a:t>
            </a:r>
            <a:endParaRPr sz="4600"/>
          </a:p>
          <a:p>
            <a:pPr marL="12700">
              <a:lnSpc>
                <a:spcPts val="5245"/>
              </a:lnSpc>
            </a:pPr>
            <a:r>
              <a:rPr dirty="0" sz="4600" spc="-10">
                <a:solidFill>
                  <a:srgbClr val="AEE8FA"/>
                </a:solidFill>
              </a:rPr>
              <a:t>Vulnerabilities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75"/>
              <a:t> </a:t>
            </a:r>
            <a:r>
              <a:rPr dirty="0" sz="2400"/>
              <a:t>Segment</a:t>
            </a:r>
            <a:r>
              <a:rPr dirty="0" sz="2400" spc="-30"/>
              <a:t> </a:t>
            </a:r>
            <a:r>
              <a:rPr dirty="0" sz="2400" spc="-10"/>
              <a:t>Header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298195" y="941577"/>
            <a:ext cx="4006850" cy="2850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segment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information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appears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immediately </a:t>
            </a:r>
            <a:r>
              <a:rPr dirty="0" sz="1400">
                <a:latin typeface="Microsoft Sans Serif"/>
                <a:cs typeface="Microsoft Sans Serif"/>
              </a:rPr>
              <a:t>after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header.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 fields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TCP </a:t>
            </a:r>
            <a:r>
              <a:rPr dirty="0" sz="1400">
                <a:latin typeface="Microsoft Sans Serif"/>
                <a:cs typeface="Microsoft Sans Serif"/>
              </a:rPr>
              <a:t>segment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flags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Control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Bits</a:t>
            </a:r>
            <a:r>
              <a:rPr dirty="0" sz="1400" spc="-10">
                <a:latin typeface="Microsoft Sans Serif"/>
                <a:cs typeface="Microsoft Sans Serif"/>
              </a:rPr>
              <a:t> field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displayed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figure.</a:t>
            </a:r>
            <a:endParaRPr sz="1400">
              <a:latin typeface="Microsoft Sans Serif"/>
              <a:cs typeface="Microsoft Sans Serif"/>
            </a:endParaRPr>
          </a:p>
          <a:p>
            <a:pPr marL="354965" marR="33274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following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six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control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bits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5">
                <a:latin typeface="Microsoft Sans Serif"/>
                <a:cs typeface="Microsoft Sans Serif"/>
              </a:rPr>
              <a:t> the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segment: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4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URG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Urgent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pointer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field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significant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2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ACK</a:t>
            </a:r>
            <a:r>
              <a:rPr dirty="0" sz="1200" spc="30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Acknowledgment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field</a:t>
            </a:r>
            <a:r>
              <a:rPr dirty="0" sz="1200" spc="-10">
                <a:latin typeface="Microsoft Sans Serif"/>
                <a:cs typeface="Microsoft Sans Serif"/>
              </a:rPr>
              <a:t> significant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PSH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Push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function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RST</a:t>
            </a:r>
            <a:r>
              <a:rPr dirty="0" sz="1200">
                <a:latin typeface="Microsoft Sans Serif"/>
                <a:cs typeface="Microsoft Sans Serif"/>
              </a:rPr>
              <a:t>- Reset 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connection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2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SYN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 Synchronize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sequence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numbers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FIN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more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10">
                <a:latin typeface="Microsoft Sans Serif"/>
                <a:cs typeface="Microsoft Sans Serif"/>
              </a:rPr>
              <a:t> sender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4896" y="1340882"/>
            <a:ext cx="4608861" cy="249197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dirty="0" spc="-10"/>
              <a:t> </a:t>
            </a:r>
            <a:r>
              <a:rPr dirty="0"/>
              <a:t>State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10"/>
              <a:t>Cybersecurity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Current</a:t>
            </a:r>
            <a:r>
              <a:rPr dirty="0" sz="2400" spc="-10"/>
              <a:t> </a:t>
            </a:r>
            <a:r>
              <a:rPr dirty="0" sz="2400"/>
              <a:t>State</a:t>
            </a:r>
            <a:r>
              <a:rPr dirty="0" sz="2400" spc="-20"/>
              <a:t> </a:t>
            </a:r>
            <a:r>
              <a:rPr dirty="0" sz="2400"/>
              <a:t>of</a:t>
            </a:r>
            <a:r>
              <a:rPr dirty="0" sz="2400" spc="-135"/>
              <a:t> </a:t>
            </a:r>
            <a:r>
              <a:rPr dirty="0" sz="2400" spc="-10"/>
              <a:t>Affairs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119745" cy="922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Cyber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criminals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now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expertise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necessary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take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down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critical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infrastructure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systems.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Their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continue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evolve.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4"/>
              </a:spcBef>
              <a:buChar char="•"/>
              <a:tabLst>
                <a:tab pos="354965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Maintaining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ensures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safety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 network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protects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commercial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interests.</a:t>
            </a:r>
            <a:r>
              <a:rPr dirty="0" sz="1400" spc="-10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All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should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aware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 security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terms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table.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9754" y="1870201"/>
          <a:ext cx="7798434" cy="2677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915"/>
                <a:gridCol w="6230620"/>
              </a:tblGrid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Terms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Assets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asset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anything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value 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organization.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 includes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people,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equipment,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resources,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Vulnerability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6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a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weakness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system,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design,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 could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 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Threat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7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potential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danger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company‟s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assets,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functionality.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Exploit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mechanism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takes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advantage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vulnerability.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Mitigation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62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Mitigation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counter-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measure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reduces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likelihood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severity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potential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risk.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involves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multiple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mitigation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techniques.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Risk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74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Risk is the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likelihood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exploit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vulnerability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asset,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aim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negatively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affecting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organization.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Risk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measured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probability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occurrence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event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its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consequences.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16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TCP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UDP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Vulnerabilities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821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TCP</a:t>
            </a:r>
            <a:r>
              <a:rPr dirty="0" sz="2400" spc="-20"/>
              <a:t> </a:t>
            </a:r>
            <a:r>
              <a:rPr dirty="0" sz="2400" spc="-10"/>
              <a:t>Services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7976870" cy="29038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these</a:t>
            </a:r>
            <a:r>
              <a:rPr dirty="0" sz="1600" spc="-10">
                <a:latin typeface="Microsoft Sans Serif"/>
                <a:cs typeface="Microsoft Sans Serif"/>
              </a:rPr>
              <a:t> services:</a:t>
            </a:r>
            <a:endParaRPr sz="1600">
              <a:latin typeface="Microsoft Sans Serif"/>
              <a:cs typeface="Microsoft Sans Serif"/>
            </a:endParaRPr>
          </a:p>
          <a:p>
            <a:pPr marL="355600" marR="168275" indent="-342900">
              <a:lnSpc>
                <a:spcPct val="100000"/>
              </a:lnSpc>
              <a:spcBef>
                <a:spcPts val="38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Reliable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delivery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incorporates</a:t>
            </a:r>
            <a:r>
              <a:rPr dirty="0" sz="1600" spc="-10">
                <a:latin typeface="Microsoft Sans Serif"/>
                <a:cs typeface="Microsoft Sans Serif"/>
              </a:rPr>
              <a:t> acknowledgments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guarantee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delivery. </a:t>
            </a:r>
            <a:r>
              <a:rPr dirty="0" sz="1600">
                <a:latin typeface="Microsoft Sans Serif"/>
                <a:cs typeface="Microsoft Sans Serif"/>
              </a:rPr>
              <a:t>If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 </a:t>
            </a:r>
            <a:r>
              <a:rPr dirty="0" sz="1600">
                <a:latin typeface="Microsoft Sans Serif"/>
                <a:cs typeface="Microsoft Sans Serif"/>
              </a:rPr>
              <a:t>timely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acknowledgment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not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received,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retransmits 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data.</a:t>
            </a:r>
            <a:r>
              <a:rPr dirty="0" sz="1600" spc="-10">
                <a:latin typeface="Microsoft Sans Serif"/>
                <a:cs typeface="Microsoft Sans Serif"/>
              </a:rPr>
              <a:t> Requiring acknowledgments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received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 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substantial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delays.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Examples </a:t>
            </a:r>
            <a:r>
              <a:rPr dirty="0" sz="1600" spc="-25">
                <a:latin typeface="Microsoft Sans Serif"/>
                <a:cs typeface="Microsoft Sans Serif"/>
              </a:rPr>
              <a:t>of </a:t>
            </a:r>
            <a:r>
              <a:rPr dirty="0" sz="1600">
                <a:latin typeface="Microsoft Sans Serif"/>
                <a:cs typeface="Microsoft Sans Serif"/>
              </a:rPr>
              <a:t>application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layer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protocols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make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reliability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include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HTTP,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SSL/TLS, </a:t>
            </a:r>
            <a:r>
              <a:rPr dirty="0" sz="1600" spc="-40">
                <a:latin typeface="Microsoft Sans Serif"/>
                <a:cs typeface="Microsoft Sans Serif"/>
              </a:rPr>
              <a:t>FTP,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zone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transfers,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 </a:t>
            </a:r>
            <a:r>
              <a:rPr dirty="0" sz="1600" spc="-10">
                <a:latin typeface="Microsoft Sans Serif"/>
                <a:cs typeface="Microsoft Sans Serif"/>
              </a:rPr>
              <a:t>others.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Flow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control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implements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flow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issue.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Rather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than </a:t>
            </a:r>
            <a:r>
              <a:rPr dirty="0" sz="1600">
                <a:latin typeface="Microsoft Sans Serif"/>
                <a:cs typeface="Microsoft Sans Serif"/>
              </a:rPr>
              <a:t>acknowledge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segment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time,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multiple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segments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acknowledged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 </a:t>
            </a:r>
            <a:r>
              <a:rPr dirty="0" sz="1600">
                <a:latin typeface="Microsoft Sans Serif"/>
                <a:cs typeface="Microsoft Sans Serif"/>
              </a:rPr>
              <a:t>single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acknowledgment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segment.</a:t>
            </a:r>
            <a:endParaRPr sz="1600">
              <a:latin typeface="Microsoft Sans Serif"/>
              <a:cs typeface="Microsoft Sans Serif"/>
            </a:endParaRPr>
          </a:p>
          <a:p>
            <a:pPr marL="355600" marR="75565" indent="-342900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Stateful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communication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stateful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communication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between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two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parties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occurs </a:t>
            </a:r>
            <a:r>
              <a:rPr dirty="0" sz="1600">
                <a:latin typeface="Microsoft Sans Serif"/>
                <a:cs typeface="Microsoft Sans Serif"/>
              </a:rPr>
              <a:t>during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three-</a:t>
            </a:r>
            <a:r>
              <a:rPr dirty="0" sz="1600">
                <a:latin typeface="Microsoft Sans Serif"/>
                <a:cs typeface="Microsoft Sans Serif"/>
              </a:rPr>
              <a:t>way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handshake.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75"/>
              <a:t> </a:t>
            </a:r>
            <a:r>
              <a:rPr dirty="0" sz="2400"/>
              <a:t>Services</a:t>
            </a:r>
            <a:r>
              <a:rPr dirty="0" sz="2400" spc="-1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7016"/>
            <a:ext cx="7829550" cy="12636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10">
                <a:latin typeface="Microsoft Sans Serif"/>
                <a:cs typeface="Microsoft Sans Serif"/>
              </a:rPr>
              <a:t>A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connection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established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three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steps: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initiating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requests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client-to-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communication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session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acknowledges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client-to-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session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requests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server-</a:t>
            </a:r>
            <a:r>
              <a:rPr dirty="0" sz="1400" spc="-25">
                <a:latin typeface="Microsoft Sans Serif"/>
                <a:cs typeface="Microsoft Sans Serif"/>
              </a:rPr>
              <a:t>to-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communication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session.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AutoNum type="arabicPeriod" startAt="3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initiating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acknowledges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server-</a:t>
            </a:r>
            <a:r>
              <a:rPr dirty="0" sz="1400">
                <a:latin typeface="Microsoft Sans Serif"/>
                <a:cs typeface="Microsoft Sans Serif"/>
              </a:rPr>
              <a:t>to-client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communication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session.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761" y="2113701"/>
            <a:ext cx="5088177" cy="25362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15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3135"/>
            <a:ext cx="2859405" cy="321881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b="1">
                <a:latin typeface="Arial"/>
                <a:cs typeface="Arial"/>
              </a:rPr>
              <a:t>TCP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Flood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Attack</a:t>
            </a:r>
            <a:endParaRPr sz="1600">
              <a:latin typeface="Arial"/>
              <a:cs typeface="Arial"/>
            </a:endParaRPr>
          </a:p>
          <a:p>
            <a:pPr marL="469900" marR="279400" indent="-4572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699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sends </a:t>
            </a:r>
            <a:r>
              <a:rPr dirty="0" sz="1400">
                <a:latin typeface="Microsoft Sans Serif"/>
                <a:cs typeface="Microsoft Sans Serif"/>
              </a:rPr>
              <a:t>multiple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SYN requests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a </a:t>
            </a:r>
            <a:r>
              <a:rPr dirty="0" sz="1400" spc="-10">
                <a:latin typeface="Microsoft Sans Serif"/>
                <a:cs typeface="Microsoft Sans Serif"/>
              </a:rPr>
              <a:t>webserver.</a:t>
            </a:r>
            <a:endParaRPr sz="1400">
              <a:latin typeface="Microsoft Sans Serif"/>
              <a:cs typeface="Microsoft Sans Serif"/>
            </a:endParaRPr>
          </a:p>
          <a:p>
            <a:pPr marL="469900" marR="21590" indent="-4572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9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replies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with </a:t>
            </a:r>
            <a:r>
              <a:rPr dirty="0" sz="1400" spc="-10">
                <a:latin typeface="Microsoft Sans Serif"/>
                <a:cs typeface="Microsoft Sans Serif"/>
              </a:rPr>
              <a:t>SYN-</a:t>
            </a:r>
            <a:r>
              <a:rPr dirty="0" sz="1400">
                <a:latin typeface="Microsoft Sans Serif"/>
                <a:cs typeface="Microsoft Sans Serif"/>
              </a:rPr>
              <a:t>ACKs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each </a:t>
            </a:r>
            <a:r>
              <a:rPr dirty="0" sz="1400" spc="-25">
                <a:latin typeface="Microsoft Sans Serif"/>
                <a:cs typeface="Microsoft Sans Serif"/>
              </a:rPr>
              <a:t>SYN </a:t>
            </a:r>
            <a:r>
              <a:rPr dirty="0" sz="1400">
                <a:latin typeface="Microsoft Sans Serif"/>
                <a:cs typeface="Microsoft Sans Serif"/>
              </a:rPr>
              <a:t>request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waits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complete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three-</a:t>
            </a:r>
            <a:r>
              <a:rPr dirty="0" sz="1400">
                <a:latin typeface="Microsoft Sans Serif"/>
                <a:cs typeface="Microsoft Sans Serif"/>
              </a:rPr>
              <a:t>way</a:t>
            </a:r>
            <a:r>
              <a:rPr dirty="0" sz="1400" spc="-10">
                <a:latin typeface="Microsoft Sans Serif"/>
                <a:cs typeface="Microsoft Sans Serif"/>
              </a:rPr>
              <a:t> handshake.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does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not </a:t>
            </a:r>
            <a:r>
              <a:rPr dirty="0" sz="1400">
                <a:latin typeface="Microsoft Sans Serif"/>
                <a:cs typeface="Microsoft Sans Serif"/>
              </a:rPr>
              <a:t>respond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SYN-</a:t>
            </a:r>
            <a:r>
              <a:rPr dirty="0" sz="1400" spc="-20">
                <a:latin typeface="Microsoft Sans Serif"/>
                <a:cs typeface="Microsoft Sans Serif"/>
              </a:rPr>
              <a:t>ACKs.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4572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900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valid user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cannot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access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web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because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web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many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half- </a:t>
            </a:r>
            <a:r>
              <a:rPr dirty="0" sz="1400">
                <a:latin typeface="Microsoft Sans Serif"/>
                <a:cs typeface="Microsoft Sans Serif"/>
              </a:rPr>
              <a:t>opened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connections.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046" y="882637"/>
            <a:ext cx="5047901" cy="324408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150"/>
              <a:t> </a:t>
            </a:r>
            <a:r>
              <a:rPr dirty="0" sz="2400"/>
              <a:t>Attacks</a:t>
            </a:r>
            <a:r>
              <a:rPr dirty="0" sz="2400" spc="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3834765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24257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Microsoft Sans Serif"/>
                <a:cs typeface="Microsoft Sans Serif"/>
              </a:rPr>
              <a:t>Terminating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session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following </a:t>
            </a:r>
            <a:r>
              <a:rPr dirty="0" sz="1400">
                <a:latin typeface="Microsoft Sans Serif"/>
                <a:cs typeface="Microsoft Sans Serif"/>
              </a:rPr>
              <a:t>four-way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exchange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process:</a:t>
            </a:r>
            <a:endParaRPr sz="14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25">
                <a:latin typeface="Microsoft Sans Serif"/>
                <a:cs typeface="Microsoft Sans Serif"/>
              </a:rPr>
              <a:t> in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stream,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segment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FIN </a:t>
            </a:r>
            <a:r>
              <a:rPr dirty="0" sz="1400">
                <a:latin typeface="Microsoft Sans Serif"/>
                <a:cs typeface="Microsoft Sans Serif"/>
              </a:rPr>
              <a:t>flag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set.</a:t>
            </a:r>
            <a:endParaRPr sz="1400">
              <a:latin typeface="Microsoft Sans Serif"/>
              <a:cs typeface="Microsoft Sans Serif"/>
            </a:endParaRPr>
          </a:p>
          <a:p>
            <a:pPr marL="355600" marR="165735" indent="-3429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ACK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acknowledge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receipt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FIN 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terminate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session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server.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FIN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terminate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server-</a:t>
            </a:r>
            <a:r>
              <a:rPr dirty="0" sz="1400">
                <a:latin typeface="Microsoft Sans Serif"/>
                <a:cs typeface="Microsoft Sans Serif"/>
              </a:rPr>
              <a:t>to-client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session.</a:t>
            </a:r>
            <a:endParaRPr sz="1400">
              <a:latin typeface="Microsoft Sans Serif"/>
              <a:cs typeface="Microsoft Sans Serif"/>
            </a:endParaRPr>
          </a:p>
          <a:p>
            <a:pPr marL="355600" marR="525145" indent="-342900">
              <a:lnSpc>
                <a:spcPct val="100000"/>
              </a:lnSpc>
              <a:spcBef>
                <a:spcPts val="335"/>
              </a:spcBef>
              <a:buAutoNum type="arabicPeriod" startAt="4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responds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ACK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acknowledge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server.</a:t>
            </a:r>
            <a:endParaRPr sz="1400">
              <a:latin typeface="Microsoft Sans Serif"/>
              <a:cs typeface="Microsoft Sans Serif"/>
            </a:endParaRPr>
          </a:p>
          <a:p>
            <a:pPr marL="12700" marR="29845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could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reset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containing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RST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one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both </a:t>
            </a:r>
            <a:r>
              <a:rPr dirty="0" sz="1400" spc="-10">
                <a:latin typeface="Microsoft Sans Serif"/>
                <a:cs typeface="Microsoft Sans Serif"/>
              </a:rPr>
              <a:t>endpoints.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037" y="808857"/>
            <a:ext cx="3288182" cy="365783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168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TCP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and</a:t>
            </a:r>
            <a:r>
              <a:rPr dirty="0" sz="1600" spc="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UDP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Vulnerabilities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11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TCP</a:t>
            </a:r>
            <a:r>
              <a:rPr dirty="0" sz="2400" spc="-150"/>
              <a:t> </a:t>
            </a:r>
            <a:r>
              <a:rPr dirty="0" sz="2400"/>
              <a:t>Attacks</a:t>
            </a:r>
            <a:r>
              <a:rPr dirty="0" sz="2400" spc="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146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session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hijacking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another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TCP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vulnerability.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Although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difficult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conduct,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threat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takes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already-</a:t>
            </a:r>
            <a:r>
              <a:rPr dirty="0" sz="1600">
                <a:latin typeface="Microsoft Sans Serif"/>
                <a:cs typeface="Microsoft Sans Serif"/>
              </a:rPr>
              <a:t>authenticated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communicates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target.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threat actor must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spoof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predict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next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sequence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number,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ACK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other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host.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successful,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could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not </a:t>
            </a:r>
            <a:r>
              <a:rPr dirty="0" sz="1600">
                <a:latin typeface="Microsoft Sans Serif"/>
                <a:cs typeface="Microsoft Sans Serif"/>
              </a:rPr>
              <a:t>receive,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target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device.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UDP</a:t>
            </a:r>
            <a:r>
              <a:rPr dirty="0" sz="2400" spc="-90"/>
              <a:t> </a:t>
            </a:r>
            <a:r>
              <a:rPr dirty="0" sz="2400"/>
              <a:t>Segment</a:t>
            </a:r>
            <a:r>
              <a:rPr dirty="0" sz="2400" spc="-35"/>
              <a:t> </a:t>
            </a:r>
            <a:r>
              <a:rPr dirty="0" sz="2400"/>
              <a:t>Header</a:t>
            </a:r>
            <a:r>
              <a:rPr dirty="0" sz="2400" spc="-35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089900" cy="18186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25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commonly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TFTP,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NFS,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SNMP.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also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 real-time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applications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media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streaming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VoIP.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connectionless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transport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layer protocol.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much </a:t>
            </a:r>
            <a:r>
              <a:rPr dirty="0" sz="1400">
                <a:latin typeface="Microsoft Sans Serif"/>
                <a:cs typeface="Microsoft Sans Serif"/>
              </a:rPr>
              <a:t>lower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overhead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because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not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connection-</a:t>
            </a:r>
            <a:r>
              <a:rPr dirty="0" sz="1400">
                <a:latin typeface="Microsoft Sans Serif"/>
                <a:cs typeface="Microsoft Sans Serif"/>
              </a:rPr>
              <a:t>oriented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offer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sophisticated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retransmission,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sequencing,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flow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control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mechanisms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</a:t>
            </a:r>
            <a:r>
              <a:rPr dirty="0" sz="1400" spc="-10">
                <a:latin typeface="Microsoft Sans Serif"/>
                <a:cs typeface="Microsoft Sans Serif"/>
              </a:rPr>
              <a:t> reliability.</a:t>
            </a:r>
            <a:endParaRPr sz="1400">
              <a:latin typeface="Microsoft Sans Serif"/>
              <a:cs typeface="Microsoft Sans Serif"/>
            </a:endParaRPr>
          </a:p>
          <a:p>
            <a:pPr marL="355600" marR="98996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These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reliability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transport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layer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protocol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be </a:t>
            </a:r>
            <a:r>
              <a:rPr dirty="0" sz="1400">
                <a:latin typeface="Microsoft Sans Serif"/>
                <a:cs typeface="Microsoft Sans Serif"/>
              </a:rPr>
              <a:t>implemented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elsewhere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if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required.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low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overhead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makes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very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desirable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protocols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make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simple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request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reply transactions.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942" y="2954364"/>
            <a:ext cx="4870322" cy="160616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TCP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UDP</a:t>
            </a:r>
            <a:r>
              <a:rPr dirty="0" spc="-15"/>
              <a:t> </a:t>
            </a:r>
            <a:r>
              <a:rPr dirty="0" spc="-10"/>
              <a:t>Vulnerabilities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UDP</a:t>
            </a:r>
            <a:r>
              <a:rPr dirty="0" sz="2400" spc="-12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8018145" cy="1989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692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7505" algn="l"/>
              </a:tabLst>
            </a:pPr>
            <a:r>
              <a:rPr dirty="0" sz="1400">
                <a:latin typeface="Microsoft Sans Serif"/>
                <a:cs typeface="Microsoft Sans Serif"/>
              </a:rPr>
              <a:t>	UDP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protected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encryption.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You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UDP,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available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by </a:t>
            </a:r>
            <a:r>
              <a:rPr dirty="0" sz="1400">
                <a:latin typeface="Microsoft Sans Serif"/>
                <a:cs typeface="Microsoft Sans Serif"/>
              </a:rPr>
              <a:t>default.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lack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encryption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means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anyone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change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 on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to </a:t>
            </a:r>
            <a:r>
              <a:rPr dirty="0" sz="1400">
                <a:latin typeface="Microsoft Sans Serif"/>
                <a:cs typeface="Microsoft Sans Serif"/>
              </a:rPr>
              <a:t>its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destination.</a:t>
            </a:r>
            <a:endParaRPr sz="14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35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UDP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Flood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Attacks: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 threat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like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Unicorn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Orbit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Ion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Cannon. </a:t>
            </a:r>
            <a:r>
              <a:rPr dirty="0" sz="1400">
                <a:latin typeface="Microsoft Sans Serif"/>
                <a:cs typeface="Microsoft Sans Serif"/>
              </a:rPr>
              <a:t>These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flood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packets,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spoofed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server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 the</a:t>
            </a:r>
            <a:r>
              <a:rPr dirty="0" sz="1400" spc="-10">
                <a:latin typeface="Microsoft Sans Serif"/>
                <a:cs typeface="Microsoft Sans Serif"/>
              </a:rPr>
              <a:t> subnet.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program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sweep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through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all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trying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closed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ports.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cause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reply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 an ICMP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unreachable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Because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many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closed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on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creates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segment,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which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bandwidth.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result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very similar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394271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3.8</a:t>
            </a:r>
            <a:r>
              <a:rPr dirty="0" sz="4600" spc="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IP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Services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14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ARP</a:t>
            </a:r>
            <a:r>
              <a:rPr dirty="0" sz="2400" spc="-55"/>
              <a:t> </a:t>
            </a:r>
            <a:r>
              <a:rPr dirty="0" sz="2400" spc="-10"/>
              <a:t>Vulnerabilities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88934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673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Hosts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broadcast an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other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 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segment 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determine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particular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address.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 with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matching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IP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Reply.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Any client can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unsolicited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Reply called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“gratuitous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ARP.”</a:t>
            </a:r>
            <a:r>
              <a:rPr dirty="0" sz="1600">
                <a:latin typeface="Microsoft Sans Serif"/>
                <a:cs typeface="Microsoft Sans Serif"/>
              </a:rPr>
              <a:t> When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host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gratuitous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 spc="-40">
                <a:latin typeface="Microsoft Sans Serif"/>
                <a:cs typeface="Microsoft Sans Serif"/>
              </a:rPr>
              <a:t>ARP,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other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subnet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store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 </a:t>
            </a:r>
            <a:r>
              <a:rPr dirty="0" sz="1600" spc="-25">
                <a:latin typeface="Microsoft Sans Serif"/>
                <a:cs typeface="Microsoft Sans Serif"/>
              </a:rPr>
              <a:t>IP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contained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gratuitous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their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tables.</a:t>
            </a:r>
            <a:endParaRPr sz="1600">
              <a:latin typeface="Microsoft Sans Serif"/>
              <a:cs typeface="Microsoft Sans Serif"/>
            </a:endParaRPr>
          </a:p>
          <a:p>
            <a:pPr marL="355600" marR="8382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feature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means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 any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claim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owner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or </a:t>
            </a:r>
            <a:r>
              <a:rPr dirty="0" sz="1600" spc="-10">
                <a:latin typeface="Microsoft Sans Serif"/>
                <a:cs typeface="Microsoft Sans Serif"/>
              </a:rPr>
              <a:t>MAC.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poison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devices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local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network, </a:t>
            </a:r>
            <a:r>
              <a:rPr dirty="0" sz="1600">
                <a:latin typeface="Microsoft Sans Serif"/>
                <a:cs typeface="Microsoft Sans Serif"/>
              </a:rPr>
              <a:t>creating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MITM attack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redirect</a:t>
            </a:r>
            <a:r>
              <a:rPr dirty="0" sz="1600" spc="-10">
                <a:latin typeface="Microsoft Sans Serif"/>
                <a:cs typeface="Microsoft Sans Serif"/>
              </a:rPr>
              <a:t> traffic.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321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ARP</a:t>
            </a:r>
            <a:r>
              <a:rPr dirty="0" sz="2400" spc="-80"/>
              <a:t> </a:t>
            </a:r>
            <a:r>
              <a:rPr dirty="0" sz="2400"/>
              <a:t>Cache</a:t>
            </a:r>
            <a:r>
              <a:rPr dirty="0" sz="2400" spc="-35"/>
              <a:t> </a:t>
            </a:r>
            <a:r>
              <a:rPr dirty="0" sz="2400" spc="-10"/>
              <a:t>Poisoning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108950" cy="36842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poisoning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 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launch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various</a:t>
            </a:r>
            <a:r>
              <a:rPr dirty="0" sz="1600" spc="-10">
                <a:latin typeface="Microsoft Sans Serif"/>
                <a:cs typeface="Microsoft Sans Serif"/>
              </a:rPr>
              <a:t> man-in-the-</a:t>
            </a:r>
            <a:r>
              <a:rPr dirty="0" sz="1600">
                <a:latin typeface="Microsoft Sans Serif"/>
                <a:cs typeface="Microsoft Sans Serif"/>
              </a:rPr>
              <a:t>middle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attacks.</a:t>
            </a:r>
            <a:endParaRPr sz="1600">
              <a:latin typeface="Microsoft Sans Serif"/>
              <a:cs typeface="Microsoft Sans Serif"/>
            </a:endParaRPr>
          </a:p>
          <a:p>
            <a:pPr marL="355600" marR="411480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560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PC-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default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gateway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(R1); therefore,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192.168.10.1.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R1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updates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addresses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PC-A.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R1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ARP </a:t>
            </a:r>
            <a:r>
              <a:rPr dirty="0" sz="1600">
                <a:latin typeface="Microsoft Sans Serif"/>
                <a:cs typeface="Microsoft Sans Serif"/>
              </a:rPr>
              <a:t>Reply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PC-</a:t>
            </a:r>
            <a:r>
              <a:rPr dirty="0" sz="1600">
                <a:latin typeface="Microsoft Sans Serif"/>
                <a:cs typeface="Microsoft Sans Serif"/>
              </a:rPr>
              <a:t>A,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which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then updates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 MAC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of R1.</a:t>
            </a:r>
            <a:endParaRPr sz="1600">
              <a:latin typeface="Microsoft Sans Serif"/>
              <a:cs typeface="Microsoft Sans Serif"/>
            </a:endParaRPr>
          </a:p>
          <a:p>
            <a:pPr marL="355600" marR="142240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two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spoofed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gratuitous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Replies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own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MAC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indicated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destination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addresses.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PC-A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updates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with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default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gateway which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now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pointing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actor‟s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address.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R1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updates its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cache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IP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PC-A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pointing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threat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actor‟s </a:t>
            </a:r>
            <a:r>
              <a:rPr dirty="0" sz="1600">
                <a:latin typeface="Microsoft Sans Serif"/>
                <a:cs typeface="Microsoft Sans Serif"/>
              </a:rPr>
              <a:t>MAC</a:t>
            </a:r>
            <a:r>
              <a:rPr dirty="0" sz="1600" spc="-10">
                <a:latin typeface="Microsoft Sans Serif"/>
                <a:cs typeface="Microsoft Sans Serif"/>
              </a:rPr>
              <a:t> address.</a:t>
            </a:r>
            <a:endParaRPr sz="1600">
              <a:latin typeface="Microsoft Sans Serif"/>
              <a:cs typeface="Microsoft Sans Serif"/>
            </a:endParaRPr>
          </a:p>
          <a:p>
            <a:pPr marL="12700" marR="291465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poisoning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 passive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active.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Passive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poisoning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where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steal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confidential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information.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Active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poisoning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where 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actors </a:t>
            </a:r>
            <a:r>
              <a:rPr dirty="0" sz="1600">
                <a:latin typeface="Microsoft Sans Serif"/>
                <a:cs typeface="Microsoft Sans Serif"/>
              </a:rPr>
              <a:t>modify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transit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inject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malicious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Current</a:t>
            </a:r>
            <a:r>
              <a:rPr dirty="0" spc="-10"/>
              <a:t> </a:t>
            </a:r>
            <a:r>
              <a:rPr dirty="0"/>
              <a:t>State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10"/>
              <a:t>Cybersecurity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Vectors</a:t>
            </a:r>
            <a:r>
              <a:rPr dirty="0" sz="2400" spc="-45"/>
              <a:t> </a:t>
            </a:r>
            <a:r>
              <a:rPr dirty="0" sz="2400"/>
              <a:t>of</a:t>
            </a:r>
            <a:r>
              <a:rPr dirty="0" sz="2400" spc="-35"/>
              <a:t> </a:t>
            </a:r>
            <a:r>
              <a:rPr dirty="0" sz="2400" spc="-10"/>
              <a:t>Network</a:t>
            </a:r>
            <a:r>
              <a:rPr dirty="0" sz="2400" spc="-14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7974330" cy="922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40029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An attack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vector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path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which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gain access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network.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vectors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originate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inside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outside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corporate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shown 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figure.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Microsoft Sans Serif"/>
                <a:cs typeface="Microsoft Sans Serif"/>
              </a:rPr>
              <a:t>Internal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potential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cause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greater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damage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external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because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internal</a:t>
            </a:r>
            <a:endParaRPr sz="14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users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direct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building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infrastructure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devices.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187" y="1906956"/>
            <a:ext cx="4671752" cy="272767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3029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Video</a:t>
            </a:r>
            <a:r>
              <a:rPr dirty="0" sz="2400" spc="-2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630">
                <a:solidFill>
                  <a:srgbClr val="004B69"/>
                </a:solidFill>
                <a:latin typeface="Microsoft Sans Serif"/>
                <a:cs typeface="Microsoft Sans Serif"/>
              </a:rPr>
              <a:t>–</a:t>
            </a:r>
            <a:r>
              <a:rPr dirty="0" sz="2400" spc="-15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ARP</a:t>
            </a:r>
            <a:r>
              <a:rPr dirty="0" sz="2400" spc="-7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Microsoft Sans Serif"/>
                <a:cs typeface="Microsoft Sans Serif"/>
              </a:rPr>
              <a:t>Spoofing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5262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This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video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will explain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ARP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spoofing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attack.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736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DNS</a:t>
            </a:r>
            <a:r>
              <a:rPr dirty="0" sz="2400" spc="-140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9105" cy="294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Domain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Name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(DNS)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protocol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defines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automated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matches </a:t>
            </a:r>
            <a:r>
              <a:rPr dirty="0" sz="1600">
                <a:latin typeface="Microsoft Sans Serif"/>
                <a:cs typeface="Microsoft Sans Serif"/>
              </a:rPr>
              <a:t>resource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names,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  <a:hlinkClick r:id="rId2"/>
              </a:rPr>
              <a:t>www.cisco.com,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numeric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address,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IPv4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IPv6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address.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 includes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format 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queries,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responses,</a:t>
            </a:r>
            <a:r>
              <a:rPr dirty="0" sz="1600" spc="-25">
                <a:latin typeface="Microsoft Sans Serif"/>
                <a:cs typeface="Microsoft Sans Serif"/>
              </a:rPr>
              <a:t> and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resource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records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(RR)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identify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type 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response.</a:t>
            </a:r>
            <a:endParaRPr sz="1600">
              <a:latin typeface="Microsoft Sans Serif"/>
              <a:cs typeface="Microsoft Sans Serif"/>
            </a:endParaRPr>
          </a:p>
          <a:p>
            <a:pPr marL="299085" marR="13144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Securing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often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overlooked.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However,</a:t>
            </a:r>
            <a:r>
              <a:rPr dirty="0" sz="1600">
                <a:latin typeface="Microsoft Sans Serif"/>
                <a:cs typeface="Microsoft Sans Serif"/>
              </a:rPr>
              <a:t> it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crucial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operation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should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accordingly.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include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following:</a:t>
            </a:r>
            <a:endParaRPr sz="16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>
                <a:latin typeface="Microsoft Sans Serif"/>
                <a:cs typeface="Microsoft Sans Serif"/>
              </a:rPr>
              <a:t>DNS open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resolver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</a:t>
            </a:r>
            <a:endParaRPr sz="14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>
                <a:latin typeface="Microsoft Sans Serif"/>
                <a:cs typeface="Microsoft Sans Serif"/>
              </a:rPr>
              <a:t>DNS stealth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</a:t>
            </a:r>
            <a:endParaRPr sz="14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domain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shadowing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</a:t>
            </a:r>
            <a:endParaRPr sz="1400">
              <a:latin typeface="Microsoft Sans Serif"/>
              <a:cs typeface="Microsoft Sans Serif"/>
            </a:endParaRPr>
          </a:p>
          <a:p>
            <a:pPr lvl="1" marL="370205" indent="-28448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tunneling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25"/>
              <a:t> </a:t>
            </a:r>
            <a:r>
              <a:rPr dirty="0" spc="-10"/>
              <a:t>Services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DNS</a:t>
            </a:r>
            <a:r>
              <a:rPr dirty="0" sz="2400" spc="-120"/>
              <a:t> </a:t>
            </a:r>
            <a:r>
              <a:rPr dirty="0" sz="2400"/>
              <a:t>Attacks</a:t>
            </a:r>
            <a:r>
              <a:rPr dirty="0" sz="2400" spc="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9165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Open </a:t>
            </a:r>
            <a:r>
              <a:rPr dirty="0" sz="1600" spc="-10">
                <a:latin typeface="Microsoft Sans Serif"/>
                <a:cs typeface="Microsoft Sans Serif"/>
              </a:rPr>
              <a:t>Resolver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Attacks: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resolver answers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queries from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clients</a:t>
            </a:r>
            <a:r>
              <a:rPr dirty="0" sz="1600" spc="-10">
                <a:latin typeface="Microsoft Sans Serif"/>
                <a:cs typeface="Microsoft Sans Serif"/>
              </a:rPr>
              <a:t> outside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administrative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domain.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resolvers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vulnerable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multiple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malicious </a:t>
            </a:r>
            <a:r>
              <a:rPr dirty="0" sz="1600">
                <a:latin typeface="Microsoft Sans Serif"/>
                <a:cs typeface="Microsoft Sans Serif"/>
              </a:rPr>
              <a:t>activities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described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table.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0237" y="1565402"/>
          <a:ext cx="7960359" cy="2940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630"/>
                <a:gridCol w="5624195"/>
              </a:tblGrid>
              <a:tr h="278130">
                <a:tc>
                  <a:txBody>
                    <a:bodyPr/>
                    <a:lstStyle/>
                    <a:p>
                      <a:pPr algn="ctr" marR="590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Resolver</a:t>
                      </a:r>
                      <a:r>
                        <a:rPr dirty="0" sz="12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Vulnerabilities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762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cache</a:t>
                      </a:r>
                      <a:r>
                        <a:rPr dirty="0" sz="12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poisoning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9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95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spoofed,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falsified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record resource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(RR)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redirect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legitimate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sites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sites.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cache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poisoning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inform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 resolver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use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server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providing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activities.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57340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amplification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reflection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9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6159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 DDoS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resolvers 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increase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volume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hide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true source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attack.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</a:t>
                      </a:r>
                      <a:r>
                        <a:rPr dirty="0" sz="1200" spc="5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 messages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target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host.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These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possible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because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respond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queries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anyone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asking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question.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DNS resource</a:t>
                      </a:r>
                      <a:r>
                        <a:rPr dirty="0" sz="12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utilization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attacks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625" marR="125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6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 attack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consumes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resources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resolvers.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consumes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available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resources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negatively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affect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operations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resolver.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impact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require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resolver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rebooted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 services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be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stopped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restarted.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25"/>
              <a:t> </a:t>
            </a:r>
            <a:r>
              <a:rPr dirty="0" spc="-10"/>
              <a:t>Services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DNS</a:t>
            </a:r>
            <a:r>
              <a:rPr dirty="0" sz="2400" spc="-120"/>
              <a:t> </a:t>
            </a:r>
            <a:r>
              <a:rPr dirty="0" sz="2400"/>
              <a:t>Attacks</a:t>
            </a:r>
            <a:r>
              <a:rPr dirty="0" sz="2400" spc="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2917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Stealth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Attacks: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65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hide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their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identity,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actors also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DNS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stealth </a:t>
            </a:r>
            <a:r>
              <a:rPr dirty="0" sz="1600">
                <a:latin typeface="Microsoft Sans Serif"/>
                <a:cs typeface="Microsoft Sans Serif"/>
              </a:rPr>
              <a:t>techniques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described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table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carry out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their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attacks.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0142" y="1457325"/>
          <a:ext cx="7960359" cy="334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840"/>
                <a:gridCol w="6357620"/>
              </a:tblGrid>
              <a:tr h="521334">
                <a:tc>
                  <a:txBody>
                    <a:bodyPr/>
                    <a:lstStyle/>
                    <a:p>
                      <a:pPr marL="47625" marR="438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Stealth Techniques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Fast</a:t>
                      </a:r>
                      <a:r>
                        <a:rPr dirty="0" sz="14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Flux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53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36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technique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hide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phishing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delivery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sites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behind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quickly-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changing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network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 hosts.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DNS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addresses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continuously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changed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within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minutes.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Botnets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employ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Fast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Flux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techniques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effectively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hide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malicious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servers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being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detected.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34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dirty="0" sz="14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4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Flux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625" marR="118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technique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rapidly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hostname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IP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address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mappings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also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change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authoritative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server.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increases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difficulty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identifying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source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4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attack.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 marL="47625" marR="5168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Domain Generation Algorithms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625" marR="5200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technique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malware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randomly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generate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domain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names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rendezvous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points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their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command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and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control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(C&amp;C)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servers.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52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DNS</a:t>
            </a:r>
            <a:r>
              <a:rPr dirty="0" sz="2400" spc="-120"/>
              <a:t> </a:t>
            </a:r>
            <a:r>
              <a:rPr dirty="0" sz="2400"/>
              <a:t>Attacks</a:t>
            </a:r>
            <a:r>
              <a:rPr dirty="0" sz="2400" spc="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765492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DNS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Domain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Shadowing</a:t>
            </a:r>
            <a:r>
              <a:rPr dirty="0" sz="2000" spc="-1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Attacks: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Domain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shadowing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involves </a:t>
            </a:r>
            <a:r>
              <a:rPr dirty="0" sz="2000" spc="-25">
                <a:latin typeface="Microsoft Sans Serif"/>
                <a:cs typeface="Microsoft Sans Serif"/>
              </a:rPr>
              <a:t>the </a:t>
            </a:r>
            <a:r>
              <a:rPr dirty="0" sz="2000">
                <a:latin typeface="Microsoft Sans Serif"/>
                <a:cs typeface="Microsoft Sans Serif"/>
              </a:rPr>
              <a:t>threat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actor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gathering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domain account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credentials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order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silently </a:t>
            </a:r>
            <a:r>
              <a:rPr dirty="0" sz="2000">
                <a:latin typeface="Microsoft Sans Serif"/>
                <a:cs typeface="Microsoft Sans Serif"/>
              </a:rPr>
              <a:t>create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multiple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sub-domains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used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during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 attacks.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These </a:t>
            </a:r>
            <a:r>
              <a:rPr dirty="0" sz="2000">
                <a:latin typeface="Microsoft Sans Serif"/>
                <a:cs typeface="Microsoft Sans Serif"/>
              </a:rPr>
              <a:t>subdomains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typically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point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malicious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servers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without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alerting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the </a:t>
            </a:r>
            <a:r>
              <a:rPr dirty="0" sz="2000">
                <a:latin typeface="Microsoft Sans Serif"/>
                <a:cs typeface="Microsoft Sans Serif"/>
              </a:rPr>
              <a:t>actual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owner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parent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domain.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207327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IP</a:t>
            </a:r>
            <a:r>
              <a:rPr dirty="0" spc="-25"/>
              <a:t> </a:t>
            </a:r>
            <a:r>
              <a:rPr dirty="0" spc="-10"/>
              <a:t>Services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DNS</a:t>
            </a:r>
            <a:r>
              <a:rPr dirty="0" sz="2400" spc="-55"/>
              <a:t> </a:t>
            </a:r>
            <a:r>
              <a:rPr dirty="0" sz="2400" spc="-10"/>
              <a:t>Tunneling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59078"/>
            <a:ext cx="7973059" cy="38341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tunneling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place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non-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 </a:t>
            </a:r>
            <a:r>
              <a:rPr dirty="0" sz="1400" spc="-10">
                <a:latin typeface="Microsoft Sans Serif"/>
                <a:cs typeface="Microsoft Sans Serif"/>
              </a:rPr>
              <a:t>traffic.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method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often </a:t>
            </a:r>
            <a:r>
              <a:rPr dirty="0" sz="1400">
                <a:latin typeface="Microsoft Sans Serif"/>
                <a:cs typeface="Microsoft Sans Serif"/>
              </a:rPr>
              <a:t>circumvents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solutions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 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wishes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bots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inside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a </a:t>
            </a:r>
            <a:r>
              <a:rPr dirty="0" sz="1400">
                <a:latin typeface="Microsoft Sans Serif"/>
                <a:cs typeface="Microsoft Sans Serif"/>
              </a:rPr>
              <a:t>protected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exfiltrate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organization.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how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tunneling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works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for </a:t>
            </a:r>
            <a:r>
              <a:rPr dirty="0" sz="1400">
                <a:latin typeface="Microsoft Sans Serif"/>
                <a:cs typeface="Microsoft Sans Serif"/>
              </a:rPr>
              <a:t>CnC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commands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botnet:</a:t>
            </a:r>
            <a:endParaRPr sz="1400">
              <a:latin typeface="Microsoft Sans Serif"/>
              <a:cs typeface="Microsoft Sans Serif"/>
            </a:endParaRPr>
          </a:p>
          <a:p>
            <a:pPr lvl="1" marL="501650" indent="-34290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command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data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split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into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multiple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encoded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chunks.</a:t>
            </a:r>
            <a:endParaRPr sz="1200">
              <a:latin typeface="Microsoft Sans Serif"/>
              <a:cs typeface="Microsoft Sans Serif"/>
            </a:endParaRPr>
          </a:p>
          <a:p>
            <a:pPr lvl="1" marL="501650" indent="-3429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Each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chunk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placed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into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 lower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level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domain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name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label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query.</a:t>
            </a:r>
            <a:endParaRPr sz="1200">
              <a:latin typeface="Microsoft Sans Serif"/>
              <a:cs typeface="Microsoft Sans Serif"/>
            </a:endParaRPr>
          </a:p>
          <a:p>
            <a:pPr lvl="1" marL="501650" marR="184150" indent="-342900">
              <a:lnSpc>
                <a:spcPts val="1370"/>
              </a:lnSpc>
              <a:spcBef>
                <a:spcPts val="630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Because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there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response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local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 networked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query,</a:t>
            </a:r>
            <a:r>
              <a:rPr dirty="0" sz="1200">
                <a:latin typeface="Microsoft Sans Serif"/>
                <a:cs typeface="Microsoft Sans Serif"/>
              </a:rPr>
              <a:t> 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request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ISP‟s </a:t>
            </a:r>
            <a:r>
              <a:rPr dirty="0" sz="1200">
                <a:latin typeface="Microsoft Sans Serif"/>
                <a:cs typeface="Microsoft Sans Serif"/>
              </a:rPr>
              <a:t>recursive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servers.</a:t>
            </a:r>
            <a:endParaRPr sz="1200">
              <a:latin typeface="Microsoft Sans Serif"/>
              <a:cs typeface="Microsoft Sans Serif"/>
            </a:endParaRPr>
          </a:p>
          <a:p>
            <a:pPr lvl="1" marL="501650" indent="-34290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recursive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service will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forward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query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threat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actor‟s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authoritative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name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server.</a:t>
            </a:r>
            <a:endParaRPr sz="1200">
              <a:latin typeface="Microsoft Sans Serif"/>
              <a:cs typeface="Microsoft Sans Serif"/>
            </a:endParaRPr>
          </a:p>
          <a:p>
            <a:pPr lvl="1" marL="501650" indent="-3429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process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repeated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until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all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queries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containing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chunks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are</a:t>
            </a:r>
            <a:r>
              <a:rPr dirty="0" sz="1200" spc="-10">
                <a:latin typeface="Microsoft Sans Serif"/>
                <a:cs typeface="Microsoft Sans Serif"/>
              </a:rPr>
              <a:t> sent.</a:t>
            </a:r>
            <a:endParaRPr sz="1200">
              <a:latin typeface="Microsoft Sans Serif"/>
              <a:cs typeface="Microsoft Sans Serif"/>
            </a:endParaRPr>
          </a:p>
          <a:p>
            <a:pPr lvl="1" marL="501650" marR="22225" indent="-342900">
              <a:lnSpc>
                <a:spcPts val="1370"/>
              </a:lnSpc>
              <a:spcBef>
                <a:spcPts val="630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When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threat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actor‟s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authoritative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name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server receives 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queries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infected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devices,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it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sends </a:t>
            </a:r>
            <a:r>
              <a:rPr dirty="0" sz="1200">
                <a:latin typeface="Microsoft Sans Serif"/>
                <a:cs typeface="Microsoft Sans Serif"/>
              </a:rPr>
              <a:t>responses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each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-10">
                <a:latin typeface="Microsoft Sans Serif"/>
                <a:cs typeface="Microsoft Sans Serif"/>
              </a:rPr>
              <a:t> query,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which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contain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encapsulated,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encoded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CnC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commands.</a:t>
            </a:r>
            <a:endParaRPr sz="1200">
              <a:latin typeface="Microsoft Sans Serif"/>
              <a:cs typeface="Microsoft Sans Serif"/>
            </a:endParaRPr>
          </a:p>
          <a:p>
            <a:pPr lvl="1" marL="501650" indent="-342900">
              <a:lnSpc>
                <a:spcPts val="1405"/>
              </a:lnSpc>
              <a:spcBef>
                <a:spcPts val="495"/>
              </a:spcBef>
              <a:buAutoNum type="arabicPeriod"/>
              <a:tabLst>
                <a:tab pos="50165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malware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compromised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host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recombines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chunks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executes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commands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hidden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within </a:t>
            </a:r>
            <a:r>
              <a:rPr dirty="0" sz="1200" spc="-25">
                <a:latin typeface="Microsoft Sans Serif"/>
                <a:cs typeface="Microsoft Sans Serif"/>
              </a:rPr>
              <a:t>the</a:t>
            </a:r>
            <a:endParaRPr sz="1200">
              <a:latin typeface="Microsoft Sans Serif"/>
              <a:cs typeface="Microsoft Sans Serif"/>
            </a:endParaRPr>
          </a:p>
          <a:p>
            <a:pPr marL="501650">
              <a:lnSpc>
                <a:spcPts val="1405"/>
              </a:lnSpc>
            </a:pPr>
            <a:r>
              <a:rPr dirty="0" sz="1200">
                <a:latin typeface="Microsoft Sans Serif"/>
                <a:cs typeface="Microsoft Sans Serif"/>
              </a:rPr>
              <a:t>DNS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record.</a:t>
            </a:r>
            <a:endParaRPr sz="1200">
              <a:latin typeface="Microsoft Sans Serif"/>
              <a:cs typeface="Microsoft Sans Serif"/>
            </a:endParaRPr>
          </a:p>
          <a:p>
            <a:pPr marL="355600" marR="102235" indent="-343535">
              <a:lnSpc>
                <a:spcPct val="100000"/>
              </a:lnSpc>
              <a:spcBef>
                <a:spcPts val="325"/>
              </a:spcBef>
              <a:buChar char="•"/>
              <a:tabLst>
                <a:tab pos="355600" algn="l"/>
              </a:tabLst>
            </a:pPr>
            <a:r>
              <a:rPr dirty="0" sz="1400" spc="-65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stop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 tunneling,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administrator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filter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inspects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 traffic.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Pay </a:t>
            </a:r>
            <a:r>
              <a:rPr dirty="0" sz="1400">
                <a:latin typeface="Microsoft Sans Serif"/>
                <a:cs typeface="Microsoft Sans Serif"/>
              </a:rPr>
              <a:t>close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attention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queries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longer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average,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 those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</a:t>
            </a:r>
            <a:r>
              <a:rPr dirty="0" sz="1400" spc="-10">
                <a:latin typeface="Microsoft Sans Serif"/>
                <a:cs typeface="Microsoft Sans Serif"/>
              </a:rPr>
              <a:t>suspicious </a:t>
            </a:r>
            <a:r>
              <a:rPr dirty="0" sz="1400">
                <a:latin typeface="Microsoft Sans Serif"/>
                <a:cs typeface="Microsoft Sans Serif"/>
              </a:rPr>
              <a:t>domain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name..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886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DHCP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818890" cy="3000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68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dynamically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IP </a:t>
            </a:r>
            <a:r>
              <a:rPr dirty="0" sz="1600" spc="-10">
                <a:latin typeface="Microsoft Sans Serif"/>
                <a:cs typeface="Microsoft Sans Serif"/>
              </a:rPr>
              <a:t>configuration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clients.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figure,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broadcasts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discover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message.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DHCP </a:t>
            </a:r>
            <a:r>
              <a:rPr dirty="0" sz="1600">
                <a:latin typeface="Microsoft Sans Serif"/>
                <a:cs typeface="Microsoft Sans Serif"/>
              </a:rPr>
              <a:t>responds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unicast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offer</a:t>
            </a:r>
            <a:r>
              <a:rPr dirty="0" sz="1600" spc="-20">
                <a:latin typeface="Microsoft Sans Serif"/>
                <a:cs typeface="Microsoft Sans Serif"/>
              </a:rPr>
              <a:t> that </a:t>
            </a:r>
            <a:r>
              <a:rPr dirty="0" sz="1600">
                <a:latin typeface="Microsoft Sans Serif"/>
                <a:cs typeface="Microsoft Sans Serif"/>
              </a:rPr>
              <a:t>includes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addressing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use.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broadcasts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tell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server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that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accepts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offer.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server </a:t>
            </a:r>
            <a:r>
              <a:rPr dirty="0" sz="1600">
                <a:latin typeface="Microsoft Sans Serif"/>
                <a:cs typeface="Microsoft Sans Serif"/>
              </a:rPr>
              <a:t>responds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unicast acknowledgment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accepting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 spc="-10">
                <a:latin typeface="Microsoft Sans Serif"/>
                <a:cs typeface="Microsoft Sans Serif"/>
              </a:rPr>
              <a:t>request.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5268" y="1218754"/>
            <a:ext cx="4131428" cy="28336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5198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DHCP</a:t>
            </a:r>
            <a:r>
              <a:rPr dirty="0" sz="2400" spc="-135"/>
              <a:t> </a:t>
            </a:r>
            <a:r>
              <a:rPr dirty="0" sz="2400" spc="-10"/>
              <a:t>Attacks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3234" cy="283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98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b="1">
                <a:latin typeface="Arial"/>
                <a:cs typeface="Arial"/>
              </a:rPr>
              <a:t>DHCP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spoofing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attack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occurs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when 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connected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false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configuration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parameters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legitimate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clients.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rogue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variety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misleading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information: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22034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Wrong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default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gateway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 provides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invalid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gateway,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IP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create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MITM attack.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may go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entirely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undetected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intruder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intercepts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flow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through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network.</a:t>
            </a:r>
            <a:endParaRPr sz="16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ts val="1875"/>
              </a:lnSpc>
              <a:spcBef>
                <a:spcPts val="46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Wrong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DNS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server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incorrect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DNS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</a:t>
            </a:r>
            <a:r>
              <a:rPr dirty="0" sz="1600" spc="-10">
                <a:latin typeface="Microsoft Sans Serif"/>
                <a:cs typeface="Microsoft Sans Serif"/>
              </a:rPr>
              <a:t> pointing</a:t>
            </a:r>
            <a:endParaRPr sz="1600">
              <a:latin typeface="Microsoft Sans Serif"/>
              <a:cs typeface="Microsoft Sans Serif"/>
            </a:endParaRPr>
          </a:p>
          <a:p>
            <a:pPr marL="428625">
              <a:lnSpc>
                <a:spcPts val="1875"/>
              </a:lnSpc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malicious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website.</a:t>
            </a:r>
            <a:endParaRPr sz="1600">
              <a:latin typeface="Microsoft Sans Serif"/>
              <a:cs typeface="Microsoft Sans Serif"/>
            </a:endParaRPr>
          </a:p>
          <a:p>
            <a:pPr algn="just" lvl="1" marL="428625" marR="55816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Wrong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 actor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invalid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invalid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default </a:t>
            </a:r>
            <a:r>
              <a:rPr dirty="0" sz="1600">
                <a:latin typeface="Microsoft Sans Serif"/>
                <a:cs typeface="Microsoft Sans Serif"/>
              </a:rPr>
              <a:t>gateway IP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address,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both.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 then creates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client.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673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DHCP</a:t>
            </a:r>
            <a:r>
              <a:rPr dirty="0" sz="2400" spc="-135"/>
              <a:t> </a:t>
            </a:r>
            <a:r>
              <a:rPr dirty="0" sz="2400"/>
              <a:t>Attacks</a:t>
            </a:r>
            <a:r>
              <a:rPr dirty="0" sz="2400" spc="2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4665" cy="339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93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Assume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 </a:t>
            </a:r>
            <a:r>
              <a:rPr dirty="0" sz="1600" spc="-10">
                <a:latin typeface="Microsoft Sans Serif"/>
                <a:cs typeface="Microsoft Sans Serif"/>
              </a:rPr>
              <a:t>successfully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connected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 rogue DHCP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switch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port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same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subnet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 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target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clients.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goal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clients </a:t>
            </a:r>
            <a:r>
              <a:rPr dirty="0" sz="1600">
                <a:latin typeface="Microsoft Sans Serif"/>
                <a:cs typeface="Microsoft Sans Serif"/>
              </a:rPr>
              <a:t>with false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configuration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information.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broadcasts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 DHCP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Discover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 looking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response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DHCP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Microsoft Sans Serif"/>
                <a:cs typeface="Microsoft Sans Serif"/>
              </a:rPr>
              <a:t>server.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Both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receive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message.</a:t>
            </a:r>
            <a:endParaRPr sz="1600">
              <a:latin typeface="Microsoft Sans Serif"/>
              <a:cs typeface="Microsoft Sans Serif"/>
            </a:endParaRPr>
          </a:p>
          <a:p>
            <a:pPr marL="355600" marR="513715" indent="-34290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legitimate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each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respond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valid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configuration </a:t>
            </a:r>
            <a:r>
              <a:rPr dirty="0" sz="1600">
                <a:latin typeface="Microsoft Sans Serif"/>
                <a:cs typeface="Microsoft Sans Serif"/>
              </a:rPr>
              <a:t>parameters.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replies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first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offer</a:t>
            </a:r>
            <a:r>
              <a:rPr dirty="0" sz="1600" spc="-10">
                <a:latin typeface="Microsoft Sans Serif"/>
                <a:cs typeface="Microsoft Sans Serif"/>
              </a:rPr>
              <a:t> received</a:t>
            </a:r>
            <a:endParaRPr sz="1600">
              <a:latin typeface="Microsoft Sans Serif"/>
              <a:cs typeface="Microsoft Sans Serif"/>
            </a:endParaRPr>
          </a:p>
          <a:p>
            <a:pPr algn="just" marL="354330" marR="207010" indent="-34163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received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offer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first.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broadcasts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DHCP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accepting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 spc="-25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parameters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 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server.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legitimate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each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receive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 spc="-25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request.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Only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rogue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unicasts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reply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acknowledge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request.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legitimate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 stops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communicating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client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request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already </a:t>
            </a:r>
            <a:r>
              <a:rPr dirty="0" sz="1600">
                <a:latin typeface="Microsoft Sans Serif"/>
                <a:cs typeface="Microsoft Sans Serif"/>
              </a:rPr>
              <a:t>been </a:t>
            </a:r>
            <a:r>
              <a:rPr dirty="0" sz="1600" spc="-10">
                <a:latin typeface="Microsoft Sans Serif"/>
                <a:cs typeface="Microsoft Sans Serif"/>
              </a:rPr>
              <a:t>acknowledged.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IP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Services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458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10"/>
              <a:t> </a:t>
            </a:r>
            <a:r>
              <a:rPr dirty="0" sz="2400" spc="630"/>
              <a:t>–</a:t>
            </a:r>
            <a:r>
              <a:rPr dirty="0" sz="2400" spc="-35"/>
              <a:t> </a:t>
            </a:r>
            <a:r>
              <a:rPr dirty="0" sz="2400"/>
              <a:t>Explore</a:t>
            </a:r>
            <a:r>
              <a:rPr dirty="0" sz="2400" spc="20"/>
              <a:t> </a:t>
            </a:r>
            <a:r>
              <a:rPr dirty="0" sz="2400"/>
              <a:t>DNS</a:t>
            </a:r>
            <a:r>
              <a:rPr dirty="0" sz="2400" spc="-55"/>
              <a:t> </a:t>
            </a:r>
            <a:r>
              <a:rPr dirty="0" sz="2400" spc="-10"/>
              <a:t>Traffic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97204"/>
            <a:ext cx="5941695" cy="14890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this lab,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you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will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complete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following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objectives: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Capture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DNS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Traffic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Explore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DNS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Query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Traffic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Explore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DNS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Response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Traffic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56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Current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State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Cybersecurity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397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Data</a:t>
            </a:r>
            <a:r>
              <a:rPr dirty="0" sz="2400" spc="-25"/>
              <a:t> </a:t>
            </a:r>
            <a:r>
              <a:rPr dirty="0" sz="2400" spc="-20"/>
              <a:t>Loss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5455" cy="304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98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exfiltration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when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intentionally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0">
                <a:latin typeface="Microsoft Sans Serif"/>
                <a:cs typeface="Microsoft Sans Serif"/>
              </a:rPr>
              <a:t> unintentionally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lost,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stolen,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or </a:t>
            </a:r>
            <a:r>
              <a:rPr dirty="0" sz="1600">
                <a:latin typeface="Microsoft Sans Serif"/>
                <a:cs typeface="Microsoft Sans Serif"/>
              </a:rPr>
              <a:t>leaked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outside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world.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result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in: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Brand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damage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reputation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competitive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advantage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customers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Loss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revenue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Litigation/legal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resulting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fines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civil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penalties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Significant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cost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effort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notify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affected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parties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recover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 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breach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380"/>
              </a:spcBef>
            </a:pP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professionals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protect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organization‟s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Various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Loss </a:t>
            </a:r>
            <a:r>
              <a:rPr dirty="0" sz="1600">
                <a:latin typeface="Microsoft Sans Serif"/>
                <a:cs typeface="Microsoft Sans Serif"/>
              </a:rPr>
              <a:t>Prevention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(DLP)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implemented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which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combine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strategic,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operational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tactical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measures.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75259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3.9</a:t>
            </a:r>
            <a:r>
              <a:rPr dirty="0" sz="4600" spc="-5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Network</a:t>
            </a:r>
            <a:r>
              <a:rPr dirty="0" sz="4600" spc="-6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Security</a:t>
            </a:r>
            <a:r>
              <a:rPr dirty="0" sz="4600" spc="-5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Best </a:t>
            </a:r>
            <a:r>
              <a:rPr dirty="0" sz="4600" spc="-10">
                <a:solidFill>
                  <a:srgbClr val="AEE8FA"/>
                </a:solidFill>
              </a:rPr>
              <a:t>Practices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15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Best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Practices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32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Confidentiality,</a:t>
            </a:r>
            <a:r>
              <a:rPr dirty="0" sz="2400" spc="-125"/>
              <a:t> </a:t>
            </a:r>
            <a:r>
              <a:rPr dirty="0" sz="2400" spc="-20"/>
              <a:t>Availability,</a:t>
            </a:r>
            <a:r>
              <a:rPr dirty="0" sz="2400" spc="-5"/>
              <a:t> </a:t>
            </a:r>
            <a:r>
              <a:rPr dirty="0" sz="2400"/>
              <a:t>and</a:t>
            </a:r>
            <a:r>
              <a:rPr dirty="0" sz="2400" spc="-50"/>
              <a:t> </a:t>
            </a:r>
            <a:r>
              <a:rPr dirty="0" sz="2400" spc="-10"/>
              <a:t>Integrity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82584" cy="2887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683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Network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consists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protecting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systems</a:t>
            </a:r>
            <a:r>
              <a:rPr dirty="0" sz="1600" spc="-20">
                <a:latin typeface="Microsoft Sans Serif"/>
                <a:cs typeface="Microsoft Sans Serif"/>
              </a:rPr>
              <a:t> from </a:t>
            </a:r>
            <a:r>
              <a:rPr dirty="0" sz="1600">
                <a:latin typeface="Microsoft Sans Serif"/>
                <a:cs typeface="Microsoft Sans Serif"/>
              </a:rPr>
              <a:t>unauthorized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disclosure,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disruption,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modification,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destruction.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Most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organizations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follow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CIA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triad: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46990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Confidentiality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Only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authorized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individuals,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entities,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processes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access </a:t>
            </a:r>
            <a:r>
              <a:rPr dirty="0" sz="1600">
                <a:latin typeface="Microsoft Sans Serif"/>
                <a:cs typeface="Microsoft Sans Serif"/>
              </a:rPr>
              <a:t>sensitive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information.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cryptographic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such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decrypt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ts val="1875"/>
              </a:lnSpc>
              <a:spcBef>
                <a:spcPts val="46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Integrity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Refers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protecting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unauthorized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alteration.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use</a:t>
            </a:r>
            <a:endParaRPr sz="1600">
              <a:latin typeface="Microsoft Sans Serif"/>
              <a:cs typeface="Microsoft Sans Serif"/>
            </a:endParaRPr>
          </a:p>
          <a:p>
            <a:pPr marL="428625">
              <a:lnSpc>
                <a:spcPts val="1875"/>
              </a:lnSpc>
            </a:pP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cryptographic hashing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SHA.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32702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Availability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-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Authorized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users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uninterrupted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important </a:t>
            </a:r>
            <a:r>
              <a:rPr dirty="0" sz="1600">
                <a:latin typeface="Microsoft Sans Serif"/>
                <a:cs typeface="Microsoft Sans Serif"/>
              </a:rPr>
              <a:t>resources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data.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implementing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redundant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services,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gateways,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 spc="-10">
                <a:latin typeface="Microsoft Sans Serif"/>
                <a:cs typeface="Microsoft Sans Serif"/>
              </a:rPr>
              <a:t>links.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15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Best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Practices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986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5"/>
              <a:t> </a:t>
            </a:r>
            <a:r>
              <a:rPr dirty="0" sz="2400" spc="-25"/>
              <a:t>Defense-</a:t>
            </a:r>
            <a:r>
              <a:rPr dirty="0" sz="2400" spc="-30"/>
              <a:t>in-</a:t>
            </a:r>
            <a:r>
              <a:rPr dirty="0" sz="2400"/>
              <a:t>Depth</a:t>
            </a:r>
            <a:r>
              <a:rPr dirty="0" sz="2400" spc="-85"/>
              <a:t> </a:t>
            </a:r>
            <a:r>
              <a:rPr dirty="0" sz="2400" spc="-10"/>
              <a:t>Approach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11795" cy="3128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ensure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communications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across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both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public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private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networks,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you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must </a:t>
            </a:r>
            <a:r>
              <a:rPr dirty="0" sz="1600">
                <a:latin typeface="Microsoft Sans Serif"/>
                <a:cs typeface="Microsoft Sans Serif"/>
              </a:rPr>
              <a:t>secure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including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routers,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switches,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servers,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hosts.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Most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organizations </a:t>
            </a:r>
            <a:r>
              <a:rPr dirty="0" sz="1600">
                <a:latin typeface="Microsoft Sans Serif"/>
                <a:cs typeface="Microsoft Sans Serif"/>
              </a:rPr>
              <a:t>employ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defense-in-</a:t>
            </a:r>
            <a:r>
              <a:rPr dirty="0" sz="1600">
                <a:latin typeface="Microsoft Sans Serif"/>
                <a:cs typeface="Microsoft Sans Serif"/>
              </a:rPr>
              <a:t>depth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approach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security.</a:t>
            </a:r>
            <a:r>
              <a:rPr dirty="0" sz="1600">
                <a:latin typeface="Microsoft Sans Serif"/>
                <a:cs typeface="Microsoft Sans Serif"/>
              </a:rPr>
              <a:t> 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combination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of </a:t>
            </a:r>
            <a:r>
              <a:rPr dirty="0" sz="1600">
                <a:latin typeface="Microsoft Sans Serif"/>
                <a:cs typeface="Microsoft Sans Serif"/>
              </a:rPr>
              <a:t>networking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working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together.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Several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services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0">
                <a:latin typeface="Microsoft Sans Serif"/>
                <a:cs typeface="Microsoft Sans Serif"/>
              </a:rPr>
              <a:t> implemented.</a:t>
            </a:r>
            <a:endParaRPr sz="16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spc="-25" b="1">
                <a:latin typeface="Arial"/>
                <a:cs typeface="Arial"/>
              </a:rPr>
              <a:t>VPN</a:t>
            </a:r>
            <a:endParaRPr sz="1200">
              <a:latin typeface="Arial"/>
              <a:cs typeface="Arial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ASA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Firewall</a:t>
            </a:r>
            <a:endParaRPr sz="1200">
              <a:latin typeface="Arial"/>
              <a:cs typeface="Arial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spc="-25" b="1">
                <a:latin typeface="Arial"/>
                <a:cs typeface="Arial"/>
              </a:rPr>
              <a:t>IPS</a:t>
            </a:r>
            <a:endParaRPr sz="1200">
              <a:latin typeface="Arial"/>
              <a:cs typeface="Arial"/>
            </a:endParaRPr>
          </a:p>
          <a:p>
            <a:pPr lvl="1" marL="428625" indent="-342900">
              <a:lnSpc>
                <a:spcPct val="100000"/>
              </a:lnSpc>
              <a:spcBef>
                <a:spcPts val="530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spc="-10" b="1">
                <a:latin typeface="Arial"/>
                <a:cs typeface="Arial"/>
              </a:rPr>
              <a:t>ESA/WSA</a:t>
            </a:r>
            <a:endParaRPr sz="1200">
              <a:latin typeface="Arial"/>
              <a:cs typeface="Arial"/>
            </a:endParaRPr>
          </a:p>
          <a:p>
            <a:pPr lvl="1" marL="428625" indent="-342900">
              <a:lnSpc>
                <a:spcPct val="100000"/>
              </a:lnSpc>
              <a:spcBef>
                <a:spcPts val="52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AAA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All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network devices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including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router and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switches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hardened.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 spc="-20">
                <a:latin typeface="Microsoft Sans Serif"/>
                <a:cs typeface="Microsoft Sans Serif"/>
              </a:rPr>
              <a:t>You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travels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across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various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links.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5"/>
              <a:t> </a:t>
            </a:r>
            <a:r>
              <a:rPr dirty="0"/>
              <a:t>Security</a:t>
            </a:r>
            <a:r>
              <a:rPr dirty="0" spc="-10"/>
              <a:t> </a:t>
            </a:r>
            <a:r>
              <a:rPr dirty="0"/>
              <a:t>Best</a:t>
            </a:r>
            <a:r>
              <a:rPr dirty="0" spc="-25"/>
              <a:t> </a:t>
            </a:r>
            <a:r>
              <a:rPr dirty="0" spc="-10"/>
              <a:t>Practices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Firewalls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3152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firewall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group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systems,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enforces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policy </a:t>
            </a:r>
            <a:r>
              <a:rPr dirty="0" sz="1600">
                <a:latin typeface="Microsoft Sans Serif"/>
                <a:cs typeface="Microsoft Sans Serif"/>
              </a:rPr>
              <a:t>between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networks.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806" y="1515752"/>
            <a:ext cx="4765764" cy="294279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739" y="56134"/>
            <a:ext cx="8571230" cy="3762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Best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Practices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2580"/>
              </a:lnSpc>
            </a:pPr>
            <a:r>
              <a:rPr dirty="0" sz="2400" spc="-25">
                <a:solidFill>
                  <a:srgbClr val="004B69"/>
                </a:solidFill>
                <a:latin typeface="Microsoft Sans Serif"/>
                <a:cs typeface="Microsoft Sans Serif"/>
              </a:rPr>
              <a:t>IPS</a:t>
            </a:r>
            <a:endParaRPr sz="2400">
              <a:latin typeface="Microsoft Sans Serif"/>
              <a:cs typeface="Microsoft Sans Serif"/>
            </a:endParaRPr>
          </a:p>
          <a:p>
            <a:pPr marL="829944" marR="480695" indent="-342900">
              <a:lnSpc>
                <a:spcPct val="100000"/>
              </a:lnSpc>
              <a:spcBef>
                <a:spcPts val="1345"/>
              </a:spcBef>
              <a:buChar char="•"/>
              <a:tabLst>
                <a:tab pos="829944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defend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against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fast-</a:t>
            </a:r>
            <a:r>
              <a:rPr dirty="0" sz="1600">
                <a:latin typeface="Microsoft Sans Serif"/>
                <a:cs typeface="Microsoft Sans Serif"/>
              </a:rPr>
              <a:t>moving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evolving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you may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need</a:t>
            </a:r>
            <a:r>
              <a:rPr dirty="0" sz="1600" spc="-10">
                <a:latin typeface="Microsoft Sans Serif"/>
                <a:cs typeface="Microsoft Sans Serif"/>
              </a:rPr>
              <a:t> cost-effective </a:t>
            </a:r>
            <a:r>
              <a:rPr dirty="0" sz="1600">
                <a:latin typeface="Microsoft Sans Serif"/>
                <a:cs typeface="Microsoft Sans Serif"/>
              </a:rPr>
              <a:t>detection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prevention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systems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integrated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entry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exit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points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 spc="-10">
                <a:latin typeface="Microsoft Sans Serif"/>
                <a:cs typeface="Microsoft Sans Serif"/>
              </a:rPr>
              <a:t>network.</a:t>
            </a:r>
            <a:endParaRPr sz="1600">
              <a:latin typeface="Microsoft Sans Serif"/>
              <a:cs typeface="Microsoft Sans Serif"/>
            </a:endParaRPr>
          </a:p>
          <a:p>
            <a:pPr marL="829944" marR="1333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829944" algn="l"/>
              </a:tabLst>
            </a:pPr>
            <a:r>
              <a:rPr dirty="0" sz="1600">
                <a:latin typeface="Microsoft Sans Serif"/>
                <a:cs typeface="Microsoft Sans Serif"/>
              </a:rPr>
              <a:t>IDS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technologies </a:t>
            </a:r>
            <a:r>
              <a:rPr dirty="0" sz="1600">
                <a:latin typeface="Microsoft Sans Serif"/>
                <a:cs typeface="Microsoft Sans Serif"/>
              </a:rPr>
              <a:t>share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several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characteristics.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IDS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technologies </a:t>
            </a:r>
            <a:r>
              <a:rPr dirty="0" sz="1600" spc="-25">
                <a:latin typeface="Microsoft Sans Serif"/>
                <a:cs typeface="Microsoft Sans Serif"/>
              </a:rPr>
              <a:t>are </a:t>
            </a:r>
            <a:r>
              <a:rPr dirty="0" sz="1600">
                <a:latin typeface="Microsoft Sans Serif"/>
                <a:cs typeface="Microsoft Sans Serif"/>
              </a:rPr>
              <a:t>both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deployed as </a:t>
            </a:r>
            <a:r>
              <a:rPr dirty="0" sz="1600" spc="-10">
                <a:latin typeface="Microsoft Sans Serif"/>
                <a:cs typeface="Microsoft Sans Serif"/>
              </a:rPr>
              <a:t>sensors.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IDS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IPS sensor can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form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several</a:t>
            </a:r>
            <a:r>
              <a:rPr dirty="0" sz="1600" spc="5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different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devices:</a:t>
            </a:r>
            <a:endParaRPr sz="1600">
              <a:latin typeface="Microsoft Sans Serif"/>
              <a:cs typeface="Microsoft Sans Serif"/>
            </a:endParaRPr>
          </a:p>
          <a:p>
            <a:pPr lvl="1" marL="902969" indent="-34226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902969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router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configured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Cisco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IOS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10">
                <a:latin typeface="Microsoft Sans Serif"/>
                <a:cs typeface="Microsoft Sans Serif"/>
              </a:rPr>
              <a:t> software</a:t>
            </a:r>
            <a:endParaRPr sz="1400">
              <a:latin typeface="Microsoft Sans Serif"/>
              <a:cs typeface="Microsoft Sans Serif"/>
            </a:endParaRPr>
          </a:p>
          <a:p>
            <a:pPr lvl="1" marL="902969" indent="-34226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902969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specifically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designed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dedicated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IDS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10">
                <a:latin typeface="Microsoft Sans Serif"/>
                <a:cs typeface="Microsoft Sans Serif"/>
              </a:rPr>
              <a:t> services</a:t>
            </a:r>
            <a:endParaRPr sz="1400">
              <a:latin typeface="Microsoft Sans Serif"/>
              <a:cs typeface="Microsoft Sans Serif"/>
            </a:endParaRPr>
          </a:p>
          <a:p>
            <a:pPr lvl="1" marL="902969" indent="-34226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902969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module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installed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adaptive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appliance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(ASA),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switch,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router</a:t>
            </a:r>
            <a:endParaRPr sz="1400">
              <a:latin typeface="Microsoft Sans Serif"/>
              <a:cs typeface="Microsoft Sans Serif"/>
            </a:endParaRPr>
          </a:p>
          <a:p>
            <a:pPr lvl="1" marL="845185" marR="5080" indent="-285115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845185" algn="l"/>
              </a:tabLst>
            </a:pPr>
            <a:r>
              <a:rPr dirty="0" sz="1400">
                <a:latin typeface="Microsoft Sans Serif"/>
                <a:cs typeface="Microsoft Sans Serif"/>
              </a:rPr>
              <a:t>IDS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technologies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detect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patterns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signatures,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which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rules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detect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malicious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activity.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IDS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technologies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detect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atomic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signature </a:t>
            </a:r>
            <a:r>
              <a:rPr dirty="0" sz="1400">
                <a:latin typeface="Microsoft Sans Serif"/>
                <a:cs typeface="Microsoft Sans Serif"/>
              </a:rPr>
              <a:t>patterns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(single-</a:t>
            </a:r>
            <a:r>
              <a:rPr dirty="0" sz="1400">
                <a:latin typeface="Microsoft Sans Serif"/>
                <a:cs typeface="Microsoft Sans Serif"/>
              </a:rPr>
              <a:t>packet)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composite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signature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patterns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(multi-packet).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dirty="0" spc="-5"/>
              <a:t> </a:t>
            </a:r>
            <a:r>
              <a:rPr dirty="0"/>
              <a:t>Security</a:t>
            </a:r>
            <a:r>
              <a:rPr dirty="0" spc="-10"/>
              <a:t> </a:t>
            </a:r>
            <a:r>
              <a:rPr dirty="0"/>
              <a:t>Best</a:t>
            </a:r>
            <a:r>
              <a:rPr dirty="0" spc="-25"/>
              <a:t> </a:t>
            </a:r>
            <a:r>
              <a:rPr dirty="0" spc="-10"/>
              <a:t>Practices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IPS</a:t>
            </a:r>
            <a:r>
              <a:rPr dirty="0" sz="2400" spc="1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862939"/>
            <a:ext cx="4116070" cy="215963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figure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shows how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handles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denied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traffic.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destined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for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target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laptop.</a:t>
            </a:r>
            <a:endParaRPr sz="1400">
              <a:latin typeface="Microsoft Sans Serif"/>
              <a:cs typeface="Microsoft Sans Serif"/>
            </a:endParaRPr>
          </a:p>
          <a:p>
            <a:pPr marL="355600" marR="228600" indent="-342900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intercepts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evaluates</a:t>
            </a:r>
            <a:r>
              <a:rPr dirty="0" sz="1400" spc="-25">
                <a:latin typeface="Microsoft Sans Serif"/>
                <a:cs typeface="Microsoft Sans Serif"/>
              </a:rPr>
              <a:t> it </a:t>
            </a:r>
            <a:r>
              <a:rPr dirty="0" sz="1400">
                <a:latin typeface="Microsoft Sans Serif"/>
                <a:cs typeface="Microsoft Sans Serif"/>
              </a:rPr>
              <a:t>against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 threats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configured policies.</a:t>
            </a:r>
            <a:endParaRPr sz="1400">
              <a:latin typeface="Microsoft Sans Serif"/>
              <a:cs typeface="Microsoft Sans Serif"/>
            </a:endParaRPr>
          </a:p>
          <a:p>
            <a:pPr marL="355600" marR="892810" indent="-342900">
              <a:lnSpc>
                <a:spcPct val="100000"/>
              </a:lnSpc>
              <a:spcBef>
                <a:spcPts val="335"/>
              </a:spcBef>
              <a:buAutoNum type="arabicPeriod" startAt="2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 sends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log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</a:t>
            </a:r>
            <a:r>
              <a:rPr dirty="0" sz="1400" spc="-25">
                <a:latin typeface="Microsoft Sans Serif"/>
                <a:cs typeface="Microsoft Sans Serif"/>
              </a:rPr>
              <a:t>the </a:t>
            </a:r>
            <a:r>
              <a:rPr dirty="0" sz="1400">
                <a:latin typeface="Microsoft Sans Serif"/>
                <a:cs typeface="Microsoft Sans Serif"/>
              </a:rPr>
              <a:t>management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console.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AutoNum type="arabicPeriod" startAt="2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 drops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packet.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7054" y="902259"/>
            <a:ext cx="3534316" cy="332273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915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Network</a:t>
            </a:r>
            <a:r>
              <a:rPr dirty="0" sz="1600" spc="-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Best</a:t>
            </a:r>
            <a:r>
              <a:rPr dirty="0" sz="1600" spc="-2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Practices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448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Content</a:t>
            </a:r>
            <a:r>
              <a:rPr dirty="0" sz="2400" spc="-45"/>
              <a:t> </a:t>
            </a:r>
            <a:r>
              <a:rPr dirty="0" sz="2400"/>
              <a:t>Security</a:t>
            </a:r>
            <a:r>
              <a:rPr dirty="0" sz="2400" spc="-45"/>
              <a:t> </a:t>
            </a:r>
            <a:r>
              <a:rPr dirty="0" sz="2400" spc="-10"/>
              <a:t>Devices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94650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Cisco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Email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8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Appliance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(ESA)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special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device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designed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monitor </a:t>
            </a:r>
            <a:r>
              <a:rPr dirty="0" sz="1600">
                <a:latin typeface="Microsoft Sans Serif"/>
                <a:cs typeface="Microsoft Sans Serif"/>
              </a:rPr>
              <a:t>Simple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Mail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Transfer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Protocol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(SMTP).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Cisco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ESA</a:t>
            </a:r>
            <a:r>
              <a:rPr dirty="0" sz="1600" spc="-1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constantly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updated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real- </a:t>
            </a:r>
            <a:r>
              <a:rPr dirty="0" sz="1600">
                <a:latin typeface="Microsoft Sans Serif"/>
                <a:cs typeface="Microsoft Sans Serif"/>
              </a:rPr>
              <a:t>time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feeds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Cisco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30">
                <a:latin typeface="Microsoft Sans Serif"/>
                <a:cs typeface="Microsoft Sans Serif"/>
              </a:rPr>
              <a:t>Talos.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intelligence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 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pulled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Cisco </a:t>
            </a:r>
            <a:r>
              <a:rPr dirty="0" sz="1600">
                <a:latin typeface="Microsoft Sans Serif"/>
                <a:cs typeface="Microsoft Sans Serif"/>
              </a:rPr>
              <a:t>ESA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every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three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five</a:t>
            </a:r>
            <a:r>
              <a:rPr dirty="0" sz="1600" spc="-10">
                <a:latin typeface="Microsoft Sans Serif"/>
                <a:cs typeface="Microsoft Sans Serif"/>
              </a:rPr>
              <a:t> minutes.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Cisco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Web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Appliance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(WSA)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mitigation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technology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web-based </a:t>
            </a:r>
            <a:r>
              <a:rPr dirty="0" sz="1600">
                <a:latin typeface="Microsoft Sans Serif"/>
                <a:cs typeface="Microsoft Sans Serif"/>
              </a:rPr>
              <a:t>threats.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Cisco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WSA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combines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advanced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protection,</a:t>
            </a:r>
            <a:r>
              <a:rPr dirty="0" sz="1600" spc="-10">
                <a:latin typeface="Microsoft Sans Serif"/>
                <a:cs typeface="Microsoft Sans Serif"/>
              </a:rPr>
              <a:t> application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visibility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acceptable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policy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reporting.</a:t>
            </a:r>
            <a:endParaRPr sz="1600">
              <a:latin typeface="Microsoft Sans Serif"/>
              <a:cs typeface="Microsoft Sans Serif"/>
            </a:endParaRPr>
          </a:p>
          <a:p>
            <a:pPr marL="355600" marR="4953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Cisco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WSA</a:t>
            </a:r>
            <a:r>
              <a:rPr dirty="0" sz="1600" spc="-10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complete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control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over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how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users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internet.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WSA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perform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blacklisting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URLs,</a:t>
            </a:r>
            <a:r>
              <a:rPr dirty="0" sz="1600" spc="-10">
                <a:latin typeface="Microsoft Sans Serif"/>
                <a:cs typeface="Microsoft Sans Serif"/>
              </a:rPr>
              <a:t> URL-</a:t>
            </a:r>
            <a:r>
              <a:rPr dirty="0" sz="1600">
                <a:latin typeface="Microsoft Sans Serif"/>
                <a:cs typeface="Microsoft Sans Serif"/>
              </a:rPr>
              <a:t>filtering,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malware scanning,</a:t>
            </a:r>
            <a:r>
              <a:rPr dirty="0" sz="1600" spc="-25">
                <a:latin typeface="Microsoft Sans Serif"/>
                <a:cs typeface="Microsoft Sans Serif"/>
              </a:rPr>
              <a:t> URL </a:t>
            </a:r>
            <a:r>
              <a:rPr dirty="0" sz="1600" spc="-10">
                <a:latin typeface="Microsoft Sans Serif"/>
                <a:cs typeface="Microsoft Sans Serif"/>
              </a:rPr>
              <a:t>categorization,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web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application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filtering,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decryption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web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traffic.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83362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3.10</a:t>
            </a:r>
            <a:r>
              <a:rPr dirty="0" sz="4600" spc="-1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Cryptography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2901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Video</a:t>
            </a:r>
            <a:r>
              <a:rPr dirty="0" sz="2400" spc="-3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4B69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-4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80441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This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video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will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demonstrate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security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using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hashing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encryption.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82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Securing</a:t>
            </a:r>
            <a:r>
              <a:rPr dirty="0" sz="2400" spc="-90"/>
              <a:t> </a:t>
            </a:r>
            <a:r>
              <a:rPr dirty="0" sz="2400" spc="-10"/>
              <a:t>Communications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4820" cy="3455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398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Organizations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support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travels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across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links.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This </a:t>
            </a:r>
            <a:r>
              <a:rPr dirty="0" sz="1600">
                <a:latin typeface="Microsoft Sans Serif"/>
                <a:cs typeface="Microsoft Sans Serif"/>
              </a:rPr>
              <a:t>may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include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internal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traffic,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but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even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more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important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protect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that </a:t>
            </a:r>
            <a:r>
              <a:rPr dirty="0" sz="1600">
                <a:latin typeface="Microsoft Sans Serif"/>
                <a:cs typeface="Microsoft Sans Serif"/>
              </a:rPr>
              <a:t>travels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outside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organization.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four elements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secure</a:t>
            </a:r>
            <a:r>
              <a:rPr dirty="0" sz="1600" spc="-10">
                <a:latin typeface="Microsoft Sans Serif"/>
                <a:cs typeface="Microsoft Sans Serif"/>
              </a:rPr>
              <a:t> communications:</a:t>
            </a:r>
            <a:endParaRPr sz="1600">
              <a:latin typeface="Microsoft Sans Serif"/>
              <a:cs typeface="Microsoft Sans Serif"/>
            </a:endParaRPr>
          </a:p>
          <a:p>
            <a:pPr lvl="1" marL="428625" marR="523875" indent="-342900">
              <a:lnSpc>
                <a:spcPts val="1370"/>
              </a:lnSpc>
              <a:spcBef>
                <a:spcPts val="63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Integrity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 Guarantees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was not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altered.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Integrity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 ensured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implementing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either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Digest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version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5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(MD5)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Secure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8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Algorithm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(SHA)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hash-</a:t>
            </a:r>
            <a:r>
              <a:rPr dirty="0" sz="1200" spc="-10">
                <a:latin typeface="Microsoft Sans Serif"/>
                <a:cs typeface="Microsoft Sans Serif"/>
              </a:rPr>
              <a:t>generating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algorithms.</a:t>
            </a:r>
            <a:endParaRPr sz="1200">
              <a:latin typeface="Microsoft Sans Serif"/>
              <a:cs typeface="Microsoft Sans Serif"/>
            </a:endParaRPr>
          </a:p>
          <a:p>
            <a:pPr lvl="1" marL="428625" marR="5080" indent="-342900">
              <a:lnSpc>
                <a:spcPts val="1370"/>
              </a:lnSpc>
              <a:spcBef>
                <a:spcPts val="59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Origin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Authentication</a:t>
            </a:r>
            <a:r>
              <a:rPr dirty="0" sz="1200" spc="30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Guarantees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forgery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does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whom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it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states.</a:t>
            </a:r>
            <a:r>
              <a:rPr dirty="0" sz="1200" spc="-20">
                <a:latin typeface="Microsoft Sans Serif"/>
                <a:cs typeface="Microsoft Sans Serif"/>
              </a:rPr>
              <a:t> Many </a:t>
            </a:r>
            <a:r>
              <a:rPr dirty="0" sz="1200">
                <a:latin typeface="Microsoft Sans Serif"/>
                <a:cs typeface="Microsoft Sans Serif"/>
              </a:rPr>
              <a:t>modern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networks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ensure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authentication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protocols,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such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 hash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authentication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code</a:t>
            </a:r>
            <a:r>
              <a:rPr dirty="0" sz="1200" spc="-10">
                <a:latin typeface="Microsoft Sans Serif"/>
                <a:cs typeface="Microsoft Sans Serif"/>
              </a:rPr>
              <a:t> (HMAC).</a:t>
            </a:r>
            <a:endParaRPr sz="12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ts val="1405"/>
              </a:lnSpc>
              <a:spcBef>
                <a:spcPts val="49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Confidentiality </a:t>
            </a:r>
            <a:r>
              <a:rPr dirty="0" sz="1200">
                <a:latin typeface="Microsoft Sans Serif"/>
                <a:cs typeface="Microsoft Sans Serif"/>
              </a:rPr>
              <a:t>- Guarantees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only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authorized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users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read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message.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confidentiality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is</a:t>
            </a:r>
            <a:endParaRPr sz="1200">
              <a:latin typeface="Microsoft Sans Serif"/>
              <a:cs typeface="Microsoft Sans Serif"/>
            </a:endParaRPr>
          </a:p>
          <a:p>
            <a:pPr marL="428625">
              <a:lnSpc>
                <a:spcPts val="1405"/>
              </a:lnSpc>
            </a:pPr>
            <a:r>
              <a:rPr dirty="0" sz="1200">
                <a:latin typeface="Microsoft Sans Serif"/>
                <a:cs typeface="Microsoft Sans Serif"/>
              </a:rPr>
              <a:t>implemented</a:t>
            </a:r>
            <a:r>
              <a:rPr dirty="0" sz="1200" spc="-6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using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symmetric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asymmetric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encryption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algorithms.</a:t>
            </a:r>
            <a:endParaRPr sz="1200">
              <a:latin typeface="Microsoft Sans Serif"/>
              <a:cs typeface="Microsoft Sans Serif"/>
            </a:endParaRPr>
          </a:p>
          <a:p>
            <a:pPr lvl="1" marL="428625" marR="106045" indent="-342900">
              <a:lnSpc>
                <a:spcPts val="1370"/>
              </a:lnSpc>
              <a:spcBef>
                <a:spcPts val="63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200" b="1">
                <a:latin typeface="Arial"/>
                <a:cs typeface="Arial"/>
              </a:rPr>
              <a:t>Data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Non-</a:t>
            </a:r>
            <a:r>
              <a:rPr dirty="0" sz="1200" b="1">
                <a:latin typeface="Arial"/>
                <a:cs typeface="Arial"/>
              </a:rPr>
              <a:t>Repudiation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-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Guarantees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sender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cannot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repudiate,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refute,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validity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sent. Nonrepudiation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relies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fact that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only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sender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unique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characteristics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signature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how</a:t>
            </a:r>
            <a:r>
              <a:rPr dirty="0" sz="1200" spc="-20">
                <a:latin typeface="Microsoft Sans Serif"/>
                <a:cs typeface="Microsoft Sans Serif"/>
              </a:rPr>
              <a:t> that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treated.</a:t>
            </a:r>
            <a:endParaRPr sz="1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Cryptography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almost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anywhere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there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communication.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10">
                <a:latin typeface="Microsoft Sans Serif"/>
                <a:cs typeface="Microsoft Sans Serif"/>
              </a:rPr>
              <a:t> fact,</a:t>
            </a:r>
            <a:endParaRPr sz="16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trend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toward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all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communication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being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encrypted.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56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Current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State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4B69"/>
                </a:solidFill>
                <a:latin typeface="Microsoft Sans Serif"/>
                <a:cs typeface="Microsoft Sans Serif"/>
              </a:rPr>
              <a:t>of</a:t>
            </a:r>
            <a:r>
              <a:rPr dirty="0" sz="1600" spc="-15">
                <a:solidFill>
                  <a:srgbClr val="004B69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Cybersecurity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413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Data</a:t>
            </a:r>
            <a:r>
              <a:rPr dirty="0" sz="2400" spc="-25"/>
              <a:t> </a:t>
            </a:r>
            <a:r>
              <a:rPr dirty="0" sz="2400"/>
              <a:t>Loss</a:t>
            </a:r>
            <a:r>
              <a:rPr dirty="0" sz="2400" spc="-25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06781" y="1134744"/>
          <a:ext cx="8171180" cy="2859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560"/>
                <a:gridCol w="6396355"/>
              </a:tblGrid>
              <a:tr h="2774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Loss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Vectors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 marR="729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Email/Social Networking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Intercepted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email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captured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reveal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confidential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information.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Unencrypted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58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If 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stored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thief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retrieve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valuable confidential</a:t>
                      </a:r>
                      <a:r>
                        <a:rPr dirty="0" sz="12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 marR="587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Cloud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Storage Devices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6121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Sensitive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lost if access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cloud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due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weak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 settings.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Removable</a:t>
                      </a:r>
                      <a:r>
                        <a:rPr dirty="0" sz="12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Media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835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risk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 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employee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perform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unauthorized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transfer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data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USB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drive.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Another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risk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USB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drive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containing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valuable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corporate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could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lost.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Hard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Copy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Confidential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should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shredded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longer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required.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 marR="401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Improper</a:t>
                      </a:r>
                      <a:r>
                        <a:rPr dirty="0" sz="12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Access Control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54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weak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passwords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been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compromised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provide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actor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with easy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access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corporate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Cryptography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Data</a:t>
            </a:r>
            <a:r>
              <a:rPr dirty="0" sz="2400" spc="-25"/>
              <a:t> </a:t>
            </a:r>
            <a:r>
              <a:rPr dirty="0" sz="2400" spc="-10"/>
              <a:t>Integrity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7987665" cy="2368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ensure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integrity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 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guarantee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data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changed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accidentally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intentionally.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4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In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figure,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sending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$100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money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transfer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Alex.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wants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ensure</a:t>
            </a:r>
            <a:endParaRPr sz="14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not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altered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way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receiver.</a:t>
            </a:r>
            <a:endParaRPr sz="1400">
              <a:latin typeface="Microsoft Sans Serif"/>
              <a:cs typeface="Microsoft Sans Serif"/>
            </a:endParaRPr>
          </a:p>
          <a:p>
            <a:pPr lvl="1" marL="428625" marR="657860" indent="-342900">
              <a:lnSpc>
                <a:spcPts val="1370"/>
              </a:lnSpc>
              <a:spcBef>
                <a:spcPts val="640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sending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device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inputs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into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hashing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algorithm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computes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its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fixed-length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of </a:t>
            </a:r>
            <a:r>
              <a:rPr dirty="0" sz="1200" spc="-10">
                <a:latin typeface="Microsoft Sans Serif"/>
                <a:cs typeface="Microsoft Sans Serif"/>
              </a:rPr>
              <a:t>4ehiDx67NMop9.</a:t>
            </a:r>
            <a:endParaRPr sz="1200">
              <a:latin typeface="Microsoft Sans Serif"/>
              <a:cs typeface="Microsoft Sans Serif"/>
            </a:endParaRPr>
          </a:p>
          <a:p>
            <a:pPr lvl="1" marL="428625" marR="421640" indent="-342900">
              <a:lnSpc>
                <a:spcPts val="1370"/>
              </a:lnSpc>
              <a:spcBef>
                <a:spcPts val="595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200">
                <a:latin typeface="Microsoft Sans Serif"/>
                <a:cs typeface="Microsoft Sans Serif"/>
              </a:rPr>
              <a:t>This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attached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the message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receiver.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Both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are </a:t>
            </a:r>
            <a:r>
              <a:rPr dirty="0" sz="1200" spc="-25">
                <a:latin typeface="Microsoft Sans Serif"/>
                <a:cs typeface="Microsoft Sans Serif"/>
              </a:rPr>
              <a:t>in </a:t>
            </a:r>
            <a:r>
              <a:rPr dirty="0" sz="1200" spc="-10">
                <a:latin typeface="Microsoft Sans Serif"/>
                <a:cs typeface="Microsoft Sans Serif"/>
              </a:rPr>
              <a:t>plaintext.</a:t>
            </a:r>
            <a:endParaRPr sz="1200">
              <a:latin typeface="Microsoft Sans Serif"/>
              <a:cs typeface="Microsoft Sans Serif"/>
            </a:endParaRPr>
          </a:p>
          <a:p>
            <a:pPr lvl="1" marL="428625" marR="105410" indent="-342900">
              <a:lnSpc>
                <a:spcPts val="1370"/>
              </a:lnSpc>
              <a:spcBef>
                <a:spcPts val="600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receiving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device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removes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from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inputs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into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same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hashing </a:t>
            </a:r>
            <a:r>
              <a:rPr dirty="0" sz="1200">
                <a:latin typeface="Microsoft Sans Serif"/>
                <a:cs typeface="Microsoft Sans Serif"/>
              </a:rPr>
              <a:t>algorithm.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If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computed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equal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attached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message,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been </a:t>
            </a:r>
            <a:r>
              <a:rPr dirty="0" sz="1200">
                <a:latin typeface="Microsoft Sans Serif"/>
                <a:cs typeface="Microsoft Sans Serif"/>
              </a:rPr>
              <a:t>altered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during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transit. If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hashes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equal,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then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integrity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message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longer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10">
                <a:latin typeface="Microsoft Sans Serif"/>
                <a:cs typeface="Microsoft Sans Serif"/>
              </a:rPr>
              <a:t> trusted.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972" y="3381940"/>
            <a:ext cx="4968216" cy="129172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42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Hash</a:t>
            </a:r>
            <a:r>
              <a:rPr dirty="0" sz="2400" spc="-40"/>
              <a:t> </a:t>
            </a:r>
            <a:r>
              <a:rPr dirty="0" sz="2400" spc="-10"/>
              <a:t>Functions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87148"/>
            <a:ext cx="8089900" cy="371284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 three</a:t>
            </a:r>
            <a:r>
              <a:rPr dirty="0" sz="1600" spc="-10">
                <a:latin typeface="Microsoft Sans Serif"/>
                <a:cs typeface="Microsoft Sans Serif"/>
              </a:rPr>
              <a:t> well-</a:t>
            </a:r>
            <a:r>
              <a:rPr dirty="0" sz="1600">
                <a:latin typeface="Microsoft Sans Serif"/>
                <a:cs typeface="Microsoft Sans Serif"/>
              </a:rPr>
              <a:t>known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functions.</a:t>
            </a:r>
            <a:endParaRPr sz="1600">
              <a:latin typeface="Microsoft Sans Serif"/>
              <a:cs typeface="Microsoft Sans Serif"/>
            </a:endParaRPr>
          </a:p>
          <a:p>
            <a:pPr lvl="1" marL="370840" marR="55244" indent="-285115">
              <a:lnSpc>
                <a:spcPts val="1600"/>
              </a:lnSpc>
              <a:spcBef>
                <a:spcPts val="630"/>
              </a:spcBef>
              <a:buClr>
                <a:srgbClr val="57575B"/>
              </a:buClr>
              <a:buFont typeface="Microsoft Sans Serif"/>
              <a:buChar char="•"/>
              <a:tabLst>
                <a:tab pos="370840" algn="l"/>
              </a:tabLst>
            </a:pPr>
            <a:r>
              <a:rPr dirty="0" sz="1400" b="1">
                <a:latin typeface="Arial"/>
                <a:cs typeface="Arial"/>
              </a:rPr>
              <a:t>MD5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128-bit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Digest: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MD5 is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one-</a:t>
            </a:r>
            <a:r>
              <a:rPr dirty="0" sz="1400">
                <a:latin typeface="Microsoft Sans Serif"/>
                <a:cs typeface="Microsoft Sans Serif"/>
              </a:rPr>
              <a:t>way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produces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128-bit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message. </a:t>
            </a:r>
            <a:r>
              <a:rPr dirty="0" sz="1400">
                <a:latin typeface="Microsoft Sans Serif"/>
                <a:cs typeface="Microsoft Sans Serif"/>
              </a:rPr>
              <a:t>MD5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legacy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should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only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better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alternatives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available.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Use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2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instead.</a:t>
            </a:r>
            <a:endParaRPr sz="1400">
              <a:latin typeface="Microsoft Sans Serif"/>
              <a:cs typeface="Microsoft Sans Serif"/>
            </a:endParaRPr>
          </a:p>
          <a:p>
            <a:pPr lvl="1" marL="370840" marR="40640" indent="-285115">
              <a:lnSpc>
                <a:spcPts val="1600"/>
              </a:lnSpc>
              <a:spcBef>
                <a:spcPts val="590"/>
              </a:spcBef>
              <a:buClr>
                <a:srgbClr val="57575B"/>
              </a:buClr>
              <a:buFont typeface="Microsoft Sans Serif"/>
              <a:buChar char="•"/>
              <a:tabLst>
                <a:tab pos="370840" algn="l"/>
              </a:tabLst>
            </a:pPr>
            <a:r>
              <a:rPr dirty="0" sz="1400" b="1">
                <a:latin typeface="Arial"/>
                <a:cs typeface="Arial"/>
              </a:rPr>
              <a:t>SHA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Hashing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Algorithm: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1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very similar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MD5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functions.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SHA-1 creates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</a:t>
            </a:r>
            <a:r>
              <a:rPr dirty="0" sz="1400" spc="-20">
                <a:latin typeface="Microsoft Sans Serif"/>
                <a:cs typeface="Microsoft Sans Serif"/>
              </a:rPr>
              <a:t>160- </a:t>
            </a:r>
            <a:r>
              <a:rPr dirty="0" sz="1400">
                <a:latin typeface="Microsoft Sans Serif"/>
                <a:cs typeface="Microsoft Sans Serif"/>
              </a:rPr>
              <a:t>bit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slightly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slower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MD5.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1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flaws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legacy </a:t>
            </a:r>
            <a:r>
              <a:rPr dirty="0" sz="1400">
                <a:latin typeface="Microsoft Sans Serif"/>
                <a:cs typeface="Microsoft Sans Serif"/>
              </a:rPr>
              <a:t>algorithm.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2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 </a:t>
            </a:r>
            <a:r>
              <a:rPr dirty="0" sz="1400" spc="-10">
                <a:latin typeface="Microsoft Sans Serif"/>
                <a:cs typeface="Microsoft Sans Serif"/>
              </a:rPr>
              <a:t>possible.</a:t>
            </a:r>
            <a:endParaRPr sz="1400">
              <a:latin typeface="Microsoft Sans Serif"/>
              <a:cs typeface="Microsoft Sans Serif"/>
            </a:endParaRPr>
          </a:p>
          <a:p>
            <a:pPr lvl="1" marL="370840" marR="209550" indent="-285115">
              <a:lnSpc>
                <a:spcPct val="95100"/>
              </a:lnSpc>
              <a:spcBef>
                <a:spcPts val="550"/>
              </a:spcBef>
              <a:buClr>
                <a:srgbClr val="57575B"/>
              </a:buClr>
              <a:buFont typeface="Microsoft Sans Serif"/>
              <a:buChar char="•"/>
              <a:tabLst>
                <a:tab pos="370840" algn="l"/>
              </a:tabLst>
            </a:pPr>
            <a:r>
              <a:rPr dirty="0" sz="1400" spc="-20" b="1">
                <a:latin typeface="Arial"/>
                <a:cs typeface="Arial"/>
              </a:rPr>
              <a:t>SHA-</a:t>
            </a:r>
            <a:r>
              <a:rPr dirty="0" sz="1400" b="1">
                <a:latin typeface="Arial"/>
                <a:cs typeface="Arial"/>
              </a:rPr>
              <a:t>2: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 includes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224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(224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bit),</a:t>
            </a:r>
            <a:r>
              <a:rPr dirty="0" sz="1400" spc="-10">
                <a:latin typeface="Microsoft Sans Serif"/>
                <a:cs typeface="Microsoft Sans Serif"/>
              </a:rPr>
              <a:t> SHA-</a:t>
            </a:r>
            <a:r>
              <a:rPr dirty="0" sz="1400">
                <a:latin typeface="Microsoft Sans Serif"/>
                <a:cs typeface="Microsoft Sans Serif"/>
              </a:rPr>
              <a:t>256 (256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bit),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384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(384 bit),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 spc="-25">
                <a:latin typeface="Microsoft Sans Serif"/>
                <a:cs typeface="Microsoft Sans Serif"/>
              </a:rPr>
              <a:t>512 </a:t>
            </a:r>
            <a:r>
              <a:rPr dirty="0" sz="1400">
                <a:latin typeface="Microsoft Sans Serif"/>
                <a:cs typeface="Microsoft Sans Serif"/>
              </a:rPr>
              <a:t>(512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bit).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256,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>
                <a:latin typeface="Microsoft Sans Serif"/>
                <a:cs typeface="Microsoft Sans Serif"/>
              </a:rPr>
              <a:t>384, and</a:t>
            </a:r>
            <a:r>
              <a:rPr dirty="0" sz="1400" spc="-10">
                <a:latin typeface="Microsoft Sans Serif"/>
                <a:cs typeface="Microsoft Sans Serif"/>
              </a:rPr>
              <a:t> SHA-</a:t>
            </a:r>
            <a:r>
              <a:rPr dirty="0" sz="1400">
                <a:latin typeface="Microsoft Sans Serif"/>
                <a:cs typeface="Microsoft Sans Serif"/>
              </a:rPr>
              <a:t>512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10">
                <a:latin typeface="Microsoft Sans Serif"/>
                <a:cs typeface="Microsoft Sans Serif"/>
              </a:rPr>
              <a:t> next-</a:t>
            </a:r>
            <a:r>
              <a:rPr dirty="0" sz="1400">
                <a:latin typeface="Microsoft Sans Serif"/>
                <a:cs typeface="Microsoft Sans Serif"/>
              </a:rPr>
              <a:t>generation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should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 </a:t>
            </a:r>
            <a:r>
              <a:rPr dirty="0" sz="1400" spc="-20">
                <a:latin typeface="Microsoft Sans Serif"/>
                <a:cs typeface="Microsoft Sans Serif"/>
              </a:rPr>
              <a:t>used </a:t>
            </a:r>
            <a:r>
              <a:rPr dirty="0" sz="1400">
                <a:latin typeface="Microsoft Sans Serif"/>
                <a:cs typeface="Microsoft Sans Serif"/>
              </a:rPr>
              <a:t>whenever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possible.</a:t>
            </a:r>
            <a:endParaRPr sz="14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While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hashing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detect accidental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changes,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cannot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</a:t>
            </a:r>
            <a:r>
              <a:rPr dirty="0" sz="1600" spc="-10">
                <a:latin typeface="Microsoft Sans Serif"/>
                <a:cs typeface="Microsoft Sans Serif"/>
              </a:rPr>
              <a:t>guard </a:t>
            </a:r>
            <a:r>
              <a:rPr dirty="0" sz="1600">
                <a:latin typeface="Microsoft Sans Serif"/>
                <a:cs typeface="Microsoft Sans Serif"/>
              </a:rPr>
              <a:t>against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deliberate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changes.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means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anyone can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compute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data, </a:t>
            </a:r>
            <a:r>
              <a:rPr dirty="0" sz="1600">
                <a:latin typeface="Microsoft Sans Serif"/>
                <a:cs typeface="Microsoft Sans Serif"/>
              </a:rPr>
              <a:t>if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correct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function.</a:t>
            </a:r>
            <a:endParaRPr sz="1600">
              <a:latin typeface="Microsoft Sans Serif"/>
              <a:cs typeface="Microsoft Sans Serif"/>
            </a:endParaRPr>
          </a:p>
          <a:p>
            <a:pPr marL="299085" marR="3054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Therefore,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hashing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vulnerable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man-</a:t>
            </a:r>
            <a:r>
              <a:rPr dirty="0" sz="1600" spc="-10">
                <a:latin typeface="Microsoft Sans Serif"/>
                <a:cs typeface="Microsoft Sans Serif"/>
              </a:rPr>
              <a:t>in-the-</a:t>
            </a:r>
            <a:r>
              <a:rPr dirty="0" sz="1600">
                <a:latin typeface="Microsoft Sans Serif"/>
                <a:cs typeface="Microsoft Sans Serif"/>
              </a:rPr>
              <a:t>middle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does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not</a:t>
            </a:r>
            <a:r>
              <a:rPr dirty="0" sz="1600" spc="-10">
                <a:latin typeface="Microsoft Sans Serif"/>
                <a:cs typeface="Microsoft Sans Serif"/>
              </a:rPr>
              <a:t> provide </a:t>
            </a:r>
            <a:r>
              <a:rPr dirty="0" sz="1600">
                <a:latin typeface="Microsoft Sans Serif"/>
                <a:cs typeface="Microsoft Sans Serif"/>
              </a:rPr>
              <a:t>security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transmitted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37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Origin</a:t>
            </a:r>
            <a:r>
              <a:rPr dirty="0" sz="2400" spc="-130"/>
              <a:t> </a:t>
            </a:r>
            <a:r>
              <a:rPr dirty="0" sz="2400" spc="-10"/>
              <a:t>Authentication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760603"/>
            <a:ext cx="4461510" cy="280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2382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authentication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integrity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assurance,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keyed-</a:t>
            </a:r>
            <a:r>
              <a:rPr dirty="0" sz="1600">
                <a:latin typeface="Microsoft Sans Serif"/>
                <a:cs typeface="Microsoft Sans Serif"/>
              </a:rPr>
              <a:t>hash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message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authentication </a:t>
            </a:r>
            <a:r>
              <a:rPr dirty="0" sz="1600">
                <a:latin typeface="Microsoft Sans Serif"/>
                <a:cs typeface="Microsoft Sans Serif"/>
              </a:rPr>
              <a:t>code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(HMAC).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HMAC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calculated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any </a:t>
            </a:r>
            <a:r>
              <a:rPr dirty="0" sz="1600" spc="-10">
                <a:latin typeface="Microsoft Sans Serif"/>
                <a:cs typeface="Microsoft Sans Serif"/>
              </a:rPr>
              <a:t>cryptographic </a:t>
            </a:r>
            <a:r>
              <a:rPr dirty="0" sz="1600">
                <a:latin typeface="Microsoft Sans Serif"/>
                <a:cs typeface="Microsoft Sans Serif"/>
              </a:rPr>
              <a:t>algorithm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combines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50">
                <a:latin typeface="Microsoft Sans Serif"/>
                <a:cs typeface="Microsoft Sans Serif"/>
              </a:rPr>
              <a:t>a </a:t>
            </a:r>
            <a:r>
              <a:rPr dirty="0" sz="1600" spc="-10">
                <a:latin typeface="Microsoft Sans Serif"/>
                <a:cs typeface="Microsoft Sans Serif"/>
              </a:rPr>
              <a:t>cryptographic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function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secret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key.</a:t>
            </a:r>
            <a:endParaRPr sz="1600">
              <a:latin typeface="Microsoft Sans Serif"/>
              <a:cs typeface="Microsoft Sans Serif"/>
            </a:endParaRPr>
          </a:p>
          <a:p>
            <a:pPr marL="355600" marR="1651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Only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parties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who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have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access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secret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compute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 digest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an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HMAC </a:t>
            </a:r>
            <a:r>
              <a:rPr dirty="0" sz="1600">
                <a:latin typeface="Microsoft Sans Serif"/>
                <a:cs typeface="Microsoft Sans Serif"/>
              </a:rPr>
              <a:t>function.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defeats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man-in-the-middle </a:t>
            </a:r>
            <a:r>
              <a:rPr dirty="0" sz="1600">
                <a:latin typeface="Microsoft Sans Serif"/>
                <a:cs typeface="Microsoft Sans Serif"/>
              </a:rPr>
              <a:t>attacks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authentication </a:t>
            </a:r>
            <a:r>
              <a:rPr dirty="0" sz="1600">
                <a:latin typeface="Microsoft Sans Serif"/>
                <a:cs typeface="Microsoft Sans Serif"/>
              </a:rPr>
              <a:t>of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origin.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8720" y="1103579"/>
            <a:ext cx="3448130" cy="29654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644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Data</a:t>
            </a:r>
            <a:r>
              <a:rPr dirty="0" sz="2400" spc="-25"/>
              <a:t> </a:t>
            </a:r>
            <a:r>
              <a:rPr dirty="0" sz="2400" spc="-10"/>
              <a:t>Confidentiality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9584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2639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two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classes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 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provide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confidentiality.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These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two </a:t>
            </a:r>
            <a:r>
              <a:rPr dirty="0" sz="1600">
                <a:latin typeface="Microsoft Sans Serif"/>
                <a:cs typeface="Microsoft Sans Serif"/>
              </a:rPr>
              <a:t>classes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differ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how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 use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keys.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Symmetric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(DES),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3DES,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10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Advanced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Encryption </a:t>
            </a:r>
            <a:r>
              <a:rPr dirty="0" sz="1600">
                <a:latin typeface="Microsoft Sans Serif"/>
                <a:cs typeface="Microsoft Sans Serif"/>
              </a:rPr>
              <a:t>Standard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(AES) are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based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premise that each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communicating </a:t>
            </a:r>
            <a:r>
              <a:rPr dirty="0" sz="1600">
                <a:latin typeface="Microsoft Sans Serif"/>
                <a:cs typeface="Microsoft Sans Serif"/>
              </a:rPr>
              <a:t>party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knows </a:t>
            </a:r>
            <a:r>
              <a:rPr dirty="0" sz="1600" spc="-25">
                <a:latin typeface="Microsoft Sans Serif"/>
                <a:cs typeface="Microsoft Sans Serif"/>
              </a:rPr>
              <a:t>the </a:t>
            </a:r>
            <a:r>
              <a:rPr dirty="0" sz="1600" spc="-20">
                <a:latin typeface="Microsoft Sans Serif"/>
                <a:cs typeface="Microsoft Sans Serif"/>
              </a:rPr>
              <a:t>pre-</a:t>
            </a:r>
            <a:r>
              <a:rPr dirty="0" sz="1600">
                <a:latin typeface="Microsoft Sans Serif"/>
                <a:cs typeface="Microsoft Sans Serif"/>
              </a:rPr>
              <a:t>shared</a:t>
            </a:r>
            <a:r>
              <a:rPr dirty="0" sz="1600" spc="-10">
                <a:latin typeface="Microsoft Sans Serif"/>
                <a:cs typeface="Microsoft Sans Serif"/>
              </a:rPr>
              <a:t> key.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confidentiality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ensured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algorithms, </a:t>
            </a:r>
            <a:r>
              <a:rPr dirty="0" sz="1600">
                <a:latin typeface="Microsoft Sans Serif"/>
                <a:cs typeface="Microsoft Sans Serif"/>
              </a:rPr>
              <a:t>including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Rivest,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Shamir,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Adleman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(RSA)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public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infrastructure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(PKI).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figure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highlights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differences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between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each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method.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28" y="2759197"/>
            <a:ext cx="7202492" cy="161849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88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Symmetric</a:t>
            </a:r>
            <a:r>
              <a:rPr dirty="0" sz="2400" spc="-5"/>
              <a:t> </a:t>
            </a:r>
            <a:r>
              <a:rPr dirty="0" sz="2400" spc="-10"/>
              <a:t>Encryption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44815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5054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Symmetric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same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pre-</a:t>
            </a:r>
            <a:r>
              <a:rPr dirty="0" sz="1600">
                <a:latin typeface="Microsoft Sans Serif"/>
                <a:cs typeface="Microsoft Sans Serif"/>
              </a:rPr>
              <a:t>shared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key,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called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secret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key, </a:t>
            </a:r>
            <a:r>
              <a:rPr dirty="0" sz="1600" spc="-25">
                <a:latin typeface="Microsoft Sans Serif"/>
                <a:cs typeface="Microsoft Sans Serif"/>
              </a:rPr>
              <a:t>to </a:t>
            </a:r>
            <a:r>
              <a:rPr dirty="0" sz="1600">
                <a:latin typeface="Microsoft Sans Serif"/>
                <a:cs typeface="Microsoft Sans Serif"/>
              </a:rPr>
              <a:t>encrypt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decrypt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data.</a:t>
            </a:r>
            <a:r>
              <a:rPr dirty="0" sz="1600" spc="-7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pre-</a:t>
            </a:r>
            <a:r>
              <a:rPr dirty="0" sz="1600">
                <a:latin typeface="Microsoft Sans Serif"/>
                <a:cs typeface="Microsoft Sans Serif"/>
              </a:rPr>
              <a:t>shared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known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sender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 </a:t>
            </a:r>
            <a:r>
              <a:rPr dirty="0" sz="1600" spc="-10">
                <a:latin typeface="Microsoft Sans Serif"/>
                <a:cs typeface="Microsoft Sans Serif"/>
              </a:rPr>
              <a:t>receiver </a:t>
            </a:r>
            <a:r>
              <a:rPr dirty="0" sz="1600">
                <a:latin typeface="Microsoft Sans Serif"/>
                <a:cs typeface="Microsoft Sans Serif"/>
              </a:rPr>
              <a:t>before any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encrypted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communications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take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place.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Symmetric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commonly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with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VPN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traffic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they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less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CPU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resources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algorithms.</a:t>
            </a:r>
            <a:endParaRPr sz="1600">
              <a:latin typeface="Microsoft Sans Serif"/>
              <a:cs typeface="Microsoft Sans Serif"/>
            </a:endParaRPr>
          </a:p>
          <a:p>
            <a:pPr algn="just" marL="297815" marR="5080" indent="-28575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When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symmetric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algorithms,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longer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key,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longer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it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will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take </a:t>
            </a:r>
            <a:r>
              <a:rPr dirty="0" sz="1600" spc="-2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someone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discover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key.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55">
                <a:latin typeface="Microsoft Sans Serif"/>
                <a:cs typeface="Microsoft Sans Serif"/>
              </a:rPr>
              <a:t>To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ensure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 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safe,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minimum </a:t>
            </a:r>
            <a:r>
              <a:rPr dirty="0" sz="1600" spc="-10">
                <a:latin typeface="Microsoft Sans Serif"/>
                <a:cs typeface="Microsoft Sans Serif"/>
              </a:rPr>
              <a:t>	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length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 128</a:t>
            </a:r>
            <a:r>
              <a:rPr dirty="0" sz="1600" spc="-10">
                <a:latin typeface="Microsoft Sans Serif"/>
                <a:cs typeface="Microsoft Sans Serif"/>
              </a:rPr>
              <a:t> bits.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159" y="3059172"/>
            <a:ext cx="4805428" cy="170805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06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Symmetric</a:t>
            </a:r>
            <a:r>
              <a:rPr dirty="0" sz="2400" spc="-45"/>
              <a:t> </a:t>
            </a:r>
            <a:r>
              <a:rPr dirty="0" sz="2400"/>
              <a:t>Encryption</a:t>
            </a:r>
            <a:r>
              <a:rPr dirty="0" sz="2400" spc="-25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725551"/>
          <a:ext cx="8369934" cy="3862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080"/>
                <a:gridCol w="5735320"/>
              </a:tblGrid>
              <a:tr h="461009">
                <a:tc>
                  <a:txBody>
                    <a:bodyPr/>
                    <a:lstStyle/>
                    <a:p>
                      <a:pPr marL="47625" marR="8788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r>
                        <a:rPr dirty="0" sz="12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Encryption Algorithms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47625" marR="56959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2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2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Algorithm (DES)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62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legacy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symmetric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algorithm.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stream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cipher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mode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usually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operates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mode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encrypting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64-bit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size.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stream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cipher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encrypts one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byte</a:t>
                      </a:r>
                      <a:r>
                        <a:rPr dirty="0" sz="12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bit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time.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3DES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(Triple</a:t>
                      </a:r>
                      <a:r>
                        <a:rPr dirty="0" sz="12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625" marR="381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newer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version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DES, but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 repeats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process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three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times.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considered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trustworthy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implemented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short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key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lifetimes.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2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(AES)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AES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more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efficient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3DES.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  <a:p>
                      <a:pPr marL="47625" marR="1936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popular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recommended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symmetric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algorithm.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offers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nine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combinations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block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length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using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variable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length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128-,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192-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256-bit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blocks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128,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192,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256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bits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long.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Software-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Optimized</a:t>
                      </a:r>
                      <a:r>
                        <a:rPr dirty="0" sz="1200" spc="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 marR="17748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Algorithm (SEAL)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56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SEAL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faster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alternative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symmetric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DES, 3DES,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AES.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200" spc="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160-bit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lower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impact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CPU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compared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software-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6438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Rivest</a:t>
                      </a:r>
                      <a:r>
                        <a:rPr dirty="0" sz="12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ciphers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(RC) series</a:t>
                      </a:r>
                      <a:r>
                        <a:rPr dirty="0" sz="12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676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Ron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Rivest.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Several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variations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have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been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developed,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RC4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most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prevalent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 use.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RC4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stream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cipher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secure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dirty="0" sz="12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traffic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SSL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TLS.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413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Asymmetric</a:t>
            </a:r>
            <a:r>
              <a:rPr dirty="0" sz="2400" spc="-5"/>
              <a:t> </a:t>
            </a:r>
            <a:r>
              <a:rPr dirty="0" sz="2400" spc="-10"/>
              <a:t>Encryption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0215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also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called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public-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designed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so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key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different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from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decryption.</a:t>
            </a:r>
            <a:endParaRPr sz="1600">
              <a:latin typeface="Microsoft Sans Serif"/>
              <a:cs typeface="Microsoft Sans Serif"/>
            </a:endParaRPr>
          </a:p>
          <a:p>
            <a:pPr marL="299085" marR="81280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public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private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key.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complementary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paired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for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decryption.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Data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encrypted with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public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requires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private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 </a:t>
            </a:r>
            <a:r>
              <a:rPr dirty="0" sz="1600" spc="-10">
                <a:latin typeface="Microsoft Sans Serif"/>
                <a:cs typeface="Microsoft Sans Serif"/>
              </a:rPr>
              <a:t>decrypt.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achieve</a:t>
            </a:r>
            <a:r>
              <a:rPr dirty="0" sz="1600" spc="-20">
                <a:latin typeface="Microsoft Sans Serif"/>
                <a:cs typeface="Microsoft Sans Serif"/>
              </a:rPr>
              <a:t> confidentiality,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authentication, </a:t>
            </a:r>
            <a:r>
              <a:rPr dirty="0" sz="1600" spc="-25">
                <a:latin typeface="Microsoft Sans Serif"/>
                <a:cs typeface="Microsoft Sans Serif"/>
              </a:rPr>
              <a:t>and </a:t>
            </a:r>
            <a:r>
              <a:rPr dirty="0" sz="1600">
                <a:latin typeface="Microsoft Sans Serif"/>
                <a:cs typeface="Microsoft Sans Serif"/>
              </a:rPr>
              <a:t>integrity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using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this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process.</a:t>
            </a:r>
            <a:endParaRPr sz="1600">
              <a:latin typeface="Microsoft Sans Serif"/>
              <a:cs typeface="Microsoft Sans Serif"/>
            </a:endParaRPr>
          </a:p>
          <a:p>
            <a:pPr marL="299085" marR="2971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neither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party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has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shared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secret,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very long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lengths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must be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used. </a:t>
            </a: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encryption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lengths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between 512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4,096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bits.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lengths </a:t>
            </a:r>
            <a:r>
              <a:rPr dirty="0" sz="1600">
                <a:latin typeface="Microsoft Sans Serif"/>
                <a:cs typeface="Microsoft Sans Serif"/>
              </a:rPr>
              <a:t>greater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than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equal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to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1,024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bits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can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trusted while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shorter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lengths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are </a:t>
            </a:r>
            <a:r>
              <a:rPr dirty="0" sz="1600">
                <a:latin typeface="Microsoft Sans Serif"/>
                <a:cs typeface="Microsoft Sans Serif"/>
              </a:rPr>
              <a:t>considered</a:t>
            </a:r>
            <a:r>
              <a:rPr dirty="0" sz="1600" spc="-9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unreliable.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58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Asymmetric</a:t>
            </a:r>
            <a:r>
              <a:rPr dirty="0" sz="2400" spc="-45"/>
              <a:t> </a:t>
            </a:r>
            <a:r>
              <a:rPr dirty="0" sz="2400"/>
              <a:t>Encryption</a:t>
            </a:r>
            <a:r>
              <a:rPr dirty="0" sz="2400" spc="-2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87148"/>
            <a:ext cx="7631430" cy="33839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Microsoft Sans Serif"/>
                <a:cs typeface="Microsoft Sans Serif"/>
              </a:rPr>
              <a:t>Examples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protocols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that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asymmetric key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include:</a:t>
            </a:r>
            <a:endParaRPr sz="16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Internet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Key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Exchange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(IKE)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-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fundamental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component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IPsec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VPNs.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ts val="1639"/>
              </a:lnSpc>
              <a:spcBef>
                <a:spcPts val="51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Secure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Socket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Layer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(SSL)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-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now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implemented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IETF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standard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Transport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Layer</a:t>
            </a:r>
            <a:endParaRPr sz="1400">
              <a:latin typeface="Microsoft Sans Serif"/>
              <a:cs typeface="Microsoft Sans Serif"/>
            </a:endParaRPr>
          </a:p>
          <a:p>
            <a:pPr marL="428625">
              <a:lnSpc>
                <a:spcPts val="1639"/>
              </a:lnSpc>
            </a:pP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(TLS).</a:t>
            </a:r>
            <a:endParaRPr sz="1400">
              <a:latin typeface="Microsoft Sans Serif"/>
              <a:cs typeface="Microsoft Sans Serif"/>
            </a:endParaRPr>
          </a:p>
          <a:p>
            <a:pPr lvl="1" marL="428625" marR="5080" indent="-34290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Secure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Shell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(SSH)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-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protocol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remote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connection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network devices.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ts val="1639"/>
              </a:lnSpc>
              <a:spcBef>
                <a:spcPts val="475"/>
              </a:spcBef>
              <a:buClr>
                <a:srgbClr val="57575B"/>
              </a:buClr>
              <a:buFont typeface="Microsoft Sans Serif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Pretty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Good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Privacy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(PGP)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-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computer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program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cryptographic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privacy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428625">
              <a:lnSpc>
                <a:spcPts val="1639"/>
              </a:lnSpc>
            </a:pPr>
            <a:r>
              <a:rPr dirty="0" sz="1400" spc="-10">
                <a:latin typeface="Microsoft Sans Serif"/>
                <a:cs typeface="Microsoft Sans Serif"/>
              </a:rPr>
              <a:t>authentication.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increase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email </a:t>
            </a:r>
            <a:r>
              <a:rPr dirty="0" sz="1400" spc="-10">
                <a:latin typeface="Microsoft Sans Serif"/>
                <a:cs typeface="Microsoft Sans Serif"/>
              </a:rPr>
              <a:t>communications</a:t>
            </a:r>
            <a:r>
              <a:rPr dirty="0" sz="1000" spc="-1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355600" marR="4635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substantially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slower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than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symmetric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algorithms.</a:t>
            </a:r>
            <a:r>
              <a:rPr dirty="0" sz="1600" spc="-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Their </a:t>
            </a:r>
            <a:r>
              <a:rPr dirty="0" sz="1600">
                <a:latin typeface="Microsoft Sans Serif"/>
                <a:cs typeface="Microsoft Sans Serif"/>
              </a:rPr>
              <a:t>design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is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based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computational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problems,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factoring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extremely </a:t>
            </a:r>
            <a:r>
              <a:rPr dirty="0" sz="1600" spc="-10">
                <a:latin typeface="Microsoft Sans Serif"/>
                <a:cs typeface="Microsoft Sans Serif"/>
              </a:rPr>
              <a:t>large </a:t>
            </a:r>
            <a:r>
              <a:rPr dirty="0" sz="1600">
                <a:latin typeface="Microsoft Sans Serif"/>
                <a:cs typeface="Microsoft Sans Serif"/>
              </a:rPr>
              <a:t>numbers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or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computing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discrete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logarithms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of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extremely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large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numbers.</a:t>
            </a:r>
            <a:endParaRPr sz="1600">
              <a:latin typeface="Microsoft Sans Serif"/>
              <a:cs typeface="Microsoft Sans Serif"/>
            </a:endParaRPr>
          </a:p>
          <a:p>
            <a:pPr marL="355600" marR="16573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Microsoft Sans Serif"/>
                <a:cs typeface="Microsoft Sans Serif"/>
              </a:rPr>
              <a:t>Because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they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slow,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asymmetric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algorithms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are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typically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used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in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low-volume cryptographic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mechanisms,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such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as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digital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signatures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and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key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exchange.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239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Microsoft Sans Serif"/>
                <a:cs typeface="Microsoft Sans Serif"/>
              </a:rPr>
              <a:t>Cryptography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58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Asymmetric</a:t>
            </a:r>
            <a:r>
              <a:rPr dirty="0" sz="2400" spc="-45"/>
              <a:t> </a:t>
            </a:r>
            <a:r>
              <a:rPr dirty="0" sz="2400"/>
              <a:t>Encryption</a:t>
            </a:r>
            <a:r>
              <a:rPr dirty="0" sz="2400" spc="-25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725423"/>
          <a:ext cx="8369300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060"/>
                <a:gridCol w="1191260"/>
                <a:gridCol w="4831714"/>
              </a:tblGrid>
              <a:tr h="3155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Asymmetric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0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Length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 marR="1350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Diffie-Hellman </a:t>
                      </a:r>
                      <a:r>
                        <a:rPr dirty="0" sz="10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(DH)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512,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1024,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2048,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3072,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4096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7625" marR="1371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Diffie-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Hellman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allows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two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parties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agree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 messages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want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send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other.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security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depends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assumption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easy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raise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certain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power,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but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difficult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compute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power was used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given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outcome.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47625" marR="233679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Digital</a:t>
                      </a:r>
                      <a:r>
                        <a:rPr dirty="0" sz="10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(DSS) 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Digital</a:t>
                      </a:r>
                      <a:r>
                        <a:rPr dirty="0" sz="10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Signature</a:t>
                      </a:r>
                      <a:r>
                        <a:rPr dirty="0" sz="10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Algorithm</a:t>
                      </a:r>
                      <a:r>
                        <a:rPr dirty="0" sz="10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(DSA)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512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-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1024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4417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DSS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DSA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digital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signatures.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DSA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public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1000" spc="-4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ElGamal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signature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scheme.</a:t>
                      </a:r>
                      <a:r>
                        <a:rPr dirty="0" sz="10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Signature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creation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speed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similar 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RSA but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40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times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slower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verification.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Rivest,</a:t>
                      </a:r>
                      <a:r>
                        <a:rPr dirty="0" sz="10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Shamir,</a:t>
                      </a:r>
                      <a:r>
                        <a:rPr dirty="0" sz="10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0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Adleman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0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algorithms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(RSA)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512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2048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2318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RSA is for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public-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based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current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difficulty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factoring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numbers.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known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suitable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signing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well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as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encryption.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widely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electronic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commerce</a:t>
                      </a:r>
                      <a:r>
                        <a:rPr dirty="0" sz="1000" spc="-5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protocols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believed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secure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given sufficiently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long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up-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date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implementations.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EIGamal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512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-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1024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825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asymmetric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encryption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public-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based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Diffie-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Hellman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agreement.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disadvantage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 the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ElGamal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dirty="0" sz="10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that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encrypted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dirty="0" sz="1000" spc="-5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becomes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big,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about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twice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size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original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and for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this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reason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it is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only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small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messages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 secret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keys.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Elliptical</a:t>
                      </a:r>
                      <a:r>
                        <a:rPr dirty="0" sz="10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curve</a:t>
                      </a:r>
                      <a:r>
                        <a:rPr dirty="0" sz="1000" spc="-4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160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990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Elliptic</a:t>
                      </a:r>
                      <a:r>
                        <a:rPr dirty="0" sz="1000" spc="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curve</a:t>
                      </a:r>
                      <a:r>
                        <a:rPr dirty="0" sz="1000" spc="-2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cryptography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adapt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many</a:t>
                      </a:r>
                      <a:r>
                        <a:rPr dirty="0" sz="1000" spc="-4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cryptographic</a:t>
                      </a:r>
                      <a:r>
                        <a:rPr dirty="0" sz="1000" spc="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algorithms,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such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Diffie-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Hellman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ElGamal.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3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main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advantage</a:t>
                      </a:r>
                      <a:r>
                        <a:rPr dirty="0" sz="1000" spc="-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elliptic</a:t>
                      </a:r>
                      <a:r>
                        <a:rPr dirty="0" sz="1000" spc="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curve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cryptography is that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keys</a:t>
                      </a:r>
                      <a:r>
                        <a:rPr dirty="0" sz="1000" spc="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dirty="0" sz="1000" spc="-2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dirty="0" sz="1000" spc="-15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much</a:t>
                      </a:r>
                      <a:r>
                        <a:rPr dirty="0" sz="1000" spc="-3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10">
                          <a:solidFill>
                            <a:srgbClr val="57575B"/>
                          </a:solidFill>
                          <a:latin typeface="Microsoft Sans Serif"/>
                          <a:cs typeface="Microsoft Sans Serif"/>
                        </a:rPr>
                        <a:t>smaller.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Cryptography</a:t>
            </a:r>
          </a:p>
          <a:p>
            <a:pPr marL="12700">
              <a:lnSpc>
                <a:spcPts val="2580"/>
              </a:lnSpc>
            </a:pPr>
            <a:r>
              <a:rPr dirty="0" sz="2400" spc="-25"/>
              <a:t>Diffie-</a:t>
            </a:r>
            <a:r>
              <a:rPr dirty="0" sz="2400" spc="-10"/>
              <a:t>Hellman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59078"/>
            <a:ext cx="7891780" cy="2912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Diffie-</a:t>
            </a:r>
            <a:r>
              <a:rPr dirty="0" sz="1400">
                <a:latin typeface="Microsoft Sans Serif"/>
                <a:cs typeface="Microsoft Sans Serif"/>
              </a:rPr>
              <a:t>Hellman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(DH)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asymmetric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mathematical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where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two computers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generate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 </a:t>
            </a:r>
            <a:r>
              <a:rPr dirty="0" sz="1400" spc="-10">
                <a:latin typeface="Microsoft Sans Serif"/>
                <a:cs typeface="Microsoft Sans Serif"/>
              </a:rPr>
              <a:t>identical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shared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secret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without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having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before.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new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shared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never </a:t>
            </a:r>
            <a:r>
              <a:rPr dirty="0" sz="1400">
                <a:latin typeface="Microsoft Sans Serif"/>
                <a:cs typeface="Microsoft Sans Serif"/>
              </a:rPr>
              <a:t>actually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exchanged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between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sender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receiver.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Here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examples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instances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commonly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used: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exchanged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IPsec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VPN.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encrypted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internet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either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SSL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TLS.</a:t>
            </a:r>
            <a:endParaRPr sz="1400">
              <a:latin typeface="Microsoft Sans Serif"/>
              <a:cs typeface="Microsoft Sans Serif"/>
            </a:endParaRPr>
          </a:p>
          <a:p>
            <a:pPr lvl="1" marL="4286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Microsoft Sans Serif"/>
                <a:cs typeface="Microsoft Sans Serif"/>
              </a:rPr>
              <a:t>SSH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</a:t>
            </a:r>
            <a:r>
              <a:rPr dirty="0" sz="1400" spc="-10">
                <a:latin typeface="Microsoft Sans Serif"/>
                <a:cs typeface="Microsoft Sans Serif"/>
              </a:rPr>
              <a:t>exchanged.</a:t>
            </a: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</a:tabLst>
            </a:pPr>
            <a:r>
              <a:rPr dirty="0" sz="1400">
                <a:latin typeface="Microsoft Sans Serif"/>
                <a:cs typeface="Microsoft Sans Serif"/>
              </a:rPr>
              <a:t>DH security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unbelievably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large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numbers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 its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calculations.</a:t>
            </a:r>
            <a:endParaRPr sz="1400">
              <a:latin typeface="Microsoft Sans Serif"/>
              <a:cs typeface="Microsoft Sans Serif"/>
            </a:endParaRPr>
          </a:p>
          <a:p>
            <a:pPr marL="355600" marR="133985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Unfortunately,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asymmetric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extremely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slow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sort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bulk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encryption. </a:t>
            </a:r>
            <a:r>
              <a:rPr dirty="0" sz="1400">
                <a:latin typeface="Microsoft Sans Serif"/>
                <a:cs typeface="Microsoft Sans Serif"/>
              </a:rPr>
              <a:t>Therefore,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bulk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traffic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symmetric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such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as </a:t>
            </a:r>
            <a:r>
              <a:rPr dirty="0" sz="1400">
                <a:latin typeface="Microsoft Sans Serif"/>
                <a:cs typeface="Microsoft Sans Serif"/>
              </a:rPr>
              <a:t>3DES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9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AES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DH algorithm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create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keys that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will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 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encryption algorithm.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46786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3.2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Threat</a:t>
            </a:r>
            <a:r>
              <a:rPr dirty="0" sz="4600" spc="-24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Actors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18</a:t>
            </a:fld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Cryptography</a:t>
            </a:r>
          </a:p>
          <a:p>
            <a:pPr marL="12700">
              <a:lnSpc>
                <a:spcPts val="2580"/>
              </a:lnSpc>
            </a:pPr>
            <a:r>
              <a:rPr dirty="0" sz="2400" spc="-25"/>
              <a:t>Diffie-</a:t>
            </a:r>
            <a:r>
              <a:rPr dirty="0" sz="2400"/>
              <a:t>Hellman</a:t>
            </a:r>
            <a:r>
              <a:rPr dirty="0" sz="2400" spc="-4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02158" y="760603"/>
            <a:ext cx="4877435" cy="401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figure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used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instead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numbers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simplify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key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agreement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process.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DH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key exchange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begins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with </a:t>
            </a: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agreeing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arbitrary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common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not </a:t>
            </a:r>
            <a:r>
              <a:rPr dirty="0" sz="1200">
                <a:latin typeface="Microsoft Sans Serif"/>
                <a:cs typeface="Microsoft Sans Serif"/>
              </a:rPr>
              <a:t>need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be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kept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secret.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agreed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upon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our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example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is </a:t>
            </a:r>
            <a:r>
              <a:rPr dirty="0" sz="1200" spc="-10">
                <a:latin typeface="Microsoft Sans Serif"/>
                <a:cs typeface="Microsoft Sans Serif"/>
              </a:rPr>
              <a:t>yellow.</a:t>
            </a:r>
            <a:endParaRPr sz="1200">
              <a:latin typeface="Microsoft Sans Serif"/>
              <a:cs typeface="Microsoft Sans Serif"/>
            </a:endParaRPr>
          </a:p>
          <a:p>
            <a:pPr marL="355600" marR="3175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5600" algn="l"/>
              </a:tabLst>
            </a:pPr>
            <a:r>
              <a:rPr dirty="0" sz="1200">
                <a:latin typeface="Microsoft Sans Serif"/>
                <a:cs typeface="Microsoft Sans Serif"/>
              </a:rPr>
              <a:t>Next,</a:t>
            </a:r>
            <a:r>
              <a:rPr dirty="0" sz="1200" spc="-7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each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select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color.</a:t>
            </a:r>
            <a:r>
              <a:rPr dirty="0" sz="1200" spc="-6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chose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red </a:t>
            </a:r>
            <a:r>
              <a:rPr dirty="0" sz="1200">
                <a:latin typeface="Microsoft Sans Serif"/>
                <a:cs typeface="Microsoft Sans Serif"/>
              </a:rPr>
              <a:t>while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chose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blue.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These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never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shared</a:t>
            </a:r>
            <a:r>
              <a:rPr dirty="0" sz="1200" spc="50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anyone.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represents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chosen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private </a:t>
            </a:r>
            <a:r>
              <a:rPr dirty="0" sz="1200">
                <a:latin typeface="Microsoft Sans Serif"/>
                <a:cs typeface="Microsoft Sans Serif"/>
              </a:rPr>
              <a:t>key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each</a:t>
            </a:r>
            <a:r>
              <a:rPr dirty="0" sz="1200" spc="-10">
                <a:latin typeface="Microsoft Sans Serif"/>
                <a:cs typeface="Microsoft Sans Serif"/>
              </a:rPr>
              <a:t> party.</a:t>
            </a:r>
            <a:endParaRPr sz="12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now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mix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shared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common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(yellow)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their </a:t>
            </a:r>
            <a:r>
              <a:rPr dirty="0" sz="1200">
                <a:latin typeface="Microsoft Sans Serif"/>
                <a:cs typeface="Microsoft Sans Serif"/>
              </a:rPr>
              <a:t>respective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produce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private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color.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Therefore,</a:t>
            </a:r>
            <a:r>
              <a:rPr dirty="0" sz="1200" spc="-8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Alice </a:t>
            </a:r>
            <a:r>
              <a:rPr dirty="0" sz="1200">
                <a:latin typeface="Microsoft Sans Serif"/>
                <a:cs typeface="Microsoft Sans Serif"/>
              </a:rPr>
              <a:t>will mix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yellow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her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produce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private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of </a:t>
            </a:r>
            <a:r>
              <a:rPr dirty="0" sz="1200">
                <a:latin typeface="Microsoft Sans Serif"/>
                <a:cs typeface="Microsoft Sans Serif"/>
              </a:rPr>
              <a:t>orange.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will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mix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yellow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blue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produce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10">
                <a:latin typeface="Microsoft Sans Serif"/>
                <a:cs typeface="Microsoft Sans Serif"/>
              </a:rPr>
              <a:t> private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</a:t>
            </a:r>
            <a:r>
              <a:rPr dirty="0" sz="1200" spc="-10">
                <a:latin typeface="Microsoft Sans Serif"/>
                <a:cs typeface="Microsoft Sans Serif"/>
              </a:rPr>
              <a:t> green.</a:t>
            </a:r>
            <a:endParaRPr sz="12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</a:tabLst>
            </a:pP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sends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her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private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(orange)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sends</a:t>
            </a:r>
            <a:r>
              <a:rPr dirty="0" sz="1200" spc="-25">
                <a:latin typeface="Microsoft Sans Serif"/>
                <a:cs typeface="Microsoft Sans Serif"/>
              </a:rPr>
              <a:t> his</a:t>
            </a:r>
            <a:endParaRPr sz="1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Microsoft Sans Serif"/>
                <a:cs typeface="Microsoft Sans Serif"/>
              </a:rPr>
              <a:t>private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(green)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</a:t>
            </a:r>
            <a:r>
              <a:rPr dirty="0" sz="1200" spc="-7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Alice.</a:t>
            </a:r>
            <a:endParaRPr sz="1200">
              <a:latin typeface="Microsoft Sans Serif"/>
              <a:cs typeface="Microsoft Sans Serif"/>
            </a:endParaRPr>
          </a:p>
          <a:p>
            <a:pPr marL="355600" marR="762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</a:tabLst>
            </a:pP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each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mix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they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received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with their</a:t>
            </a:r>
            <a:r>
              <a:rPr dirty="0" sz="1200" spc="-20">
                <a:latin typeface="Microsoft Sans Serif"/>
                <a:cs typeface="Microsoft Sans Serif"/>
              </a:rPr>
              <a:t> own, </a:t>
            </a:r>
            <a:r>
              <a:rPr dirty="0" sz="1200">
                <a:latin typeface="Microsoft Sans Serif"/>
                <a:cs typeface="Microsoft Sans Serif"/>
              </a:rPr>
              <a:t>original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secret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(Red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7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Alice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and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blue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Bob.).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result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is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final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brown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mixture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that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identical</a:t>
            </a:r>
            <a:r>
              <a:rPr dirty="0" sz="1200" spc="-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 the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other‟s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final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color </a:t>
            </a:r>
            <a:r>
              <a:rPr dirty="0" sz="1200">
                <a:latin typeface="Microsoft Sans Serif"/>
                <a:cs typeface="Microsoft Sans Serif"/>
              </a:rPr>
              <a:t>mixture.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brown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color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represents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the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resulting</a:t>
            </a:r>
            <a:r>
              <a:rPr dirty="0" sz="1200" spc="-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shared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secret </a:t>
            </a:r>
            <a:r>
              <a:rPr dirty="0" sz="1200">
                <a:latin typeface="Microsoft Sans Serif"/>
                <a:cs typeface="Microsoft Sans Serif"/>
              </a:rPr>
              <a:t>key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between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Bob and</a:t>
            </a:r>
            <a:r>
              <a:rPr dirty="0" sz="1200" spc="-8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Alice.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8786" y="1528893"/>
            <a:ext cx="3496467" cy="212413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979409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 spc="-20">
                <a:solidFill>
                  <a:srgbClr val="AEE8FA"/>
                </a:solidFill>
              </a:rPr>
              <a:t>3.11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Module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Practice</a:t>
            </a:r>
            <a:r>
              <a:rPr dirty="0" sz="1400" spc="-45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Microsoft Sans Serif"/>
                <a:cs typeface="Microsoft Sans Serif"/>
              </a:rPr>
              <a:t>Quiz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 I</a:t>
            </a:r>
            <a:r>
              <a:rPr dirty="0" sz="2400" spc="-1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10">
                <a:solidFill>
                  <a:srgbClr val="367086"/>
                </a:solidFill>
              </a:rPr>
              <a:t> 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592185" cy="3867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marR="334645" indent="-170815">
              <a:lnSpc>
                <a:spcPct val="100000"/>
              </a:lnSpc>
              <a:spcBef>
                <a:spcPts val="105"/>
              </a:spcBef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breaches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disrupt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e-commerce,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cause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loss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business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threaten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people‟s privacy,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compromise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integrity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 spc="-10">
                <a:latin typeface="Microsoft Sans Serif"/>
                <a:cs typeface="Microsoft Sans Serif"/>
              </a:rPr>
              <a:t>Vulnerabilities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addressed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before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become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exploited.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Mitigation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are</a:t>
            </a:r>
            <a:endParaRPr sz="14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required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before,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during,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after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attack.</a:t>
            </a:r>
            <a:endParaRPr sz="1400">
              <a:latin typeface="Microsoft Sans Serif"/>
              <a:cs typeface="Microsoft Sans Serif"/>
            </a:endParaRPr>
          </a:p>
          <a:p>
            <a:pPr marL="182880" marR="44005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vector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 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by which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gain access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server, </a:t>
            </a:r>
            <a:r>
              <a:rPr dirty="0" sz="1400">
                <a:latin typeface="Microsoft Sans Serif"/>
                <a:cs typeface="Microsoft Sans Serif"/>
              </a:rPr>
              <a:t>host,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network.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 </a:t>
            </a:r>
            <a:r>
              <a:rPr dirty="0" sz="1400">
                <a:latin typeface="Microsoft Sans Serif"/>
                <a:cs typeface="Microsoft Sans Serif"/>
              </a:rPr>
              <a:t>vectors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originate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inside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 outside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corporate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term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„threat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actor‟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hackers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person,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group,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nation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state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intentionally</a:t>
            </a:r>
            <a:endParaRPr sz="14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unintentionally,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source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attack.</a:t>
            </a:r>
            <a:endParaRPr sz="1400">
              <a:latin typeface="Microsoft Sans Serif"/>
              <a:cs typeface="Microsoft Sans Serif"/>
            </a:endParaRPr>
          </a:p>
          <a:p>
            <a:pPr marL="182880" marR="73977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have become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sophisticated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highly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automated.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new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tools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require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less </a:t>
            </a:r>
            <a:r>
              <a:rPr dirty="0" sz="1400">
                <a:latin typeface="Microsoft Sans Serif"/>
                <a:cs typeface="Microsoft Sans Serif"/>
              </a:rPr>
              <a:t>technical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knowledge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implement.</a:t>
            </a:r>
            <a:endParaRPr sz="1400">
              <a:latin typeface="Microsoft Sans Serif"/>
              <a:cs typeface="Microsoft Sans Serif"/>
            </a:endParaRPr>
          </a:p>
          <a:p>
            <a:pPr marL="182880" marR="28003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are: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eavesdropping,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modification,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address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password-based, denial-of-</a:t>
            </a:r>
            <a:r>
              <a:rPr dirty="0" sz="1400">
                <a:latin typeface="Microsoft Sans Serif"/>
                <a:cs typeface="Microsoft Sans Serif"/>
              </a:rPr>
              <a:t>service,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man-in-the-middle, compromised-</a:t>
            </a:r>
            <a:r>
              <a:rPr dirty="0" sz="1400" spc="-25">
                <a:latin typeface="Microsoft Sans Serif"/>
                <a:cs typeface="Microsoft Sans Serif"/>
              </a:rPr>
              <a:t>key,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sniffer.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malware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worms,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viruses,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Trojan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horses.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Networks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susceptible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following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attacks: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reconnaissance,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DoS.</a:t>
            </a:r>
            <a:endParaRPr sz="1400">
              <a:latin typeface="Microsoft Sans Serif"/>
              <a:cs typeface="Microsoft Sans Serif"/>
            </a:endParaRPr>
          </a:p>
          <a:p>
            <a:pPr marL="182880" marR="160020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Types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are: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password,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trust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exploitations,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port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redirections,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man-</a:t>
            </a:r>
            <a:r>
              <a:rPr dirty="0" sz="1400" spc="-10">
                <a:latin typeface="Microsoft Sans Serif"/>
                <a:cs typeface="Microsoft Sans Serif"/>
              </a:rPr>
              <a:t>in-the-middle,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buffer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overflow.</a:t>
            </a:r>
            <a:endParaRPr sz="1400">
              <a:latin typeface="Microsoft Sans Serif"/>
              <a:cs typeface="Microsoft Sans Serif"/>
            </a:endParaRPr>
          </a:p>
          <a:p>
            <a:pPr marL="182880" marR="433070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include: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ICMP,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amplification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reflection,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address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MITM,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session hijacking.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Module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Practice</a:t>
            </a:r>
            <a:r>
              <a:rPr dirty="0" sz="1400" spc="-45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Microsoft Sans Serif"/>
                <a:cs typeface="Microsoft Sans Serif"/>
              </a:rPr>
              <a:t>Quiz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 I</a:t>
            </a:r>
            <a:r>
              <a:rPr dirty="0" sz="2400" spc="-1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10">
                <a:solidFill>
                  <a:srgbClr val="367086"/>
                </a:solidFill>
              </a:rPr>
              <a:t> 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579485" cy="3654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marR="469265" indent="-170815">
              <a:lnSpc>
                <a:spcPct val="100000"/>
              </a:lnSpc>
              <a:spcBef>
                <a:spcPts val="105"/>
              </a:spcBef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ICMP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reconnaissance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scanning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attacks.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launch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information-gathering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out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topology,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discover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which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active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(reachable),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identify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host </a:t>
            </a:r>
            <a:r>
              <a:rPr dirty="0" sz="1400">
                <a:latin typeface="Microsoft Sans Serif"/>
                <a:cs typeface="Microsoft Sans Serif"/>
              </a:rPr>
              <a:t>operating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(OS</a:t>
            </a:r>
            <a:r>
              <a:rPr dirty="0" sz="1400" spc="-10">
                <a:latin typeface="Microsoft Sans Serif"/>
                <a:cs typeface="Microsoft Sans Serif"/>
              </a:rPr>
              <a:t> fingerprinting),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determine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state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firewall.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25">
                <a:latin typeface="Microsoft Sans Serif"/>
                <a:cs typeface="Microsoft Sans Serif"/>
              </a:rPr>
              <a:t> use </a:t>
            </a:r>
            <a:r>
              <a:rPr dirty="0" sz="1400" spc="-10">
                <a:latin typeface="Microsoft Sans Serif"/>
                <a:cs typeface="Microsoft Sans Serif"/>
              </a:rPr>
              <a:t>amplification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reflection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techniques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create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attacks.</a:t>
            </a:r>
            <a:endParaRPr sz="1400">
              <a:latin typeface="Microsoft Sans Serif"/>
              <a:cs typeface="Microsoft Sans Serif"/>
            </a:endParaRPr>
          </a:p>
          <a:p>
            <a:pPr marL="182880" marR="31051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include: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TCPSYN Flood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attack,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reset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TCP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Session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hijacking.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Flood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flood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UDP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packets,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often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from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spoofed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 server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 the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subnet.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result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is </a:t>
            </a:r>
            <a:r>
              <a:rPr dirty="0" sz="1400">
                <a:latin typeface="Microsoft Sans Serif"/>
                <a:cs typeface="Microsoft Sans Serif"/>
              </a:rPr>
              <a:t>very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similar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attack.</a:t>
            </a:r>
            <a:endParaRPr sz="1400">
              <a:latin typeface="Microsoft Sans Serif"/>
              <a:cs typeface="Microsoft Sans Serif"/>
            </a:endParaRPr>
          </a:p>
          <a:p>
            <a:pPr marL="182880" marR="36195" indent="-170815">
              <a:lnSpc>
                <a:spcPct val="100000"/>
              </a:lnSpc>
              <a:spcBef>
                <a:spcPts val="5"/>
              </a:spcBef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client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send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unsolicited</a:t>
            </a:r>
            <a:r>
              <a:rPr dirty="0" sz="1400" spc="-114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ARP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Reply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called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“gratuitous</a:t>
            </a:r>
            <a:r>
              <a:rPr dirty="0" sz="1400" spc="-11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ARP.”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 mean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claim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 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owner of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MAC.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threat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actor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poison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ARP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cache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devices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local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creating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MITM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redirect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traffic.</a:t>
            </a:r>
            <a:endParaRPr sz="1400">
              <a:latin typeface="Microsoft Sans Serif"/>
              <a:cs typeface="Microsoft Sans Serif"/>
            </a:endParaRPr>
          </a:p>
          <a:p>
            <a:pPr marL="182880" marR="42227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include: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open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resolver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stealth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domain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shadowing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attacks,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tunneling </a:t>
            </a:r>
            <a:r>
              <a:rPr dirty="0" sz="1400">
                <a:latin typeface="Microsoft Sans Serif"/>
                <a:cs typeface="Microsoft Sans Serif"/>
              </a:rPr>
              <a:t>attacks.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stop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tunneling,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administrator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filter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inspects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DNS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traffic.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DHCP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spoofing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occurs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rogue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DHCP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connected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network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provides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false</a:t>
            </a:r>
            <a:endParaRPr sz="14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IP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configuration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parameters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legitimate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clients.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Most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organizations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follow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CIA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information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security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triad: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confidentiality,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integrity,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availability.</a:t>
            </a:r>
            <a:endParaRPr sz="1400">
              <a:latin typeface="Microsoft Sans Serif"/>
              <a:cs typeface="Microsoft Sans Serif"/>
            </a:endParaRPr>
          </a:p>
          <a:p>
            <a:pPr marL="182880" marR="489584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-65">
                <a:latin typeface="Microsoft Sans Serif"/>
                <a:cs typeface="Microsoft Sans Serif"/>
              </a:rPr>
              <a:t>To</a:t>
            </a:r>
            <a:r>
              <a:rPr dirty="0" sz="1400">
                <a:latin typeface="Microsoft Sans Serif"/>
                <a:cs typeface="Microsoft Sans Serif"/>
              </a:rPr>
              <a:t> ensure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communications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across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both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public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private networks,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you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must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devices including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routers,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switches,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servers,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hosts.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known as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defense-</a:t>
            </a:r>
            <a:r>
              <a:rPr dirty="0" sz="1400" spc="-10">
                <a:latin typeface="Microsoft Sans Serif"/>
                <a:cs typeface="Microsoft Sans Serif"/>
              </a:rPr>
              <a:t>in-depth.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Module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Practice</a:t>
            </a:r>
            <a:r>
              <a:rPr dirty="0" sz="1400" spc="-45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67086"/>
                </a:solidFill>
                <a:latin typeface="Microsoft Sans Serif"/>
                <a:cs typeface="Microsoft Sans Serif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Microsoft Sans Serif"/>
                <a:cs typeface="Microsoft Sans Serif"/>
              </a:rPr>
              <a:t>Quiz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3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4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85"/>
              <a:t> </a:t>
            </a:r>
            <a:r>
              <a:rPr dirty="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90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 I</a:t>
            </a:r>
            <a:r>
              <a:rPr dirty="0" sz="2400" spc="-1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1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10">
                <a:solidFill>
                  <a:srgbClr val="367086"/>
                </a:solidFill>
              </a:rPr>
              <a:t> 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579485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firewall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group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systems,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enforces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access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control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policy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between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networks.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 spc="-65">
                <a:latin typeface="Microsoft Sans Serif"/>
                <a:cs typeface="Microsoft Sans Serif"/>
              </a:rPr>
              <a:t>To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defend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against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fast-moving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evolving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attacks,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you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may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need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intrusion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detection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(IDS),</a:t>
            </a:r>
            <a:r>
              <a:rPr dirty="0" sz="1400" spc="-25">
                <a:latin typeface="Microsoft Sans Serif"/>
                <a:cs typeface="Microsoft Sans Serif"/>
              </a:rPr>
              <a:t> or</a:t>
            </a:r>
            <a:endParaRPr sz="1400">
              <a:latin typeface="Microsoft Sans Serif"/>
              <a:cs typeface="Microsoft Sans Serif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more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scalable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intrusion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prevention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systems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(IPS).</a:t>
            </a:r>
            <a:endParaRPr sz="1400">
              <a:latin typeface="Microsoft Sans Serif"/>
              <a:cs typeface="Microsoft Sans Serif"/>
            </a:endParaRPr>
          </a:p>
          <a:p>
            <a:pPr marL="182880" marR="209550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four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elements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secure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communications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integrity,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origin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authentication,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confidentiality, </a:t>
            </a:r>
            <a:r>
              <a:rPr dirty="0" sz="1400">
                <a:latin typeface="Microsoft Sans Serif"/>
                <a:cs typeface="Microsoft Sans Serif"/>
              </a:rPr>
              <a:t>and data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non-repudiation.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guarantee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not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changed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accidentally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or</a:t>
            </a:r>
            <a:r>
              <a:rPr dirty="0" sz="1400" spc="-10">
                <a:latin typeface="Microsoft Sans Serif"/>
                <a:cs typeface="Microsoft Sans Serif"/>
              </a:rPr>
              <a:t> intentionally.</a:t>
            </a:r>
            <a:endParaRPr sz="1400">
              <a:latin typeface="Microsoft Sans Serif"/>
              <a:cs typeface="Microsoft Sans Serif"/>
            </a:endParaRPr>
          </a:p>
          <a:p>
            <a:pPr marL="184785" indent="-17208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785" algn="l"/>
              </a:tabLst>
            </a:pPr>
            <a:r>
              <a:rPr dirty="0" sz="1400">
                <a:latin typeface="Microsoft Sans Serif"/>
                <a:cs typeface="Microsoft Sans Serif"/>
              </a:rPr>
              <a:t>Three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well-</a:t>
            </a:r>
            <a:r>
              <a:rPr dirty="0" sz="1400">
                <a:latin typeface="Microsoft Sans Serif"/>
                <a:cs typeface="Microsoft Sans Serif"/>
              </a:rPr>
              <a:t>known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MD5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128-bit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digest,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hashing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algorithm,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SHA-</a:t>
            </a:r>
            <a:r>
              <a:rPr dirty="0" sz="1400" spc="-25">
                <a:latin typeface="Microsoft Sans Serif"/>
                <a:cs typeface="Microsoft Sans Serif"/>
              </a:rPr>
              <a:t>2.</a:t>
            </a:r>
            <a:endParaRPr sz="1400">
              <a:latin typeface="Microsoft Sans Serif"/>
              <a:cs typeface="Microsoft Sans Serif"/>
            </a:endParaRPr>
          </a:p>
          <a:p>
            <a:pPr marL="182880" marR="112395" indent="-170815">
              <a:lnSpc>
                <a:spcPct val="100000"/>
              </a:lnSpc>
              <a:spcBef>
                <a:spcPts val="5"/>
              </a:spcBef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 spc="-55">
                <a:latin typeface="Microsoft Sans Serif"/>
                <a:cs typeface="Microsoft Sans Serif"/>
              </a:rPr>
              <a:t>To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add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integrity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assurance,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 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keyed-</a:t>
            </a: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message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authentication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code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(HMAC). </a:t>
            </a:r>
            <a:r>
              <a:rPr dirty="0" sz="1400">
                <a:latin typeface="Microsoft Sans Serif"/>
                <a:cs typeface="Microsoft Sans Serif"/>
              </a:rPr>
              <a:t>HMAC is calculated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any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cryptographic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that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combines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cryptographic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hash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function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a </a:t>
            </a:r>
            <a:r>
              <a:rPr dirty="0" sz="1400">
                <a:latin typeface="Microsoft Sans Serif"/>
                <a:cs typeface="Microsoft Sans Serif"/>
              </a:rPr>
              <a:t>secret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key.</a:t>
            </a:r>
            <a:endParaRPr sz="1400">
              <a:latin typeface="Microsoft Sans Serif"/>
              <a:cs typeface="Microsoft Sans Serif"/>
            </a:endParaRPr>
          </a:p>
          <a:p>
            <a:pPr marL="182880" marR="26098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Symmetric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encryption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algorithms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DES,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3DES,</a:t>
            </a:r>
            <a:r>
              <a:rPr dirty="0" sz="1400" spc="-7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AES,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SEAL,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RC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are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based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premise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that </a:t>
            </a:r>
            <a:r>
              <a:rPr dirty="0" sz="1400">
                <a:latin typeface="Microsoft Sans Serif"/>
                <a:cs typeface="Microsoft Sans Serif"/>
              </a:rPr>
              <a:t>each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communicating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party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knows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pre-</a:t>
            </a:r>
            <a:r>
              <a:rPr dirty="0" sz="1400">
                <a:latin typeface="Microsoft Sans Serif"/>
                <a:cs typeface="Microsoft Sans Serif"/>
              </a:rPr>
              <a:t>shared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key.</a:t>
            </a:r>
            <a:endParaRPr sz="1400">
              <a:latin typeface="Microsoft Sans Serif"/>
              <a:cs typeface="Microsoft Sans Serif"/>
            </a:endParaRPr>
          </a:p>
          <a:p>
            <a:pPr marL="182880" marR="19685" indent="-170815">
              <a:lnSpc>
                <a:spcPct val="100000"/>
              </a:lnSpc>
              <a:buSzPct val="89285"/>
              <a:buChar char="•"/>
              <a:tabLst>
                <a:tab pos="182880" algn="l"/>
                <a:tab pos="184150" algn="l"/>
              </a:tabLst>
            </a:pPr>
            <a:r>
              <a:rPr dirty="0" sz="1400">
                <a:solidFill>
                  <a:srgbClr val="57575B"/>
                </a:solidFill>
                <a:latin typeface="Microsoft Sans Serif"/>
                <a:cs typeface="Microsoft Sans Serif"/>
              </a:rPr>
              <a:t>	</a:t>
            </a:r>
            <a:r>
              <a:rPr dirty="0" sz="1400">
                <a:latin typeface="Microsoft Sans Serif"/>
                <a:cs typeface="Microsoft Sans Serif"/>
              </a:rPr>
              <a:t>Data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confidentiality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can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also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ensured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using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asymmetric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algorithms,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including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Rivest,</a:t>
            </a:r>
            <a:r>
              <a:rPr dirty="0" sz="1400" spc="-10">
                <a:latin typeface="Microsoft Sans Serif"/>
                <a:cs typeface="Microsoft Sans Serif"/>
              </a:rPr>
              <a:t> Shamir,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and </a:t>
            </a:r>
            <a:r>
              <a:rPr dirty="0" sz="1400">
                <a:latin typeface="Microsoft Sans Serif"/>
                <a:cs typeface="Microsoft Sans Serif"/>
              </a:rPr>
              <a:t>Adleman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(RSA)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and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the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public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infrastructure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(PKI).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Diffie-</a:t>
            </a:r>
            <a:r>
              <a:rPr dirty="0" sz="1400">
                <a:latin typeface="Microsoft Sans Serif"/>
                <a:cs typeface="Microsoft Sans Serif"/>
              </a:rPr>
              <a:t>Hellman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(DH)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asymmetric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mathematical </a:t>
            </a:r>
            <a:r>
              <a:rPr dirty="0" sz="1400">
                <a:latin typeface="Microsoft Sans Serif"/>
                <a:cs typeface="Microsoft Sans Serif"/>
              </a:rPr>
              <a:t>algorithm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where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two computers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generate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an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identical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shared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secret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key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without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having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communicated before.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2025-04-01T14:04:09Z</dcterms:created>
  <dcterms:modified xsi:type="dcterms:W3CDTF">2025-04-01T14:04:09Z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