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577723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7350" y="1234313"/>
            <a:ext cx="8369300" cy="3002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75040" y="4769515"/>
            <a:ext cx="1492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086C8E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778074"/>
            <a:ext cx="506666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4:</a:t>
            </a:r>
            <a:r>
              <a:rPr dirty="0" sz="3600" spc="-2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ACL</a:t>
            </a:r>
            <a:r>
              <a:rPr dirty="0" sz="3600" spc="-1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Concepts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30504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4.2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Wildcard</a:t>
            </a:r>
            <a:r>
              <a:rPr dirty="0" sz="4600" spc="-7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Masks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in</a:t>
            </a:r>
            <a:r>
              <a:rPr dirty="0" sz="4600" spc="-320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794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90"/>
              <a:t> </a:t>
            </a:r>
            <a:r>
              <a:rPr dirty="0" sz="2400"/>
              <a:t>Mask</a:t>
            </a:r>
            <a:r>
              <a:rPr dirty="0" sz="2400" spc="-90"/>
              <a:t> </a:t>
            </a:r>
            <a:r>
              <a:rPr dirty="0" sz="2400" spc="-10"/>
              <a:t>Overview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760603"/>
            <a:ext cx="7977505" cy="22021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identify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match.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Unlike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binary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equal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binary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reverse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true.</a:t>
            </a:r>
            <a:endParaRPr sz="1600">
              <a:latin typeface="Arial MT"/>
              <a:cs typeface="Arial MT"/>
            </a:endParaRPr>
          </a:p>
          <a:p>
            <a:pPr algn="just" marL="301625" indent="-288925">
              <a:lnSpc>
                <a:spcPct val="100000"/>
              </a:lnSpc>
              <a:spcBef>
                <a:spcPts val="385"/>
              </a:spcBef>
              <a:buChar char="•"/>
              <a:tabLst>
                <a:tab pos="301625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32-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</a:t>
            </a:r>
            <a:endParaRPr sz="1600">
              <a:latin typeface="Arial MT"/>
              <a:cs typeface="Arial MT"/>
            </a:endParaRPr>
          </a:p>
          <a:p>
            <a:pPr algn="just"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examine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match.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rules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binary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0s: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Wildcard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mask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bit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0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corresponding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600" b="1">
                <a:latin typeface="Arial"/>
                <a:cs typeface="Arial"/>
              </a:rPr>
              <a:t>Wildcard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mask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bit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Ignore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corresponding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value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961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100"/>
              <a:t> </a:t>
            </a:r>
            <a:r>
              <a:rPr dirty="0" sz="2400"/>
              <a:t>Mask</a:t>
            </a:r>
            <a:r>
              <a:rPr dirty="0" sz="2400" spc="-105"/>
              <a:t> </a:t>
            </a:r>
            <a:r>
              <a:rPr dirty="0" sz="2400"/>
              <a:t>Overview</a:t>
            </a:r>
            <a:r>
              <a:rPr dirty="0" sz="2400" spc="-110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725551"/>
          <a:ext cx="8369300" cy="3467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60855"/>
                <a:gridCol w="2009774"/>
                <a:gridCol w="4511039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Wildcard</a:t>
                      </a:r>
                      <a:r>
                        <a:rPr dirty="0" sz="1400" spc="-7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Last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Octet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(in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(0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match,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400" spc="-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ignore)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0.0.0.0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00000000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0.0.0.63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00111111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09855" indent="-69850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three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855" indent="-6985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left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220" indent="-6985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2857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Ignore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6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0.0.0.15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00001111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09855" indent="-69850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three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220" indent="-69850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2857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four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left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 the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855" indent="-6985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Ignore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7346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0.0.0.248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11111100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09220" indent="-6985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92857"/>
                        <a:buChar char="•"/>
                        <a:tabLst>
                          <a:tab pos="109220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three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octets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855" indent="-6985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Ignore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six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left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most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855" indent="-6985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bits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0.0.0.255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11111111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09855" indent="-6985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Match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first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three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109855" indent="-69850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Ignore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last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octet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17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90"/>
              <a:t> </a:t>
            </a:r>
            <a:r>
              <a:rPr dirty="0" sz="2400"/>
              <a:t>Mask</a:t>
            </a:r>
            <a:r>
              <a:rPr dirty="0" sz="2400" spc="-140"/>
              <a:t> </a:t>
            </a:r>
            <a:r>
              <a:rPr dirty="0" sz="2400" spc="-10"/>
              <a:t>Types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070215" cy="187896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Wildcard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Match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Host: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Arial MT"/>
                <a:cs typeface="Arial MT"/>
              </a:rPr>
              <a:t>Assume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192.168.1.1.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“0”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equals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“1”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equals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ignore.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9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specific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consisting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zeroes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0.0.0.0)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required.</a:t>
            </a:r>
            <a:endParaRPr sz="1600">
              <a:latin typeface="Arial MT"/>
              <a:cs typeface="Arial MT"/>
            </a:endParaRPr>
          </a:p>
          <a:p>
            <a:pPr marL="355600" marR="25400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192.168.1.1 </a:t>
            </a:r>
            <a:r>
              <a:rPr dirty="0" sz="1600">
                <a:latin typeface="Arial MT"/>
                <a:cs typeface="Arial MT"/>
              </a:rPr>
              <a:t>address.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resulting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 be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192.168.1.1 0.0.0.0.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29970" y="2719958"/>
          <a:ext cx="7960359" cy="169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/>
                <a:gridCol w="1400175"/>
                <a:gridCol w="4767580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192.168.1.1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11000000.10101000.00000001.00000001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600" spc="-7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Mask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0.0.0.0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00000000.00000000.00000000.00000000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82295"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Permitted</a:t>
                      </a:r>
                      <a:r>
                        <a:rPr dirty="0" sz="16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192.168.1.1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11000000.10101000.00000001.00000001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33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100"/>
              <a:t> </a:t>
            </a:r>
            <a:r>
              <a:rPr dirty="0" sz="2400"/>
              <a:t>Mask</a:t>
            </a:r>
            <a:r>
              <a:rPr dirty="0" sz="2400" spc="-145"/>
              <a:t> </a:t>
            </a:r>
            <a:r>
              <a:rPr dirty="0" sz="2400" spc="-10"/>
              <a:t>Types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023859" cy="187896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Wildcard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Mask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Match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IPv4</a:t>
            </a:r>
            <a:r>
              <a:rPr dirty="0" sz="1600" spc="-10" b="1">
                <a:latin typeface="Arial"/>
                <a:cs typeface="Arial"/>
              </a:rPr>
              <a:t> Subnet</a:t>
            </a:r>
            <a:endParaRPr sz="1600">
              <a:latin typeface="Arial"/>
              <a:cs typeface="Arial"/>
            </a:endParaRPr>
          </a:p>
          <a:p>
            <a:pPr marL="355600" marR="7620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192.168.1.0/24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0.0.0.255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stipulates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octets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exactly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fourth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octet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not.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processed,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0.0.0.255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192.168.1.0/24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resulting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 be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192.168.1.0 0.0.0.255.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72668" y="2719958"/>
          <a:ext cx="7960359" cy="169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339"/>
                <a:gridCol w="1737994"/>
                <a:gridCol w="4427855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r" marR="4318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192.168.1.1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11000000.10101000.00000001.00000001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600" spc="-7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Mask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0.0.0.255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533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00000000.00000000.00000000.11111111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82295"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Permitted</a:t>
                      </a:r>
                      <a:r>
                        <a:rPr dirty="0" sz="16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algn="r" marR="41275">
                        <a:lnSpc>
                          <a:spcPct val="100000"/>
                        </a:lnSpc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40005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192.168.1.0/24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938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25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11000000.10101000.00000001.00000000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B="0" marT="1428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331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100"/>
              <a:t> </a:t>
            </a:r>
            <a:r>
              <a:rPr dirty="0" sz="2400"/>
              <a:t>Mask</a:t>
            </a:r>
            <a:r>
              <a:rPr dirty="0" sz="2400" spc="-145"/>
              <a:t> </a:t>
            </a:r>
            <a:r>
              <a:rPr dirty="0" sz="2400" spc="-10"/>
              <a:t>Types</a:t>
            </a:r>
            <a:r>
              <a:rPr dirty="0" sz="2400" spc="-10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026400" cy="16351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Wildcard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Mask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to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Match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an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IPv4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Address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Range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192.168.16.0/24,</a:t>
            </a:r>
            <a:r>
              <a:rPr dirty="0" sz="1600" spc="-10">
                <a:latin typeface="Arial MT"/>
                <a:cs typeface="Arial MT"/>
              </a:rPr>
              <a:t> 192.168.17.0/24,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…,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192.168.31.0/24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networks.</a:t>
            </a:r>
            <a:endParaRPr sz="1600">
              <a:latin typeface="Arial MT"/>
              <a:cs typeface="Arial MT"/>
            </a:endParaRPr>
          </a:p>
          <a:p>
            <a:pPr marL="355600" marR="31305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0.0.15.255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192.168.16.0/24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192.168.31.0/24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resulting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192.168.16.0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0.0.15.255.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629970" y="2567558"/>
          <a:ext cx="7960359" cy="1846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4975"/>
                <a:gridCol w="1738629"/>
                <a:gridCol w="4428489"/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Decimal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5270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Binary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r" marR="406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address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810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192.168.16.0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11000000.10101000.00010000.00000000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r" marR="4254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Mask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0.0.15.255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00000000.00000000.00001111.11111111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5524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734695">
                <a:tc>
                  <a:txBody>
                    <a:bodyPr/>
                    <a:lstStyle/>
                    <a:p>
                      <a:pPr algn="r" marR="41910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Permitted</a:t>
                      </a:r>
                      <a:r>
                        <a:rPr dirty="0" sz="1400" spc="-5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IPv4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406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93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192.168.16.0/24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387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algn="r" marR="39370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192.168.31.0/24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11000000.10101000.00010000.00000000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400" spc="-1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11000000.10101000.00011111.00000000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B="0" marT="247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6144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90"/>
              <a:t> </a:t>
            </a:r>
            <a:r>
              <a:rPr dirty="0" sz="2400"/>
              <a:t>Mask</a:t>
            </a:r>
            <a:r>
              <a:rPr dirty="0" sz="2400" spc="-90"/>
              <a:t> </a:t>
            </a:r>
            <a:r>
              <a:rPr dirty="0" sz="2400" spc="-10"/>
              <a:t>Calculation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9078"/>
            <a:ext cx="8016875" cy="3892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959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 MT"/>
                <a:cs typeface="Arial MT"/>
              </a:rPr>
              <a:t>Calculating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wildcard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masks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challenging.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shortcut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method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to </a:t>
            </a:r>
            <a:r>
              <a:rPr dirty="0" sz="1800">
                <a:latin typeface="Arial MT"/>
                <a:cs typeface="Arial MT"/>
              </a:rPr>
              <a:t>subtract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subnet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mask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from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255.255.255.255.</a:t>
            </a:r>
            <a:r>
              <a:rPr dirty="0" sz="1800" spc="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Some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examples:</a:t>
            </a:r>
            <a:endParaRPr sz="1800">
              <a:latin typeface="Arial MT"/>
              <a:cs typeface="Arial MT"/>
            </a:endParaRPr>
          </a:p>
          <a:p>
            <a:pPr marL="355600" marR="146685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Assume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192.168.3.0/24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75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subtract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mask </a:t>
            </a:r>
            <a:r>
              <a:rPr dirty="0" sz="1600">
                <a:latin typeface="Arial MT"/>
                <a:cs typeface="Arial MT"/>
              </a:rPr>
              <a:t>(255.255.255.0)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255.255.255.255.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0.0.0.255.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192.168.3.0</a:t>
            </a:r>
            <a:r>
              <a:rPr dirty="0" sz="1600" spc="-10" b="1">
                <a:latin typeface="Arial"/>
                <a:cs typeface="Arial"/>
              </a:rPr>
              <a:t> 0.0.0.255.</a:t>
            </a:r>
            <a:endParaRPr sz="1600">
              <a:latin typeface="Arial"/>
              <a:cs typeface="Arial"/>
            </a:endParaRPr>
          </a:p>
          <a:p>
            <a:pPr marL="355600" marR="160020" indent="-342900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Assume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192.168.3.32/28.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Subtract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(i.e.,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255.255.255.240)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 spc="-10">
                <a:latin typeface="Arial MT"/>
                <a:cs typeface="Arial MT"/>
              </a:rPr>
              <a:t>255.255.255.255.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0.0.0.15.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192.168.3.32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0.0.0.15.</a:t>
            </a:r>
            <a:endParaRPr sz="16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Assume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10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192.168.10.0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 spc="-20">
                <a:latin typeface="Arial MT"/>
                <a:cs typeface="Arial MT"/>
              </a:rPr>
              <a:t>192.168.11.0.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summarized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192.168.10.0/23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255.255.254.0.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Subtract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255.255.254.0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subnet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 spc="-10">
                <a:latin typeface="Arial MT"/>
                <a:cs typeface="Arial MT"/>
              </a:rPr>
              <a:t>255.255.255.255.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produces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wildcard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0.0.1.255.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would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10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permit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192.168.10.0</a:t>
            </a:r>
            <a:r>
              <a:rPr dirty="0" sz="1600" spc="-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0.0.1.255.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21297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Wildcard</a:t>
            </a:r>
            <a:r>
              <a:rPr dirty="0" sz="1600" spc="-7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Masks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in</a:t>
            </a:r>
            <a:r>
              <a:rPr dirty="0" sz="1600" spc="-114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461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Wildcard</a:t>
            </a:r>
            <a:r>
              <a:rPr dirty="0" sz="2400" spc="-90"/>
              <a:t> </a:t>
            </a:r>
            <a:r>
              <a:rPr dirty="0" sz="2400"/>
              <a:t>Mask</a:t>
            </a:r>
            <a:r>
              <a:rPr dirty="0" sz="2400" spc="-90"/>
              <a:t> </a:t>
            </a:r>
            <a:r>
              <a:rPr dirty="0" sz="2400" spc="-10"/>
              <a:t>Keywords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09865" cy="158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4511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wildcard </a:t>
            </a:r>
            <a:r>
              <a:rPr dirty="0" sz="1600">
                <a:latin typeface="Arial MT"/>
                <a:cs typeface="Arial MT"/>
              </a:rPr>
              <a:t>masking.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are: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600" b="1">
                <a:latin typeface="Arial"/>
                <a:cs typeface="Arial"/>
              </a:rPr>
              <a:t>host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 substitutes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0.0.0.0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</a:t>
            </a:r>
            <a:endParaRPr sz="16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bits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just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host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  <a:p>
            <a:pPr marL="355600" marR="201295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any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keyword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substitutes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255.255.255.255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mask.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mask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says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ignore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entire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accept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addresses.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587756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4.3</a:t>
            </a:r>
            <a:r>
              <a:rPr dirty="0" sz="4600" spc="-15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Guidelines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for</a:t>
            </a:r>
            <a:r>
              <a:rPr dirty="0" sz="4600" spc="-32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ACL </a:t>
            </a:r>
            <a:r>
              <a:rPr dirty="0" sz="4600" spc="-10">
                <a:solidFill>
                  <a:srgbClr val="AEE8FA"/>
                </a:solidFill>
              </a:rPr>
              <a:t>Creation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25330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Guidelines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for</a:t>
            </a:r>
            <a:r>
              <a:rPr dirty="0" sz="1600" spc="-10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ACL</a:t>
            </a:r>
            <a:r>
              <a:rPr dirty="0" sz="1600" spc="-8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Creation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51276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Limited</a:t>
            </a:r>
            <a:r>
              <a:rPr dirty="0" sz="2400" spc="-90"/>
              <a:t> </a:t>
            </a:r>
            <a:r>
              <a:rPr dirty="0" sz="2400"/>
              <a:t>Number</a:t>
            </a:r>
            <a:r>
              <a:rPr dirty="0" sz="2400" spc="-50"/>
              <a:t> </a:t>
            </a:r>
            <a:r>
              <a:rPr dirty="0" sz="2400"/>
              <a:t>of</a:t>
            </a:r>
            <a:r>
              <a:rPr dirty="0" sz="2400" spc="-165"/>
              <a:t> </a:t>
            </a:r>
            <a:r>
              <a:rPr dirty="0" sz="2400"/>
              <a:t>ACLs</a:t>
            </a:r>
            <a:r>
              <a:rPr dirty="0" sz="2400" spc="-65"/>
              <a:t> </a:t>
            </a:r>
            <a:r>
              <a:rPr dirty="0" sz="2400"/>
              <a:t>per</a:t>
            </a:r>
            <a:r>
              <a:rPr dirty="0" sz="2400" spc="-65"/>
              <a:t> </a:t>
            </a:r>
            <a:r>
              <a:rPr dirty="0" sz="2400" spc="-10"/>
              <a:t>Interface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778115" cy="2136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limit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can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interface. </a:t>
            </a:r>
            <a:r>
              <a:rPr dirty="0" sz="1600" spc="-25">
                <a:latin typeface="Arial MT"/>
                <a:cs typeface="Arial MT"/>
              </a:rPr>
              <a:t>For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dual-</a:t>
            </a:r>
            <a:r>
              <a:rPr dirty="0" sz="1600">
                <a:latin typeface="Arial MT"/>
                <a:cs typeface="Arial MT"/>
              </a:rPr>
              <a:t>stacked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(i.e,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four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ACLs </a:t>
            </a:r>
            <a:r>
              <a:rPr dirty="0" sz="1600">
                <a:latin typeface="Arial MT"/>
                <a:cs typeface="Arial MT"/>
              </a:rPr>
              <a:t>applied,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figure.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>
                <a:latin typeface="Arial MT"/>
                <a:cs typeface="Arial MT"/>
              </a:rPr>
              <a:t>Specifically,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have: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53618" y="3421507"/>
            <a:ext cx="3402965" cy="757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Note</a:t>
            </a:r>
            <a:r>
              <a:rPr dirty="0" sz="1200" spc="-10">
                <a:latin typeface="Arial MT"/>
                <a:cs typeface="Arial MT"/>
              </a:rPr>
              <a:t>: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ACLs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do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not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have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be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configured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both </a:t>
            </a:r>
            <a:r>
              <a:rPr dirty="0" sz="1200" spc="-10">
                <a:latin typeface="Arial MT"/>
                <a:cs typeface="Arial MT"/>
              </a:rPr>
              <a:t>directions.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number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ACLs and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their</a:t>
            </a:r>
            <a:r>
              <a:rPr dirty="0" sz="1200" spc="-10">
                <a:latin typeface="Arial MT"/>
                <a:cs typeface="Arial MT"/>
              </a:rPr>
              <a:t> direction </a:t>
            </a:r>
            <a:r>
              <a:rPr dirty="0" sz="1200">
                <a:latin typeface="Arial MT"/>
                <a:cs typeface="Arial MT"/>
              </a:rPr>
              <a:t>applied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interface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will</a:t>
            </a:r>
            <a:r>
              <a:rPr dirty="0" sz="1200" spc="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depend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security </a:t>
            </a:r>
            <a:r>
              <a:rPr dirty="0" sz="1200">
                <a:latin typeface="Arial MT"/>
                <a:cs typeface="Arial MT"/>
              </a:rPr>
              <a:t>policy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of the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organization.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2054631"/>
            <a:ext cx="3686048" cy="2766187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6134"/>
            <a:ext cx="6932295" cy="6826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6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400" spc="-5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ACL</a:t>
            </a:r>
            <a:r>
              <a:rPr dirty="0" sz="1400" spc="-7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400" spc="-10">
                <a:solidFill>
                  <a:srgbClr val="57575B"/>
                </a:solidFill>
                <a:latin typeface="Arial MT"/>
                <a:cs typeface="Arial MT"/>
              </a:rPr>
              <a:t>Concepts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7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Explain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how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ACLs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part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security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policy.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4512" y="1826641"/>
          <a:ext cx="7985759" cy="1694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14980"/>
                <a:gridCol w="4881880"/>
              </a:tblGrid>
              <a:tr h="3390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600" spc="-6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6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Purpose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600" spc="-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filter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Wildcard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Masks</a:t>
                      </a:r>
                      <a:r>
                        <a:rPr dirty="0" sz="1600" spc="-4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dirty="0" sz="1600" spc="-1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600" spc="-10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wildcard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masks.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Guidelines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dirty="0" sz="1600" spc="-10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</a:t>
                      </a:r>
                      <a:r>
                        <a:rPr dirty="0" sz="16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dirty="0" sz="1600" spc="-9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Types</a:t>
                      </a:r>
                      <a:r>
                        <a:rPr dirty="0" sz="16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6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IPv4</a:t>
                      </a:r>
                      <a:r>
                        <a:rPr dirty="0" sz="1600" spc="-7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Compare</a:t>
                      </a:r>
                      <a:r>
                        <a:rPr dirty="0" sz="1600" spc="-8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standard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IPv4</a:t>
                      </a:r>
                      <a:r>
                        <a:rPr dirty="0" sz="1600" spc="-10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Guidelines</a:t>
            </a:r>
            <a:r>
              <a:rPr dirty="0" spc="-40"/>
              <a:t> </a:t>
            </a:r>
            <a:r>
              <a:rPr dirty="0"/>
              <a:t>for</a:t>
            </a:r>
            <a:r>
              <a:rPr dirty="0" spc="-105"/>
              <a:t> </a:t>
            </a:r>
            <a:r>
              <a:rPr dirty="0"/>
              <a:t>ACL</a:t>
            </a:r>
            <a:r>
              <a:rPr dirty="0" spc="-85"/>
              <a:t> </a:t>
            </a:r>
            <a:r>
              <a:rPr dirty="0" spc="-10"/>
              <a:t>Creation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ACL</a:t>
            </a:r>
            <a:r>
              <a:rPr dirty="0" sz="2400" spc="-120"/>
              <a:t> </a:t>
            </a:r>
            <a:r>
              <a:rPr dirty="0" sz="2400"/>
              <a:t>Best</a:t>
            </a:r>
            <a:r>
              <a:rPr dirty="0" sz="2400" spc="-25"/>
              <a:t> </a:t>
            </a:r>
            <a:r>
              <a:rPr dirty="0" sz="2400" spc="-10"/>
              <a:t>Practices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00989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attention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detail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care.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Mistakes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costly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terms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downtime,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troubleshooting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efforts,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service.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planning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required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10">
                <a:latin typeface="Arial MT"/>
                <a:cs typeface="Arial MT"/>
              </a:rPr>
              <a:t> configuring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80669" y="1619250"/>
          <a:ext cx="7847965" cy="2978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79215"/>
                <a:gridCol w="3879215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Guideline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Benefit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47625" marR="5861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Base</a:t>
                      </a:r>
                      <a:r>
                        <a:rPr dirty="0" sz="1400" spc="-10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organizational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security policies.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425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ensure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organizational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security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guidelines.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Write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what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want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10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do.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603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avoid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inadvertently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creating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potential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access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problems.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 marR="1689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text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editor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create,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edit,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save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your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3213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4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library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reusable ACLs.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 marR="17691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Document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remark</a:t>
                      </a:r>
                      <a:r>
                        <a:rPr dirty="0" sz="14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command.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23622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 help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(and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others)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understand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purpose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ACE.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521970">
                <a:tc>
                  <a:txBody>
                    <a:bodyPr/>
                    <a:lstStyle/>
                    <a:p>
                      <a:pPr marL="47625" marR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Test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development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before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implementing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them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production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11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help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you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avoid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costly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errors.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54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609028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4.4</a:t>
            </a:r>
            <a:r>
              <a:rPr dirty="0" sz="4600" spc="-204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Types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114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IPv4</a:t>
            </a:r>
            <a:r>
              <a:rPr dirty="0" sz="4600" spc="-3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41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Standard</a:t>
            </a:r>
            <a:r>
              <a:rPr dirty="0" sz="2400" spc="-90"/>
              <a:t> </a:t>
            </a:r>
            <a:r>
              <a:rPr dirty="0" sz="2400"/>
              <a:t>and</a:t>
            </a:r>
            <a:r>
              <a:rPr dirty="0" sz="2400" spc="-90"/>
              <a:t> </a:t>
            </a:r>
            <a:r>
              <a:rPr dirty="0" sz="2400" spc="-10"/>
              <a:t>Extended</a:t>
            </a:r>
            <a:r>
              <a:rPr dirty="0" sz="2400" spc="-15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11225"/>
            <a:ext cx="8100695" cy="163512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IPv4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ACLs:</a:t>
            </a:r>
            <a:endParaRPr sz="1600">
              <a:latin typeface="Arial MT"/>
              <a:cs typeface="Arial MT"/>
            </a:endParaRPr>
          </a:p>
          <a:p>
            <a:pPr marL="355600" marR="633095" indent="-3429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spc="-10" b="1">
                <a:latin typeface="Arial"/>
                <a:cs typeface="Arial"/>
              </a:rPr>
              <a:t>Standard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ACLs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IPv4 </a:t>
            </a:r>
            <a:r>
              <a:rPr dirty="0" sz="1600" spc="-10">
                <a:latin typeface="Arial MT"/>
                <a:cs typeface="Arial MT"/>
              </a:rPr>
              <a:t>address.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Extended</a:t>
            </a:r>
            <a:r>
              <a:rPr dirty="0" sz="1600" spc="-7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ACLs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address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type, source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TCP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UDP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ports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more.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IPv4</a:t>
            </a:r>
            <a:r>
              <a:rPr dirty="0" spc="-10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Numbered</a:t>
            </a:r>
            <a:r>
              <a:rPr dirty="0" sz="2400" spc="-80"/>
              <a:t> </a:t>
            </a:r>
            <a:r>
              <a:rPr dirty="0" sz="2400"/>
              <a:t>and</a:t>
            </a:r>
            <a:r>
              <a:rPr dirty="0" sz="2400" spc="-80"/>
              <a:t> </a:t>
            </a:r>
            <a:r>
              <a:rPr dirty="0" sz="2400" spc="-20"/>
              <a:t>Named</a:t>
            </a:r>
            <a:r>
              <a:rPr dirty="0" sz="2400" spc="-14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10641" y="711225"/>
            <a:ext cx="7856220" cy="8547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spc="-10" b="1">
                <a:latin typeface="Arial"/>
                <a:cs typeface="Arial"/>
              </a:rPr>
              <a:t>Numbered</a:t>
            </a:r>
            <a:r>
              <a:rPr dirty="0" sz="1600" spc="-3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ACLs</a:t>
            </a:r>
            <a:endParaRPr sz="16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380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1-</a:t>
            </a:r>
            <a:r>
              <a:rPr dirty="0" sz="1600">
                <a:latin typeface="Arial MT"/>
                <a:cs typeface="Arial MT"/>
              </a:rPr>
              <a:t>99,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1300-</a:t>
            </a:r>
            <a:r>
              <a:rPr dirty="0" sz="1600">
                <a:latin typeface="Arial MT"/>
                <a:cs typeface="Arial MT"/>
              </a:rPr>
              <a:t>1999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while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100- </a:t>
            </a:r>
            <a:r>
              <a:rPr dirty="0" sz="1600">
                <a:latin typeface="Arial MT"/>
                <a:cs typeface="Arial MT"/>
              </a:rPr>
              <a:t>199,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2000-</a:t>
            </a:r>
            <a:r>
              <a:rPr dirty="0" sz="1600">
                <a:latin typeface="Arial MT"/>
                <a:cs typeface="Arial MT"/>
              </a:rPr>
              <a:t>2699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ACLs.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720394" y="2061095"/>
            <a:ext cx="7329805" cy="2124075"/>
          </a:xfrm>
          <a:custGeom>
            <a:avLst/>
            <a:gdLst/>
            <a:ahLst/>
            <a:cxnLst/>
            <a:rect l="l" t="t" r="r" b="b"/>
            <a:pathLst>
              <a:path w="7329805" h="2124075">
                <a:moveTo>
                  <a:pt x="7329551" y="0"/>
                </a:moveTo>
                <a:lnTo>
                  <a:pt x="0" y="0"/>
                </a:lnTo>
                <a:lnTo>
                  <a:pt x="0" y="2123694"/>
                </a:lnTo>
                <a:lnTo>
                  <a:pt x="7329551" y="2123694"/>
                </a:lnTo>
                <a:lnTo>
                  <a:pt x="7329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99287" y="2076450"/>
            <a:ext cx="4902835" cy="20408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R1(config)#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20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200" spc="-1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200" spc="-50" b="1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&lt;1-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99&gt;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standard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&lt;100-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199&gt;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extended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list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&lt;1100-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1199&gt;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Extended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48-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bit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MAC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&lt;1300-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1999&gt;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standard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(expanded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range)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&lt;200-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299&gt;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Protocol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type-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code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&lt;2000-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2699&gt;</a:t>
            </a:r>
            <a:r>
              <a:rPr dirty="0" sz="1200" spc="-3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extended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r>
              <a:rPr dirty="0" sz="1200" spc="-4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(expanded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range)</a:t>
            </a:r>
            <a:endParaRPr sz="1200">
              <a:latin typeface="Courier New"/>
              <a:cs typeface="Courier New"/>
            </a:endParaRPr>
          </a:p>
          <a:p>
            <a:pPr marL="10350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&lt;700-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799&gt;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48-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bit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MAC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address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  <a:p>
            <a:pPr marL="103505" marR="278765">
              <a:lnSpc>
                <a:spcPct val="100000"/>
              </a:lnSpc>
            </a:pP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rate-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limit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Simple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rate-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limit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specific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access</a:t>
            </a:r>
            <a:r>
              <a:rPr dirty="0" sz="1200" spc="-1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list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template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Enable</a:t>
            </a:r>
            <a:r>
              <a:rPr dirty="0" sz="1200" spc="-3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IP</a:t>
            </a:r>
            <a:r>
              <a:rPr dirty="0" sz="1200" spc="-2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template</a:t>
            </a:r>
            <a:r>
              <a:rPr dirty="0" sz="1200" spc="-15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20">
                <a:solidFill>
                  <a:srgbClr val="DFDFDF"/>
                </a:solidFill>
                <a:latin typeface="Courier New"/>
                <a:cs typeface="Courier New"/>
              </a:rPr>
              <a:t>acls</a:t>
            </a:r>
            <a:endParaRPr sz="1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solidFill>
                  <a:srgbClr val="DFDFDF"/>
                </a:solidFill>
                <a:latin typeface="Courier New"/>
                <a:cs typeface="Courier New"/>
              </a:rPr>
              <a:t>Router(config)#</a:t>
            </a:r>
            <a:r>
              <a:rPr dirty="0" sz="1200" spc="-60">
                <a:solidFill>
                  <a:srgbClr val="DFDFDF"/>
                </a:solidFill>
                <a:latin typeface="Courier New"/>
                <a:cs typeface="Courier New"/>
              </a:rPr>
              <a:t> </a:t>
            </a:r>
            <a:r>
              <a:rPr dirty="0" sz="120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200" spc="-2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941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Numbered</a:t>
            </a:r>
            <a:r>
              <a:rPr dirty="0" sz="2400" spc="-80"/>
              <a:t> </a:t>
            </a:r>
            <a:r>
              <a:rPr dirty="0" sz="2400"/>
              <a:t>and</a:t>
            </a:r>
            <a:r>
              <a:rPr dirty="0" sz="2400" spc="-80"/>
              <a:t> </a:t>
            </a:r>
            <a:r>
              <a:rPr dirty="0" sz="2400" spc="-20"/>
              <a:t>Named</a:t>
            </a:r>
            <a:r>
              <a:rPr dirty="0" sz="2400" spc="-145"/>
              <a:t> </a:t>
            </a:r>
            <a:r>
              <a:rPr dirty="0" sz="2400"/>
              <a:t>ACLs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10641" y="711225"/>
            <a:ext cx="8037195" cy="1878964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 b="1">
                <a:latin typeface="Arial"/>
                <a:cs typeface="Arial"/>
              </a:rPr>
              <a:t>Named</a:t>
            </a:r>
            <a:r>
              <a:rPr dirty="0" sz="1600" spc="-105" b="1">
                <a:latin typeface="Arial"/>
                <a:cs typeface="Arial"/>
              </a:rPr>
              <a:t> </a:t>
            </a:r>
            <a:r>
              <a:rPr dirty="0" sz="1600" spc="-20" b="1">
                <a:latin typeface="Arial"/>
                <a:cs typeface="Arial"/>
              </a:rPr>
              <a:t>ACLs</a:t>
            </a:r>
            <a:endParaRPr sz="16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380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Named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preferred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method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configuring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Specifically,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provide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purpose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the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">
                <a:latin typeface="Arial MT"/>
                <a:cs typeface="Arial MT"/>
              </a:rPr>
              <a:t> extended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FTP-FILTER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far better </a:t>
            </a:r>
            <a:r>
              <a:rPr dirty="0" sz="1600" spc="-20">
                <a:latin typeface="Arial MT"/>
                <a:cs typeface="Arial MT"/>
              </a:rPr>
              <a:t>than </a:t>
            </a:r>
            <a:r>
              <a:rPr dirty="0" sz="1600">
                <a:latin typeface="Arial MT"/>
                <a:cs typeface="Arial MT"/>
              </a:rPr>
              <a:t>having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numbered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100.</a:t>
            </a:r>
            <a:endParaRPr sz="1600">
              <a:latin typeface="Arial MT"/>
              <a:cs typeface="Arial MT"/>
            </a:endParaRPr>
          </a:p>
          <a:p>
            <a:pPr marL="355600" marR="60325" indent="-343535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b="1">
                <a:latin typeface="Arial"/>
                <a:cs typeface="Arial"/>
              </a:rPr>
              <a:t>ip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access-</a:t>
            </a:r>
            <a:r>
              <a:rPr dirty="0" sz="1600" b="1">
                <a:latin typeface="Arial"/>
                <a:cs typeface="Arial"/>
              </a:rPr>
              <a:t>list</a:t>
            </a:r>
            <a:r>
              <a:rPr dirty="0" sz="1600" spc="1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global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named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shown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example.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3013" y="2796197"/>
            <a:ext cx="7752715" cy="954405"/>
          </a:xfrm>
          <a:prstGeom prst="rect">
            <a:avLst/>
          </a:prstGeom>
          <a:solidFill>
            <a:srgbClr val="000000"/>
          </a:solidFill>
        </p:spPr>
        <p:txBody>
          <a:bodyPr wrap="square" lIns="0" tIns="2540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R1(config)#</a:t>
            </a:r>
            <a:r>
              <a:rPr dirty="0" sz="1400" spc="-7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ip</a:t>
            </a:r>
            <a:r>
              <a:rPr dirty="0" sz="1400" spc="-5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access-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list</a:t>
            </a:r>
            <a:r>
              <a:rPr dirty="0" sz="14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extended</a:t>
            </a:r>
            <a:r>
              <a:rPr dirty="0" sz="1400" spc="-4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20" b="1">
                <a:solidFill>
                  <a:srgbClr val="FFFFFF"/>
                </a:solidFill>
                <a:latin typeface="Courier New"/>
                <a:cs typeface="Courier New"/>
              </a:rPr>
              <a:t>FTP-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FILTER</a:t>
            </a:r>
            <a:endParaRPr sz="1400">
              <a:latin typeface="Courier New"/>
              <a:cs typeface="Courier New"/>
            </a:endParaRPr>
          </a:p>
          <a:p>
            <a:pPr marL="91440" marR="205104">
              <a:lnSpc>
                <a:spcPct val="100000"/>
              </a:lnSpc>
            </a:pP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R1(config-ext-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nacl)#</a:t>
            </a:r>
            <a:r>
              <a:rPr dirty="0" sz="14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4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192.168.10.0</a:t>
            </a:r>
            <a:r>
              <a:rPr dirty="0" sz="14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0.0.0.255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any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eq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25" b="1">
                <a:solidFill>
                  <a:srgbClr val="FFFFFF"/>
                </a:solidFill>
                <a:latin typeface="Courier New"/>
                <a:cs typeface="Courier New"/>
              </a:rPr>
              <a:t>ftp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R1(config-ext-</a:t>
            </a:r>
            <a:r>
              <a:rPr dirty="0" sz="1400">
                <a:solidFill>
                  <a:srgbClr val="FFFFFF"/>
                </a:solidFill>
                <a:latin typeface="Courier New"/>
                <a:cs typeface="Courier New"/>
              </a:rPr>
              <a:t>nacl)#</a:t>
            </a:r>
            <a:r>
              <a:rPr dirty="0" sz="1400" spc="-5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permit</a:t>
            </a:r>
            <a:r>
              <a:rPr dirty="0" sz="1400" spc="-5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tcp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192.168.10.0</a:t>
            </a:r>
            <a:r>
              <a:rPr dirty="0" sz="1400" spc="-40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0.0.0.255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any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b="1">
                <a:solidFill>
                  <a:srgbClr val="FFFFFF"/>
                </a:solidFill>
                <a:latin typeface="Courier New"/>
                <a:cs typeface="Courier New"/>
              </a:rPr>
              <a:t>eq</a:t>
            </a:r>
            <a:r>
              <a:rPr dirty="0" sz="1400" spc="-35" b="1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dirty="0" sz="1400" spc="-10" b="1">
                <a:solidFill>
                  <a:srgbClr val="FFFFFF"/>
                </a:solidFill>
                <a:latin typeface="Courier New"/>
                <a:cs typeface="Courier New"/>
              </a:rPr>
              <a:t>ftp-</a:t>
            </a:r>
            <a:r>
              <a:rPr dirty="0" sz="1400" spc="-20" b="1">
                <a:solidFill>
                  <a:srgbClr val="FFFFFF"/>
                </a:solidFill>
                <a:latin typeface="Courier New"/>
                <a:cs typeface="Courier New"/>
              </a:rPr>
              <a:t>data </a:t>
            </a:r>
            <a:r>
              <a:rPr dirty="0" sz="1400" spc="-10">
                <a:solidFill>
                  <a:srgbClr val="FFFFFF"/>
                </a:solidFill>
                <a:latin typeface="Courier New"/>
                <a:cs typeface="Courier New"/>
              </a:rPr>
              <a:t>R1(config-ext-nacl)#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9210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Where</a:t>
            </a:r>
            <a:r>
              <a:rPr dirty="0" sz="2400" spc="-55"/>
              <a:t> </a:t>
            </a:r>
            <a:r>
              <a:rPr dirty="0" sz="2400"/>
              <a:t>to</a:t>
            </a:r>
            <a:r>
              <a:rPr dirty="0" sz="2400" spc="-55"/>
              <a:t> </a:t>
            </a:r>
            <a:r>
              <a:rPr dirty="0" sz="2400" spc="-10"/>
              <a:t>Place</a:t>
            </a:r>
            <a:r>
              <a:rPr dirty="0" sz="2400" spc="-155"/>
              <a:t> </a:t>
            </a:r>
            <a:r>
              <a:rPr dirty="0" sz="2400" spc="-20"/>
              <a:t>ACLs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710304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101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Every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it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greatest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impact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efficiency.</a:t>
            </a:r>
            <a:endParaRPr sz="1600">
              <a:latin typeface="Arial MT"/>
              <a:cs typeface="Arial MT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located</a:t>
            </a:r>
            <a:r>
              <a:rPr dirty="0" sz="1600" spc="-35">
                <a:latin typeface="Arial MT"/>
                <a:cs typeface="Arial MT"/>
              </a:rPr>
              <a:t> as </a:t>
            </a:r>
            <a:r>
              <a:rPr dirty="0" sz="1600">
                <a:latin typeface="Arial MT"/>
                <a:cs typeface="Arial MT"/>
              </a:rPr>
              <a:t>close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filtered.</a:t>
            </a:r>
            <a:endParaRPr sz="1600">
              <a:latin typeface="Arial MT"/>
              <a:cs typeface="Arial MT"/>
            </a:endParaRPr>
          </a:p>
          <a:p>
            <a:pPr algn="just" marL="355600" marR="635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as </a:t>
            </a:r>
            <a:r>
              <a:rPr dirty="0" sz="1600">
                <a:latin typeface="Arial MT"/>
                <a:cs typeface="Arial MT"/>
              </a:rPr>
              <a:t>close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destination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possible.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84682" y="1086568"/>
            <a:ext cx="4362692" cy="297405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93890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Where</a:t>
            </a:r>
            <a:r>
              <a:rPr dirty="0" sz="2400" spc="-65"/>
              <a:t> </a:t>
            </a:r>
            <a:r>
              <a:rPr dirty="0" sz="2400"/>
              <a:t>to</a:t>
            </a:r>
            <a:r>
              <a:rPr dirty="0" sz="2400" spc="-60"/>
              <a:t> </a:t>
            </a:r>
            <a:r>
              <a:rPr dirty="0" sz="2400" spc="-10"/>
              <a:t>Place</a:t>
            </a:r>
            <a:r>
              <a:rPr dirty="0" sz="2400" spc="-155"/>
              <a:t> </a:t>
            </a:r>
            <a:r>
              <a:rPr dirty="0" sz="2400"/>
              <a:t>ACLs</a:t>
            </a:r>
            <a:r>
              <a:rPr dirty="0" sz="2400" spc="-45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25450" y="1234313"/>
          <a:ext cx="8369300" cy="3002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0770"/>
                <a:gridCol w="4659630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Factors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Influencing</a:t>
                      </a:r>
                      <a:r>
                        <a:rPr dirty="0" sz="1400" spc="-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ACL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Placement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Explanation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85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353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400" spc="-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extent</a:t>
                      </a:r>
                      <a:r>
                        <a:rPr dirty="0" sz="14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organizational</a:t>
                      </a:r>
                      <a:r>
                        <a:rPr dirty="0" sz="14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control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463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9494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Placement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depend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whether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organization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both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destination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r>
                        <a:rPr dirty="0" sz="1400" spc="-6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dirty="0" sz="1400" spc="-3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networks</a:t>
                      </a:r>
                      <a:r>
                        <a:rPr dirty="0" sz="1400" spc="-6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involved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517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desirable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filter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unwanted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prevent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transmission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400" spc="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bandwidth-consuming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1375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8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Ease</a:t>
                      </a:r>
                      <a:r>
                        <a:rPr dirty="0" sz="1400" spc="-2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dirty="0" sz="14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configuration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8260" marR="139700" indent="-7620">
                        <a:lnSpc>
                          <a:spcPct val="100000"/>
                        </a:lnSpc>
                        <a:spcBef>
                          <a:spcPts val="300"/>
                        </a:spcBef>
                        <a:buSzPct val="92857"/>
                        <a:buChar char="•"/>
                        <a:tabLst>
                          <a:tab pos="110489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may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easier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implement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9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destination,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unnecessarily.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48260" marR="290830" indent="-8255">
                        <a:lnSpc>
                          <a:spcPct val="100000"/>
                        </a:lnSpc>
                        <a:buSzPct val="92857"/>
                        <a:buChar char="•"/>
                        <a:tabLst>
                          <a:tab pos="109855" algn="l"/>
                        </a:tabLst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dirty="0" sz="1400" spc="-1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could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where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originated.</a:t>
                      </a:r>
                      <a:r>
                        <a:rPr dirty="0" sz="1400" spc="-9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would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save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bandwidth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filtering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traffic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source,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would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require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creating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dirty="0" sz="1400" spc="-10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ACLs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multiple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7066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Standard</a:t>
            </a:r>
            <a:r>
              <a:rPr dirty="0" sz="2400" spc="-150"/>
              <a:t> </a:t>
            </a:r>
            <a:r>
              <a:rPr dirty="0" sz="2400"/>
              <a:t>ACL</a:t>
            </a:r>
            <a:r>
              <a:rPr dirty="0" sz="2400" spc="-160"/>
              <a:t> </a:t>
            </a:r>
            <a:r>
              <a:rPr dirty="0" sz="2400"/>
              <a:t>Placement</a:t>
            </a:r>
            <a:r>
              <a:rPr dirty="0" sz="2400" spc="-50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275965" cy="23177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administrator</a:t>
            </a:r>
            <a:r>
              <a:rPr dirty="0" sz="1600" spc="5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wants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prevent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originating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192.168.10.0/24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from </a:t>
            </a:r>
            <a:r>
              <a:rPr dirty="0" sz="1600">
                <a:latin typeface="Arial MT"/>
                <a:cs typeface="Arial MT"/>
              </a:rPr>
              <a:t>reaching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192.168.30.0/24 network.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50"/>
              </a:spcBef>
            </a:pPr>
            <a:endParaRPr sz="1600">
              <a:latin typeface="Arial MT"/>
              <a:cs typeface="Arial MT"/>
            </a:endParaRPr>
          </a:p>
          <a:p>
            <a:pPr marL="12700" marR="7874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placement </a:t>
            </a:r>
            <a:r>
              <a:rPr dirty="0" sz="1600">
                <a:latin typeface="Arial MT"/>
                <a:cs typeface="Arial MT"/>
              </a:rPr>
              <a:t>guidelines,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 </a:t>
            </a:r>
            <a:r>
              <a:rPr dirty="0" sz="1600">
                <a:latin typeface="Arial MT"/>
                <a:cs typeface="Arial MT"/>
              </a:rPr>
              <a:t>place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standard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</a:t>
            </a:r>
            <a:r>
              <a:rPr dirty="0" sz="1600" spc="-25">
                <a:latin typeface="Arial MT"/>
                <a:cs typeface="Arial MT"/>
              </a:rPr>
              <a:t>R3.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9426" y="980051"/>
            <a:ext cx="4777269" cy="3154241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IPv4</a:t>
            </a:r>
            <a:r>
              <a:rPr dirty="0" spc="-10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20"/>
              <a:t>Standard</a:t>
            </a:r>
            <a:r>
              <a:rPr dirty="0" sz="2400" spc="-150"/>
              <a:t> </a:t>
            </a:r>
            <a:r>
              <a:rPr dirty="0" sz="2400"/>
              <a:t>ACL</a:t>
            </a:r>
            <a:r>
              <a:rPr dirty="0" sz="2400" spc="-165"/>
              <a:t> </a:t>
            </a:r>
            <a:r>
              <a:rPr dirty="0" sz="2400"/>
              <a:t>Placement</a:t>
            </a:r>
            <a:r>
              <a:rPr dirty="0" sz="2400" spc="-75"/>
              <a:t> </a:t>
            </a:r>
            <a:r>
              <a:rPr dirty="0" sz="2400"/>
              <a:t>Example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3861435" cy="37992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possible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R3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apply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standard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ACL: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R3</a:t>
            </a:r>
            <a:r>
              <a:rPr dirty="0" sz="1400" spc="-2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S0/1/1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(inbound)</a:t>
            </a:r>
            <a:r>
              <a:rPr dirty="0" sz="1400" spc="-5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S0/1/1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.10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However,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would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.10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192.168.31.0/24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(.31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this </a:t>
            </a:r>
            <a:r>
              <a:rPr dirty="0" sz="1400">
                <a:latin typeface="Arial MT"/>
                <a:cs typeface="Arial MT"/>
              </a:rPr>
              <a:t>example)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Therefore,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standard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interface.</a:t>
            </a:r>
            <a:endParaRPr sz="1400">
              <a:latin typeface="Arial MT"/>
              <a:cs typeface="Arial MT"/>
            </a:endParaRPr>
          </a:p>
          <a:p>
            <a:pPr marL="355600" marR="66675" indent="-3429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400" b="1">
                <a:latin typeface="Arial"/>
                <a:cs typeface="Arial"/>
              </a:rPr>
              <a:t>R3</a:t>
            </a:r>
            <a:r>
              <a:rPr dirty="0" sz="1400" spc="-3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G0/0</a:t>
            </a:r>
            <a:r>
              <a:rPr dirty="0" sz="1400" spc="-4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interface</a:t>
            </a:r>
            <a:r>
              <a:rPr dirty="0" sz="1400" spc="-6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(outbound)</a:t>
            </a:r>
            <a:r>
              <a:rPr dirty="0" sz="1400" spc="-4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outbound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35">
                <a:latin typeface="Arial MT"/>
                <a:cs typeface="Arial MT"/>
              </a:rPr>
              <a:t>on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G0/0/0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affect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reachable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R3.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.10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still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able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to </a:t>
            </a:r>
            <a:r>
              <a:rPr dirty="0" sz="1400">
                <a:latin typeface="Arial MT"/>
                <a:cs typeface="Arial MT"/>
              </a:rPr>
              <a:t>reach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.31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best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place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meet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requirements.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1253629"/>
            <a:ext cx="4196461" cy="280649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79768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Types</a:t>
            </a:r>
            <a:r>
              <a:rPr dirty="0" sz="1600" spc="-3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25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IPv4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75678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Extended</a:t>
            </a:r>
            <a:r>
              <a:rPr dirty="0" sz="2400" spc="-160"/>
              <a:t> </a:t>
            </a:r>
            <a:r>
              <a:rPr dirty="0" sz="2400"/>
              <a:t>ACL</a:t>
            </a:r>
            <a:r>
              <a:rPr dirty="0" sz="2400" spc="-165"/>
              <a:t> </a:t>
            </a:r>
            <a:r>
              <a:rPr dirty="0" sz="2400"/>
              <a:t>Placement</a:t>
            </a:r>
            <a:r>
              <a:rPr dirty="0" sz="2400" spc="-95"/>
              <a:t> </a:t>
            </a:r>
            <a:r>
              <a:rPr dirty="0" sz="2400" spc="-10"/>
              <a:t>Example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360984" y="760603"/>
            <a:ext cx="4218305" cy="30492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should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close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source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possible.</a:t>
            </a:r>
            <a:endParaRPr sz="1600">
              <a:latin typeface="Arial MT"/>
              <a:cs typeface="Arial MT"/>
            </a:endParaRPr>
          </a:p>
          <a:p>
            <a:pPr marL="355600" marR="152400" indent="-343535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 spc="-10">
                <a:latin typeface="Arial MT"/>
                <a:cs typeface="Arial MT"/>
              </a:rPr>
              <a:t>However,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place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devices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they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control. </a:t>
            </a:r>
            <a:r>
              <a:rPr dirty="0" sz="1600">
                <a:latin typeface="Arial MT"/>
                <a:cs typeface="Arial MT"/>
              </a:rPr>
              <a:t>Therefore,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placement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context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where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organizational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extends.</a:t>
            </a:r>
            <a:endParaRPr sz="1600">
              <a:latin typeface="Arial MT"/>
              <a:cs typeface="Arial MT"/>
            </a:endParaRPr>
          </a:p>
          <a:p>
            <a:pPr marL="355600" marR="139065" indent="-343535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figure,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example,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Company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wants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Telnet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FTP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Company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B’s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192.168.30.0/24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192.168.11.0/24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while </a:t>
            </a:r>
            <a:r>
              <a:rPr dirty="0" sz="1600">
                <a:latin typeface="Arial MT"/>
                <a:cs typeface="Arial MT"/>
              </a:rPr>
              <a:t>permitting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7093" y="1080564"/>
            <a:ext cx="4334819" cy="296728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38734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4.1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Purpose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of</a:t>
            </a:r>
            <a:r>
              <a:rPr dirty="0" sz="4600" spc="-31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ACLs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 spc="-10"/>
              <a:t>Types</a:t>
            </a:r>
            <a:r>
              <a:rPr dirty="0" spc="-35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IPv4</a:t>
            </a:r>
            <a:r>
              <a:rPr dirty="0" spc="-10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Extended</a:t>
            </a:r>
            <a:r>
              <a:rPr dirty="0" sz="2400" spc="-160"/>
              <a:t> </a:t>
            </a:r>
            <a:r>
              <a:rPr dirty="0" sz="2400"/>
              <a:t>ACL</a:t>
            </a:r>
            <a:r>
              <a:rPr dirty="0" sz="2400" spc="-165"/>
              <a:t> </a:t>
            </a:r>
            <a:r>
              <a:rPr dirty="0" sz="2400"/>
              <a:t>Placement</a:t>
            </a:r>
            <a:r>
              <a:rPr dirty="0" sz="2400" spc="-110"/>
              <a:t> </a:t>
            </a:r>
            <a:r>
              <a:rPr dirty="0" sz="2400"/>
              <a:t>Example</a:t>
            </a:r>
            <a:r>
              <a:rPr dirty="0" sz="2400" spc="-6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3" name="object 3" descr=""/>
          <p:cNvSpPr txBox="1"/>
          <p:nvPr/>
        </p:nvSpPr>
        <p:spPr>
          <a:xfrm>
            <a:off x="324408" y="759078"/>
            <a:ext cx="4286885" cy="37223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175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would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accomplish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task, </a:t>
            </a:r>
            <a:r>
              <a:rPr dirty="0" sz="1400">
                <a:latin typeface="Arial MT"/>
                <a:cs typeface="Arial MT"/>
              </a:rPr>
              <a:t>but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administrator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R3.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addition,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solution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allows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unwanted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cross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entire </a:t>
            </a:r>
            <a:r>
              <a:rPr dirty="0" sz="1400">
                <a:latin typeface="Arial MT"/>
                <a:cs typeface="Arial MT"/>
              </a:rPr>
              <a:t>network,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blocked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destination.</a:t>
            </a:r>
            <a:endParaRPr sz="1400">
              <a:latin typeface="Arial MT"/>
              <a:cs typeface="Arial MT"/>
            </a:endParaRPr>
          </a:p>
          <a:p>
            <a:pPr marL="12700" marR="181610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solution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that </a:t>
            </a:r>
            <a:r>
              <a:rPr dirty="0" sz="1400">
                <a:latin typeface="Arial MT"/>
                <a:cs typeface="Arial MT"/>
              </a:rPr>
              <a:t>specifies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addresses.</a:t>
            </a:r>
            <a:endParaRPr sz="1400">
              <a:latin typeface="Arial MT"/>
              <a:cs typeface="Arial MT"/>
            </a:endParaRPr>
          </a:p>
          <a:p>
            <a:pPr marL="12700" marR="168275">
              <a:lnSpc>
                <a:spcPct val="100000"/>
              </a:lnSpc>
              <a:spcBef>
                <a:spcPts val="335"/>
              </a:spcBef>
            </a:pP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possible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R1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ACL:</a:t>
            </a:r>
            <a:endParaRPr sz="1400">
              <a:latin typeface="Arial MT"/>
              <a:cs typeface="Arial MT"/>
            </a:endParaRPr>
          </a:p>
          <a:p>
            <a:pPr marL="184785" marR="5080" indent="-172720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b="1">
                <a:latin typeface="Arial"/>
                <a:cs typeface="Arial"/>
              </a:rPr>
              <a:t>R1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S0/1/0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interface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(outbound)</a:t>
            </a:r>
            <a:r>
              <a:rPr dirty="0" sz="1200" spc="45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extended</a:t>
            </a:r>
            <a:r>
              <a:rPr dirty="0" sz="1200" spc="-10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ACL</a:t>
            </a:r>
            <a:r>
              <a:rPr dirty="0" sz="1200" spc="-6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-25">
                <a:latin typeface="Arial MT"/>
                <a:cs typeface="Arial MT"/>
              </a:rPr>
              <a:t> be </a:t>
            </a:r>
            <a:r>
              <a:rPr dirty="0" sz="1200">
                <a:latin typeface="Arial MT"/>
                <a:cs typeface="Arial MT"/>
              </a:rPr>
              <a:t>applied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outbound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S0/1/0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interface.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This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solution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will </a:t>
            </a:r>
            <a:r>
              <a:rPr dirty="0" sz="1200">
                <a:latin typeface="Arial MT"/>
                <a:cs typeface="Arial MT"/>
              </a:rPr>
              <a:t>process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all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packets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leaving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R1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including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packets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20">
                <a:latin typeface="Arial MT"/>
                <a:cs typeface="Arial MT"/>
              </a:rPr>
              <a:t>from </a:t>
            </a:r>
            <a:r>
              <a:rPr dirty="0" sz="1200" spc="-10">
                <a:latin typeface="Arial MT"/>
                <a:cs typeface="Arial MT"/>
              </a:rPr>
              <a:t>192.168.10.0/24.</a:t>
            </a:r>
            <a:endParaRPr sz="1200">
              <a:latin typeface="Arial MT"/>
              <a:cs typeface="Arial MT"/>
            </a:endParaRPr>
          </a:p>
          <a:p>
            <a:pPr marL="184785" marR="85725" indent="-17272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84785" algn="l"/>
              </a:tabLst>
            </a:pPr>
            <a:r>
              <a:rPr dirty="0" sz="1200" b="1">
                <a:latin typeface="Arial"/>
                <a:cs typeface="Arial"/>
              </a:rPr>
              <a:t>R1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G0/0/1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interface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(inbound)</a:t>
            </a:r>
            <a:r>
              <a:rPr dirty="0" sz="1200" spc="50" b="1">
                <a:latin typeface="Arial"/>
                <a:cs typeface="Arial"/>
              </a:rPr>
              <a:t> </a:t>
            </a:r>
            <a:r>
              <a:rPr dirty="0" sz="1200">
                <a:latin typeface="Arial MT"/>
                <a:cs typeface="Arial MT"/>
              </a:rPr>
              <a:t>-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extended</a:t>
            </a:r>
            <a:r>
              <a:rPr dirty="0" sz="1200" spc="-10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ACL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can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be </a:t>
            </a:r>
            <a:r>
              <a:rPr dirty="0" sz="1200">
                <a:latin typeface="Arial MT"/>
                <a:cs typeface="Arial MT"/>
              </a:rPr>
              <a:t>applied</a:t>
            </a:r>
            <a:r>
              <a:rPr dirty="0" sz="1200" spc="-5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inbound</a:t>
            </a:r>
            <a:r>
              <a:rPr dirty="0" sz="1200" spc="-4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G0/0/1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and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only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packets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from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the </a:t>
            </a:r>
            <a:r>
              <a:rPr dirty="0" sz="1200" spc="-10">
                <a:latin typeface="Arial MT"/>
                <a:cs typeface="Arial MT"/>
              </a:rPr>
              <a:t>192.168.11.0/24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network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are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subject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7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ACL</a:t>
            </a:r>
            <a:r>
              <a:rPr dirty="0" sz="1200" spc="-7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processing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 spc="-25">
                <a:latin typeface="Arial MT"/>
                <a:cs typeface="Arial MT"/>
              </a:rPr>
              <a:t>on </a:t>
            </a:r>
            <a:r>
              <a:rPr dirty="0" sz="1200">
                <a:latin typeface="Arial MT"/>
                <a:cs typeface="Arial MT"/>
              </a:rPr>
              <a:t>R1.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Because</a:t>
            </a:r>
            <a:r>
              <a:rPr dirty="0" sz="1200" spc="-3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filter</a:t>
            </a:r>
            <a:r>
              <a:rPr dirty="0" sz="1200" spc="-3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be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limited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only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those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packets </a:t>
            </a:r>
            <a:r>
              <a:rPr dirty="0" sz="1200">
                <a:latin typeface="Arial MT"/>
                <a:cs typeface="Arial MT"/>
              </a:rPr>
              <a:t>leaving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192.168.11.0/24</a:t>
            </a:r>
            <a:r>
              <a:rPr dirty="0" sz="1200" spc="-5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network,</a:t>
            </a:r>
            <a:r>
              <a:rPr dirty="0" sz="1200" spc="-2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applying</a:t>
            </a:r>
            <a:r>
              <a:rPr dirty="0" sz="1200" spc="-4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extended </a:t>
            </a:r>
            <a:r>
              <a:rPr dirty="0" sz="1200">
                <a:latin typeface="Arial MT"/>
                <a:cs typeface="Arial MT"/>
              </a:rPr>
              <a:t>ACL</a:t>
            </a:r>
            <a:r>
              <a:rPr dirty="0" sz="1200" spc="-6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to G0/1</a:t>
            </a:r>
            <a:r>
              <a:rPr dirty="0" sz="1200" spc="-2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is</a:t>
            </a:r>
            <a:r>
              <a:rPr dirty="0" sz="1200" spc="-5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the</a:t>
            </a:r>
            <a:r>
              <a:rPr dirty="0" sz="1200" spc="-10">
                <a:latin typeface="Arial MT"/>
                <a:cs typeface="Arial MT"/>
              </a:rPr>
              <a:t> </a:t>
            </a:r>
            <a:r>
              <a:rPr dirty="0" sz="1200">
                <a:latin typeface="Arial MT"/>
                <a:cs typeface="Arial MT"/>
              </a:rPr>
              <a:t>best</a:t>
            </a:r>
            <a:r>
              <a:rPr dirty="0" sz="1200" spc="-15">
                <a:latin typeface="Arial MT"/>
                <a:cs typeface="Arial MT"/>
              </a:rPr>
              <a:t> </a:t>
            </a:r>
            <a:r>
              <a:rPr dirty="0" sz="1200" spc="-10">
                <a:latin typeface="Arial MT"/>
                <a:cs typeface="Arial MT"/>
              </a:rPr>
              <a:t>solution.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5789" y="1156461"/>
            <a:ext cx="4067937" cy="2807976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6974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4.5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437245" cy="322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marR="331470" indent="-17081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series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IOS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commands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found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header.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8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 </a:t>
            </a:r>
            <a:r>
              <a:rPr dirty="0" sz="1400" spc="-10">
                <a:latin typeface="Arial MT"/>
                <a:cs typeface="Arial MT"/>
              </a:rPr>
              <a:t>configured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default.</a:t>
            </a:r>
            <a:endParaRPr sz="1400">
              <a:latin typeface="Arial MT"/>
              <a:cs typeface="Arial MT"/>
            </a:endParaRPr>
          </a:p>
          <a:p>
            <a:pPr marL="182880" marR="154940" indent="-17081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performs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additional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task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evaluating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0">
                <a:latin typeface="Arial MT"/>
                <a:cs typeface="Arial MT"/>
              </a:rPr>
              <a:t> network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pass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through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determine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forwarded.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sequential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list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statements,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known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ACEs.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Cisco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support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two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ACLs: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ACLs.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inbound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before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outbound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interface.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permitted</a:t>
            </a:r>
            <a:endParaRPr sz="14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ACL,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 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routing.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outbound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after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routed,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regardless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inbound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IPv4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 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32-bit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determine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examine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match.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similar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subnet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process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which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</a:t>
            </a:r>
            <a:endParaRPr sz="1400">
              <a:latin typeface="Arial MT"/>
              <a:cs typeface="Arial MT"/>
            </a:endParaRPr>
          </a:p>
          <a:p>
            <a:pPr marL="182880" marR="10795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However,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differ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way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binary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0s.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bit</a:t>
            </a:r>
            <a:r>
              <a:rPr dirty="0" sz="1400" spc="500">
                <a:latin typeface="Arial MT"/>
                <a:cs typeface="Arial MT"/>
              </a:rPr>
              <a:t>  </a:t>
            </a:r>
            <a:r>
              <a:rPr dirty="0" sz="1400">
                <a:latin typeface="Arial MT"/>
                <a:cs typeface="Arial MT"/>
              </a:rPr>
              <a:t>0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corresponding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address.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ignores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corresponding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bit </a:t>
            </a:r>
            <a:r>
              <a:rPr dirty="0" sz="1400">
                <a:latin typeface="Arial MT"/>
                <a:cs typeface="Arial MT"/>
              </a:rPr>
              <a:t>value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603615" cy="3227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shortcut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calculating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subtract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subnet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255.255.255.255.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Working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decimal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representations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binary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mask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bits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simplified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by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Cisco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IOS</a:t>
            </a:r>
            <a:endParaRPr sz="14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keywords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host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b="1">
                <a:latin typeface="Arial"/>
                <a:cs typeface="Arial"/>
              </a:rPr>
              <a:t>any</a:t>
            </a:r>
            <a:r>
              <a:rPr dirty="0" sz="1400" spc="-3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identify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most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common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wildcard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masking.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limit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that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interface.</a:t>
            </a:r>
            <a:endParaRPr sz="1400">
              <a:latin typeface="Arial MT"/>
              <a:cs typeface="Arial MT"/>
            </a:endParaRPr>
          </a:p>
          <a:p>
            <a:pPr marL="182880" marR="5080" indent="-17081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configured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both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directions.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their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direction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the </a:t>
            </a:r>
            <a:r>
              <a:rPr dirty="0" sz="1400">
                <a:latin typeface="Arial MT"/>
                <a:cs typeface="Arial MT"/>
              </a:rPr>
              <a:t>interface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depend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security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policy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organization.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0">
                <a:latin typeface="Arial MT"/>
                <a:cs typeface="Arial MT"/>
              </a:rPr>
              <a:t> address,</a:t>
            </a:r>
            <a:endParaRPr sz="14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400">
                <a:latin typeface="Arial MT"/>
                <a:cs typeface="Arial MT"/>
              </a:rPr>
              <a:t>protocol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10">
                <a:latin typeface="Arial MT"/>
                <a:cs typeface="Arial MT"/>
              </a:rPr>
              <a:t> destination</a:t>
            </a:r>
            <a:r>
              <a:rPr dirty="0" sz="1400" spc="-7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TCP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UDP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ports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more.</a:t>
            </a:r>
            <a:endParaRPr sz="1400">
              <a:latin typeface="Arial MT"/>
              <a:cs typeface="Arial MT"/>
            </a:endParaRPr>
          </a:p>
          <a:p>
            <a:pPr marL="182880" marR="433705" indent="-17081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1-99,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1300-</a:t>
            </a:r>
            <a:r>
              <a:rPr dirty="0" sz="1400">
                <a:latin typeface="Arial MT"/>
                <a:cs typeface="Arial MT"/>
              </a:rPr>
              <a:t>1999,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ACLs.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numbered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100-199,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2000-</a:t>
            </a:r>
            <a:r>
              <a:rPr dirty="0" sz="1400">
                <a:latin typeface="Arial MT"/>
                <a:cs typeface="Arial MT"/>
              </a:rPr>
              <a:t>2699,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are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ACLs.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 spc="-10">
                <a:latin typeface="Arial MT"/>
                <a:cs typeface="Arial MT"/>
              </a:rPr>
              <a:t>Named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preferred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method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10">
                <a:latin typeface="Arial MT"/>
                <a:cs typeface="Arial MT"/>
              </a:rPr>
              <a:t> configuring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ACLs.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 spc="-10">
                <a:latin typeface="Arial MT"/>
                <a:cs typeface="Arial MT"/>
              </a:rPr>
              <a:t>Specifically,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standard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named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provide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about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purpose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the</a:t>
            </a:r>
            <a:endParaRPr sz="14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400" spc="-20">
                <a:latin typeface="Arial MT"/>
                <a:cs typeface="Arial MT"/>
              </a:rPr>
              <a:t>ACL.</a:t>
            </a:r>
            <a:endParaRPr sz="14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4150" algn="l"/>
              </a:tabLst>
            </a:pPr>
            <a:r>
              <a:rPr dirty="0" sz="1400">
                <a:latin typeface="Arial MT"/>
                <a:cs typeface="Arial MT"/>
              </a:rPr>
              <a:t>Every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placed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it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greatest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impact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efficiency.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55765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4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5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9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4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Module?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6134"/>
            <a:ext cx="8483600" cy="15201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82880" marR="100330" indent="-170815">
              <a:lnSpc>
                <a:spcPct val="100000"/>
              </a:lnSpc>
              <a:spcBef>
                <a:spcPts val="105"/>
              </a:spcBef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 spc="-10">
                <a:latin typeface="Arial MT"/>
                <a:cs typeface="Arial MT"/>
              </a:rPr>
              <a:t>Extended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close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possible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filtered.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0">
                <a:latin typeface="Arial MT"/>
                <a:cs typeface="Arial MT"/>
              </a:rPr>
              <a:t>way, </a:t>
            </a:r>
            <a:r>
              <a:rPr dirty="0" sz="1400">
                <a:latin typeface="Arial MT"/>
                <a:cs typeface="Arial MT"/>
              </a:rPr>
              <a:t>undesirable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denied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close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without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crossing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infrastructure.</a:t>
            </a:r>
            <a:endParaRPr sz="1400">
              <a:latin typeface="Arial MT"/>
              <a:cs typeface="Arial MT"/>
            </a:endParaRPr>
          </a:p>
          <a:p>
            <a:pPr marL="182880" marR="29209" indent="-17081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 spc="-10">
                <a:latin typeface="Arial MT"/>
                <a:cs typeface="Arial MT"/>
              </a:rPr>
              <a:t>Standard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should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located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close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as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possible.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0">
                <a:latin typeface="Arial MT"/>
                <a:cs typeface="Arial MT"/>
              </a:rPr>
              <a:t> standard</a:t>
            </a:r>
            <a:r>
              <a:rPr dirty="0" sz="1400" spc="-114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was placed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at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"permit"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"deny"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occur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given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matter </a:t>
            </a:r>
            <a:r>
              <a:rPr dirty="0" sz="1400">
                <a:latin typeface="Arial MT"/>
                <a:cs typeface="Arial MT"/>
              </a:rPr>
              <a:t>where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destined.</a:t>
            </a:r>
            <a:endParaRPr sz="1400">
              <a:latin typeface="Arial MT"/>
              <a:cs typeface="Arial MT"/>
            </a:endParaRPr>
          </a:p>
          <a:p>
            <a:pPr marL="182880" marR="5080" indent="-170815">
              <a:lnSpc>
                <a:spcPct val="100000"/>
              </a:lnSpc>
              <a:buClr>
                <a:srgbClr val="57575B"/>
              </a:buClr>
              <a:buSzPct val="89285"/>
              <a:buChar char="•"/>
              <a:tabLst>
                <a:tab pos="182880" algn="l"/>
              </a:tabLst>
            </a:pPr>
            <a:r>
              <a:rPr dirty="0" sz="1400">
                <a:latin typeface="Arial MT"/>
                <a:cs typeface="Arial MT"/>
              </a:rPr>
              <a:t>Placement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depend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extent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organizational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control,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bandwidth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networks,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and </a:t>
            </a:r>
            <a:r>
              <a:rPr dirty="0" sz="1400">
                <a:latin typeface="Arial MT"/>
                <a:cs typeface="Arial MT"/>
              </a:rPr>
              <a:t>ease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 </a:t>
            </a:r>
            <a:r>
              <a:rPr dirty="0" sz="1400" spc="-10">
                <a:latin typeface="Arial MT"/>
                <a:cs typeface="Arial MT"/>
              </a:rPr>
              <a:t>configuration.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50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2942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What</a:t>
            </a:r>
            <a:r>
              <a:rPr dirty="0" sz="2400" spc="-20"/>
              <a:t> </a:t>
            </a:r>
            <a:r>
              <a:rPr dirty="0" sz="2400"/>
              <a:t>is</a:t>
            </a:r>
            <a:r>
              <a:rPr dirty="0" sz="2400" spc="-15"/>
              <a:t> </a:t>
            </a:r>
            <a:r>
              <a:rPr dirty="0" sz="2400"/>
              <a:t>an</a:t>
            </a:r>
            <a:r>
              <a:rPr dirty="0" sz="2400" spc="-145"/>
              <a:t> </a:t>
            </a:r>
            <a:r>
              <a:rPr dirty="0" sz="2400" spc="-20"/>
              <a:t>ACL?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83220" cy="3098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series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IOS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commands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information </a:t>
            </a:r>
            <a:r>
              <a:rPr dirty="0" sz="1600">
                <a:latin typeface="Arial MT"/>
                <a:cs typeface="Arial MT"/>
              </a:rPr>
              <a:t>found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header.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default,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configured.</a:t>
            </a:r>
            <a:endParaRPr sz="1600">
              <a:latin typeface="Arial MT"/>
              <a:cs typeface="Arial MT"/>
            </a:endParaRPr>
          </a:p>
          <a:p>
            <a:pPr marL="12700" marR="451484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performs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additional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task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evaluating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10">
                <a:latin typeface="Arial MT"/>
                <a:cs typeface="Arial MT"/>
              </a:rPr>
              <a:t> forwarded.</a:t>
            </a:r>
            <a:endParaRPr sz="1600">
              <a:latin typeface="Arial MT"/>
              <a:cs typeface="Arial MT"/>
            </a:endParaRPr>
          </a:p>
          <a:p>
            <a:pPr marL="355600" marR="4000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sequential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permit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control </a:t>
            </a:r>
            <a:r>
              <a:rPr dirty="0" sz="1600">
                <a:latin typeface="Arial MT"/>
                <a:cs typeface="Arial MT"/>
              </a:rPr>
              <a:t>entries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(ACEs).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 b="1">
                <a:latin typeface="Arial"/>
                <a:cs typeface="Arial"/>
              </a:rPr>
              <a:t>Note:</a:t>
            </a:r>
            <a:r>
              <a:rPr dirty="0" sz="1600" spc="-8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ACEs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commonly</a:t>
            </a:r>
            <a:r>
              <a:rPr dirty="0" sz="1600" spc="-10">
                <a:latin typeface="Arial MT"/>
                <a:cs typeface="Arial MT"/>
              </a:rPr>
              <a:t> called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statements.</a:t>
            </a:r>
            <a:endParaRPr sz="1600"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passes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 </a:t>
            </a:r>
            <a:r>
              <a:rPr dirty="0" sz="1600">
                <a:latin typeface="Arial MT"/>
                <a:cs typeface="Arial MT"/>
              </a:rPr>
              <a:t>compares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against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each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sequential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order,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matches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the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ACEs.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 filtering.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50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3115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What</a:t>
            </a:r>
            <a:r>
              <a:rPr dirty="0" sz="2400" spc="-35"/>
              <a:t> </a:t>
            </a:r>
            <a:r>
              <a:rPr dirty="0" sz="2400"/>
              <a:t>is</a:t>
            </a:r>
            <a:r>
              <a:rPr dirty="0" sz="2400" spc="-30"/>
              <a:t> </a:t>
            </a:r>
            <a:r>
              <a:rPr dirty="0" sz="2400"/>
              <a:t>an</a:t>
            </a:r>
            <a:r>
              <a:rPr dirty="0" sz="2400" spc="-155"/>
              <a:t> </a:t>
            </a:r>
            <a:r>
              <a:rPr dirty="0" sz="2400"/>
              <a:t>ACL?</a:t>
            </a:r>
            <a:r>
              <a:rPr dirty="0" sz="2400" spc="-2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57555"/>
            <a:ext cx="7846695" cy="2830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Several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tasks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routers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require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use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ACLs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identify traffic: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Limit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traffic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increase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performance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traffic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flow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control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basic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level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security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access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Filter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traffic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based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on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traffic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type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Screen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hosts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permit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deny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access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services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7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Provide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priority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certain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classes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network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traffic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50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240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Packet</a:t>
            </a:r>
            <a:r>
              <a:rPr dirty="0" sz="2400" spc="-40"/>
              <a:t> </a:t>
            </a:r>
            <a:r>
              <a:rPr dirty="0" sz="2400" spc="-10"/>
              <a:t>Filtering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4145915" cy="3401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82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analyzing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incoming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and/or </a:t>
            </a:r>
            <a:r>
              <a:rPr dirty="0" sz="1600">
                <a:latin typeface="Arial MT"/>
                <a:cs typeface="Arial MT"/>
              </a:rPr>
              <a:t>outgoing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discarding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criteria.</a:t>
            </a:r>
            <a:endParaRPr sz="1600">
              <a:latin typeface="Arial MT"/>
              <a:cs typeface="Arial MT"/>
            </a:endParaRPr>
          </a:p>
          <a:p>
            <a:pPr marL="355600" marR="31496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occur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Layer 3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>
                <a:latin typeface="Arial MT"/>
                <a:cs typeface="Arial MT"/>
              </a:rPr>
              <a:t>Layer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4.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Cisco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ACLs: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ts val="1639"/>
              </a:lnSpc>
              <a:spcBef>
                <a:spcPts val="51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Standard</a:t>
            </a:r>
            <a:r>
              <a:rPr dirty="0" sz="1400" spc="-95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ACLs</a:t>
            </a:r>
            <a:r>
              <a:rPr dirty="0" sz="1400" spc="20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428625">
              <a:lnSpc>
                <a:spcPts val="1639"/>
              </a:lnSpc>
            </a:pP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 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only.</a:t>
            </a:r>
            <a:endParaRPr sz="1400">
              <a:latin typeface="Arial MT"/>
              <a:cs typeface="Arial MT"/>
            </a:endParaRPr>
          </a:p>
          <a:p>
            <a:pPr lvl="1" marL="428625" marR="5080" indent="-342900">
              <a:lnSpc>
                <a:spcPct val="95000"/>
              </a:lnSpc>
              <a:spcBef>
                <a:spcPts val="600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spc="-10" b="1">
                <a:latin typeface="Arial"/>
                <a:cs typeface="Arial"/>
              </a:rPr>
              <a:t>Extended</a:t>
            </a:r>
            <a:r>
              <a:rPr dirty="0" sz="1400" spc="-90" b="1">
                <a:latin typeface="Arial"/>
                <a:cs typeface="Arial"/>
              </a:rPr>
              <a:t> </a:t>
            </a:r>
            <a:r>
              <a:rPr dirty="0" sz="1400" b="1">
                <a:latin typeface="Arial"/>
                <a:cs typeface="Arial"/>
              </a:rPr>
              <a:t>ACLs</a:t>
            </a:r>
            <a:r>
              <a:rPr dirty="0" sz="1400" spc="25" b="1">
                <a:latin typeface="Arial"/>
                <a:cs typeface="Arial"/>
              </a:rPr>
              <a:t> </a:t>
            </a:r>
            <a:r>
              <a:rPr dirty="0" sz="1400">
                <a:latin typeface="Arial MT"/>
                <a:cs typeface="Arial MT"/>
              </a:rPr>
              <a:t>-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3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using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/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destination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address. </a:t>
            </a:r>
            <a:r>
              <a:rPr dirty="0" sz="1400">
                <a:latin typeface="Arial MT"/>
                <a:cs typeface="Arial MT"/>
              </a:rPr>
              <a:t>They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also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filter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Layer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4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using</a:t>
            </a:r>
            <a:r>
              <a:rPr dirty="0" sz="1400" spc="-50">
                <a:latin typeface="Arial MT"/>
                <a:cs typeface="Arial MT"/>
              </a:rPr>
              <a:t> TCP,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UDP </a:t>
            </a:r>
            <a:r>
              <a:rPr dirty="0" sz="1400">
                <a:latin typeface="Arial MT"/>
                <a:cs typeface="Arial MT"/>
              </a:rPr>
              <a:t>ports,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optional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protocol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type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information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for </a:t>
            </a:r>
            <a:r>
              <a:rPr dirty="0" sz="1400">
                <a:latin typeface="Arial MT"/>
                <a:cs typeface="Arial MT"/>
              </a:rPr>
              <a:t>finer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control.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3620" y="1175178"/>
            <a:ext cx="4101176" cy="297798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500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Purpose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of</a:t>
            </a:r>
            <a:r>
              <a:rPr dirty="0" sz="1600" spc="-10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ACLs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0300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ACL</a:t>
            </a:r>
            <a:r>
              <a:rPr dirty="0" sz="2400" spc="-150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2600" cy="2659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38290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define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rules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inbound </a:t>
            </a:r>
            <a:r>
              <a:rPr dirty="0" sz="1600">
                <a:latin typeface="Arial MT"/>
                <a:cs typeface="Arial MT"/>
              </a:rPr>
              <a:t>interfaces,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relay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through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outbound </a:t>
            </a:r>
            <a:r>
              <a:rPr dirty="0" sz="1600">
                <a:latin typeface="Arial MT"/>
                <a:cs typeface="Arial MT"/>
              </a:rPr>
              <a:t>interfaces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configured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 spc="-10" b="1">
                <a:latin typeface="Arial"/>
                <a:cs typeface="Arial"/>
              </a:rPr>
              <a:t>Note</a:t>
            </a:r>
            <a:r>
              <a:rPr dirty="0" sz="1600" spc="-10">
                <a:latin typeface="Arial MT"/>
                <a:cs typeface="Arial MT"/>
              </a:rPr>
              <a:t>: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 originate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itself.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inbound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before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outbound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interface.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 spc="-10">
                <a:latin typeface="Arial MT"/>
                <a:cs typeface="Arial MT"/>
              </a:rPr>
              <a:t>inbound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efficient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overhead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lookups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discarded.</a:t>
            </a:r>
            <a:endParaRPr sz="1600">
              <a:latin typeface="Arial MT"/>
              <a:cs typeface="Arial MT"/>
            </a:endParaRPr>
          </a:p>
          <a:p>
            <a:pPr marL="355600" marR="8001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outbound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filters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after being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routed,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regardless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inbound interface.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147" y="3788627"/>
            <a:ext cx="6913755" cy="94893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ACL</a:t>
            </a:r>
            <a:r>
              <a:rPr dirty="0" sz="2400" spc="-170"/>
              <a:t> </a:t>
            </a:r>
            <a:r>
              <a:rPr dirty="0" sz="2400"/>
              <a:t>Operation</a:t>
            </a:r>
            <a:r>
              <a:rPr dirty="0" sz="2400" spc="-9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8100695" cy="3498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applied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specific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procedure.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operational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entered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inbound </a:t>
            </a:r>
            <a:r>
              <a:rPr dirty="0" sz="1600">
                <a:latin typeface="Arial MT"/>
                <a:cs typeface="Arial MT"/>
              </a:rPr>
              <a:t>standard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configured:</a:t>
            </a:r>
            <a:endParaRPr sz="1600">
              <a:latin typeface="Arial MT"/>
              <a:cs typeface="Arial MT"/>
            </a:endParaRPr>
          </a:p>
          <a:p>
            <a:pPr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extracts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from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header.</a:t>
            </a:r>
            <a:endParaRPr sz="1400">
              <a:latin typeface="Arial MT"/>
              <a:cs typeface="Arial MT"/>
            </a:endParaRPr>
          </a:p>
          <a:p>
            <a:pPr marL="428625" marR="203835" indent="-34290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starts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top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compares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 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each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50">
                <a:latin typeface="Arial MT"/>
                <a:cs typeface="Arial MT"/>
              </a:rPr>
              <a:t>a </a:t>
            </a:r>
            <a:r>
              <a:rPr dirty="0" sz="1400">
                <a:latin typeface="Arial MT"/>
                <a:cs typeface="Arial MT"/>
              </a:rPr>
              <a:t>sequential</a:t>
            </a:r>
            <a:r>
              <a:rPr dirty="0" sz="1400" spc="-9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order.</a:t>
            </a:r>
            <a:endParaRPr sz="1400">
              <a:latin typeface="Arial MT"/>
              <a:cs typeface="Arial MT"/>
            </a:endParaRPr>
          </a:p>
          <a:p>
            <a:pPr marL="428625" indent="-342900">
              <a:lnSpc>
                <a:spcPts val="1639"/>
              </a:lnSpc>
              <a:spcBef>
                <a:spcPts val="470"/>
              </a:spcBef>
              <a:buClr>
                <a:srgbClr val="57575B"/>
              </a:buClr>
              <a:buAutoNum type="arabicPeriod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When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made,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carries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out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instruction,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either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permitting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denying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</a:t>
            </a:r>
            <a:endParaRPr sz="1400">
              <a:latin typeface="Arial MT"/>
              <a:cs typeface="Arial MT"/>
            </a:endParaRPr>
          </a:p>
          <a:p>
            <a:pPr marL="428625">
              <a:lnSpc>
                <a:spcPts val="1639"/>
              </a:lnSpc>
            </a:pPr>
            <a:r>
              <a:rPr dirty="0" sz="1400">
                <a:latin typeface="Arial MT"/>
                <a:cs typeface="Arial MT"/>
              </a:rPr>
              <a:t>packet,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and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remaining</a:t>
            </a:r>
            <a:r>
              <a:rPr dirty="0" sz="1400" spc="-1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ACEs 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ACL, if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any,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are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analyzed.</a:t>
            </a:r>
            <a:endParaRPr sz="1400">
              <a:latin typeface="Arial MT"/>
              <a:cs typeface="Arial MT"/>
            </a:endParaRPr>
          </a:p>
          <a:p>
            <a:pPr marL="428625" marR="13335" indent="-34290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AutoNum type="arabicPeriod" startAt="4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If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source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IPv4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address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does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not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match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any</a:t>
            </a:r>
            <a:r>
              <a:rPr dirty="0" sz="1400" spc="-8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ACEs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the</a:t>
            </a:r>
            <a:r>
              <a:rPr dirty="0" sz="1400" spc="-10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ACL,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packet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discarded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because </a:t>
            </a:r>
            <a:r>
              <a:rPr dirty="0" sz="1400">
                <a:latin typeface="Arial MT"/>
                <a:cs typeface="Arial MT"/>
              </a:rPr>
              <a:t>there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implicit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automatically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applied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9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ACLs.</a:t>
            </a:r>
            <a:endParaRPr sz="1400">
              <a:latin typeface="Arial MT"/>
              <a:cs typeface="Arial MT"/>
            </a:endParaRPr>
          </a:p>
          <a:p>
            <a:pPr marL="12700" marR="400050">
              <a:lnSpc>
                <a:spcPct val="100000"/>
              </a:lnSpc>
              <a:spcBef>
                <a:spcPts val="34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last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statement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ACL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always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implicit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deny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blocks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traffic.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hidden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displayed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configuration.</a:t>
            </a:r>
            <a:endParaRPr sz="1600">
              <a:latin typeface="Arial MT"/>
              <a:cs typeface="Arial MT"/>
            </a:endParaRPr>
          </a:p>
          <a:p>
            <a:pPr marL="85725" marR="251460">
              <a:lnSpc>
                <a:spcPts val="1600"/>
              </a:lnSpc>
              <a:spcBef>
                <a:spcPts val="635"/>
              </a:spcBef>
            </a:pPr>
            <a:r>
              <a:rPr dirty="0" sz="1400" spc="-10" b="1">
                <a:latin typeface="Arial"/>
                <a:cs typeface="Arial"/>
              </a:rPr>
              <a:t>Note</a:t>
            </a:r>
            <a:r>
              <a:rPr dirty="0" sz="1400" spc="-10">
                <a:latin typeface="Arial MT"/>
                <a:cs typeface="Arial MT"/>
              </a:rPr>
              <a:t>: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An</a:t>
            </a:r>
            <a:r>
              <a:rPr dirty="0" sz="1400" spc="-10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ACL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must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have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at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least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permit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statement</a:t>
            </a:r>
            <a:r>
              <a:rPr dirty="0" sz="1400" spc="-6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otherwise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traffic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 be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denied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due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to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25">
                <a:latin typeface="Arial MT"/>
                <a:cs typeface="Arial MT"/>
              </a:rPr>
              <a:t>the </a:t>
            </a:r>
            <a:r>
              <a:rPr dirty="0" sz="1400">
                <a:latin typeface="Arial MT"/>
                <a:cs typeface="Arial MT"/>
              </a:rPr>
              <a:t>implicit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deny</a:t>
            </a:r>
            <a:r>
              <a:rPr dirty="0" sz="1400" spc="-1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ACE</a:t>
            </a:r>
            <a:r>
              <a:rPr dirty="0" sz="1400" spc="-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statement.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Purpose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100"/>
              <a:t> </a:t>
            </a:r>
            <a:r>
              <a:rPr dirty="0" spc="-20"/>
              <a:t>ACLs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Packet</a:t>
            </a:r>
            <a:r>
              <a:rPr dirty="0" sz="2400" spc="-135"/>
              <a:t> </a:t>
            </a:r>
            <a:r>
              <a:rPr dirty="0" sz="2400"/>
              <a:t>Tracer</a:t>
            </a:r>
            <a:r>
              <a:rPr dirty="0" sz="2400" spc="-75"/>
              <a:t> </a:t>
            </a:r>
            <a:r>
              <a:rPr dirty="0" sz="2400"/>
              <a:t>-</a:t>
            </a:r>
            <a:r>
              <a:rPr dirty="0" sz="2400" spc="-165"/>
              <a:t> </a:t>
            </a:r>
            <a:r>
              <a:rPr dirty="0" sz="2400"/>
              <a:t>ACL</a:t>
            </a:r>
            <a:r>
              <a:rPr dirty="0" sz="2400" spc="-150"/>
              <a:t> </a:t>
            </a:r>
            <a:r>
              <a:rPr dirty="0" sz="2400" spc="-10"/>
              <a:t>Demonstration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5841365" cy="11468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Tracer,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you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objectives: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1: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Verify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Connectivity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60">
                <a:latin typeface="Arial MT"/>
                <a:cs typeface="Arial MT"/>
              </a:rPr>
              <a:t> Test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List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Part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2: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Remove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Access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Repeat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Test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2025-04-01T14:04:55Z</dcterms:created>
  <dcterms:modified xsi:type="dcterms:W3CDTF">2025-04-01T14:04:55Z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