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601218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817689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641" y="834415"/>
            <a:ext cx="7989570" cy="207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40727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5.1</a:t>
            </a:r>
            <a:r>
              <a:rPr dirty="0" sz="4600" spc="-15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Configure</a:t>
            </a:r>
            <a:r>
              <a:rPr dirty="0" sz="4600" spc="-13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Standard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IPv4 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70"/>
              <a:t> </a:t>
            </a:r>
            <a:r>
              <a:rPr dirty="0" sz="2400"/>
              <a:t>Tracer</a:t>
            </a:r>
            <a:r>
              <a:rPr dirty="0" sz="2400" spc="-114"/>
              <a:t> </a:t>
            </a:r>
            <a:r>
              <a:rPr dirty="0" sz="2400"/>
              <a:t>–</a:t>
            </a:r>
            <a:r>
              <a:rPr dirty="0" sz="2400" spc="-95"/>
              <a:t> </a:t>
            </a:r>
            <a:r>
              <a:rPr dirty="0" sz="2400"/>
              <a:t>Configure</a:t>
            </a:r>
            <a:r>
              <a:rPr dirty="0" sz="2400" spc="-75"/>
              <a:t> </a:t>
            </a:r>
            <a:r>
              <a:rPr dirty="0" sz="2400"/>
              <a:t>Numbered</a:t>
            </a:r>
            <a:r>
              <a:rPr dirty="0" sz="2400" spc="-85"/>
              <a:t> </a:t>
            </a:r>
            <a:r>
              <a:rPr dirty="0" sz="2400"/>
              <a:t>Standard</a:t>
            </a:r>
            <a:r>
              <a:rPr dirty="0" sz="2400" spc="-8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5726430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Plan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Implementation.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Configure,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70"/>
              <a:t> </a:t>
            </a:r>
            <a:r>
              <a:rPr dirty="0" sz="2400"/>
              <a:t>Tracer</a:t>
            </a:r>
            <a:r>
              <a:rPr dirty="0" sz="2400" spc="-95"/>
              <a:t> </a:t>
            </a:r>
            <a:r>
              <a:rPr dirty="0" sz="2400"/>
              <a:t>–</a:t>
            </a:r>
            <a:r>
              <a:rPr dirty="0" sz="2400" spc="-90"/>
              <a:t> </a:t>
            </a:r>
            <a:r>
              <a:rPr dirty="0" sz="2400"/>
              <a:t>Configure</a:t>
            </a:r>
            <a:r>
              <a:rPr dirty="0" sz="2400" spc="-65"/>
              <a:t> </a:t>
            </a:r>
            <a:r>
              <a:rPr dirty="0" sz="2400"/>
              <a:t>Named</a:t>
            </a:r>
            <a:r>
              <a:rPr dirty="0" sz="2400" spc="-75"/>
              <a:t> </a:t>
            </a:r>
            <a:r>
              <a:rPr dirty="0" sz="2400"/>
              <a:t>Standard</a:t>
            </a:r>
            <a:r>
              <a:rPr dirty="0" sz="2400" spc="-90"/>
              <a:t> </a:t>
            </a:r>
            <a:r>
              <a:rPr dirty="0" sz="2400" spc="-10"/>
              <a:t>IPv4</a:t>
            </a:r>
            <a:r>
              <a:rPr dirty="0" sz="2400" spc="-15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5726430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Implementation.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61340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5.2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Modify</a:t>
            </a:r>
            <a:r>
              <a:rPr dirty="0" sz="4600" spc="-6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IPv4</a:t>
            </a:r>
            <a:r>
              <a:rPr dirty="0" sz="4600" spc="-31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6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Two</a:t>
            </a:r>
            <a:r>
              <a:rPr dirty="0" sz="2400" spc="-110"/>
              <a:t> </a:t>
            </a:r>
            <a:r>
              <a:rPr dirty="0" sz="2400"/>
              <a:t>Methods</a:t>
            </a:r>
            <a:r>
              <a:rPr dirty="0" sz="2400" spc="-70"/>
              <a:t> </a:t>
            </a:r>
            <a:r>
              <a:rPr dirty="0" sz="2400"/>
              <a:t>to</a:t>
            </a:r>
            <a:r>
              <a:rPr dirty="0" sz="2400" spc="-65"/>
              <a:t> </a:t>
            </a:r>
            <a:r>
              <a:rPr dirty="0" sz="2400"/>
              <a:t>Modify</a:t>
            </a:r>
            <a:r>
              <a:rPr dirty="0" sz="2400" spc="-65"/>
              <a:t> </a:t>
            </a:r>
            <a:r>
              <a:rPr dirty="0" sz="2400" spc="-10"/>
              <a:t>an</a:t>
            </a:r>
            <a:r>
              <a:rPr dirty="0" sz="2400" spc="-155"/>
              <a:t> </a:t>
            </a:r>
            <a:r>
              <a:rPr dirty="0" sz="2400" spc="-25"/>
              <a:t>ACL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77175" cy="1665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modified.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 </a:t>
            </a:r>
            <a:r>
              <a:rPr dirty="0" sz="1600" spc="-10">
                <a:latin typeface="Arial MT"/>
                <a:cs typeface="Arial MT"/>
              </a:rPr>
              <a:t>multiple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complex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Sometimes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yield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expected behaviors.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modifying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ACL: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editor.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6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50"/>
              <a:t>Text</a:t>
            </a:r>
            <a:r>
              <a:rPr dirty="0" sz="2400" spc="-85"/>
              <a:t> </a:t>
            </a:r>
            <a:r>
              <a:rPr dirty="0" sz="2400"/>
              <a:t>Editor</a:t>
            </a:r>
            <a:r>
              <a:rPr dirty="0" sz="2400" spc="-85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108315" cy="2165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multiple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 </a:t>
            </a:r>
            <a:r>
              <a:rPr dirty="0" sz="1600" spc="-10">
                <a:latin typeface="Arial MT"/>
                <a:cs typeface="Arial MT"/>
              </a:rPr>
              <a:t>editor.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required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10">
                <a:latin typeface="Arial MT"/>
                <a:cs typeface="Arial MT"/>
              </a:rPr>
              <a:t> 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interface.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simplifies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tasks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ACL: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Copy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running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editor.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Make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necessary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edits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changes.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Remove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previously</a:t>
            </a:r>
            <a:r>
              <a:rPr dirty="0" sz="1400" spc="-10">
                <a:latin typeface="Arial MT"/>
                <a:cs typeface="Arial MT"/>
              </a:rPr>
              <a:t> configured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</a:t>
            </a:r>
            <a:endParaRPr sz="14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Copy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edited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248" y="3067685"/>
            <a:ext cx="4143375" cy="7905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248" y="3929367"/>
            <a:ext cx="4143375" cy="97435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287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Modify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709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Sequence</a:t>
            </a:r>
            <a:r>
              <a:rPr dirty="0" sz="2400" spc="-110"/>
              <a:t> </a:t>
            </a:r>
            <a:r>
              <a:rPr dirty="0" sz="2400"/>
              <a:t>Number</a:t>
            </a:r>
            <a:r>
              <a:rPr dirty="0" sz="2400" spc="-110"/>
              <a:t> </a:t>
            </a:r>
            <a:r>
              <a:rPr dirty="0" sz="2400" spc="-10"/>
              <a:t>Method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59225" cy="256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deleted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standard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299085" marR="8001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Statements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cannot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overwritten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deleted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correct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247" y="875664"/>
            <a:ext cx="3933825" cy="9525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78247" y="1972043"/>
            <a:ext cx="3933825" cy="195732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6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Modify</a:t>
            </a:r>
            <a:r>
              <a:rPr dirty="0" sz="2400" spc="-45"/>
              <a:t> </a:t>
            </a:r>
            <a:r>
              <a:rPr dirty="0" sz="2400"/>
              <a:t>a</a:t>
            </a:r>
            <a:r>
              <a:rPr dirty="0" sz="2400" spc="-40"/>
              <a:t> </a:t>
            </a:r>
            <a:r>
              <a:rPr dirty="0" sz="2400" spc="-20"/>
              <a:t>Named</a:t>
            </a:r>
            <a:r>
              <a:rPr dirty="0" sz="2400" spc="-145"/>
              <a:t> </a:t>
            </a:r>
            <a:r>
              <a:rPr dirty="0" sz="2400"/>
              <a:t>ACL</a:t>
            </a:r>
            <a:r>
              <a:rPr dirty="0" sz="2400" spc="-11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390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Named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delete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example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192.168.10.11.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85973" y="1684832"/>
            <a:ext cx="4114800" cy="3025775"/>
            <a:chOff x="2585973" y="1684832"/>
            <a:chExt cx="4114800" cy="30257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5973" y="1684832"/>
              <a:ext cx="4114800" cy="82887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5973" y="2548420"/>
              <a:ext cx="4114800" cy="21621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6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ACL</a:t>
            </a:r>
            <a:r>
              <a:rPr dirty="0" sz="2400" spc="-150"/>
              <a:t> </a:t>
            </a:r>
            <a:r>
              <a:rPr dirty="0" sz="2400" spc="-10"/>
              <a:t>Statistics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94980" cy="14947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matched.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times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64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times.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Note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implied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statement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display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statistics.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85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track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implicit </a:t>
            </a:r>
            <a:r>
              <a:rPr dirty="0" sz="1400">
                <a:latin typeface="Arial MT"/>
                <a:cs typeface="Arial MT"/>
              </a:rPr>
              <a:t>denied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been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matched,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manually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deny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any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command.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clear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access-</a:t>
            </a:r>
            <a:r>
              <a:rPr dirty="0" sz="1400" b="1">
                <a:latin typeface="Arial"/>
                <a:cs typeface="Arial"/>
              </a:rPr>
              <a:t>list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counters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command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clear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statistics.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7823" y="2571750"/>
            <a:ext cx="4848225" cy="19431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Modify</a:t>
            </a:r>
            <a:r>
              <a:rPr dirty="0" spc="-6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55"/>
              <a:t> </a:t>
            </a:r>
            <a:r>
              <a:rPr dirty="0" sz="2400"/>
              <a:t>Tracer</a:t>
            </a:r>
            <a:r>
              <a:rPr dirty="0" sz="2400" spc="-85"/>
              <a:t> </a:t>
            </a:r>
            <a:r>
              <a:rPr dirty="0" sz="2400"/>
              <a:t>–</a:t>
            </a:r>
            <a:r>
              <a:rPr dirty="0" sz="2400" spc="-80"/>
              <a:t> </a:t>
            </a: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and</a:t>
            </a:r>
            <a:r>
              <a:rPr dirty="0" sz="2400" spc="-90"/>
              <a:t> </a:t>
            </a:r>
            <a:r>
              <a:rPr dirty="0" sz="2400"/>
              <a:t>Modify</a:t>
            </a:r>
            <a:r>
              <a:rPr dirty="0" sz="2400" spc="-75"/>
              <a:t> </a:t>
            </a:r>
            <a:r>
              <a:rPr dirty="0" sz="2400"/>
              <a:t>Standard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5800725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Named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ACLs.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35647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5.3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Secure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VTY</a:t>
            </a:r>
            <a:r>
              <a:rPr dirty="0" sz="4600" spc="-15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Ports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with</a:t>
            </a:r>
            <a:r>
              <a:rPr dirty="0" sz="4600" spc="-90">
                <a:solidFill>
                  <a:srgbClr val="AEE8FA"/>
                </a:solidFill>
              </a:rPr>
              <a:t> </a:t>
            </a:r>
            <a:r>
              <a:rPr dirty="0" sz="4600" spc="-50">
                <a:solidFill>
                  <a:srgbClr val="AEE8FA"/>
                </a:solidFill>
              </a:rPr>
              <a:t>a </a:t>
            </a:r>
            <a:r>
              <a:rPr dirty="0" sz="4600">
                <a:solidFill>
                  <a:srgbClr val="AEE8FA"/>
                </a:solidFill>
              </a:rPr>
              <a:t>Standard</a:t>
            </a:r>
            <a:r>
              <a:rPr dirty="0" sz="4600" spc="-17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IPv4</a:t>
            </a:r>
            <a:r>
              <a:rPr dirty="0" sz="4600" spc="-305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ACL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Create</a:t>
            </a:r>
            <a:r>
              <a:rPr dirty="0" sz="2400" spc="-95"/>
              <a:t> </a:t>
            </a:r>
            <a:r>
              <a:rPr dirty="0" sz="2400"/>
              <a:t>an</a:t>
            </a:r>
            <a:r>
              <a:rPr dirty="0" sz="2400" spc="-165"/>
              <a:t> </a:t>
            </a:r>
            <a:r>
              <a:rPr dirty="0" sz="2400" spc="-25"/>
              <a:t>ACL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793355" cy="1976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(ACLs)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planned.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complex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is </a:t>
            </a:r>
            <a:r>
              <a:rPr dirty="0" sz="1600">
                <a:latin typeface="Arial MT"/>
                <a:cs typeface="Arial MT"/>
              </a:rPr>
              <a:t>suggested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you: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write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policy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implemented.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Add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10">
                <a:latin typeface="Arial MT"/>
                <a:cs typeface="Arial MT"/>
              </a:rPr>
              <a:t> 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accomplish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tasks.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remarks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document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Copy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thoroughly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correctly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policy.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Secure</a:t>
            </a:r>
            <a:r>
              <a:rPr dirty="0" spc="-40"/>
              <a:t> </a:t>
            </a:r>
            <a:r>
              <a:rPr dirty="0"/>
              <a:t>VTY</a:t>
            </a:r>
            <a:r>
              <a:rPr dirty="0" spc="-55"/>
              <a:t> </a:t>
            </a:r>
            <a:r>
              <a:rPr dirty="0"/>
              <a:t>Ports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Standard</a:t>
            </a:r>
            <a:r>
              <a:rPr dirty="0" spc="-3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5"/>
              <a:t>ACL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The</a:t>
            </a:r>
            <a:r>
              <a:rPr dirty="0" sz="2400" spc="-35"/>
              <a:t> </a:t>
            </a:r>
            <a:r>
              <a:rPr dirty="0" sz="2400" spc="-20"/>
              <a:t>access-</a:t>
            </a:r>
            <a:r>
              <a:rPr dirty="0" sz="2400"/>
              <a:t>class</a:t>
            </a:r>
            <a:r>
              <a:rPr dirty="0" sz="2400" spc="-10"/>
              <a:t> Command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79080" cy="1024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lines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steps: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Create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administrative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access.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Apply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incoming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vty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lines.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699" y="2362200"/>
            <a:ext cx="6086475" cy="2095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Secure</a:t>
            </a:r>
            <a:r>
              <a:rPr dirty="0" spc="-40"/>
              <a:t> </a:t>
            </a:r>
            <a:r>
              <a:rPr dirty="0"/>
              <a:t>VTY</a:t>
            </a:r>
            <a:r>
              <a:rPr dirty="0" spc="-55"/>
              <a:t> </a:t>
            </a:r>
            <a:r>
              <a:rPr dirty="0"/>
              <a:t>Ports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Standard</a:t>
            </a:r>
            <a:r>
              <a:rPr dirty="0" spc="-3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5"/>
              <a:t>ACL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Secure</a:t>
            </a:r>
            <a:r>
              <a:rPr dirty="0" sz="2400" spc="-110"/>
              <a:t> </a:t>
            </a:r>
            <a:r>
              <a:rPr dirty="0" sz="2400"/>
              <a:t>VTY</a:t>
            </a:r>
            <a:r>
              <a:rPr dirty="0" sz="2400" spc="-190"/>
              <a:t> </a:t>
            </a:r>
            <a:r>
              <a:rPr dirty="0" sz="2400"/>
              <a:t>Access</a:t>
            </a:r>
            <a:r>
              <a:rPr dirty="0" sz="2400" spc="-6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/>
              <a:t>This</a:t>
            </a:r>
            <a:r>
              <a:rPr dirty="0" spc="-35"/>
              <a:t> </a:t>
            </a:r>
            <a:r>
              <a:rPr dirty="0"/>
              <a:t>example</a:t>
            </a:r>
            <a:r>
              <a:rPr dirty="0" spc="-35"/>
              <a:t> </a:t>
            </a:r>
            <a:r>
              <a:rPr dirty="0"/>
              <a:t>demonstrates</a:t>
            </a:r>
            <a:r>
              <a:rPr dirty="0" spc="-10"/>
              <a:t> </a:t>
            </a:r>
            <a:r>
              <a:rPr dirty="0"/>
              <a:t>how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configure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110"/>
              <a:t> </a:t>
            </a:r>
            <a:r>
              <a:rPr dirty="0"/>
              <a:t>ACL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filter</a:t>
            </a:r>
            <a:r>
              <a:rPr dirty="0" spc="-20"/>
              <a:t> </a:t>
            </a:r>
            <a:r>
              <a:rPr dirty="0"/>
              <a:t>vty</a:t>
            </a:r>
            <a:r>
              <a:rPr dirty="0" spc="-30"/>
              <a:t> </a:t>
            </a:r>
            <a:r>
              <a:rPr dirty="0" spc="-10"/>
              <a:t>traffic.</a:t>
            </a: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First,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local</a:t>
            </a:r>
            <a:r>
              <a:rPr dirty="0" spc="-50"/>
              <a:t> </a:t>
            </a:r>
            <a:r>
              <a:rPr dirty="0"/>
              <a:t>database</a:t>
            </a:r>
            <a:r>
              <a:rPr dirty="0" spc="-20"/>
              <a:t> </a:t>
            </a:r>
            <a:r>
              <a:rPr dirty="0"/>
              <a:t>entry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ADMIN</a:t>
            </a:r>
            <a:r>
              <a:rPr dirty="0" spc="20" b="1">
                <a:latin typeface="Arial"/>
                <a:cs typeface="Arial"/>
              </a:rPr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password</a:t>
            </a:r>
            <a:r>
              <a:rPr dirty="0" spc="-15"/>
              <a:t> </a:t>
            </a:r>
            <a:r>
              <a:rPr dirty="0" b="1">
                <a:latin typeface="Arial"/>
                <a:cs typeface="Arial"/>
              </a:rPr>
              <a:t>class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 spc="-10"/>
              <a:t>configured.</a:t>
            </a: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vty</a:t>
            </a:r>
            <a:r>
              <a:rPr dirty="0" spc="-20"/>
              <a:t> </a:t>
            </a:r>
            <a:r>
              <a:rPr dirty="0"/>
              <a:t>lines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/>
              <a:t>R1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15"/>
              <a:t> </a:t>
            </a:r>
            <a:r>
              <a:rPr dirty="0"/>
              <a:t>configured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local</a:t>
            </a:r>
            <a:r>
              <a:rPr dirty="0" spc="-45"/>
              <a:t> </a:t>
            </a:r>
            <a:r>
              <a:rPr dirty="0"/>
              <a:t>database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authentication,</a:t>
            </a:r>
            <a:r>
              <a:rPr dirty="0" spc="-30"/>
              <a:t> </a:t>
            </a:r>
            <a:r>
              <a:rPr dirty="0" spc="-10"/>
              <a:t>permit </a:t>
            </a:r>
            <a:r>
              <a:rPr dirty="0"/>
              <a:t>SSH</a:t>
            </a:r>
            <a:r>
              <a:rPr dirty="0" spc="-35"/>
              <a:t> </a:t>
            </a:r>
            <a:r>
              <a:rPr dirty="0"/>
              <a:t>traffic, and</a:t>
            </a:r>
            <a:r>
              <a:rPr dirty="0" spc="-20"/>
              <a:t> </a:t>
            </a:r>
            <a:r>
              <a:rPr dirty="0"/>
              <a:t>use</a:t>
            </a:r>
            <a:r>
              <a:rPr dirty="0" spc="-10"/>
              <a:t> the</a:t>
            </a:r>
            <a:r>
              <a:rPr dirty="0" spc="-95"/>
              <a:t> </a:t>
            </a:r>
            <a:r>
              <a:rPr dirty="0" spc="-20"/>
              <a:t>ADMIN-</a:t>
            </a:r>
            <a:r>
              <a:rPr dirty="0" spc="-10"/>
              <a:t>HOST</a:t>
            </a:r>
            <a:r>
              <a:rPr dirty="0" spc="-100"/>
              <a:t> </a:t>
            </a:r>
            <a:r>
              <a:rPr dirty="0"/>
              <a:t>ACL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restrict</a:t>
            </a:r>
            <a:r>
              <a:rPr dirty="0" spc="5"/>
              <a:t> </a:t>
            </a:r>
            <a:r>
              <a:rPr dirty="0" spc="-10"/>
              <a:t>traffic.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9800" y="2086254"/>
            <a:ext cx="4724400" cy="23336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012" y="3157842"/>
            <a:ext cx="7419975" cy="15430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Secure</a:t>
            </a:r>
            <a:r>
              <a:rPr dirty="0" spc="-40"/>
              <a:t> </a:t>
            </a:r>
            <a:r>
              <a:rPr dirty="0"/>
              <a:t>VTY</a:t>
            </a:r>
            <a:r>
              <a:rPr dirty="0" spc="-55"/>
              <a:t> </a:t>
            </a:r>
            <a:r>
              <a:rPr dirty="0"/>
              <a:t>Ports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Standard</a:t>
            </a:r>
            <a:r>
              <a:rPr dirty="0" spc="-30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5"/>
              <a:t>ACL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35"/>
              <a:t> </a:t>
            </a: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/>
              <a:t>VTY</a:t>
            </a:r>
            <a:r>
              <a:rPr dirty="0" sz="2400" spc="-95"/>
              <a:t> </a:t>
            </a:r>
            <a:r>
              <a:rPr dirty="0" sz="2400"/>
              <a:t>Port</a:t>
            </a:r>
            <a:r>
              <a:rPr dirty="0" sz="2400" spc="-35"/>
              <a:t> </a:t>
            </a:r>
            <a:r>
              <a:rPr dirty="0" sz="2400"/>
              <a:t>is</a:t>
            </a:r>
            <a:r>
              <a:rPr dirty="0" sz="2400" spc="-35"/>
              <a:t> </a:t>
            </a:r>
            <a:r>
              <a:rPr dirty="0" sz="2400" spc="-10"/>
              <a:t>Secured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8117205" cy="217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492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restrict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vty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important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 </a:t>
            </a:r>
            <a:r>
              <a:rPr dirty="0" sz="1600">
                <a:latin typeface="Arial MT"/>
                <a:cs typeface="Arial MT"/>
              </a:rPr>
              <a:t>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expected.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successful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192.168.10.10.</a:t>
            </a:r>
            <a:endParaRPr sz="1600">
              <a:latin typeface="Arial MT"/>
              <a:cs typeface="Arial MT"/>
            </a:endParaRPr>
          </a:p>
          <a:p>
            <a:pPr marL="299085" marR="91313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due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failed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SSH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750506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5.4</a:t>
            </a:r>
            <a:r>
              <a:rPr dirty="0" sz="4600" spc="-15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Configure</a:t>
            </a:r>
            <a:r>
              <a:rPr dirty="0" sz="4600" spc="-13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Extended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IPv4 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Extended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259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995920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87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Extended</a:t>
            </a:r>
            <a:r>
              <a:rPr dirty="0" sz="1800" spc="-10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ACLs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greater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degree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control.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filter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source </a:t>
            </a:r>
            <a:r>
              <a:rPr dirty="0" sz="1800">
                <a:latin typeface="Arial MT"/>
                <a:cs typeface="Arial MT"/>
              </a:rPr>
              <a:t>address,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destination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address,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protocol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(i.e.,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80">
                <a:latin typeface="Arial MT"/>
                <a:cs typeface="Arial MT"/>
              </a:rPr>
              <a:t>IP,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TCP,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UDP,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ICMP),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port </a:t>
            </a:r>
            <a:r>
              <a:rPr dirty="0" sz="1800" spc="-10">
                <a:latin typeface="Arial MT"/>
                <a:cs typeface="Arial MT"/>
              </a:rPr>
              <a:t>number.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Extended</a:t>
            </a:r>
            <a:r>
              <a:rPr dirty="0" sz="1800" spc="-9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ACLs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Numbered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Extended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ACL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number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configuration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Named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Extended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ACL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extended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 spc="-10" i="1">
                <a:latin typeface="Arial"/>
                <a:cs typeface="Arial"/>
              </a:rPr>
              <a:t>name</a:t>
            </a:r>
            <a:r>
              <a:rPr dirty="0" sz="1600" spc="-10"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Extended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860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Protocols</a:t>
            </a:r>
            <a:r>
              <a:rPr dirty="0" sz="2400" spc="-75"/>
              <a:t> </a:t>
            </a:r>
            <a:r>
              <a:rPr dirty="0" sz="2400"/>
              <a:t>and</a:t>
            </a:r>
            <a:r>
              <a:rPr dirty="0" sz="2400" spc="-85"/>
              <a:t> </a:t>
            </a:r>
            <a:r>
              <a:rPr dirty="0" sz="2400" spc="-20"/>
              <a:t>Ports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142557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ACLs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 spc="-10">
                <a:latin typeface="Arial MT"/>
                <a:cs typeface="Arial MT"/>
              </a:rPr>
              <a:t>internet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ports.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the</a:t>
            </a:r>
            <a:endParaRPr sz="1600">
              <a:latin typeface="Arial MT"/>
              <a:cs typeface="Arial MT"/>
            </a:endParaRPr>
          </a:p>
          <a:p>
            <a:pPr marL="12700" marR="6413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Arial"/>
                <a:cs typeface="Arial"/>
              </a:rPr>
              <a:t>?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help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0">
                <a:latin typeface="Arial MT"/>
                <a:cs typeface="Arial MT"/>
              </a:rPr>
              <a:t> entering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complex </a:t>
            </a:r>
            <a:r>
              <a:rPr dirty="0" sz="1600">
                <a:latin typeface="Arial MT"/>
                <a:cs typeface="Arial MT"/>
              </a:rPr>
              <a:t>ACE.</a:t>
            </a:r>
            <a:r>
              <a:rPr dirty="0" sz="1600" spc="4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four </a:t>
            </a:r>
            <a:r>
              <a:rPr dirty="0" sz="1600" spc="-10">
                <a:latin typeface="Arial MT"/>
                <a:cs typeface="Arial MT"/>
              </a:rPr>
              <a:t>highlighted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most </a:t>
            </a:r>
            <a:r>
              <a:rPr dirty="0" sz="1600" spc="-10">
                <a:latin typeface="Arial MT"/>
                <a:cs typeface="Arial MT"/>
              </a:rPr>
              <a:t>popular options.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15434" y="397205"/>
            <a:ext cx="17138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Protocol</a:t>
            </a:r>
            <a:r>
              <a:rPr dirty="0" sz="18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7575B"/>
                </a:solidFill>
                <a:latin typeface="Arial MT"/>
                <a:cs typeface="Arial MT"/>
              </a:rPr>
              <a:t>Options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1067" y="793851"/>
            <a:ext cx="4540123" cy="393674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Extended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014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Protocols</a:t>
            </a:r>
            <a:r>
              <a:rPr dirty="0" sz="2400" spc="-45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/>
              <a:t>Ports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1343660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Selecting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protocol </a:t>
            </a:r>
            <a:r>
              <a:rPr dirty="0" sz="1600">
                <a:latin typeface="Arial MT"/>
                <a:cs typeface="Arial MT"/>
              </a:rPr>
              <a:t>influences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port </a:t>
            </a:r>
            <a:r>
              <a:rPr dirty="0" sz="1600">
                <a:latin typeface="Arial MT"/>
                <a:cs typeface="Arial MT"/>
              </a:rPr>
              <a:t>options.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Many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20">
                <a:latin typeface="Arial MT"/>
                <a:cs typeface="Arial MT"/>
              </a:rPr>
              <a:t> port </a:t>
            </a:r>
            <a:r>
              <a:rPr dirty="0" sz="1600">
                <a:latin typeface="Arial MT"/>
                <a:cs typeface="Arial MT"/>
              </a:rPr>
              <a:t>options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available,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 spc="-1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2711" y="365963"/>
            <a:ext cx="2355595" cy="435000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Extended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1761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Protocols</a:t>
            </a:r>
            <a:r>
              <a:rPr dirty="0" sz="2400" spc="-65"/>
              <a:t> </a:t>
            </a:r>
            <a:r>
              <a:rPr dirty="0" sz="2400"/>
              <a:t>and</a:t>
            </a:r>
            <a:r>
              <a:rPr dirty="0" sz="2400" spc="-80"/>
              <a:t> </a:t>
            </a:r>
            <a:r>
              <a:rPr dirty="0" sz="2400"/>
              <a:t>Port</a:t>
            </a:r>
            <a:r>
              <a:rPr dirty="0" sz="2400" spc="-60"/>
              <a:t> </a:t>
            </a:r>
            <a:r>
              <a:rPr dirty="0" sz="2400"/>
              <a:t>Numbers</a:t>
            </a:r>
            <a:r>
              <a:rPr dirty="0" sz="2400" spc="-55"/>
              <a:t> </a:t>
            </a:r>
            <a:r>
              <a:rPr dirty="0" sz="2400" spc="-10"/>
              <a:t>Configuration</a:t>
            </a:r>
            <a:r>
              <a:rPr dirty="0" sz="2400" spc="-40"/>
              <a:t> </a:t>
            </a:r>
            <a:r>
              <a:rPr dirty="0" sz="2400" spc="-10"/>
              <a:t>Examples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2510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HTTP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20">
                <a:latin typeface="Arial MT"/>
                <a:cs typeface="Arial MT"/>
              </a:rPr>
              <a:t> uses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www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second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 </a:t>
            </a:r>
            <a:r>
              <a:rPr dirty="0" sz="1600" b="1">
                <a:latin typeface="Arial"/>
                <a:cs typeface="Arial"/>
              </a:rPr>
              <a:t>80</a:t>
            </a:r>
            <a:r>
              <a:rPr dirty="0" sz="1600">
                <a:latin typeface="Arial MT"/>
                <a:cs typeface="Arial MT"/>
              </a:rPr>
              <a:t>.</a:t>
            </a:r>
            <a:r>
              <a:rPr dirty="0" sz="1600" spc="-10">
                <a:latin typeface="Arial MT"/>
                <a:cs typeface="Arial MT"/>
              </a:rPr>
              <a:t> Both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achieve </a:t>
            </a:r>
            <a:r>
              <a:rPr dirty="0" sz="1600">
                <a:latin typeface="Arial MT"/>
                <a:cs typeface="Arial MT"/>
              </a:rPr>
              <a:t>exactly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result.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3650" y="2276475"/>
            <a:ext cx="4076700" cy="5905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10641" y="2918205"/>
            <a:ext cx="794258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Configuring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listed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SSH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(port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22)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HTTPS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(port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443),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next </a:t>
            </a:r>
            <a:r>
              <a:rPr dirty="0" sz="1600" spc="-10">
                <a:latin typeface="Arial MT"/>
                <a:cs typeface="Arial MT"/>
              </a:rPr>
              <a:t>example.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1750" y="3642639"/>
            <a:ext cx="4000500" cy="62865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Apply</a:t>
            </a:r>
            <a:r>
              <a:rPr dirty="0" sz="2400" spc="-110"/>
              <a:t> </a:t>
            </a:r>
            <a:r>
              <a:rPr dirty="0" sz="2400"/>
              <a:t>a</a:t>
            </a:r>
            <a:r>
              <a:rPr dirty="0" sz="2400" spc="-70"/>
              <a:t> </a:t>
            </a:r>
            <a:r>
              <a:rPr dirty="0" sz="2400"/>
              <a:t>Numbered</a:t>
            </a:r>
            <a:r>
              <a:rPr dirty="0" sz="2400" spc="-55"/>
              <a:t> </a:t>
            </a:r>
            <a:r>
              <a:rPr dirty="0" sz="2400"/>
              <a:t>Extended</a:t>
            </a:r>
            <a:r>
              <a:rPr dirty="0" sz="2400" spc="-6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 spc="-25"/>
              <a:t>ACL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28305" cy="1342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909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HTTP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HTTPS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192.168.10.0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applied </a:t>
            </a:r>
            <a:r>
              <a:rPr dirty="0" sz="1600">
                <a:latin typeface="Arial MT"/>
                <a:cs typeface="Arial MT"/>
              </a:rPr>
              <a:t>close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source.</a:t>
            </a:r>
            <a:r>
              <a:rPr dirty="0" sz="1600" spc="-10">
                <a:latin typeface="Arial MT"/>
                <a:cs typeface="Arial MT"/>
              </a:rPr>
              <a:t> Here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110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G0/0/0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425" y="2634360"/>
            <a:ext cx="5391150" cy="11715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150"/>
              <a:t> </a:t>
            </a:r>
            <a:r>
              <a:rPr dirty="0" sz="2400"/>
              <a:t>Established</a:t>
            </a:r>
            <a:r>
              <a:rPr dirty="0" sz="2400" spc="-65"/>
              <a:t> </a:t>
            </a: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 spc="-25"/>
              <a:t>ACL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8107680" cy="13919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stateful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firewall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established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keyword.</a:t>
            </a:r>
            <a:endParaRPr sz="1600">
              <a:latin typeface="Arial MT"/>
              <a:cs typeface="Arial MT"/>
            </a:endParaRPr>
          </a:p>
          <a:p>
            <a:pPr marL="299085" marR="20510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established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and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returning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marR="5772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denied.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1748" y="2301773"/>
            <a:ext cx="4563110" cy="248843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Numbered</a:t>
            </a:r>
            <a:r>
              <a:rPr dirty="0" sz="2400" spc="-130"/>
              <a:t> </a:t>
            </a:r>
            <a:r>
              <a:rPr dirty="0" sz="2400"/>
              <a:t>Standard</a:t>
            </a:r>
            <a:r>
              <a:rPr dirty="0" sz="2400" spc="-95"/>
              <a:t> </a:t>
            </a:r>
            <a:r>
              <a:rPr dirty="0" sz="2400" spc="-10"/>
              <a:t>IPv4</a:t>
            </a:r>
            <a:r>
              <a:rPr dirty="0" sz="2400" spc="-155"/>
              <a:t> </a:t>
            </a:r>
            <a:r>
              <a:rPr dirty="0" sz="2400"/>
              <a:t>ACL</a:t>
            </a:r>
            <a:r>
              <a:rPr dirty="0" sz="2400" spc="-165"/>
              <a:t> </a:t>
            </a:r>
            <a:r>
              <a:rPr dirty="0" sz="2400" spc="-10"/>
              <a:t>Syntax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61741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28877"/>
            <a:ext cx="7467600" cy="428625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26110" y="2002789"/>
          <a:ext cx="8128000" cy="207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1575"/>
                <a:gridCol w="5597525"/>
              </a:tblGrid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Parameter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 i="1">
                          <a:latin typeface="Arial"/>
                          <a:cs typeface="Arial"/>
                        </a:rPr>
                        <a:t>access-list-number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Number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range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1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99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1300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1999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20" b="1">
                          <a:latin typeface="Arial"/>
                          <a:cs typeface="Arial"/>
                        </a:rPr>
                        <a:t>deny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Denies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condition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matched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permit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Permits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condition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matched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remark</a:t>
                      </a:r>
                      <a:r>
                        <a:rPr dirty="0" sz="1100" spc="-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i="1">
                          <a:latin typeface="Arial"/>
                          <a:cs typeface="Arial"/>
                        </a:rPr>
                        <a:t>text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(Optional)</a:t>
                      </a:r>
                      <a:r>
                        <a:rPr dirty="0" sz="11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text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entry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documentation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purposes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10" i="1">
                          <a:latin typeface="Arial"/>
                          <a:cs typeface="Arial"/>
                        </a:rPr>
                        <a:t>source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Identifies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1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host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address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filter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10" i="1">
                          <a:latin typeface="Arial"/>
                          <a:cs typeface="Arial"/>
                        </a:rPr>
                        <a:t>source-wildcard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(Optional)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32-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bit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1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mask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applied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source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25" b="1">
                          <a:latin typeface="Arial"/>
                          <a:cs typeface="Arial"/>
                        </a:rPr>
                        <a:t>log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latin typeface="Arial MT"/>
                          <a:cs typeface="Arial MT"/>
                        </a:rPr>
                        <a:t>(Optional)</a:t>
                      </a:r>
                      <a:r>
                        <a:rPr dirty="0" sz="11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Generates</a:t>
                      </a:r>
                      <a:r>
                        <a:rPr dirty="0" sz="11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sends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informational</a:t>
                      </a:r>
                      <a:r>
                        <a:rPr dirty="0" sz="11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1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1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ACE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latin typeface="Arial MT"/>
                          <a:cs typeface="Arial MT"/>
                        </a:rPr>
                        <a:t>matched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475284" y="4179214"/>
            <a:ext cx="7964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Note: Use the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no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access-</a:t>
            </a:r>
            <a:r>
              <a:rPr dirty="0" sz="1200" b="1">
                <a:latin typeface="Arial"/>
                <a:cs typeface="Arial"/>
              </a:rPr>
              <a:t>list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i="1">
                <a:latin typeface="Arial"/>
                <a:cs typeface="Arial"/>
              </a:rPr>
              <a:t>access-list-</a:t>
            </a:r>
            <a:r>
              <a:rPr dirty="0" sz="1200" i="1">
                <a:latin typeface="Arial"/>
                <a:cs typeface="Arial"/>
              </a:rPr>
              <a:t>number</a:t>
            </a:r>
            <a:r>
              <a:rPr dirty="0" sz="1200" spc="-15" i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global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configuration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command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remove a numbered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standard</a:t>
            </a:r>
            <a:r>
              <a:rPr dirty="0" sz="1200" spc="-9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ACL.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TCP</a:t>
            </a:r>
            <a:r>
              <a:rPr dirty="0" sz="2400" spc="-145"/>
              <a:t> </a:t>
            </a:r>
            <a:r>
              <a:rPr dirty="0" sz="2400"/>
              <a:t>Established</a:t>
            </a:r>
            <a:r>
              <a:rPr dirty="0" sz="2400" spc="-60"/>
              <a:t> </a:t>
            </a: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/>
              <a:t>ACL</a:t>
            </a:r>
            <a:r>
              <a:rPr dirty="0" sz="2400" spc="-14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107045" cy="153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0033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120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returning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ACL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G0/0/0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299085" marR="24384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secure </a:t>
            </a:r>
            <a:r>
              <a:rPr dirty="0" sz="1600">
                <a:latin typeface="Arial MT"/>
                <a:cs typeface="Arial MT"/>
              </a:rPr>
              <a:t>web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resources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85725" marR="5080">
              <a:lnSpc>
                <a:spcPts val="1600"/>
              </a:lnSpc>
              <a:spcBef>
                <a:spcPts val="630"/>
              </a:spcBef>
            </a:pPr>
            <a:r>
              <a:rPr dirty="0" sz="1400" spc="-10" b="1">
                <a:latin typeface="Arial"/>
                <a:cs typeface="Arial"/>
              </a:rPr>
              <a:t>Note</a:t>
            </a:r>
            <a:r>
              <a:rPr dirty="0" sz="1400" spc="-10">
                <a:latin typeface="Arial MT"/>
                <a:cs typeface="Arial MT"/>
              </a:rPr>
              <a:t>: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occurs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returning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TCP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segment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10">
                <a:latin typeface="Arial MT"/>
                <a:cs typeface="Arial MT"/>
              </a:rPr>
              <a:t> the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ACK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reset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(RST) flag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indicating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belongs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existing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571750"/>
            <a:ext cx="5791200" cy="21336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105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40"/>
              <a:t> </a:t>
            </a:r>
            <a:r>
              <a:rPr dirty="0" sz="2400" spc="-10"/>
              <a:t>Syntax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874634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Naming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understand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 extended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31813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NO-FTP-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prompt changed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statements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entered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2623" y="2571750"/>
            <a:ext cx="4238625" cy="2762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2623" y="3118015"/>
            <a:ext cx="4238625" cy="43976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105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4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94345" cy="1238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below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demonstrate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applying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 IPv4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SURFING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HTTP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HTTPS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internet.</a:t>
            </a:r>
            <a:endParaRPr sz="1400">
              <a:latin typeface="Arial MT"/>
              <a:cs typeface="Arial MT"/>
            </a:endParaRPr>
          </a:p>
          <a:p>
            <a:pPr marL="299085" marR="38925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BROWSING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returning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 </a:t>
            </a:r>
            <a:r>
              <a:rPr dirty="0" sz="1400">
                <a:latin typeface="Arial MT"/>
                <a:cs typeface="Arial MT"/>
              </a:rPr>
              <a:t>exiting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G0/0/0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implicitly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denied.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305" y="2663654"/>
            <a:ext cx="7150223" cy="18197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114"/>
              <a:t> </a:t>
            </a:r>
            <a:r>
              <a:rPr dirty="0" sz="2400"/>
              <a:t>Extended</a:t>
            </a:r>
            <a:r>
              <a:rPr dirty="0" sz="2400" spc="-7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50"/>
              <a:t> </a:t>
            </a:r>
            <a:r>
              <a:rPr dirty="0" sz="2400"/>
              <a:t>Example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2522"/>
            <a:ext cx="2561590" cy="3056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SURFING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permits </a:t>
            </a:r>
            <a:r>
              <a:rPr dirty="0" sz="1400">
                <a:latin typeface="Arial MT"/>
                <a:cs typeface="Arial MT"/>
              </a:rPr>
              <a:t>HTTP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HTTPS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G0/0/1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connected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Web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 </a:t>
            </a:r>
            <a:r>
              <a:rPr dirty="0" sz="1400">
                <a:latin typeface="Arial MT"/>
                <a:cs typeface="Arial MT"/>
              </a:rPr>
              <a:t>returning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is </a:t>
            </a:r>
            <a:r>
              <a:rPr dirty="0" sz="1400">
                <a:latin typeface="Arial MT"/>
                <a:cs typeface="Arial MT"/>
              </a:rPr>
              <a:t>permitted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back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25">
                <a:latin typeface="Arial MT"/>
                <a:cs typeface="Arial MT"/>
              </a:rPr>
              <a:t> the </a:t>
            </a:r>
            <a:r>
              <a:rPr dirty="0" sz="1400">
                <a:latin typeface="Arial MT"/>
                <a:cs typeface="Arial MT"/>
              </a:rPr>
              <a:t>inside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private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BROWSING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ACL.</a:t>
            </a:r>
            <a:endParaRPr sz="1400">
              <a:latin typeface="Arial MT"/>
              <a:cs typeface="Arial MT"/>
            </a:endParaRPr>
          </a:p>
          <a:p>
            <a:pPr marL="299085" marR="81915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0">
                <a:latin typeface="Arial MT"/>
                <a:cs typeface="Arial MT"/>
              </a:rPr>
              <a:t> SURFING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is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BROWSING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applied </a:t>
            </a:r>
            <a:r>
              <a:rPr dirty="0" sz="1400">
                <a:latin typeface="Arial MT"/>
                <a:cs typeface="Arial MT"/>
              </a:rPr>
              <a:t>outbound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G0/0/0 interface.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9022" y="571500"/>
            <a:ext cx="5353050" cy="40005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114"/>
              <a:t> </a:t>
            </a:r>
            <a:r>
              <a:rPr dirty="0" sz="2400"/>
              <a:t>Extended</a:t>
            </a:r>
            <a:r>
              <a:rPr dirty="0" sz="2400" spc="-7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50"/>
              <a:t> </a:t>
            </a:r>
            <a:r>
              <a:rPr dirty="0" sz="2400"/>
              <a:t>Example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6219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statistics.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HTTPS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 eq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443)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SURFING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return </a:t>
            </a:r>
            <a:r>
              <a:rPr dirty="0" sz="1600">
                <a:latin typeface="Arial MT"/>
                <a:cs typeface="Arial MT"/>
              </a:rPr>
              <a:t>established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BROWSING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increased.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1881123"/>
            <a:ext cx="4305300" cy="13811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Edit</a:t>
            </a:r>
            <a:r>
              <a:rPr dirty="0" sz="2400" spc="-45"/>
              <a:t> </a:t>
            </a:r>
            <a:r>
              <a:rPr dirty="0" sz="2400" spc="-10"/>
              <a:t>Extended</a:t>
            </a:r>
            <a:r>
              <a:rPr dirty="0" sz="2400" spc="-150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90840" cy="1635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Or,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Example:</a:t>
            </a:r>
            <a:endParaRPr sz="1600">
              <a:latin typeface="Arial MT"/>
              <a:cs typeface="Arial MT"/>
            </a:endParaRPr>
          </a:p>
          <a:p>
            <a:pPr marL="299085" marR="53022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SURFING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incorrect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IP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823730"/>
            <a:ext cx="4305300" cy="13811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Edit</a:t>
            </a:r>
            <a:r>
              <a:rPr dirty="0" sz="2400" spc="-55"/>
              <a:t> </a:t>
            </a: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/>
              <a:t>ACLs</a:t>
            </a:r>
            <a:r>
              <a:rPr dirty="0" sz="2400" spc="-4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550150" cy="805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error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sequence_#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corrected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replacing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statement.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output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change.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998" y="2062098"/>
            <a:ext cx="5095875" cy="10191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23998" y="3226447"/>
            <a:ext cx="5095875" cy="134200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Another</a:t>
            </a:r>
            <a:r>
              <a:rPr dirty="0" sz="2400" spc="-110"/>
              <a:t> </a:t>
            </a:r>
            <a:r>
              <a:rPr dirty="0" sz="2400"/>
              <a:t>Extended</a:t>
            </a:r>
            <a:r>
              <a:rPr dirty="0" sz="2400" spc="-6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3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Two</a:t>
            </a:r>
            <a:r>
              <a:rPr dirty="0" spc="-20"/>
              <a:t> </a:t>
            </a:r>
            <a:r>
              <a:rPr dirty="0"/>
              <a:t>named</a:t>
            </a:r>
            <a:r>
              <a:rPr dirty="0" spc="-15"/>
              <a:t> </a:t>
            </a:r>
            <a:r>
              <a:rPr dirty="0" spc="-10"/>
              <a:t>extended</a:t>
            </a:r>
            <a:r>
              <a:rPr dirty="0" spc="-95"/>
              <a:t> </a:t>
            </a:r>
            <a:r>
              <a:rPr dirty="0"/>
              <a:t>ACLs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50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 spc="-10"/>
              <a:t>created:</a:t>
            </a:r>
          </a:p>
          <a:p>
            <a:pPr marL="299085" marR="5080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20" b="1">
                <a:latin typeface="Arial"/>
                <a:cs typeface="Arial"/>
              </a:rPr>
              <a:t>PERMIT-</a:t>
            </a:r>
            <a:r>
              <a:rPr dirty="0" sz="1400" b="1">
                <a:latin typeface="Arial"/>
                <a:cs typeface="Arial"/>
              </a:rPr>
              <a:t>PC1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/>
              <a:t>-</a:t>
            </a:r>
            <a:r>
              <a:rPr dirty="0" sz="1400" spc="-30"/>
              <a:t> </a:t>
            </a:r>
            <a:r>
              <a:rPr dirty="0" sz="1400"/>
              <a:t>This</a:t>
            </a:r>
            <a:r>
              <a:rPr dirty="0" sz="1400" spc="-20"/>
              <a:t> </a:t>
            </a:r>
            <a:r>
              <a:rPr dirty="0" sz="1400"/>
              <a:t>will</a:t>
            </a:r>
            <a:r>
              <a:rPr dirty="0" sz="1400" spc="15"/>
              <a:t> </a:t>
            </a:r>
            <a:r>
              <a:rPr dirty="0" sz="1400"/>
              <a:t>only</a:t>
            </a:r>
            <a:r>
              <a:rPr dirty="0" sz="1400" spc="-20"/>
              <a:t> </a:t>
            </a:r>
            <a:r>
              <a:rPr dirty="0" sz="1400"/>
              <a:t>permit</a:t>
            </a:r>
            <a:r>
              <a:rPr dirty="0" sz="1400" spc="-30"/>
              <a:t> </a:t>
            </a:r>
            <a:r>
              <a:rPr dirty="0" sz="1400"/>
              <a:t>PC1</a:t>
            </a:r>
            <a:r>
              <a:rPr dirty="0" sz="1400" spc="-40"/>
              <a:t> </a:t>
            </a:r>
            <a:r>
              <a:rPr dirty="0" sz="1400"/>
              <a:t>TCP</a:t>
            </a:r>
            <a:r>
              <a:rPr dirty="0" sz="1400" spc="-25"/>
              <a:t> </a:t>
            </a:r>
            <a:r>
              <a:rPr dirty="0" sz="1400"/>
              <a:t>access</a:t>
            </a:r>
            <a:r>
              <a:rPr dirty="0" sz="1400" spc="-50"/>
              <a:t> </a:t>
            </a:r>
            <a:r>
              <a:rPr dirty="0" sz="1400"/>
              <a:t>to</a:t>
            </a:r>
            <a:r>
              <a:rPr dirty="0" sz="1400" spc="-25"/>
              <a:t> </a:t>
            </a:r>
            <a:r>
              <a:rPr dirty="0" sz="1400"/>
              <a:t>the</a:t>
            </a:r>
            <a:r>
              <a:rPr dirty="0" sz="1400" spc="-20"/>
              <a:t> </a:t>
            </a:r>
            <a:r>
              <a:rPr dirty="0" sz="1400"/>
              <a:t>internet</a:t>
            </a:r>
            <a:r>
              <a:rPr dirty="0" sz="1400" spc="-45"/>
              <a:t> </a:t>
            </a:r>
            <a:r>
              <a:rPr dirty="0" sz="1400"/>
              <a:t>and</a:t>
            </a:r>
            <a:r>
              <a:rPr dirty="0" sz="1400" spc="-20"/>
              <a:t> </a:t>
            </a:r>
            <a:r>
              <a:rPr dirty="0" sz="1400"/>
              <a:t>deny</a:t>
            </a:r>
            <a:r>
              <a:rPr dirty="0" sz="1400" spc="-30"/>
              <a:t> </a:t>
            </a:r>
            <a:r>
              <a:rPr dirty="0" sz="1400"/>
              <a:t>all</a:t>
            </a:r>
            <a:r>
              <a:rPr dirty="0" sz="1400" spc="-5"/>
              <a:t> </a:t>
            </a:r>
            <a:r>
              <a:rPr dirty="0" sz="1400"/>
              <a:t>other</a:t>
            </a:r>
            <a:r>
              <a:rPr dirty="0" sz="1400" spc="-30"/>
              <a:t> </a:t>
            </a:r>
            <a:r>
              <a:rPr dirty="0" sz="1400"/>
              <a:t>hosts</a:t>
            </a:r>
            <a:r>
              <a:rPr dirty="0" sz="1400" spc="-35"/>
              <a:t> </a:t>
            </a:r>
            <a:r>
              <a:rPr dirty="0" sz="1400"/>
              <a:t>in</a:t>
            </a:r>
            <a:r>
              <a:rPr dirty="0" sz="1400" spc="-10"/>
              <a:t> </a:t>
            </a:r>
            <a:r>
              <a:rPr dirty="0" sz="1400" spc="-25"/>
              <a:t>the </a:t>
            </a:r>
            <a:r>
              <a:rPr dirty="0" sz="1400"/>
              <a:t>private</a:t>
            </a:r>
            <a:r>
              <a:rPr dirty="0" sz="1400" spc="-40"/>
              <a:t> </a:t>
            </a:r>
            <a:r>
              <a:rPr dirty="0" sz="1400" spc="-10"/>
              <a:t>network.</a:t>
            </a:r>
            <a:endParaRPr sz="1400">
              <a:latin typeface="Arial"/>
              <a:cs typeface="Arial"/>
            </a:endParaRPr>
          </a:p>
          <a:p>
            <a:pPr marL="299085" marR="236854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50" b="1">
                <a:latin typeface="Arial"/>
                <a:cs typeface="Arial"/>
              </a:rPr>
              <a:t>REPLY-</a:t>
            </a:r>
            <a:r>
              <a:rPr dirty="0" sz="1400" b="1">
                <a:latin typeface="Arial"/>
                <a:cs typeface="Arial"/>
              </a:rPr>
              <a:t>PC1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/>
              <a:t>-</a:t>
            </a:r>
            <a:r>
              <a:rPr dirty="0" sz="1400" spc="-30"/>
              <a:t> </a:t>
            </a:r>
            <a:r>
              <a:rPr dirty="0" sz="1400"/>
              <a:t>This</a:t>
            </a:r>
            <a:r>
              <a:rPr dirty="0" sz="1400" spc="-15"/>
              <a:t> </a:t>
            </a:r>
            <a:r>
              <a:rPr dirty="0" sz="1400"/>
              <a:t>will</a:t>
            </a:r>
            <a:r>
              <a:rPr dirty="0" sz="1400" spc="15"/>
              <a:t> </a:t>
            </a:r>
            <a:r>
              <a:rPr dirty="0" sz="1400"/>
              <a:t>only</a:t>
            </a:r>
            <a:r>
              <a:rPr dirty="0" sz="1400" spc="-15"/>
              <a:t> </a:t>
            </a:r>
            <a:r>
              <a:rPr dirty="0" sz="1400"/>
              <a:t>permit</a:t>
            </a:r>
            <a:r>
              <a:rPr dirty="0" sz="1400" spc="-30"/>
              <a:t> </a:t>
            </a:r>
            <a:r>
              <a:rPr dirty="0" sz="1400"/>
              <a:t>specified</a:t>
            </a:r>
            <a:r>
              <a:rPr dirty="0" sz="1400" spc="-45"/>
              <a:t> </a:t>
            </a:r>
            <a:r>
              <a:rPr dirty="0" sz="1400" spc="-10"/>
              <a:t>returning</a:t>
            </a:r>
            <a:r>
              <a:rPr dirty="0" sz="1400" spc="-70"/>
              <a:t> </a:t>
            </a:r>
            <a:r>
              <a:rPr dirty="0" sz="1400"/>
              <a:t>TCP</a:t>
            </a:r>
            <a:r>
              <a:rPr dirty="0" sz="1400" spc="-25"/>
              <a:t> </a:t>
            </a:r>
            <a:r>
              <a:rPr dirty="0" sz="1400"/>
              <a:t>traffic</a:t>
            </a:r>
            <a:r>
              <a:rPr dirty="0" sz="1400" spc="-50"/>
              <a:t> </a:t>
            </a:r>
            <a:r>
              <a:rPr dirty="0" sz="1400"/>
              <a:t>to</a:t>
            </a:r>
            <a:r>
              <a:rPr dirty="0" sz="1400" spc="-20"/>
              <a:t> </a:t>
            </a:r>
            <a:r>
              <a:rPr dirty="0" sz="1400"/>
              <a:t>PC1</a:t>
            </a:r>
            <a:r>
              <a:rPr dirty="0" sz="1400" spc="5"/>
              <a:t> </a:t>
            </a:r>
            <a:r>
              <a:rPr dirty="0" sz="1400"/>
              <a:t>implicitly</a:t>
            </a:r>
            <a:r>
              <a:rPr dirty="0" sz="1400" spc="-25"/>
              <a:t> </a:t>
            </a:r>
            <a:r>
              <a:rPr dirty="0" sz="1400"/>
              <a:t>deny</a:t>
            </a:r>
            <a:r>
              <a:rPr dirty="0" sz="1400" spc="-25"/>
              <a:t> </a:t>
            </a:r>
            <a:r>
              <a:rPr dirty="0" sz="1400"/>
              <a:t>all</a:t>
            </a:r>
            <a:r>
              <a:rPr dirty="0" sz="1400" spc="-5"/>
              <a:t> </a:t>
            </a:r>
            <a:r>
              <a:rPr dirty="0" sz="1400" spc="-10"/>
              <a:t>other traffic.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837" y="2368435"/>
            <a:ext cx="7410450" cy="19050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Extended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0966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Another</a:t>
            </a:r>
            <a:r>
              <a:rPr dirty="0" sz="2400" spc="-120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45"/>
              <a:t> </a:t>
            </a:r>
            <a:r>
              <a:rPr dirty="0" sz="2400"/>
              <a:t>Example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2972435" cy="3049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8419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30" b="1">
                <a:latin typeface="Arial"/>
                <a:cs typeface="Arial"/>
              </a:rPr>
              <a:t>PERMIT-</a:t>
            </a:r>
            <a:r>
              <a:rPr dirty="0" sz="1600" b="1">
                <a:latin typeface="Arial"/>
                <a:cs typeface="Arial"/>
              </a:rPr>
              <a:t>PC1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spc="-25">
                <a:latin typeface="Arial MT"/>
                <a:cs typeface="Arial MT"/>
              </a:rPr>
              <a:t>ACL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PC1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(192.168.10.10)</a:t>
            </a:r>
            <a:endParaRPr sz="1600">
              <a:latin typeface="Arial MT"/>
              <a:cs typeface="Arial MT"/>
            </a:endParaRPr>
          </a:p>
          <a:p>
            <a:pPr marL="299085" marR="50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40">
                <a:latin typeface="Arial MT"/>
                <a:cs typeface="Arial MT"/>
              </a:rPr>
              <a:t>FTP,</a:t>
            </a:r>
            <a:r>
              <a:rPr dirty="0" sz="1600" spc="-20">
                <a:latin typeface="Arial MT"/>
                <a:cs typeface="Arial MT"/>
              </a:rPr>
              <a:t> SSH, Telnet,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HTTP,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HTTPS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50" b="1">
                <a:latin typeface="Arial"/>
                <a:cs typeface="Arial"/>
              </a:rPr>
              <a:t>REPLY-</a:t>
            </a:r>
            <a:r>
              <a:rPr dirty="0" sz="1600" b="1">
                <a:latin typeface="Arial"/>
                <a:cs typeface="Arial"/>
              </a:rPr>
              <a:t>PC1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will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return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PC1.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30" b="1">
                <a:latin typeface="Arial"/>
                <a:cs typeface="Arial"/>
              </a:rPr>
              <a:t>PERMIT-</a:t>
            </a:r>
            <a:r>
              <a:rPr dirty="0" sz="1600" b="1">
                <a:latin typeface="Arial"/>
                <a:cs typeface="Arial"/>
              </a:rPr>
              <a:t>PC1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</a:t>
            </a:r>
            <a:endParaRPr sz="1600">
              <a:latin typeface="Arial MT"/>
              <a:cs typeface="Arial MT"/>
            </a:endParaRPr>
          </a:p>
          <a:p>
            <a:pPr marL="299085" marR="214629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50" b="1">
                <a:latin typeface="Arial"/>
                <a:cs typeface="Arial"/>
              </a:rPr>
              <a:t>REPLY-</a:t>
            </a:r>
            <a:r>
              <a:rPr dirty="0" sz="1600" b="1">
                <a:latin typeface="Arial"/>
                <a:cs typeface="Arial"/>
              </a:rPr>
              <a:t>PC1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applied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R1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G0/0/0 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8122" y="643216"/>
            <a:ext cx="4933950" cy="40005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20"/>
              <a:t> </a:t>
            </a: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74396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direction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applied.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359" y="265607"/>
            <a:ext cx="3652646" cy="441172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114"/>
              <a:t> </a:t>
            </a:r>
            <a:r>
              <a:rPr dirty="0" sz="2400"/>
              <a:t>Standard</a:t>
            </a:r>
            <a:r>
              <a:rPr dirty="0" sz="2400" spc="-7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60"/>
              <a:t> </a:t>
            </a:r>
            <a:r>
              <a:rPr dirty="0" sz="2400" spc="-10"/>
              <a:t>Syntax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811770" cy="11480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standard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alphanumeric,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unique.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Capitalizing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viewing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0">
                <a:latin typeface="Arial MT"/>
                <a:cs typeface="Arial MT"/>
              </a:rPr>
              <a:t>running-</a:t>
            </a:r>
            <a:r>
              <a:rPr dirty="0" sz="1600">
                <a:latin typeface="Arial MT"/>
                <a:cs typeface="Arial MT"/>
              </a:rPr>
              <a:t>config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output.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4155" y="2080895"/>
            <a:ext cx="4400550" cy="2286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3680" y="2369489"/>
            <a:ext cx="4391025" cy="210502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10"/>
              <a:t>Extended</a:t>
            </a:r>
            <a:r>
              <a:rPr dirty="0" sz="2400" spc="-160"/>
              <a:t> </a:t>
            </a:r>
            <a:r>
              <a:rPr dirty="0" sz="2400"/>
              <a:t>ACLs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696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 b="1">
                <a:latin typeface="Arial"/>
                <a:cs typeface="Arial"/>
              </a:rPr>
              <a:t>show</a:t>
            </a:r>
            <a:r>
              <a:rPr dirty="0" spc="-10" b="1">
                <a:latin typeface="Arial"/>
                <a:cs typeface="Arial"/>
              </a:rPr>
              <a:t> access-</a:t>
            </a:r>
            <a:r>
              <a:rPr dirty="0" b="1">
                <a:latin typeface="Arial"/>
                <a:cs typeface="Arial"/>
              </a:rPr>
              <a:t>lists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/>
              <a:t>command</a:t>
            </a:r>
            <a:r>
              <a:rPr dirty="0" spc="-30"/>
              <a:t> </a:t>
            </a:r>
            <a:r>
              <a:rPr dirty="0"/>
              <a:t>can</a:t>
            </a:r>
            <a:r>
              <a:rPr dirty="0" spc="-10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used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confirm</a:t>
            </a:r>
            <a:r>
              <a:rPr dirty="0" spc="-10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90"/>
              <a:t> </a:t>
            </a:r>
            <a:r>
              <a:rPr dirty="0"/>
              <a:t>ACLs</a:t>
            </a:r>
            <a:r>
              <a:rPr dirty="0" spc="-35"/>
              <a:t> </a:t>
            </a:r>
            <a:r>
              <a:rPr dirty="0"/>
              <a:t>work </a:t>
            </a:r>
            <a:r>
              <a:rPr dirty="0" spc="-25"/>
              <a:t>as </a:t>
            </a:r>
            <a:r>
              <a:rPr dirty="0"/>
              <a:t>expected.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command</a:t>
            </a:r>
            <a:r>
              <a:rPr dirty="0" spc="-35"/>
              <a:t> </a:t>
            </a:r>
            <a:r>
              <a:rPr dirty="0"/>
              <a:t>displays</a:t>
            </a:r>
            <a:r>
              <a:rPr dirty="0" spc="-45"/>
              <a:t> </a:t>
            </a:r>
            <a:r>
              <a:rPr dirty="0"/>
              <a:t>statistic</a:t>
            </a:r>
            <a:r>
              <a:rPr dirty="0" spc="-55"/>
              <a:t> </a:t>
            </a:r>
            <a:r>
              <a:rPr dirty="0"/>
              <a:t>counters</a:t>
            </a:r>
            <a:r>
              <a:rPr dirty="0" spc="-40"/>
              <a:t> </a:t>
            </a:r>
            <a:r>
              <a:rPr dirty="0"/>
              <a:t>that</a:t>
            </a:r>
            <a:r>
              <a:rPr dirty="0" spc="-35"/>
              <a:t> </a:t>
            </a:r>
            <a:r>
              <a:rPr dirty="0"/>
              <a:t>increase</a:t>
            </a:r>
            <a:r>
              <a:rPr dirty="0" spc="-50"/>
              <a:t> </a:t>
            </a:r>
            <a:r>
              <a:rPr dirty="0"/>
              <a:t>whenever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114"/>
              <a:t> </a:t>
            </a:r>
            <a:r>
              <a:rPr dirty="0"/>
              <a:t>ACE</a:t>
            </a:r>
            <a:r>
              <a:rPr dirty="0" spc="-40"/>
              <a:t> </a:t>
            </a:r>
            <a:r>
              <a:rPr dirty="0" spc="-25"/>
              <a:t>is </a:t>
            </a:r>
            <a:r>
              <a:rPr dirty="0" spc="-10"/>
              <a:t>matched.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b="1">
                <a:latin typeface="Arial"/>
                <a:cs typeface="Arial"/>
              </a:rPr>
              <a:t>Note</a:t>
            </a:r>
            <a:r>
              <a:rPr dirty="0"/>
              <a:t>:</a:t>
            </a:r>
            <a:r>
              <a:rPr dirty="0" spc="-60"/>
              <a:t> </a:t>
            </a:r>
            <a:r>
              <a:rPr dirty="0" spc="-10"/>
              <a:t>Traffic</a:t>
            </a:r>
            <a:r>
              <a:rPr dirty="0" spc="-30"/>
              <a:t> </a:t>
            </a:r>
            <a:r>
              <a:rPr dirty="0"/>
              <a:t>must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35"/>
              <a:t> </a:t>
            </a:r>
            <a:r>
              <a:rPr dirty="0"/>
              <a:t>generated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verify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operation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10"/>
              <a:t> </a:t>
            </a:r>
            <a:r>
              <a:rPr dirty="0" spc="-20"/>
              <a:t>ACL.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7898" y="2094941"/>
            <a:ext cx="3648075" cy="24955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Verify</a:t>
            </a:r>
            <a:r>
              <a:rPr dirty="0" sz="2400" spc="-105"/>
              <a:t> </a:t>
            </a:r>
            <a:r>
              <a:rPr dirty="0" sz="2400" spc="-10"/>
              <a:t>Extended</a:t>
            </a:r>
            <a:r>
              <a:rPr dirty="0" sz="2400" spc="-160"/>
              <a:t> </a:t>
            </a:r>
            <a:r>
              <a:rPr dirty="0" sz="2400"/>
              <a:t>ACLs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9044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validate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what was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remarks.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998" y="1568538"/>
            <a:ext cx="3571875" cy="28670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55"/>
              <a:t> </a:t>
            </a:r>
            <a:r>
              <a:rPr dirty="0" sz="2400"/>
              <a:t>Tracer</a:t>
            </a:r>
            <a:r>
              <a:rPr dirty="0" sz="2400" spc="-85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70"/>
              <a:t> </a:t>
            </a:r>
            <a:r>
              <a:rPr dirty="0" sz="2400"/>
              <a:t>ACLs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90"/>
              <a:t> </a:t>
            </a:r>
            <a:r>
              <a:rPr dirty="0" sz="2400"/>
              <a:t>Scenario</a:t>
            </a:r>
            <a:r>
              <a:rPr dirty="0" sz="2400" spc="-65"/>
              <a:t> </a:t>
            </a:r>
            <a:r>
              <a:rPr dirty="0" sz="2400" spc="-50"/>
              <a:t>1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6022975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Configure,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Apply,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Configure,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Apply,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5"/>
              <a:t> </a:t>
            </a:r>
            <a:r>
              <a:rPr dirty="0"/>
              <a:t>Extended</a:t>
            </a:r>
            <a:r>
              <a:rPr dirty="0" spc="-45"/>
              <a:t> </a:t>
            </a:r>
            <a:r>
              <a:rPr dirty="0" spc="-10"/>
              <a:t>IPv4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55"/>
              <a:t> </a:t>
            </a:r>
            <a:r>
              <a:rPr dirty="0" sz="2400"/>
              <a:t>Tracer</a:t>
            </a:r>
            <a:r>
              <a:rPr dirty="0" sz="2400" spc="-85"/>
              <a:t> </a:t>
            </a:r>
            <a:r>
              <a:rPr dirty="0" sz="2400"/>
              <a:t>–</a:t>
            </a:r>
            <a:r>
              <a:rPr dirty="0" sz="2400" spc="-75"/>
              <a:t> </a:t>
            </a:r>
            <a:r>
              <a:rPr dirty="0" sz="2400"/>
              <a:t>Configure</a:t>
            </a:r>
            <a:r>
              <a:rPr dirty="0" sz="2400" spc="-55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70"/>
              <a:t> </a:t>
            </a:r>
            <a:r>
              <a:rPr dirty="0" sz="2400"/>
              <a:t>ACLs</a:t>
            </a:r>
            <a:r>
              <a:rPr dirty="0" sz="2400" spc="-55"/>
              <a:t> </a:t>
            </a:r>
            <a:r>
              <a:rPr dirty="0" sz="2400"/>
              <a:t>-</a:t>
            </a:r>
            <a:r>
              <a:rPr dirty="0" sz="2400" spc="-90"/>
              <a:t> </a:t>
            </a:r>
            <a:r>
              <a:rPr dirty="0" sz="2400"/>
              <a:t>Scenario</a:t>
            </a:r>
            <a:r>
              <a:rPr dirty="0" sz="2400" spc="-65"/>
              <a:t> </a:t>
            </a:r>
            <a:r>
              <a:rPr dirty="0" sz="2400" spc="-50"/>
              <a:t>2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5726430" cy="9042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Apply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Extended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33285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5.5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Module</a:t>
            </a:r>
            <a:r>
              <a:rPr dirty="0" spc="-45"/>
              <a:t> </a:t>
            </a:r>
            <a:r>
              <a:rPr dirty="0"/>
              <a:t>Practice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20"/>
              <a:t>Quiz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25"/>
              <a:t> </a:t>
            </a:r>
            <a:r>
              <a:rPr dirty="0" sz="2400"/>
              <a:t>Tracer</a:t>
            </a:r>
            <a:r>
              <a:rPr dirty="0" sz="2400" spc="-65"/>
              <a:t> </a:t>
            </a:r>
            <a:r>
              <a:rPr dirty="0" sz="2400"/>
              <a:t>–</a:t>
            </a:r>
            <a:r>
              <a:rPr dirty="0" sz="2400" spc="-55"/>
              <a:t> </a:t>
            </a:r>
            <a:r>
              <a:rPr dirty="0" sz="2400"/>
              <a:t>IPv4</a:t>
            </a:r>
            <a:r>
              <a:rPr dirty="0" sz="2400" spc="-170"/>
              <a:t> </a:t>
            </a:r>
            <a:r>
              <a:rPr dirty="0" sz="2400"/>
              <a:t>ACL</a:t>
            </a:r>
            <a:r>
              <a:rPr dirty="0" sz="2400" spc="-140"/>
              <a:t> </a:t>
            </a:r>
            <a:r>
              <a:rPr dirty="0" sz="2400" spc="-10"/>
              <a:t>Implementation</a:t>
            </a:r>
            <a:r>
              <a:rPr dirty="0" sz="2400" spc="-55"/>
              <a:t> </a:t>
            </a:r>
            <a:r>
              <a:rPr dirty="0" sz="2400" spc="-10"/>
              <a:t>Challenge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/>
              <a:t>this</a:t>
            </a:r>
            <a:r>
              <a:rPr dirty="0" spc="-35"/>
              <a:t> </a:t>
            </a:r>
            <a:r>
              <a:rPr dirty="0"/>
              <a:t>Packet</a:t>
            </a:r>
            <a:r>
              <a:rPr dirty="0" spc="-70"/>
              <a:t> </a:t>
            </a:r>
            <a:r>
              <a:rPr dirty="0" spc="-20"/>
              <a:t>Tracer, </a:t>
            </a:r>
            <a:r>
              <a:rPr dirty="0"/>
              <a:t>you</a:t>
            </a:r>
            <a:r>
              <a:rPr dirty="0" spc="-15"/>
              <a:t>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complete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following</a:t>
            </a:r>
            <a:r>
              <a:rPr dirty="0" spc="-50"/>
              <a:t> </a:t>
            </a:r>
            <a:r>
              <a:rPr dirty="0" spc="-10"/>
              <a:t>objectives: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Configure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router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standard</a:t>
            </a:r>
            <a:r>
              <a:rPr dirty="0" spc="-15"/>
              <a:t> </a:t>
            </a:r>
            <a:r>
              <a:rPr dirty="0" spc="-10"/>
              <a:t>named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Configure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router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/>
              <a:t>extended</a:t>
            </a:r>
            <a:r>
              <a:rPr dirty="0" spc="-20"/>
              <a:t> </a:t>
            </a:r>
            <a:r>
              <a:rPr dirty="0" spc="-10"/>
              <a:t>named</a:t>
            </a:r>
            <a:r>
              <a:rPr dirty="0" spc="-105"/>
              <a:t> </a:t>
            </a:r>
            <a:r>
              <a:rPr dirty="0" spc="-20"/>
              <a:t>ACLs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Configure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router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extended</a:t>
            </a:r>
            <a:r>
              <a:rPr dirty="0" spc="-95"/>
              <a:t> </a:t>
            </a:r>
            <a:r>
              <a:rPr dirty="0"/>
              <a:t>ACLs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meet</a:t>
            </a:r>
            <a:r>
              <a:rPr dirty="0" spc="-30"/>
              <a:t> </a:t>
            </a:r>
            <a:r>
              <a:rPr dirty="0"/>
              <a:t>specific</a:t>
            </a:r>
            <a:r>
              <a:rPr dirty="0" spc="-40"/>
              <a:t> </a:t>
            </a:r>
            <a:r>
              <a:rPr dirty="0"/>
              <a:t>communication</a:t>
            </a:r>
            <a:r>
              <a:rPr dirty="0" spc="-50"/>
              <a:t> </a:t>
            </a:r>
            <a:r>
              <a:rPr dirty="0" spc="-10"/>
              <a:t>requirements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Configure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110"/>
              <a:t> </a:t>
            </a:r>
            <a:r>
              <a:rPr dirty="0"/>
              <a:t>ACL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control</a:t>
            </a:r>
            <a:r>
              <a:rPr dirty="0" spc="-30"/>
              <a:t> </a:t>
            </a:r>
            <a:r>
              <a:rPr dirty="0"/>
              <a:t>access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network</a:t>
            </a:r>
            <a:r>
              <a:rPr dirty="0" spc="-20"/>
              <a:t> </a:t>
            </a:r>
            <a:r>
              <a:rPr dirty="0"/>
              <a:t>device</a:t>
            </a:r>
            <a:r>
              <a:rPr dirty="0" spc="-55"/>
              <a:t> </a:t>
            </a:r>
            <a:r>
              <a:rPr dirty="0"/>
              <a:t>terminal</a:t>
            </a:r>
            <a:r>
              <a:rPr dirty="0" spc="-30"/>
              <a:t> </a:t>
            </a:r>
            <a:r>
              <a:rPr dirty="0" spc="-10"/>
              <a:t>lines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Configure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appropriate</a:t>
            </a:r>
            <a:r>
              <a:rPr dirty="0" spc="-20"/>
              <a:t> </a:t>
            </a:r>
            <a:r>
              <a:rPr dirty="0"/>
              <a:t>router</a:t>
            </a:r>
            <a:r>
              <a:rPr dirty="0" spc="-30"/>
              <a:t> </a:t>
            </a:r>
            <a:r>
              <a:rPr dirty="0"/>
              <a:t>interfaces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110"/>
              <a:t> </a:t>
            </a:r>
            <a:r>
              <a:rPr dirty="0"/>
              <a:t>ACLs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appropriate</a:t>
            </a:r>
            <a:r>
              <a:rPr dirty="0" spc="-30"/>
              <a:t> </a:t>
            </a:r>
            <a:r>
              <a:rPr dirty="0" spc="-10"/>
              <a:t>direction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/>
              <a:t>Verify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operation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configured</a:t>
            </a:r>
            <a:r>
              <a:rPr dirty="0" spc="-105"/>
              <a:t> </a:t>
            </a:r>
            <a:r>
              <a:rPr dirty="0" spc="-20"/>
              <a:t>ACLs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49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Module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Practice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Quiz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651573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95"/>
              <a:t> </a:t>
            </a:r>
            <a:r>
              <a:rPr dirty="0" sz="2400"/>
              <a:t>–</a:t>
            </a:r>
            <a:r>
              <a:rPr dirty="0" sz="2400" spc="-85"/>
              <a:t> </a:t>
            </a:r>
            <a:r>
              <a:rPr dirty="0" sz="2400"/>
              <a:t>Configure</a:t>
            </a:r>
            <a:r>
              <a:rPr dirty="0" sz="2400" spc="-50"/>
              <a:t> </a:t>
            </a:r>
            <a:r>
              <a:rPr dirty="0" sz="2400"/>
              <a:t>and</a:t>
            </a:r>
            <a:r>
              <a:rPr dirty="0" sz="2400" spc="-70"/>
              <a:t> </a:t>
            </a:r>
            <a:r>
              <a:rPr dirty="0" sz="2400" spc="-10"/>
              <a:t>Verify</a:t>
            </a:r>
            <a:r>
              <a:rPr dirty="0" sz="2400" spc="-75"/>
              <a:t> </a:t>
            </a:r>
            <a:r>
              <a:rPr dirty="0" sz="2400"/>
              <a:t>Extended</a:t>
            </a:r>
            <a:r>
              <a:rPr dirty="0" sz="2400" spc="-65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904494"/>
            <a:ext cx="5928360" cy="128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Build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Basic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Device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Settings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Configure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Verify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Extended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IPv4</a:t>
            </a:r>
            <a:r>
              <a:rPr dirty="0" sz="1800" spc="-12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ACLs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39089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103505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0" b="1">
                <a:latin typeface="Arial"/>
                <a:cs typeface="Arial"/>
              </a:rPr>
              <a:t> 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standard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 </a:t>
            </a:r>
            <a:r>
              <a:rPr dirty="0" sz="1600" spc="-10" i="1">
                <a:latin typeface="Arial"/>
                <a:cs typeface="Arial"/>
              </a:rPr>
              <a:t>	</a:t>
            </a:r>
            <a:r>
              <a:rPr dirty="0" sz="1600" i="1">
                <a:latin typeface="Arial"/>
                <a:cs typeface="Arial"/>
              </a:rPr>
              <a:t>name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number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  <a:p>
            <a:pPr marL="180975" marR="1714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standard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name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global 	configuration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80975" marR="37338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standard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name</a:t>
            </a:r>
            <a:r>
              <a:rPr dirty="0" sz="1600" spc="-2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access-group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{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number</a:t>
            </a:r>
            <a:r>
              <a:rPr dirty="0" sz="1600" spc="1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|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access-list-</a:t>
            </a:r>
            <a:r>
              <a:rPr dirty="0" sz="1600" i="1">
                <a:latin typeface="Arial"/>
                <a:cs typeface="Arial"/>
              </a:rPr>
              <a:t>name</a:t>
            </a:r>
            <a:r>
              <a:rPr dirty="0" sz="1600">
                <a:latin typeface="Arial MT"/>
                <a:cs typeface="Arial MT"/>
              </a:rPr>
              <a:t>} {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in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|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out </a:t>
            </a:r>
            <a:r>
              <a:rPr dirty="0" sz="1600">
                <a:latin typeface="Arial MT"/>
                <a:cs typeface="Arial MT"/>
              </a:rPr>
              <a:t>}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 command.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 spc="-8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group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604885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13335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70">
                <a:latin typeface="Arial MT"/>
                <a:cs typeface="Arial MT"/>
              </a:rPr>
              <a:t>IP,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TCP, </a:t>
            </a:r>
            <a:r>
              <a:rPr dirty="0" sz="1600" spc="-20">
                <a:latin typeface="Arial MT"/>
                <a:cs typeface="Arial MT"/>
              </a:rPr>
              <a:t>UDP,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ICMP),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 spc="-8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Router(config)#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access-</a:t>
            </a:r>
            <a:r>
              <a:rPr dirty="0" sz="1600" spc="-10" i="1">
                <a:latin typeface="Arial"/>
                <a:cs typeface="Arial"/>
              </a:rPr>
              <a:t>list-number</a:t>
            </a:r>
            <a:endParaRPr sz="1600">
              <a:latin typeface="Arial"/>
              <a:cs typeface="Arial"/>
            </a:endParaRPr>
          </a:p>
          <a:p>
            <a:pPr marL="182880" marR="36893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{</a:t>
            </a:r>
            <a:r>
              <a:rPr dirty="0" sz="1600" b="1">
                <a:latin typeface="Arial"/>
                <a:cs typeface="Arial"/>
              </a:rPr>
              <a:t>deny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|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|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remark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text</a:t>
            </a:r>
            <a:r>
              <a:rPr dirty="0" sz="1600">
                <a:latin typeface="Arial MT"/>
                <a:cs typeface="Arial MT"/>
              </a:rPr>
              <a:t>}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i="1">
                <a:latin typeface="Arial"/>
                <a:cs typeface="Arial"/>
              </a:rPr>
              <a:t>protocol</a:t>
            </a:r>
            <a:r>
              <a:rPr dirty="0" sz="1600" spc="-3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source</a:t>
            </a:r>
            <a:r>
              <a:rPr dirty="0" sz="1600" spc="-4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source-</a:t>
            </a:r>
            <a:r>
              <a:rPr dirty="0" sz="1600" i="1">
                <a:latin typeface="Arial"/>
                <a:cs typeface="Arial"/>
              </a:rPr>
              <a:t>wildcard</a:t>
            </a:r>
            <a:r>
              <a:rPr dirty="0" sz="1600" spc="-4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i="1">
                <a:latin typeface="Arial"/>
                <a:cs typeface="Arial"/>
              </a:rPr>
              <a:t>operator</a:t>
            </a:r>
            <a:r>
              <a:rPr dirty="0" sz="1600" spc="-1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i="1">
                <a:latin typeface="Arial"/>
                <a:cs typeface="Arial"/>
              </a:rPr>
              <a:t>port</a:t>
            </a:r>
            <a:r>
              <a:rPr dirty="0" sz="1600">
                <a:latin typeface="Arial MT"/>
                <a:cs typeface="Arial MT"/>
              </a:rPr>
              <a:t>]]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 i="1">
                <a:latin typeface="Arial"/>
                <a:cs typeface="Arial"/>
              </a:rPr>
              <a:t>destination destination-</a:t>
            </a:r>
            <a:r>
              <a:rPr dirty="0" sz="1600" i="1">
                <a:latin typeface="Arial"/>
                <a:cs typeface="Arial"/>
              </a:rPr>
              <a:t>wildcard</a:t>
            </a:r>
            <a:r>
              <a:rPr dirty="0" sz="1600" spc="-50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i="1">
                <a:latin typeface="Arial"/>
                <a:cs typeface="Arial"/>
              </a:rPr>
              <a:t>operator</a:t>
            </a:r>
            <a:r>
              <a:rPr dirty="0" sz="1600" spc="-25" i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i="1">
                <a:latin typeface="Arial"/>
                <a:cs typeface="Arial"/>
              </a:rPr>
              <a:t>port</a:t>
            </a:r>
            <a:r>
              <a:rPr dirty="0" sz="1600">
                <a:latin typeface="Arial MT"/>
                <a:cs typeface="Arial MT"/>
              </a:rPr>
              <a:t>]]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b="1">
                <a:latin typeface="Arial"/>
                <a:cs typeface="Arial"/>
              </a:rPr>
              <a:t>established</a:t>
            </a:r>
            <a:r>
              <a:rPr dirty="0" sz="1600">
                <a:latin typeface="Arial MT"/>
                <a:cs typeface="Arial MT"/>
              </a:rPr>
              <a:t>]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[</a:t>
            </a:r>
            <a:r>
              <a:rPr dirty="0" sz="1600" b="1">
                <a:latin typeface="Arial"/>
                <a:cs typeface="Arial"/>
              </a:rPr>
              <a:t>log</a:t>
            </a:r>
            <a:r>
              <a:rPr dirty="0" sz="1600">
                <a:latin typeface="Arial MT"/>
                <a:cs typeface="Arial MT"/>
              </a:rPr>
              <a:t>]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ALCs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stateful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firewall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established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keyword.</a:t>
            </a:r>
            <a:endParaRPr sz="1600">
              <a:latin typeface="Arial MT"/>
              <a:cs typeface="Arial MT"/>
            </a:endParaRPr>
          </a:p>
          <a:p>
            <a:pPr marL="180975" marR="13779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direction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 </a:t>
            </a:r>
            <a:r>
              <a:rPr dirty="0" sz="1600" spc="-10">
                <a:latin typeface="Arial MT"/>
                <a:cs typeface="Arial MT"/>
              </a:rPr>
              <a:t>applied.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text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editor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deleted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numbers.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Sequence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automatically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entered.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Apply</a:t>
            </a:r>
            <a:r>
              <a:rPr dirty="0" sz="2400" spc="-85"/>
              <a:t> </a:t>
            </a:r>
            <a:r>
              <a:rPr dirty="0" sz="2400"/>
              <a:t>a</a:t>
            </a:r>
            <a:r>
              <a:rPr dirty="0" sz="2400" spc="-55"/>
              <a:t> </a:t>
            </a:r>
            <a:r>
              <a:rPr dirty="0" sz="2400"/>
              <a:t>Standard</a:t>
            </a:r>
            <a:r>
              <a:rPr dirty="0" sz="2400" spc="-50"/>
              <a:t> </a:t>
            </a:r>
            <a:r>
              <a:rPr dirty="0" sz="2400"/>
              <a:t>IPv4</a:t>
            </a:r>
            <a:r>
              <a:rPr dirty="0" sz="2400" spc="-165"/>
              <a:t> </a:t>
            </a:r>
            <a:r>
              <a:rPr dirty="0" sz="2400" spc="-25"/>
              <a:t>ACL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959725" cy="139192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feature.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group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 an</a:t>
            </a:r>
            <a:r>
              <a:rPr dirty="0" sz="1600" spc="-10">
                <a:latin typeface="Arial MT"/>
                <a:cs typeface="Arial MT"/>
              </a:rPr>
              <a:t> interface.</a:t>
            </a:r>
            <a:endParaRPr sz="1600">
              <a:latin typeface="Arial MT"/>
              <a:cs typeface="Arial MT"/>
            </a:endParaRPr>
          </a:p>
          <a:p>
            <a:pPr marL="299085" marR="34544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remove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</a:t>
            </a:r>
            <a:r>
              <a:rPr dirty="0" sz="1600" b="1">
                <a:latin typeface="Arial"/>
                <a:cs typeface="Arial"/>
              </a:rPr>
              <a:t>no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group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 configuration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command.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774" y="2462148"/>
            <a:ext cx="6410325" cy="21907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9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Standard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6907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Numbered</a:t>
            </a:r>
            <a:r>
              <a:rPr dirty="0" sz="2400" spc="-85"/>
              <a:t> </a:t>
            </a:r>
            <a:r>
              <a:rPr dirty="0" sz="2400" spc="-20"/>
              <a:t>Standard</a:t>
            </a:r>
            <a:r>
              <a:rPr dirty="0" sz="2400" spc="-145"/>
              <a:t> </a:t>
            </a:r>
            <a:r>
              <a:rPr dirty="0" sz="2400"/>
              <a:t>ACL</a:t>
            </a:r>
            <a:r>
              <a:rPr dirty="0" sz="2400" spc="-13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1639570" cy="2708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example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ACL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host </a:t>
            </a:r>
            <a:r>
              <a:rPr dirty="0" sz="1600" spc="-10">
                <a:latin typeface="Arial MT"/>
                <a:cs typeface="Arial MT"/>
              </a:rPr>
              <a:t>192.168.10.10</a:t>
            </a:r>
            <a:endParaRPr sz="1600">
              <a:latin typeface="Arial MT"/>
              <a:cs typeface="Arial MT"/>
            </a:endParaRPr>
          </a:p>
          <a:p>
            <a:pPr marL="12700" marR="1524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the </a:t>
            </a:r>
            <a:r>
              <a:rPr dirty="0" sz="1600" spc="-10">
                <a:latin typeface="Arial MT"/>
                <a:cs typeface="Arial MT"/>
              </a:rPr>
              <a:t>192.168.20.0/24</a:t>
            </a:r>
            <a:endParaRPr sz="1600">
              <a:latin typeface="Arial MT"/>
              <a:cs typeface="Arial MT"/>
            </a:endParaRPr>
          </a:p>
          <a:p>
            <a:pPr marL="12700" marR="2971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out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serial </a:t>
            </a:r>
            <a:r>
              <a:rPr dirty="0" sz="1600">
                <a:latin typeface="Arial MT"/>
                <a:cs typeface="Arial MT"/>
              </a:rPr>
              <a:t>0/1/0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router </a:t>
            </a:r>
            <a:r>
              <a:rPr dirty="0" sz="1600" spc="-25">
                <a:latin typeface="Arial MT"/>
                <a:cs typeface="Arial MT"/>
              </a:rPr>
              <a:t>R1.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315210" y="956856"/>
            <a:ext cx="6677025" cy="3464560"/>
            <a:chOff x="2315210" y="956856"/>
            <a:chExt cx="6677025" cy="34645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5210" y="956856"/>
              <a:ext cx="6677025" cy="121674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5210" y="2207260"/>
              <a:ext cx="6677025" cy="13715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5210" y="3612629"/>
              <a:ext cx="6677025" cy="80843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Numbered</a:t>
            </a:r>
            <a:r>
              <a:rPr dirty="0" sz="2400" spc="-100"/>
              <a:t> </a:t>
            </a:r>
            <a:r>
              <a:rPr dirty="0" sz="2400" spc="-20"/>
              <a:t>Standard</a:t>
            </a:r>
            <a:r>
              <a:rPr dirty="0" sz="2400" spc="-145"/>
              <a:t> </a:t>
            </a:r>
            <a:r>
              <a:rPr dirty="0" sz="2400"/>
              <a:t>ACL</a:t>
            </a:r>
            <a:r>
              <a:rPr dirty="0" sz="2400" spc="-145"/>
              <a:t> </a:t>
            </a:r>
            <a:r>
              <a:rPr dirty="0" sz="2400"/>
              <a:t>Example</a:t>
            </a:r>
            <a:r>
              <a:rPr dirty="0" sz="2400" spc="-6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592695" cy="6115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 </a:t>
            </a:r>
            <a:r>
              <a:rPr dirty="0" sz="1600" spc="-20" b="1">
                <a:latin typeface="Arial"/>
                <a:cs typeface="Arial"/>
              </a:rPr>
              <a:t>running-</a:t>
            </a:r>
            <a:r>
              <a:rPr dirty="0" sz="1600" b="1">
                <a:latin typeface="Arial"/>
                <a:cs typeface="Arial"/>
              </a:rPr>
              <a:t>config</a:t>
            </a:r>
            <a:r>
              <a:rPr dirty="0" sz="1600" spc="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review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configuration.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interface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298" y="1666875"/>
            <a:ext cx="4105275" cy="12001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9298" y="3096031"/>
            <a:ext cx="4086225" cy="113347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Configure</a:t>
            </a:r>
            <a:r>
              <a:rPr dirty="0" spc="-90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/>
              <a:t>IPv4</a:t>
            </a:r>
            <a:r>
              <a:rPr dirty="0" spc="-11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Named</a:t>
            </a:r>
            <a:r>
              <a:rPr dirty="0" sz="2400" spc="-55"/>
              <a:t> </a:t>
            </a:r>
            <a:r>
              <a:rPr dirty="0" sz="2400" spc="-20"/>
              <a:t>Standard</a:t>
            </a:r>
            <a:r>
              <a:rPr dirty="0" sz="2400" spc="-145"/>
              <a:t> </a:t>
            </a:r>
            <a:r>
              <a:rPr dirty="0" sz="2400"/>
              <a:t>ACL</a:t>
            </a:r>
            <a:r>
              <a:rPr dirty="0" sz="2400" spc="-13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24612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example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 </a:t>
            </a:r>
            <a:r>
              <a:rPr dirty="0" sz="1600" spc="-10">
                <a:latin typeface="Arial MT"/>
                <a:cs typeface="Arial MT"/>
              </a:rPr>
              <a:t>traffic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192.168.10.10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all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192.168.20.0/24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0/1/0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R1.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35322" y="1068197"/>
            <a:ext cx="4491990" cy="3074035"/>
            <a:chOff x="4235322" y="1068197"/>
            <a:chExt cx="4491990" cy="30740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5322" y="1068197"/>
              <a:ext cx="4476750" cy="223380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5322" y="3312807"/>
              <a:ext cx="4491482" cy="82889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79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Configure</a:t>
            </a:r>
            <a:r>
              <a:rPr dirty="0" sz="1600" spc="-9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Standard</a:t>
            </a:r>
            <a:r>
              <a:rPr dirty="0" sz="16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2679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Named</a:t>
            </a:r>
            <a:r>
              <a:rPr dirty="0" sz="2400" spc="-80"/>
              <a:t> </a:t>
            </a:r>
            <a:r>
              <a:rPr dirty="0" sz="2400" spc="-20"/>
              <a:t>Standard</a:t>
            </a:r>
            <a:r>
              <a:rPr dirty="0" sz="2400" spc="-145"/>
              <a:t> </a:t>
            </a:r>
            <a:r>
              <a:rPr dirty="0" sz="2400"/>
              <a:t>ACL</a:t>
            </a:r>
            <a:r>
              <a:rPr dirty="0" sz="2400" spc="-145"/>
              <a:t> </a:t>
            </a:r>
            <a:r>
              <a:rPr dirty="0" sz="2400"/>
              <a:t>Example</a:t>
            </a:r>
            <a:r>
              <a:rPr dirty="0" sz="2400" spc="-5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2950845" cy="1537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0160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spc="-20" b="1">
                <a:latin typeface="Arial"/>
                <a:cs typeface="Arial"/>
              </a:rPr>
              <a:t>list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review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ACL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show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interface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411726" y="946022"/>
            <a:ext cx="3933825" cy="3251835"/>
            <a:chOff x="4411726" y="946022"/>
            <a:chExt cx="3933825" cy="325183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726" y="946022"/>
              <a:ext cx="3933825" cy="20859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1726" y="3061004"/>
              <a:ext cx="3933825" cy="113643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2025-04-01T14:05:16Z</dcterms:created>
  <dcterms:modified xsi:type="dcterms:W3CDTF">2025-04-01T14:05:16Z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