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508381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641" y="825745"/>
            <a:ext cx="7612380" cy="172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778074"/>
            <a:ext cx="47332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4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6:</a:t>
            </a:r>
            <a:r>
              <a:rPr dirty="0" sz="3600" spc="-5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50">
                <a:solidFill>
                  <a:srgbClr val="AEE8FA"/>
                </a:solidFill>
                <a:latin typeface="Arial MT"/>
                <a:cs typeface="Arial MT"/>
              </a:rPr>
              <a:t>NAT</a:t>
            </a:r>
            <a:r>
              <a:rPr dirty="0" sz="3600" spc="-10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for</a:t>
            </a:r>
            <a:r>
              <a:rPr dirty="0" sz="36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AEE8FA"/>
                </a:solidFill>
                <a:latin typeface="Arial MT"/>
                <a:cs typeface="Arial MT"/>
              </a:rPr>
              <a:t>IPv4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2185035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5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v7.0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57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Static</a:t>
            </a:r>
            <a:r>
              <a:rPr dirty="0" sz="2400" spc="-10"/>
              <a:t> </a:t>
            </a:r>
            <a:r>
              <a:rPr dirty="0" sz="2400" spc="-50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8017509" cy="379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28879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one-to-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mapping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remain constant.</a:t>
            </a:r>
            <a:endParaRPr sz="1600">
              <a:latin typeface="Arial MT"/>
              <a:cs typeface="Arial MT"/>
            </a:endParaRPr>
          </a:p>
          <a:p>
            <a:pPr marL="184785" marR="4185920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consistent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accessible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internet,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10">
                <a:latin typeface="Arial MT"/>
                <a:cs typeface="Arial MT"/>
              </a:rPr>
              <a:t> server.</a:t>
            </a:r>
            <a:endParaRPr sz="1600">
              <a:latin typeface="Arial MT"/>
              <a:cs typeface="Arial MT"/>
            </a:endParaRPr>
          </a:p>
          <a:p>
            <a:pPr marL="184785" marR="411416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accessible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authorized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personnel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when </a:t>
            </a:r>
            <a:r>
              <a:rPr dirty="0" sz="1600">
                <a:latin typeface="Arial MT"/>
                <a:cs typeface="Arial MT"/>
              </a:rPr>
              <a:t>offsite,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4491355" marR="5080">
              <a:lnSpc>
                <a:spcPct val="100000"/>
              </a:lnSpc>
              <a:spcBef>
                <a:spcPts val="800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4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Static</a:t>
            </a:r>
            <a:r>
              <a:rPr dirty="0" sz="14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57575B"/>
                </a:solidFill>
                <a:latin typeface="Arial MT"/>
                <a:cs typeface="Arial MT"/>
              </a:rPr>
              <a:t>NAT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requires</a:t>
            </a:r>
            <a:r>
              <a:rPr dirty="0" sz="14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that</a:t>
            </a:r>
            <a:r>
              <a:rPr dirty="0" sz="14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enough</a:t>
            </a:r>
            <a:r>
              <a:rPr dirty="0" sz="14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Arial MT"/>
                <a:cs typeface="Arial MT"/>
              </a:rPr>
              <a:t>public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addresses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are</a:t>
            </a:r>
            <a:r>
              <a:rPr dirty="0" sz="14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available</a:t>
            </a:r>
            <a:r>
              <a:rPr dirty="0" sz="14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4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satisfy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57575B"/>
                </a:solidFill>
                <a:latin typeface="Arial MT"/>
                <a:cs typeface="Arial MT"/>
              </a:rPr>
              <a:t>total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number</a:t>
            </a:r>
            <a:r>
              <a:rPr dirty="0" sz="14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400" spc="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Arial MT"/>
                <a:cs typeface="Arial MT"/>
              </a:rPr>
              <a:t>simultaneous</a:t>
            </a:r>
            <a:r>
              <a:rPr dirty="0" sz="14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user</a:t>
            </a:r>
            <a:r>
              <a:rPr dirty="0" sz="14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Arial MT"/>
                <a:cs typeface="Arial MT"/>
              </a:rPr>
              <a:t>sessions.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40" y="751224"/>
            <a:ext cx="3729409" cy="30288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821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Dynamic</a:t>
            </a:r>
            <a:r>
              <a:rPr dirty="0" sz="2400" spc="-105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16458" y="884047"/>
            <a:ext cx="4058920" cy="3170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680" marR="4527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public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first- </a:t>
            </a:r>
            <a:r>
              <a:rPr dirty="0" sz="1600">
                <a:latin typeface="Arial MT"/>
                <a:cs typeface="Arial MT"/>
              </a:rPr>
              <a:t>come,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first-</a:t>
            </a:r>
            <a:r>
              <a:rPr dirty="0" sz="1600">
                <a:latin typeface="Arial MT"/>
                <a:cs typeface="Arial MT"/>
              </a:rPr>
              <a:t>served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basis.</a:t>
            </a:r>
            <a:endParaRPr sz="1600">
              <a:latin typeface="Arial MT"/>
              <a:cs typeface="Arial MT"/>
            </a:endParaRPr>
          </a:p>
          <a:p>
            <a:pPr marL="393700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3937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requests</a:t>
            </a:r>
            <a:r>
              <a:rPr dirty="0" sz="1600" spc="-10">
                <a:latin typeface="Arial MT"/>
                <a:cs typeface="Arial MT"/>
              </a:rPr>
              <a:t> access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25">
                <a:latin typeface="Arial MT"/>
                <a:cs typeface="Arial MT"/>
              </a:rPr>
              <a:t> NAT </a:t>
            </a:r>
            <a:r>
              <a:rPr dirty="0" sz="1600">
                <a:latin typeface="Arial MT"/>
                <a:cs typeface="Arial MT"/>
              </a:rPr>
              <a:t>assigns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pool.</a:t>
            </a:r>
            <a:endParaRPr sz="1600">
              <a:latin typeface="Arial MT"/>
              <a:cs typeface="Arial MT"/>
            </a:endParaRPr>
          </a:p>
          <a:p>
            <a:pPr marL="393700" marR="9779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3937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still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use.</a:t>
            </a:r>
            <a:endParaRPr sz="1600">
              <a:latin typeface="Arial MT"/>
              <a:cs typeface="Arial MT"/>
            </a:endParaRPr>
          </a:p>
          <a:p>
            <a:pPr marL="12700" marR="68580">
              <a:lnSpc>
                <a:spcPct val="100000"/>
              </a:lnSpc>
              <a:spcBef>
                <a:spcPts val="95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Dynamic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NAT</a:t>
            </a:r>
            <a:r>
              <a:rPr dirty="0" sz="1600" spc="-8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requires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that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enough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public</a:t>
            </a:r>
            <a:r>
              <a:rPr dirty="0" sz="1600" spc="-6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addresses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are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available</a:t>
            </a:r>
            <a:r>
              <a:rPr dirty="0" sz="1600" spc="-7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satisfy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total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number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simultaneous</a:t>
            </a:r>
            <a:r>
              <a:rPr dirty="0" sz="16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user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sessions.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610" y="999608"/>
            <a:ext cx="3652807" cy="281027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451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Port</a:t>
            </a:r>
            <a:r>
              <a:rPr dirty="0" sz="2400" spc="-160"/>
              <a:t> </a:t>
            </a:r>
            <a:r>
              <a:rPr dirty="0" sz="2400"/>
              <a:t>Address</a:t>
            </a:r>
            <a:r>
              <a:rPr dirty="0" sz="2400" spc="-120"/>
              <a:t> </a:t>
            </a:r>
            <a:r>
              <a:rPr dirty="0" sz="2400" spc="-10"/>
              <a:t>Translation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33825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(PAT),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known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overload,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private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marL="299085" marR="387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5">
                <a:latin typeface="Arial MT"/>
                <a:cs typeface="Arial MT"/>
              </a:rPr>
              <a:t>PAT,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receives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identify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different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session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</a:t>
            </a:r>
            <a:r>
              <a:rPr dirty="0" sz="1600">
                <a:latin typeface="Arial MT"/>
                <a:cs typeface="Arial MT"/>
              </a:rPr>
              <a:t> 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internet.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493" y="1136903"/>
            <a:ext cx="3719020" cy="240026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596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Next</a:t>
            </a:r>
            <a:r>
              <a:rPr dirty="0" sz="2400" spc="-160"/>
              <a:t> </a:t>
            </a:r>
            <a:r>
              <a:rPr dirty="0" sz="2400"/>
              <a:t>Available</a:t>
            </a:r>
            <a:r>
              <a:rPr dirty="0" sz="2400" spc="-114"/>
              <a:t> </a:t>
            </a:r>
            <a:r>
              <a:rPr dirty="0" sz="2400" spc="-20"/>
              <a:t>Port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36365" cy="353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3830">
              <a:lnSpc>
                <a:spcPct val="100000"/>
              </a:lnSpc>
              <a:spcBef>
                <a:spcPts val="95"/>
              </a:spcBef>
            </a:pP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preserve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original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already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first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beginning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appropriate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0- </a:t>
            </a:r>
            <a:r>
              <a:rPr dirty="0" sz="1600" spc="-10">
                <a:latin typeface="Arial MT"/>
                <a:cs typeface="Arial MT"/>
              </a:rPr>
              <a:t>511,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512-</a:t>
            </a:r>
            <a:r>
              <a:rPr dirty="0" sz="1600">
                <a:latin typeface="Arial MT"/>
                <a:cs typeface="Arial MT"/>
              </a:rPr>
              <a:t>1,023,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1,024-65,535.</a:t>
            </a:r>
            <a:endParaRPr sz="1600">
              <a:latin typeface="Arial MT"/>
              <a:cs typeface="Arial MT"/>
            </a:endParaRPr>
          </a:p>
          <a:p>
            <a:pPr marL="299085" marR="571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0">
                <a:latin typeface="Arial MT"/>
                <a:cs typeface="Arial MT"/>
              </a:rPr>
              <a:t> available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 than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external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80">
                <a:latin typeface="Arial MT"/>
                <a:cs typeface="Arial MT"/>
              </a:rPr>
              <a:t>PAT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moves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next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continues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external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pool.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790" y="1483711"/>
            <a:ext cx="3998332" cy="216023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45"/>
              <a:t>NAT</a:t>
            </a:r>
            <a:r>
              <a:rPr dirty="0" sz="2400" spc="-114"/>
              <a:t> </a:t>
            </a:r>
            <a:r>
              <a:rPr dirty="0" sz="2400"/>
              <a:t>and</a:t>
            </a:r>
            <a:r>
              <a:rPr dirty="0" sz="2400" spc="-55"/>
              <a:t> </a:t>
            </a:r>
            <a:r>
              <a:rPr dirty="0" sz="2400" spc="-120"/>
              <a:t>PAT</a:t>
            </a:r>
            <a:r>
              <a:rPr dirty="0" sz="2400" spc="-45"/>
              <a:t> </a:t>
            </a:r>
            <a:r>
              <a:rPr dirty="0" sz="2400" spc="-10"/>
              <a:t>Comparison</a:t>
            </a:r>
            <a:endParaRPr sz="24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780154" cy="76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Summary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PAT.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400" spc="-20" b="1">
                <a:latin typeface="Arial"/>
                <a:cs typeface="Arial"/>
              </a:rPr>
              <a:t>NAT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modifies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2693670"/>
            <a:ext cx="39528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80" b="1">
                <a:latin typeface="Arial"/>
                <a:cs typeface="Arial"/>
              </a:rPr>
              <a:t>PAT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80">
                <a:latin typeface="Arial MT"/>
                <a:cs typeface="Arial MT"/>
              </a:rPr>
              <a:t>PAT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modifies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port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71208" y="1805304"/>
          <a:ext cx="3784600" cy="65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/>
                <a:gridCol w="1846580"/>
              </a:tblGrid>
              <a:tr h="3009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Global</a:t>
                      </a:r>
                      <a:r>
                        <a:rPr dirty="0" sz="11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dirty="0" sz="11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209.165.200.226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192.168.10.10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71208" y="3248532"/>
          <a:ext cx="3784600" cy="65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/>
                <a:gridCol w="1846580"/>
              </a:tblGrid>
              <a:tr h="3009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Global</a:t>
                      </a:r>
                      <a:r>
                        <a:rPr dirty="0" sz="11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dirty="0" sz="11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209.165.200.226:2031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192.168.10.10:2031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010530" y="849122"/>
          <a:ext cx="3784600" cy="256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120"/>
                <a:gridCol w="1846580"/>
              </a:tblGrid>
              <a:tr h="3009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69215" marR="1879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One-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mapping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Global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14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Global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mapped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many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addresses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process.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4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addresses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TCP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UDP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port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numbers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 process.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929005">
                <a:tc>
                  <a:txBody>
                    <a:bodyPr/>
                    <a:lstStyle/>
                    <a:p>
                      <a:pPr marL="92075" marR="342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unique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Global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host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accessing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outside network.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7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unique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Global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shared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hosts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accessing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outside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819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Packets</a:t>
            </a:r>
            <a:r>
              <a:rPr dirty="0" sz="2400" spc="-30"/>
              <a:t> </a:t>
            </a:r>
            <a:r>
              <a:rPr dirty="0" sz="2400"/>
              <a:t>without</a:t>
            </a:r>
            <a:r>
              <a:rPr dirty="0" sz="2400" spc="-30"/>
              <a:t> </a:t>
            </a:r>
            <a:r>
              <a:rPr dirty="0" sz="2400"/>
              <a:t>a</a:t>
            </a:r>
            <a:r>
              <a:rPr dirty="0" sz="2400" spc="-35"/>
              <a:t> </a:t>
            </a:r>
            <a:r>
              <a:rPr dirty="0" sz="2400"/>
              <a:t>Layer</a:t>
            </a:r>
            <a:r>
              <a:rPr dirty="0" sz="2400" spc="-35"/>
              <a:t> </a:t>
            </a:r>
            <a:r>
              <a:rPr dirty="0" sz="2400"/>
              <a:t>4</a:t>
            </a:r>
            <a:r>
              <a:rPr dirty="0" sz="2400" spc="-25"/>
              <a:t> </a:t>
            </a:r>
            <a:r>
              <a:rPr dirty="0" sz="2400" spc="-10"/>
              <a:t>Segment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736205" cy="304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contain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Layer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4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port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number,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ICMPv4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messages.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types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protocols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handled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differently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0">
                <a:latin typeface="Arial MT"/>
                <a:cs typeface="Arial MT"/>
              </a:rPr>
              <a:t> PAT.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Arial MT"/>
              <a:cs typeface="Arial MT"/>
            </a:endParaRPr>
          </a:p>
          <a:p>
            <a:pPr marL="12700" marR="2286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example,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ICMPv4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messages,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echo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requests,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echo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replies </a:t>
            </a:r>
            <a:r>
              <a:rPr dirty="0" sz="1800">
                <a:latin typeface="Arial MT"/>
                <a:cs typeface="Arial MT"/>
              </a:rPr>
              <a:t>include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ID.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ICMPv4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identify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echo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request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corresponding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echo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reply.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Arial MT"/>
              <a:cs typeface="Arial MT"/>
            </a:endParaRPr>
          </a:p>
          <a:p>
            <a:pPr marL="99695" marR="508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Note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Other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ICMPv4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messages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do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not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Query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ID.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These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messages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other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protocols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that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do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not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TCP</a:t>
            </a:r>
            <a:r>
              <a:rPr dirty="0" sz="1600" spc="-6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or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UDP</a:t>
            </a:r>
            <a:r>
              <a:rPr dirty="0" sz="1600" spc="-6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port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numbers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vary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are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beyond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scope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6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this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curriculum.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42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959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05"/>
              <a:t> </a:t>
            </a:r>
            <a:r>
              <a:rPr dirty="0" sz="2400"/>
              <a:t>Tracer</a:t>
            </a:r>
            <a:r>
              <a:rPr dirty="0" sz="2400" spc="-70"/>
              <a:t> </a:t>
            </a:r>
            <a:r>
              <a:rPr dirty="0" sz="2400"/>
              <a:t>–</a:t>
            </a:r>
            <a:r>
              <a:rPr dirty="0" sz="2400" spc="-65"/>
              <a:t> </a:t>
            </a:r>
            <a:r>
              <a:rPr dirty="0" sz="2400" spc="-10"/>
              <a:t>Investigate</a:t>
            </a:r>
            <a:r>
              <a:rPr dirty="0" sz="2400" spc="-65"/>
              <a:t> </a:t>
            </a:r>
            <a:r>
              <a:rPr dirty="0" sz="2400" spc="-50"/>
              <a:t>NAT</a:t>
            </a:r>
            <a:r>
              <a:rPr dirty="0" sz="2400" spc="-110"/>
              <a:t> </a:t>
            </a:r>
            <a:r>
              <a:rPr dirty="0" sz="2400" spc="-10"/>
              <a:t>Operations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6444615" cy="13430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Tracer,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 complete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Investigate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operation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across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intranet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Investigate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operation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across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internet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Conduct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further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investigations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47192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6.3</a:t>
            </a:r>
            <a:r>
              <a:rPr dirty="0" sz="4600" spc="-175">
                <a:solidFill>
                  <a:srgbClr val="AEE8FA"/>
                </a:solidFill>
              </a:rPr>
              <a:t> </a:t>
            </a:r>
            <a:r>
              <a:rPr dirty="0" sz="4600" spc="-140">
                <a:solidFill>
                  <a:srgbClr val="AEE8FA"/>
                </a:solidFill>
              </a:rPr>
              <a:t>NAT</a:t>
            </a:r>
            <a:r>
              <a:rPr dirty="0" sz="4600" spc="-34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Advantages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10">
                <a:solidFill>
                  <a:srgbClr val="AEE8FA"/>
                </a:solidFill>
              </a:rPr>
              <a:t>Disadvantages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323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r>
              <a:rPr dirty="0" sz="1600" spc="-1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Advantages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Disadvantages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44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Advantages</a:t>
            </a:r>
            <a:r>
              <a:rPr dirty="0" sz="2400" spc="-65"/>
              <a:t> </a:t>
            </a:r>
            <a:r>
              <a:rPr dirty="0" sz="2400"/>
              <a:t>of</a:t>
            </a:r>
            <a:r>
              <a:rPr dirty="0" sz="2400" spc="-10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5745"/>
            <a:ext cx="7581900" cy="260223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 spc="-25">
                <a:latin typeface="Arial MT"/>
                <a:cs typeface="Arial MT"/>
              </a:rPr>
              <a:t>NAT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benefits:</a:t>
            </a:r>
            <a:endParaRPr sz="1800">
              <a:latin typeface="Arial MT"/>
              <a:cs typeface="Arial MT"/>
            </a:endParaRPr>
          </a:p>
          <a:p>
            <a:pPr marL="299085" marR="76136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conserves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legally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registered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privatization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intranets.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conserves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port-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multiplexing.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flexibility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consistency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schemes.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scheme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remain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easy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scheme.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323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r>
              <a:rPr dirty="0" sz="1600" spc="-1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Advantages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Disadvantages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Disadvantages </a:t>
            </a:r>
            <a:r>
              <a:rPr dirty="0" sz="2400"/>
              <a:t>of</a:t>
            </a:r>
            <a:r>
              <a:rPr dirty="0" sz="2400" spc="-35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5745"/>
            <a:ext cx="7714615" cy="206502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 spc="-25">
                <a:latin typeface="Arial MT"/>
                <a:cs typeface="Arial MT"/>
              </a:rPr>
              <a:t>NAT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drawbacks: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delays.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 addressing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lost.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traceability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lost.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complicates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IPsec.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initiation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stateless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UDP,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disrupted.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5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680719"/>
            <a:ext cx="785749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3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3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NAT</a:t>
            </a:r>
            <a:r>
              <a:rPr dirty="0" sz="1600" spc="-7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for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IPv4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3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Configure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NAT</a:t>
            </a:r>
            <a:r>
              <a:rPr dirty="0" sz="1600" spc="-7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services</a:t>
            </a:r>
            <a:r>
              <a:rPr dirty="0" sz="16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on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edge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provide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IPv4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0564" y="1885950"/>
          <a:ext cx="7693025" cy="2449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735"/>
                <a:gridCol w="4770755"/>
              </a:tblGrid>
              <a:tr h="195580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r>
                        <a:rPr dirty="0" sz="12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 the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purpose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operation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NAT.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r>
                        <a:rPr dirty="0" sz="12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Advantages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Disadvantages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advantages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disadvantages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NAT.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CLI.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Dynamic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CLI.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CLI.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IPv6.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374967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6.4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Static</a:t>
            </a:r>
            <a:r>
              <a:rPr dirty="0" sz="4600" spc="-90">
                <a:solidFill>
                  <a:srgbClr val="AEE8FA"/>
                </a:solidFill>
              </a:rPr>
              <a:t> </a:t>
            </a:r>
            <a:r>
              <a:rPr dirty="0" sz="4600" spc="-45">
                <a:solidFill>
                  <a:srgbClr val="AEE8FA"/>
                </a:solidFill>
              </a:rPr>
              <a:t>NAT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387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Static</a:t>
            </a:r>
            <a:r>
              <a:rPr dirty="0" sz="2400" spc="-50"/>
              <a:t> </a:t>
            </a:r>
            <a:r>
              <a:rPr dirty="0" sz="2400" spc="-45"/>
              <a:t>NAT</a:t>
            </a:r>
            <a:r>
              <a:rPr dirty="0" sz="2400" spc="-75"/>
              <a:t> </a:t>
            </a:r>
            <a:r>
              <a:rPr dirty="0" sz="2400" spc="-10"/>
              <a:t>Scenario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3949065" cy="315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254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Static </a:t>
            </a:r>
            <a:r>
              <a:rPr dirty="0" sz="1800" spc="-35">
                <a:latin typeface="Arial MT"/>
                <a:cs typeface="Arial MT"/>
              </a:rPr>
              <a:t>NAT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 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one-</a:t>
            </a:r>
            <a:r>
              <a:rPr dirty="0" sz="1800" spc="-10">
                <a:latin typeface="Arial MT"/>
                <a:cs typeface="Arial MT"/>
              </a:rPr>
              <a:t>to-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mapping </a:t>
            </a:r>
            <a:r>
              <a:rPr dirty="0" sz="1800">
                <a:latin typeface="Arial MT"/>
                <a:cs typeface="Arial MT"/>
              </a:rPr>
              <a:t>between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inside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address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 </a:t>
            </a:r>
            <a:r>
              <a:rPr dirty="0" sz="1800">
                <a:latin typeface="Arial MT"/>
                <a:cs typeface="Arial MT"/>
              </a:rPr>
              <a:t>outside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address.</a:t>
            </a:r>
            <a:endParaRPr sz="1800">
              <a:latin typeface="Arial MT"/>
              <a:cs typeface="Arial MT"/>
            </a:endParaRPr>
          </a:p>
          <a:p>
            <a:pPr marL="299085" marR="154940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Static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allows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external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devices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initiate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connections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internal </a:t>
            </a:r>
            <a:r>
              <a:rPr dirty="0" sz="1800">
                <a:latin typeface="Arial MT"/>
                <a:cs typeface="Arial MT"/>
              </a:rPr>
              <a:t>devices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statically </a:t>
            </a:r>
            <a:r>
              <a:rPr dirty="0" sz="1800">
                <a:latin typeface="Arial MT"/>
                <a:cs typeface="Arial MT"/>
              </a:rPr>
              <a:t>assigned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public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address.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instance,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web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 </a:t>
            </a:r>
            <a:r>
              <a:rPr dirty="0" sz="1800">
                <a:latin typeface="Arial MT"/>
                <a:cs typeface="Arial MT"/>
              </a:rPr>
              <a:t>may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mapped 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specific </a:t>
            </a:r>
            <a:r>
              <a:rPr dirty="0" sz="1800" spc="-10">
                <a:latin typeface="Arial MT"/>
                <a:cs typeface="Arial MT"/>
              </a:rPr>
              <a:t>inside </a:t>
            </a:r>
            <a:r>
              <a:rPr dirty="0" sz="1800">
                <a:latin typeface="Arial MT"/>
                <a:cs typeface="Arial MT"/>
              </a:rPr>
              <a:t>global address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accessible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outside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networks.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040" y="1819295"/>
            <a:ext cx="3791857" cy="151805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644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Static</a:t>
            </a:r>
            <a:r>
              <a:rPr dirty="0" sz="2400" spc="-85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000"/>
              <a:t>There</a:t>
            </a:r>
            <a:r>
              <a:rPr dirty="0" sz="2000" spc="-40"/>
              <a:t> </a:t>
            </a:r>
            <a:r>
              <a:rPr dirty="0" sz="2000"/>
              <a:t>are</a:t>
            </a:r>
            <a:r>
              <a:rPr dirty="0" sz="2000" spc="-25"/>
              <a:t> </a:t>
            </a:r>
            <a:r>
              <a:rPr dirty="0" sz="2000"/>
              <a:t>two</a:t>
            </a:r>
            <a:r>
              <a:rPr dirty="0" sz="2000" spc="-25"/>
              <a:t> </a:t>
            </a:r>
            <a:r>
              <a:rPr dirty="0" sz="2000"/>
              <a:t>basic</a:t>
            </a:r>
            <a:r>
              <a:rPr dirty="0" sz="2000" spc="-35"/>
              <a:t> </a:t>
            </a:r>
            <a:r>
              <a:rPr dirty="0" sz="2000"/>
              <a:t>tasks</a:t>
            </a:r>
            <a:r>
              <a:rPr dirty="0" sz="2000" spc="-40"/>
              <a:t> </a:t>
            </a:r>
            <a:r>
              <a:rPr dirty="0" sz="2000"/>
              <a:t>when</a:t>
            </a:r>
            <a:r>
              <a:rPr dirty="0" sz="2000" spc="-25"/>
              <a:t> </a:t>
            </a:r>
            <a:r>
              <a:rPr dirty="0" sz="2000"/>
              <a:t>configuring</a:t>
            </a:r>
            <a:r>
              <a:rPr dirty="0" sz="2000" spc="-50"/>
              <a:t> </a:t>
            </a:r>
            <a:r>
              <a:rPr dirty="0" sz="2000"/>
              <a:t>static</a:t>
            </a:r>
            <a:r>
              <a:rPr dirty="0" sz="2000" spc="-35"/>
              <a:t> NAT</a:t>
            </a:r>
            <a:r>
              <a:rPr dirty="0" sz="2000" spc="-45"/>
              <a:t> </a:t>
            </a:r>
            <a:r>
              <a:rPr dirty="0" sz="2000" spc="-10"/>
              <a:t>translations:</a:t>
            </a:r>
            <a:endParaRPr sz="2000"/>
          </a:p>
          <a:p>
            <a:pPr marL="299085" marR="5080" indent="-28702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Step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1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Create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mapping</a:t>
            </a:r>
            <a:r>
              <a:rPr dirty="0" spc="-35"/>
              <a:t> </a:t>
            </a:r>
            <a:r>
              <a:rPr dirty="0"/>
              <a:t>between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inside</a:t>
            </a:r>
            <a:r>
              <a:rPr dirty="0" spc="-40"/>
              <a:t> </a:t>
            </a:r>
            <a:r>
              <a:rPr dirty="0"/>
              <a:t>local</a:t>
            </a:r>
            <a:r>
              <a:rPr dirty="0" spc="-50"/>
              <a:t> </a:t>
            </a:r>
            <a:r>
              <a:rPr dirty="0"/>
              <a:t>address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inside</a:t>
            </a:r>
            <a:r>
              <a:rPr dirty="0" spc="-50"/>
              <a:t> </a:t>
            </a:r>
            <a:r>
              <a:rPr dirty="0" spc="-10"/>
              <a:t>global </a:t>
            </a:r>
            <a:r>
              <a:rPr dirty="0"/>
              <a:t>addresses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b="1">
                <a:latin typeface="Arial"/>
                <a:cs typeface="Arial"/>
              </a:rPr>
              <a:t>ip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nat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inside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source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static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10"/>
              <a:t>command.</a:t>
            </a:r>
          </a:p>
          <a:p>
            <a:pPr marL="299085" marR="10795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Step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2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interfaces</a:t>
            </a:r>
            <a:r>
              <a:rPr dirty="0" spc="-20"/>
              <a:t> </a:t>
            </a:r>
            <a:r>
              <a:rPr dirty="0"/>
              <a:t>participating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translation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configured</a:t>
            </a:r>
            <a:r>
              <a:rPr dirty="0" spc="-35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/>
              <a:t>inside</a:t>
            </a:r>
            <a:r>
              <a:rPr dirty="0" spc="-50"/>
              <a:t> </a:t>
            </a:r>
            <a:r>
              <a:rPr dirty="0" spc="-25"/>
              <a:t>or </a:t>
            </a:r>
            <a:r>
              <a:rPr dirty="0"/>
              <a:t>outside</a:t>
            </a:r>
            <a:r>
              <a:rPr dirty="0" spc="-40"/>
              <a:t> </a:t>
            </a:r>
            <a:r>
              <a:rPr dirty="0"/>
              <a:t>relative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0"/>
              <a:t> NAT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ip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nat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inside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b="1">
                <a:latin typeface="Arial"/>
                <a:cs typeface="Arial"/>
              </a:rPr>
              <a:t>ip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nat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outside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10"/>
              <a:t>commands.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93432" y="2741472"/>
            <a:ext cx="5634990" cy="15468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ip</a:t>
            </a:r>
            <a:r>
              <a:rPr dirty="0" sz="1050" spc="-35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nat</a:t>
            </a:r>
            <a:r>
              <a:rPr dirty="0" sz="1050" spc="-20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inside</a:t>
            </a:r>
            <a:r>
              <a:rPr dirty="0" sz="1050" spc="-15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source</a:t>
            </a:r>
            <a:r>
              <a:rPr dirty="0" sz="1050" spc="-35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static</a:t>
            </a:r>
            <a:r>
              <a:rPr dirty="0" sz="1050" spc="-35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192.168.10.254</a:t>
            </a:r>
            <a:r>
              <a:rPr dirty="0" sz="1050" spc="-30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CA8504"/>
                </a:solidFill>
                <a:latin typeface="Courier New"/>
                <a:cs typeface="Courier New"/>
              </a:rPr>
              <a:t>209.165.201.5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serial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0/1/0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05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192.168.1.2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255.255.255.252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CA8504"/>
                </a:solidFill>
                <a:latin typeface="Courier New"/>
                <a:cs typeface="Courier New"/>
              </a:rPr>
              <a:t>inside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serial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0/1/1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209.165.200.1</a:t>
            </a:r>
            <a:r>
              <a:rPr dirty="0" sz="105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255.255.255.252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A8504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CA8504"/>
                </a:solidFill>
                <a:latin typeface="Courier New"/>
                <a:cs typeface="Courier New"/>
              </a:rPr>
              <a:t>outside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26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50"/>
              <a:t> </a:t>
            </a:r>
            <a:r>
              <a:rPr dirty="0" sz="2400"/>
              <a:t>Static</a:t>
            </a:r>
            <a:r>
              <a:rPr dirty="0" sz="2400" spc="-7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83286" y="642366"/>
            <a:ext cx="4747260" cy="3927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0059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server: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413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40665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checks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table.</a:t>
            </a:r>
            <a:endParaRPr sz="1600">
              <a:latin typeface="Arial MT"/>
              <a:cs typeface="Arial MT"/>
            </a:endParaRPr>
          </a:p>
          <a:p>
            <a:pPr marL="241300" marR="208279" indent="-228600">
              <a:lnSpc>
                <a:spcPct val="100000"/>
              </a:lnSpc>
              <a:spcBef>
                <a:spcPts val="384"/>
              </a:spcBef>
              <a:buAutoNum type="arabicPeriod" startAt="3"/>
              <a:tabLst>
                <a:tab pos="241300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 </a:t>
            </a:r>
            <a:r>
              <a:rPr dirty="0" sz="1600">
                <a:latin typeface="Arial MT"/>
                <a:cs typeface="Arial MT"/>
              </a:rPr>
              <a:t>towards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2413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responds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  <a:p>
            <a:pPr marL="241300" marR="58419" indent="-228600">
              <a:lnSpc>
                <a:spcPct val="100000"/>
              </a:lnSpc>
              <a:spcBef>
                <a:spcPts val="384"/>
              </a:spcBef>
              <a:buAutoNum type="arabicPeriod" startAt="3"/>
              <a:tabLst>
                <a:tab pos="241300" algn="l"/>
              </a:tabLst>
            </a:pPr>
            <a:r>
              <a:rPr dirty="0" sz="1600">
                <a:latin typeface="Arial MT"/>
                <a:cs typeface="Arial MT"/>
              </a:rPr>
              <a:t>(a)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(b) </a:t>
            </a:r>
            <a:r>
              <a:rPr dirty="0" sz="1600">
                <a:latin typeface="Arial MT"/>
                <a:cs typeface="Arial MT"/>
              </a:rPr>
              <a:t>translates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address.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516" y="1293759"/>
            <a:ext cx="3988200" cy="232412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230441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60"/>
              <a:t> </a:t>
            </a:r>
            <a:r>
              <a:rPr dirty="0" sz="2400"/>
              <a:t>Static</a:t>
            </a:r>
            <a:r>
              <a:rPr dirty="0" sz="2400" spc="-75"/>
              <a:t> </a:t>
            </a:r>
            <a:r>
              <a:rPr dirty="0" sz="2400" spc="-35"/>
              <a:t>NAT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57631" y="711225"/>
            <a:ext cx="8047355" cy="16840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translations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present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regardless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communications.</a:t>
            </a:r>
            <a:endParaRPr sz="1600">
              <a:latin typeface="Arial MT"/>
              <a:cs typeface="Arial MT"/>
            </a:endParaRPr>
          </a:p>
          <a:p>
            <a:pPr marL="299085" marR="6146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session,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47395" y="2571711"/>
            <a:ext cx="7808595" cy="739140"/>
          </a:xfrm>
          <a:custGeom>
            <a:avLst/>
            <a:gdLst/>
            <a:ahLst/>
            <a:cxnLst/>
            <a:rect l="l" t="t" r="r" b="b"/>
            <a:pathLst>
              <a:path w="7808595" h="739139">
                <a:moveTo>
                  <a:pt x="7808595" y="0"/>
                </a:moveTo>
                <a:lnTo>
                  <a:pt x="0" y="0"/>
                </a:lnTo>
                <a:lnTo>
                  <a:pt x="0" y="738670"/>
                </a:lnTo>
                <a:lnTo>
                  <a:pt x="7808595" y="738670"/>
                </a:lnTo>
                <a:lnTo>
                  <a:pt x="7808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8860" y="2588767"/>
            <a:ext cx="311150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translations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396240" algn="l"/>
                <a:tab pos="1985010" algn="l"/>
              </a:tabLst>
            </a:pP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Pro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Inside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global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Inside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395605" algn="l"/>
                <a:tab pos="1985010" algn="l"/>
              </a:tabLst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dirty="0" sz="1050" spc="-6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209.165.201.5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192.168.10.254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133417" y="2748788"/>
            <a:ext cx="104584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dirty="0" sz="1050" spc="-6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61844" y="2748788"/>
            <a:ext cx="11264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global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8860" y="3068827"/>
            <a:ext cx="24758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47395" y="3623614"/>
          <a:ext cx="6833234" cy="899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/>
                <a:gridCol w="3058160"/>
                <a:gridCol w="1706880"/>
                <a:gridCol w="1622425"/>
              </a:tblGrid>
              <a:tr h="368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R2#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nat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translations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  <a:tabLst>
                          <a:tab pos="1707514" algn="l"/>
                        </a:tabLst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Inside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Inside</a:t>
                      </a:r>
                      <a:r>
                        <a:rPr dirty="0" sz="105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Outside</a:t>
                      </a:r>
                      <a:r>
                        <a:rPr dirty="0" sz="1050" spc="-4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746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Outside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7465">
                    <a:solidFill>
                      <a:srgbClr val="0000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91440">
                        <a:lnSpc>
                          <a:spcPts val="1120"/>
                        </a:lnSpc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tcp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20"/>
                        </a:lnSpc>
                        <a:tabLst>
                          <a:tab pos="1707514" algn="l"/>
                        </a:tabLst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209.165.201.5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192.168.10.254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209.165.200.254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209.165.200.254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71475">
                <a:tc gridSpan="2">
                  <a:txBody>
                    <a:bodyPr/>
                    <a:lstStyle/>
                    <a:p>
                      <a:pPr marL="91440">
                        <a:lnSpc>
                          <a:spcPts val="1120"/>
                        </a:lnSpc>
                        <a:tabLst>
                          <a:tab pos="487045" algn="l"/>
                          <a:tab pos="2076450" algn="l"/>
                        </a:tabLst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50" spc="-6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209.165.201.5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192.168.10.254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05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translations: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50" spc="-6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50" spc="-6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65"/>
              <a:t> </a:t>
            </a:r>
            <a:r>
              <a:rPr dirty="0" sz="2400"/>
              <a:t>Static</a:t>
            </a:r>
            <a:r>
              <a:rPr dirty="0" sz="2400" spc="-75"/>
              <a:t> </a:t>
            </a:r>
            <a:r>
              <a:rPr dirty="0" sz="2400" spc="-45"/>
              <a:t>NAT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680325" cy="16357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statistics.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total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parameters,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allocated.</a:t>
            </a:r>
            <a:endParaRPr sz="1600">
              <a:latin typeface="Arial MT"/>
              <a:cs typeface="Arial MT"/>
            </a:endParaRPr>
          </a:p>
          <a:p>
            <a:pPr marL="299085" marR="21717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working,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clear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any </a:t>
            </a:r>
            <a:r>
              <a:rPr dirty="0" sz="1600">
                <a:latin typeface="Arial MT"/>
                <a:cs typeface="Arial MT"/>
              </a:rPr>
              <a:t>past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clear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statistics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testing.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6943" y="2897670"/>
            <a:ext cx="7808595" cy="15697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nat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statistics</a:t>
            </a:r>
            <a:endParaRPr sz="1200">
              <a:latin typeface="Courier New"/>
              <a:cs typeface="Courier New"/>
            </a:endParaRPr>
          </a:p>
          <a:p>
            <a:pPr marL="91440" marR="200406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active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(1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static,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dynamic;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extended)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2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Serial0/1/1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200">
              <a:latin typeface="Courier New"/>
              <a:cs typeface="Courier New"/>
            </a:endParaRPr>
          </a:p>
          <a:p>
            <a:pPr marL="91440" marR="6053455" indent="182880">
              <a:lnSpc>
                <a:spcPct val="100000"/>
              </a:lnSpc>
              <a:spcBef>
                <a:spcPts val="5"/>
              </a:spcBef>
              <a:tabLst>
                <a:tab pos="918210" algn="l"/>
              </a:tabLst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Serial0/1/0 </a:t>
            </a:r>
            <a:r>
              <a:rPr dirty="0" sz="1200">
                <a:solidFill>
                  <a:srgbClr val="CA8504"/>
                </a:solidFill>
                <a:latin typeface="Courier New"/>
                <a:cs typeface="Courier New"/>
              </a:rPr>
              <a:t>Hits:</a:t>
            </a:r>
            <a:r>
              <a:rPr dirty="0" sz="12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CA8504"/>
                </a:solidFill>
                <a:latin typeface="Courier New"/>
                <a:cs typeface="Courier New"/>
              </a:rPr>
              <a:t>4</a:t>
            </a:r>
            <a:r>
              <a:rPr dirty="0" sz="1200">
                <a:solidFill>
                  <a:srgbClr val="CA8504"/>
                </a:solidFill>
                <a:latin typeface="Courier New"/>
                <a:cs typeface="Courier New"/>
              </a:rPr>
              <a:t>	Misses:</a:t>
            </a:r>
            <a:r>
              <a:rPr dirty="0" sz="120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CA8504"/>
                </a:solidFill>
                <a:latin typeface="Courier New"/>
                <a:cs typeface="Courier New"/>
              </a:rPr>
              <a:t>1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10"/>
              <a:t> </a:t>
            </a:r>
            <a:r>
              <a:rPr dirty="0" sz="2400"/>
              <a:t>Tracer</a:t>
            </a:r>
            <a:r>
              <a:rPr dirty="0" sz="2400" spc="-75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Configure</a:t>
            </a:r>
            <a:r>
              <a:rPr dirty="0" sz="2400" spc="-50"/>
              <a:t> </a:t>
            </a:r>
            <a:r>
              <a:rPr dirty="0" sz="2400"/>
              <a:t>Static</a:t>
            </a:r>
            <a:r>
              <a:rPr dirty="0" sz="2400" spc="-8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5726430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0">
                <a:latin typeface="Arial MT"/>
                <a:cs typeface="Arial MT"/>
              </a:rPr>
              <a:t>Test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0">
                <a:latin typeface="Arial MT"/>
                <a:cs typeface="Arial MT"/>
              </a:rPr>
              <a:t>Test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 </a:t>
            </a:r>
            <a:r>
              <a:rPr dirty="0" sz="1600" spc="-25"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56565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6.5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Dynamic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 spc="-30">
                <a:solidFill>
                  <a:srgbClr val="AEE8FA"/>
                </a:solidFill>
              </a:rPr>
              <a:t>NAT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63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Dynamic</a:t>
            </a:r>
            <a:r>
              <a:rPr dirty="0" sz="2400" spc="-100"/>
              <a:t> </a:t>
            </a:r>
            <a:r>
              <a:rPr dirty="0" sz="2400" spc="-45"/>
              <a:t>NAT</a:t>
            </a:r>
            <a:r>
              <a:rPr dirty="0" sz="2400" spc="-120"/>
              <a:t> </a:t>
            </a:r>
            <a:r>
              <a:rPr dirty="0" sz="2400" spc="-10"/>
              <a:t>Scenario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3910329" cy="3757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8986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25">
                <a:latin typeface="Arial MT"/>
                <a:cs typeface="Arial MT"/>
              </a:rPr>
              <a:t> NAT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automatically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maps </a:t>
            </a:r>
            <a:r>
              <a:rPr dirty="0" sz="1800">
                <a:latin typeface="Arial MT"/>
                <a:cs typeface="Arial MT"/>
              </a:rPr>
              <a:t>inside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local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addresses 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inside </a:t>
            </a:r>
            <a:r>
              <a:rPr dirty="0" sz="1800">
                <a:latin typeface="Arial MT"/>
                <a:cs typeface="Arial MT"/>
              </a:rPr>
              <a:t>global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addresses.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pool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inside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global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addresses.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pool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inside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global </a:t>
            </a:r>
            <a:r>
              <a:rPr dirty="0" sz="1800" spc="-10">
                <a:latin typeface="Arial MT"/>
                <a:cs typeface="Arial MT"/>
              </a:rPr>
              <a:t>addresses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available 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inside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first-</a:t>
            </a:r>
            <a:r>
              <a:rPr dirty="0" sz="1800">
                <a:latin typeface="Arial MT"/>
                <a:cs typeface="Arial MT"/>
              </a:rPr>
              <a:t>come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first- </a:t>
            </a:r>
            <a:r>
              <a:rPr dirty="0" sz="1800">
                <a:latin typeface="Arial MT"/>
                <a:cs typeface="Arial MT"/>
              </a:rPr>
              <a:t>served</a:t>
            </a:r>
            <a:r>
              <a:rPr dirty="0" sz="1800" spc="-10">
                <a:latin typeface="Arial MT"/>
                <a:cs typeface="Arial MT"/>
              </a:rPr>
              <a:t> basis.</a:t>
            </a:r>
            <a:endParaRPr sz="1800">
              <a:latin typeface="Arial MT"/>
              <a:cs typeface="Arial MT"/>
            </a:endParaRPr>
          </a:p>
          <a:p>
            <a:pPr marL="299085" marR="309245" indent="-287020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 addresses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pool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in </a:t>
            </a:r>
            <a:r>
              <a:rPr dirty="0" sz="1800">
                <a:latin typeface="Arial MT"/>
                <a:cs typeface="Arial MT"/>
              </a:rPr>
              <a:t>use,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must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wait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 </a:t>
            </a:r>
            <a:r>
              <a:rPr dirty="0" sz="1800">
                <a:latin typeface="Arial MT"/>
                <a:cs typeface="Arial MT"/>
              </a:rPr>
              <a:t>available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address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before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can </a:t>
            </a:r>
            <a:r>
              <a:rPr dirty="0" sz="1800">
                <a:latin typeface="Arial MT"/>
                <a:cs typeface="Arial MT"/>
              </a:rPr>
              <a:t>access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outside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network.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183" y="1735913"/>
            <a:ext cx="4257334" cy="176613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89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114"/>
              <a:t> </a:t>
            </a:r>
            <a:r>
              <a:rPr dirty="0" sz="2400"/>
              <a:t>Dynamic</a:t>
            </a:r>
            <a:r>
              <a:rPr dirty="0" sz="2400" spc="-12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/>
              <a:t>There</a:t>
            </a:r>
            <a:r>
              <a:rPr dirty="0" sz="1800" spc="-60"/>
              <a:t> </a:t>
            </a:r>
            <a:r>
              <a:rPr dirty="0" sz="1800"/>
              <a:t>are</a:t>
            </a:r>
            <a:r>
              <a:rPr dirty="0" sz="1800" spc="-30"/>
              <a:t> </a:t>
            </a:r>
            <a:r>
              <a:rPr dirty="0" sz="1800"/>
              <a:t>five</a:t>
            </a:r>
            <a:r>
              <a:rPr dirty="0" sz="1800" spc="-35"/>
              <a:t> </a:t>
            </a:r>
            <a:r>
              <a:rPr dirty="0" sz="1800"/>
              <a:t>tasks</a:t>
            </a:r>
            <a:r>
              <a:rPr dirty="0" sz="1800" spc="-45"/>
              <a:t> </a:t>
            </a:r>
            <a:r>
              <a:rPr dirty="0" sz="1800"/>
              <a:t>when</a:t>
            </a:r>
            <a:r>
              <a:rPr dirty="0" sz="1800" spc="10"/>
              <a:t> </a:t>
            </a:r>
            <a:r>
              <a:rPr dirty="0" sz="1800"/>
              <a:t>configuring</a:t>
            </a:r>
            <a:r>
              <a:rPr dirty="0" sz="1800" spc="-15"/>
              <a:t> </a:t>
            </a:r>
            <a:r>
              <a:rPr dirty="0" sz="1800"/>
              <a:t>dynamic</a:t>
            </a:r>
            <a:r>
              <a:rPr dirty="0" sz="1800" spc="-5"/>
              <a:t> </a:t>
            </a:r>
            <a:r>
              <a:rPr dirty="0" sz="1800" spc="-25"/>
              <a:t>NAT</a:t>
            </a:r>
            <a:r>
              <a:rPr dirty="0" sz="1800" spc="-60"/>
              <a:t> </a:t>
            </a:r>
            <a:r>
              <a:rPr dirty="0" sz="1800" spc="-10"/>
              <a:t>translations:</a:t>
            </a:r>
            <a:endParaRPr sz="1800"/>
          </a:p>
          <a:p>
            <a:pPr marL="299085" marR="5080" indent="-28702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Step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1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Define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pool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addresses</a:t>
            </a:r>
            <a:r>
              <a:rPr dirty="0" spc="-25"/>
              <a:t> </a:t>
            </a:r>
            <a:r>
              <a:rPr dirty="0"/>
              <a:t>that will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used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translation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 b="1">
                <a:latin typeface="Arial"/>
                <a:cs typeface="Arial"/>
              </a:rPr>
              <a:t>ip </a:t>
            </a:r>
            <a:r>
              <a:rPr dirty="0" b="1">
                <a:latin typeface="Arial"/>
                <a:cs typeface="Arial"/>
              </a:rPr>
              <a:t>nat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pool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10"/>
              <a:t>command.</a:t>
            </a:r>
          </a:p>
          <a:p>
            <a:pPr marL="299085" marR="12763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Step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2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Configure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standard</a:t>
            </a:r>
            <a:r>
              <a:rPr dirty="0" spc="-100"/>
              <a:t> </a:t>
            </a:r>
            <a:r>
              <a:rPr dirty="0"/>
              <a:t>ACL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identify</a:t>
            </a:r>
            <a:r>
              <a:rPr dirty="0" spc="-40"/>
              <a:t> </a:t>
            </a:r>
            <a:r>
              <a:rPr dirty="0"/>
              <a:t>(permit) only</a:t>
            </a:r>
            <a:r>
              <a:rPr dirty="0" spc="-40"/>
              <a:t> </a:t>
            </a:r>
            <a:r>
              <a:rPr dirty="0"/>
              <a:t>those</a:t>
            </a:r>
            <a:r>
              <a:rPr dirty="0" spc="-20"/>
              <a:t> </a:t>
            </a:r>
            <a:r>
              <a:rPr dirty="0"/>
              <a:t>addresses</a:t>
            </a:r>
            <a:r>
              <a:rPr dirty="0" spc="-30"/>
              <a:t> </a:t>
            </a:r>
            <a:r>
              <a:rPr dirty="0" spc="-20"/>
              <a:t>that </a:t>
            </a:r>
            <a:r>
              <a:rPr dirty="0"/>
              <a:t>are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10"/>
              <a:t> translated.</a:t>
            </a: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b="1">
                <a:latin typeface="Arial"/>
                <a:cs typeface="Arial"/>
              </a:rPr>
              <a:t>Step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3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Bind</a:t>
            </a:r>
            <a:r>
              <a:rPr dirty="0" spc="-30"/>
              <a:t> </a:t>
            </a:r>
            <a:r>
              <a:rPr dirty="0" spc="-10"/>
              <a:t>the</a:t>
            </a:r>
            <a:r>
              <a:rPr dirty="0" spc="-105"/>
              <a:t> </a:t>
            </a:r>
            <a:r>
              <a:rPr dirty="0"/>
              <a:t>ACL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pool,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the </a:t>
            </a:r>
            <a:r>
              <a:rPr dirty="0" b="1">
                <a:latin typeface="Arial"/>
                <a:cs typeface="Arial"/>
              </a:rPr>
              <a:t>ip nat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inside source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list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spc="-10"/>
              <a:t>command.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42315" y="3024352"/>
            <a:ext cx="8459470" cy="6464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NAT-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POOL1</a:t>
            </a:r>
            <a:r>
              <a:rPr dirty="0" sz="12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209.165.200.226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209.165.200.240</a:t>
            </a:r>
            <a:r>
              <a:rPr dirty="0" sz="12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netmask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255.255.255.224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192.168.0.0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0.0.255.255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NAT-POOL1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14362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6.1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 spc="-90">
                <a:solidFill>
                  <a:srgbClr val="AEE8FA"/>
                </a:solidFill>
              </a:rPr>
              <a:t>NAT</a:t>
            </a:r>
            <a:r>
              <a:rPr dirty="0" sz="4600" spc="-18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Characteristics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01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120"/>
              <a:t> </a:t>
            </a:r>
            <a:r>
              <a:rPr dirty="0" sz="2400"/>
              <a:t>Dynamic</a:t>
            </a:r>
            <a:r>
              <a:rPr dirty="0" sz="2400" spc="-105"/>
              <a:t> </a:t>
            </a:r>
            <a:r>
              <a:rPr dirty="0" sz="2400" spc="-45"/>
              <a:t>NAT</a:t>
            </a:r>
            <a:r>
              <a:rPr dirty="0" sz="2400" spc="-12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5745"/>
            <a:ext cx="6537959" cy="9429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>
                <a:latin typeface="Arial MT"/>
                <a:cs typeface="Arial MT"/>
              </a:rPr>
              <a:t>There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five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NAT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translations: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4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inside.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5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outside.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619" y="2571724"/>
            <a:ext cx="8529320" cy="12236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NAT-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POOL1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209.165.200.226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209.165.200.240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netmask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255.255.255.224</a:t>
            </a:r>
            <a:endParaRPr sz="1050">
              <a:latin typeface="Courier New"/>
              <a:cs typeface="Courier New"/>
            </a:endParaRPr>
          </a:p>
          <a:p>
            <a:pPr marL="90805" marR="398208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192.168.0.0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0.0.255.255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NAT-POOL1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serial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0/1/0</a:t>
            </a:r>
            <a:endParaRPr sz="1050">
              <a:latin typeface="Courier New"/>
              <a:cs typeface="Courier New"/>
            </a:endParaRPr>
          </a:p>
          <a:p>
            <a:pPr marL="90805" marR="5490845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 </a:t>
            </a:r>
            <a:r>
              <a:rPr dirty="0" sz="1050" b="1">
                <a:solidFill>
                  <a:srgbClr val="FFC000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C000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FFC000"/>
                </a:solidFill>
                <a:latin typeface="Courier New"/>
                <a:cs typeface="Courier New"/>
              </a:rPr>
              <a:t>inside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 serial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 0/1/1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 </a:t>
            </a:r>
            <a:r>
              <a:rPr dirty="0" sz="1050" b="1">
                <a:solidFill>
                  <a:srgbClr val="FFC000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C000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FFC000"/>
                </a:solidFill>
                <a:latin typeface="Courier New"/>
                <a:cs typeface="Courier New"/>
              </a:rPr>
              <a:t>outside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674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60"/>
              <a:t> </a:t>
            </a:r>
            <a:r>
              <a:rPr dirty="0" sz="2400"/>
              <a:t>Dynamic</a:t>
            </a:r>
            <a:r>
              <a:rPr dirty="0" sz="2400" spc="-65"/>
              <a:t> </a:t>
            </a:r>
            <a:r>
              <a:rPr dirty="0" sz="2400" spc="-40"/>
              <a:t>NAT</a:t>
            </a:r>
            <a:r>
              <a:rPr dirty="0" sz="2400" spc="-90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Inside</a:t>
            </a:r>
            <a:r>
              <a:rPr dirty="0" sz="2400" spc="-7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 spc="-10"/>
              <a:t>Outside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78739" y="834415"/>
            <a:ext cx="4391025" cy="36360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process:</a:t>
            </a:r>
            <a:endParaRPr sz="1600">
              <a:latin typeface="Arial MT"/>
              <a:cs typeface="Arial MT"/>
            </a:endParaRPr>
          </a:p>
          <a:p>
            <a:pPr marL="355600" marR="3606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355600" marR="27559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PC1, </a:t>
            </a:r>
            <a:r>
              <a:rPr dirty="0" sz="1600">
                <a:latin typeface="Arial MT"/>
                <a:cs typeface="Arial MT"/>
              </a:rPr>
              <a:t>checks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translated,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available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 </a:t>
            </a:r>
            <a:r>
              <a:rPr dirty="0" sz="1600">
                <a:latin typeface="Arial MT"/>
                <a:cs typeface="Arial MT"/>
              </a:rPr>
              <a:t>entry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replaces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PC1,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192.168.10.10,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translated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209.165.200.226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 </a:t>
            </a:r>
            <a:r>
              <a:rPr dirty="0" sz="1600">
                <a:latin typeface="Arial MT"/>
                <a:cs typeface="Arial MT"/>
              </a:rPr>
              <a:t>occurs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209.165.200.227.)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683" y="1154324"/>
            <a:ext cx="4185797" cy="307838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673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65"/>
              <a:t> </a:t>
            </a:r>
            <a:r>
              <a:rPr dirty="0" sz="2400"/>
              <a:t>Dynamic</a:t>
            </a:r>
            <a:r>
              <a:rPr dirty="0" sz="2400" spc="-65"/>
              <a:t> </a:t>
            </a:r>
            <a:r>
              <a:rPr dirty="0" sz="2400" spc="-40"/>
              <a:t>NAT</a:t>
            </a:r>
            <a:r>
              <a:rPr dirty="0" sz="2400" spc="-100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Outside</a:t>
            </a:r>
            <a:r>
              <a:rPr dirty="0" sz="2400" spc="-85"/>
              <a:t> </a:t>
            </a:r>
            <a:r>
              <a:rPr dirty="0" sz="2400"/>
              <a:t>to</a:t>
            </a:r>
            <a:r>
              <a:rPr dirty="0" sz="2400" spc="-75"/>
              <a:t> </a:t>
            </a:r>
            <a:r>
              <a:rPr dirty="0" sz="2400" spc="-10"/>
              <a:t>Inside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54025" y="827769"/>
            <a:ext cx="4218940" cy="38557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25">
                <a:latin typeface="Arial MT"/>
                <a:cs typeface="Arial MT"/>
              </a:rPr>
              <a:t> NAT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translation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process:</a:t>
            </a:r>
            <a:endParaRPr sz="1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responds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 spc="-10">
                <a:latin typeface="Arial MT"/>
                <a:cs typeface="Arial MT"/>
              </a:rPr>
              <a:t>209.165.200.226.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PC2,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 responds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destination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209.165.200.227.</a:t>
            </a:r>
            <a:endParaRPr sz="1400">
              <a:latin typeface="Arial MT"/>
              <a:cs typeface="Arial MT"/>
            </a:endParaRPr>
          </a:p>
          <a:p>
            <a:pPr marL="355600" marR="155575" indent="-343535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(a)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209.165.200.226;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it </a:t>
            </a:r>
            <a:r>
              <a:rPr dirty="0" sz="1400">
                <a:latin typeface="Arial MT"/>
                <a:cs typeface="Arial MT"/>
              </a:rPr>
              <a:t>performs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NAT </a:t>
            </a:r>
            <a:r>
              <a:rPr dirty="0" sz="1400">
                <a:latin typeface="Arial MT"/>
                <a:cs typeface="Arial MT"/>
              </a:rPr>
              <a:t>table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lookup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translates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forwards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toward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PC1.</a:t>
            </a:r>
            <a:endParaRPr sz="1400">
              <a:latin typeface="Arial MT"/>
              <a:cs typeface="Arial MT"/>
            </a:endParaRPr>
          </a:p>
          <a:p>
            <a:pPr marL="355600" marR="15557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(b)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209.165.200.227;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it </a:t>
            </a:r>
            <a:r>
              <a:rPr dirty="0" sz="1400">
                <a:latin typeface="Arial MT"/>
                <a:cs typeface="Arial MT"/>
              </a:rPr>
              <a:t>performs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NAT </a:t>
            </a:r>
            <a:r>
              <a:rPr dirty="0" sz="1400">
                <a:latin typeface="Arial MT"/>
                <a:cs typeface="Arial MT"/>
              </a:rPr>
              <a:t>table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lookup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translates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 192.168.11.10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forwards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toward </a:t>
            </a:r>
            <a:r>
              <a:rPr dirty="0" sz="1400" spc="-20">
                <a:latin typeface="Arial MT"/>
                <a:cs typeface="Arial MT"/>
              </a:rPr>
              <a:t>PC2.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469" y="1371564"/>
            <a:ext cx="3943203" cy="308380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69035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65"/>
              <a:t> </a:t>
            </a:r>
            <a:r>
              <a:rPr dirty="0" sz="2400"/>
              <a:t>Dynamic</a:t>
            </a:r>
            <a:r>
              <a:rPr dirty="0" sz="2400" spc="-70"/>
              <a:t> </a:t>
            </a:r>
            <a:r>
              <a:rPr dirty="0" sz="2400" spc="-40"/>
              <a:t>NAT</a:t>
            </a:r>
            <a:r>
              <a:rPr dirty="0" sz="2400" spc="-100"/>
              <a:t> </a:t>
            </a:r>
            <a:r>
              <a:rPr dirty="0" sz="2400"/>
              <a:t>–</a:t>
            </a:r>
            <a:r>
              <a:rPr dirty="0" sz="2400" spc="-80"/>
              <a:t> </a:t>
            </a:r>
            <a:r>
              <a:rPr dirty="0" sz="2400"/>
              <a:t>Outside</a:t>
            </a:r>
            <a:r>
              <a:rPr dirty="0" sz="2400" spc="-85"/>
              <a:t> </a:t>
            </a:r>
            <a:r>
              <a:rPr dirty="0" sz="2400"/>
              <a:t>to</a:t>
            </a:r>
            <a:r>
              <a:rPr dirty="0" sz="2400" spc="-80"/>
              <a:t> </a:t>
            </a:r>
            <a:r>
              <a:rPr dirty="0" sz="2400"/>
              <a:t>Inside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769"/>
            <a:ext cx="3462020" cy="10382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25">
                <a:latin typeface="Arial MT"/>
                <a:cs typeface="Arial MT"/>
              </a:rPr>
              <a:t> NAT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translation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process:</a:t>
            </a:r>
            <a:endParaRPr sz="1800">
              <a:latin typeface="Arial MT"/>
              <a:cs typeface="Arial MT"/>
            </a:endParaRPr>
          </a:p>
          <a:p>
            <a:pPr marL="355600" marR="88900" indent="-343535">
              <a:lnSpc>
                <a:spcPct val="100000"/>
              </a:lnSpc>
              <a:spcBef>
                <a:spcPts val="340"/>
              </a:spcBef>
              <a:tabLst>
                <a:tab pos="355600" algn="l"/>
              </a:tabLst>
            </a:pPr>
            <a:r>
              <a:rPr dirty="0" sz="1400" spc="-25">
                <a:latin typeface="Arial MT"/>
                <a:cs typeface="Arial MT"/>
              </a:rPr>
              <a:t>6.</a:t>
            </a:r>
            <a:r>
              <a:rPr dirty="0" sz="1400">
                <a:latin typeface="Arial MT"/>
                <a:cs typeface="Arial MT"/>
              </a:rPr>
              <a:t>	PC1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PC2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continue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conversation.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 </a:t>
            </a:r>
            <a:r>
              <a:rPr dirty="0" sz="1400">
                <a:latin typeface="Arial MT"/>
                <a:cs typeface="Arial MT"/>
              </a:rPr>
              <a:t>performs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Steps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469" y="1371564"/>
            <a:ext cx="3943203" cy="308380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29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114"/>
              <a:t> </a:t>
            </a:r>
            <a:r>
              <a:rPr dirty="0" sz="2400"/>
              <a:t>Dynamic</a:t>
            </a:r>
            <a:r>
              <a:rPr dirty="0" sz="2400" spc="-11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3755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output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show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ip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nat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translations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command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displays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-10">
                <a:latin typeface="Arial MT"/>
                <a:cs typeface="Arial MT"/>
              </a:rPr>
              <a:t> static </a:t>
            </a:r>
            <a:r>
              <a:rPr dirty="0" sz="1800">
                <a:latin typeface="Arial MT"/>
                <a:cs typeface="Arial MT"/>
              </a:rPr>
              <a:t>translations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been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translations </a:t>
            </a:r>
            <a:r>
              <a:rPr dirty="0" sz="1800" spc="-20">
                <a:latin typeface="Arial MT"/>
                <a:cs typeface="Arial MT"/>
              </a:rPr>
              <a:t>that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been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traffic.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7619" y="2063927"/>
            <a:ext cx="8529320" cy="900430"/>
          </a:xfrm>
          <a:custGeom>
            <a:avLst/>
            <a:gdLst/>
            <a:ahLst/>
            <a:cxnLst/>
            <a:rect l="l" t="t" r="r" b="b"/>
            <a:pathLst>
              <a:path w="8529320" h="900430">
                <a:moveTo>
                  <a:pt x="8528812" y="0"/>
                </a:moveTo>
                <a:lnTo>
                  <a:pt x="0" y="0"/>
                </a:lnTo>
                <a:lnTo>
                  <a:pt x="0" y="900252"/>
                </a:lnTo>
                <a:lnTo>
                  <a:pt x="8528812" y="900252"/>
                </a:lnTo>
                <a:lnTo>
                  <a:pt x="8528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14585" y="2063927"/>
          <a:ext cx="6148705" cy="89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2819400"/>
                <a:gridCol w="1509394"/>
                <a:gridCol w="1382395"/>
              </a:tblGrid>
              <a:tr h="36766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R2#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nat</a:t>
                      </a:r>
                      <a:r>
                        <a:rPr dirty="0" sz="105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translations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47495" algn="l"/>
                        </a:tabLst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Inside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Inside</a:t>
                      </a:r>
                      <a:r>
                        <a:rPr dirty="0" sz="105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Outside</a:t>
                      </a:r>
                      <a:r>
                        <a:rPr dirty="0" sz="105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683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Outside</a:t>
                      </a:r>
                      <a:r>
                        <a:rPr dirty="0" sz="1050" spc="-3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36830">
                    <a:solidFill>
                      <a:srgbClr val="000000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 marL="2286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50" spc="-6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120"/>
                        </a:lnSpc>
                        <a:tabLst>
                          <a:tab pos="1547495" algn="l"/>
                        </a:tabLst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209.165.200.228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192.168.10.10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59385">
                <a:tc>
                  <a:txBody>
                    <a:bodyPr/>
                    <a:lstStyle/>
                    <a:p>
                      <a:pPr algn="ctr" marL="2286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dirty="0" sz="1050" spc="-6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120"/>
                        </a:lnSpc>
                        <a:tabLst>
                          <a:tab pos="1547495" algn="l"/>
                        </a:tabLst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209.165.200.229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192.168.11.10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120"/>
                        </a:lnSpc>
                      </a:pPr>
                      <a:r>
                        <a:rPr dirty="0" sz="105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11454">
                <a:tc>
                  <a:txBody>
                    <a:bodyPr/>
                    <a:lstStyle/>
                    <a:p>
                      <a:pPr algn="ctr" marL="22860">
                        <a:lnSpc>
                          <a:spcPts val="1120"/>
                        </a:lnSpc>
                      </a:pPr>
                      <a:r>
                        <a:rPr dirty="0" sz="105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R2#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981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Static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407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120"/>
              <a:t> </a:t>
            </a:r>
            <a:r>
              <a:rPr dirty="0" sz="2400"/>
              <a:t>Dynamic</a:t>
            </a:r>
            <a:r>
              <a:rPr dirty="0" sz="2400" spc="-100"/>
              <a:t> </a:t>
            </a:r>
            <a:r>
              <a:rPr dirty="0" sz="2400" spc="-45"/>
              <a:t>NAT</a:t>
            </a:r>
            <a:r>
              <a:rPr dirty="0" sz="2400" spc="-1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2974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Adding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verbose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keyword displays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additional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about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translation,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including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how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ago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entry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used.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7619" y="2063965"/>
            <a:ext cx="8529320" cy="1870075"/>
          </a:xfrm>
          <a:custGeom>
            <a:avLst/>
            <a:gdLst/>
            <a:ahLst/>
            <a:cxnLst/>
            <a:rect l="l" t="t" r="r" b="b"/>
            <a:pathLst>
              <a:path w="8529320" h="1870075">
                <a:moveTo>
                  <a:pt x="8528812" y="0"/>
                </a:moveTo>
                <a:lnTo>
                  <a:pt x="0" y="0"/>
                </a:lnTo>
                <a:lnTo>
                  <a:pt x="0" y="1869694"/>
                </a:lnTo>
                <a:lnTo>
                  <a:pt x="8528812" y="1869694"/>
                </a:lnTo>
                <a:lnTo>
                  <a:pt x="8528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8983" y="2080641"/>
            <a:ext cx="2872105" cy="507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translation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verbose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Pro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global</a:t>
            </a:r>
            <a:r>
              <a:rPr dirty="0" sz="1050" spc="295">
                <a:solidFill>
                  <a:srgbClr val="FFFFFF"/>
                </a:solidFill>
                <a:latin typeface="Courier New"/>
                <a:cs typeface="Courier New"/>
              </a:rPr>
              <a:t>   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local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209.165.200.228</a:t>
            </a:r>
            <a:r>
              <a:rPr dirty="0" sz="1050" spc="185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192.168.10.10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733812" y="2241042"/>
            <a:ext cx="104584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42706" y="2241042"/>
            <a:ext cx="112522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global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8983" y="2561082"/>
            <a:ext cx="644652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00:02:11,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00:02:11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timeout:86400000,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left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23:57:48,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Map-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Id(In):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flags: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none,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use_count: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entry-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id: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lc_entries: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1825625" algn="l"/>
                <a:tab pos="3334385" algn="l"/>
                <a:tab pos="4843780" algn="l"/>
              </a:tabLst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209.165.200.229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192.168.11.10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  <a:p>
            <a:pPr marL="316865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00:02:10,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00:02:10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timeout:86400000,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left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23:57:49,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Map-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Id(In):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1,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flags:</a:t>
            </a:r>
            <a:endParaRPr sz="1050">
              <a:latin typeface="Courier New"/>
              <a:cs typeface="Courier New"/>
            </a:endParaRPr>
          </a:p>
          <a:p>
            <a:pPr marR="270510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none,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use_count: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entry-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id: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12,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lc_entries: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8038" y="4715192"/>
            <a:ext cx="309245" cy="180975"/>
          </a:xfrm>
          <a:custGeom>
            <a:avLst/>
            <a:gdLst/>
            <a:ahLst/>
            <a:cxnLst/>
            <a:rect l="l" t="t" r="r" b="b"/>
            <a:pathLst>
              <a:path w="309244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09244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09244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09244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09244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09244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09244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09244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09244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08431" y="2904998"/>
          <a:ext cx="7437120" cy="189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379"/>
                <a:gridCol w="3669664"/>
              </a:tblGrid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clear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3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nat</a:t>
                      </a:r>
                      <a:r>
                        <a:rPr dirty="0" sz="1000" spc="-3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translation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2732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Clears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entries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100" spc="-7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 marR="4514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clear</a:t>
                      </a:r>
                      <a:r>
                        <a:rPr dirty="0" sz="1000" spc="-3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nat</a:t>
                      </a:r>
                      <a:r>
                        <a:rPr dirty="0" sz="1000" spc="-3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translation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inside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</a:t>
                      </a:r>
                      <a:r>
                        <a:rPr dirty="0" sz="1000" spc="-2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outside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</a:t>
                      </a:r>
                      <a:r>
                        <a:rPr dirty="0" sz="1000" spc="-2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11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Clears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simple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entry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both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outside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 marR="1466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clear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nat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translation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protocol</a:t>
                      </a:r>
                      <a:r>
                        <a:rPr dirty="0" sz="1000" spc="-3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inside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port</a:t>
                      </a:r>
                      <a:r>
                        <a:rPr dirty="0" sz="1000" spc="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port</a:t>
                      </a:r>
                      <a:r>
                        <a:rPr dirty="0" sz="1000" spc="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[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outside</a:t>
                      </a:r>
                      <a:r>
                        <a:rPr dirty="0" sz="1000" spc="-5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000" spc="-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local-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port</a:t>
                      </a:r>
                      <a:r>
                        <a:rPr dirty="0" sz="1000" spc="-5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</a:t>
                      </a:r>
                      <a:r>
                        <a:rPr dirty="0" sz="100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 </a:t>
                      </a:r>
                      <a:r>
                        <a:rPr dirty="0" sz="1000" spc="-10" i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global- port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Clears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0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dirty="0" sz="10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translation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entry.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149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8C5F4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792721" y="4743665"/>
            <a:ext cx="55880" cy="51435"/>
          </a:xfrm>
          <a:custGeom>
            <a:avLst/>
            <a:gdLst/>
            <a:ahLst/>
            <a:cxnLst/>
            <a:rect l="l" t="t" r="r" b="b"/>
            <a:pathLst>
              <a:path w="55880" h="51435">
                <a:moveTo>
                  <a:pt x="14909" y="2679"/>
                </a:moveTo>
                <a:lnTo>
                  <a:pt x="11391" y="0"/>
                </a:lnTo>
                <a:lnTo>
                  <a:pt x="3505" y="0"/>
                </a:lnTo>
                <a:lnTo>
                  <a:pt x="0" y="2679"/>
                </a:lnTo>
                <a:lnTo>
                  <a:pt x="0" y="47269"/>
                </a:lnTo>
                <a:lnTo>
                  <a:pt x="3505" y="50838"/>
                </a:lnTo>
                <a:lnTo>
                  <a:pt x="11391" y="50838"/>
                </a:lnTo>
                <a:lnTo>
                  <a:pt x="14909" y="47269"/>
                </a:lnTo>
                <a:lnTo>
                  <a:pt x="14909" y="7137"/>
                </a:lnTo>
                <a:lnTo>
                  <a:pt x="14909" y="2679"/>
                </a:lnTo>
                <a:close/>
              </a:path>
              <a:path w="55880" h="51435">
                <a:moveTo>
                  <a:pt x="55575" y="23025"/>
                </a:moveTo>
                <a:lnTo>
                  <a:pt x="52070" y="20332"/>
                </a:lnTo>
                <a:lnTo>
                  <a:pt x="44170" y="20332"/>
                </a:lnTo>
                <a:lnTo>
                  <a:pt x="40665" y="23025"/>
                </a:lnTo>
                <a:lnTo>
                  <a:pt x="40665" y="47244"/>
                </a:lnTo>
                <a:lnTo>
                  <a:pt x="44170" y="50838"/>
                </a:lnTo>
                <a:lnTo>
                  <a:pt x="52070" y="50838"/>
                </a:lnTo>
                <a:lnTo>
                  <a:pt x="55575" y="47244"/>
                </a:lnTo>
                <a:lnTo>
                  <a:pt x="55575" y="27508"/>
                </a:lnTo>
                <a:lnTo>
                  <a:pt x="55575" y="23025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20"/>
              <a:t> </a:t>
            </a:r>
            <a:r>
              <a:rPr dirty="0" sz="2400"/>
              <a:t>Dynamic</a:t>
            </a:r>
            <a:r>
              <a:rPr dirty="0" sz="2400" spc="-100"/>
              <a:t> </a:t>
            </a:r>
            <a:r>
              <a:rPr dirty="0" sz="2400" spc="-45"/>
              <a:t>NAT</a:t>
            </a:r>
            <a:r>
              <a:rPr dirty="0" sz="2400" spc="-1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10641" y="884047"/>
            <a:ext cx="771207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entries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hours,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unless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been </a:t>
            </a:r>
            <a:r>
              <a:rPr dirty="0" sz="1600" spc="-10">
                <a:latin typeface="Arial MT"/>
                <a:cs typeface="Arial MT"/>
              </a:rPr>
              <a:t>reconfigured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translation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timeout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timeout-</a:t>
            </a:r>
            <a:r>
              <a:rPr dirty="0" sz="1600" i="1">
                <a:latin typeface="Arial"/>
                <a:cs typeface="Arial"/>
              </a:rPr>
              <a:t>seconds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configuration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clear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entries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expired,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clear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translation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privileged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619" y="2263800"/>
            <a:ext cx="8529320" cy="43116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clear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translation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translation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20"/>
              <a:t> </a:t>
            </a:r>
            <a:r>
              <a:rPr dirty="0" sz="2400"/>
              <a:t>Dynamic</a:t>
            </a:r>
            <a:r>
              <a:rPr dirty="0" sz="2400" spc="-100"/>
              <a:t> </a:t>
            </a:r>
            <a:r>
              <a:rPr dirty="0" sz="2400" spc="-45"/>
              <a:t>NAT</a:t>
            </a:r>
            <a:r>
              <a:rPr dirty="0" sz="2400" spc="-1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092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statistics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total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NAT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parameters,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pool,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allocated.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1965" y="1727174"/>
            <a:ext cx="8529320" cy="28625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statistics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active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(0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static,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dynamic;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extended)</a:t>
            </a:r>
            <a:endParaRPr sz="1000">
              <a:latin typeface="Courier New"/>
              <a:cs typeface="Courier New"/>
            </a:endParaRPr>
          </a:p>
          <a:p>
            <a:pPr marL="91440" marR="515239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Peak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4,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occurred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00:31:43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ago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000">
              <a:latin typeface="Courier New"/>
              <a:cs typeface="Courier New"/>
            </a:endParaRPr>
          </a:p>
          <a:p>
            <a:pPr marL="91440" marR="7057390" indent="15240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Serial0/1/1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000">
              <a:latin typeface="Courier New"/>
              <a:cs typeface="Courier New"/>
            </a:endParaRPr>
          </a:p>
          <a:p>
            <a:pPr marL="91440" marR="6981825" indent="152400">
              <a:lnSpc>
                <a:spcPct val="100000"/>
              </a:lnSpc>
              <a:tabLst>
                <a:tab pos="853440" algn="l"/>
              </a:tabLst>
            </a:pP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Serial0/1/0</a:t>
            </a:r>
            <a:r>
              <a:rPr dirty="0" sz="10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Hits: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47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	Misses: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91440" marR="46958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CEF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Translated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packets: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47,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CEF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Punted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packets: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Expired</a:t>
            </a:r>
            <a:r>
              <a:rPr dirty="0" sz="10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Dynamic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mappings: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endParaRPr sz="1000">
              <a:latin typeface="Courier New"/>
              <a:cs typeface="Courier New"/>
            </a:endParaRPr>
          </a:p>
          <a:p>
            <a:pPr marL="167640" marR="4847590" indent="-7620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[Id: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1]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NAT-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POOL1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refcount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pool</a:t>
            </a:r>
            <a:r>
              <a:rPr dirty="0" sz="100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CA8504"/>
                </a:solidFill>
                <a:latin typeface="Courier New"/>
                <a:cs typeface="Courier New"/>
              </a:rPr>
              <a:t>NAT-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POOL1:</a:t>
            </a:r>
            <a:r>
              <a:rPr dirty="0" sz="100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netmask</a:t>
            </a:r>
            <a:r>
              <a:rPr dirty="0" sz="100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CA8504"/>
                </a:solidFill>
                <a:latin typeface="Courier New"/>
                <a:cs typeface="Courier New"/>
              </a:rPr>
              <a:t>255.255.255.224</a:t>
            </a:r>
            <a:endParaRPr sz="1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start</a:t>
            </a:r>
            <a:r>
              <a:rPr dirty="0" sz="1000" spc="-5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209.165.200.226</a:t>
            </a:r>
            <a:r>
              <a:rPr dirty="0" sz="1000" spc="-4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end</a:t>
            </a:r>
            <a:r>
              <a:rPr dirty="0" sz="1000" spc="-4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CA8504"/>
                </a:solidFill>
                <a:latin typeface="Courier New"/>
                <a:cs typeface="Courier New"/>
              </a:rPr>
              <a:t>209.165.200.240</a:t>
            </a:r>
            <a:endParaRPr sz="1000">
              <a:latin typeface="Courier New"/>
              <a:cs typeface="Courier New"/>
            </a:endParaRPr>
          </a:p>
          <a:p>
            <a:pPr marL="91440" marR="3324225" indent="457200">
              <a:lnSpc>
                <a:spcPct val="100000"/>
              </a:lnSpc>
            </a:pP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type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generic,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total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addresses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15,</a:t>
            </a:r>
            <a:r>
              <a:rPr dirty="0" sz="100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allocated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2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(13%),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A8504"/>
                </a:solidFill>
                <a:latin typeface="Courier New"/>
                <a:cs typeface="Courier New"/>
              </a:rPr>
              <a:t>misses</a:t>
            </a:r>
            <a:r>
              <a:rPr dirty="0" sz="100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CA8504"/>
                </a:solidFill>
                <a:latin typeface="Courier New"/>
                <a:cs typeface="Courier New"/>
              </a:rPr>
              <a:t>0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Static</a:t>
            </a:r>
            <a:r>
              <a:rPr dirty="0" spc="-55"/>
              <a:t> </a:t>
            </a:r>
            <a:r>
              <a:rPr dirty="0" spc="-25"/>
              <a:t>NAT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20"/>
              <a:t> </a:t>
            </a:r>
            <a:r>
              <a:rPr dirty="0" sz="2400"/>
              <a:t>Dynamic</a:t>
            </a:r>
            <a:r>
              <a:rPr dirty="0" sz="2400" spc="-100"/>
              <a:t> </a:t>
            </a:r>
            <a:r>
              <a:rPr dirty="0" sz="2400" spc="-45"/>
              <a:t>NAT</a:t>
            </a:r>
            <a:r>
              <a:rPr dirty="0" sz="2400" spc="-1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3660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NAT,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 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pool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1965" y="1727212"/>
            <a:ext cx="8529320" cy="5772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running-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05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| include</a:t>
            </a:r>
            <a:r>
              <a:rPr dirty="0" sz="105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NAT-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POOL1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209.165.200.226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209.165.200.240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netmask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255.255.255.224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NAT-POOL1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61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Dynamic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08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30"/>
              <a:t> </a:t>
            </a:r>
            <a:r>
              <a:rPr dirty="0" sz="2400"/>
              <a:t>Tracer</a:t>
            </a:r>
            <a:r>
              <a:rPr dirty="0" sz="2400" spc="-100"/>
              <a:t> </a:t>
            </a:r>
            <a:r>
              <a:rPr dirty="0" sz="2400"/>
              <a:t>–</a:t>
            </a:r>
            <a:r>
              <a:rPr dirty="0" sz="2400" spc="-95"/>
              <a:t> </a:t>
            </a:r>
            <a:r>
              <a:rPr dirty="0" sz="2400"/>
              <a:t>Configure</a:t>
            </a:r>
            <a:r>
              <a:rPr dirty="0" sz="2400" spc="-70"/>
              <a:t> </a:t>
            </a:r>
            <a:r>
              <a:rPr dirty="0" sz="2400"/>
              <a:t>Dynamic</a:t>
            </a:r>
            <a:r>
              <a:rPr dirty="0" sz="2400" spc="-90"/>
              <a:t> </a:t>
            </a:r>
            <a:r>
              <a:rPr dirty="0" sz="2400" spc="-2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6444615" cy="101346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Tracer,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 complete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NAT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Implementation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811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r>
              <a:rPr dirty="0" sz="16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69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IPv4</a:t>
            </a:r>
            <a:r>
              <a:rPr dirty="0" sz="2400" spc="-170"/>
              <a:t> </a:t>
            </a:r>
            <a:r>
              <a:rPr dirty="0" sz="2400"/>
              <a:t>Address</a:t>
            </a:r>
            <a:r>
              <a:rPr dirty="0" sz="2400" spc="-70"/>
              <a:t> </a:t>
            </a:r>
            <a:r>
              <a:rPr dirty="0" sz="2400" spc="-10"/>
              <a:t>Space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71290" cy="3586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implemented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defined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1918.</a:t>
            </a:r>
            <a:endParaRPr sz="1600">
              <a:latin typeface="Arial MT"/>
              <a:cs typeface="Arial MT"/>
            </a:endParaRPr>
          </a:p>
          <a:p>
            <a:pPr marL="299085" marR="3181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allow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locally.</a:t>
            </a:r>
            <a:endParaRPr sz="1600">
              <a:latin typeface="Arial MT"/>
              <a:cs typeface="Arial MT"/>
            </a:endParaRPr>
          </a:p>
          <a:p>
            <a:pPr marL="299085" marR="19939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network,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private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010530" y="1212850"/>
          <a:ext cx="3812540" cy="153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95"/>
                <a:gridCol w="2100580"/>
                <a:gridCol w="1028064"/>
              </a:tblGrid>
              <a:tr h="4337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405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10.0.0.0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10.255.255.255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10.0.0.0/8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172.16.0.0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172.31.255.255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172.16.0.0/12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192.168.0.0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192.168.255.255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192.168.0.0/1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492" y="3129212"/>
            <a:ext cx="3531467" cy="11787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2050414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6.6</a:t>
            </a:r>
            <a:r>
              <a:rPr dirty="0" sz="4600" spc="-50">
                <a:solidFill>
                  <a:srgbClr val="AEE8FA"/>
                </a:solidFill>
              </a:rPr>
              <a:t> </a:t>
            </a:r>
            <a:r>
              <a:rPr dirty="0" sz="4600" spc="-195">
                <a:solidFill>
                  <a:srgbClr val="AEE8FA"/>
                </a:solidFill>
              </a:rPr>
              <a:t>PAT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004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85"/>
              <a:t> </a:t>
            </a:r>
            <a:r>
              <a:rPr dirty="0" sz="2400" spc="-130"/>
              <a:t>PAT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/>
              <a:t>Use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/>
              <a:t>Single</a:t>
            </a:r>
            <a:r>
              <a:rPr dirty="0" sz="2400" spc="-10"/>
              <a:t> </a:t>
            </a:r>
            <a:r>
              <a:rPr dirty="0" sz="2400"/>
              <a:t>IPv4</a:t>
            </a:r>
            <a:r>
              <a:rPr dirty="0" sz="2400" spc="-170"/>
              <a:t> </a:t>
            </a:r>
            <a:r>
              <a:rPr dirty="0" sz="2400" spc="-10"/>
              <a:t>Address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33359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overload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nat </a:t>
            </a:r>
            <a:r>
              <a:rPr dirty="0" sz="1600" b="1">
                <a:latin typeface="Arial"/>
                <a:cs typeface="Arial"/>
              </a:rPr>
              <a:t>inside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source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18351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192.168.0.0/16 </a:t>
            </a:r>
            <a:r>
              <a:rPr dirty="0" sz="1600" spc="-10">
                <a:latin typeface="Arial MT"/>
                <a:cs typeface="Arial MT"/>
              </a:rPr>
              <a:t>(matching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send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S0/1/1).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identified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overload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1965" y="2932379"/>
            <a:ext cx="8280400" cy="12236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dirty="0" sz="105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serial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0/1/0</a:t>
            </a:r>
            <a:r>
              <a:rPr dirty="0" sz="105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CA8504"/>
                </a:solidFill>
                <a:latin typeface="Courier New"/>
                <a:cs typeface="Courier New"/>
              </a:rPr>
              <a:t>overload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192.168.0.0</a:t>
            </a:r>
            <a:r>
              <a:rPr dirty="0" sz="105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0.0.255.255</a:t>
            </a:r>
            <a:endParaRPr sz="1050">
              <a:latin typeface="Courier New"/>
              <a:cs typeface="Courier New"/>
            </a:endParaRPr>
          </a:p>
          <a:p>
            <a:pPr marL="91440" marR="555942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serial0/1/0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inside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Serial0/1/1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42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105"/>
              <a:t> </a:t>
            </a:r>
            <a:r>
              <a:rPr dirty="0" sz="2400" spc="-130"/>
              <a:t>PAT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65"/>
              <a:t> </a:t>
            </a:r>
            <a:r>
              <a:rPr dirty="0" sz="2400"/>
              <a:t>Use</a:t>
            </a:r>
            <a:r>
              <a:rPr dirty="0" sz="2400" spc="-50"/>
              <a:t> </a:t>
            </a:r>
            <a:r>
              <a:rPr dirty="0" sz="2400" spc="-10"/>
              <a:t>an</a:t>
            </a:r>
            <a:r>
              <a:rPr dirty="0" sz="2400" spc="-155"/>
              <a:t> </a:t>
            </a:r>
            <a:r>
              <a:rPr dirty="0" sz="2400"/>
              <a:t>Address</a:t>
            </a:r>
            <a:r>
              <a:rPr dirty="0" sz="2400" spc="-55"/>
              <a:t> </a:t>
            </a:r>
            <a:r>
              <a:rPr dirty="0" sz="2400" spc="-20"/>
              <a:t>Pool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646887" y="852678"/>
            <a:ext cx="7768590" cy="236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organization.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this </a:t>
            </a:r>
            <a:r>
              <a:rPr dirty="0" sz="1600">
                <a:latin typeface="Arial MT"/>
                <a:cs typeface="Arial MT"/>
              </a:rPr>
              <a:t>scenario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80">
                <a:latin typeface="Arial MT"/>
                <a:cs typeface="Arial MT"/>
              </a:rPr>
              <a:t>PAT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 spc="-10">
                <a:latin typeface="Arial MT"/>
                <a:cs typeface="Arial MT"/>
              </a:rPr>
              <a:t>translation.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overload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inside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source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476884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60">
                <a:latin typeface="Arial MT"/>
                <a:cs typeface="Arial MT"/>
              </a:rPr>
              <a:t>NAT-</a:t>
            </a:r>
            <a:r>
              <a:rPr dirty="0" sz="1600">
                <a:latin typeface="Arial MT"/>
                <a:cs typeface="Arial MT"/>
              </a:rPr>
              <a:t>POOL2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192.168.0.0/16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translated.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overload</a:t>
            </a:r>
            <a:r>
              <a:rPr dirty="0" sz="1400" spc="-1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1965" y="3281171"/>
            <a:ext cx="8280400" cy="12236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NAT-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POOL2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209.165.200.226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209.165.200.240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netmask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255.255.255.224</a:t>
            </a:r>
            <a:endParaRPr sz="1050">
              <a:latin typeface="Courier New"/>
              <a:cs typeface="Courier New"/>
            </a:endParaRPr>
          </a:p>
          <a:p>
            <a:pPr marL="91440" marR="317690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192.168.0.0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0.0.255.255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NAT-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POOL2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overload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05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serial0/1/0</a:t>
            </a:r>
            <a:endParaRPr sz="1050">
              <a:latin typeface="Courier New"/>
              <a:cs typeface="Courier New"/>
            </a:endParaRPr>
          </a:p>
          <a:p>
            <a:pPr marL="91440" marR="5323205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inside 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 interface</a:t>
            </a:r>
            <a:r>
              <a:rPr dirty="0" sz="105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serial0/1/0 R2(config-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nat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19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75"/>
              <a:t> </a:t>
            </a:r>
            <a:r>
              <a:rPr dirty="0" sz="2400" spc="-125"/>
              <a:t>PAT</a:t>
            </a:r>
            <a:r>
              <a:rPr dirty="0" sz="2400" spc="-40"/>
              <a:t> </a:t>
            </a:r>
            <a:r>
              <a:rPr dirty="0" sz="2400"/>
              <a:t>–</a:t>
            </a:r>
            <a:r>
              <a:rPr dirty="0" sz="2400" spc="-45"/>
              <a:t> </a:t>
            </a:r>
            <a:r>
              <a:rPr dirty="0" sz="2400"/>
              <a:t>Server</a:t>
            </a:r>
            <a:r>
              <a:rPr dirty="0" sz="2400" spc="-40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 spc="-25"/>
              <a:t>PC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78739" y="884047"/>
            <a:ext cx="4062095" cy="378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0985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Svr1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Svr2.</a:t>
            </a:r>
            <a:endParaRPr sz="1600">
              <a:latin typeface="Arial MT"/>
              <a:cs typeface="Arial MT"/>
            </a:endParaRPr>
          </a:p>
          <a:p>
            <a:pPr marL="355600" marR="2159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first.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(inside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address).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forwarded </a:t>
            </a:r>
            <a:r>
              <a:rPr dirty="0" sz="1600" spc="-10">
                <a:latin typeface="Arial MT"/>
                <a:cs typeface="Arial MT"/>
              </a:rPr>
              <a:t>towards Svr1.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arrives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PAT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PC2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209.165.200.225.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same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PC1.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increments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port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its </a:t>
            </a:r>
            <a:r>
              <a:rPr dirty="0" sz="1600">
                <a:latin typeface="Arial MT"/>
                <a:cs typeface="Arial MT"/>
              </a:rPr>
              <a:t>table.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instance,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1445.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3570" y="993050"/>
            <a:ext cx="3826161" cy="359235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182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55"/>
              <a:t> </a:t>
            </a:r>
            <a:r>
              <a:rPr dirty="0" sz="2400" spc="-125"/>
              <a:t>PAT</a:t>
            </a:r>
            <a:r>
              <a:rPr dirty="0" sz="2400" spc="-40"/>
              <a:t> </a:t>
            </a:r>
            <a:r>
              <a:rPr dirty="0" sz="2400"/>
              <a:t>–</a:t>
            </a:r>
            <a:r>
              <a:rPr dirty="0" sz="2400" spc="-35"/>
              <a:t> </a:t>
            </a:r>
            <a:r>
              <a:rPr dirty="0" sz="2400"/>
              <a:t>PC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45"/>
              <a:t> </a:t>
            </a:r>
            <a:r>
              <a:rPr dirty="0" sz="2400" spc="-10"/>
              <a:t>Server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01269" y="884047"/>
            <a:ext cx="3914140" cy="378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5623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Svr1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Svr2.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first.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(inside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</a:t>
            </a:r>
            <a:r>
              <a:rPr dirty="0" sz="1600">
                <a:latin typeface="Arial MT"/>
                <a:cs typeface="Arial MT"/>
              </a:rPr>
              <a:t>address).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forwarded </a:t>
            </a:r>
            <a:r>
              <a:rPr dirty="0" sz="1600">
                <a:latin typeface="Arial MT"/>
                <a:cs typeface="Arial MT"/>
              </a:rPr>
              <a:t>towards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Svr1.</a:t>
            </a:r>
            <a:endParaRPr sz="1600">
              <a:latin typeface="Arial MT"/>
              <a:cs typeface="Arial MT"/>
            </a:endParaRPr>
          </a:p>
          <a:p>
            <a:pPr marL="355600" marR="7366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arrives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R2.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209.165.200.225.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same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PC1.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PAT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increments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source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instance,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1445.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3570" y="993050"/>
            <a:ext cx="3826161" cy="359235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19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Analyze</a:t>
            </a:r>
            <a:r>
              <a:rPr dirty="0" sz="2400" spc="-75"/>
              <a:t> </a:t>
            </a:r>
            <a:r>
              <a:rPr dirty="0" sz="2400" spc="-125"/>
              <a:t>PAT</a:t>
            </a:r>
            <a:r>
              <a:rPr dirty="0" sz="2400" spc="-40"/>
              <a:t> </a:t>
            </a:r>
            <a:r>
              <a:rPr dirty="0" sz="2400"/>
              <a:t>–</a:t>
            </a:r>
            <a:r>
              <a:rPr dirty="0" sz="2400" spc="-45"/>
              <a:t> </a:t>
            </a:r>
            <a:r>
              <a:rPr dirty="0" sz="2400"/>
              <a:t>Server</a:t>
            </a:r>
            <a:r>
              <a:rPr dirty="0" sz="2400" spc="-40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 spc="-25"/>
              <a:t>PC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0167" y="884047"/>
            <a:ext cx="4235450" cy="353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906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received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port,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return</a:t>
            </a:r>
            <a:r>
              <a:rPr dirty="0" sz="1600" spc="-10">
                <a:latin typeface="Arial MT"/>
                <a:cs typeface="Arial MT"/>
              </a:rPr>
              <a:t> traffic.</a:t>
            </a:r>
            <a:endParaRPr sz="1600">
              <a:latin typeface="Arial MT"/>
              <a:cs typeface="Arial MT"/>
            </a:endParaRPr>
          </a:p>
          <a:p>
            <a:pPr marL="355600" marR="170815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Srv1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192.168.10.10,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forwards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toward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PC1.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AutoNum type="arabicPeriod" startAt="3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Srv2.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192.168.10.11.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destinations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1444.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forwarded </a:t>
            </a:r>
            <a:r>
              <a:rPr dirty="0" sz="1600">
                <a:latin typeface="Arial MT"/>
                <a:cs typeface="Arial MT"/>
              </a:rPr>
              <a:t>toward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PC2.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9480" y="764024"/>
            <a:ext cx="3952530" cy="371106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18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125"/>
              <a:t> </a:t>
            </a:r>
            <a:r>
              <a:rPr dirty="0" sz="2400" spc="-95"/>
              <a:t>PAT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366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same</a:t>
            </a:r>
            <a:r>
              <a:rPr dirty="0" spc="-40"/>
              <a:t> </a:t>
            </a:r>
            <a:r>
              <a:rPr dirty="0"/>
              <a:t>commands</a:t>
            </a:r>
            <a:r>
              <a:rPr dirty="0" spc="-20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verify</a:t>
            </a:r>
            <a:r>
              <a:rPr dirty="0" spc="-30"/>
              <a:t> </a:t>
            </a:r>
            <a:r>
              <a:rPr dirty="0"/>
              <a:t>static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dynamic</a:t>
            </a:r>
            <a:r>
              <a:rPr dirty="0" spc="-10"/>
              <a:t> </a:t>
            </a:r>
            <a:r>
              <a:rPr dirty="0" spc="-20"/>
              <a:t>NAT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verify</a:t>
            </a:r>
            <a:r>
              <a:rPr dirty="0" spc="-30"/>
              <a:t> </a:t>
            </a:r>
            <a:r>
              <a:rPr dirty="0" spc="-20"/>
              <a:t>PAT.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b="1">
                <a:latin typeface="Arial"/>
                <a:cs typeface="Arial"/>
              </a:rPr>
              <a:t>show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ip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nat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translations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/>
              <a:t>command</a:t>
            </a:r>
            <a:r>
              <a:rPr dirty="0" spc="-35"/>
              <a:t> </a:t>
            </a:r>
            <a:r>
              <a:rPr dirty="0"/>
              <a:t>displays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translations</a:t>
            </a:r>
            <a:r>
              <a:rPr dirty="0" spc="-40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two</a:t>
            </a:r>
            <a:r>
              <a:rPr dirty="0" spc="-25"/>
              <a:t> </a:t>
            </a:r>
            <a:r>
              <a:rPr dirty="0" spc="-10"/>
              <a:t>different </a:t>
            </a:r>
            <a:r>
              <a:rPr dirty="0"/>
              <a:t>hosts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different</a:t>
            </a:r>
            <a:r>
              <a:rPr dirty="0" spc="-20"/>
              <a:t> </a:t>
            </a:r>
            <a:r>
              <a:rPr dirty="0"/>
              <a:t>web</a:t>
            </a:r>
            <a:r>
              <a:rPr dirty="0" spc="-30"/>
              <a:t> </a:t>
            </a:r>
            <a:r>
              <a:rPr dirty="0"/>
              <a:t>servers.</a:t>
            </a:r>
            <a:r>
              <a:rPr dirty="0" spc="-30"/>
              <a:t> </a:t>
            </a:r>
            <a:r>
              <a:rPr dirty="0"/>
              <a:t>Notice</a:t>
            </a:r>
            <a:r>
              <a:rPr dirty="0" spc="-45"/>
              <a:t> </a:t>
            </a:r>
            <a:r>
              <a:rPr dirty="0"/>
              <a:t>that</a:t>
            </a:r>
            <a:r>
              <a:rPr dirty="0" spc="-30"/>
              <a:t> </a:t>
            </a:r>
            <a:r>
              <a:rPr dirty="0"/>
              <a:t>two</a:t>
            </a:r>
            <a:r>
              <a:rPr dirty="0" spc="-20"/>
              <a:t> </a:t>
            </a:r>
            <a:r>
              <a:rPr dirty="0"/>
              <a:t>different</a:t>
            </a:r>
            <a:r>
              <a:rPr dirty="0" spc="-20"/>
              <a:t> </a:t>
            </a:r>
            <a:r>
              <a:rPr dirty="0"/>
              <a:t>inside</a:t>
            </a:r>
            <a:r>
              <a:rPr dirty="0" spc="-60"/>
              <a:t> </a:t>
            </a:r>
            <a:r>
              <a:rPr dirty="0"/>
              <a:t>hosts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35"/>
              <a:t> </a:t>
            </a:r>
            <a:r>
              <a:rPr dirty="0"/>
              <a:t>allocated</a:t>
            </a:r>
            <a:r>
              <a:rPr dirty="0" spc="-50"/>
              <a:t> </a:t>
            </a:r>
            <a:r>
              <a:rPr dirty="0" spc="-25"/>
              <a:t>the </a:t>
            </a:r>
            <a:r>
              <a:rPr dirty="0"/>
              <a:t>same</a:t>
            </a:r>
            <a:r>
              <a:rPr dirty="0" spc="-40"/>
              <a:t> </a:t>
            </a:r>
            <a:r>
              <a:rPr dirty="0"/>
              <a:t>IPv4</a:t>
            </a:r>
            <a:r>
              <a:rPr dirty="0" spc="-50"/>
              <a:t> </a:t>
            </a:r>
            <a:r>
              <a:rPr dirty="0"/>
              <a:t>address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209.165.200.226</a:t>
            </a:r>
            <a:r>
              <a:rPr dirty="0" spc="-25"/>
              <a:t> </a:t>
            </a:r>
            <a:r>
              <a:rPr dirty="0"/>
              <a:t>(inside</a:t>
            </a:r>
            <a:r>
              <a:rPr dirty="0" spc="-60"/>
              <a:t> </a:t>
            </a:r>
            <a:r>
              <a:rPr dirty="0"/>
              <a:t>global</a:t>
            </a:r>
            <a:r>
              <a:rPr dirty="0" spc="-60"/>
              <a:t> </a:t>
            </a:r>
            <a:r>
              <a:rPr dirty="0"/>
              <a:t>address).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source</a:t>
            </a:r>
            <a:r>
              <a:rPr dirty="0" spc="-35"/>
              <a:t> </a:t>
            </a:r>
            <a:r>
              <a:rPr dirty="0" spc="-20"/>
              <a:t>port </a:t>
            </a:r>
            <a:r>
              <a:rPr dirty="0"/>
              <a:t>numbers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20"/>
              <a:t>NAT</a:t>
            </a:r>
            <a:r>
              <a:rPr dirty="0" spc="-60"/>
              <a:t> </a:t>
            </a:r>
            <a:r>
              <a:rPr dirty="0"/>
              <a:t>table</a:t>
            </a:r>
            <a:r>
              <a:rPr dirty="0" spc="-35"/>
              <a:t> </a:t>
            </a:r>
            <a:r>
              <a:rPr dirty="0" spc="-10"/>
              <a:t>differentiate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two</a:t>
            </a:r>
            <a:r>
              <a:rPr dirty="0" spc="-25"/>
              <a:t> </a:t>
            </a:r>
            <a:r>
              <a:rPr dirty="0" spc="-10"/>
              <a:t>transactions.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31965" y="2763316"/>
            <a:ext cx="8280400" cy="900430"/>
          </a:xfrm>
          <a:custGeom>
            <a:avLst/>
            <a:gdLst/>
            <a:ahLst/>
            <a:cxnLst/>
            <a:rect l="l" t="t" r="r" b="b"/>
            <a:pathLst>
              <a:path w="8280400" h="900429">
                <a:moveTo>
                  <a:pt x="8280019" y="0"/>
                </a:moveTo>
                <a:lnTo>
                  <a:pt x="0" y="0"/>
                </a:lnTo>
                <a:lnTo>
                  <a:pt x="0" y="900252"/>
                </a:lnTo>
                <a:lnTo>
                  <a:pt x="8280019" y="900252"/>
                </a:lnTo>
                <a:lnTo>
                  <a:pt x="8280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3646" y="2780233"/>
            <a:ext cx="223901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translations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176664" y="2940558"/>
            <a:ext cx="279336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 indent="158750">
              <a:lnSpc>
                <a:spcPct val="100000"/>
              </a:lnSpc>
              <a:spcBef>
                <a:spcPts val="105"/>
              </a:spcBef>
              <a:tabLst>
                <a:tab pos="1508125" algn="l"/>
                <a:tab pos="1667510" algn="l"/>
              </a:tabLst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	Outside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global 209.165.201.1:80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209.165.201.1:80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89022" y="2940558"/>
            <a:ext cx="144081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 indent="7874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local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192.168.10.10:1444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192.168.11.10:1444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76664" y="3260597"/>
            <a:ext cx="29514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209.165.202.129:80</a:t>
            </a:r>
            <a:r>
              <a:rPr dirty="0" sz="105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209.165.202.129:80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3646" y="2940558"/>
            <a:ext cx="191960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Pro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global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209.165.200.225:1444</a:t>
            </a:r>
            <a:endParaRPr sz="105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209.165.200.225:1445 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PAT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428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130"/>
              <a:t>PAT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57962" y="622554"/>
            <a:ext cx="800480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statistics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60">
                <a:latin typeface="Arial MT"/>
                <a:cs typeface="Arial MT"/>
              </a:rPr>
              <a:t>NAT-</a:t>
            </a:r>
            <a:r>
              <a:rPr dirty="0" sz="1600">
                <a:latin typeface="Arial MT"/>
                <a:cs typeface="Arial MT"/>
              </a:rPr>
              <a:t>POOL2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allocated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translations.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translations,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parameters,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have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allocated.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1977" y="1656346"/>
            <a:ext cx="8280400" cy="30010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FFFFFF"/>
                </a:solidFill>
                <a:latin typeface="Courier New"/>
                <a:cs typeface="Courier New"/>
              </a:rPr>
              <a:t>nat</a:t>
            </a:r>
            <a:r>
              <a:rPr dirty="0" sz="105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Courier New"/>
                <a:cs typeface="Courier New"/>
              </a:rPr>
              <a:t>statistics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active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(0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static,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dynamic;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extended)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Peak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2,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occurred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00:31:43</a:t>
            </a:r>
            <a:r>
              <a:rPr dirty="0" sz="105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ago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Outside</a:t>
            </a:r>
            <a:r>
              <a:rPr dirty="0" sz="105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050">
              <a:latin typeface="Courier New"/>
              <a:cs typeface="Courier New"/>
            </a:endParaRPr>
          </a:p>
          <a:p>
            <a:pPr marL="91440" marR="6751320" indent="158115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Serial0/1/1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interfaces:</a:t>
            </a:r>
            <a:endParaRPr sz="1050">
              <a:latin typeface="Courier New"/>
              <a:cs typeface="Courier New"/>
            </a:endParaRPr>
          </a:p>
          <a:p>
            <a:pPr marL="91440" marR="6751320" indent="158115">
              <a:lnSpc>
                <a:spcPct val="100000"/>
              </a:lnSpc>
              <a:tabLst>
                <a:tab pos="805815" algn="l"/>
              </a:tabLst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Serial0/1/0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Hits: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	Misses: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  <a:p>
            <a:pPr marL="91440" marR="428815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CEF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Translated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packets: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47,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CEF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Punted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packets:</a:t>
            </a: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Expired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translations:</a:t>
            </a:r>
            <a:r>
              <a:rPr dirty="0" sz="105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Dynamic</a:t>
            </a:r>
            <a:r>
              <a:rPr dirty="0" sz="105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mappings: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5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Source</a:t>
            </a:r>
            <a:endParaRPr sz="1050">
              <a:latin typeface="Courier New"/>
              <a:cs typeface="Courier New"/>
            </a:endParaRPr>
          </a:p>
          <a:p>
            <a:pPr marL="170815" marR="4446270" indent="-7937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[Id: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3]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access-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05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05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NAT-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POOL2 refcount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pool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 NAT-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POOL2:</a:t>
            </a:r>
            <a:r>
              <a:rPr dirty="0" sz="1050" spc="-2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netmask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 255.255.255.224</a:t>
            </a:r>
            <a:endParaRPr sz="105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start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209.165.200.225</a:t>
            </a:r>
            <a:r>
              <a:rPr dirty="0" sz="1050" spc="-3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end</a:t>
            </a:r>
            <a:r>
              <a:rPr dirty="0" sz="1050" spc="-2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A8504"/>
                </a:solidFill>
                <a:latin typeface="Courier New"/>
                <a:cs typeface="Courier New"/>
              </a:rPr>
              <a:t>209.165.200.240</a:t>
            </a:r>
            <a:endParaRPr sz="1050">
              <a:latin typeface="Courier New"/>
              <a:cs typeface="Courier New"/>
            </a:endParaRPr>
          </a:p>
          <a:p>
            <a:pPr marL="91440" marR="2957830" indent="457200">
              <a:lnSpc>
                <a:spcPct val="100000"/>
              </a:lnSpc>
            </a:pP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type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generic,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total</a:t>
            </a:r>
            <a:r>
              <a:rPr dirty="0" sz="1050" spc="-2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addresses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15,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allocated</a:t>
            </a:r>
            <a:r>
              <a:rPr dirty="0" sz="1050" spc="-1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1</a:t>
            </a:r>
            <a:r>
              <a:rPr dirty="0" sz="1050" spc="-2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(6%),</a:t>
            </a:r>
            <a:r>
              <a:rPr dirty="0" sz="1050" spc="-25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A8504"/>
                </a:solidFill>
                <a:latin typeface="Courier New"/>
                <a:cs typeface="Courier New"/>
              </a:rPr>
              <a:t>misses</a:t>
            </a:r>
            <a:r>
              <a:rPr dirty="0" sz="1050" spc="-30">
                <a:solidFill>
                  <a:srgbClr val="CA8504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CA8504"/>
                </a:solidFill>
                <a:latin typeface="Courier New"/>
                <a:cs typeface="Courier New"/>
              </a:rPr>
              <a:t>0 </a:t>
            </a:r>
            <a:r>
              <a:rPr dirty="0" sz="105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05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5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61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Dynamic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986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25"/>
              <a:t> </a:t>
            </a:r>
            <a:r>
              <a:rPr dirty="0" sz="2400"/>
              <a:t>Tracer</a:t>
            </a:r>
            <a:r>
              <a:rPr dirty="0" sz="2400" spc="-95"/>
              <a:t> </a:t>
            </a:r>
            <a:r>
              <a:rPr dirty="0" sz="2400"/>
              <a:t>–</a:t>
            </a:r>
            <a:r>
              <a:rPr dirty="0" sz="2400" spc="-90"/>
              <a:t> </a:t>
            </a:r>
            <a:r>
              <a:rPr dirty="0" sz="2400"/>
              <a:t>Configure</a:t>
            </a:r>
            <a:r>
              <a:rPr dirty="0" sz="2400" spc="-70"/>
              <a:t> </a:t>
            </a:r>
            <a:r>
              <a:rPr dirty="0" sz="2400" spc="-30"/>
              <a:t>PAT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6444615" cy="167258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Tracer,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 complete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Overload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Overload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Implementation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0">
                <a:latin typeface="Arial MT"/>
                <a:cs typeface="Arial MT"/>
              </a:rPr>
              <a:t>PAT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Interface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PAT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Interface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Implementation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277622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6.7</a:t>
            </a:r>
            <a:r>
              <a:rPr dirty="0" sz="4600" spc="-50">
                <a:solidFill>
                  <a:srgbClr val="AEE8FA"/>
                </a:solidFill>
              </a:rPr>
              <a:t> </a:t>
            </a:r>
            <a:r>
              <a:rPr dirty="0" sz="4600" spc="-55">
                <a:solidFill>
                  <a:srgbClr val="AEE8FA"/>
                </a:solidFill>
              </a:rPr>
              <a:t>NAT64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811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r>
              <a:rPr dirty="0" sz="16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711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What</a:t>
            </a:r>
            <a:r>
              <a:rPr dirty="0" sz="2400" spc="-10"/>
              <a:t> </a:t>
            </a:r>
            <a:r>
              <a:rPr dirty="0" sz="2400"/>
              <a:t>is</a:t>
            </a:r>
            <a:r>
              <a:rPr dirty="0" sz="2400" spc="-10"/>
              <a:t> </a:t>
            </a:r>
            <a:r>
              <a:rPr dirty="0" sz="2400" spc="-45"/>
              <a:t>NAT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74465" cy="3586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21717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conserve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algn="just" marL="299085" marR="2159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internally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them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0">
                <a:latin typeface="Arial MT"/>
                <a:cs typeface="Arial MT"/>
              </a:rPr>
              <a:t> needed.</a:t>
            </a:r>
            <a:endParaRPr sz="1600">
              <a:latin typeface="Arial MT"/>
              <a:cs typeface="Arial MT"/>
            </a:endParaRPr>
          </a:p>
          <a:p>
            <a:pPr algn="just" marL="301625" indent="-288925">
              <a:lnSpc>
                <a:spcPct val="100000"/>
              </a:lnSpc>
              <a:spcBef>
                <a:spcPts val="385"/>
              </a:spcBef>
              <a:buChar char="•"/>
              <a:tabLst>
                <a:tab pos="30162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algn="just"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border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stub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stub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wants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is </a:t>
            </a:r>
            <a:r>
              <a:rPr dirty="0" sz="1600">
                <a:latin typeface="Arial MT"/>
                <a:cs typeface="Arial MT"/>
              </a:rPr>
              <a:t>forwarded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border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performs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translating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routable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668" y="1240854"/>
            <a:ext cx="4187315" cy="268312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41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NAT64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09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/>
              <a:t>NAT</a:t>
            </a:r>
            <a:r>
              <a:rPr dirty="0" sz="2400" spc="-80"/>
              <a:t> </a:t>
            </a:r>
            <a:r>
              <a:rPr dirty="0" sz="2400"/>
              <a:t>for</a:t>
            </a:r>
            <a:r>
              <a:rPr dirty="0" sz="2400" spc="-50"/>
              <a:t> </a:t>
            </a:r>
            <a:r>
              <a:rPr dirty="0" sz="2400" spc="-20"/>
              <a:t>IPv6?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00975" cy="265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intention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unnecessary.</a:t>
            </a:r>
            <a:endParaRPr sz="1600">
              <a:latin typeface="Arial MT"/>
              <a:cs typeface="Arial MT"/>
            </a:endParaRPr>
          </a:p>
          <a:p>
            <a:pPr marL="299085" marR="5962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space,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local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(ULAs).</a:t>
            </a:r>
            <a:endParaRPr sz="1600">
              <a:latin typeface="Arial MT"/>
              <a:cs typeface="Arial MT"/>
            </a:endParaRPr>
          </a:p>
          <a:p>
            <a:pPr marL="299085" marR="2921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(ULA)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1918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purpose.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ULA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site.</a:t>
            </a:r>
            <a:r>
              <a:rPr dirty="0" sz="1600" spc="-25">
                <a:latin typeface="Arial MT"/>
                <a:cs typeface="Arial MT"/>
              </a:rPr>
              <a:t> ULA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space,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NAT64.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41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NAT64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949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/>
              <a:t>NAT64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76370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9842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10">
                <a:latin typeface="Arial MT"/>
                <a:cs typeface="Arial MT"/>
              </a:rPr>
              <a:t> different </a:t>
            </a:r>
            <a:r>
              <a:rPr dirty="0" sz="1600">
                <a:latin typeface="Arial MT"/>
                <a:cs typeface="Arial MT"/>
              </a:rPr>
              <a:t>context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varieties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transparently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IPv6-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IPv4-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shown.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 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private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translation.</a:t>
            </a:r>
            <a:endParaRPr sz="1600">
              <a:latin typeface="Arial MT"/>
              <a:cs typeface="Arial MT"/>
            </a:endParaRPr>
          </a:p>
          <a:p>
            <a:pPr marL="299085" marR="2362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long-</a:t>
            </a:r>
            <a:r>
              <a:rPr dirty="0" sz="1600">
                <a:latin typeface="Arial MT"/>
                <a:cs typeface="Arial MT"/>
              </a:rPr>
              <a:t>term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strategy,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temporary </a:t>
            </a:r>
            <a:r>
              <a:rPr dirty="0" sz="1600">
                <a:latin typeface="Arial MT"/>
                <a:cs typeface="Arial MT"/>
              </a:rPr>
              <a:t>mechanism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migration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IPv6.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625" y="1402811"/>
            <a:ext cx="3999075" cy="229480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33285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6.8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61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Dynamic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67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14"/>
              <a:t> </a:t>
            </a:r>
            <a:r>
              <a:rPr dirty="0" sz="2400"/>
              <a:t>Tracer</a:t>
            </a:r>
            <a:r>
              <a:rPr dirty="0" sz="2400" spc="-75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Configure</a:t>
            </a:r>
            <a:r>
              <a:rPr dirty="0" sz="2400" spc="-50"/>
              <a:t> NAT</a:t>
            </a:r>
            <a:r>
              <a:rPr dirty="0" sz="2400" spc="-114"/>
              <a:t> </a:t>
            </a:r>
            <a:r>
              <a:rPr dirty="0" sz="2400"/>
              <a:t>for</a:t>
            </a:r>
            <a:r>
              <a:rPr dirty="0" sz="2400" spc="-75"/>
              <a:t> </a:t>
            </a:r>
            <a:r>
              <a:rPr dirty="0" sz="2400" spc="-20"/>
              <a:t>IPv4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6444615" cy="101346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Tracer,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 complete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Dynamic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PAT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Static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NAT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61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Dynamic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67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14"/>
              <a:t> </a:t>
            </a:r>
            <a:r>
              <a:rPr dirty="0" sz="2400"/>
              <a:t>Tracer</a:t>
            </a:r>
            <a:r>
              <a:rPr dirty="0" sz="2400" spc="-75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Configure</a:t>
            </a:r>
            <a:r>
              <a:rPr dirty="0" sz="2400" spc="-50"/>
              <a:t> NAT</a:t>
            </a:r>
            <a:r>
              <a:rPr dirty="0" sz="2400" spc="-114"/>
              <a:t> </a:t>
            </a:r>
            <a:r>
              <a:rPr dirty="0" sz="2400"/>
              <a:t>for</a:t>
            </a:r>
            <a:r>
              <a:rPr dirty="0" sz="2400" spc="-75"/>
              <a:t> </a:t>
            </a:r>
            <a:r>
              <a:rPr dirty="0" sz="2400" spc="-20"/>
              <a:t>IPv4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27596"/>
            <a:ext cx="5880735" cy="167258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10">
                <a:latin typeface="Arial MT"/>
                <a:cs typeface="Arial MT"/>
              </a:rPr>
              <a:t> Settings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NAT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IPv4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95">
                <a:latin typeface="Arial MT"/>
                <a:cs typeface="Arial MT"/>
              </a:rPr>
              <a:t>PAT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IPv4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Static</a:t>
            </a:r>
            <a:r>
              <a:rPr dirty="0" sz="1800" spc="-25">
                <a:latin typeface="Arial MT"/>
                <a:cs typeface="Arial MT"/>
              </a:rPr>
              <a:t> NAT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IPv4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9599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556895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conserve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terminology,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subject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180975" marR="51244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terminology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perspective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translated 	address.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appears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appears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20">
                <a:latin typeface="Arial MT"/>
                <a:cs typeface="Arial MT"/>
              </a:rPr>
              <a:t> NAT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one-</a:t>
            </a:r>
            <a:r>
              <a:rPr dirty="0" sz="1600" spc="-20">
                <a:latin typeface="Arial MT"/>
                <a:cs typeface="Arial MT"/>
              </a:rPr>
              <a:t>to-</a:t>
            </a:r>
            <a:r>
              <a:rPr dirty="0" sz="1600">
                <a:latin typeface="Arial MT"/>
                <a:cs typeface="Arial MT"/>
              </a:rPr>
              <a:t>one mapping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marL="180975" marR="9842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first-</a:t>
            </a:r>
            <a:r>
              <a:rPr dirty="0" sz="1600">
                <a:latin typeface="Arial MT"/>
                <a:cs typeface="Arial MT"/>
              </a:rPr>
              <a:t>come,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first-served 	basis.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44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78850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44450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(PAT),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overload,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complicates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headers,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checks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fail.</a:t>
            </a:r>
            <a:endParaRPr sz="1600">
              <a:latin typeface="Arial MT"/>
              <a:cs typeface="Arial MT"/>
            </a:endParaRPr>
          </a:p>
          <a:p>
            <a:pPr marL="180975" marR="62865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translations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translations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been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clear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entries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expired,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clear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nat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translation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privileged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intention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public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unnecessary.</a:t>
            </a:r>
            <a:endParaRPr sz="1600">
              <a:latin typeface="Arial MT"/>
              <a:cs typeface="Arial MT"/>
            </a:endParaRPr>
          </a:p>
          <a:p>
            <a:pPr marL="180975" marR="386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(ULA)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1918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but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purpose.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NAT64.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20"/>
              <a:t>NAT</a:t>
            </a:r>
            <a:r>
              <a:rPr dirty="0" spc="-9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How</a:t>
            </a:r>
            <a:r>
              <a:rPr dirty="0" sz="2400" spc="-70"/>
              <a:t> </a:t>
            </a:r>
            <a:r>
              <a:rPr dirty="0" sz="2400" spc="-45"/>
              <a:t>NAT</a:t>
            </a:r>
            <a:r>
              <a:rPr dirty="0" sz="2400" spc="-105"/>
              <a:t> </a:t>
            </a:r>
            <a:r>
              <a:rPr dirty="0" sz="2400" spc="-10"/>
              <a:t>Works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91820" y="759078"/>
            <a:ext cx="4859020" cy="39103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689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communicate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outside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209.165.201.1.</a:t>
            </a:r>
            <a:endParaRPr sz="1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240029" algn="l"/>
              </a:tabLst>
            </a:pP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sends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40029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</a:t>
            </a:r>
            <a:endParaRPr sz="14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determine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translation.</a:t>
            </a:r>
            <a:endParaRPr sz="1400">
              <a:latin typeface="Arial MT"/>
              <a:cs typeface="Arial MT"/>
            </a:endParaRPr>
          </a:p>
          <a:p>
            <a:pPr marL="240029" marR="33020" indent="-227329">
              <a:lnSpc>
                <a:spcPct val="100000"/>
              </a:lnSpc>
              <a:spcBef>
                <a:spcPts val="340"/>
              </a:spcBef>
              <a:buAutoNum type="arabicPeriod" startAt="3"/>
              <a:tabLst>
                <a:tab pos="241300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mapping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NAT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table.</a:t>
            </a:r>
            <a:endParaRPr sz="14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334"/>
              </a:spcBef>
              <a:buAutoNum type="arabicPeriod" startAt="3"/>
              <a:tabLst>
                <a:tab pos="240029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sends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translated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</a:t>
            </a:r>
            <a:endParaRPr sz="14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toward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destination.</a:t>
            </a:r>
            <a:endParaRPr sz="1400">
              <a:latin typeface="Arial MT"/>
              <a:cs typeface="Arial MT"/>
            </a:endParaRPr>
          </a:p>
          <a:p>
            <a:pPr marL="240029" marR="157480" indent="-227329">
              <a:lnSpc>
                <a:spcPct val="100000"/>
              </a:lnSpc>
              <a:spcBef>
                <a:spcPts val="340"/>
              </a:spcBef>
              <a:buAutoNum type="arabicPeriod" startAt="5"/>
              <a:tabLst>
                <a:tab pos="241300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responds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PC1 </a:t>
            </a:r>
            <a:r>
              <a:rPr dirty="0" sz="1400" spc="-10">
                <a:latin typeface="Arial MT"/>
                <a:cs typeface="Arial MT"/>
              </a:rPr>
              <a:t>(209.165.200.226).</a:t>
            </a:r>
            <a:endParaRPr sz="1400">
              <a:latin typeface="Arial MT"/>
              <a:cs typeface="Arial MT"/>
            </a:endParaRPr>
          </a:p>
          <a:p>
            <a:pPr marL="240029" marR="20955" indent="-227329">
              <a:lnSpc>
                <a:spcPct val="100000"/>
              </a:lnSpc>
              <a:spcBef>
                <a:spcPts val="335"/>
              </a:spcBef>
              <a:buAutoNum type="arabicPeriod" startAt="5"/>
              <a:tabLst>
                <a:tab pos="241300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receives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209.165.200.226.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checks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finds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entry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mapping.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translates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(209.165.200.226)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(192.168.10.10),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is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forwarded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toward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PC1.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562" y="1570179"/>
            <a:ext cx="3574692" cy="200889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811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NAT</a:t>
            </a:r>
            <a:r>
              <a:rPr dirty="0" sz="16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3272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/>
              <a:t>NAT</a:t>
            </a:r>
            <a:r>
              <a:rPr dirty="0" sz="2400" spc="-100"/>
              <a:t> </a:t>
            </a:r>
            <a:r>
              <a:rPr dirty="0" sz="2400" spc="-30"/>
              <a:t>Terminology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7662545" cy="368490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four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12700" marR="697230">
              <a:lnSpc>
                <a:spcPct val="100000"/>
              </a:lnSpc>
              <a:spcBef>
                <a:spcPts val="385"/>
              </a:spcBef>
            </a:pPr>
            <a:r>
              <a:rPr dirty="0" sz="1600" spc="-20">
                <a:latin typeface="Arial MT"/>
                <a:cs typeface="Arial MT"/>
              </a:rPr>
              <a:t>NAT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terminology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perspective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Inside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translated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Outside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Local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appears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portion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Global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appears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outside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portion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20"/>
              <a:t>NAT</a:t>
            </a:r>
            <a:r>
              <a:rPr dirty="0" spc="-9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 spc="-65"/>
              <a:t>NAT</a:t>
            </a:r>
            <a:r>
              <a:rPr dirty="0" sz="2400" spc="-105"/>
              <a:t> </a:t>
            </a:r>
            <a:r>
              <a:rPr dirty="0" sz="2400" spc="-30"/>
              <a:t>Terminology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15874" y="653262"/>
            <a:ext cx="4847590" cy="39954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b="1">
                <a:latin typeface="Arial"/>
                <a:cs typeface="Arial"/>
              </a:rPr>
              <a:t>Inside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local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12700" marR="16700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network.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typically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private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address.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local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192.168.10.10.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Inside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global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addresses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209.165.200.226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Outside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global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algn="just" marL="12700" marR="39878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seen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outside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outside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is </a:t>
            </a:r>
            <a:r>
              <a:rPr dirty="0" sz="1400" spc="-10">
                <a:latin typeface="Arial MT"/>
                <a:cs typeface="Arial MT"/>
              </a:rPr>
              <a:t>209.165.201.1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Outside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local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inside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PC1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sends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IPv4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209.165.201.1.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uncommon,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could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globally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routable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destination.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608" y="1352996"/>
            <a:ext cx="3429221" cy="244405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49008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6.2</a:t>
            </a:r>
            <a:r>
              <a:rPr dirty="0" sz="4600" spc="-19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Types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13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NAT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2025-04-01T14:05:50Z</dcterms:created>
  <dcterms:modified xsi:type="dcterms:W3CDTF">2025-04-01T14:05:50Z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