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086C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56134"/>
            <a:ext cx="4907280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641" y="884047"/>
            <a:ext cx="7828915" cy="3037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917184" y="4768295"/>
            <a:ext cx="2496184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75040" y="4769515"/>
            <a:ext cx="14922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Relationship Id="rId4" Type="http://schemas.openxmlformats.org/officeDocument/2006/relationships/image" Target="../media/image37.jpg"/><Relationship Id="rId5" Type="http://schemas.openxmlformats.org/officeDocument/2006/relationships/image" Target="../media/image38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7550" y="676275"/>
              <a:ext cx="34925" cy="139700"/>
            </a:xfrm>
            <a:custGeom>
              <a:avLst/>
              <a:gdLst/>
              <a:ahLst/>
              <a:cxnLst/>
              <a:rect l="l" t="t" r="r" b="b"/>
              <a:pathLst>
                <a:path w="34925" h="139700">
                  <a:moveTo>
                    <a:pt x="34925" y="0"/>
                  </a:moveTo>
                  <a:lnTo>
                    <a:pt x="0" y="0"/>
                  </a:lnTo>
                  <a:lnTo>
                    <a:pt x="0" y="139700"/>
                  </a:lnTo>
                  <a:lnTo>
                    <a:pt x="34925" y="139700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87" y="674751"/>
              <a:ext cx="104775" cy="144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562" y="674751"/>
              <a:ext cx="106362" cy="1443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562" y="674751"/>
              <a:ext cx="144462" cy="1443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512" y="674751"/>
              <a:ext cx="95250" cy="14439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92125" y="395350"/>
              <a:ext cx="796925" cy="220979"/>
            </a:xfrm>
            <a:custGeom>
              <a:avLst/>
              <a:gdLst/>
              <a:ahLst/>
              <a:cxnLst/>
              <a:rect l="l" t="t" r="r" b="b"/>
              <a:pathLst>
                <a:path w="796925" h="220979">
                  <a:moveTo>
                    <a:pt x="34925" y="120523"/>
                  </a:moveTo>
                  <a:lnTo>
                    <a:pt x="26708" y="114300"/>
                  </a:lnTo>
                  <a:lnTo>
                    <a:pt x="8216" y="114300"/>
                  </a:lnTo>
                  <a:lnTo>
                    <a:pt x="0" y="120523"/>
                  </a:lnTo>
                  <a:lnTo>
                    <a:pt x="0" y="177292"/>
                  </a:lnTo>
                  <a:lnTo>
                    <a:pt x="8216" y="185674"/>
                  </a:lnTo>
                  <a:lnTo>
                    <a:pt x="26708" y="185674"/>
                  </a:lnTo>
                  <a:lnTo>
                    <a:pt x="34925" y="177292"/>
                  </a:lnTo>
                  <a:lnTo>
                    <a:pt x="34925" y="131064"/>
                  </a:lnTo>
                  <a:lnTo>
                    <a:pt x="34925" y="120523"/>
                  </a:lnTo>
                  <a:close/>
                </a:path>
                <a:path w="796925" h="220979">
                  <a:moveTo>
                    <a:pt x="130175" y="72898"/>
                  </a:moveTo>
                  <a:lnTo>
                    <a:pt x="121958" y="66675"/>
                  </a:lnTo>
                  <a:lnTo>
                    <a:pt x="103466" y="66675"/>
                  </a:lnTo>
                  <a:lnTo>
                    <a:pt x="95250" y="72898"/>
                  </a:lnTo>
                  <a:lnTo>
                    <a:pt x="95250" y="177292"/>
                  </a:lnTo>
                  <a:lnTo>
                    <a:pt x="103466" y="185674"/>
                  </a:lnTo>
                  <a:lnTo>
                    <a:pt x="121958" y="185674"/>
                  </a:lnTo>
                  <a:lnTo>
                    <a:pt x="130175" y="177292"/>
                  </a:lnTo>
                  <a:lnTo>
                    <a:pt x="130175" y="83312"/>
                  </a:lnTo>
                  <a:lnTo>
                    <a:pt x="130175" y="72898"/>
                  </a:lnTo>
                  <a:close/>
                </a:path>
                <a:path w="796925" h="220979">
                  <a:moveTo>
                    <a:pt x="225425" y="8255"/>
                  </a:moveTo>
                  <a:lnTo>
                    <a:pt x="217208" y="0"/>
                  </a:lnTo>
                  <a:lnTo>
                    <a:pt x="198716" y="0"/>
                  </a:lnTo>
                  <a:lnTo>
                    <a:pt x="190500" y="8255"/>
                  </a:lnTo>
                  <a:lnTo>
                    <a:pt x="190500" y="212217"/>
                  </a:lnTo>
                  <a:lnTo>
                    <a:pt x="198716" y="220599"/>
                  </a:lnTo>
                  <a:lnTo>
                    <a:pt x="206933" y="220599"/>
                  </a:lnTo>
                  <a:lnTo>
                    <a:pt x="214147" y="219138"/>
                  </a:lnTo>
                  <a:lnTo>
                    <a:pt x="220027" y="215112"/>
                  </a:lnTo>
                  <a:lnTo>
                    <a:pt x="223977" y="209143"/>
                  </a:lnTo>
                  <a:lnTo>
                    <a:pt x="225425" y="201803"/>
                  </a:lnTo>
                  <a:lnTo>
                    <a:pt x="225425" y="16637"/>
                  </a:lnTo>
                  <a:lnTo>
                    <a:pt x="225425" y="8255"/>
                  </a:lnTo>
                  <a:close/>
                </a:path>
                <a:path w="796925" h="220979">
                  <a:moveTo>
                    <a:pt x="320675" y="72898"/>
                  </a:moveTo>
                  <a:lnTo>
                    <a:pt x="312458" y="66675"/>
                  </a:lnTo>
                  <a:lnTo>
                    <a:pt x="293966" y="66675"/>
                  </a:lnTo>
                  <a:lnTo>
                    <a:pt x="285750" y="72898"/>
                  </a:lnTo>
                  <a:lnTo>
                    <a:pt x="285750" y="177292"/>
                  </a:lnTo>
                  <a:lnTo>
                    <a:pt x="293966" y="185674"/>
                  </a:lnTo>
                  <a:lnTo>
                    <a:pt x="312458" y="185674"/>
                  </a:lnTo>
                  <a:lnTo>
                    <a:pt x="320675" y="177292"/>
                  </a:lnTo>
                  <a:lnTo>
                    <a:pt x="320675" y="83312"/>
                  </a:lnTo>
                  <a:lnTo>
                    <a:pt x="320675" y="72898"/>
                  </a:lnTo>
                  <a:close/>
                </a:path>
                <a:path w="796925" h="220979">
                  <a:moveTo>
                    <a:pt x="415925" y="120523"/>
                  </a:moveTo>
                  <a:lnTo>
                    <a:pt x="407708" y="114300"/>
                  </a:lnTo>
                  <a:lnTo>
                    <a:pt x="389216" y="114300"/>
                  </a:lnTo>
                  <a:lnTo>
                    <a:pt x="381000" y="120523"/>
                  </a:lnTo>
                  <a:lnTo>
                    <a:pt x="381000" y="177292"/>
                  </a:lnTo>
                  <a:lnTo>
                    <a:pt x="389216" y="185674"/>
                  </a:lnTo>
                  <a:lnTo>
                    <a:pt x="407708" y="185674"/>
                  </a:lnTo>
                  <a:lnTo>
                    <a:pt x="415925" y="177292"/>
                  </a:lnTo>
                  <a:lnTo>
                    <a:pt x="415925" y="131064"/>
                  </a:lnTo>
                  <a:lnTo>
                    <a:pt x="415925" y="120523"/>
                  </a:lnTo>
                  <a:close/>
                </a:path>
                <a:path w="796925" h="220979">
                  <a:moveTo>
                    <a:pt x="511175" y="72898"/>
                  </a:moveTo>
                  <a:lnTo>
                    <a:pt x="502958" y="66675"/>
                  </a:lnTo>
                  <a:lnTo>
                    <a:pt x="484466" y="66675"/>
                  </a:lnTo>
                  <a:lnTo>
                    <a:pt x="476250" y="72898"/>
                  </a:lnTo>
                  <a:lnTo>
                    <a:pt x="476250" y="177292"/>
                  </a:lnTo>
                  <a:lnTo>
                    <a:pt x="484466" y="185674"/>
                  </a:lnTo>
                  <a:lnTo>
                    <a:pt x="502958" y="185674"/>
                  </a:lnTo>
                  <a:lnTo>
                    <a:pt x="511175" y="177292"/>
                  </a:lnTo>
                  <a:lnTo>
                    <a:pt x="511175" y="83312"/>
                  </a:lnTo>
                  <a:lnTo>
                    <a:pt x="511175" y="72898"/>
                  </a:lnTo>
                  <a:close/>
                </a:path>
                <a:path w="796925" h="220979">
                  <a:moveTo>
                    <a:pt x="606425" y="8255"/>
                  </a:moveTo>
                  <a:lnTo>
                    <a:pt x="598208" y="0"/>
                  </a:lnTo>
                  <a:lnTo>
                    <a:pt x="579716" y="0"/>
                  </a:lnTo>
                  <a:lnTo>
                    <a:pt x="571500" y="8255"/>
                  </a:lnTo>
                  <a:lnTo>
                    <a:pt x="571500" y="201803"/>
                  </a:lnTo>
                  <a:lnTo>
                    <a:pt x="572935" y="209143"/>
                  </a:lnTo>
                  <a:lnTo>
                    <a:pt x="576884" y="215112"/>
                  </a:lnTo>
                  <a:lnTo>
                    <a:pt x="582764" y="219138"/>
                  </a:lnTo>
                  <a:lnTo>
                    <a:pt x="589991" y="220599"/>
                  </a:lnTo>
                  <a:lnTo>
                    <a:pt x="598208" y="220599"/>
                  </a:lnTo>
                  <a:lnTo>
                    <a:pt x="606425" y="212217"/>
                  </a:lnTo>
                  <a:lnTo>
                    <a:pt x="606425" y="16637"/>
                  </a:lnTo>
                  <a:lnTo>
                    <a:pt x="606425" y="8255"/>
                  </a:lnTo>
                  <a:close/>
                </a:path>
                <a:path w="796925" h="220979">
                  <a:moveTo>
                    <a:pt x="701675" y="72898"/>
                  </a:moveTo>
                  <a:lnTo>
                    <a:pt x="693458" y="66675"/>
                  </a:lnTo>
                  <a:lnTo>
                    <a:pt x="674966" y="66675"/>
                  </a:lnTo>
                  <a:lnTo>
                    <a:pt x="666750" y="72898"/>
                  </a:lnTo>
                  <a:lnTo>
                    <a:pt x="666750" y="177292"/>
                  </a:lnTo>
                  <a:lnTo>
                    <a:pt x="674966" y="185674"/>
                  </a:lnTo>
                  <a:lnTo>
                    <a:pt x="693458" y="185674"/>
                  </a:lnTo>
                  <a:lnTo>
                    <a:pt x="701675" y="177292"/>
                  </a:lnTo>
                  <a:lnTo>
                    <a:pt x="701675" y="83312"/>
                  </a:lnTo>
                  <a:lnTo>
                    <a:pt x="701675" y="72898"/>
                  </a:lnTo>
                  <a:close/>
                </a:path>
                <a:path w="796925" h="220979">
                  <a:moveTo>
                    <a:pt x="796925" y="120523"/>
                  </a:moveTo>
                  <a:lnTo>
                    <a:pt x="788670" y="114300"/>
                  </a:lnTo>
                  <a:lnTo>
                    <a:pt x="770216" y="114300"/>
                  </a:lnTo>
                  <a:lnTo>
                    <a:pt x="762000" y="120523"/>
                  </a:lnTo>
                  <a:lnTo>
                    <a:pt x="762000" y="177292"/>
                  </a:lnTo>
                  <a:lnTo>
                    <a:pt x="770216" y="185674"/>
                  </a:lnTo>
                  <a:lnTo>
                    <a:pt x="788670" y="185674"/>
                  </a:lnTo>
                  <a:lnTo>
                    <a:pt x="796925" y="177292"/>
                  </a:lnTo>
                  <a:lnTo>
                    <a:pt x="796925" y="131064"/>
                  </a:lnTo>
                  <a:lnTo>
                    <a:pt x="796925" y="120523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48436" y="2778074"/>
            <a:ext cx="52692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Module</a:t>
            </a:r>
            <a:r>
              <a:rPr dirty="0" sz="3600" spc="-6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7:</a:t>
            </a:r>
            <a:r>
              <a:rPr dirty="0" sz="3600" spc="-7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WAN</a:t>
            </a:r>
            <a:r>
              <a:rPr dirty="0" sz="3600" spc="-5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AEE8FA"/>
                </a:solidFill>
                <a:latin typeface="Arial MT"/>
                <a:cs typeface="Arial MT"/>
              </a:rPr>
              <a:t>Concepts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8436" y="3979875"/>
            <a:ext cx="2185035" cy="3822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Enterprise</a:t>
            </a:r>
            <a:r>
              <a:rPr dirty="0" sz="1200" spc="-7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Networking,</a:t>
            </a:r>
            <a:r>
              <a:rPr dirty="0" sz="1200" spc="-5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AEE8FA"/>
                </a:solidFill>
                <a:latin typeface="Arial MT"/>
                <a:cs typeface="Arial MT"/>
              </a:rPr>
              <a:t>Security,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and</a:t>
            </a:r>
            <a:r>
              <a:rPr dirty="0" sz="1200" spc="-9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Automation</a:t>
            </a:r>
            <a:r>
              <a:rPr dirty="0" sz="1200" spc="-3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v7.0</a:t>
            </a:r>
            <a:r>
              <a:rPr dirty="0" sz="1200" spc="-4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AEE8FA"/>
                </a:solidFill>
                <a:latin typeface="Arial MT"/>
                <a:cs typeface="Arial MT"/>
              </a:rPr>
              <a:t>(ENSA)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Purpose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0"/>
              <a:t> WANs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WAN</a:t>
            </a:r>
            <a:r>
              <a:rPr dirty="0" sz="2400" spc="-155"/>
              <a:t> </a:t>
            </a:r>
            <a:r>
              <a:rPr dirty="0" sz="2400" spc="-30"/>
              <a:t>Topologies</a:t>
            </a:r>
            <a:r>
              <a:rPr dirty="0" sz="2400" spc="-7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34415"/>
            <a:ext cx="4070350" cy="114808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latin typeface="Arial"/>
                <a:cs typeface="Arial"/>
              </a:rPr>
              <a:t>Fully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Meshed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Topology</a:t>
            </a:r>
            <a:endParaRPr sz="16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multiple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virtual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circuits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all </a:t>
            </a:r>
            <a:r>
              <a:rPr dirty="0" sz="1600" spc="-10">
                <a:latin typeface="Arial MT"/>
                <a:cs typeface="Arial MT"/>
              </a:rPr>
              <a:t>sites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most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fault-</a:t>
            </a:r>
            <a:r>
              <a:rPr dirty="0" sz="1600">
                <a:latin typeface="Arial MT"/>
                <a:cs typeface="Arial MT"/>
              </a:rPr>
              <a:t>tolerant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topology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5960" y="283028"/>
            <a:ext cx="2989838" cy="194840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10946" y="3233419"/>
            <a:ext cx="313563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Arial"/>
                <a:cs typeface="Arial"/>
              </a:rPr>
              <a:t>Partially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Meshed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Topology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Connects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many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sites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2399" y="2540329"/>
            <a:ext cx="3242678" cy="2113120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6319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Purpose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WANs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7355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Carrier</a:t>
            </a:r>
            <a:r>
              <a:rPr dirty="0" sz="2400" spc="-85"/>
              <a:t> </a:t>
            </a:r>
            <a:r>
              <a:rPr dirty="0" sz="2400" spc="-10"/>
              <a:t>Connections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8031480" cy="2073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1653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Another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aspect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design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how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organization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internet.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 </a:t>
            </a:r>
            <a:r>
              <a:rPr dirty="0" sz="1600">
                <a:latin typeface="Arial MT"/>
                <a:cs typeface="Arial MT"/>
              </a:rPr>
              <a:t>organization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usually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signs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level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agreement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(SLA)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provider.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SLA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outlines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expected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relating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reliability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availability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10">
                <a:latin typeface="Arial MT"/>
                <a:cs typeface="Arial MT"/>
              </a:rPr>
              <a:t>connection.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actual</a:t>
            </a:r>
            <a:r>
              <a:rPr dirty="0" sz="1600" spc="-20">
                <a:latin typeface="Arial MT"/>
                <a:cs typeface="Arial MT"/>
              </a:rPr>
              <a:t> carrier.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carrier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owns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maintains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physical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equipment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customer.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Typically,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organization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choose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either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single-</a:t>
            </a:r>
            <a:r>
              <a:rPr dirty="0" sz="1600">
                <a:latin typeface="Arial MT"/>
                <a:cs typeface="Arial MT"/>
              </a:rPr>
              <a:t>carrier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0">
                <a:latin typeface="Arial MT"/>
                <a:cs typeface="Arial MT"/>
              </a:rPr>
              <a:t> dual-</a:t>
            </a:r>
            <a:r>
              <a:rPr dirty="0" sz="1600">
                <a:latin typeface="Arial MT"/>
                <a:cs typeface="Arial MT"/>
              </a:rPr>
              <a:t>carrier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connection.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6319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Purpose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WANs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7541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Carrier</a:t>
            </a:r>
            <a:r>
              <a:rPr dirty="0" sz="2400" spc="-120"/>
              <a:t> </a:t>
            </a:r>
            <a:r>
              <a:rPr dirty="0" sz="2400"/>
              <a:t>Connections</a:t>
            </a:r>
            <a:r>
              <a:rPr dirty="0" sz="2400" spc="-114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3638550" cy="2806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9875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single-</a:t>
            </a:r>
            <a:r>
              <a:rPr dirty="0" sz="1600">
                <a:latin typeface="Arial MT"/>
                <a:cs typeface="Arial MT"/>
              </a:rPr>
              <a:t>carrier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 </a:t>
            </a:r>
            <a:r>
              <a:rPr dirty="0" sz="1600">
                <a:latin typeface="Arial MT"/>
                <a:cs typeface="Arial MT"/>
              </a:rPr>
              <a:t>organization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one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provider.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SLA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negotiated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organization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provider.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dual-</a:t>
            </a:r>
            <a:r>
              <a:rPr dirty="0" sz="1600">
                <a:latin typeface="Arial MT"/>
                <a:cs typeface="Arial MT"/>
              </a:rPr>
              <a:t>carrier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provides </a:t>
            </a:r>
            <a:r>
              <a:rPr dirty="0" sz="1600">
                <a:latin typeface="Arial MT"/>
                <a:cs typeface="Arial MT"/>
              </a:rPr>
              <a:t>redundancy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increases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 availability.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organization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negotiates </a:t>
            </a:r>
            <a:r>
              <a:rPr dirty="0" sz="1600">
                <a:latin typeface="Arial MT"/>
                <a:cs typeface="Arial MT"/>
              </a:rPr>
              <a:t>separate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SLAs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different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service providers.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6768" y="884319"/>
            <a:ext cx="3424740" cy="131544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7377" y="2384971"/>
            <a:ext cx="3167118" cy="2161530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Purpose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0"/>
              <a:t> WANs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Evolving</a:t>
            </a:r>
            <a:r>
              <a:rPr dirty="0" sz="2400" spc="-120"/>
              <a:t> </a:t>
            </a:r>
            <a:r>
              <a:rPr dirty="0" sz="2400" spc="-10"/>
              <a:t>Networks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714615" cy="2659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9588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requirements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company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dramatically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company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grows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time.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day-</a:t>
            </a:r>
            <a:r>
              <a:rPr dirty="0" sz="1600" spc="-10">
                <a:latin typeface="Arial MT"/>
                <a:cs typeface="Arial MT"/>
              </a:rPr>
              <a:t>to-</a:t>
            </a:r>
            <a:r>
              <a:rPr dirty="0" sz="1600">
                <a:latin typeface="Arial MT"/>
                <a:cs typeface="Arial MT"/>
              </a:rPr>
              <a:t>day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operational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business,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be </a:t>
            </a:r>
            <a:r>
              <a:rPr dirty="0" sz="1600">
                <a:latin typeface="Arial MT"/>
                <a:cs typeface="Arial MT"/>
              </a:rPr>
              <a:t>able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adapt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grow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company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changes.</a:t>
            </a:r>
            <a:endParaRPr sz="1600">
              <a:latin typeface="Arial MT"/>
              <a:cs typeface="Arial MT"/>
            </a:endParaRPr>
          </a:p>
          <a:p>
            <a:pPr marL="299085" marR="82486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designers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administrators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meet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challenges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carefully </a:t>
            </a:r>
            <a:r>
              <a:rPr dirty="0" sz="1600">
                <a:latin typeface="Arial MT"/>
                <a:cs typeface="Arial MT"/>
              </a:rPr>
              <a:t>choosing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technologies,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protocols,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providers.</a:t>
            </a:r>
            <a:endParaRPr sz="1600">
              <a:latin typeface="Arial MT"/>
              <a:cs typeface="Arial MT"/>
            </a:endParaRPr>
          </a:p>
          <a:p>
            <a:pPr marL="299085" marR="249554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optimized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variety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design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techniques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 spc="-10">
                <a:latin typeface="Arial MT"/>
                <a:cs typeface="Arial MT"/>
              </a:rPr>
              <a:t>architectures.</a:t>
            </a:r>
            <a:endParaRPr sz="1600">
              <a:latin typeface="Arial MT"/>
              <a:cs typeface="Arial MT"/>
            </a:endParaRPr>
          </a:p>
          <a:p>
            <a:pPr marL="12700" marR="89535">
              <a:lnSpc>
                <a:spcPct val="100000"/>
              </a:lnSpc>
              <a:spcBef>
                <a:spcPts val="385"/>
              </a:spcBef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illustrate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differences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size,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fictitious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company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called SPAN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Engineering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grows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small,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business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enterprise.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6319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Purpose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WANs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5502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Evolving</a:t>
            </a:r>
            <a:r>
              <a:rPr dirty="0" sz="2400" spc="-110"/>
              <a:t> </a:t>
            </a:r>
            <a:r>
              <a:rPr dirty="0" sz="2400"/>
              <a:t>Networks</a:t>
            </a:r>
            <a:r>
              <a:rPr dirty="0" sz="2400" spc="-11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34415"/>
            <a:ext cx="3237865" cy="3440429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latin typeface="Arial"/>
                <a:cs typeface="Arial"/>
              </a:rPr>
              <a:t>Small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  <a:p>
            <a:pPr algn="just" marL="12700" marR="212725">
              <a:lnSpc>
                <a:spcPct val="100000"/>
              </a:lnSpc>
              <a:spcBef>
                <a:spcPts val="385"/>
              </a:spcBef>
            </a:pPr>
            <a:r>
              <a:rPr dirty="0" sz="1600" spc="-10">
                <a:latin typeface="Arial MT"/>
                <a:cs typeface="Arial MT"/>
              </a:rPr>
              <a:t>SPAN,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small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fictitious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company, </a:t>
            </a:r>
            <a:r>
              <a:rPr dirty="0" sz="1600">
                <a:latin typeface="Arial MT"/>
                <a:cs typeface="Arial MT"/>
              </a:rPr>
              <a:t>started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few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employees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small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office.</a:t>
            </a:r>
            <a:endParaRPr sz="1600">
              <a:latin typeface="Arial MT"/>
              <a:cs typeface="Arial MT"/>
            </a:endParaRPr>
          </a:p>
          <a:p>
            <a:pPr marL="299085" marR="431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single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connected</a:t>
            </a:r>
            <a:r>
              <a:rPr dirty="0" sz="1600" spc="-25">
                <a:latin typeface="Arial MT"/>
                <a:cs typeface="Arial MT"/>
              </a:rPr>
              <a:t> to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wireless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 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sharing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peripherals.</a:t>
            </a:r>
            <a:endParaRPr sz="1600">
              <a:latin typeface="Arial MT"/>
              <a:cs typeface="Arial MT"/>
            </a:endParaRPr>
          </a:p>
          <a:p>
            <a:pPr marL="299085" marR="55244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internet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broadband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called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Digital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Subscriber </a:t>
            </a:r>
            <a:r>
              <a:rPr dirty="0" sz="1600">
                <a:latin typeface="Arial MT"/>
                <a:cs typeface="Arial MT"/>
              </a:rPr>
              <a:t>Line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(DSL)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9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contracted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DSL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provider.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954658"/>
            <a:ext cx="3941572" cy="280961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Purpose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0"/>
              <a:t> WANs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Evolving</a:t>
            </a:r>
            <a:r>
              <a:rPr dirty="0" sz="2400" spc="-110"/>
              <a:t> </a:t>
            </a:r>
            <a:r>
              <a:rPr dirty="0" sz="2400"/>
              <a:t>Networks</a:t>
            </a:r>
            <a:r>
              <a:rPr dirty="0" sz="2400" spc="-11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40816" y="824382"/>
            <a:ext cx="3245485" cy="246507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latin typeface="Arial"/>
                <a:cs typeface="Arial"/>
              </a:rPr>
              <a:t>Campus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Arial MT"/>
                <a:cs typeface="Arial MT"/>
              </a:rPr>
              <a:t>Within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few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years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SPAN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grew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required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several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floors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building.</a:t>
            </a:r>
            <a:endParaRPr sz="1600">
              <a:latin typeface="Arial MT"/>
              <a:cs typeface="Arial MT"/>
            </a:endParaRPr>
          </a:p>
          <a:p>
            <a:pPr marL="12700" marR="516255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company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now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 spc="-10">
                <a:latin typeface="Arial MT"/>
                <a:cs typeface="Arial MT"/>
              </a:rPr>
              <a:t>Campus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(CAN).</a:t>
            </a:r>
            <a:endParaRPr sz="1600">
              <a:latin typeface="Arial MT"/>
              <a:cs typeface="Arial MT"/>
            </a:endParaRPr>
          </a:p>
          <a:p>
            <a:pPr marL="299085" marR="55435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firewall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internet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corporate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users.</a:t>
            </a:r>
            <a:endParaRPr sz="1600">
              <a:latin typeface="Arial MT"/>
              <a:cs typeface="Arial MT"/>
            </a:endParaRPr>
          </a:p>
          <a:p>
            <a:pPr marL="299085" marR="11620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10">
                <a:latin typeface="Arial MT"/>
                <a:cs typeface="Arial MT"/>
              </a:rPr>
              <a:t>In-</a:t>
            </a:r>
            <a:r>
              <a:rPr dirty="0" sz="1600">
                <a:latin typeface="Arial MT"/>
                <a:cs typeface="Arial MT"/>
              </a:rPr>
              <a:t>house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staff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maintain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5884" y="999820"/>
            <a:ext cx="4176267" cy="3117071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Purpose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0"/>
              <a:t> WANs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Evolving</a:t>
            </a:r>
            <a:r>
              <a:rPr dirty="0" sz="2400" spc="-110"/>
              <a:t> </a:t>
            </a:r>
            <a:r>
              <a:rPr dirty="0" sz="2400"/>
              <a:t>Networks</a:t>
            </a:r>
            <a:r>
              <a:rPr dirty="0" sz="2400" spc="-11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40816" y="824382"/>
            <a:ext cx="3480435" cy="314769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latin typeface="Arial"/>
                <a:cs typeface="Arial"/>
              </a:rPr>
              <a:t>Branch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  <a:p>
            <a:pPr marL="299085" marR="1270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few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years</a:t>
            </a:r>
            <a:r>
              <a:rPr dirty="0" sz="1600" spc="-10">
                <a:latin typeface="Arial MT"/>
                <a:cs typeface="Arial MT"/>
              </a:rPr>
              <a:t> later,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company </a:t>
            </a:r>
            <a:r>
              <a:rPr dirty="0" sz="1600">
                <a:latin typeface="Arial MT"/>
                <a:cs typeface="Arial MT"/>
              </a:rPr>
              <a:t>expanded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branch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site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city,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regional </a:t>
            </a:r>
            <a:r>
              <a:rPr dirty="0" sz="1600">
                <a:latin typeface="Arial MT"/>
                <a:cs typeface="Arial MT"/>
              </a:rPr>
              <a:t>sites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 </a:t>
            </a:r>
            <a:r>
              <a:rPr dirty="0" sz="1600" spc="-10">
                <a:latin typeface="Arial MT"/>
                <a:cs typeface="Arial MT"/>
              </a:rPr>
              <a:t>cities.</a:t>
            </a:r>
            <a:endParaRPr sz="1600">
              <a:latin typeface="Arial MT"/>
              <a:cs typeface="Arial MT"/>
            </a:endParaRPr>
          </a:p>
          <a:p>
            <a:pPr marL="299085" marR="5143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company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now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metropolitan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(MAN)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interconnect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sites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city.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central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office, </a:t>
            </a:r>
            <a:r>
              <a:rPr dirty="0" sz="1600">
                <a:latin typeface="Arial MT"/>
                <a:cs typeface="Arial MT"/>
              </a:rPr>
              <a:t>branch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offices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nearby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cities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used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dedicated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through</a:t>
            </a:r>
            <a:r>
              <a:rPr dirty="0" sz="1600" spc="5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their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provider.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5645" y="1009930"/>
            <a:ext cx="3799961" cy="2756683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6319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Purpose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WANs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5502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Evolving</a:t>
            </a:r>
            <a:r>
              <a:rPr dirty="0" sz="2400" spc="-110"/>
              <a:t> </a:t>
            </a:r>
            <a:r>
              <a:rPr dirty="0" sz="2400"/>
              <a:t>Networks</a:t>
            </a:r>
            <a:r>
              <a:rPr dirty="0" sz="2400" spc="-11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40816" y="824382"/>
            <a:ext cx="3185795" cy="309943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latin typeface="Arial"/>
                <a:cs typeface="Arial"/>
              </a:rPr>
              <a:t>Distributed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Network</a:t>
            </a:r>
            <a:endParaRPr sz="1600">
              <a:latin typeface="Arial"/>
              <a:cs typeface="Arial"/>
            </a:endParaRPr>
          </a:p>
          <a:p>
            <a:pPr marL="299085" marR="4889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10">
                <a:latin typeface="Arial MT"/>
                <a:cs typeface="Arial MT"/>
              </a:rPr>
              <a:t>SPAN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Engineering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now </a:t>
            </a:r>
            <a:r>
              <a:rPr dirty="0" sz="1600">
                <a:latin typeface="Arial MT"/>
                <a:cs typeface="Arial MT"/>
              </a:rPr>
              <a:t>been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business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20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years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grown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thousands</a:t>
            </a:r>
            <a:r>
              <a:rPr dirty="0" sz="1600" spc="-25">
                <a:latin typeface="Arial MT"/>
                <a:cs typeface="Arial MT"/>
              </a:rPr>
              <a:t> of </a:t>
            </a:r>
            <a:r>
              <a:rPr dirty="0" sz="1600">
                <a:latin typeface="Arial MT"/>
                <a:cs typeface="Arial MT"/>
              </a:rPr>
              <a:t>employees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distributed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offices worldwide.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10">
                <a:latin typeface="Arial MT"/>
                <a:cs typeface="Arial MT"/>
              </a:rPr>
              <a:t>Site-to-</a:t>
            </a:r>
            <a:r>
              <a:rPr dirty="0" sz="1600">
                <a:latin typeface="Arial MT"/>
                <a:cs typeface="Arial MT"/>
              </a:rPr>
              <a:t>site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remote </a:t>
            </a:r>
            <a:r>
              <a:rPr dirty="0" sz="1600" spc="-10">
                <a:latin typeface="Arial MT"/>
                <a:cs typeface="Arial MT"/>
              </a:rPr>
              <a:t>access </a:t>
            </a:r>
            <a:r>
              <a:rPr dirty="0" sz="1600">
                <a:latin typeface="Arial MT"/>
                <a:cs typeface="Arial MT"/>
              </a:rPr>
              <a:t>Virtual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(VPNs) </a:t>
            </a:r>
            <a:r>
              <a:rPr dirty="0" sz="1600">
                <a:latin typeface="Arial MT"/>
                <a:cs typeface="Arial MT"/>
              </a:rPr>
              <a:t>enable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company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25">
                <a:latin typeface="Arial MT"/>
                <a:cs typeface="Arial MT"/>
              </a:rPr>
              <a:t> the </a:t>
            </a:r>
            <a:r>
              <a:rPr dirty="0" sz="1600">
                <a:latin typeface="Arial MT"/>
                <a:cs typeface="Arial MT"/>
              </a:rPr>
              <a:t>internet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easily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securely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employees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facilities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around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world.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2223" y="1147174"/>
            <a:ext cx="4522846" cy="2834247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506857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7.2</a:t>
            </a:r>
            <a:r>
              <a:rPr dirty="0" sz="4600" spc="-12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WAN</a:t>
            </a:r>
            <a:r>
              <a:rPr dirty="0" sz="4600" spc="-140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Operation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398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WAN</a:t>
            </a:r>
            <a:r>
              <a:rPr dirty="0" sz="1600" spc="-8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Operations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1977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WAN</a:t>
            </a:r>
            <a:r>
              <a:rPr dirty="0" sz="2400" spc="-130"/>
              <a:t> </a:t>
            </a:r>
            <a:r>
              <a:rPr dirty="0" sz="2400" spc="-10"/>
              <a:t>Standards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2472"/>
            <a:ext cx="7192645" cy="169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Modern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WAN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standards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are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defined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managed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number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35">
                <a:latin typeface="Arial MT"/>
                <a:cs typeface="Arial MT"/>
              </a:rPr>
              <a:t>of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recognized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authorities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including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following:</a:t>
            </a:r>
            <a:endParaRPr sz="18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TIA/EIA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Telecommunications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Industry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Association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Electronic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Industries Alliance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ISO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International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Organization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Standardization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IEEE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Institute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Electrical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Electronics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Engineers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01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Module</a:t>
            </a:r>
            <a:r>
              <a:rPr dirty="0" sz="2400" spc="-10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Objectives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48513" y="680719"/>
            <a:ext cx="820356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Module</a:t>
            </a:r>
            <a:r>
              <a:rPr dirty="0" sz="1600" spc="-50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Title:</a:t>
            </a:r>
            <a:r>
              <a:rPr dirty="0" sz="1600" spc="-40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WAN</a:t>
            </a:r>
            <a:r>
              <a:rPr dirty="0" sz="1600" spc="-7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Concepts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Module</a:t>
            </a:r>
            <a:r>
              <a:rPr dirty="0" sz="1600" spc="-25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Objective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:</a:t>
            </a:r>
            <a:r>
              <a:rPr dirty="0" sz="1600" spc="1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Explain</a:t>
            </a:r>
            <a:r>
              <a:rPr dirty="0" sz="1600" spc="-5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how</a:t>
            </a:r>
            <a:r>
              <a:rPr dirty="0" sz="1600" spc="-4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WAN</a:t>
            </a:r>
            <a:r>
              <a:rPr dirty="0" sz="1600" spc="-4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access</a:t>
            </a:r>
            <a:r>
              <a:rPr dirty="0" sz="1600" spc="-5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technologies</a:t>
            </a:r>
            <a:r>
              <a:rPr dirty="0" sz="1600" spc="-4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can</a:t>
            </a:r>
            <a:r>
              <a:rPr dirty="0" sz="1600" spc="-4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be</a:t>
            </a:r>
            <a:r>
              <a:rPr dirty="0" sz="1600" spc="-4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used</a:t>
            </a:r>
            <a:r>
              <a:rPr dirty="0" sz="1600" spc="-4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to</a:t>
            </a:r>
            <a:r>
              <a:rPr dirty="0" sz="16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satisfy</a:t>
            </a:r>
            <a:r>
              <a:rPr dirty="0" sz="1600" spc="-4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business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requirements.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760564" y="1885950"/>
          <a:ext cx="7693025" cy="2319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3205"/>
                <a:gridCol w="4820920"/>
              </a:tblGrid>
              <a:tr h="227965"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400" spc="-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0"/>
                        </a:lnSpc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4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Objective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Purpose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WANs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Explain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purpose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0">
                          <a:latin typeface="Arial MT"/>
                          <a:cs typeface="Arial MT"/>
                        </a:rPr>
                        <a:t>WAN.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WAN</a:t>
                      </a:r>
                      <a:r>
                        <a:rPr dirty="0" sz="1400" spc="-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Explain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how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WANs</a:t>
                      </a:r>
                      <a:r>
                        <a:rPr dirty="0" sz="14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operate.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Traditional</a:t>
                      </a:r>
                      <a:r>
                        <a:rPr dirty="0" sz="1400" spc="-9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WAN</a:t>
                      </a:r>
                      <a:r>
                        <a:rPr dirty="0" sz="1400" spc="-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Connectivity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0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Compare</a:t>
                      </a:r>
                      <a:r>
                        <a:rPr dirty="0" sz="14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traditional</a:t>
                      </a:r>
                      <a:r>
                        <a:rPr dirty="0" sz="140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WAN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connectivity</a:t>
                      </a:r>
                      <a:r>
                        <a:rPr dirty="0" sz="14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options.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Modern</a:t>
                      </a:r>
                      <a:r>
                        <a:rPr dirty="0" sz="1400" spc="-9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WAN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Connectivity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5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Compare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modern</a:t>
                      </a:r>
                      <a:r>
                        <a:rPr dirty="0" sz="14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WAN</a:t>
                      </a:r>
                      <a:r>
                        <a:rPr dirty="0" sz="1400" spc="-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connectivity</a:t>
                      </a:r>
                      <a:r>
                        <a:rPr dirty="0" sz="14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options.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marL="68580">
                        <a:lnSpc>
                          <a:spcPts val="1635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Internet-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Based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Connectivity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35"/>
                        </a:lnSpc>
                      </a:pPr>
                      <a:r>
                        <a:rPr dirty="0" sz="1400">
                          <a:latin typeface="Arial MT"/>
                          <a:cs typeface="Arial MT"/>
                        </a:rPr>
                        <a:t>Compare</a:t>
                      </a:r>
                      <a:r>
                        <a:rPr dirty="0" sz="14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internet-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based</a:t>
                      </a:r>
                      <a:r>
                        <a:rPr dirty="0" sz="14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latin typeface="Arial MT"/>
                          <a:cs typeface="Arial MT"/>
                        </a:rPr>
                        <a:t>connectivity</a:t>
                      </a:r>
                      <a:r>
                        <a:rPr dirty="0" sz="14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latin typeface="Arial MT"/>
                          <a:cs typeface="Arial MT"/>
                        </a:rPr>
                        <a:t>options.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WAN</a:t>
            </a:r>
            <a:r>
              <a:rPr dirty="0" spc="-80"/>
              <a:t> </a:t>
            </a:r>
            <a:r>
              <a:rPr dirty="0" spc="-10"/>
              <a:t>Operations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WANs</a:t>
            </a:r>
            <a:r>
              <a:rPr dirty="0" sz="2400" spc="-60"/>
              <a:t> </a:t>
            </a:r>
            <a:r>
              <a:rPr dirty="0" sz="2400"/>
              <a:t>in</a:t>
            </a:r>
            <a:r>
              <a:rPr dirty="0" sz="2400" spc="-45"/>
              <a:t> </a:t>
            </a:r>
            <a:r>
              <a:rPr dirty="0" sz="2400"/>
              <a:t>the</a:t>
            </a:r>
            <a:r>
              <a:rPr dirty="0" sz="2400" spc="-60"/>
              <a:t> </a:t>
            </a:r>
            <a:r>
              <a:rPr dirty="0" sz="2400"/>
              <a:t>OSI</a:t>
            </a:r>
            <a:r>
              <a:rPr dirty="0" sz="2400" spc="-65"/>
              <a:t> </a:t>
            </a:r>
            <a:r>
              <a:rPr dirty="0" sz="2400" spc="-10"/>
              <a:t>Model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448157" y="777367"/>
            <a:ext cx="4385945" cy="3914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Most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standards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focus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physical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layer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layer.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600" b="1">
                <a:latin typeface="Arial"/>
                <a:cs typeface="Arial"/>
              </a:rPr>
              <a:t>Layer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Protocols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30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Synchronous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Digital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Hierarchy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(SDH)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40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Synchronous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Optical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(SONET)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Dense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Wavelength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Division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Multiplexing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(DWDM)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b="1">
                <a:latin typeface="Arial"/>
                <a:cs typeface="Arial"/>
              </a:rPr>
              <a:t>Layer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2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Protocols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Broadband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(i.e.,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DSL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Cable)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40"/>
              </a:spcBef>
              <a:buChar char="•"/>
              <a:tabLst>
                <a:tab pos="299085" algn="l"/>
              </a:tabLst>
            </a:pPr>
            <a:r>
              <a:rPr dirty="0" sz="1400" spc="-10">
                <a:latin typeface="Arial MT"/>
                <a:cs typeface="Arial MT"/>
              </a:rPr>
              <a:t>Wireless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Ethernet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WAN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(Metro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Ethernet)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Multiprotocol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Label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Switching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(MPLS)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40"/>
              </a:spcBef>
              <a:buChar char="•"/>
              <a:tabLst>
                <a:tab pos="299085" algn="l"/>
              </a:tabLst>
            </a:pPr>
            <a:r>
              <a:rPr dirty="0" sz="1400" spc="-10">
                <a:latin typeface="Arial MT"/>
                <a:cs typeface="Arial MT"/>
              </a:rPr>
              <a:t>Point-</a:t>
            </a:r>
            <a:r>
              <a:rPr dirty="0" sz="1400">
                <a:latin typeface="Arial MT"/>
                <a:cs typeface="Arial MT"/>
              </a:rPr>
              <a:t>to-Point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Protocol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(PPP)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(less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used)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 spc="-10">
                <a:latin typeface="Arial MT"/>
                <a:cs typeface="Arial MT"/>
              </a:rPr>
              <a:t>High-</a:t>
            </a:r>
            <a:r>
              <a:rPr dirty="0" sz="1400">
                <a:latin typeface="Arial MT"/>
                <a:cs typeface="Arial MT"/>
              </a:rPr>
              <a:t>Level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Link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Control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(HDLC)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(less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used)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Frame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Relay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(legacy)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Asynchronous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Transfer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(ATM)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(legacy)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6495" y="1520800"/>
            <a:ext cx="3903439" cy="235884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6134"/>
            <a:ext cx="3768090" cy="5588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WAN</a:t>
            </a:r>
            <a:r>
              <a:rPr dirty="0" spc="-80"/>
              <a:t> </a:t>
            </a:r>
            <a:r>
              <a:rPr dirty="0" spc="-10"/>
              <a:t>Operations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Common</a:t>
            </a:r>
            <a:r>
              <a:rPr dirty="0" sz="2400" spc="-105"/>
              <a:t> </a:t>
            </a:r>
            <a:r>
              <a:rPr dirty="0" sz="2400" spc="-10"/>
              <a:t>WAN</a:t>
            </a:r>
            <a:r>
              <a:rPr dirty="0" sz="2400" spc="-150"/>
              <a:t> </a:t>
            </a:r>
            <a:r>
              <a:rPr dirty="0" sz="2400" spc="-10"/>
              <a:t>Terminology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435419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specific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terms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describe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WAN </a:t>
            </a:r>
            <a:r>
              <a:rPr dirty="0" sz="1600">
                <a:latin typeface="Arial MT"/>
                <a:cs typeface="Arial MT"/>
              </a:rPr>
              <a:t>connections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subscriber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(i.e.,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company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/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client)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provider.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25615" y="1972564"/>
          <a:ext cx="4751705" cy="25736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8150"/>
                <a:gridCol w="2954020"/>
              </a:tblGrid>
              <a:tr h="259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WAN</a:t>
                      </a:r>
                      <a:r>
                        <a:rPr dirty="0" sz="11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Term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marL="91440" marR="4775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100" spc="-3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Terminal </a:t>
                      </a: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Equipment</a:t>
                      </a:r>
                      <a:r>
                        <a:rPr dirty="0" sz="1100" spc="-5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(DTE)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152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Connects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subscriber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LANs to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WAN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communication</a:t>
                      </a:r>
                      <a:r>
                        <a:rPr dirty="0" sz="11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device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91440" marR="13144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dirty="0" sz="1100" spc="-3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Communications </a:t>
                      </a: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Equipment</a:t>
                      </a:r>
                      <a:r>
                        <a:rPr dirty="0" sz="1100" spc="-5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(DCE)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54165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Device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communicate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provider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31165">
                <a:tc>
                  <a:txBody>
                    <a:bodyPr/>
                    <a:lstStyle/>
                    <a:p>
                      <a:pPr marL="91440" marR="2946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dirty="0" sz="1100" spc="-4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Premises </a:t>
                      </a: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Equipment</a:t>
                      </a:r>
                      <a:r>
                        <a:rPr dirty="0" sz="1100" spc="-5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(CPE)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779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DTE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DCE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devices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located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on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enterprise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edge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31165">
                <a:tc>
                  <a:txBody>
                    <a:bodyPr/>
                    <a:lstStyle/>
                    <a:p>
                      <a:pPr marL="91440" marR="4089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Point-of-Presence (POP)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605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point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where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subscriber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connects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service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provider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Demarcation</a:t>
                      </a:r>
                      <a:r>
                        <a:rPr dirty="0" sz="1100" spc="-7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Point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206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physical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location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building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or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complex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officially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separates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CPE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dirty="0" sz="1100" spc="-7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service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provider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equipment.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9131" y="1281864"/>
            <a:ext cx="3554683" cy="2760497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398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WAN</a:t>
            </a:r>
            <a:r>
              <a:rPr dirty="0" sz="1600" spc="-8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Operations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7872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Common</a:t>
            </a:r>
            <a:r>
              <a:rPr dirty="0" sz="2400" spc="-100"/>
              <a:t> </a:t>
            </a:r>
            <a:r>
              <a:rPr dirty="0" sz="2400" spc="-10"/>
              <a:t>WAN</a:t>
            </a:r>
            <a:r>
              <a:rPr dirty="0" sz="2400" spc="-145"/>
              <a:t> </a:t>
            </a:r>
            <a:r>
              <a:rPr dirty="0" sz="2400" spc="-30"/>
              <a:t>Terminology</a:t>
            </a:r>
            <a:r>
              <a:rPr dirty="0" sz="2400" spc="-80"/>
              <a:t> </a:t>
            </a:r>
            <a:r>
              <a:rPr dirty="0" sz="2400" spc="-10"/>
              <a:t>(Cont.)</a:t>
            </a:r>
            <a:endParaRPr sz="2400"/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99910" y="1236344"/>
          <a:ext cx="4696460" cy="3066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2905"/>
                <a:gridCol w="2954020"/>
              </a:tblGrid>
              <a:tr h="258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WAN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Term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42608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Local</a:t>
                      </a:r>
                      <a:r>
                        <a:rPr dirty="0" sz="1100" spc="-2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Loop</a:t>
                      </a:r>
                      <a:r>
                        <a:rPr dirty="0" sz="11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(last</a:t>
                      </a:r>
                      <a:r>
                        <a:rPr dirty="0" sz="1100" spc="-5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mile)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044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copper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fiber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cable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connects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CPE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service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provider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Central</a:t>
                      </a:r>
                      <a:r>
                        <a:rPr dirty="0" sz="11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office</a:t>
                      </a:r>
                      <a:r>
                        <a:rPr dirty="0" sz="1100" spc="-5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(CO)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62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local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service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provider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facility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building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connects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CPE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provider network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Toll</a:t>
                      </a:r>
                      <a:r>
                        <a:rPr dirty="0" sz="1100" spc="-2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1717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Includes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backhaul,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long-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haul,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all-digital,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fiber-optic</a:t>
                      </a:r>
                      <a:r>
                        <a:rPr dirty="0" sz="11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communications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lines,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switches,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routers,</a:t>
                      </a:r>
                      <a:r>
                        <a:rPr dirty="0" sz="1100" spc="-7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other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equipment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inside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WAN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provider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Backhaul</a:t>
                      </a:r>
                      <a:r>
                        <a:rPr dirty="0" sz="1100" spc="-3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6291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Connects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multiple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access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nodes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service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provider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Backbone</a:t>
                      </a:r>
                      <a:r>
                        <a:rPr dirty="0" sz="1100" spc="-4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0129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Large,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high-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capacity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networks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to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interconnect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service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provider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networks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create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redundant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8305" y="1438668"/>
            <a:ext cx="3398916" cy="263953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WAN</a:t>
            </a:r>
            <a:r>
              <a:rPr dirty="0" spc="-80"/>
              <a:t> </a:t>
            </a:r>
            <a:r>
              <a:rPr dirty="0" spc="-10"/>
              <a:t>Operations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WAN</a:t>
            </a:r>
            <a:r>
              <a:rPr dirty="0" sz="2400" spc="-130"/>
              <a:t> </a:t>
            </a:r>
            <a:r>
              <a:rPr dirty="0" sz="2400" spc="-10"/>
              <a:t>Devices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355193" y="706627"/>
            <a:ext cx="57073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There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many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types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devices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specific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WAN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environments.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25615" y="1149858"/>
          <a:ext cx="4761865" cy="3004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1440"/>
                <a:gridCol w="3310890"/>
              </a:tblGrid>
              <a:tr h="258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WAN</a:t>
                      </a:r>
                      <a:r>
                        <a:rPr dirty="0" sz="11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Device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91440" marR="5543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Voiceband Modem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369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Dial-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up modem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uses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telephone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lines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Legacy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device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91440" marR="352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DSL</a:t>
                      </a:r>
                      <a:r>
                        <a:rPr dirty="0" sz="1100" spc="-3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Modem</a:t>
                      </a:r>
                      <a:r>
                        <a:rPr dirty="0" sz="1100" spc="-5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/ </a:t>
                      </a: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Cable</a:t>
                      </a:r>
                      <a:r>
                        <a:rPr dirty="0" sz="1100" spc="-3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Modem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46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Collectively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known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broadband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modems,</a:t>
                      </a:r>
                      <a:r>
                        <a:rPr dirty="0" sz="1100" spc="-7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these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high-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speed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digital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modems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connect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DTE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Ethernet.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311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CSU/DSU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355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Digital-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leased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lines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require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CSU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DSU.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It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connects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digital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device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digital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line.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Optical</a:t>
                      </a:r>
                      <a:r>
                        <a:rPr dirty="0" sz="1100" spc="-3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Converter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Connect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fiber-optic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media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copper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media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convert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optical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signals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electronic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pulses.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31165">
                <a:tc>
                  <a:txBody>
                    <a:bodyPr/>
                    <a:lstStyle/>
                    <a:p>
                      <a:pPr marL="91440" marR="123189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Wireless</a:t>
                      </a:r>
                      <a:r>
                        <a:rPr dirty="0" sz="1100" spc="-6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Router</a:t>
                      </a:r>
                      <a:r>
                        <a:rPr dirty="0" sz="1100" spc="-3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/ </a:t>
                      </a: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Access</a:t>
                      </a:r>
                      <a:r>
                        <a:rPr dirty="0" sz="1100" spc="-3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Point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6637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Devices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wirelessly connect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WAN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provider.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31165">
                <a:tc>
                  <a:txBody>
                    <a:bodyPr/>
                    <a:lstStyle/>
                    <a:p>
                      <a:pPr marL="91440" marR="5702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WAN</a:t>
                      </a:r>
                      <a:r>
                        <a:rPr dirty="0" sz="1100" spc="-1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Core </a:t>
                      </a:r>
                      <a:r>
                        <a:rPr dirty="0" sz="11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devices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908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WAN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backbone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consists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multiple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high-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speed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routers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Layer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switches.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5769" y="1800926"/>
            <a:ext cx="3609653" cy="173449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398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WAN</a:t>
            </a:r>
            <a:r>
              <a:rPr dirty="0" sz="1600" spc="-8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Operations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0067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Serial</a:t>
            </a:r>
            <a:r>
              <a:rPr dirty="0" sz="2400" spc="-80"/>
              <a:t> </a:t>
            </a:r>
            <a:r>
              <a:rPr dirty="0" sz="2400" spc="-10"/>
              <a:t>Communication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3930015" cy="3293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Almost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communications </a:t>
            </a:r>
            <a:r>
              <a:rPr dirty="0" sz="1600">
                <a:latin typeface="Arial MT"/>
                <a:cs typeface="Arial MT"/>
              </a:rPr>
              <a:t>occur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serial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communication delivery.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Serial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communication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transmits </a:t>
            </a:r>
            <a:r>
              <a:rPr dirty="0" sz="1600">
                <a:latin typeface="Arial MT"/>
                <a:cs typeface="Arial MT"/>
              </a:rPr>
              <a:t>bits</a:t>
            </a:r>
            <a:r>
              <a:rPr dirty="0" sz="1600" spc="-10">
                <a:latin typeface="Arial MT"/>
                <a:cs typeface="Arial MT"/>
              </a:rPr>
              <a:t> sequentially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 single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channel.</a:t>
            </a:r>
            <a:endParaRPr sz="1600">
              <a:latin typeface="Arial MT"/>
              <a:cs typeface="Arial MT"/>
            </a:endParaRPr>
          </a:p>
          <a:p>
            <a:pPr algn="just" marL="299085" marR="38036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  <a:tab pos="300990" algn="l"/>
              </a:tabLst>
            </a:pPr>
            <a:r>
              <a:rPr dirty="0" sz="1600">
                <a:latin typeface="Arial MT"/>
                <a:cs typeface="Arial MT"/>
              </a:rPr>
              <a:t>	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contrast,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parallel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communications </a:t>
            </a:r>
            <a:r>
              <a:rPr dirty="0" sz="1600">
                <a:latin typeface="Arial MT"/>
                <a:cs typeface="Arial MT"/>
              </a:rPr>
              <a:t>simultaneously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transmit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several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bits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multiple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wires.</a:t>
            </a:r>
            <a:endParaRPr sz="1600">
              <a:latin typeface="Arial MT"/>
              <a:cs typeface="Arial MT"/>
            </a:endParaRPr>
          </a:p>
          <a:p>
            <a:pPr marL="299085" marR="3302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length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increases,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10">
                <a:latin typeface="Arial MT"/>
                <a:cs typeface="Arial MT"/>
              </a:rPr>
              <a:t>synchronization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 </a:t>
            </a:r>
            <a:r>
              <a:rPr dirty="0" sz="1600" spc="-10">
                <a:latin typeface="Arial MT"/>
                <a:cs typeface="Arial MT"/>
              </a:rPr>
              <a:t>multiple </a:t>
            </a:r>
            <a:r>
              <a:rPr dirty="0" sz="1600">
                <a:latin typeface="Arial MT"/>
                <a:cs typeface="Arial MT"/>
              </a:rPr>
              <a:t>channels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becomes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sensitive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distance.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reason,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parallel </a:t>
            </a:r>
            <a:r>
              <a:rPr dirty="0" sz="1600">
                <a:latin typeface="Arial MT"/>
                <a:cs typeface="Arial MT"/>
              </a:rPr>
              <a:t>communication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limited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short </a:t>
            </a:r>
            <a:r>
              <a:rPr dirty="0" sz="1600" spc="-10">
                <a:latin typeface="Arial MT"/>
                <a:cs typeface="Arial MT"/>
              </a:rPr>
              <a:t>distances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2486" y="731773"/>
            <a:ext cx="4071239" cy="305343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398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WAN</a:t>
            </a:r>
            <a:r>
              <a:rPr dirty="0" sz="1600" spc="-8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Operations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4297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/>
              <a:t>Circuit-</a:t>
            </a:r>
            <a:r>
              <a:rPr dirty="0" sz="2400"/>
              <a:t>Switched</a:t>
            </a:r>
            <a:r>
              <a:rPr dirty="0" sz="2400" spc="-40"/>
              <a:t> </a:t>
            </a:r>
            <a:r>
              <a:rPr dirty="0" sz="2400" spc="-10"/>
              <a:t>Communication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4137025" cy="309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circuit-</a:t>
            </a:r>
            <a:r>
              <a:rPr dirty="0" sz="1600">
                <a:latin typeface="Arial MT"/>
                <a:cs typeface="Arial MT"/>
              </a:rPr>
              <a:t>switched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establishes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dedicated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circuit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channel)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between </a:t>
            </a:r>
            <a:r>
              <a:rPr dirty="0" sz="1600">
                <a:latin typeface="Arial MT"/>
                <a:cs typeface="Arial MT"/>
              </a:rPr>
              <a:t>endpoints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before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users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communicate.</a:t>
            </a:r>
            <a:endParaRPr sz="1600">
              <a:latin typeface="Arial MT"/>
              <a:cs typeface="Arial MT"/>
            </a:endParaRPr>
          </a:p>
          <a:p>
            <a:pPr marL="299085" marR="5016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Establishes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dedicated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virtual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connection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provider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 </a:t>
            </a:r>
            <a:r>
              <a:rPr dirty="0" sz="1600">
                <a:latin typeface="Arial MT"/>
                <a:cs typeface="Arial MT"/>
              </a:rPr>
              <a:t>before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communication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start.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communication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path.</a:t>
            </a:r>
            <a:endParaRPr sz="1600">
              <a:latin typeface="Arial MT"/>
              <a:cs typeface="Arial MT"/>
            </a:endParaRPr>
          </a:p>
          <a:p>
            <a:pPr marL="299085" marR="4381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most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circuit- </a:t>
            </a:r>
            <a:r>
              <a:rPr dirty="0" sz="1600">
                <a:latin typeface="Arial MT"/>
                <a:cs typeface="Arial MT"/>
              </a:rPr>
              <a:t>switched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technologies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public </a:t>
            </a:r>
            <a:r>
              <a:rPr dirty="0" sz="1600">
                <a:latin typeface="Arial MT"/>
                <a:cs typeface="Arial MT"/>
              </a:rPr>
              <a:t>switched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telephone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(PSTN)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legacy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Integrated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Digital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(ISDN).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0633" y="1031875"/>
            <a:ext cx="4197949" cy="267216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398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WAN</a:t>
            </a:r>
            <a:r>
              <a:rPr dirty="0" sz="1600" spc="-8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Operations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4970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Packet-</a:t>
            </a:r>
            <a:r>
              <a:rPr dirty="0" sz="2400"/>
              <a:t>Switched</a:t>
            </a:r>
            <a:r>
              <a:rPr dirty="0" sz="2400" spc="-100"/>
              <a:t> </a:t>
            </a:r>
            <a:r>
              <a:rPr dirty="0" sz="2400" spc="-10"/>
              <a:t>Communication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4118610" cy="3482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4701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communication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most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commonly </a:t>
            </a:r>
            <a:r>
              <a:rPr dirty="0" sz="1600">
                <a:latin typeface="Arial MT"/>
                <a:cs typeface="Arial MT"/>
              </a:rPr>
              <a:t>implemented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packet-switched communication.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Segments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are </a:t>
            </a:r>
            <a:r>
              <a:rPr dirty="0" sz="1600">
                <a:latin typeface="Arial MT"/>
                <a:cs typeface="Arial MT"/>
              </a:rPr>
              <a:t>routed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shared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Much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less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expensive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10">
                <a:latin typeface="Arial MT"/>
                <a:cs typeface="Arial MT"/>
              </a:rPr>
              <a:t> flexible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than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circuit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switching.</a:t>
            </a:r>
            <a:endParaRPr sz="1600">
              <a:latin typeface="Arial MT"/>
              <a:cs typeface="Arial MT"/>
            </a:endParaRPr>
          </a:p>
          <a:p>
            <a:pPr marL="299085" marR="17970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packet-</a:t>
            </a:r>
            <a:r>
              <a:rPr dirty="0" sz="1600">
                <a:latin typeface="Arial MT"/>
                <a:cs typeface="Arial MT"/>
              </a:rPr>
              <a:t>switched</a:t>
            </a:r>
            <a:r>
              <a:rPr dirty="0" sz="1600" spc="-25">
                <a:latin typeface="Arial MT"/>
                <a:cs typeface="Arial MT"/>
              </a:rPr>
              <a:t> WAN </a:t>
            </a:r>
            <a:r>
              <a:rPr dirty="0" sz="1600">
                <a:latin typeface="Arial MT"/>
                <a:cs typeface="Arial MT"/>
              </a:rPr>
              <a:t>technologies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are:</a:t>
            </a:r>
            <a:endParaRPr sz="1600">
              <a:latin typeface="Arial MT"/>
              <a:cs typeface="Arial MT"/>
            </a:endParaRPr>
          </a:p>
          <a:p>
            <a:pPr lvl="1" marL="370840" indent="-285115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Ethernet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WAN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(Metro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Ethernet),</a:t>
            </a:r>
            <a:endParaRPr sz="1400">
              <a:latin typeface="Arial MT"/>
              <a:cs typeface="Arial MT"/>
            </a:endParaRPr>
          </a:p>
          <a:p>
            <a:pPr lvl="1" marL="370840" indent="-285115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Multiprotocol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Label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Switching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(MPLS)</a:t>
            </a:r>
            <a:endParaRPr sz="1400">
              <a:latin typeface="Arial MT"/>
              <a:cs typeface="Arial MT"/>
            </a:endParaRPr>
          </a:p>
          <a:p>
            <a:pPr lvl="1" marL="370840" indent="-285115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Frame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Relay</a:t>
            </a:r>
            <a:endParaRPr sz="1400">
              <a:latin typeface="Arial MT"/>
              <a:cs typeface="Arial MT"/>
            </a:endParaRPr>
          </a:p>
          <a:p>
            <a:pPr lvl="1" marL="370840" indent="-285115">
              <a:lnSpc>
                <a:spcPct val="100000"/>
              </a:lnSpc>
              <a:spcBef>
                <a:spcPts val="52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Asynchronous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Transfer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(ATM).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6813" y="1302766"/>
            <a:ext cx="3911897" cy="249736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5"/>
              </a:lnSpc>
              <a:spcBef>
                <a:spcPts val="95"/>
              </a:spcBef>
            </a:pPr>
            <a:r>
              <a:rPr dirty="0"/>
              <a:t>WAN</a:t>
            </a:r>
            <a:r>
              <a:rPr dirty="0" spc="-80"/>
              <a:t> </a:t>
            </a:r>
            <a:r>
              <a:rPr dirty="0" spc="-10"/>
              <a:t>Operations</a:t>
            </a:r>
          </a:p>
          <a:p>
            <a:pPr marL="12700">
              <a:lnSpc>
                <a:spcPts val="2585"/>
              </a:lnSpc>
            </a:pPr>
            <a:r>
              <a:rPr dirty="0" sz="2400"/>
              <a:t>SDH,</a:t>
            </a:r>
            <a:r>
              <a:rPr dirty="0" sz="2400" spc="-75"/>
              <a:t> </a:t>
            </a:r>
            <a:r>
              <a:rPr dirty="0" sz="2400" spc="-25"/>
              <a:t>SONET,</a:t>
            </a:r>
            <a:r>
              <a:rPr dirty="0" sz="2400" spc="-75"/>
              <a:t> </a:t>
            </a:r>
            <a:r>
              <a:rPr dirty="0" sz="2400"/>
              <a:t>and</a:t>
            </a:r>
            <a:r>
              <a:rPr dirty="0" sz="2400" spc="-65"/>
              <a:t> </a:t>
            </a:r>
            <a:r>
              <a:rPr dirty="0" sz="2400" spc="-20"/>
              <a:t>DWDM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8739" y="685292"/>
            <a:ext cx="8695690" cy="37325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fiber-</a:t>
            </a:r>
            <a:r>
              <a:rPr dirty="0" sz="1600">
                <a:latin typeface="Arial MT"/>
                <a:cs typeface="Arial MT"/>
              </a:rPr>
              <a:t>optic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infrastructures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transport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between destinations.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Fiber-</a:t>
            </a:r>
            <a:r>
              <a:rPr dirty="0" sz="1600">
                <a:latin typeface="Arial MT"/>
                <a:cs typeface="Arial MT"/>
              </a:rPr>
              <a:t>optic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cable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superior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copper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cable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distance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transmissions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due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lower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attenuation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interference.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optical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fiber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OSI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standards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available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providers:</a:t>
            </a:r>
            <a:endParaRPr sz="1600">
              <a:latin typeface="Arial MT"/>
              <a:cs typeface="Arial MT"/>
            </a:endParaRPr>
          </a:p>
          <a:p>
            <a:pPr marL="299085" marR="285750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SDH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Synchronous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Digital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Hierarchy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(SDH)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standard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transporting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over </a:t>
            </a:r>
            <a:r>
              <a:rPr dirty="0" sz="1600" spc="-10">
                <a:latin typeface="Arial MT"/>
                <a:cs typeface="Arial MT"/>
              </a:rPr>
              <a:t>fiber-</a:t>
            </a:r>
            <a:r>
              <a:rPr dirty="0" sz="1600">
                <a:latin typeface="Arial MT"/>
                <a:cs typeface="Arial MT"/>
              </a:rPr>
              <a:t>optic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cable.</a:t>
            </a:r>
            <a:endParaRPr sz="1600">
              <a:latin typeface="Arial MT"/>
              <a:cs typeface="Arial MT"/>
            </a:endParaRPr>
          </a:p>
          <a:p>
            <a:pPr marL="299085" marR="429895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SONET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Synchronous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Optical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(SONET)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North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American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standard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that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SDH.</a:t>
            </a:r>
            <a:endParaRPr sz="1600">
              <a:latin typeface="Arial MT"/>
              <a:cs typeface="Arial MT"/>
            </a:endParaRPr>
          </a:p>
          <a:p>
            <a:pPr marL="12700" marR="73660">
              <a:lnSpc>
                <a:spcPct val="100000"/>
              </a:lnSpc>
              <a:spcBef>
                <a:spcPts val="385"/>
              </a:spcBef>
            </a:pPr>
            <a:r>
              <a:rPr dirty="0" sz="1600" b="1">
                <a:latin typeface="Arial"/>
                <a:cs typeface="Arial"/>
              </a:rPr>
              <a:t>SDH/SONET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define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how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transfer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multiple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voice,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video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communications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optical </a:t>
            </a:r>
            <a:r>
              <a:rPr dirty="0" sz="1600">
                <a:latin typeface="Arial MT"/>
                <a:cs typeface="Arial MT"/>
              </a:rPr>
              <a:t>fiber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lasers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light-</a:t>
            </a:r>
            <a:r>
              <a:rPr dirty="0" sz="1600">
                <a:latin typeface="Arial MT"/>
                <a:cs typeface="Arial MT"/>
              </a:rPr>
              <a:t>emitting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diodes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(LEDs)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great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distances.</a:t>
            </a:r>
            <a:endParaRPr sz="1600">
              <a:latin typeface="Arial MT"/>
              <a:cs typeface="Arial MT"/>
            </a:endParaRPr>
          </a:p>
          <a:p>
            <a:pPr marL="12700" marR="181610">
              <a:lnSpc>
                <a:spcPct val="100000"/>
              </a:lnSpc>
              <a:spcBef>
                <a:spcPts val="385"/>
              </a:spcBef>
            </a:pPr>
            <a:r>
              <a:rPr dirty="0" sz="1600" b="1">
                <a:latin typeface="Arial"/>
                <a:cs typeface="Arial"/>
              </a:rPr>
              <a:t>Dense</a:t>
            </a:r>
            <a:r>
              <a:rPr dirty="0" sz="1600" spc="-5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Wavelength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Division Multiplexing (DWDM)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newer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technology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increases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10">
                <a:latin typeface="Arial MT"/>
                <a:cs typeface="Arial MT"/>
              </a:rPr>
              <a:t>data-</a:t>
            </a:r>
            <a:r>
              <a:rPr dirty="0" sz="1600">
                <a:latin typeface="Arial MT"/>
                <a:cs typeface="Arial MT"/>
              </a:rPr>
              <a:t>carrying capacity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SDH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SONET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simultaneously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sending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multiple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streams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data </a:t>
            </a:r>
            <a:r>
              <a:rPr dirty="0" sz="1600">
                <a:latin typeface="Arial MT"/>
                <a:cs typeface="Arial MT"/>
              </a:rPr>
              <a:t>(multiplexing)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different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wavelengths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light.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5205730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7.3</a:t>
            </a:r>
            <a:r>
              <a:rPr dirty="0" sz="4600" spc="-245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Traditional</a:t>
            </a:r>
            <a:r>
              <a:rPr dirty="0" sz="4600" spc="-155">
                <a:solidFill>
                  <a:srgbClr val="AEE8FA"/>
                </a:solidFill>
              </a:rPr>
              <a:t> </a:t>
            </a:r>
            <a:r>
              <a:rPr dirty="0" sz="4600" spc="-25">
                <a:solidFill>
                  <a:srgbClr val="AEE8FA"/>
                </a:solidFill>
              </a:rPr>
              <a:t>WAN </a:t>
            </a:r>
            <a:r>
              <a:rPr dirty="0" sz="4600" spc="-10">
                <a:solidFill>
                  <a:srgbClr val="AEE8FA"/>
                </a:solidFill>
              </a:rPr>
              <a:t>Connectivity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6492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Traditional</a:t>
            </a:r>
            <a:r>
              <a:rPr dirty="0" sz="1600" spc="-6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WAN</a:t>
            </a:r>
            <a:r>
              <a:rPr dirty="0" sz="1600" spc="-5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Connectivity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10476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Traditional</a:t>
            </a:r>
            <a:r>
              <a:rPr dirty="0" sz="2400" spc="-125"/>
              <a:t> </a:t>
            </a:r>
            <a:r>
              <a:rPr dirty="0" sz="2400"/>
              <a:t>WAN</a:t>
            </a:r>
            <a:r>
              <a:rPr dirty="0" sz="2400" spc="-140"/>
              <a:t> </a:t>
            </a:r>
            <a:r>
              <a:rPr dirty="0" sz="2400"/>
              <a:t>Connectivity</a:t>
            </a:r>
            <a:r>
              <a:rPr dirty="0" sz="2400" spc="-114"/>
              <a:t> </a:t>
            </a:r>
            <a:r>
              <a:rPr dirty="0" sz="2400" spc="-10"/>
              <a:t>Options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3861435" cy="285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5405">
              <a:lnSpc>
                <a:spcPct val="100000"/>
              </a:lnSpc>
              <a:spcBef>
                <a:spcPts val="95"/>
              </a:spcBef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understand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today,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helps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know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started.</a:t>
            </a:r>
            <a:endParaRPr sz="1600">
              <a:latin typeface="Arial MT"/>
              <a:cs typeface="Arial MT"/>
            </a:endParaRPr>
          </a:p>
          <a:p>
            <a:pPr marL="299085" marR="4191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LANs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appeared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1980s, </a:t>
            </a:r>
            <a:r>
              <a:rPr dirty="0" sz="1600">
                <a:latin typeface="Arial MT"/>
                <a:cs typeface="Arial MT"/>
              </a:rPr>
              <a:t>organizations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began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</a:t>
            </a:r>
            <a:r>
              <a:rPr dirty="0" sz="1600" spc="-25">
                <a:latin typeface="Arial MT"/>
                <a:cs typeface="Arial MT"/>
              </a:rPr>
              <a:t> to </a:t>
            </a:r>
            <a:r>
              <a:rPr dirty="0" sz="1600">
                <a:latin typeface="Arial MT"/>
                <a:cs typeface="Arial MT"/>
              </a:rPr>
              <a:t>interconnect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locations.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8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their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connect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loop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service provider.</a:t>
            </a:r>
            <a:endParaRPr sz="1600">
              <a:latin typeface="Arial MT"/>
              <a:cs typeface="Arial MT"/>
            </a:endParaRPr>
          </a:p>
          <a:p>
            <a:pPr marL="299085" marR="24765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accomplished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using </a:t>
            </a:r>
            <a:r>
              <a:rPr dirty="0" sz="1600">
                <a:latin typeface="Arial MT"/>
                <a:cs typeface="Arial MT"/>
              </a:rPr>
              <a:t>dedicated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lines,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switched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provider.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1765" y="1113130"/>
            <a:ext cx="3860583" cy="288322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562356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7.1</a:t>
            </a:r>
            <a:r>
              <a:rPr dirty="0" sz="4600" spc="-8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Purpose</a:t>
            </a:r>
            <a:r>
              <a:rPr dirty="0" sz="4600" spc="-7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of</a:t>
            </a:r>
            <a:r>
              <a:rPr dirty="0" sz="4600" spc="-95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WANs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6492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Traditional</a:t>
            </a:r>
            <a:r>
              <a:rPr dirty="0" sz="1600" spc="-6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WAN</a:t>
            </a:r>
            <a:r>
              <a:rPr dirty="0" sz="1600" spc="-5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Connectivity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7680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Common</a:t>
            </a:r>
            <a:r>
              <a:rPr dirty="0" sz="2400" spc="-105"/>
              <a:t> </a:t>
            </a:r>
            <a:r>
              <a:rPr dirty="0" sz="2400" spc="-10"/>
              <a:t>WAN</a:t>
            </a:r>
            <a:r>
              <a:rPr dirty="0" sz="2400" spc="-150"/>
              <a:t> </a:t>
            </a:r>
            <a:r>
              <a:rPr dirty="0" sz="2400" spc="-10"/>
              <a:t>Terminology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27051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Point-to-</a:t>
            </a:r>
            <a:r>
              <a:rPr dirty="0"/>
              <a:t>point</a:t>
            </a:r>
            <a:r>
              <a:rPr dirty="0" spc="-15"/>
              <a:t> </a:t>
            </a:r>
            <a:r>
              <a:rPr dirty="0"/>
              <a:t>lines</a:t>
            </a:r>
            <a:r>
              <a:rPr dirty="0" spc="-35"/>
              <a:t> </a:t>
            </a:r>
            <a:r>
              <a:rPr dirty="0"/>
              <a:t>could</a:t>
            </a:r>
            <a:r>
              <a:rPr dirty="0" spc="-35"/>
              <a:t> </a:t>
            </a:r>
            <a:r>
              <a:rPr dirty="0"/>
              <a:t>be</a:t>
            </a:r>
            <a:r>
              <a:rPr dirty="0" spc="-30"/>
              <a:t> </a:t>
            </a:r>
            <a:r>
              <a:rPr dirty="0"/>
              <a:t>leased</a:t>
            </a:r>
            <a:r>
              <a:rPr dirty="0" spc="-40"/>
              <a:t> </a:t>
            </a:r>
            <a:r>
              <a:rPr dirty="0"/>
              <a:t>from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25"/>
              <a:t> </a:t>
            </a:r>
            <a:r>
              <a:rPr dirty="0"/>
              <a:t>service</a:t>
            </a:r>
            <a:r>
              <a:rPr dirty="0" spc="-40"/>
              <a:t> </a:t>
            </a:r>
            <a:r>
              <a:rPr dirty="0"/>
              <a:t>provider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were</a:t>
            </a:r>
            <a:r>
              <a:rPr dirty="0" spc="-10"/>
              <a:t> </a:t>
            </a:r>
            <a:r>
              <a:rPr dirty="0"/>
              <a:t>called</a:t>
            </a:r>
            <a:r>
              <a:rPr dirty="0" spc="-45"/>
              <a:t> </a:t>
            </a:r>
            <a:r>
              <a:rPr dirty="0" spc="-10"/>
              <a:t>“leased </a:t>
            </a:r>
            <a:r>
              <a:rPr dirty="0"/>
              <a:t>lines”.</a:t>
            </a:r>
            <a:r>
              <a:rPr dirty="0" spc="-7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term</a:t>
            </a:r>
            <a:r>
              <a:rPr dirty="0" spc="-15"/>
              <a:t> </a:t>
            </a:r>
            <a:r>
              <a:rPr dirty="0"/>
              <a:t>refers</a:t>
            </a:r>
            <a:r>
              <a:rPr dirty="0" spc="-10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fact</a:t>
            </a:r>
            <a:r>
              <a:rPr dirty="0" spc="-25"/>
              <a:t> </a:t>
            </a:r>
            <a:r>
              <a:rPr dirty="0"/>
              <a:t>that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organization</a:t>
            </a:r>
            <a:r>
              <a:rPr dirty="0" spc="-45"/>
              <a:t> </a:t>
            </a:r>
            <a:r>
              <a:rPr dirty="0"/>
              <a:t>pays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monthly</a:t>
            </a:r>
            <a:r>
              <a:rPr dirty="0" spc="-15"/>
              <a:t> </a:t>
            </a:r>
            <a:r>
              <a:rPr dirty="0"/>
              <a:t>lease</a:t>
            </a:r>
            <a:r>
              <a:rPr dirty="0" spc="-50"/>
              <a:t> </a:t>
            </a:r>
            <a:r>
              <a:rPr dirty="0"/>
              <a:t>fee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 spc="-50"/>
              <a:t>a </a:t>
            </a:r>
            <a:r>
              <a:rPr dirty="0"/>
              <a:t>service</a:t>
            </a:r>
            <a:r>
              <a:rPr dirty="0" spc="-55"/>
              <a:t> </a:t>
            </a:r>
            <a:r>
              <a:rPr dirty="0"/>
              <a:t>provider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use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 spc="-20"/>
              <a:t>line.</a:t>
            </a:r>
          </a:p>
          <a:p>
            <a:pPr algn="just" marL="299085" marR="48704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  <a:tab pos="300990" algn="l"/>
              </a:tabLst>
            </a:pPr>
            <a:r>
              <a:rPr dirty="0"/>
              <a:t>	Leased</a:t>
            </a:r>
            <a:r>
              <a:rPr dirty="0" spc="-45"/>
              <a:t> </a:t>
            </a:r>
            <a:r>
              <a:rPr dirty="0"/>
              <a:t>lines</a:t>
            </a:r>
            <a:r>
              <a:rPr dirty="0" spc="-55"/>
              <a:t> </a:t>
            </a:r>
            <a:r>
              <a:rPr dirty="0"/>
              <a:t>are</a:t>
            </a:r>
            <a:r>
              <a:rPr dirty="0" spc="-25"/>
              <a:t> </a:t>
            </a:r>
            <a:r>
              <a:rPr dirty="0"/>
              <a:t>available</a:t>
            </a:r>
            <a:r>
              <a:rPr dirty="0" spc="-7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different</a:t>
            </a:r>
            <a:r>
              <a:rPr dirty="0" spc="-35"/>
              <a:t> </a:t>
            </a:r>
            <a:r>
              <a:rPr dirty="0"/>
              <a:t>fixed</a:t>
            </a:r>
            <a:r>
              <a:rPr dirty="0" spc="-30"/>
              <a:t> </a:t>
            </a:r>
            <a:r>
              <a:rPr dirty="0"/>
              <a:t>capacities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are</a:t>
            </a:r>
            <a:r>
              <a:rPr dirty="0" spc="-20"/>
              <a:t> </a:t>
            </a:r>
            <a:r>
              <a:rPr dirty="0"/>
              <a:t>generally</a:t>
            </a:r>
            <a:r>
              <a:rPr dirty="0" spc="-45"/>
              <a:t> </a:t>
            </a:r>
            <a:r>
              <a:rPr dirty="0" spc="-10"/>
              <a:t>priced </a:t>
            </a:r>
            <a:r>
              <a:rPr dirty="0"/>
              <a:t>based</a:t>
            </a:r>
            <a:r>
              <a:rPr dirty="0" spc="-45"/>
              <a:t> </a:t>
            </a:r>
            <a:r>
              <a:rPr dirty="0"/>
              <a:t>on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bandwidth</a:t>
            </a:r>
            <a:r>
              <a:rPr dirty="0" spc="-30"/>
              <a:t> </a:t>
            </a:r>
            <a:r>
              <a:rPr dirty="0"/>
              <a:t>required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distance</a:t>
            </a:r>
            <a:r>
              <a:rPr dirty="0" spc="-45"/>
              <a:t> </a:t>
            </a:r>
            <a:r>
              <a:rPr dirty="0"/>
              <a:t>between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two</a:t>
            </a:r>
            <a:r>
              <a:rPr dirty="0" spc="-20"/>
              <a:t> </a:t>
            </a:r>
            <a:r>
              <a:rPr dirty="0" spc="-10"/>
              <a:t>connected points.</a:t>
            </a:r>
          </a:p>
          <a:p>
            <a:pPr marL="299085" marR="18034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/>
              <a:t>There</a:t>
            </a:r>
            <a:r>
              <a:rPr dirty="0" spc="-30"/>
              <a:t> </a:t>
            </a:r>
            <a:r>
              <a:rPr dirty="0"/>
              <a:t>are</a:t>
            </a:r>
            <a:r>
              <a:rPr dirty="0" spc="-20"/>
              <a:t> </a:t>
            </a:r>
            <a:r>
              <a:rPr dirty="0"/>
              <a:t>two</a:t>
            </a:r>
            <a:r>
              <a:rPr dirty="0" spc="-25"/>
              <a:t> </a:t>
            </a:r>
            <a:r>
              <a:rPr dirty="0"/>
              <a:t>systems</a:t>
            </a:r>
            <a:r>
              <a:rPr dirty="0" spc="-5"/>
              <a:t> </a:t>
            </a:r>
            <a:r>
              <a:rPr dirty="0"/>
              <a:t>used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define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digital</a:t>
            </a:r>
            <a:r>
              <a:rPr dirty="0" spc="-45"/>
              <a:t> </a:t>
            </a:r>
            <a:r>
              <a:rPr dirty="0"/>
              <a:t>capacity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copper</a:t>
            </a:r>
            <a:r>
              <a:rPr dirty="0" spc="-30"/>
              <a:t> </a:t>
            </a:r>
            <a:r>
              <a:rPr dirty="0"/>
              <a:t>media</a:t>
            </a:r>
            <a:r>
              <a:rPr dirty="0" spc="-40"/>
              <a:t> </a:t>
            </a:r>
            <a:r>
              <a:rPr dirty="0" spc="-10"/>
              <a:t>serial link:</a:t>
            </a:r>
          </a:p>
          <a:p>
            <a:pPr lvl="1" marL="370840" indent="-285115">
              <a:lnSpc>
                <a:spcPts val="1639"/>
              </a:lnSpc>
              <a:spcBef>
                <a:spcPts val="515"/>
              </a:spcBef>
              <a:buClr>
                <a:srgbClr val="57575B"/>
              </a:buClr>
              <a:buFont typeface="Arial MT"/>
              <a:buChar char="•"/>
              <a:tabLst>
                <a:tab pos="370840" algn="l"/>
              </a:tabLst>
            </a:pPr>
            <a:r>
              <a:rPr dirty="0" sz="1400" spc="-45" b="1">
                <a:latin typeface="Arial"/>
                <a:cs typeface="Arial"/>
              </a:rPr>
              <a:t>T-</a:t>
            </a:r>
            <a:r>
              <a:rPr dirty="0" sz="1400" b="1">
                <a:latin typeface="Arial"/>
                <a:cs typeface="Arial"/>
              </a:rPr>
              <a:t>carrier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North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America,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45">
                <a:latin typeface="Arial MT"/>
                <a:cs typeface="Arial MT"/>
              </a:rPr>
              <a:t>T-</a:t>
            </a:r>
            <a:r>
              <a:rPr dirty="0" sz="1400">
                <a:latin typeface="Arial MT"/>
                <a:cs typeface="Arial MT"/>
              </a:rPr>
              <a:t>carrier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T1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links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supporting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bandwidth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up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1.544</a:t>
            </a:r>
            <a:endParaRPr sz="1400">
              <a:latin typeface="Arial MT"/>
              <a:cs typeface="Arial MT"/>
            </a:endParaRPr>
          </a:p>
          <a:p>
            <a:pPr marL="370840">
              <a:lnSpc>
                <a:spcPts val="1639"/>
              </a:lnSpc>
            </a:pPr>
            <a:r>
              <a:rPr dirty="0" sz="1400"/>
              <a:t>Mbps</a:t>
            </a:r>
            <a:r>
              <a:rPr dirty="0" sz="1400" spc="-35"/>
              <a:t> </a:t>
            </a:r>
            <a:r>
              <a:rPr dirty="0" sz="1400"/>
              <a:t>and</a:t>
            </a:r>
            <a:r>
              <a:rPr dirty="0" sz="1400" spc="-60"/>
              <a:t> </a:t>
            </a:r>
            <a:r>
              <a:rPr dirty="0" sz="1400"/>
              <a:t>T3</a:t>
            </a:r>
            <a:r>
              <a:rPr dirty="0" sz="1400" spc="-35"/>
              <a:t> </a:t>
            </a:r>
            <a:r>
              <a:rPr dirty="0" sz="1400"/>
              <a:t>links</a:t>
            </a:r>
            <a:r>
              <a:rPr dirty="0" sz="1400" spc="-25"/>
              <a:t> </a:t>
            </a:r>
            <a:r>
              <a:rPr dirty="0" sz="1400"/>
              <a:t>supporting</a:t>
            </a:r>
            <a:r>
              <a:rPr dirty="0" sz="1400" spc="-65"/>
              <a:t> </a:t>
            </a:r>
            <a:r>
              <a:rPr dirty="0" sz="1400"/>
              <a:t>bandwidth</a:t>
            </a:r>
            <a:r>
              <a:rPr dirty="0" sz="1400" spc="-40"/>
              <a:t> </a:t>
            </a:r>
            <a:r>
              <a:rPr dirty="0" sz="1400"/>
              <a:t>up</a:t>
            </a:r>
            <a:r>
              <a:rPr dirty="0" sz="1400" spc="-25"/>
              <a:t> </a:t>
            </a:r>
            <a:r>
              <a:rPr dirty="0" sz="1400"/>
              <a:t>to</a:t>
            </a:r>
            <a:r>
              <a:rPr dirty="0" sz="1400" spc="-30"/>
              <a:t> </a:t>
            </a:r>
            <a:r>
              <a:rPr dirty="0" sz="1400"/>
              <a:t>43.7</a:t>
            </a:r>
            <a:r>
              <a:rPr dirty="0" sz="1400" spc="-50"/>
              <a:t> </a:t>
            </a:r>
            <a:r>
              <a:rPr dirty="0" sz="1400" spc="-10"/>
              <a:t>Mbps.</a:t>
            </a:r>
            <a:endParaRPr sz="1400"/>
          </a:p>
          <a:p>
            <a:pPr lvl="1" marL="370840" marR="457200" indent="-285750">
              <a:lnSpc>
                <a:spcPts val="1600"/>
              </a:lnSpc>
              <a:spcBef>
                <a:spcPts val="635"/>
              </a:spcBef>
              <a:buClr>
                <a:srgbClr val="57575B"/>
              </a:buClr>
              <a:buFont typeface="Arial MT"/>
              <a:buChar char="•"/>
              <a:tabLst>
                <a:tab pos="370840" algn="l"/>
              </a:tabLst>
            </a:pPr>
            <a:r>
              <a:rPr dirty="0" sz="1400" spc="-10" b="1">
                <a:latin typeface="Arial"/>
                <a:cs typeface="Arial"/>
              </a:rPr>
              <a:t>E-</a:t>
            </a:r>
            <a:r>
              <a:rPr dirty="0" sz="1400" b="1">
                <a:latin typeface="Arial"/>
                <a:cs typeface="Arial"/>
              </a:rPr>
              <a:t>carrier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–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Europe,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E-</a:t>
            </a:r>
            <a:r>
              <a:rPr dirty="0" sz="1400">
                <a:latin typeface="Arial MT"/>
                <a:cs typeface="Arial MT"/>
              </a:rPr>
              <a:t>carrier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E1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links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supporting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bandwidth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up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2.048 </a:t>
            </a:r>
            <a:r>
              <a:rPr dirty="0" sz="1400">
                <a:latin typeface="Arial MT"/>
                <a:cs typeface="Arial MT"/>
              </a:rPr>
              <a:t>Mbps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E3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links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supporting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bandwidth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up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34.368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Mbps.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Traditional</a:t>
            </a:r>
            <a:r>
              <a:rPr dirty="0" spc="-60"/>
              <a:t> </a:t>
            </a:r>
            <a:r>
              <a:rPr dirty="0"/>
              <a:t>WAN</a:t>
            </a:r>
            <a:r>
              <a:rPr dirty="0" spc="-50"/>
              <a:t> </a:t>
            </a:r>
            <a:r>
              <a:rPr dirty="0" spc="-10"/>
              <a:t>Connectivity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Common</a:t>
            </a:r>
            <a:r>
              <a:rPr dirty="0" sz="2400" spc="-100"/>
              <a:t> </a:t>
            </a:r>
            <a:r>
              <a:rPr dirty="0" sz="2400" spc="-10"/>
              <a:t>WAN</a:t>
            </a:r>
            <a:r>
              <a:rPr dirty="0" sz="2400" spc="-145"/>
              <a:t> </a:t>
            </a:r>
            <a:r>
              <a:rPr dirty="0" sz="2400" spc="-30"/>
              <a:t>Terminology</a:t>
            </a:r>
            <a:r>
              <a:rPr dirty="0" sz="2400" spc="-8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785622"/>
            <a:ext cx="664273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summarizes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advantages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disadvantages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leased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lines.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26363" y="1296669"/>
          <a:ext cx="738441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195"/>
                <a:gridCol w="6242684"/>
              </a:tblGrid>
              <a:tr h="258445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Advantages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19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Simplicity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Point-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to-point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communication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links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require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minimal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expertise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install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maintain.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1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Quality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Point-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to-point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communication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links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usually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offer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quality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service,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if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they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have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adequate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bandwidth.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Availability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647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Constant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availability</a:t>
                      </a:r>
                      <a:r>
                        <a:rPr dirty="0" sz="1100" spc="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essential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some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applications,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such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e-commerce.</a:t>
                      </a:r>
                      <a:r>
                        <a:rPr dirty="0" sz="11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Point-to-point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communication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links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provide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permanent,</a:t>
                      </a:r>
                      <a:r>
                        <a:rPr dirty="0" sz="11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dedicated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capacity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which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required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1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VoIP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Video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over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IP.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626363" y="3117976"/>
          <a:ext cx="7384415" cy="1283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195"/>
                <a:gridCol w="6242684"/>
              </a:tblGrid>
              <a:tr h="25907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Disadvantages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937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Cost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47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Point-to-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point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links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generally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most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expensive</a:t>
                      </a:r>
                      <a:r>
                        <a:rPr dirty="0" sz="1100" spc="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type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WAN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access.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cost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leased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line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solutions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become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significant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they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connect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many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sites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over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increasing distances.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31165">
                <a:tc>
                  <a:txBody>
                    <a:bodyPr/>
                    <a:lstStyle/>
                    <a:p>
                      <a:pPr marL="91440" marR="346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Limited flexibility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05104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WAN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traffic</a:t>
                      </a:r>
                      <a:r>
                        <a:rPr dirty="0" sz="11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often</a:t>
                      </a:r>
                      <a:r>
                        <a:rPr dirty="0" sz="11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variable,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leased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lines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have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fixed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capacity,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so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bandwidth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line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seldom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matches</a:t>
                      </a:r>
                      <a:r>
                        <a:rPr dirty="0" sz="11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need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exactly.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Traditional</a:t>
            </a:r>
            <a:r>
              <a:rPr dirty="0" spc="-60"/>
              <a:t> </a:t>
            </a:r>
            <a:r>
              <a:rPr dirty="0"/>
              <a:t>WAN</a:t>
            </a:r>
            <a:r>
              <a:rPr dirty="0" spc="-50"/>
              <a:t> </a:t>
            </a:r>
            <a:r>
              <a:rPr dirty="0" spc="-10"/>
              <a:t>Connectivity</a:t>
            </a:r>
          </a:p>
          <a:p>
            <a:pPr marL="12700">
              <a:lnSpc>
                <a:spcPts val="2580"/>
              </a:lnSpc>
            </a:pPr>
            <a:r>
              <a:rPr dirty="0" sz="2400" spc="-20"/>
              <a:t>Circuit-</a:t>
            </a:r>
            <a:r>
              <a:rPr dirty="0" sz="2400"/>
              <a:t>Switch</a:t>
            </a:r>
            <a:r>
              <a:rPr dirty="0" sz="2400" spc="-15"/>
              <a:t> </a:t>
            </a:r>
            <a:r>
              <a:rPr dirty="0" sz="2400" spc="-10"/>
              <a:t>Options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66103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Circuit-</a:t>
            </a:r>
            <a:r>
              <a:rPr dirty="0"/>
              <a:t>switched</a:t>
            </a:r>
            <a:r>
              <a:rPr dirty="0" spc="-45"/>
              <a:t> </a:t>
            </a:r>
            <a:r>
              <a:rPr dirty="0"/>
              <a:t>connections</a:t>
            </a:r>
            <a:r>
              <a:rPr dirty="0" spc="-45"/>
              <a:t> </a:t>
            </a:r>
            <a:r>
              <a:rPr dirty="0"/>
              <a:t>are</a:t>
            </a:r>
            <a:r>
              <a:rPr dirty="0" spc="-35"/>
              <a:t> </a:t>
            </a:r>
            <a:r>
              <a:rPr dirty="0"/>
              <a:t>provided</a:t>
            </a:r>
            <a:r>
              <a:rPr dirty="0" spc="-45"/>
              <a:t> </a:t>
            </a:r>
            <a:r>
              <a:rPr dirty="0"/>
              <a:t>by</a:t>
            </a:r>
            <a:r>
              <a:rPr dirty="0" spc="-30"/>
              <a:t> </a:t>
            </a:r>
            <a:r>
              <a:rPr dirty="0"/>
              <a:t>Public</a:t>
            </a:r>
            <a:r>
              <a:rPr dirty="0" spc="-60"/>
              <a:t> </a:t>
            </a:r>
            <a:r>
              <a:rPr dirty="0"/>
              <a:t>Service</a:t>
            </a:r>
            <a:r>
              <a:rPr dirty="0" spc="-70"/>
              <a:t> </a:t>
            </a:r>
            <a:r>
              <a:rPr dirty="0" spc="-20"/>
              <a:t>Telephone</a:t>
            </a:r>
            <a:r>
              <a:rPr dirty="0" spc="-45"/>
              <a:t> </a:t>
            </a:r>
            <a:r>
              <a:rPr dirty="0" spc="-10"/>
              <a:t>Network </a:t>
            </a:r>
            <a:r>
              <a:rPr dirty="0"/>
              <a:t>(PSTN)</a:t>
            </a:r>
            <a:r>
              <a:rPr dirty="0" spc="-25"/>
              <a:t> </a:t>
            </a:r>
            <a:r>
              <a:rPr dirty="0"/>
              <a:t>carriers.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local</a:t>
            </a:r>
            <a:r>
              <a:rPr dirty="0" spc="-40"/>
              <a:t> </a:t>
            </a:r>
            <a:r>
              <a:rPr dirty="0"/>
              <a:t>loop</a:t>
            </a:r>
            <a:r>
              <a:rPr dirty="0" spc="-40"/>
              <a:t> </a:t>
            </a:r>
            <a:r>
              <a:rPr dirty="0"/>
              <a:t>connecting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CPE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CO</a:t>
            </a:r>
            <a:r>
              <a:rPr dirty="0" spc="-25"/>
              <a:t> </a:t>
            </a:r>
            <a:r>
              <a:rPr dirty="0"/>
              <a:t>is</a:t>
            </a:r>
            <a:r>
              <a:rPr dirty="0" spc="-30"/>
              <a:t> </a:t>
            </a:r>
            <a:r>
              <a:rPr dirty="0"/>
              <a:t>copper</a:t>
            </a:r>
            <a:r>
              <a:rPr dirty="0" spc="-30"/>
              <a:t> </a:t>
            </a:r>
            <a:r>
              <a:rPr dirty="0" spc="-10"/>
              <a:t>media.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/>
              <a:t>There</a:t>
            </a:r>
            <a:r>
              <a:rPr dirty="0" spc="-40"/>
              <a:t> </a:t>
            </a:r>
            <a:r>
              <a:rPr dirty="0"/>
              <a:t>are</a:t>
            </a:r>
            <a:r>
              <a:rPr dirty="0" spc="-30"/>
              <a:t> </a:t>
            </a:r>
            <a:r>
              <a:rPr dirty="0"/>
              <a:t>two</a:t>
            </a:r>
            <a:r>
              <a:rPr dirty="0" spc="-30"/>
              <a:t> </a:t>
            </a:r>
            <a:r>
              <a:rPr dirty="0"/>
              <a:t>traditional</a:t>
            </a:r>
            <a:r>
              <a:rPr dirty="0" spc="-40"/>
              <a:t> </a:t>
            </a:r>
            <a:r>
              <a:rPr dirty="0" spc="-10"/>
              <a:t>circuit-</a:t>
            </a:r>
            <a:r>
              <a:rPr dirty="0"/>
              <a:t>switched</a:t>
            </a:r>
            <a:r>
              <a:rPr dirty="0" spc="-45"/>
              <a:t> </a:t>
            </a:r>
            <a:r>
              <a:rPr dirty="0" spc="-10"/>
              <a:t>options: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b="1">
                <a:latin typeface="Arial"/>
                <a:cs typeface="Arial"/>
              </a:rPr>
              <a:t>Public</a:t>
            </a:r>
            <a:r>
              <a:rPr dirty="0" spc="-5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Service</a:t>
            </a:r>
            <a:r>
              <a:rPr dirty="0" spc="-20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Telephone</a:t>
            </a:r>
            <a:r>
              <a:rPr dirty="0" spc="-4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Network</a:t>
            </a:r>
            <a:r>
              <a:rPr dirty="0" spc="-70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(PSTN)</a:t>
            </a:r>
          </a:p>
          <a:p>
            <a:pPr marL="299085" marR="5080" indent="-287020">
              <a:lnSpc>
                <a:spcPct val="100000"/>
              </a:lnSpc>
              <a:spcBef>
                <a:spcPts val="330"/>
              </a:spcBef>
              <a:buChar char="•"/>
              <a:tabLst>
                <a:tab pos="299085" algn="l"/>
              </a:tabLst>
            </a:pPr>
            <a:r>
              <a:rPr dirty="0" sz="1400"/>
              <a:t>Dialup</a:t>
            </a:r>
            <a:r>
              <a:rPr dirty="0" sz="1400" spc="-30"/>
              <a:t> </a:t>
            </a:r>
            <a:r>
              <a:rPr dirty="0" sz="1400"/>
              <a:t>WAN</a:t>
            </a:r>
            <a:r>
              <a:rPr dirty="0" sz="1400" spc="-30"/>
              <a:t> </a:t>
            </a:r>
            <a:r>
              <a:rPr dirty="0" sz="1400"/>
              <a:t>access</a:t>
            </a:r>
            <a:r>
              <a:rPr dirty="0" sz="1400" spc="-40"/>
              <a:t> </a:t>
            </a:r>
            <a:r>
              <a:rPr dirty="0" sz="1400"/>
              <a:t>uses</a:t>
            </a:r>
            <a:r>
              <a:rPr dirty="0" sz="1400" spc="-35"/>
              <a:t> </a:t>
            </a:r>
            <a:r>
              <a:rPr dirty="0" sz="1400"/>
              <a:t>the</a:t>
            </a:r>
            <a:r>
              <a:rPr dirty="0" sz="1400" spc="-20"/>
              <a:t> </a:t>
            </a:r>
            <a:r>
              <a:rPr dirty="0" sz="1400"/>
              <a:t>PSTN</a:t>
            </a:r>
            <a:r>
              <a:rPr dirty="0" sz="1400" spc="-5"/>
              <a:t> </a:t>
            </a:r>
            <a:r>
              <a:rPr dirty="0" sz="1400"/>
              <a:t>as</a:t>
            </a:r>
            <a:r>
              <a:rPr dirty="0" sz="1400" spc="-10"/>
              <a:t> </a:t>
            </a:r>
            <a:r>
              <a:rPr dirty="0" sz="1400"/>
              <a:t>its</a:t>
            </a:r>
            <a:r>
              <a:rPr dirty="0" sz="1400" spc="-20"/>
              <a:t> </a:t>
            </a:r>
            <a:r>
              <a:rPr dirty="0" sz="1400"/>
              <a:t>WAN</a:t>
            </a:r>
            <a:r>
              <a:rPr dirty="0" sz="1400" spc="-25"/>
              <a:t> </a:t>
            </a:r>
            <a:r>
              <a:rPr dirty="0" sz="1400" spc="-10"/>
              <a:t>connection.</a:t>
            </a:r>
            <a:r>
              <a:rPr dirty="0" sz="1400" spc="-70"/>
              <a:t> </a:t>
            </a:r>
            <a:r>
              <a:rPr dirty="0" sz="1400" spc="-10"/>
              <a:t>Traditional</a:t>
            </a:r>
            <a:r>
              <a:rPr dirty="0" sz="1400" spc="-45"/>
              <a:t> </a:t>
            </a:r>
            <a:r>
              <a:rPr dirty="0" sz="1400"/>
              <a:t>local</a:t>
            </a:r>
            <a:r>
              <a:rPr dirty="0" sz="1400" spc="-25"/>
              <a:t> </a:t>
            </a:r>
            <a:r>
              <a:rPr dirty="0" sz="1400"/>
              <a:t>loops</a:t>
            </a:r>
            <a:r>
              <a:rPr dirty="0" sz="1400" spc="-20"/>
              <a:t> </a:t>
            </a:r>
            <a:r>
              <a:rPr dirty="0" sz="1400"/>
              <a:t>can</a:t>
            </a:r>
            <a:r>
              <a:rPr dirty="0" sz="1400" spc="-20"/>
              <a:t> </a:t>
            </a:r>
            <a:r>
              <a:rPr dirty="0" sz="1400" spc="-10"/>
              <a:t>transport </a:t>
            </a:r>
            <a:r>
              <a:rPr dirty="0" sz="1400"/>
              <a:t>binary</a:t>
            </a:r>
            <a:r>
              <a:rPr dirty="0" sz="1400" spc="-45"/>
              <a:t> </a:t>
            </a:r>
            <a:r>
              <a:rPr dirty="0" sz="1400"/>
              <a:t>computer</a:t>
            </a:r>
            <a:r>
              <a:rPr dirty="0" sz="1400" spc="-60"/>
              <a:t> </a:t>
            </a:r>
            <a:r>
              <a:rPr dirty="0" sz="1400"/>
              <a:t>data</a:t>
            </a:r>
            <a:r>
              <a:rPr dirty="0" sz="1400" spc="-45"/>
              <a:t> </a:t>
            </a:r>
            <a:r>
              <a:rPr dirty="0" sz="1400"/>
              <a:t>through</a:t>
            </a:r>
            <a:r>
              <a:rPr dirty="0" sz="1400" spc="-60"/>
              <a:t> </a:t>
            </a:r>
            <a:r>
              <a:rPr dirty="0" sz="1400"/>
              <a:t>the</a:t>
            </a:r>
            <a:r>
              <a:rPr dirty="0" sz="1400" spc="-35"/>
              <a:t> </a:t>
            </a:r>
            <a:r>
              <a:rPr dirty="0" sz="1400"/>
              <a:t>voice</a:t>
            </a:r>
            <a:r>
              <a:rPr dirty="0" sz="1400" spc="-25"/>
              <a:t> </a:t>
            </a:r>
            <a:r>
              <a:rPr dirty="0" sz="1400"/>
              <a:t>telephone</a:t>
            </a:r>
            <a:r>
              <a:rPr dirty="0" sz="1400" spc="-65"/>
              <a:t> </a:t>
            </a:r>
            <a:r>
              <a:rPr dirty="0" sz="1400"/>
              <a:t>network</a:t>
            </a:r>
            <a:r>
              <a:rPr dirty="0" sz="1400" spc="-45"/>
              <a:t> </a:t>
            </a:r>
            <a:r>
              <a:rPr dirty="0" sz="1400"/>
              <a:t>using</a:t>
            </a:r>
            <a:r>
              <a:rPr dirty="0" sz="1400" spc="-35"/>
              <a:t> </a:t>
            </a:r>
            <a:r>
              <a:rPr dirty="0" sz="1400"/>
              <a:t>a</a:t>
            </a:r>
            <a:r>
              <a:rPr dirty="0" sz="1400" spc="-25"/>
              <a:t> </a:t>
            </a:r>
            <a:r>
              <a:rPr dirty="0" sz="1400"/>
              <a:t>voiceband</a:t>
            </a:r>
            <a:r>
              <a:rPr dirty="0" sz="1400" spc="-50"/>
              <a:t> </a:t>
            </a:r>
            <a:r>
              <a:rPr dirty="0" sz="1400" spc="-10"/>
              <a:t>modem.</a:t>
            </a:r>
            <a:endParaRPr sz="1400"/>
          </a:p>
          <a:p>
            <a:pPr marL="299085" marR="59690" indent="-287020">
              <a:lnSpc>
                <a:spcPct val="100000"/>
              </a:lnSpc>
              <a:spcBef>
                <a:spcPts val="340"/>
              </a:spcBef>
              <a:buChar char="•"/>
              <a:tabLst>
                <a:tab pos="299085" algn="l"/>
              </a:tabLst>
            </a:pPr>
            <a:r>
              <a:rPr dirty="0" sz="1400"/>
              <a:t>The</a:t>
            </a:r>
            <a:r>
              <a:rPr dirty="0" sz="1400" spc="-30"/>
              <a:t> </a:t>
            </a:r>
            <a:r>
              <a:rPr dirty="0" sz="1400"/>
              <a:t>physical</a:t>
            </a:r>
            <a:r>
              <a:rPr dirty="0" sz="1400" spc="-30"/>
              <a:t> </a:t>
            </a:r>
            <a:r>
              <a:rPr dirty="0" sz="1400"/>
              <a:t>characteristics</a:t>
            </a:r>
            <a:r>
              <a:rPr dirty="0" sz="1400" spc="-55"/>
              <a:t> </a:t>
            </a:r>
            <a:r>
              <a:rPr dirty="0" sz="1400"/>
              <a:t>of</a:t>
            </a:r>
            <a:r>
              <a:rPr dirty="0" sz="1400" spc="-10"/>
              <a:t> </a:t>
            </a:r>
            <a:r>
              <a:rPr dirty="0" sz="1400"/>
              <a:t>the</a:t>
            </a:r>
            <a:r>
              <a:rPr dirty="0" sz="1400" spc="-40"/>
              <a:t> </a:t>
            </a:r>
            <a:r>
              <a:rPr dirty="0" sz="1400"/>
              <a:t>local</a:t>
            </a:r>
            <a:r>
              <a:rPr dirty="0" sz="1400" spc="-30"/>
              <a:t> </a:t>
            </a:r>
            <a:r>
              <a:rPr dirty="0" sz="1400"/>
              <a:t>loop</a:t>
            </a:r>
            <a:r>
              <a:rPr dirty="0" sz="1400" spc="-25"/>
              <a:t> </a:t>
            </a:r>
            <a:r>
              <a:rPr dirty="0" sz="1400"/>
              <a:t>and</a:t>
            </a:r>
            <a:r>
              <a:rPr dirty="0" sz="1400" spc="-30"/>
              <a:t> </a:t>
            </a:r>
            <a:r>
              <a:rPr dirty="0" sz="1400"/>
              <a:t>its</a:t>
            </a:r>
            <a:r>
              <a:rPr dirty="0" sz="1400" spc="-25"/>
              <a:t> </a:t>
            </a:r>
            <a:r>
              <a:rPr dirty="0" sz="1400"/>
              <a:t>connection</a:t>
            </a:r>
            <a:r>
              <a:rPr dirty="0" sz="1400" spc="-50"/>
              <a:t> </a:t>
            </a:r>
            <a:r>
              <a:rPr dirty="0" sz="1400"/>
              <a:t>to</a:t>
            </a:r>
            <a:r>
              <a:rPr dirty="0" sz="1400" spc="-30"/>
              <a:t> </a:t>
            </a:r>
            <a:r>
              <a:rPr dirty="0" sz="1400"/>
              <a:t>the</a:t>
            </a:r>
            <a:r>
              <a:rPr dirty="0" sz="1400" spc="-30"/>
              <a:t> </a:t>
            </a:r>
            <a:r>
              <a:rPr dirty="0" sz="1400"/>
              <a:t>PSTN</a:t>
            </a:r>
            <a:r>
              <a:rPr dirty="0" sz="1400" spc="-10"/>
              <a:t> </a:t>
            </a:r>
            <a:r>
              <a:rPr dirty="0" sz="1400"/>
              <a:t>limit</a:t>
            </a:r>
            <a:r>
              <a:rPr dirty="0" sz="1400" spc="-20"/>
              <a:t> </a:t>
            </a:r>
            <a:r>
              <a:rPr dirty="0" sz="1400"/>
              <a:t>the</a:t>
            </a:r>
            <a:r>
              <a:rPr dirty="0" sz="1400" spc="-30"/>
              <a:t> </a:t>
            </a:r>
            <a:r>
              <a:rPr dirty="0" sz="1400"/>
              <a:t>rate</a:t>
            </a:r>
            <a:r>
              <a:rPr dirty="0" sz="1400" spc="-40"/>
              <a:t> </a:t>
            </a:r>
            <a:r>
              <a:rPr dirty="0" sz="1400"/>
              <a:t>of</a:t>
            </a:r>
            <a:r>
              <a:rPr dirty="0" sz="1400" spc="-5"/>
              <a:t> </a:t>
            </a:r>
            <a:r>
              <a:rPr dirty="0" sz="1400" spc="-25"/>
              <a:t>the </a:t>
            </a:r>
            <a:r>
              <a:rPr dirty="0" sz="1400"/>
              <a:t>signal</a:t>
            </a:r>
            <a:r>
              <a:rPr dirty="0" sz="1400" spc="-40"/>
              <a:t> </a:t>
            </a:r>
            <a:r>
              <a:rPr dirty="0" sz="1400"/>
              <a:t>to</a:t>
            </a:r>
            <a:r>
              <a:rPr dirty="0" sz="1400" spc="-15"/>
              <a:t> </a:t>
            </a:r>
            <a:r>
              <a:rPr dirty="0" sz="1400"/>
              <a:t>less</a:t>
            </a:r>
            <a:r>
              <a:rPr dirty="0" sz="1400" spc="-35"/>
              <a:t> </a:t>
            </a:r>
            <a:r>
              <a:rPr dirty="0" sz="1400"/>
              <a:t>than</a:t>
            </a:r>
            <a:r>
              <a:rPr dirty="0" sz="1400" spc="-25"/>
              <a:t> </a:t>
            </a:r>
            <a:r>
              <a:rPr dirty="0" sz="1400"/>
              <a:t>56</a:t>
            </a:r>
            <a:r>
              <a:rPr dirty="0" sz="1400" spc="-25"/>
              <a:t> </a:t>
            </a:r>
            <a:r>
              <a:rPr dirty="0" sz="1400" spc="-20"/>
              <a:t>kbps.</a:t>
            </a:r>
            <a:endParaRPr sz="1400"/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b="1">
                <a:latin typeface="Arial"/>
                <a:cs typeface="Arial"/>
              </a:rPr>
              <a:t>Integrated</a:t>
            </a:r>
            <a:r>
              <a:rPr dirty="0" spc="-4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Services</a:t>
            </a:r>
            <a:r>
              <a:rPr dirty="0" spc="-1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Digital</a:t>
            </a:r>
            <a:r>
              <a:rPr dirty="0" spc="-3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Network</a:t>
            </a:r>
            <a:r>
              <a:rPr dirty="0" spc="-75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(ISDN)</a:t>
            </a:r>
          </a:p>
          <a:p>
            <a:pPr marL="299085" marR="78105" indent="-287020">
              <a:lnSpc>
                <a:spcPct val="100000"/>
              </a:lnSpc>
              <a:spcBef>
                <a:spcPts val="330"/>
              </a:spcBef>
              <a:buChar char="•"/>
              <a:tabLst>
                <a:tab pos="299085" algn="l"/>
              </a:tabLst>
            </a:pPr>
            <a:r>
              <a:rPr dirty="0" sz="1400"/>
              <a:t>ISDN</a:t>
            </a:r>
            <a:r>
              <a:rPr dirty="0" sz="1400" spc="-20"/>
              <a:t> </a:t>
            </a:r>
            <a:r>
              <a:rPr dirty="0" sz="1400"/>
              <a:t>is</a:t>
            </a:r>
            <a:r>
              <a:rPr dirty="0" sz="1400" spc="-10"/>
              <a:t> </a:t>
            </a:r>
            <a:r>
              <a:rPr dirty="0" sz="1400"/>
              <a:t>a</a:t>
            </a:r>
            <a:r>
              <a:rPr dirty="0" sz="1400" spc="-15"/>
              <a:t> </a:t>
            </a:r>
            <a:r>
              <a:rPr dirty="0" sz="1400" spc="-10"/>
              <a:t>circuit-switching</a:t>
            </a:r>
            <a:r>
              <a:rPr dirty="0" sz="1400" spc="-50"/>
              <a:t> </a:t>
            </a:r>
            <a:r>
              <a:rPr dirty="0" sz="1400"/>
              <a:t>technology</a:t>
            </a:r>
            <a:r>
              <a:rPr dirty="0" sz="1400" spc="-40"/>
              <a:t> </a:t>
            </a:r>
            <a:r>
              <a:rPr dirty="0" sz="1400"/>
              <a:t>that</a:t>
            </a:r>
            <a:r>
              <a:rPr dirty="0" sz="1400" spc="-35"/>
              <a:t> </a:t>
            </a:r>
            <a:r>
              <a:rPr dirty="0" sz="1400"/>
              <a:t>enables</a:t>
            </a:r>
            <a:r>
              <a:rPr dirty="0" sz="1400" spc="-35"/>
              <a:t> </a:t>
            </a:r>
            <a:r>
              <a:rPr dirty="0" sz="1400"/>
              <a:t>the</a:t>
            </a:r>
            <a:r>
              <a:rPr dirty="0" sz="1400" spc="-40"/>
              <a:t> </a:t>
            </a:r>
            <a:r>
              <a:rPr dirty="0" sz="1400"/>
              <a:t>PSTN</a:t>
            </a:r>
            <a:r>
              <a:rPr dirty="0" sz="1400" spc="-5"/>
              <a:t> </a:t>
            </a:r>
            <a:r>
              <a:rPr dirty="0" sz="1400"/>
              <a:t>local</a:t>
            </a:r>
            <a:r>
              <a:rPr dirty="0" sz="1400" spc="-20"/>
              <a:t> </a:t>
            </a:r>
            <a:r>
              <a:rPr dirty="0" sz="1400"/>
              <a:t>loop</a:t>
            </a:r>
            <a:r>
              <a:rPr dirty="0" sz="1400" spc="-30"/>
              <a:t> </a:t>
            </a:r>
            <a:r>
              <a:rPr dirty="0" sz="1400"/>
              <a:t>to</a:t>
            </a:r>
            <a:r>
              <a:rPr dirty="0" sz="1400" spc="-25"/>
              <a:t> </a:t>
            </a:r>
            <a:r>
              <a:rPr dirty="0" sz="1400"/>
              <a:t>carry</a:t>
            </a:r>
            <a:r>
              <a:rPr dirty="0" sz="1400" spc="-35"/>
              <a:t> </a:t>
            </a:r>
            <a:r>
              <a:rPr dirty="0" sz="1400"/>
              <a:t>digital</a:t>
            </a:r>
            <a:r>
              <a:rPr dirty="0" sz="1400" spc="-40"/>
              <a:t> </a:t>
            </a:r>
            <a:r>
              <a:rPr dirty="0" sz="1400" spc="-10"/>
              <a:t>signals. </a:t>
            </a:r>
            <a:r>
              <a:rPr dirty="0" sz="1400"/>
              <a:t>This</a:t>
            </a:r>
            <a:r>
              <a:rPr dirty="0" sz="1400" spc="-40"/>
              <a:t> </a:t>
            </a:r>
            <a:r>
              <a:rPr dirty="0" sz="1400"/>
              <a:t>provided</a:t>
            </a:r>
            <a:r>
              <a:rPr dirty="0" sz="1400" spc="-35"/>
              <a:t> </a:t>
            </a:r>
            <a:r>
              <a:rPr dirty="0" sz="1400"/>
              <a:t>higher</a:t>
            </a:r>
            <a:r>
              <a:rPr dirty="0" sz="1400" spc="-50"/>
              <a:t> </a:t>
            </a:r>
            <a:r>
              <a:rPr dirty="0" sz="1400"/>
              <a:t>capacity</a:t>
            </a:r>
            <a:r>
              <a:rPr dirty="0" sz="1400" spc="-55"/>
              <a:t> </a:t>
            </a:r>
            <a:r>
              <a:rPr dirty="0" sz="1400"/>
              <a:t>switched</a:t>
            </a:r>
            <a:r>
              <a:rPr dirty="0" sz="1400" spc="-45"/>
              <a:t> </a:t>
            </a:r>
            <a:r>
              <a:rPr dirty="0" sz="1400"/>
              <a:t>connections</a:t>
            </a:r>
            <a:r>
              <a:rPr dirty="0" sz="1400" spc="-65"/>
              <a:t> </a:t>
            </a:r>
            <a:r>
              <a:rPr dirty="0" sz="1400"/>
              <a:t>than</a:t>
            </a:r>
            <a:r>
              <a:rPr dirty="0" sz="1400" spc="-35"/>
              <a:t> </a:t>
            </a:r>
            <a:r>
              <a:rPr dirty="0" sz="1400"/>
              <a:t>dialup</a:t>
            </a:r>
            <a:r>
              <a:rPr dirty="0" sz="1400" spc="-45"/>
              <a:t> </a:t>
            </a:r>
            <a:r>
              <a:rPr dirty="0" sz="1400"/>
              <a:t>access.</a:t>
            </a:r>
            <a:r>
              <a:rPr dirty="0" sz="1400" spc="-65"/>
              <a:t> </a:t>
            </a:r>
            <a:r>
              <a:rPr dirty="0" sz="1400"/>
              <a:t>ISDN</a:t>
            </a:r>
            <a:r>
              <a:rPr dirty="0" sz="1400" spc="-20"/>
              <a:t> </a:t>
            </a:r>
            <a:r>
              <a:rPr dirty="0" sz="1400"/>
              <a:t>provides</a:t>
            </a:r>
            <a:r>
              <a:rPr dirty="0" sz="1400" spc="-30"/>
              <a:t> </a:t>
            </a:r>
            <a:r>
              <a:rPr dirty="0" sz="1400"/>
              <a:t>for</a:t>
            </a:r>
            <a:r>
              <a:rPr dirty="0" sz="1400" spc="-30"/>
              <a:t> </a:t>
            </a:r>
            <a:r>
              <a:rPr dirty="0" sz="1400" spc="-20"/>
              <a:t>data </a:t>
            </a:r>
            <a:r>
              <a:rPr dirty="0" sz="1400"/>
              <a:t>rates</a:t>
            </a:r>
            <a:r>
              <a:rPr dirty="0" sz="1400" spc="-30"/>
              <a:t> </a:t>
            </a:r>
            <a:r>
              <a:rPr dirty="0" sz="1400"/>
              <a:t>from</a:t>
            </a:r>
            <a:r>
              <a:rPr dirty="0" sz="1400" spc="-35"/>
              <a:t> </a:t>
            </a:r>
            <a:r>
              <a:rPr dirty="0" sz="1400"/>
              <a:t>45</a:t>
            </a:r>
            <a:r>
              <a:rPr dirty="0" sz="1400" spc="-10"/>
              <a:t> </a:t>
            </a:r>
            <a:r>
              <a:rPr dirty="0" sz="1400"/>
              <a:t>Kbps</a:t>
            </a:r>
            <a:r>
              <a:rPr dirty="0" sz="1400" spc="-15"/>
              <a:t> </a:t>
            </a:r>
            <a:r>
              <a:rPr dirty="0" sz="1400"/>
              <a:t>to</a:t>
            </a:r>
            <a:r>
              <a:rPr dirty="0" sz="1400" spc="-20"/>
              <a:t> </a:t>
            </a:r>
            <a:r>
              <a:rPr dirty="0" sz="1400"/>
              <a:t>2.048</a:t>
            </a:r>
            <a:r>
              <a:rPr dirty="0" sz="1400" spc="-35"/>
              <a:t> </a:t>
            </a:r>
            <a:r>
              <a:rPr dirty="0" sz="1400" spc="-10"/>
              <a:t>Mbps.</a:t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6492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Traditional</a:t>
            </a:r>
            <a:r>
              <a:rPr dirty="0" sz="1600" spc="-6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WAN</a:t>
            </a:r>
            <a:r>
              <a:rPr dirty="0" sz="1600" spc="-5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Connectivity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0924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Packet-</a:t>
            </a:r>
            <a:r>
              <a:rPr dirty="0" sz="2400"/>
              <a:t>Switch</a:t>
            </a:r>
            <a:r>
              <a:rPr dirty="0" sz="2400" spc="-70"/>
              <a:t> </a:t>
            </a:r>
            <a:r>
              <a:rPr dirty="0" sz="2400" spc="-10"/>
              <a:t>Options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56438" y="760603"/>
            <a:ext cx="8506460" cy="3766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4922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segments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shared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network.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allows </a:t>
            </a:r>
            <a:r>
              <a:rPr dirty="0" sz="1600">
                <a:latin typeface="Arial MT"/>
                <a:cs typeface="Arial MT"/>
              </a:rPr>
              <a:t>many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pairs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nodes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communicate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channel.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traditional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(legacy)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circuit-</a:t>
            </a:r>
            <a:r>
              <a:rPr dirty="0" sz="1600">
                <a:latin typeface="Arial MT"/>
                <a:cs typeface="Arial MT"/>
              </a:rPr>
              <a:t>switched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options: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b="1">
                <a:latin typeface="Arial"/>
                <a:cs typeface="Arial"/>
              </a:rPr>
              <a:t>Frame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Relay</a:t>
            </a:r>
            <a:endParaRPr sz="1600">
              <a:latin typeface="Arial"/>
              <a:cs typeface="Arial"/>
            </a:endParaRPr>
          </a:p>
          <a:p>
            <a:pPr marL="299085" marR="9525" indent="-287020">
              <a:lnSpc>
                <a:spcPct val="100000"/>
              </a:lnSpc>
              <a:spcBef>
                <a:spcPts val="384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Frame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Relay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simple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non-</a:t>
            </a:r>
            <a:r>
              <a:rPr dirty="0" sz="1600">
                <a:latin typeface="Arial MT"/>
                <a:cs typeface="Arial MT"/>
              </a:rPr>
              <a:t>broadcast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multi-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(NBMA)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technology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that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interconnect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enterprise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LANs.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Frame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Relay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PVCs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uniquely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identified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data-</a:t>
            </a:r>
            <a:r>
              <a:rPr dirty="0" sz="1600">
                <a:latin typeface="Arial MT"/>
                <a:cs typeface="Arial MT"/>
              </a:rPr>
              <a:t>link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identifier (DLCI).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600" b="1">
                <a:latin typeface="Arial"/>
                <a:cs typeface="Arial"/>
              </a:rPr>
              <a:t>Asynchronous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Transfer</a:t>
            </a:r>
            <a:r>
              <a:rPr dirty="0" sz="1600" spc="-8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Mode</a:t>
            </a:r>
            <a:r>
              <a:rPr dirty="0" sz="1600" spc="-7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(ATM)</a:t>
            </a:r>
            <a:endParaRPr sz="1600">
              <a:latin typeface="Arial"/>
              <a:cs typeface="Arial"/>
            </a:endParaRPr>
          </a:p>
          <a:p>
            <a:pPr marL="299085" marR="38735" indent="-287020">
              <a:lnSpc>
                <a:spcPct val="100000"/>
              </a:lnSpc>
              <a:spcBef>
                <a:spcPts val="384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Asynchronous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Transfer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(ATM)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technology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capable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transferring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voice,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video,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10">
                <a:latin typeface="Arial MT"/>
                <a:cs typeface="Arial MT"/>
              </a:rPr>
              <a:t>ATM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built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cell-based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architecture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rather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frame-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architecture.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ATM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cells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always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fixed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length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53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bytes.</a:t>
            </a:r>
            <a:endParaRPr sz="160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360"/>
              </a:spcBef>
            </a:pPr>
            <a:r>
              <a:rPr dirty="0" sz="1200" b="1">
                <a:latin typeface="Arial"/>
                <a:cs typeface="Arial"/>
              </a:rPr>
              <a:t>Note</a:t>
            </a:r>
            <a:r>
              <a:rPr dirty="0" sz="1200">
                <a:latin typeface="Arial MT"/>
                <a:cs typeface="Arial MT"/>
              </a:rPr>
              <a:t>: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Frame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relay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9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ATM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networks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have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been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largely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replaced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by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faster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Metro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Ethernet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internet-based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solutions.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4488180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7.4</a:t>
            </a:r>
            <a:r>
              <a:rPr dirty="0" sz="4600" spc="-114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Modern</a:t>
            </a:r>
            <a:r>
              <a:rPr dirty="0" sz="4600" spc="-90">
                <a:solidFill>
                  <a:srgbClr val="AEE8FA"/>
                </a:solidFill>
              </a:rPr>
              <a:t> </a:t>
            </a:r>
            <a:r>
              <a:rPr dirty="0" sz="4600" spc="-25">
                <a:solidFill>
                  <a:srgbClr val="AEE8FA"/>
                </a:solidFill>
              </a:rPr>
              <a:t>WAN </a:t>
            </a:r>
            <a:r>
              <a:rPr dirty="0" sz="4600" spc="-10">
                <a:solidFill>
                  <a:srgbClr val="AEE8FA"/>
                </a:solidFill>
              </a:rPr>
              <a:t>Connectivity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Modern</a:t>
            </a:r>
            <a:r>
              <a:rPr dirty="0" spc="-60"/>
              <a:t> </a:t>
            </a:r>
            <a:r>
              <a:rPr dirty="0"/>
              <a:t>WAN</a:t>
            </a:r>
            <a:r>
              <a:rPr dirty="0" spc="-75"/>
              <a:t> </a:t>
            </a:r>
            <a:r>
              <a:rPr dirty="0" spc="-10"/>
              <a:t>Connectivity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Modern</a:t>
            </a:r>
            <a:r>
              <a:rPr dirty="0" sz="2400" spc="-110"/>
              <a:t> </a:t>
            </a:r>
            <a:r>
              <a:rPr dirty="0" sz="2400" spc="-20"/>
              <a:t>WANs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3937635" cy="2073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318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Modern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connectivity </a:t>
            </a:r>
            <a:r>
              <a:rPr dirty="0" sz="1600">
                <a:latin typeface="Arial MT"/>
                <a:cs typeface="Arial MT"/>
              </a:rPr>
              <a:t>options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traditional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WANs.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Enterprises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now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faster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more </a:t>
            </a:r>
            <a:r>
              <a:rPr dirty="0" sz="1600">
                <a:latin typeface="Arial MT"/>
                <a:cs typeface="Arial MT"/>
              </a:rPr>
              <a:t>flexible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connectivity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options.</a:t>
            </a:r>
            <a:endParaRPr sz="1600">
              <a:latin typeface="Arial MT"/>
              <a:cs typeface="Arial MT"/>
            </a:endParaRPr>
          </a:p>
          <a:p>
            <a:pPr marL="299085" marR="17653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10">
                <a:latin typeface="Arial MT"/>
                <a:cs typeface="Arial MT"/>
              </a:rPr>
              <a:t>Traditional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connectivity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options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rapidly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declined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because </a:t>
            </a:r>
            <a:r>
              <a:rPr dirty="0" sz="1600">
                <a:latin typeface="Arial MT"/>
                <a:cs typeface="Arial MT"/>
              </a:rPr>
              <a:t>they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either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longer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available,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too </a:t>
            </a:r>
            <a:r>
              <a:rPr dirty="0" sz="1600">
                <a:latin typeface="Arial MT"/>
                <a:cs typeface="Arial MT"/>
              </a:rPr>
              <a:t>expensive,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limited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bandwidth.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8363" y="1659591"/>
            <a:ext cx="4233961" cy="185068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651375" y="3683000"/>
            <a:ext cx="40366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figure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displays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local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loop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connections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most </a:t>
            </a:r>
            <a:r>
              <a:rPr dirty="0" sz="1400">
                <a:latin typeface="Arial MT"/>
                <a:cs typeface="Arial MT"/>
              </a:rPr>
              <a:t>likely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encountered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today.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Modern</a:t>
            </a:r>
            <a:r>
              <a:rPr dirty="0" spc="-60"/>
              <a:t> </a:t>
            </a:r>
            <a:r>
              <a:rPr dirty="0"/>
              <a:t>WAN</a:t>
            </a:r>
            <a:r>
              <a:rPr dirty="0" spc="-75"/>
              <a:t> </a:t>
            </a:r>
            <a:r>
              <a:rPr dirty="0" spc="-10"/>
              <a:t>Connectivity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Modern</a:t>
            </a:r>
            <a:r>
              <a:rPr dirty="0" sz="2400" spc="-125"/>
              <a:t> </a:t>
            </a:r>
            <a:r>
              <a:rPr dirty="0" sz="2400"/>
              <a:t>WAN</a:t>
            </a:r>
            <a:r>
              <a:rPr dirty="0" sz="2400" spc="-135"/>
              <a:t> </a:t>
            </a:r>
            <a:r>
              <a:rPr dirty="0" sz="2400"/>
              <a:t>Connectivity</a:t>
            </a:r>
            <a:r>
              <a:rPr dirty="0" sz="2400" spc="-110"/>
              <a:t> </a:t>
            </a:r>
            <a:r>
              <a:rPr dirty="0" sz="2400" spc="-10"/>
              <a:t>Options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163474" y="692276"/>
            <a:ext cx="4121785" cy="401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18745">
              <a:lnSpc>
                <a:spcPct val="100000"/>
              </a:lnSpc>
              <a:spcBef>
                <a:spcPts val="100"/>
              </a:spcBef>
            </a:pPr>
            <a:r>
              <a:rPr dirty="0" sz="1450">
                <a:latin typeface="Arial MT"/>
                <a:cs typeface="Arial MT"/>
              </a:rPr>
              <a:t>New</a:t>
            </a:r>
            <a:r>
              <a:rPr dirty="0" sz="1450" spc="-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technologies</a:t>
            </a:r>
            <a:r>
              <a:rPr dirty="0" sz="1450" spc="-3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are</a:t>
            </a:r>
            <a:r>
              <a:rPr dirty="0" sz="1450" spc="-6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continually</a:t>
            </a:r>
            <a:r>
              <a:rPr dirty="0" sz="1450" spc="-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emerging.</a:t>
            </a:r>
            <a:r>
              <a:rPr dirty="0" sz="1450" spc="-55">
                <a:latin typeface="Arial MT"/>
                <a:cs typeface="Arial MT"/>
              </a:rPr>
              <a:t> </a:t>
            </a:r>
            <a:r>
              <a:rPr dirty="0" sz="1450" spc="-25">
                <a:latin typeface="Arial MT"/>
                <a:cs typeface="Arial MT"/>
              </a:rPr>
              <a:t>The </a:t>
            </a:r>
            <a:r>
              <a:rPr dirty="0" sz="1450">
                <a:latin typeface="Arial MT"/>
                <a:cs typeface="Arial MT"/>
              </a:rPr>
              <a:t>figure</a:t>
            </a:r>
            <a:r>
              <a:rPr dirty="0" sz="1450" spc="-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summarizes</a:t>
            </a:r>
            <a:r>
              <a:rPr dirty="0" sz="1450" spc="-4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the</a:t>
            </a:r>
            <a:r>
              <a:rPr dirty="0" sz="1450" spc="-5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modern</a:t>
            </a:r>
            <a:r>
              <a:rPr dirty="0" sz="1450" spc="-2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WAN</a:t>
            </a:r>
            <a:r>
              <a:rPr dirty="0" sz="1450" spc="-9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connectivity options.</a:t>
            </a: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400" b="1">
                <a:latin typeface="Arial"/>
                <a:cs typeface="Arial"/>
              </a:rPr>
              <a:t>Dedicated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broadband</a:t>
            </a:r>
            <a:endParaRPr sz="1400">
              <a:latin typeface="Arial"/>
              <a:cs typeface="Arial"/>
            </a:endParaRPr>
          </a:p>
          <a:p>
            <a:pPr marL="183515" marR="132080" indent="-171450">
              <a:lnSpc>
                <a:spcPct val="100000"/>
              </a:lnSpc>
              <a:spcBef>
                <a:spcPts val="335"/>
              </a:spcBef>
              <a:buChar char="•"/>
              <a:tabLst>
                <a:tab pos="184785" algn="l"/>
              </a:tabLst>
            </a:pPr>
            <a:r>
              <a:rPr dirty="0" sz="1400">
                <a:latin typeface="Arial MT"/>
                <a:cs typeface="Arial MT"/>
              </a:rPr>
              <a:t>Fiber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installed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independently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 </a:t>
            </a:r>
            <a:r>
              <a:rPr dirty="0" sz="1400" spc="-25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organization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remote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locations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directly 	together.</a:t>
            </a:r>
            <a:endParaRPr sz="1400">
              <a:latin typeface="Arial MT"/>
              <a:cs typeface="Arial MT"/>
            </a:endParaRPr>
          </a:p>
          <a:p>
            <a:pPr marL="183515" marR="374015" indent="-171450">
              <a:lnSpc>
                <a:spcPct val="100000"/>
              </a:lnSpc>
              <a:spcBef>
                <a:spcPts val="340"/>
              </a:spcBef>
              <a:buChar char="•"/>
              <a:tabLst>
                <a:tab pos="184785" algn="l"/>
              </a:tabLst>
            </a:pPr>
            <a:r>
              <a:rPr dirty="0" sz="1400">
                <a:latin typeface="Arial MT"/>
                <a:cs typeface="Arial MT"/>
              </a:rPr>
              <a:t>Dark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fiber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leased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purchased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0">
                <a:latin typeface="Arial MT"/>
                <a:cs typeface="Arial MT"/>
              </a:rPr>
              <a:t>a </a:t>
            </a:r>
            <a:r>
              <a:rPr dirty="0" sz="1400" spc="-50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supplier.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 spc="-10" b="1">
                <a:latin typeface="Arial"/>
                <a:cs typeface="Arial"/>
              </a:rPr>
              <a:t>Packet-switched</a:t>
            </a:r>
            <a:endParaRPr sz="14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spcBef>
                <a:spcPts val="335"/>
              </a:spcBef>
              <a:buChar char="•"/>
              <a:tabLst>
                <a:tab pos="184150" algn="l"/>
              </a:tabLst>
            </a:pPr>
            <a:r>
              <a:rPr dirty="0" sz="1400">
                <a:latin typeface="Arial MT"/>
                <a:cs typeface="Arial MT"/>
              </a:rPr>
              <a:t>Metro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Ethernet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–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Replacing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many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traditional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WAN</a:t>
            </a:r>
            <a:endParaRPr sz="1400">
              <a:latin typeface="Arial MT"/>
              <a:cs typeface="Arial MT"/>
            </a:endParaRPr>
          </a:p>
          <a:p>
            <a:pPr marL="184785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Arial MT"/>
                <a:cs typeface="Arial MT"/>
              </a:rPr>
              <a:t>options.</a:t>
            </a:r>
            <a:endParaRPr sz="1400">
              <a:latin typeface="Arial MT"/>
              <a:cs typeface="Arial MT"/>
            </a:endParaRPr>
          </a:p>
          <a:p>
            <a:pPr marL="183515" marR="141605" indent="-171450">
              <a:lnSpc>
                <a:spcPct val="100000"/>
              </a:lnSpc>
              <a:spcBef>
                <a:spcPts val="335"/>
              </a:spcBef>
              <a:buChar char="•"/>
              <a:tabLst>
                <a:tab pos="184785" algn="l"/>
              </a:tabLst>
            </a:pPr>
            <a:r>
              <a:rPr dirty="0" sz="1400">
                <a:latin typeface="Arial MT"/>
                <a:cs typeface="Arial MT"/>
              </a:rPr>
              <a:t>MPLS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–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Enables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sites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provider </a:t>
            </a:r>
            <a:r>
              <a:rPr dirty="0" sz="1400" spc="-1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regardless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technologies.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 spc="-10" b="1">
                <a:latin typeface="Arial"/>
                <a:cs typeface="Arial"/>
              </a:rPr>
              <a:t>Internet-</a:t>
            </a:r>
            <a:r>
              <a:rPr dirty="0" sz="1400" b="1">
                <a:latin typeface="Arial"/>
                <a:cs typeface="Arial"/>
              </a:rPr>
              <a:t>based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broadband</a:t>
            </a:r>
            <a:endParaRPr sz="1400">
              <a:latin typeface="Arial"/>
              <a:cs typeface="Arial"/>
            </a:endParaRPr>
          </a:p>
          <a:p>
            <a:pPr marL="183515" marR="5080" indent="-171450">
              <a:lnSpc>
                <a:spcPct val="100000"/>
              </a:lnSpc>
              <a:spcBef>
                <a:spcPts val="340"/>
              </a:spcBef>
              <a:buChar char="•"/>
              <a:tabLst>
                <a:tab pos="184785" algn="l"/>
              </a:tabLst>
            </a:pPr>
            <a:r>
              <a:rPr dirty="0" sz="1400">
                <a:latin typeface="Arial MT"/>
                <a:cs typeface="Arial MT"/>
              </a:rPr>
              <a:t>Organizations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now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commonly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global </a:t>
            </a:r>
            <a:r>
              <a:rPr dirty="0" sz="1400" spc="-1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internet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infrastructure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WAN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connectivity.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078" y="1223911"/>
            <a:ext cx="4161408" cy="2640571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4009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Modern</a:t>
            </a:r>
            <a:r>
              <a:rPr dirty="0" sz="1600" spc="-6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WAN</a:t>
            </a:r>
            <a:r>
              <a:rPr dirty="0" sz="1600" spc="-7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Connectivity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9627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Ethernet</a:t>
            </a:r>
            <a:r>
              <a:rPr dirty="0" sz="2400" spc="-95"/>
              <a:t> </a:t>
            </a:r>
            <a:r>
              <a:rPr dirty="0" sz="2400" spc="-25"/>
              <a:t>WAN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48513" y="760603"/>
            <a:ext cx="8058150" cy="3919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53123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providers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now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offer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service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fiber-</a:t>
            </a:r>
            <a:r>
              <a:rPr dirty="0" sz="1600">
                <a:latin typeface="Arial MT"/>
                <a:cs typeface="Arial MT"/>
              </a:rPr>
              <a:t>optic</a:t>
            </a:r>
            <a:r>
              <a:rPr dirty="0" sz="1600" spc="-10">
                <a:latin typeface="Arial MT"/>
                <a:cs typeface="Arial MT"/>
              </a:rPr>
              <a:t> cabling.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many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names,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following: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Metropolitan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Ethernet</a:t>
            </a:r>
            <a:r>
              <a:rPr dirty="0" sz="1600" spc="-5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(Metro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E)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Ethernet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over MPLS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(EoMPLS)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Virtual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Private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LAN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Service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(VPLS)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several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benefits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WAN: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Reduced expenses and </a:t>
            </a:r>
            <a:r>
              <a:rPr dirty="0" sz="1600" spc="-10" b="1">
                <a:latin typeface="Arial"/>
                <a:cs typeface="Arial"/>
              </a:rPr>
              <a:t>administration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Easy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integration with</a:t>
            </a:r>
            <a:r>
              <a:rPr dirty="0" sz="1600" spc="-5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existing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networks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Enhanced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business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productivity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600">
              <a:latin typeface="Arial"/>
              <a:cs typeface="Arial"/>
            </a:endParaRPr>
          </a:p>
          <a:p>
            <a:pPr marL="394970" marR="508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latin typeface="Arial"/>
                <a:cs typeface="Arial"/>
              </a:rPr>
              <a:t>Note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Ethernet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WANs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have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gained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popularity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now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commonly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replace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traditional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serial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point-</a:t>
            </a:r>
            <a:r>
              <a:rPr dirty="0" sz="1400" spc="-10">
                <a:latin typeface="Arial MT"/>
                <a:cs typeface="Arial MT"/>
              </a:rPr>
              <a:t>to-</a:t>
            </a:r>
            <a:r>
              <a:rPr dirty="0" sz="1400">
                <a:latin typeface="Arial MT"/>
                <a:cs typeface="Arial MT"/>
              </a:rPr>
              <a:t>point,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Frame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Relay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and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ATM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WAN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links.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2259" y="974895"/>
            <a:ext cx="3860849" cy="317857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Modern</a:t>
            </a:r>
            <a:r>
              <a:rPr dirty="0" spc="-60"/>
              <a:t> </a:t>
            </a:r>
            <a:r>
              <a:rPr dirty="0"/>
              <a:t>WAN</a:t>
            </a:r>
            <a:r>
              <a:rPr dirty="0" spc="-75"/>
              <a:t> </a:t>
            </a:r>
            <a:r>
              <a:rPr dirty="0" spc="-10"/>
              <a:t>Connectivity</a:t>
            </a:r>
          </a:p>
          <a:p>
            <a:pPr marL="12700">
              <a:lnSpc>
                <a:spcPts val="2580"/>
              </a:lnSpc>
            </a:pPr>
            <a:r>
              <a:rPr dirty="0" sz="2400" spc="-20"/>
              <a:t>MPLS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2522"/>
            <a:ext cx="7632700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316865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Arial"/>
                <a:cs typeface="Arial"/>
              </a:rPr>
              <a:t>Multiprotocol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Label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Switching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(MPLS)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high-performance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service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WAN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routing </a:t>
            </a:r>
            <a:r>
              <a:rPr dirty="0" sz="1400">
                <a:latin typeface="Arial MT"/>
                <a:cs typeface="Arial MT"/>
              </a:rPr>
              <a:t>technology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interconnect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clients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without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regard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access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method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payload.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MPLS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supports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variety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client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access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methods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(e.g.,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Ethernet,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DSL,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Cable,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Frame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Relay).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MPLS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encapsulate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types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protocols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including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IPv4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IPv6</a:t>
            </a:r>
            <a:r>
              <a:rPr dirty="0" sz="1400" spc="-10">
                <a:latin typeface="Arial MT"/>
                <a:cs typeface="Arial MT"/>
              </a:rPr>
              <a:t> traffic.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40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MPLS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customer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edge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(CE)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router,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edge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(PE)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router,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internal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(P)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router.</a:t>
            </a:r>
            <a:endParaRPr sz="1400">
              <a:latin typeface="Arial MT"/>
              <a:cs typeface="Arial MT"/>
            </a:endParaRPr>
          </a:p>
          <a:p>
            <a:pPr marL="299085" marR="135890" indent="-287020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MPLS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label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switched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(LSRs).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attach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labels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then </a:t>
            </a:r>
            <a:r>
              <a:rPr dirty="0" sz="1400">
                <a:latin typeface="Arial MT"/>
                <a:cs typeface="Arial MT"/>
              </a:rPr>
              <a:t>used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other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MPLS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forward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traffic.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MPLS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also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services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QoS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support,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engineering,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redundancy,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VPNs.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2417" y="3089198"/>
            <a:ext cx="4720716" cy="1844167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4830445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7.5</a:t>
            </a:r>
            <a:r>
              <a:rPr dirty="0" sz="4600" spc="15">
                <a:solidFill>
                  <a:srgbClr val="AEE8FA"/>
                </a:solidFill>
              </a:rPr>
              <a:t> </a:t>
            </a:r>
            <a:r>
              <a:rPr dirty="0" sz="4600" spc="-30">
                <a:solidFill>
                  <a:srgbClr val="AEE8FA"/>
                </a:solidFill>
              </a:rPr>
              <a:t>Internet-</a:t>
            </a:r>
            <a:r>
              <a:rPr dirty="0" sz="4600" spc="-10">
                <a:solidFill>
                  <a:srgbClr val="AEE8FA"/>
                </a:solidFill>
              </a:rPr>
              <a:t>Based Connectivity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Purpose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0"/>
              <a:t> WANs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LANs</a:t>
            </a:r>
            <a:r>
              <a:rPr dirty="0" sz="2400" spc="-55"/>
              <a:t> </a:t>
            </a:r>
            <a:r>
              <a:rPr dirty="0" sz="2400"/>
              <a:t>and</a:t>
            </a:r>
            <a:r>
              <a:rPr dirty="0" sz="2400" spc="-65"/>
              <a:t> </a:t>
            </a:r>
            <a:r>
              <a:rPr dirty="0" sz="2400" spc="-20"/>
              <a:t>WANs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420420" y="884047"/>
            <a:ext cx="7861934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telecommunications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spans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relatively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large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geographical </a:t>
            </a:r>
            <a:r>
              <a:rPr dirty="0" sz="1600">
                <a:latin typeface="Arial MT"/>
                <a:cs typeface="Arial MT"/>
              </a:rPr>
              <a:t>area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beyond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boundary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LAN.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35191" y="1570736"/>
          <a:ext cx="4922520" cy="3061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1890"/>
                <a:gridCol w="2411730"/>
              </a:tblGrid>
              <a:tr h="258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Local</a:t>
                      </a:r>
                      <a:r>
                        <a:rPr dirty="0" sz="11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Area</a:t>
                      </a:r>
                      <a:r>
                        <a:rPr dirty="0" sz="11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Networks</a:t>
                      </a:r>
                      <a:r>
                        <a:rPr dirty="0" sz="1100" spc="-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(LANs)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Wide</a:t>
                      </a:r>
                      <a:r>
                        <a:rPr dirty="0" sz="11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Area</a:t>
                      </a:r>
                      <a:r>
                        <a:rPr dirty="0" sz="1100" spc="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Networks</a:t>
                      </a:r>
                      <a:r>
                        <a:rPr dirty="0" sz="1100" spc="-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(WANs)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91440" marR="217804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LANs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provide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networking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services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within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small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geographic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area.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543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WANs</a:t>
                      </a:r>
                      <a:r>
                        <a:rPr dirty="0" sz="11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provide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networking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services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over</a:t>
                      </a:r>
                      <a:r>
                        <a:rPr dirty="0" sz="1100" spc="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large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geographical areas.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91440" marR="1212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LANs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interconnect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local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computers,</a:t>
                      </a:r>
                      <a:r>
                        <a:rPr dirty="0" sz="1100" spc="-7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peripherals,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other devices.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8986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WANs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interconnect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remote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users,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networks,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sites.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91440" marR="2482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LAN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owned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managed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by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organization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home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user.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466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WANs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owned</a:t>
                      </a:r>
                      <a:r>
                        <a:rPr dirty="0" sz="11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managed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by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internet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service,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telephone,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cable,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satellite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providers.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91440" marR="18415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Other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than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infrastructure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costs,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there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dirty="0" sz="11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fee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LAN.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WAN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services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provided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fee.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94360">
                <a:tc>
                  <a:txBody>
                    <a:bodyPr/>
                    <a:lstStyle/>
                    <a:p>
                      <a:pPr marL="91440" marR="2889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LANs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provide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bandwidth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speeds</a:t>
                      </a:r>
                      <a:r>
                        <a:rPr dirty="0" sz="11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wired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Ethernet</a:t>
                      </a:r>
                      <a:r>
                        <a:rPr dirty="0" sz="11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Wi-Fi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services.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813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WANs</a:t>
                      </a:r>
                      <a:r>
                        <a:rPr dirty="0" sz="11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providers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offer</a:t>
                      </a:r>
                      <a:r>
                        <a:rPr dirty="0" sz="11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1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high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bandwidth</a:t>
                      </a:r>
                      <a:r>
                        <a:rPr dirty="0" sz="11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speeds,</a:t>
                      </a:r>
                      <a:r>
                        <a:rPr dirty="0" sz="11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over</a:t>
                      </a:r>
                      <a:r>
                        <a:rPr dirty="0" sz="11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1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long </a:t>
                      </a:r>
                      <a:r>
                        <a:rPr dirty="0" sz="11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distances.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B="0" marT="425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6815" y="1896081"/>
            <a:ext cx="3284850" cy="223889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Internet-</a:t>
            </a:r>
            <a:r>
              <a:rPr dirty="0"/>
              <a:t>Based</a:t>
            </a:r>
            <a:r>
              <a:rPr dirty="0" spc="30"/>
              <a:t> </a:t>
            </a:r>
            <a:r>
              <a:rPr dirty="0" spc="-10"/>
              <a:t>Connectivity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Internet-</a:t>
            </a:r>
            <a:r>
              <a:rPr dirty="0" sz="2400"/>
              <a:t>Based</a:t>
            </a:r>
            <a:r>
              <a:rPr dirty="0" sz="2400" spc="-85"/>
              <a:t> </a:t>
            </a:r>
            <a:r>
              <a:rPr dirty="0" sz="2400"/>
              <a:t>Connectivity</a:t>
            </a:r>
            <a:r>
              <a:rPr dirty="0" sz="2400" spc="-60"/>
              <a:t> </a:t>
            </a:r>
            <a:r>
              <a:rPr dirty="0" sz="2400" spc="-10"/>
              <a:t>Options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78739" y="664540"/>
            <a:ext cx="5051425" cy="3910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Arial MT"/>
                <a:cs typeface="Arial MT"/>
              </a:rPr>
              <a:t>Internet-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broadband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connectivity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alternative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using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dedicated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WAN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options.</a:t>
            </a:r>
            <a:endParaRPr sz="1400">
              <a:latin typeface="Arial MT"/>
              <a:cs typeface="Arial MT"/>
            </a:endParaRPr>
          </a:p>
          <a:p>
            <a:pPr marL="12700" marR="567690">
              <a:lnSpc>
                <a:spcPct val="100000"/>
              </a:lnSpc>
              <a:spcBef>
                <a:spcPts val="335"/>
              </a:spcBef>
            </a:pPr>
            <a:r>
              <a:rPr dirty="0" sz="1400" spc="-10">
                <a:latin typeface="Arial MT"/>
                <a:cs typeface="Arial MT"/>
              </a:rPr>
              <a:t>Internet-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connectivity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divided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wired</a:t>
            </a:r>
            <a:r>
              <a:rPr dirty="0" sz="1400" spc="-25">
                <a:latin typeface="Arial MT"/>
                <a:cs typeface="Arial MT"/>
              </a:rPr>
              <a:t> and </a:t>
            </a:r>
            <a:r>
              <a:rPr dirty="0" sz="1400">
                <a:latin typeface="Arial MT"/>
                <a:cs typeface="Arial MT"/>
              </a:rPr>
              <a:t>wireless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options.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latin typeface="Arial"/>
                <a:cs typeface="Arial"/>
              </a:rPr>
              <a:t>Wired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Options</a:t>
            </a:r>
            <a:endParaRPr sz="1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340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Wired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options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permanent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cabling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(e.g.,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copper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fiber)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consistent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bandwidth,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reduce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error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rates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and </a:t>
            </a:r>
            <a:r>
              <a:rPr dirty="0" sz="1400" spc="-10">
                <a:latin typeface="Arial MT"/>
                <a:cs typeface="Arial MT"/>
              </a:rPr>
              <a:t>latency.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Examples: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DSL,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cable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connections,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optical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fiber networks.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 b="1">
                <a:latin typeface="Arial"/>
                <a:cs typeface="Arial"/>
              </a:rPr>
              <a:t>Wireless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Options</a:t>
            </a:r>
            <a:endParaRPr sz="1400">
              <a:latin typeface="Arial"/>
              <a:cs typeface="Arial"/>
            </a:endParaRPr>
          </a:p>
          <a:p>
            <a:pPr marL="299085" marR="20955" indent="-287020">
              <a:lnSpc>
                <a:spcPct val="100000"/>
              </a:lnSpc>
              <a:spcBef>
                <a:spcPts val="340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Wireless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options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less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expensive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implement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compared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other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WAN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connectivity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options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because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radio </a:t>
            </a:r>
            <a:r>
              <a:rPr dirty="0" sz="1400">
                <a:latin typeface="Arial MT"/>
                <a:cs typeface="Arial MT"/>
              </a:rPr>
              <a:t>waves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instead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wired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media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transmit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data.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Examples: </a:t>
            </a:r>
            <a:r>
              <a:rPr dirty="0" sz="1400">
                <a:latin typeface="Arial MT"/>
                <a:cs typeface="Arial MT"/>
              </a:rPr>
              <a:t>cellular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3G/4G/5G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satellite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internet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services.</a:t>
            </a:r>
            <a:endParaRPr sz="1400">
              <a:latin typeface="Arial MT"/>
              <a:cs typeface="Arial MT"/>
            </a:endParaRPr>
          </a:p>
          <a:p>
            <a:pPr marL="299085" marR="113030" indent="-287020">
              <a:lnSpc>
                <a:spcPct val="100000"/>
              </a:lnSpc>
              <a:spcBef>
                <a:spcPts val="340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Wireless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signals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negatively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affected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factors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such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distance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radio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towers,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interference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other </a:t>
            </a:r>
            <a:r>
              <a:rPr dirty="0" sz="1400">
                <a:latin typeface="Arial MT"/>
                <a:cs typeface="Arial MT"/>
              </a:rPr>
              <a:t>sources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weather.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6166" y="1140764"/>
            <a:ext cx="3799882" cy="265166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215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Internet-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Based</a:t>
            </a:r>
            <a:r>
              <a:rPr dirty="0" sz="1600" spc="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Connectivity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2269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DSL</a:t>
            </a:r>
            <a:r>
              <a:rPr dirty="0" sz="2400" spc="-150"/>
              <a:t> </a:t>
            </a:r>
            <a:r>
              <a:rPr dirty="0" sz="2400" spc="-30"/>
              <a:t>Technology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57962" y="760603"/>
            <a:ext cx="4178300" cy="38055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Digital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Subscriber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(DSL)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high-speed, </a:t>
            </a:r>
            <a:r>
              <a:rPr dirty="0" sz="1600" spc="-20">
                <a:latin typeface="Arial MT"/>
                <a:cs typeface="Arial MT"/>
              </a:rPr>
              <a:t>always-</a:t>
            </a:r>
            <a:r>
              <a:rPr dirty="0" sz="1600">
                <a:latin typeface="Arial MT"/>
                <a:cs typeface="Arial MT"/>
              </a:rPr>
              <a:t>on,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technology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uses </a:t>
            </a:r>
            <a:r>
              <a:rPr dirty="0" sz="1600">
                <a:latin typeface="Arial MT"/>
                <a:cs typeface="Arial MT"/>
              </a:rPr>
              <a:t>existing</a:t>
            </a:r>
            <a:r>
              <a:rPr dirty="0" sz="1600" spc="-20">
                <a:latin typeface="Arial MT"/>
                <a:cs typeface="Arial MT"/>
              </a:rPr>
              <a:t> twisted-</a:t>
            </a:r>
            <a:r>
              <a:rPr dirty="0" sz="1600">
                <a:latin typeface="Arial MT"/>
                <a:cs typeface="Arial MT"/>
              </a:rPr>
              <a:t>pair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telephone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provide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users.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37465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DSL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categorized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either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Asymmetric </a:t>
            </a:r>
            <a:r>
              <a:rPr dirty="0" sz="1600">
                <a:latin typeface="Arial MT"/>
                <a:cs typeface="Arial MT"/>
              </a:rPr>
              <a:t>DSL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(ADSL)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Symmetric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DSL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(SDSL).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ADSL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and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ADSL2+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higher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downstream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bandwidth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upload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bandwidth.</a:t>
            </a:r>
            <a:endParaRPr sz="1400">
              <a:latin typeface="Arial MT"/>
              <a:cs typeface="Arial MT"/>
            </a:endParaRPr>
          </a:p>
          <a:p>
            <a:pPr marL="299085" marR="631825" indent="-287020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SDSL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same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capacity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0">
                <a:latin typeface="Arial MT"/>
                <a:cs typeface="Arial MT"/>
              </a:rPr>
              <a:t> both </a:t>
            </a:r>
            <a:r>
              <a:rPr dirty="0" sz="1400" spc="-10">
                <a:latin typeface="Arial MT"/>
                <a:cs typeface="Arial MT"/>
              </a:rPr>
              <a:t>directions.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400">
              <a:latin typeface="Arial MT"/>
              <a:cs typeface="Arial MT"/>
            </a:endParaRPr>
          </a:p>
          <a:p>
            <a:pPr marL="12700" marR="29908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DSL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transfer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rates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dependent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actual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length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loop,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type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condition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cabling.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6764" y="1663349"/>
            <a:ext cx="4022534" cy="182231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215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Internet-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Based</a:t>
            </a:r>
            <a:r>
              <a:rPr dirty="0" sz="1600" spc="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Connectivity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3844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DSL</a:t>
            </a:r>
            <a:r>
              <a:rPr dirty="0" sz="2400" spc="-150"/>
              <a:t> </a:t>
            </a:r>
            <a:r>
              <a:rPr dirty="0" sz="2400" spc="-10"/>
              <a:t>Connections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7607300" cy="2366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providers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deploy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DSL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loop.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</a:t>
            </a:r>
            <a:r>
              <a:rPr dirty="0" sz="1600" spc="-25">
                <a:latin typeface="Arial MT"/>
                <a:cs typeface="Arial MT"/>
              </a:rPr>
              <a:t> up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DSL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DSL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multiplexer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(DSLAM).</a:t>
            </a:r>
            <a:endParaRPr sz="1600">
              <a:latin typeface="Arial MT"/>
              <a:cs typeface="Arial MT"/>
            </a:endParaRPr>
          </a:p>
          <a:p>
            <a:pPr marL="299085" marR="25717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DSL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modem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converts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signals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teleworker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DSL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signal,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transmitted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DSL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multiplexer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(DSLAM)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25">
                <a:latin typeface="Arial MT"/>
                <a:cs typeface="Arial MT"/>
              </a:rPr>
              <a:t> the </a:t>
            </a:r>
            <a:r>
              <a:rPr dirty="0" sz="1600">
                <a:latin typeface="Arial MT"/>
                <a:cs typeface="Arial MT"/>
              </a:rPr>
              <a:t>provider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location.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DSLAM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located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Central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Office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(CO)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concentrates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connections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multiple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DSL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subscribers.</a:t>
            </a:r>
            <a:endParaRPr sz="1600">
              <a:latin typeface="Arial MT"/>
              <a:cs typeface="Arial MT"/>
            </a:endParaRPr>
          </a:p>
          <a:p>
            <a:pPr marL="299085" marR="15811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DSL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shared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medium.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separate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direct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DSLAM.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impede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performance.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2689" y="3447064"/>
            <a:ext cx="4919327" cy="113082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215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Internet-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Based</a:t>
            </a:r>
            <a:r>
              <a:rPr dirty="0" sz="1600" spc="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Connectivity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8942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DSL</a:t>
            </a:r>
            <a:r>
              <a:rPr dirty="0" sz="2400" spc="-140"/>
              <a:t> </a:t>
            </a:r>
            <a:r>
              <a:rPr dirty="0" sz="2400"/>
              <a:t>and</a:t>
            </a:r>
            <a:r>
              <a:rPr dirty="0" sz="2400" spc="-50"/>
              <a:t> </a:t>
            </a:r>
            <a:r>
              <a:rPr dirty="0" sz="2400" spc="-25"/>
              <a:t>PPP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380491" y="780694"/>
            <a:ext cx="8329295" cy="256222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ISPs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PPP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broadband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DSL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connections.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PPP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authenticate</a:t>
            </a:r>
            <a:r>
              <a:rPr dirty="0" sz="1600">
                <a:latin typeface="Arial MT"/>
                <a:cs typeface="Arial MT"/>
              </a:rPr>
              <a:t> 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subscriber.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PPP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assign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subscriber.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PPP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link-quality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management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features.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ways PPP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(PPPoE)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deployed: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Host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with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PPoE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Client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PPPoE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client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software communicates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DSL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modem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PPPoE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modem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communicates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PPP.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Router PPPoE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Client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-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PPPoE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client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obtains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configuration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from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provider.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435" y="3430055"/>
            <a:ext cx="3345790" cy="9943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7542" y="3467667"/>
            <a:ext cx="4327380" cy="1005783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Internet-</a:t>
            </a:r>
            <a:r>
              <a:rPr dirty="0"/>
              <a:t>Based</a:t>
            </a:r>
            <a:r>
              <a:rPr dirty="0" spc="30"/>
              <a:t> </a:t>
            </a:r>
            <a:r>
              <a:rPr dirty="0" spc="-10"/>
              <a:t>Connectivity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Cable</a:t>
            </a:r>
            <a:r>
              <a:rPr dirty="0" sz="2400" spc="-100"/>
              <a:t> </a:t>
            </a:r>
            <a:r>
              <a:rPr dirty="0" sz="2400" spc="-10"/>
              <a:t>Technology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223824" y="691642"/>
            <a:ext cx="8500745" cy="2244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5176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Cable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technology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high-</a:t>
            </a:r>
            <a:r>
              <a:rPr dirty="0" sz="1600">
                <a:latin typeface="Arial MT"/>
                <a:cs typeface="Arial MT"/>
              </a:rPr>
              <a:t>speed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always-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technology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coaxial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cable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cable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company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users.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Specification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(DOCSIS)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international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standard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for </a:t>
            </a:r>
            <a:r>
              <a:rPr dirty="0" sz="1600">
                <a:latin typeface="Arial MT"/>
                <a:cs typeface="Arial MT"/>
              </a:rPr>
              <a:t>adding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high-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existing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cable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system.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4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optical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node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converts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RF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signals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light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pulses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over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fiber-optic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cable.</a:t>
            </a:r>
            <a:endParaRPr sz="1400">
              <a:latin typeface="Arial MT"/>
              <a:cs typeface="Arial MT"/>
            </a:endParaRPr>
          </a:p>
          <a:p>
            <a:pPr marL="299085" marR="28575" indent="-287020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fiber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media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enables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signals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travel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over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distances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headend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where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Cable </a:t>
            </a:r>
            <a:r>
              <a:rPr dirty="0" sz="1400">
                <a:latin typeface="Arial MT"/>
                <a:cs typeface="Arial MT"/>
              </a:rPr>
              <a:t>Modem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Termination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System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(CMTS)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located.</a:t>
            </a:r>
            <a:endParaRPr sz="1400">
              <a:latin typeface="Arial MT"/>
              <a:cs typeface="Arial MT"/>
            </a:endParaRPr>
          </a:p>
          <a:p>
            <a:pPr marL="299085" marR="131445" indent="-287020">
              <a:lnSpc>
                <a:spcPct val="100000"/>
              </a:lnSpc>
              <a:spcBef>
                <a:spcPts val="335"/>
              </a:spcBef>
              <a:buChar char="•"/>
              <a:tabLst>
                <a:tab pos="299085" algn="l"/>
              </a:tabLst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headend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contains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databases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needed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internet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access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while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CMTS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responsible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communicating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cable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modems.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89889" y="4315764"/>
            <a:ext cx="779907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Note</a:t>
            </a:r>
            <a:r>
              <a:rPr dirty="0" sz="1100">
                <a:latin typeface="Arial MT"/>
                <a:cs typeface="Arial MT"/>
              </a:rPr>
              <a:t>: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All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local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subscribers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share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same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cable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bandwidth.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more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users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join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service,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available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bandwidth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may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drop </a:t>
            </a:r>
            <a:r>
              <a:rPr dirty="0" sz="1100">
                <a:latin typeface="Arial MT"/>
                <a:cs typeface="Arial MT"/>
              </a:rPr>
              <a:t>below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expected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rate.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6682" y="3131629"/>
            <a:ext cx="4699122" cy="103505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215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Internet-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Based</a:t>
            </a:r>
            <a:r>
              <a:rPr dirty="0" sz="1600" spc="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Connectivity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75196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Optical</a:t>
            </a:r>
            <a:r>
              <a:rPr dirty="0" sz="2400" spc="-105"/>
              <a:t> </a:t>
            </a:r>
            <a:r>
              <a:rPr dirty="0" sz="2400" spc="-10"/>
              <a:t>Fiber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2472"/>
            <a:ext cx="7745095" cy="2459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016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Many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municipalities,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cities,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providers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install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fiber-</a:t>
            </a:r>
            <a:r>
              <a:rPr dirty="0" sz="1800">
                <a:latin typeface="Arial MT"/>
                <a:cs typeface="Arial MT"/>
              </a:rPr>
              <a:t>optic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cable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user </a:t>
            </a:r>
            <a:r>
              <a:rPr dirty="0" sz="1800">
                <a:latin typeface="Arial MT"/>
                <a:cs typeface="Arial MT"/>
              </a:rPr>
              <a:t>location.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commonly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referred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Fiber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x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(FTTx)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10">
                <a:latin typeface="Arial MT"/>
                <a:cs typeface="Arial MT"/>
              </a:rPr>
              <a:t> includes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following:</a:t>
            </a:r>
            <a:endParaRPr sz="1800">
              <a:latin typeface="Arial MT"/>
              <a:cs typeface="Arial MT"/>
            </a:endParaRPr>
          </a:p>
          <a:p>
            <a:pPr algn="just" marL="301625" indent="-28892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01625" algn="l"/>
              </a:tabLst>
            </a:pPr>
            <a:r>
              <a:rPr dirty="0" sz="1600" b="1">
                <a:latin typeface="Arial"/>
                <a:cs typeface="Arial"/>
              </a:rPr>
              <a:t>Fiber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to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the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Home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(FTTH)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Fiber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reaches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boundary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residence.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Fiber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to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the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Building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(FTTB)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Fiber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reaches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boundary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building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final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individual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living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space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made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alternative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means.</a:t>
            </a:r>
            <a:endParaRPr sz="1600">
              <a:latin typeface="Arial MT"/>
              <a:cs typeface="Arial MT"/>
            </a:endParaRPr>
          </a:p>
          <a:p>
            <a:pPr marL="299085" marR="62865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Fiber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to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the</a:t>
            </a:r>
            <a:r>
              <a:rPr dirty="0" sz="1600" spc="-10" b="1">
                <a:latin typeface="Arial"/>
                <a:cs typeface="Arial"/>
              </a:rPr>
              <a:t> Node/Neighborhood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(FTTN)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–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Optical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cabling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reaches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optical </a:t>
            </a:r>
            <a:r>
              <a:rPr dirty="0" sz="1600">
                <a:latin typeface="Arial MT"/>
                <a:cs typeface="Arial MT"/>
              </a:rPr>
              <a:t>node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converts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optical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signals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format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acceptable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twisted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pair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coaxial </a:t>
            </a:r>
            <a:r>
              <a:rPr dirty="0" sz="1600">
                <a:latin typeface="Arial MT"/>
                <a:cs typeface="Arial MT"/>
              </a:rPr>
              <a:t>cable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premise.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96874" y="4008221"/>
            <a:ext cx="559498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Arial"/>
                <a:cs typeface="Arial"/>
              </a:rPr>
              <a:t>Note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FTTx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deliver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highest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bandwidth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broadband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options</a:t>
            </a:r>
            <a:r>
              <a:rPr dirty="0" sz="1100" spc="-1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215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Internet-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Based</a:t>
            </a:r>
            <a:r>
              <a:rPr dirty="0" sz="1600" spc="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Connectivity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8545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Wireless</a:t>
            </a:r>
            <a:r>
              <a:rPr dirty="0" sz="2400" spc="-75"/>
              <a:t> </a:t>
            </a:r>
            <a:r>
              <a:rPr dirty="0" sz="2400" spc="-10"/>
              <a:t>Internet-</a:t>
            </a:r>
            <a:r>
              <a:rPr dirty="0" sz="2400"/>
              <a:t>Based</a:t>
            </a:r>
            <a:r>
              <a:rPr dirty="0" sz="2400" spc="-75"/>
              <a:t> </a:t>
            </a:r>
            <a:r>
              <a:rPr dirty="0" sz="2400" spc="-10"/>
              <a:t>Broadband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10718" y="601497"/>
            <a:ext cx="8180070" cy="392811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Wireless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technology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unlicensed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radio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spectrum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receive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data.</a:t>
            </a:r>
            <a:endParaRPr sz="1600">
              <a:latin typeface="Arial MT"/>
              <a:cs typeface="Arial MT"/>
            </a:endParaRPr>
          </a:p>
          <a:p>
            <a:pPr marL="299085" marR="255904" indent="-28702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Municipal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spc="-15" b="1">
                <a:latin typeface="Arial"/>
                <a:cs typeface="Arial"/>
              </a:rPr>
              <a:t>Wi-</a:t>
            </a:r>
            <a:r>
              <a:rPr dirty="0" sz="1600" b="1">
                <a:latin typeface="Arial"/>
                <a:cs typeface="Arial"/>
              </a:rPr>
              <a:t>Fi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3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Municipal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wireless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available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cities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providing high-</a:t>
            </a:r>
            <a:r>
              <a:rPr dirty="0" sz="1600">
                <a:latin typeface="Arial MT"/>
                <a:cs typeface="Arial MT"/>
              </a:rPr>
              <a:t>speed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free,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substantially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other </a:t>
            </a:r>
            <a:r>
              <a:rPr dirty="0" sz="1600">
                <a:latin typeface="Arial MT"/>
                <a:cs typeface="Arial MT"/>
              </a:rPr>
              <a:t>broadband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services.</a:t>
            </a:r>
            <a:endParaRPr sz="1600">
              <a:latin typeface="Arial MT"/>
              <a:cs typeface="Arial MT"/>
            </a:endParaRPr>
          </a:p>
          <a:p>
            <a:pPr marL="299085" marR="375285" indent="-28702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Cellular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–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Increasingly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internet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radio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waves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communicate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nearby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mobile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phone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tower.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3G/4G/5G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Long-</a:t>
            </a:r>
            <a:r>
              <a:rPr dirty="0" sz="1600" spc="-20">
                <a:latin typeface="Arial MT"/>
                <a:cs typeface="Arial MT"/>
              </a:rPr>
              <a:t>Term </a:t>
            </a:r>
            <a:r>
              <a:rPr dirty="0" sz="1600">
                <a:latin typeface="Arial MT"/>
                <a:cs typeface="Arial MT"/>
              </a:rPr>
              <a:t>Evolution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(LTE)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cellular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technologies.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Satellite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Internet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Typically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rural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users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locations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cable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DSL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0">
                <a:latin typeface="Arial MT"/>
                <a:cs typeface="Arial MT"/>
              </a:rPr>
              <a:t> available.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satellite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pointed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service </a:t>
            </a:r>
            <a:r>
              <a:rPr dirty="0" sz="1600">
                <a:latin typeface="Arial MT"/>
                <a:cs typeface="Arial MT"/>
              </a:rPr>
              <a:t>provider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satellite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Geosynchronous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orbit.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Trees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heavy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rains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impact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satellite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signal.</a:t>
            </a:r>
            <a:endParaRPr sz="1600">
              <a:latin typeface="Arial MT"/>
              <a:cs typeface="Arial MT"/>
            </a:endParaRPr>
          </a:p>
          <a:p>
            <a:pPr marL="299085" marR="76835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WiMAX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Worldwide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Interoperability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Microwave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(WiMAX)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described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IEEE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standard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802.16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high-</a:t>
            </a:r>
            <a:r>
              <a:rPr dirty="0" sz="1600">
                <a:latin typeface="Arial MT"/>
                <a:cs typeface="Arial MT"/>
              </a:rPr>
              <a:t>speed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broadband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wireless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access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broad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coverage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like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cell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phone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rather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small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Wi-</a:t>
            </a:r>
            <a:r>
              <a:rPr dirty="0" sz="1600" spc="-25">
                <a:latin typeface="Arial MT"/>
                <a:cs typeface="Arial MT"/>
              </a:rPr>
              <a:t>Fi </a:t>
            </a:r>
            <a:r>
              <a:rPr dirty="0" sz="1600" spc="-10">
                <a:latin typeface="Arial MT"/>
                <a:cs typeface="Arial MT"/>
              </a:rPr>
              <a:t>hotspots.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Internet-</a:t>
            </a:r>
            <a:r>
              <a:rPr dirty="0"/>
              <a:t>Based</a:t>
            </a:r>
            <a:r>
              <a:rPr dirty="0" spc="30"/>
              <a:t> </a:t>
            </a:r>
            <a:r>
              <a:rPr dirty="0" spc="-10"/>
              <a:t>Connectivity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VPN</a:t>
            </a:r>
            <a:r>
              <a:rPr dirty="0" sz="2400" spc="-70"/>
              <a:t> </a:t>
            </a:r>
            <a:r>
              <a:rPr dirty="0" sz="2400" spc="-10"/>
              <a:t>Technology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177800" y="759078"/>
            <a:ext cx="8780145" cy="38252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VPNs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security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concerns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incurred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when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remote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office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worker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broadband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services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access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corporate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WAN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over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internet.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VPN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encrypted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connection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between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private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over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public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network.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VPN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tunnels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routed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through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internet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private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company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remote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site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employee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host.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Arial MT"/>
                <a:cs typeface="Arial MT"/>
              </a:rPr>
              <a:t>There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several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benefits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VPN: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b="1">
                <a:latin typeface="Arial"/>
                <a:cs typeface="Arial"/>
              </a:rPr>
              <a:t>Cost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savings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Eliminates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expensive,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dedicated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WAN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links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modem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banks.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b="1">
                <a:latin typeface="Arial"/>
                <a:cs typeface="Arial"/>
              </a:rPr>
              <a:t>Security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Advanced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encryption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authentication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protocols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protect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unauthorized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access.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b="1">
                <a:latin typeface="Arial"/>
                <a:cs typeface="Arial"/>
              </a:rPr>
              <a:t>Scalability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10">
                <a:latin typeface="Arial MT"/>
                <a:cs typeface="Arial MT"/>
              </a:rPr>
              <a:t> Corporations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large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amounts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capacity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without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significant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infrastructure.</a:t>
            </a:r>
            <a:endParaRPr sz="1400">
              <a:latin typeface="Arial MT"/>
              <a:cs typeface="Arial MT"/>
            </a:endParaRPr>
          </a:p>
          <a:p>
            <a:pPr marL="299085" marR="99695" indent="-28702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b="1">
                <a:latin typeface="Arial"/>
                <a:cs typeface="Arial"/>
              </a:rPr>
              <a:t>Compatibility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with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broadband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technology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Supported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broadband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service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providers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such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DSL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and </a:t>
            </a:r>
            <a:r>
              <a:rPr dirty="0" sz="1400" spc="-10">
                <a:latin typeface="Arial MT"/>
                <a:cs typeface="Arial MT"/>
              </a:rPr>
              <a:t>cable.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Arial MT"/>
                <a:cs typeface="Arial MT"/>
              </a:rPr>
              <a:t>VPNs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commonly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implemented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following: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b="1">
                <a:latin typeface="Arial"/>
                <a:cs typeface="Arial"/>
              </a:rPr>
              <a:t>Site-</a:t>
            </a:r>
            <a:r>
              <a:rPr dirty="0" sz="1400" spc="-10" b="1">
                <a:latin typeface="Arial"/>
                <a:cs typeface="Arial"/>
              </a:rPr>
              <a:t>to-</a:t>
            </a:r>
            <a:r>
              <a:rPr dirty="0" sz="1400" b="1">
                <a:latin typeface="Arial"/>
                <a:cs typeface="Arial"/>
              </a:rPr>
              <a:t>site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VPN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VPN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settings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configured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routers.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Clients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unaware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their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being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Arial MT"/>
                <a:cs typeface="Arial MT"/>
              </a:rPr>
              <a:t>encrypted.</a:t>
            </a:r>
            <a:endParaRPr sz="1400">
              <a:latin typeface="Arial MT"/>
              <a:cs typeface="Arial MT"/>
            </a:endParaRPr>
          </a:p>
          <a:p>
            <a:pPr marL="299085" marR="69850" indent="-287020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b="1">
                <a:latin typeface="Arial"/>
                <a:cs typeface="Arial"/>
              </a:rPr>
              <a:t>Remote</a:t>
            </a:r>
            <a:r>
              <a:rPr dirty="0" sz="1400" spc="-8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Access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aware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initiates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remote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access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connection.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example,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HTTPS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in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browser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your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bank.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Alternatively,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run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VPN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client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software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their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host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connect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authenticate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destination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device.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Internet-</a:t>
            </a:r>
            <a:r>
              <a:rPr dirty="0"/>
              <a:t>Based</a:t>
            </a:r>
            <a:r>
              <a:rPr dirty="0" spc="30"/>
              <a:t> </a:t>
            </a:r>
            <a:r>
              <a:rPr dirty="0" spc="-10"/>
              <a:t>Connectivity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ISP</a:t>
            </a:r>
            <a:r>
              <a:rPr dirty="0" sz="2400" spc="-135"/>
              <a:t> </a:t>
            </a:r>
            <a:r>
              <a:rPr dirty="0" sz="2400"/>
              <a:t>Connectivity</a:t>
            </a:r>
            <a:r>
              <a:rPr dirty="0" sz="2400" spc="-70"/>
              <a:t> </a:t>
            </a:r>
            <a:r>
              <a:rPr dirty="0" sz="2400" spc="-10"/>
              <a:t>Options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273811" y="759078"/>
            <a:ext cx="5526405" cy="33985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7653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There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different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ways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organization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55">
                <a:latin typeface="Arial MT"/>
                <a:cs typeface="Arial MT"/>
              </a:rPr>
              <a:t>ISP.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choice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depends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needs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budget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organization.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spc="-10" b="1">
                <a:latin typeface="Arial"/>
                <a:cs typeface="Arial"/>
              </a:rPr>
              <a:t>Single-</a:t>
            </a:r>
            <a:r>
              <a:rPr dirty="0" sz="1400" b="1">
                <a:latin typeface="Arial"/>
                <a:cs typeface="Arial"/>
              </a:rPr>
              <a:t>homed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–Single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connection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ISP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link.</a:t>
            </a:r>
            <a:endParaRPr sz="14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Provides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redundancy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least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expensive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solution.</a:t>
            </a:r>
            <a:endParaRPr sz="1400">
              <a:latin typeface="Arial MT"/>
              <a:cs typeface="Arial MT"/>
            </a:endParaRPr>
          </a:p>
          <a:p>
            <a:pPr marL="299085" marR="155575" indent="-28702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spc="-10" b="1">
                <a:latin typeface="Arial"/>
                <a:cs typeface="Arial"/>
              </a:rPr>
              <a:t>Dual-</a:t>
            </a:r>
            <a:r>
              <a:rPr dirty="0" sz="1400" b="1">
                <a:latin typeface="Arial"/>
                <a:cs typeface="Arial"/>
              </a:rPr>
              <a:t>homed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same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ISP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using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two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links. </a:t>
            </a:r>
            <a:r>
              <a:rPr dirty="0" sz="1400">
                <a:latin typeface="Arial MT"/>
                <a:cs typeface="Arial MT"/>
              </a:rPr>
              <a:t>Provides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both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redundancy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load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balancing.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However,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organization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loses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internet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connectivity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if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ISP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experiences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 </a:t>
            </a:r>
            <a:r>
              <a:rPr dirty="0" sz="1400" spc="-10">
                <a:latin typeface="Arial MT"/>
                <a:cs typeface="Arial MT"/>
              </a:rPr>
              <a:t>outage.</a:t>
            </a:r>
            <a:endParaRPr sz="1400">
              <a:latin typeface="Arial MT"/>
              <a:cs typeface="Arial MT"/>
            </a:endParaRPr>
          </a:p>
          <a:p>
            <a:pPr marL="299085" marR="526415" indent="-28702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b="1">
                <a:latin typeface="Arial"/>
                <a:cs typeface="Arial"/>
              </a:rPr>
              <a:t>Multihomed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spc="-10">
                <a:latin typeface="Arial MT"/>
                <a:cs typeface="Arial MT"/>
              </a:rPr>
              <a:t>-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client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two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different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ISPs.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This </a:t>
            </a:r>
            <a:r>
              <a:rPr dirty="0" sz="1400">
                <a:latin typeface="Arial MT"/>
                <a:cs typeface="Arial MT"/>
              </a:rPr>
              <a:t>design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increased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redundancy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enables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load- </a:t>
            </a:r>
            <a:r>
              <a:rPr dirty="0" sz="1400">
                <a:latin typeface="Arial MT"/>
                <a:cs typeface="Arial MT"/>
              </a:rPr>
              <a:t>balancing,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expensive.</a:t>
            </a:r>
            <a:endParaRPr sz="14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spc="-10" b="1">
                <a:latin typeface="Arial"/>
                <a:cs typeface="Arial"/>
              </a:rPr>
              <a:t>Dual-</a:t>
            </a:r>
            <a:r>
              <a:rPr dirty="0" sz="1400" b="1">
                <a:latin typeface="Arial"/>
                <a:cs typeface="Arial"/>
              </a:rPr>
              <a:t>multihomed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Dual-</a:t>
            </a:r>
            <a:r>
              <a:rPr dirty="0" sz="1400">
                <a:latin typeface="Arial MT"/>
                <a:cs typeface="Arial MT"/>
              </a:rPr>
              <a:t>multihomed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most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resilient</a:t>
            </a:r>
            <a:r>
              <a:rPr dirty="0" sz="1400" spc="5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topology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four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shown.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client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 </a:t>
            </a:r>
            <a:r>
              <a:rPr dirty="0" sz="1400" spc="-10">
                <a:latin typeface="Arial MT"/>
                <a:cs typeface="Arial MT"/>
              </a:rPr>
              <a:t>redundant </a:t>
            </a:r>
            <a:r>
              <a:rPr dirty="0" sz="1400">
                <a:latin typeface="Arial MT"/>
                <a:cs typeface="Arial MT"/>
              </a:rPr>
              <a:t>links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multiple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ISPs.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topology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most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redundancy </a:t>
            </a:r>
            <a:r>
              <a:rPr dirty="0" sz="1400">
                <a:latin typeface="Arial MT"/>
                <a:cs typeface="Arial MT"/>
              </a:rPr>
              <a:t>possible.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most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expensive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option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four.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1893" y="3276001"/>
            <a:ext cx="2461535" cy="137472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1558" y="1736419"/>
            <a:ext cx="2606255" cy="145933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86689" y="1108419"/>
            <a:ext cx="2676446" cy="55675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5811" y="309669"/>
            <a:ext cx="2721890" cy="567286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Internet-</a:t>
            </a:r>
            <a:r>
              <a:rPr dirty="0"/>
              <a:t>Based</a:t>
            </a:r>
            <a:r>
              <a:rPr dirty="0" spc="30"/>
              <a:t> </a:t>
            </a:r>
            <a:r>
              <a:rPr dirty="0" spc="-10"/>
              <a:t>Connectivity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Broadband</a:t>
            </a:r>
            <a:r>
              <a:rPr dirty="0" sz="2400" spc="-130"/>
              <a:t> </a:t>
            </a:r>
            <a:r>
              <a:rPr dirty="0" sz="2400"/>
              <a:t>Solution</a:t>
            </a:r>
            <a:r>
              <a:rPr dirty="0" sz="2400" spc="-120"/>
              <a:t> </a:t>
            </a:r>
            <a:r>
              <a:rPr dirty="0" sz="2400" spc="-10"/>
              <a:t>Comparison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10718" y="688593"/>
            <a:ext cx="8491220" cy="4025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9588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broadband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solution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advantages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disadvantages.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multiple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broadband </a:t>
            </a:r>
            <a:r>
              <a:rPr dirty="0" sz="1600">
                <a:latin typeface="Arial MT"/>
                <a:cs typeface="Arial MT"/>
              </a:rPr>
              <a:t>solutions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available,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cost-versus-</a:t>
            </a:r>
            <a:r>
              <a:rPr dirty="0" sz="1600">
                <a:latin typeface="Arial MT"/>
                <a:cs typeface="Arial MT"/>
              </a:rPr>
              <a:t>benefit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analysis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performed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determine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best </a:t>
            </a:r>
            <a:r>
              <a:rPr dirty="0" sz="1600" spc="-10">
                <a:latin typeface="Arial MT"/>
                <a:cs typeface="Arial MT"/>
              </a:rPr>
              <a:t>solution.</a:t>
            </a:r>
            <a:endParaRPr sz="16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Arial MT"/>
                <a:cs typeface="Arial MT"/>
              </a:rPr>
              <a:t>Some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factors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consider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following: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Cable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shared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users.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Therefore,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upstream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rates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often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slow </a:t>
            </a:r>
            <a:r>
              <a:rPr dirty="0" sz="1600">
                <a:latin typeface="Arial MT"/>
                <a:cs typeface="Arial MT"/>
              </a:rPr>
              <a:t>during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high-</a:t>
            </a:r>
            <a:r>
              <a:rPr dirty="0" sz="1600">
                <a:latin typeface="Arial MT"/>
                <a:cs typeface="Arial MT"/>
              </a:rPr>
              <a:t>usage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hours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over-subscription.</a:t>
            </a:r>
            <a:endParaRPr sz="1600">
              <a:latin typeface="Arial MT"/>
              <a:cs typeface="Arial MT"/>
            </a:endParaRPr>
          </a:p>
          <a:p>
            <a:pPr marL="299085" marR="427355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DSL</a:t>
            </a:r>
            <a:r>
              <a:rPr dirty="0" sz="1600" spc="-6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Limited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distance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sensitive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relation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central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office). </a:t>
            </a:r>
            <a:r>
              <a:rPr dirty="0" sz="1600">
                <a:latin typeface="Arial MT"/>
                <a:cs typeface="Arial MT"/>
              </a:rPr>
              <a:t>Upload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rate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proportionally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lower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compared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download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rate.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spc="-20" b="1">
                <a:latin typeface="Arial"/>
                <a:cs typeface="Arial"/>
              </a:rPr>
              <a:t>Fiber-to-the-</a:t>
            </a:r>
            <a:r>
              <a:rPr dirty="0" sz="1600" b="1">
                <a:latin typeface="Arial"/>
                <a:cs typeface="Arial"/>
              </a:rPr>
              <a:t>Home</a:t>
            </a:r>
            <a:r>
              <a:rPr dirty="0" sz="1600" spc="3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fiber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installation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directly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home.</a:t>
            </a:r>
            <a:endParaRPr sz="1600">
              <a:latin typeface="Arial MT"/>
              <a:cs typeface="Arial MT"/>
            </a:endParaRPr>
          </a:p>
          <a:p>
            <a:pPr marL="299085" marR="87630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Cellular/Mobile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option,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coverage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often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issue,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even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small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office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or </a:t>
            </a:r>
            <a:r>
              <a:rPr dirty="0" sz="1600">
                <a:latin typeface="Arial MT"/>
                <a:cs typeface="Arial MT"/>
              </a:rPr>
              <a:t>home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office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relatively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limited.</a:t>
            </a:r>
            <a:endParaRPr sz="1600">
              <a:latin typeface="Arial MT"/>
              <a:cs typeface="Arial MT"/>
            </a:endParaRPr>
          </a:p>
          <a:p>
            <a:pPr marL="299085" marR="340360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Municipal </a:t>
            </a:r>
            <a:r>
              <a:rPr dirty="0" sz="1600" spc="-15" b="1">
                <a:latin typeface="Arial"/>
                <a:cs typeface="Arial"/>
              </a:rPr>
              <a:t>Wi-</a:t>
            </a:r>
            <a:r>
              <a:rPr dirty="0" sz="1600" b="1">
                <a:latin typeface="Arial"/>
                <a:cs typeface="Arial"/>
              </a:rPr>
              <a:t>Fi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Most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municipalities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Wi-Fi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deployed.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available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range, then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viable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option.</a:t>
            </a:r>
            <a:endParaRPr sz="1600">
              <a:latin typeface="Arial MT"/>
              <a:cs typeface="Arial MT"/>
            </a:endParaRPr>
          </a:p>
          <a:p>
            <a:pPr marL="299085" marR="175895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Satellite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expensive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limited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capacity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subscriber.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Typically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available.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6319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Purpose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WANs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4201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Private</a:t>
            </a:r>
            <a:r>
              <a:rPr dirty="0" sz="2400" spc="-85"/>
              <a:t> </a:t>
            </a:r>
            <a:r>
              <a:rPr dirty="0" sz="2400"/>
              <a:t>and</a:t>
            </a:r>
            <a:r>
              <a:rPr dirty="0" sz="2400" spc="-75"/>
              <a:t> </a:t>
            </a:r>
            <a:r>
              <a:rPr dirty="0" sz="2400"/>
              <a:t>Public</a:t>
            </a:r>
            <a:r>
              <a:rPr dirty="0" sz="2400" spc="-60"/>
              <a:t> </a:t>
            </a:r>
            <a:r>
              <a:rPr dirty="0" sz="2400" spc="-20"/>
              <a:t>WANs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7882255" cy="2806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dedicated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single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customer.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following: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Guaranteed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level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Consistent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bandwidth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10">
                <a:latin typeface="Arial MT"/>
                <a:cs typeface="Arial MT"/>
              </a:rPr>
              <a:t>Security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600">
              <a:latin typeface="Arial MT"/>
              <a:cs typeface="Arial MT"/>
            </a:endParaRPr>
          </a:p>
          <a:p>
            <a:pPr algn="just" marL="12700" marR="508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typically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ISP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telecommunications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service </a:t>
            </a:r>
            <a:r>
              <a:rPr dirty="0" sz="1600">
                <a:latin typeface="Arial MT"/>
                <a:cs typeface="Arial MT"/>
              </a:rPr>
              <a:t>provider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internet.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case,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levels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bandwidth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vary,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shared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guarantee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security.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215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Internet-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Based</a:t>
            </a:r>
            <a:r>
              <a:rPr dirty="0" sz="1600" spc="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Connectivity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70592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Lab</a:t>
            </a:r>
            <a:r>
              <a:rPr dirty="0" sz="2400" spc="-114"/>
              <a:t> </a:t>
            </a:r>
            <a:r>
              <a:rPr dirty="0" sz="2400"/>
              <a:t>–</a:t>
            </a:r>
            <a:r>
              <a:rPr dirty="0" sz="2400" spc="-80"/>
              <a:t> </a:t>
            </a:r>
            <a:r>
              <a:rPr dirty="0" sz="2400"/>
              <a:t>Research</a:t>
            </a:r>
            <a:r>
              <a:rPr dirty="0" sz="2400" spc="-55"/>
              <a:t> </a:t>
            </a:r>
            <a:r>
              <a:rPr dirty="0" sz="2400"/>
              <a:t>Broadband</a:t>
            </a:r>
            <a:r>
              <a:rPr dirty="0" sz="2400" spc="-40"/>
              <a:t> </a:t>
            </a:r>
            <a:r>
              <a:rPr dirty="0" sz="2400" spc="-10"/>
              <a:t>Internet</a:t>
            </a:r>
            <a:r>
              <a:rPr dirty="0" sz="2400" spc="-155"/>
              <a:t> </a:t>
            </a:r>
            <a:r>
              <a:rPr dirty="0" sz="2400"/>
              <a:t>Access</a:t>
            </a:r>
            <a:r>
              <a:rPr dirty="0" sz="2400" spc="-75"/>
              <a:t> </a:t>
            </a:r>
            <a:r>
              <a:rPr dirty="0" sz="2400" spc="-10"/>
              <a:t>Options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849753"/>
            <a:ext cx="6436360" cy="101346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lab,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complete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following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objectives: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</a:tabLst>
            </a:pPr>
            <a:r>
              <a:rPr dirty="0" sz="1800">
                <a:latin typeface="Arial MT"/>
                <a:cs typeface="Arial MT"/>
              </a:rPr>
              <a:t>Investigate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Broadband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Distribution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</a:tabLst>
            </a:pPr>
            <a:r>
              <a:rPr dirty="0" sz="1800">
                <a:latin typeface="Arial MT"/>
                <a:cs typeface="Arial MT"/>
              </a:rPr>
              <a:t>Research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Broadband</a:t>
            </a:r>
            <a:r>
              <a:rPr dirty="0" sz="1800" spc="-9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Access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Options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Specific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Scenarios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6332855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7.6</a:t>
            </a:r>
            <a:r>
              <a:rPr dirty="0" sz="4600" spc="-12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Module</a:t>
            </a:r>
            <a:r>
              <a:rPr dirty="0" sz="4600" spc="-10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Practice</a:t>
            </a:r>
            <a:r>
              <a:rPr dirty="0" sz="4600" spc="-120">
                <a:solidFill>
                  <a:srgbClr val="AEE8FA"/>
                </a:solidFill>
              </a:rPr>
              <a:t> </a:t>
            </a:r>
            <a:r>
              <a:rPr dirty="0" sz="4600" spc="-25">
                <a:solidFill>
                  <a:srgbClr val="AEE8FA"/>
                </a:solidFill>
              </a:rPr>
              <a:t>and </a:t>
            </a:r>
            <a:r>
              <a:rPr dirty="0" sz="4600" spc="-20">
                <a:solidFill>
                  <a:srgbClr val="AEE8FA"/>
                </a:solidFill>
              </a:rPr>
              <a:t>Quiz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3495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Module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Practice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Quiz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3141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Packet</a:t>
            </a:r>
            <a:r>
              <a:rPr dirty="0" sz="2400" spc="-120"/>
              <a:t> </a:t>
            </a:r>
            <a:r>
              <a:rPr dirty="0" sz="2400"/>
              <a:t>Tracer</a:t>
            </a:r>
            <a:r>
              <a:rPr dirty="0" sz="2400" spc="-85"/>
              <a:t> </a:t>
            </a:r>
            <a:r>
              <a:rPr dirty="0" sz="2400"/>
              <a:t>–</a:t>
            </a:r>
            <a:r>
              <a:rPr dirty="0" sz="2400" spc="-85"/>
              <a:t> </a:t>
            </a:r>
            <a:r>
              <a:rPr dirty="0" sz="2400"/>
              <a:t>WAN</a:t>
            </a:r>
            <a:r>
              <a:rPr dirty="0" sz="2400" spc="-90"/>
              <a:t> </a:t>
            </a:r>
            <a:r>
              <a:rPr dirty="0" sz="2400" spc="-10"/>
              <a:t>Concepts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849753"/>
            <a:ext cx="4798695" cy="6845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lab,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you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do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following: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</a:tabLst>
            </a:pPr>
            <a:r>
              <a:rPr dirty="0" sz="1800">
                <a:latin typeface="Arial MT"/>
                <a:cs typeface="Arial MT"/>
              </a:rPr>
              <a:t>Describe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different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WAN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connectivity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options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292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module?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503920" cy="3683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1610" indent="-168910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Wide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(WAN)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beyond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boundary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LAN.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dedicated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single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customer.</a:t>
            </a:r>
            <a:endParaRPr sz="16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245" algn="l"/>
              </a:tabLst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typically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ISP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telecommunications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service</a:t>
            </a:r>
            <a:endParaRPr sz="16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provider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internet.</a:t>
            </a:r>
            <a:endParaRPr sz="1600">
              <a:latin typeface="Arial MT"/>
              <a:cs typeface="Arial MT"/>
            </a:endParaRPr>
          </a:p>
          <a:p>
            <a:pPr marL="180975" marR="53340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WANs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implemented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logical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topologies: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Point-</a:t>
            </a:r>
            <a:r>
              <a:rPr dirty="0" sz="1600" spc="-10">
                <a:latin typeface="Arial MT"/>
                <a:cs typeface="Arial MT"/>
              </a:rPr>
              <a:t>to-</a:t>
            </a:r>
            <a:r>
              <a:rPr dirty="0" sz="1600">
                <a:latin typeface="Arial MT"/>
                <a:cs typeface="Arial MT"/>
              </a:rPr>
              <a:t>Point,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Hub-</a:t>
            </a:r>
            <a:r>
              <a:rPr dirty="0" sz="1600" spc="-20">
                <a:latin typeface="Arial MT"/>
                <a:cs typeface="Arial MT"/>
              </a:rPr>
              <a:t>and- </a:t>
            </a:r>
            <a:r>
              <a:rPr dirty="0" sz="1600" spc="-2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Spoke,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Dual-</a:t>
            </a:r>
            <a:r>
              <a:rPr dirty="0" sz="1600">
                <a:latin typeface="Arial MT"/>
                <a:cs typeface="Arial MT"/>
              </a:rPr>
              <a:t>homed,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Fully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Meshed,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Partially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Meshed.</a:t>
            </a:r>
            <a:endParaRPr sz="1600">
              <a:latin typeface="Arial MT"/>
              <a:cs typeface="Arial MT"/>
            </a:endParaRPr>
          </a:p>
          <a:p>
            <a:pPr marL="180975" marR="603885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dual-</a:t>
            </a:r>
            <a:r>
              <a:rPr dirty="0" sz="1600">
                <a:latin typeface="Arial MT"/>
                <a:cs typeface="Arial MT"/>
              </a:rPr>
              <a:t>carrier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redundancy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increases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availability.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organization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negotiates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separate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SLAs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different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providers.</a:t>
            </a:r>
            <a:endParaRPr sz="1600">
              <a:latin typeface="Arial MT"/>
              <a:cs typeface="Arial MT"/>
            </a:endParaRPr>
          </a:p>
          <a:p>
            <a:pPr marL="180975" marR="140335" indent="-16891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 spc="-10">
                <a:latin typeface="Arial MT"/>
                <a:cs typeface="Arial MT"/>
              </a:rPr>
              <a:t>Site-to-</a:t>
            </a:r>
            <a:r>
              <a:rPr dirty="0" sz="1600">
                <a:latin typeface="Arial MT"/>
                <a:cs typeface="Arial MT"/>
              </a:rPr>
              <a:t>site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remote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Virtual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(VPNs)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company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use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internet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securely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employees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facilities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around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world.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Modern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standards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defined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recognized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authorities:</a:t>
            </a:r>
            <a:endParaRPr sz="16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TIA/EIA,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ISO,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IEEE.</a:t>
            </a:r>
            <a:endParaRPr sz="1600">
              <a:latin typeface="Arial MT"/>
              <a:cs typeface="Arial MT"/>
            </a:endParaRPr>
          </a:p>
          <a:p>
            <a:pPr marL="180975" marR="508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optical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fiber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standards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SDH,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SONET,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DWDM.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protocols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define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how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encapsulated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frame.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broadband,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wireless,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MPLS,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45">
                <a:latin typeface="Arial MT"/>
                <a:cs typeface="Arial MT"/>
              </a:rPr>
              <a:t>PPP,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HDLC.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292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module?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362950" cy="3683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marR="45720" indent="-168910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Serial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communication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transmits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sequentially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single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channel.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contrast,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parallel 	communications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simultaneously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transmit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several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multiple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wires.</a:t>
            </a:r>
            <a:endParaRPr sz="16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24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most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circuit-</a:t>
            </a:r>
            <a:r>
              <a:rPr dirty="0" sz="1600">
                <a:latin typeface="Arial MT"/>
                <a:cs typeface="Arial MT"/>
              </a:rPr>
              <a:t>switched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technologies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PSTN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ISDN.</a:t>
            </a:r>
            <a:endParaRPr sz="1600">
              <a:latin typeface="Arial MT"/>
              <a:cs typeface="Arial MT"/>
            </a:endParaRPr>
          </a:p>
          <a:p>
            <a:pPr marL="180975" marR="508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packet-</a:t>
            </a:r>
            <a:r>
              <a:rPr dirty="0" sz="1600">
                <a:latin typeface="Arial MT"/>
                <a:cs typeface="Arial MT"/>
              </a:rPr>
              <a:t>switched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technologies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MPLS.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There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optical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fiber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OSI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standards.</a:t>
            </a:r>
            <a:endParaRPr sz="1600">
              <a:latin typeface="Arial MT"/>
              <a:cs typeface="Arial MT"/>
            </a:endParaRPr>
          </a:p>
          <a:p>
            <a:pPr marL="180975" marR="21844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SDH/SONET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define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how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transfer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multiple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voice,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video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communications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over </a:t>
            </a:r>
            <a:r>
              <a:rPr dirty="0" sz="1600" spc="-2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optical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fiber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lasers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LEDs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great</a:t>
            </a:r>
            <a:r>
              <a:rPr dirty="0" sz="1600" spc="-10">
                <a:latin typeface="Arial MT"/>
                <a:cs typeface="Arial MT"/>
              </a:rPr>
              <a:t> distances.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 spc="-10">
                <a:latin typeface="Arial MT"/>
                <a:cs typeface="Arial MT"/>
              </a:rPr>
              <a:t>Circuit-</a:t>
            </a:r>
            <a:r>
              <a:rPr dirty="0" sz="1600">
                <a:latin typeface="Arial MT"/>
                <a:cs typeface="Arial MT"/>
              </a:rPr>
              <a:t>switched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were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PSTN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carriers.</a:t>
            </a:r>
            <a:endParaRPr sz="1600">
              <a:latin typeface="Arial MT"/>
              <a:cs typeface="Arial MT"/>
            </a:endParaRPr>
          </a:p>
          <a:p>
            <a:pPr marL="180975" marR="45212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ISDN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circuit-</a:t>
            </a:r>
            <a:r>
              <a:rPr dirty="0" sz="1600">
                <a:latin typeface="Arial MT"/>
                <a:cs typeface="Arial MT"/>
              </a:rPr>
              <a:t>switching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technology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 enables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PSTN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loop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carry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digital 	signals.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switching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segments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shared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245" algn="l"/>
              </a:tabLst>
            </a:pPr>
            <a:r>
              <a:rPr dirty="0" sz="1600">
                <a:latin typeface="Arial MT"/>
                <a:cs typeface="Arial MT"/>
              </a:rPr>
              <a:t>Frame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Relay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simple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NBMA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technology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interconnect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enterprise</a:t>
            </a:r>
            <a:endParaRPr sz="16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600" spc="-10">
                <a:latin typeface="Arial MT"/>
                <a:cs typeface="Arial MT"/>
              </a:rPr>
              <a:t>LANs.</a:t>
            </a:r>
            <a:endParaRPr sz="1600">
              <a:latin typeface="Arial MT"/>
              <a:cs typeface="Arial MT"/>
            </a:endParaRPr>
          </a:p>
          <a:p>
            <a:pPr marL="180975" marR="10795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 spc="-10">
                <a:latin typeface="Arial MT"/>
                <a:cs typeface="Arial MT"/>
              </a:rPr>
              <a:t>ATM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technology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capable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transferring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voice,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video,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public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networks.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built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cell-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architecture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rather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frame-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architecture.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292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module?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588375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marR="286385" indent="-168910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Modern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connectivity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options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dedicated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broadband,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MPLS </a:t>
            </a:r>
            <a:r>
              <a:rPr dirty="0" sz="1600" spc="-20">
                <a:latin typeface="Arial MT"/>
                <a:cs typeface="Arial MT"/>
              </a:rPr>
              <a:t>	</a:t>
            </a:r>
            <a:r>
              <a:rPr dirty="0" sz="1600" spc="-10">
                <a:latin typeface="Arial MT"/>
                <a:cs typeface="Arial MT"/>
              </a:rPr>
              <a:t>(packet-</a:t>
            </a:r>
            <a:r>
              <a:rPr dirty="0" sz="1600">
                <a:latin typeface="Arial MT"/>
                <a:cs typeface="Arial MT"/>
              </a:rPr>
              <a:t>switched),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along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various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wired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wireless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version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internet-based 	broadband.</a:t>
            </a:r>
            <a:endParaRPr sz="1600">
              <a:latin typeface="Arial MT"/>
              <a:cs typeface="Arial MT"/>
            </a:endParaRPr>
          </a:p>
          <a:p>
            <a:pPr algn="just" marL="180975" marR="508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MPLS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high-</a:t>
            </a:r>
            <a:r>
              <a:rPr dirty="0" sz="1600">
                <a:latin typeface="Arial MT"/>
                <a:cs typeface="Arial MT"/>
              </a:rPr>
              <a:t>performance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technology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interconnect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clients.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MPLS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variety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client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methods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(e.g.,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DSL,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Cable,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Frame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Relay).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MPLS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encapsulate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traffic.</a:t>
            </a:r>
            <a:endParaRPr sz="1600">
              <a:latin typeface="Arial MT"/>
              <a:cs typeface="Arial MT"/>
            </a:endParaRPr>
          </a:p>
          <a:p>
            <a:pPr algn="just"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 spc="-10">
                <a:latin typeface="Arial MT"/>
                <a:cs typeface="Arial MT"/>
              </a:rPr>
              <a:t>Internet-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broadband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connectivity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alternative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dedicated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options.</a:t>
            </a:r>
            <a:endParaRPr sz="1600">
              <a:latin typeface="Arial MT"/>
              <a:cs typeface="Arial MT"/>
            </a:endParaRPr>
          </a:p>
          <a:p>
            <a:pPr marL="180975" marR="973455" indent="-16891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Examples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wired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broadband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connectivity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Digital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Subscriber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(DSL),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cable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connections,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optical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fiber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networks.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Examples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wireless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broadband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cellular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3G/4G/5G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satellite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internet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services.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DSL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high-</a:t>
            </a:r>
            <a:r>
              <a:rPr dirty="0" sz="1600">
                <a:latin typeface="Arial MT"/>
                <a:cs typeface="Arial MT"/>
              </a:rPr>
              <a:t>speed,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always-</a:t>
            </a:r>
            <a:r>
              <a:rPr dirty="0" sz="1600">
                <a:latin typeface="Arial MT"/>
                <a:cs typeface="Arial MT"/>
              </a:rPr>
              <a:t>on,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technology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existing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twisted-</a:t>
            </a:r>
            <a:r>
              <a:rPr dirty="0" sz="1600" spc="-20">
                <a:latin typeface="Arial MT"/>
                <a:cs typeface="Arial MT"/>
              </a:rPr>
              <a:t>pair</a:t>
            </a:r>
            <a:endParaRPr sz="16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telephone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users.</a:t>
            </a:r>
            <a:endParaRPr sz="1600">
              <a:latin typeface="Arial MT"/>
              <a:cs typeface="Arial MT"/>
            </a:endParaRPr>
          </a:p>
          <a:p>
            <a:pPr marL="180975" marR="75565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Cable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technology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high-</a:t>
            </a:r>
            <a:r>
              <a:rPr dirty="0" sz="1600">
                <a:latin typeface="Arial MT"/>
                <a:cs typeface="Arial MT"/>
              </a:rPr>
              <a:t>speed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always-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technology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 uses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cable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company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coaxial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cable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users.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292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module?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379459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0975" marR="472440" indent="-168910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Newer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developments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wireless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technology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Municipal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Wi-Fi,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Cellular,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Satellite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internet,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WiMAX.</a:t>
            </a:r>
            <a:endParaRPr sz="16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245" algn="l"/>
              </a:tabLst>
            </a:pPr>
            <a:r>
              <a:rPr dirty="0" sz="1600">
                <a:latin typeface="Arial MT"/>
                <a:cs typeface="Arial MT"/>
              </a:rPr>
              <a:t>VPN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tunnels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company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remote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site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employee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host.</a:t>
            </a:r>
            <a:endParaRPr sz="1600">
              <a:latin typeface="Arial MT"/>
              <a:cs typeface="Arial MT"/>
            </a:endParaRPr>
          </a:p>
          <a:p>
            <a:pPr marL="180975" marR="75057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ISP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connectivity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options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single-</a:t>
            </a:r>
            <a:r>
              <a:rPr dirty="0" sz="1600">
                <a:latin typeface="Arial MT"/>
                <a:cs typeface="Arial MT"/>
              </a:rPr>
              <a:t>homed,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dual-</a:t>
            </a:r>
            <a:r>
              <a:rPr dirty="0" sz="1600">
                <a:latin typeface="Arial MT"/>
                <a:cs typeface="Arial MT"/>
              </a:rPr>
              <a:t>homed,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multihomed,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dual- 	multihomed.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891280" y="2697098"/>
              <a:ext cx="1325245" cy="293370"/>
            </a:xfrm>
            <a:custGeom>
              <a:avLst/>
              <a:gdLst/>
              <a:ahLst/>
              <a:cxnLst/>
              <a:rect l="l" t="t" r="r" b="b"/>
              <a:pathLst>
                <a:path w="1325245" h="293369">
                  <a:moveTo>
                    <a:pt x="216027" y="8509"/>
                  </a:moveTo>
                  <a:lnTo>
                    <a:pt x="206603" y="7188"/>
                  </a:lnTo>
                  <a:lnTo>
                    <a:pt x="191643" y="4254"/>
                  </a:lnTo>
                  <a:lnTo>
                    <a:pt x="171907" y="1333"/>
                  </a:lnTo>
                  <a:lnTo>
                    <a:pt x="100266" y="6883"/>
                  </a:lnTo>
                  <a:lnTo>
                    <a:pt x="59436" y="26416"/>
                  </a:lnTo>
                  <a:lnTo>
                    <a:pt x="27762" y="56959"/>
                  </a:lnTo>
                  <a:lnTo>
                    <a:pt x="7277" y="96875"/>
                  </a:lnTo>
                  <a:lnTo>
                    <a:pt x="0" y="144526"/>
                  </a:lnTo>
                  <a:lnTo>
                    <a:pt x="7696" y="195897"/>
                  </a:lnTo>
                  <a:lnTo>
                    <a:pt x="29006" y="237261"/>
                  </a:lnTo>
                  <a:lnTo>
                    <a:pt x="61302" y="267817"/>
                  </a:lnTo>
                  <a:lnTo>
                    <a:pt x="101917" y="286753"/>
                  </a:lnTo>
                  <a:lnTo>
                    <a:pt x="148209" y="293243"/>
                  </a:lnTo>
                  <a:lnTo>
                    <a:pt x="171907" y="291922"/>
                  </a:lnTo>
                  <a:lnTo>
                    <a:pt x="191643" y="288988"/>
                  </a:lnTo>
                  <a:lnTo>
                    <a:pt x="206603" y="286067"/>
                  </a:lnTo>
                  <a:lnTo>
                    <a:pt x="216027" y="284734"/>
                  </a:lnTo>
                  <a:lnTo>
                    <a:pt x="216027" y="208280"/>
                  </a:lnTo>
                  <a:lnTo>
                    <a:pt x="209029" y="210273"/>
                  </a:lnTo>
                  <a:lnTo>
                    <a:pt x="195326" y="214630"/>
                  </a:lnTo>
                  <a:lnTo>
                    <a:pt x="176085" y="218998"/>
                  </a:lnTo>
                  <a:lnTo>
                    <a:pt x="120929" y="215023"/>
                  </a:lnTo>
                  <a:lnTo>
                    <a:pt x="81559" y="174421"/>
                  </a:lnTo>
                  <a:lnTo>
                    <a:pt x="76200" y="144526"/>
                  </a:lnTo>
                  <a:lnTo>
                    <a:pt x="81559" y="114642"/>
                  </a:lnTo>
                  <a:lnTo>
                    <a:pt x="96875" y="90347"/>
                  </a:lnTo>
                  <a:lnTo>
                    <a:pt x="120929" y="74041"/>
                  </a:lnTo>
                  <a:lnTo>
                    <a:pt x="152527" y="68072"/>
                  </a:lnTo>
                  <a:lnTo>
                    <a:pt x="177914" y="70713"/>
                  </a:lnTo>
                  <a:lnTo>
                    <a:pt x="196938" y="76517"/>
                  </a:lnTo>
                  <a:lnTo>
                    <a:pt x="209638" y="82334"/>
                  </a:lnTo>
                  <a:lnTo>
                    <a:pt x="216027" y="84963"/>
                  </a:lnTo>
                  <a:lnTo>
                    <a:pt x="216027" y="8509"/>
                  </a:lnTo>
                  <a:close/>
                </a:path>
                <a:path w="1325245" h="293369">
                  <a:moveTo>
                    <a:pt x="383578" y="3263"/>
                  </a:moveTo>
                  <a:lnTo>
                    <a:pt x="312674" y="3263"/>
                  </a:lnTo>
                  <a:lnTo>
                    <a:pt x="312674" y="286893"/>
                  </a:lnTo>
                  <a:lnTo>
                    <a:pt x="383578" y="286893"/>
                  </a:lnTo>
                  <a:lnTo>
                    <a:pt x="383578" y="3263"/>
                  </a:lnTo>
                  <a:close/>
                </a:path>
                <a:path w="1325245" h="293369">
                  <a:moveTo>
                    <a:pt x="670433" y="199771"/>
                  </a:moveTo>
                  <a:lnTo>
                    <a:pt x="654113" y="149339"/>
                  </a:lnTo>
                  <a:lnTo>
                    <a:pt x="603123" y="114808"/>
                  </a:lnTo>
                  <a:lnTo>
                    <a:pt x="586359" y="110490"/>
                  </a:lnTo>
                  <a:lnTo>
                    <a:pt x="575792" y="107137"/>
                  </a:lnTo>
                  <a:lnTo>
                    <a:pt x="564807" y="102539"/>
                  </a:lnTo>
                  <a:lnTo>
                    <a:pt x="556183" y="95542"/>
                  </a:lnTo>
                  <a:lnTo>
                    <a:pt x="552704" y="84963"/>
                  </a:lnTo>
                  <a:lnTo>
                    <a:pt x="555790" y="73875"/>
                  </a:lnTo>
                  <a:lnTo>
                    <a:pt x="564807" y="65938"/>
                  </a:lnTo>
                  <a:lnTo>
                    <a:pt x="579323" y="61163"/>
                  </a:lnTo>
                  <a:lnTo>
                    <a:pt x="598932" y="59563"/>
                  </a:lnTo>
                  <a:lnTo>
                    <a:pt x="615759" y="60896"/>
                  </a:lnTo>
                  <a:lnTo>
                    <a:pt x="632587" y="63817"/>
                  </a:lnTo>
                  <a:lnTo>
                    <a:pt x="646252" y="66751"/>
                  </a:lnTo>
                  <a:lnTo>
                    <a:pt x="653669" y="68072"/>
                  </a:lnTo>
                  <a:lnTo>
                    <a:pt x="653669" y="59563"/>
                  </a:lnTo>
                  <a:lnTo>
                    <a:pt x="653669" y="8509"/>
                  </a:lnTo>
                  <a:lnTo>
                    <a:pt x="645985" y="7188"/>
                  </a:lnTo>
                  <a:lnTo>
                    <a:pt x="630491" y="4254"/>
                  </a:lnTo>
                  <a:lnTo>
                    <a:pt x="608698" y="1333"/>
                  </a:lnTo>
                  <a:lnTo>
                    <a:pt x="582168" y="0"/>
                  </a:lnTo>
                  <a:lnTo>
                    <a:pt x="539102" y="6184"/>
                  </a:lnTo>
                  <a:lnTo>
                    <a:pt x="505917" y="23926"/>
                  </a:lnTo>
                  <a:lnTo>
                    <a:pt x="484555" y="52031"/>
                  </a:lnTo>
                  <a:lnTo>
                    <a:pt x="477012" y="89281"/>
                  </a:lnTo>
                  <a:lnTo>
                    <a:pt x="482917" y="119824"/>
                  </a:lnTo>
                  <a:lnTo>
                    <a:pt x="499084" y="142392"/>
                  </a:lnTo>
                  <a:lnTo>
                    <a:pt x="523138" y="158597"/>
                  </a:lnTo>
                  <a:lnTo>
                    <a:pt x="552704" y="170053"/>
                  </a:lnTo>
                  <a:lnTo>
                    <a:pt x="556895" y="174244"/>
                  </a:lnTo>
                  <a:lnTo>
                    <a:pt x="565277" y="174244"/>
                  </a:lnTo>
                  <a:lnTo>
                    <a:pt x="577659" y="180695"/>
                  </a:lnTo>
                  <a:lnTo>
                    <a:pt x="588429" y="187553"/>
                  </a:lnTo>
                  <a:lnTo>
                    <a:pt x="596036" y="195211"/>
                  </a:lnTo>
                  <a:lnTo>
                    <a:pt x="598932" y="204089"/>
                  </a:lnTo>
                  <a:lnTo>
                    <a:pt x="595718" y="215188"/>
                  </a:lnTo>
                  <a:lnTo>
                    <a:pt x="585812" y="223126"/>
                  </a:lnTo>
                  <a:lnTo>
                    <a:pt x="568820" y="227901"/>
                  </a:lnTo>
                  <a:lnTo>
                    <a:pt x="544322" y="229489"/>
                  </a:lnTo>
                  <a:lnTo>
                    <a:pt x="522630" y="228168"/>
                  </a:lnTo>
                  <a:lnTo>
                    <a:pt x="503326" y="225247"/>
                  </a:lnTo>
                  <a:lnTo>
                    <a:pt x="488734" y="222313"/>
                  </a:lnTo>
                  <a:lnTo>
                    <a:pt x="481203" y="220980"/>
                  </a:lnTo>
                  <a:lnTo>
                    <a:pt x="481203" y="284734"/>
                  </a:lnTo>
                  <a:lnTo>
                    <a:pt x="487705" y="286067"/>
                  </a:lnTo>
                  <a:lnTo>
                    <a:pt x="504850" y="288988"/>
                  </a:lnTo>
                  <a:lnTo>
                    <a:pt x="529094" y="291922"/>
                  </a:lnTo>
                  <a:lnTo>
                    <a:pt x="556895" y="293243"/>
                  </a:lnTo>
                  <a:lnTo>
                    <a:pt x="597725" y="288213"/>
                  </a:lnTo>
                  <a:lnTo>
                    <a:pt x="634187" y="272034"/>
                  </a:lnTo>
                  <a:lnTo>
                    <a:pt x="660387" y="243103"/>
                  </a:lnTo>
                  <a:lnTo>
                    <a:pt x="663536" y="229489"/>
                  </a:lnTo>
                  <a:lnTo>
                    <a:pt x="670433" y="199771"/>
                  </a:lnTo>
                  <a:close/>
                </a:path>
                <a:path w="1325245" h="293369">
                  <a:moveTo>
                    <a:pt x="954024" y="8509"/>
                  </a:moveTo>
                  <a:lnTo>
                    <a:pt x="944816" y="7188"/>
                  </a:lnTo>
                  <a:lnTo>
                    <a:pt x="930109" y="4254"/>
                  </a:lnTo>
                  <a:lnTo>
                    <a:pt x="910691" y="1333"/>
                  </a:lnTo>
                  <a:lnTo>
                    <a:pt x="840117" y="6883"/>
                  </a:lnTo>
                  <a:lnTo>
                    <a:pt x="799884" y="26416"/>
                  </a:lnTo>
                  <a:lnTo>
                    <a:pt x="768667" y="56959"/>
                  </a:lnTo>
                  <a:lnTo>
                    <a:pt x="748474" y="96875"/>
                  </a:lnTo>
                  <a:lnTo>
                    <a:pt x="741299" y="144526"/>
                  </a:lnTo>
                  <a:lnTo>
                    <a:pt x="748868" y="195897"/>
                  </a:lnTo>
                  <a:lnTo>
                    <a:pt x="769874" y="237261"/>
                  </a:lnTo>
                  <a:lnTo>
                    <a:pt x="801700" y="267817"/>
                  </a:lnTo>
                  <a:lnTo>
                    <a:pt x="841717" y="286753"/>
                  </a:lnTo>
                  <a:lnTo>
                    <a:pt x="887349" y="293243"/>
                  </a:lnTo>
                  <a:lnTo>
                    <a:pt x="910691" y="291922"/>
                  </a:lnTo>
                  <a:lnTo>
                    <a:pt x="930109" y="288988"/>
                  </a:lnTo>
                  <a:lnTo>
                    <a:pt x="944816" y="286067"/>
                  </a:lnTo>
                  <a:lnTo>
                    <a:pt x="954024" y="284734"/>
                  </a:lnTo>
                  <a:lnTo>
                    <a:pt x="954024" y="208280"/>
                  </a:lnTo>
                  <a:lnTo>
                    <a:pt x="947813" y="210273"/>
                  </a:lnTo>
                  <a:lnTo>
                    <a:pt x="935761" y="214630"/>
                  </a:lnTo>
                  <a:lnTo>
                    <a:pt x="918222" y="218998"/>
                  </a:lnTo>
                  <a:lnTo>
                    <a:pt x="862101" y="215023"/>
                  </a:lnTo>
                  <a:lnTo>
                    <a:pt x="821690" y="174421"/>
                  </a:lnTo>
                  <a:lnTo>
                    <a:pt x="816356" y="144526"/>
                  </a:lnTo>
                  <a:lnTo>
                    <a:pt x="822286" y="114642"/>
                  </a:lnTo>
                  <a:lnTo>
                    <a:pt x="838784" y="90347"/>
                  </a:lnTo>
                  <a:lnTo>
                    <a:pt x="863879" y="74041"/>
                  </a:lnTo>
                  <a:lnTo>
                    <a:pt x="895604" y="68072"/>
                  </a:lnTo>
                  <a:lnTo>
                    <a:pt x="918222" y="70713"/>
                  </a:lnTo>
                  <a:lnTo>
                    <a:pt x="935761" y="76517"/>
                  </a:lnTo>
                  <a:lnTo>
                    <a:pt x="947813" y="82334"/>
                  </a:lnTo>
                  <a:lnTo>
                    <a:pt x="954024" y="84963"/>
                  </a:lnTo>
                  <a:lnTo>
                    <a:pt x="954024" y="8509"/>
                  </a:lnTo>
                  <a:close/>
                </a:path>
                <a:path w="1325245" h="293369">
                  <a:moveTo>
                    <a:pt x="1324737" y="144526"/>
                  </a:moveTo>
                  <a:lnTo>
                    <a:pt x="1317929" y="98488"/>
                  </a:lnTo>
                  <a:lnTo>
                    <a:pt x="1305064" y="72263"/>
                  </a:lnTo>
                  <a:lnTo>
                    <a:pt x="1298448" y="58762"/>
                  </a:lnTo>
                  <a:lnTo>
                    <a:pt x="1267701" y="27622"/>
                  </a:lnTo>
                  <a:lnTo>
                    <a:pt x="1249299" y="18402"/>
                  </a:lnTo>
                  <a:lnTo>
                    <a:pt x="1249299" y="144526"/>
                  </a:lnTo>
                  <a:lnTo>
                    <a:pt x="1244053" y="174421"/>
                  </a:lnTo>
                  <a:lnTo>
                    <a:pt x="1229385" y="198716"/>
                  </a:lnTo>
                  <a:lnTo>
                    <a:pt x="1206855" y="215023"/>
                  </a:lnTo>
                  <a:lnTo>
                    <a:pt x="1178052" y="220980"/>
                  </a:lnTo>
                  <a:lnTo>
                    <a:pt x="1149235" y="215023"/>
                  </a:lnTo>
                  <a:lnTo>
                    <a:pt x="1126705" y="198716"/>
                  </a:lnTo>
                  <a:lnTo>
                    <a:pt x="1112037" y="174421"/>
                  </a:lnTo>
                  <a:lnTo>
                    <a:pt x="1106805" y="144526"/>
                  </a:lnTo>
                  <a:lnTo>
                    <a:pt x="1112037" y="117119"/>
                  </a:lnTo>
                  <a:lnTo>
                    <a:pt x="1126705" y="94068"/>
                  </a:lnTo>
                  <a:lnTo>
                    <a:pt x="1149235" y="78181"/>
                  </a:lnTo>
                  <a:lnTo>
                    <a:pt x="1178052" y="72263"/>
                  </a:lnTo>
                  <a:lnTo>
                    <a:pt x="1206855" y="78181"/>
                  </a:lnTo>
                  <a:lnTo>
                    <a:pt x="1229385" y="94068"/>
                  </a:lnTo>
                  <a:lnTo>
                    <a:pt x="1244053" y="117119"/>
                  </a:lnTo>
                  <a:lnTo>
                    <a:pt x="1249299" y="144526"/>
                  </a:lnTo>
                  <a:lnTo>
                    <a:pt x="1249299" y="18402"/>
                  </a:lnTo>
                  <a:lnTo>
                    <a:pt x="1227099" y="7277"/>
                  </a:lnTo>
                  <a:lnTo>
                    <a:pt x="1178052" y="0"/>
                  </a:lnTo>
                  <a:lnTo>
                    <a:pt x="1128991" y="7277"/>
                  </a:lnTo>
                  <a:lnTo>
                    <a:pt x="1088390" y="27622"/>
                  </a:lnTo>
                  <a:lnTo>
                    <a:pt x="1057643" y="58762"/>
                  </a:lnTo>
                  <a:lnTo>
                    <a:pt x="1038161" y="98488"/>
                  </a:lnTo>
                  <a:lnTo>
                    <a:pt x="1031367" y="144526"/>
                  </a:lnTo>
                  <a:lnTo>
                    <a:pt x="1038161" y="191020"/>
                  </a:lnTo>
                  <a:lnTo>
                    <a:pt x="1057643" y="231775"/>
                  </a:lnTo>
                  <a:lnTo>
                    <a:pt x="1088390" y="264160"/>
                  </a:lnTo>
                  <a:lnTo>
                    <a:pt x="1128991" y="285534"/>
                  </a:lnTo>
                  <a:lnTo>
                    <a:pt x="1178052" y="293243"/>
                  </a:lnTo>
                  <a:lnTo>
                    <a:pt x="1227099" y="285534"/>
                  </a:lnTo>
                  <a:lnTo>
                    <a:pt x="1267701" y="264160"/>
                  </a:lnTo>
                  <a:lnTo>
                    <a:pt x="1298448" y="231775"/>
                  </a:lnTo>
                  <a:lnTo>
                    <a:pt x="1303604" y="220980"/>
                  </a:lnTo>
                  <a:lnTo>
                    <a:pt x="1317929" y="191020"/>
                  </a:lnTo>
                  <a:lnTo>
                    <a:pt x="1324737" y="144526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6246" y="2361945"/>
              <a:ext cx="70992" cy="14503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9666" y="2265171"/>
              <a:ext cx="70866" cy="24180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133088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3274" y="0"/>
                  </a:moveTo>
                  <a:lnTo>
                    <a:pt x="21056" y="2903"/>
                  </a:lnTo>
                  <a:lnTo>
                    <a:pt x="10398" y="10556"/>
                  </a:lnTo>
                  <a:lnTo>
                    <a:pt x="2859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859" y="424783"/>
                  </a:lnTo>
                  <a:lnTo>
                    <a:pt x="10398" y="436848"/>
                  </a:lnTo>
                  <a:lnTo>
                    <a:pt x="21056" y="444960"/>
                  </a:lnTo>
                  <a:lnTo>
                    <a:pt x="33274" y="447928"/>
                  </a:lnTo>
                  <a:lnTo>
                    <a:pt x="47988" y="444960"/>
                  </a:lnTo>
                  <a:lnTo>
                    <a:pt x="59928" y="436848"/>
                  </a:lnTo>
                  <a:lnTo>
                    <a:pt x="67939" y="424783"/>
                  </a:lnTo>
                  <a:lnTo>
                    <a:pt x="70865" y="409956"/>
                  </a:lnTo>
                  <a:lnTo>
                    <a:pt x="70865" y="33781"/>
                  </a:lnTo>
                  <a:lnTo>
                    <a:pt x="67939" y="21377"/>
                  </a:lnTo>
                  <a:lnTo>
                    <a:pt x="59928" y="10556"/>
                  </a:lnTo>
                  <a:lnTo>
                    <a:pt x="47988" y="2903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6382" y="2265171"/>
              <a:ext cx="70992" cy="24180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3223" y="2265171"/>
              <a:ext cx="70865" cy="24180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9803" y="2361945"/>
              <a:ext cx="70866" cy="14503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906517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7592" y="0"/>
                  </a:moveTo>
                  <a:lnTo>
                    <a:pt x="22931" y="2903"/>
                  </a:lnTo>
                  <a:lnTo>
                    <a:pt x="10985" y="10556"/>
                  </a:lnTo>
                  <a:lnTo>
                    <a:pt x="2944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44" y="424783"/>
                  </a:lnTo>
                  <a:lnTo>
                    <a:pt x="10985" y="436848"/>
                  </a:lnTo>
                  <a:lnTo>
                    <a:pt x="22931" y="444960"/>
                  </a:lnTo>
                  <a:lnTo>
                    <a:pt x="37592" y="447928"/>
                  </a:lnTo>
                  <a:lnTo>
                    <a:pt x="49829" y="444960"/>
                  </a:lnTo>
                  <a:lnTo>
                    <a:pt x="60531" y="436848"/>
                  </a:lnTo>
                  <a:lnTo>
                    <a:pt x="68113" y="424783"/>
                  </a:lnTo>
                  <a:lnTo>
                    <a:pt x="70993" y="409956"/>
                  </a:lnTo>
                  <a:lnTo>
                    <a:pt x="70993" y="33781"/>
                  </a:lnTo>
                  <a:lnTo>
                    <a:pt x="68113" y="21377"/>
                  </a:lnTo>
                  <a:lnTo>
                    <a:pt x="60531" y="10556"/>
                  </a:lnTo>
                  <a:lnTo>
                    <a:pt x="49829" y="2903"/>
                  </a:lnTo>
                  <a:lnTo>
                    <a:pt x="37592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9939" y="2265171"/>
              <a:ext cx="70865" cy="24180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3359" y="2361945"/>
              <a:ext cx="70865" cy="1450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Purpose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0"/>
              <a:t> WANs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WAN</a:t>
            </a:r>
            <a:r>
              <a:rPr dirty="0" sz="2400" spc="-145"/>
              <a:t> </a:t>
            </a:r>
            <a:r>
              <a:rPr dirty="0" sz="2400" spc="-30"/>
              <a:t>Topologies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34415"/>
            <a:ext cx="6457315" cy="24257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WANs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implemented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logical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topology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designs: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10">
                <a:latin typeface="Arial MT"/>
                <a:cs typeface="Arial MT"/>
              </a:rPr>
              <a:t>Point-to-</a:t>
            </a:r>
            <a:r>
              <a:rPr dirty="0" sz="1600">
                <a:latin typeface="Arial MT"/>
                <a:cs typeface="Arial MT"/>
              </a:rPr>
              <a:t>Point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Topology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10">
                <a:latin typeface="Arial MT"/>
                <a:cs typeface="Arial MT"/>
              </a:rPr>
              <a:t>Hub-and-</a:t>
            </a:r>
            <a:r>
              <a:rPr dirty="0" sz="1600">
                <a:latin typeface="Arial MT"/>
                <a:cs typeface="Arial MT"/>
              </a:rPr>
              <a:t>Spoke</a:t>
            </a:r>
            <a:r>
              <a:rPr dirty="0" sz="1600" spc="-10">
                <a:latin typeface="Arial MT"/>
                <a:cs typeface="Arial MT"/>
              </a:rPr>
              <a:t> Topology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 spc="-10">
                <a:latin typeface="Arial MT"/>
                <a:cs typeface="Arial MT"/>
              </a:rPr>
              <a:t>Dual-</a:t>
            </a:r>
            <a:r>
              <a:rPr dirty="0" sz="1600">
                <a:latin typeface="Arial MT"/>
                <a:cs typeface="Arial MT"/>
              </a:rPr>
              <a:t>homed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Topology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Fully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Meshed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Topology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Partially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Meshed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Topology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Arial"/>
                <a:cs typeface="Arial"/>
              </a:rPr>
              <a:t>Note</a:t>
            </a:r>
            <a:r>
              <a:rPr dirty="0" sz="1600">
                <a:latin typeface="Arial MT"/>
                <a:cs typeface="Arial MT"/>
              </a:rPr>
              <a:t>: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Large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usually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deploy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combination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these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topologies</a:t>
            </a:r>
            <a:r>
              <a:rPr dirty="0" sz="1400" spc="-1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Purpose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0"/>
              <a:t> WANs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WAN</a:t>
            </a:r>
            <a:r>
              <a:rPr dirty="0" sz="2400" spc="-155"/>
              <a:t> </a:t>
            </a:r>
            <a:r>
              <a:rPr dirty="0" sz="2400" spc="-30"/>
              <a:t>Topologies</a:t>
            </a:r>
            <a:r>
              <a:rPr dirty="0" sz="2400" spc="-7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34415"/>
            <a:ext cx="6917055" cy="119634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10" b="1">
                <a:latin typeface="Arial"/>
                <a:cs typeface="Arial"/>
              </a:rPr>
              <a:t>Point-</a:t>
            </a:r>
            <a:r>
              <a:rPr dirty="0" sz="1600" spc="-20" b="1">
                <a:latin typeface="Arial"/>
                <a:cs typeface="Arial"/>
              </a:rPr>
              <a:t>to-</a:t>
            </a:r>
            <a:r>
              <a:rPr dirty="0" sz="1600" b="1">
                <a:latin typeface="Arial"/>
                <a:cs typeface="Arial"/>
              </a:rPr>
              <a:t>Point</a:t>
            </a:r>
            <a:r>
              <a:rPr dirty="0" sz="1600" spc="5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Topology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Employs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point-to-</a:t>
            </a:r>
            <a:r>
              <a:rPr dirty="0" sz="1600">
                <a:latin typeface="Arial MT"/>
                <a:cs typeface="Arial MT"/>
              </a:rPr>
              <a:t>point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circuit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endpoints.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Involves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transport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provider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point-to-</a:t>
            </a:r>
            <a:r>
              <a:rPr dirty="0" sz="1600">
                <a:latin typeface="Arial MT"/>
                <a:cs typeface="Arial MT"/>
              </a:rPr>
              <a:t>point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transparent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customer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18996" y="4412386"/>
            <a:ext cx="62363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Note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become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expensive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many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point-</a:t>
            </a:r>
            <a:r>
              <a:rPr dirty="0" sz="1400" spc="-10">
                <a:latin typeface="Arial MT"/>
                <a:cs typeface="Arial MT"/>
              </a:rPr>
              <a:t>to-</a:t>
            </a:r>
            <a:r>
              <a:rPr dirty="0" sz="1400">
                <a:latin typeface="Arial MT"/>
                <a:cs typeface="Arial MT"/>
              </a:rPr>
              <a:t>point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connections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required.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2614" y="2144484"/>
            <a:ext cx="4116035" cy="203565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Purpose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0"/>
              <a:t> WANs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WAN</a:t>
            </a:r>
            <a:r>
              <a:rPr dirty="0" sz="2400" spc="-155"/>
              <a:t> </a:t>
            </a:r>
            <a:r>
              <a:rPr dirty="0" sz="2400" spc="-30"/>
              <a:t>Topologies</a:t>
            </a:r>
            <a:r>
              <a:rPr dirty="0" sz="2400" spc="-7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34415"/>
            <a:ext cx="7924800" cy="144018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10" b="1">
                <a:latin typeface="Arial"/>
                <a:cs typeface="Arial"/>
              </a:rPr>
              <a:t>Hub-</a:t>
            </a:r>
            <a:r>
              <a:rPr dirty="0" sz="1600" spc="-20" b="1">
                <a:latin typeface="Arial"/>
                <a:cs typeface="Arial"/>
              </a:rPr>
              <a:t>and-</a:t>
            </a:r>
            <a:r>
              <a:rPr dirty="0" sz="1600" b="1">
                <a:latin typeface="Arial"/>
                <a:cs typeface="Arial"/>
              </a:rPr>
              <a:t>Spoke</a:t>
            </a:r>
            <a:r>
              <a:rPr dirty="0" sz="1600" spc="7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Topology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Enables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single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hub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shared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spoke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circuits.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Spoke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interconnected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hub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virtual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circuits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routed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subinterfaces.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Spoke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communicate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hub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510910" y="3023108"/>
            <a:ext cx="2857500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Note: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hub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represents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50">
                <a:latin typeface="Arial MT"/>
                <a:cs typeface="Arial MT"/>
              </a:rPr>
              <a:t>a </a:t>
            </a:r>
            <a:r>
              <a:rPr dirty="0" sz="1400">
                <a:latin typeface="Arial MT"/>
                <a:cs typeface="Arial MT"/>
              </a:rPr>
              <a:t>single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point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failure.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If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fails,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inter- </a:t>
            </a:r>
            <a:r>
              <a:rPr dirty="0" sz="1400">
                <a:latin typeface="Arial MT"/>
                <a:cs typeface="Arial MT"/>
              </a:rPr>
              <a:t>spoke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communication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also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fails.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847" y="2618902"/>
            <a:ext cx="3145776" cy="182619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Purpose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0"/>
              <a:t> WANs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WAN</a:t>
            </a:r>
            <a:r>
              <a:rPr dirty="0" sz="2400" spc="-155"/>
              <a:t> </a:t>
            </a:r>
            <a:r>
              <a:rPr dirty="0" sz="2400" spc="-30"/>
              <a:t>Topologies</a:t>
            </a:r>
            <a:r>
              <a:rPr dirty="0" sz="2400" spc="-7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34415"/>
            <a:ext cx="7635240" cy="192849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20" b="1">
                <a:latin typeface="Arial"/>
                <a:cs typeface="Arial"/>
              </a:rPr>
              <a:t>Dual-</a:t>
            </a:r>
            <a:r>
              <a:rPr dirty="0" sz="1600" b="1">
                <a:latin typeface="Arial"/>
                <a:cs typeface="Arial"/>
              </a:rPr>
              <a:t>homed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Topology</a:t>
            </a:r>
            <a:endParaRPr sz="1600">
              <a:latin typeface="Arial"/>
              <a:cs typeface="Arial"/>
            </a:endParaRPr>
          </a:p>
          <a:p>
            <a:pPr marL="299085" marR="9779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Offers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enhanced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redundancy,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load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balancing,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distributed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computing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processing,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ability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implement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backup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connections.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expensive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implement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single-</a:t>
            </a:r>
            <a:r>
              <a:rPr dirty="0" sz="1600">
                <a:latin typeface="Arial MT"/>
                <a:cs typeface="Arial MT"/>
              </a:rPr>
              <a:t>homed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topologies.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they </a:t>
            </a:r>
            <a:r>
              <a:rPr dirty="0" sz="1600">
                <a:latin typeface="Arial MT"/>
                <a:cs typeface="Arial MT"/>
              </a:rPr>
              <a:t>require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additional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hardware,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additional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switches.</a:t>
            </a:r>
            <a:endParaRPr sz="1600">
              <a:latin typeface="Arial MT"/>
              <a:cs typeface="Arial MT"/>
            </a:endParaRPr>
          </a:p>
          <a:p>
            <a:pPr marL="299085" marR="24130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difficult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implement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additional,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complex, configurations.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9513" y="2867351"/>
            <a:ext cx="3440308" cy="182672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Stephanie Harvey</dc:creator>
  <dc:title>Chapter 2: Basic Switch and End Device Configuration</dc:title>
  <dcterms:created xsi:type="dcterms:W3CDTF">2025-04-01T14:06:18Z</dcterms:created>
  <dcterms:modified xsi:type="dcterms:W3CDTF">2025-04-01T14:06:18Z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2025-04-01T00:00:00Z</vt:filetime>
  </property>
  <property fmtid="{D5CDD505-2E9C-101B-9397-08002B2CF9AE}" pid="5" name="Producer">
    <vt:lpwstr>Microsoft® PowerPoint® 2010</vt:lpwstr>
  </property>
</Properties>
</file>