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739" y="56134"/>
            <a:ext cx="6208395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004B6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4B6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4B6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39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08038" y="4715192"/>
            <a:ext cx="340360" cy="180975"/>
          </a:xfrm>
          <a:custGeom>
            <a:avLst/>
            <a:gdLst/>
            <a:ahLst/>
            <a:cxnLst/>
            <a:rect l="l" t="t" r="r" b="b"/>
            <a:pathLst>
              <a:path w="340359" h="180975">
                <a:moveTo>
                  <a:pt x="14909" y="51498"/>
                </a:moveTo>
                <a:lnTo>
                  <a:pt x="11404" y="48806"/>
                </a:lnTo>
                <a:lnTo>
                  <a:pt x="3505" y="48806"/>
                </a:lnTo>
                <a:lnTo>
                  <a:pt x="0" y="51498"/>
                </a:lnTo>
                <a:lnTo>
                  <a:pt x="0" y="75717"/>
                </a:lnTo>
                <a:lnTo>
                  <a:pt x="3505" y="79311"/>
                </a:lnTo>
                <a:lnTo>
                  <a:pt x="11404" y="79311"/>
                </a:lnTo>
                <a:lnTo>
                  <a:pt x="14909" y="75717"/>
                </a:lnTo>
                <a:lnTo>
                  <a:pt x="14909" y="55981"/>
                </a:lnTo>
                <a:lnTo>
                  <a:pt x="14909" y="51498"/>
                </a:lnTo>
                <a:close/>
              </a:path>
              <a:path w="340359" h="180975">
                <a:moveTo>
                  <a:pt x="55575" y="31153"/>
                </a:moveTo>
                <a:lnTo>
                  <a:pt x="52070" y="28473"/>
                </a:lnTo>
                <a:lnTo>
                  <a:pt x="44183" y="28473"/>
                </a:lnTo>
                <a:lnTo>
                  <a:pt x="40665" y="31153"/>
                </a:lnTo>
                <a:lnTo>
                  <a:pt x="40665" y="75742"/>
                </a:lnTo>
                <a:lnTo>
                  <a:pt x="44183" y="79311"/>
                </a:lnTo>
                <a:lnTo>
                  <a:pt x="52070" y="79311"/>
                </a:lnTo>
                <a:lnTo>
                  <a:pt x="55575" y="75742"/>
                </a:lnTo>
                <a:lnTo>
                  <a:pt x="55575" y="35610"/>
                </a:lnTo>
                <a:lnTo>
                  <a:pt x="55575" y="31153"/>
                </a:lnTo>
                <a:close/>
              </a:path>
              <a:path w="340359" h="180975">
                <a:moveTo>
                  <a:pt x="75920" y="121081"/>
                </a:moveTo>
                <a:lnTo>
                  <a:pt x="74129" y="121081"/>
                </a:lnTo>
                <a:lnTo>
                  <a:pt x="68795" y="119303"/>
                </a:lnTo>
                <a:lnTo>
                  <a:pt x="61671" y="119303"/>
                </a:lnTo>
                <a:lnTo>
                  <a:pt x="49276" y="121539"/>
                </a:lnTo>
                <a:lnTo>
                  <a:pt x="39395" y="127800"/>
                </a:lnTo>
                <a:lnTo>
                  <a:pt x="32867" y="137414"/>
                </a:lnTo>
                <a:lnTo>
                  <a:pt x="30505" y="149694"/>
                </a:lnTo>
                <a:lnTo>
                  <a:pt x="32994" y="162877"/>
                </a:lnTo>
                <a:lnTo>
                  <a:pt x="39738" y="172707"/>
                </a:lnTo>
                <a:lnTo>
                  <a:pt x="49657" y="178854"/>
                </a:lnTo>
                <a:lnTo>
                  <a:pt x="61671" y="180975"/>
                </a:lnTo>
                <a:lnTo>
                  <a:pt x="68795" y="180975"/>
                </a:lnTo>
                <a:lnTo>
                  <a:pt x="74129" y="179184"/>
                </a:lnTo>
                <a:lnTo>
                  <a:pt x="75920" y="179184"/>
                </a:lnTo>
                <a:lnTo>
                  <a:pt x="75920" y="165785"/>
                </a:lnTo>
                <a:lnTo>
                  <a:pt x="75920" y="163106"/>
                </a:lnTo>
                <a:lnTo>
                  <a:pt x="75018" y="163106"/>
                </a:lnTo>
                <a:lnTo>
                  <a:pt x="69684" y="165785"/>
                </a:lnTo>
                <a:lnTo>
                  <a:pt x="52768" y="165785"/>
                </a:lnTo>
                <a:lnTo>
                  <a:pt x="46532" y="158635"/>
                </a:lnTo>
                <a:lnTo>
                  <a:pt x="46532" y="140754"/>
                </a:lnTo>
                <a:lnTo>
                  <a:pt x="52768" y="133604"/>
                </a:lnTo>
                <a:lnTo>
                  <a:pt x="70573" y="133604"/>
                </a:lnTo>
                <a:lnTo>
                  <a:pt x="75018" y="137172"/>
                </a:lnTo>
                <a:lnTo>
                  <a:pt x="75920" y="137172"/>
                </a:lnTo>
                <a:lnTo>
                  <a:pt x="75920" y="133604"/>
                </a:lnTo>
                <a:lnTo>
                  <a:pt x="75920" y="121081"/>
                </a:lnTo>
                <a:close/>
              </a:path>
              <a:path w="340359" h="180975">
                <a:moveTo>
                  <a:pt x="96253" y="3556"/>
                </a:moveTo>
                <a:lnTo>
                  <a:pt x="92735" y="0"/>
                </a:lnTo>
                <a:lnTo>
                  <a:pt x="84848" y="0"/>
                </a:lnTo>
                <a:lnTo>
                  <a:pt x="81330" y="3556"/>
                </a:lnTo>
                <a:lnTo>
                  <a:pt x="81330" y="90665"/>
                </a:lnTo>
                <a:lnTo>
                  <a:pt x="84848" y="94221"/>
                </a:lnTo>
                <a:lnTo>
                  <a:pt x="92735" y="94221"/>
                </a:lnTo>
                <a:lnTo>
                  <a:pt x="96253" y="90665"/>
                </a:lnTo>
                <a:lnTo>
                  <a:pt x="96253" y="7112"/>
                </a:lnTo>
                <a:lnTo>
                  <a:pt x="96253" y="3556"/>
                </a:lnTo>
                <a:close/>
              </a:path>
              <a:path w="340359" h="180975">
                <a:moveTo>
                  <a:pt x="111163" y="119989"/>
                </a:moveTo>
                <a:lnTo>
                  <a:pt x="96253" y="119989"/>
                </a:lnTo>
                <a:lnTo>
                  <a:pt x="96253" y="179628"/>
                </a:lnTo>
                <a:lnTo>
                  <a:pt x="111163" y="179628"/>
                </a:lnTo>
                <a:lnTo>
                  <a:pt x="111163" y="119989"/>
                </a:lnTo>
                <a:close/>
              </a:path>
              <a:path w="340359" h="180975">
                <a:moveTo>
                  <a:pt x="136918" y="31153"/>
                </a:moveTo>
                <a:lnTo>
                  <a:pt x="133413" y="28473"/>
                </a:lnTo>
                <a:lnTo>
                  <a:pt x="125514" y="28473"/>
                </a:lnTo>
                <a:lnTo>
                  <a:pt x="122008" y="31153"/>
                </a:lnTo>
                <a:lnTo>
                  <a:pt x="122008" y="75742"/>
                </a:lnTo>
                <a:lnTo>
                  <a:pt x="125514" y="79311"/>
                </a:lnTo>
                <a:lnTo>
                  <a:pt x="133413" y="79311"/>
                </a:lnTo>
                <a:lnTo>
                  <a:pt x="136918" y="75742"/>
                </a:lnTo>
                <a:lnTo>
                  <a:pt x="136918" y="35610"/>
                </a:lnTo>
                <a:lnTo>
                  <a:pt x="136918" y="31153"/>
                </a:lnTo>
                <a:close/>
              </a:path>
              <a:path w="340359" h="180975">
                <a:moveTo>
                  <a:pt x="171488" y="153263"/>
                </a:moveTo>
                <a:lnTo>
                  <a:pt x="167068" y="147015"/>
                </a:lnTo>
                <a:lnTo>
                  <a:pt x="157340" y="143433"/>
                </a:lnTo>
                <a:lnTo>
                  <a:pt x="153797" y="142544"/>
                </a:lnTo>
                <a:lnTo>
                  <a:pt x="151155" y="141643"/>
                </a:lnTo>
                <a:lnTo>
                  <a:pt x="146735" y="140754"/>
                </a:lnTo>
                <a:lnTo>
                  <a:pt x="146735" y="133604"/>
                </a:lnTo>
                <a:lnTo>
                  <a:pt x="150266" y="131813"/>
                </a:lnTo>
                <a:lnTo>
                  <a:pt x="160870" y="131813"/>
                </a:lnTo>
                <a:lnTo>
                  <a:pt x="167068" y="133604"/>
                </a:lnTo>
                <a:lnTo>
                  <a:pt x="167944" y="133604"/>
                </a:lnTo>
                <a:lnTo>
                  <a:pt x="167944" y="131813"/>
                </a:lnTo>
                <a:lnTo>
                  <a:pt x="167944" y="121081"/>
                </a:lnTo>
                <a:lnTo>
                  <a:pt x="167068" y="121081"/>
                </a:lnTo>
                <a:lnTo>
                  <a:pt x="160870" y="119303"/>
                </a:lnTo>
                <a:lnTo>
                  <a:pt x="152920" y="119303"/>
                </a:lnTo>
                <a:lnTo>
                  <a:pt x="143865" y="120611"/>
                </a:lnTo>
                <a:lnTo>
                  <a:pt x="136893" y="124333"/>
                </a:lnTo>
                <a:lnTo>
                  <a:pt x="132410" y="130251"/>
                </a:lnTo>
                <a:lnTo>
                  <a:pt x="130822" y="138074"/>
                </a:lnTo>
                <a:lnTo>
                  <a:pt x="130822" y="147904"/>
                </a:lnTo>
                <a:lnTo>
                  <a:pt x="137883" y="152374"/>
                </a:lnTo>
                <a:lnTo>
                  <a:pt x="146735" y="155054"/>
                </a:lnTo>
                <a:lnTo>
                  <a:pt x="147612" y="155943"/>
                </a:lnTo>
                <a:lnTo>
                  <a:pt x="149377" y="155943"/>
                </a:lnTo>
                <a:lnTo>
                  <a:pt x="156451" y="159524"/>
                </a:lnTo>
                <a:lnTo>
                  <a:pt x="156451" y="165785"/>
                </a:lnTo>
                <a:lnTo>
                  <a:pt x="152920" y="167563"/>
                </a:lnTo>
                <a:lnTo>
                  <a:pt x="138772" y="167563"/>
                </a:lnTo>
                <a:lnTo>
                  <a:pt x="132588" y="165785"/>
                </a:lnTo>
                <a:lnTo>
                  <a:pt x="131699" y="165785"/>
                </a:lnTo>
                <a:lnTo>
                  <a:pt x="131699" y="179184"/>
                </a:lnTo>
                <a:lnTo>
                  <a:pt x="139661" y="180975"/>
                </a:lnTo>
                <a:lnTo>
                  <a:pt x="147612" y="180975"/>
                </a:lnTo>
                <a:lnTo>
                  <a:pt x="156184" y="179920"/>
                </a:lnTo>
                <a:lnTo>
                  <a:pt x="163855" y="176517"/>
                </a:lnTo>
                <a:lnTo>
                  <a:pt x="169367" y="170421"/>
                </a:lnTo>
                <a:lnTo>
                  <a:pt x="170027" y="167563"/>
                </a:lnTo>
                <a:lnTo>
                  <a:pt x="171488" y="161315"/>
                </a:lnTo>
                <a:lnTo>
                  <a:pt x="171488" y="153263"/>
                </a:lnTo>
                <a:close/>
              </a:path>
              <a:path w="340359" h="180975">
                <a:moveTo>
                  <a:pt x="177584" y="51498"/>
                </a:moveTo>
                <a:lnTo>
                  <a:pt x="174078" y="48806"/>
                </a:lnTo>
                <a:lnTo>
                  <a:pt x="166179" y="48806"/>
                </a:lnTo>
                <a:lnTo>
                  <a:pt x="162674" y="51498"/>
                </a:lnTo>
                <a:lnTo>
                  <a:pt x="162674" y="75717"/>
                </a:lnTo>
                <a:lnTo>
                  <a:pt x="166179" y="79311"/>
                </a:lnTo>
                <a:lnTo>
                  <a:pt x="174078" y="79311"/>
                </a:lnTo>
                <a:lnTo>
                  <a:pt x="177584" y="75717"/>
                </a:lnTo>
                <a:lnTo>
                  <a:pt x="177584" y="55981"/>
                </a:lnTo>
                <a:lnTo>
                  <a:pt x="177584" y="51498"/>
                </a:lnTo>
                <a:close/>
              </a:path>
              <a:path w="340359" h="180975">
                <a:moveTo>
                  <a:pt x="218249" y="31153"/>
                </a:moveTo>
                <a:lnTo>
                  <a:pt x="214744" y="28473"/>
                </a:lnTo>
                <a:lnTo>
                  <a:pt x="206844" y="28473"/>
                </a:lnTo>
                <a:lnTo>
                  <a:pt x="203339" y="31153"/>
                </a:lnTo>
                <a:lnTo>
                  <a:pt x="203339" y="75742"/>
                </a:lnTo>
                <a:lnTo>
                  <a:pt x="206844" y="79311"/>
                </a:lnTo>
                <a:lnTo>
                  <a:pt x="214744" y="79311"/>
                </a:lnTo>
                <a:lnTo>
                  <a:pt x="218249" y="75742"/>
                </a:lnTo>
                <a:lnTo>
                  <a:pt x="218249" y="35610"/>
                </a:lnTo>
                <a:lnTo>
                  <a:pt x="218249" y="31153"/>
                </a:lnTo>
                <a:close/>
              </a:path>
              <a:path w="340359" h="180975">
                <a:moveTo>
                  <a:pt x="231127" y="121081"/>
                </a:moveTo>
                <a:lnTo>
                  <a:pt x="229374" y="121081"/>
                </a:lnTo>
                <a:lnTo>
                  <a:pt x="224116" y="119303"/>
                </a:lnTo>
                <a:lnTo>
                  <a:pt x="217093" y="119303"/>
                </a:lnTo>
                <a:lnTo>
                  <a:pt x="204889" y="121539"/>
                </a:lnTo>
                <a:lnTo>
                  <a:pt x="195160" y="127800"/>
                </a:lnTo>
                <a:lnTo>
                  <a:pt x="188722" y="137414"/>
                </a:lnTo>
                <a:lnTo>
                  <a:pt x="186397" y="149694"/>
                </a:lnTo>
                <a:lnTo>
                  <a:pt x="188849" y="162877"/>
                </a:lnTo>
                <a:lnTo>
                  <a:pt x="195491" y="172707"/>
                </a:lnTo>
                <a:lnTo>
                  <a:pt x="205257" y="178854"/>
                </a:lnTo>
                <a:lnTo>
                  <a:pt x="217093" y="180975"/>
                </a:lnTo>
                <a:lnTo>
                  <a:pt x="224116" y="180975"/>
                </a:lnTo>
                <a:lnTo>
                  <a:pt x="229374" y="179184"/>
                </a:lnTo>
                <a:lnTo>
                  <a:pt x="231127" y="179184"/>
                </a:lnTo>
                <a:lnTo>
                  <a:pt x="231127" y="165785"/>
                </a:lnTo>
                <a:lnTo>
                  <a:pt x="231127" y="163106"/>
                </a:lnTo>
                <a:lnTo>
                  <a:pt x="230251" y="163106"/>
                </a:lnTo>
                <a:lnTo>
                  <a:pt x="225869" y="165785"/>
                </a:lnTo>
                <a:lnTo>
                  <a:pt x="208330" y="165785"/>
                </a:lnTo>
                <a:lnTo>
                  <a:pt x="202184" y="158635"/>
                </a:lnTo>
                <a:lnTo>
                  <a:pt x="202184" y="140754"/>
                </a:lnTo>
                <a:lnTo>
                  <a:pt x="209207" y="133604"/>
                </a:lnTo>
                <a:lnTo>
                  <a:pt x="225869" y="133604"/>
                </a:lnTo>
                <a:lnTo>
                  <a:pt x="230251" y="137172"/>
                </a:lnTo>
                <a:lnTo>
                  <a:pt x="231127" y="137172"/>
                </a:lnTo>
                <a:lnTo>
                  <a:pt x="231127" y="133604"/>
                </a:lnTo>
                <a:lnTo>
                  <a:pt x="231127" y="121081"/>
                </a:lnTo>
                <a:close/>
              </a:path>
              <a:path w="340359" h="180975">
                <a:moveTo>
                  <a:pt x="258927" y="3556"/>
                </a:moveTo>
                <a:lnTo>
                  <a:pt x="255409" y="0"/>
                </a:lnTo>
                <a:lnTo>
                  <a:pt x="247523" y="0"/>
                </a:lnTo>
                <a:lnTo>
                  <a:pt x="244005" y="3556"/>
                </a:lnTo>
                <a:lnTo>
                  <a:pt x="244005" y="90665"/>
                </a:lnTo>
                <a:lnTo>
                  <a:pt x="247523" y="94221"/>
                </a:lnTo>
                <a:lnTo>
                  <a:pt x="255409" y="94221"/>
                </a:lnTo>
                <a:lnTo>
                  <a:pt x="258927" y="90665"/>
                </a:lnTo>
                <a:lnTo>
                  <a:pt x="258927" y="7112"/>
                </a:lnTo>
                <a:lnTo>
                  <a:pt x="258927" y="3556"/>
                </a:lnTo>
                <a:close/>
              </a:path>
              <a:path w="340359" h="180975">
                <a:moveTo>
                  <a:pt x="299593" y="31153"/>
                </a:moveTo>
                <a:lnTo>
                  <a:pt x="296075" y="28473"/>
                </a:lnTo>
                <a:lnTo>
                  <a:pt x="288188" y="28473"/>
                </a:lnTo>
                <a:lnTo>
                  <a:pt x="284683" y="31153"/>
                </a:lnTo>
                <a:lnTo>
                  <a:pt x="284683" y="75742"/>
                </a:lnTo>
                <a:lnTo>
                  <a:pt x="288188" y="79311"/>
                </a:lnTo>
                <a:lnTo>
                  <a:pt x="296075" y="79311"/>
                </a:lnTo>
                <a:lnTo>
                  <a:pt x="299593" y="75742"/>
                </a:lnTo>
                <a:lnTo>
                  <a:pt x="299593" y="35610"/>
                </a:lnTo>
                <a:lnTo>
                  <a:pt x="299593" y="31153"/>
                </a:lnTo>
                <a:close/>
              </a:path>
              <a:path w="340359" h="180975">
                <a:moveTo>
                  <a:pt x="309079" y="149694"/>
                </a:moveTo>
                <a:lnTo>
                  <a:pt x="306857" y="137782"/>
                </a:lnTo>
                <a:lnTo>
                  <a:pt x="304723" y="134493"/>
                </a:lnTo>
                <a:lnTo>
                  <a:pt x="300596" y="128130"/>
                </a:lnTo>
                <a:lnTo>
                  <a:pt x="293217" y="123228"/>
                </a:lnTo>
                <a:lnTo>
                  <a:pt x="293217" y="141643"/>
                </a:lnTo>
                <a:lnTo>
                  <a:pt x="293217" y="158635"/>
                </a:lnTo>
                <a:lnTo>
                  <a:pt x="287045" y="165785"/>
                </a:lnTo>
                <a:lnTo>
                  <a:pt x="269430" y="165785"/>
                </a:lnTo>
                <a:lnTo>
                  <a:pt x="263258" y="158635"/>
                </a:lnTo>
                <a:lnTo>
                  <a:pt x="263258" y="141643"/>
                </a:lnTo>
                <a:lnTo>
                  <a:pt x="269430" y="134493"/>
                </a:lnTo>
                <a:lnTo>
                  <a:pt x="287045" y="134493"/>
                </a:lnTo>
                <a:lnTo>
                  <a:pt x="293217" y="141643"/>
                </a:lnTo>
                <a:lnTo>
                  <a:pt x="293217" y="123228"/>
                </a:lnTo>
                <a:lnTo>
                  <a:pt x="290868" y="121666"/>
                </a:lnTo>
                <a:lnTo>
                  <a:pt x="278244" y="119303"/>
                </a:lnTo>
                <a:lnTo>
                  <a:pt x="265607" y="121666"/>
                </a:lnTo>
                <a:lnTo>
                  <a:pt x="255879" y="128130"/>
                </a:lnTo>
                <a:lnTo>
                  <a:pt x="249605" y="137782"/>
                </a:lnTo>
                <a:lnTo>
                  <a:pt x="247396" y="149694"/>
                </a:lnTo>
                <a:lnTo>
                  <a:pt x="249605" y="161747"/>
                </a:lnTo>
                <a:lnTo>
                  <a:pt x="255879" y="171704"/>
                </a:lnTo>
                <a:lnTo>
                  <a:pt x="265607" y="178485"/>
                </a:lnTo>
                <a:lnTo>
                  <a:pt x="278244" y="180975"/>
                </a:lnTo>
                <a:lnTo>
                  <a:pt x="290868" y="178485"/>
                </a:lnTo>
                <a:lnTo>
                  <a:pt x="300596" y="171704"/>
                </a:lnTo>
                <a:lnTo>
                  <a:pt x="304317" y="165785"/>
                </a:lnTo>
                <a:lnTo>
                  <a:pt x="306857" y="161747"/>
                </a:lnTo>
                <a:lnTo>
                  <a:pt x="309079" y="149694"/>
                </a:lnTo>
                <a:close/>
              </a:path>
              <a:path w="340359" h="180975">
                <a:moveTo>
                  <a:pt x="340258" y="51498"/>
                </a:moveTo>
                <a:lnTo>
                  <a:pt x="336753" y="48806"/>
                </a:lnTo>
                <a:lnTo>
                  <a:pt x="328853" y="48806"/>
                </a:lnTo>
                <a:lnTo>
                  <a:pt x="325348" y="51498"/>
                </a:lnTo>
                <a:lnTo>
                  <a:pt x="325348" y="75717"/>
                </a:lnTo>
                <a:lnTo>
                  <a:pt x="328853" y="79311"/>
                </a:lnTo>
                <a:lnTo>
                  <a:pt x="336753" y="79311"/>
                </a:lnTo>
                <a:lnTo>
                  <a:pt x="340258" y="75717"/>
                </a:lnTo>
                <a:lnTo>
                  <a:pt x="340258" y="55981"/>
                </a:lnTo>
                <a:lnTo>
                  <a:pt x="340258" y="51498"/>
                </a:lnTo>
                <a:close/>
              </a:path>
            </a:pathLst>
          </a:custGeom>
          <a:solidFill>
            <a:srgbClr val="086C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4B6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08038" y="4715192"/>
            <a:ext cx="340360" cy="180975"/>
          </a:xfrm>
          <a:custGeom>
            <a:avLst/>
            <a:gdLst/>
            <a:ahLst/>
            <a:cxnLst/>
            <a:rect l="l" t="t" r="r" b="b"/>
            <a:pathLst>
              <a:path w="340359" h="180975">
                <a:moveTo>
                  <a:pt x="14909" y="51498"/>
                </a:moveTo>
                <a:lnTo>
                  <a:pt x="11404" y="48806"/>
                </a:lnTo>
                <a:lnTo>
                  <a:pt x="3505" y="48806"/>
                </a:lnTo>
                <a:lnTo>
                  <a:pt x="0" y="51498"/>
                </a:lnTo>
                <a:lnTo>
                  <a:pt x="0" y="75717"/>
                </a:lnTo>
                <a:lnTo>
                  <a:pt x="3505" y="79311"/>
                </a:lnTo>
                <a:lnTo>
                  <a:pt x="11404" y="79311"/>
                </a:lnTo>
                <a:lnTo>
                  <a:pt x="14909" y="75717"/>
                </a:lnTo>
                <a:lnTo>
                  <a:pt x="14909" y="55981"/>
                </a:lnTo>
                <a:lnTo>
                  <a:pt x="14909" y="51498"/>
                </a:lnTo>
                <a:close/>
              </a:path>
              <a:path w="340359" h="180975">
                <a:moveTo>
                  <a:pt x="55575" y="31153"/>
                </a:moveTo>
                <a:lnTo>
                  <a:pt x="52070" y="28473"/>
                </a:lnTo>
                <a:lnTo>
                  <a:pt x="44183" y="28473"/>
                </a:lnTo>
                <a:lnTo>
                  <a:pt x="40665" y="31153"/>
                </a:lnTo>
                <a:lnTo>
                  <a:pt x="40665" y="75742"/>
                </a:lnTo>
                <a:lnTo>
                  <a:pt x="44183" y="79311"/>
                </a:lnTo>
                <a:lnTo>
                  <a:pt x="52070" y="79311"/>
                </a:lnTo>
                <a:lnTo>
                  <a:pt x="55575" y="75742"/>
                </a:lnTo>
                <a:lnTo>
                  <a:pt x="55575" y="35610"/>
                </a:lnTo>
                <a:lnTo>
                  <a:pt x="55575" y="31153"/>
                </a:lnTo>
                <a:close/>
              </a:path>
              <a:path w="340359" h="180975">
                <a:moveTo>
                  <a:pt x="75920" y="121081"/>
                </a:moveTo>
                <a:lnTo>
                  <a:pt x="74129" y="121081"/>
                </a:lnTo>
                <a:lnTo>
                  <a:pt x="68795" y="119303"/>
                </a:lnTo>
                <a:lnTo>
                  <a:pt x="61671" y="119303"/>
                </a:lnTo>
                <a:lnTo>
                  <a:pt x="49276" y="121539"/>
                </a:lnTo>
                <a:lnTo>
                  <a:pt x="39395" y="127800"/>
                </a:lnTo>
                <a:lnTo>
                  <a:pt x="32867" y="137414"/>
                </a:lnTo>
                <a:lnTo>
                  <a:pt x="30505" y="149694"/>
                </a:lnTo>
                <a:lnTo>
                  <a:pt x="32994" y="162877"/>
                </a:lnTo>
                <a:lnTo>
                  <a:pt x="39738" y="172707"/>
                </a:lnTo>
                <a:lnTo>
                  <a:pt x="49657" y="178854"/>
                </a:lnTo>
                <a:lnTo>
                  <a:pt x="61671" y="180975"/>
                </a:lnTo>
                <a:lnTo>
                  <a:pt x="68795" y="180975"/>
                </a:lnTo>
                <a:lnTo>
                  <a:pt x="74129" y="179184"/>
                </a:lnTo>
                <a:lnTo>
                  <a:pt x="75920" y="179184"/>
                </a:lnTo>
                <a:lnTo>
                  <a:pt x="75920" y="165785"/>
                </a:lnTo>
                <a:lnTo>
                  <a:pt x="75920" y="163106"/>
                </a:lnTo>
                <a:lnTo>
                  <a:pt x="75018" y="163106"/>
                </a:lnTo>
                <a:lnTo>
                  <a:pt x="69684" y="165785"/>
                </a:lnTo>
                <a:lnTo>
                  <a:pt x="52768" y="165785"/>
                </a:lnTo>
                <a:lnTo>
                  <a:pt x="46532" y="158635"/>
                </a:lnTo>
                <a:lnTo>
                  <a:pt x="46532" y="140754"/>
                </a:lnTo>
                <a:lnTo>
                  <a:pt x="52768" y="133604"/>
                </a:lnTo>
                <a:lnTo>
                  <a:pt x="70573" y="133604"/>
                </a:lnTo>
                <a:lnTo>
                  <a:pt x="75018" y="137172"/>
                </a:lnTo>
                <a:lnTo>
                  <a:pt x="75920" y="137172"/>
                </a:lnTo>
                <a:lnTo>
                  <a:pt x="75920" y="133604"/>
                </a:lnTo>
                <a:lnTo>
                  <a:pt x="75920" y="121081"/>
                </a:lnTo>
                <a:close/>
              </a:path>
              <a:path w="340359" h="180975">
                <a:moveTo>
                  <a:pt x="96253" y="3556"/>
                </a:moveTo>
                <a:lnTo>
                  <a:pt x="92735" y="0"/>
                </a:lnTo>
                <a:lnTo>
                  <a:pt x="84848" y="0"/>
                </a:lnTo>
                <a:lnTo>
                  <a:pt x="81330" y="3556"/>
                </a:lnTo>
                <a:lnTo>
                  <a:pt x="81330" y="90665"/>
                </a:lnTo>
                <a:lnTo>
                  <a:pt x="84848" y="94221"/>
                </a:lnTo>
                <a:lnTo>
                  <a:pt x="92735" y="94221"/>
                </a:lnTo>
                <a:lnTo>
                  <a:pt x="96253" y="90665"/>
                </a:lnTo>
                <a:lnTo>
                  <a:pt x="96253" y="7112"/>
                </a:lnTo>
                <a:lnTo>
                  <a:pt x="96253" y="3556"/>
                </a:lnTo>
                <a:close/>
              </a:path>
              <a:path w="340359" h="180975">
                <a:moveTo>
                  <a:pt x="111163" y="119989"/>
                </a:moveTo>
                <a:lnTo>
                  <a:pt x="96253" y="119989"/>
                </a:lnTo>
                <a:lnTo>
                  <a:pt x="96253" y="179628"/>
                </a:lnTo>
                <a:lnTo>
                  <a:pt x="111163" y="179628"/>
                </a:lnTo>
                <a:lnTo>
                  <a:pt x="111163" y="119989"/>
                </a:lnTo>
                <a:close/>
              </a:path>
              <a:path w="340359" h="180975">
                <a:moveTo>
                  <a:pt x="136918" y="31153"/>
                </a:moveTo>
                <a:lnTo>
                  <a:pt x="133413" y="28473"/>
                </a:lnTo>
                <a:lnTo>
                  <a:pt x="125514" y="28473"/>
                </a:lnTo>
                <a:lnTo>
                  <a:pt x="122008" y="31153"/>
                </a:lnTo>
                <a:lnTo>
                  <a:pt x="122008" y="75742"/>
                </a:lnTo>
                <a:lnTo>
                  <a:pt x="125514" y="79311"/>
                </a:lnTo>
                <a:lnTo>
                  <a:pt x="133413" y="79311"/>
                </a:lnTo>
                <a:lnTo>
                  <a:pt x="136918" y="75742"/>
                </a:lnTo>
                <a:lnTo>
                  <a:pt x="136918" y="35610"/>
                </a:lnTo>
                <a:lnTo>
                  <a:pt x="136918" y="31153"/>
                </a:lnTo>
                <a:close/>
              </a:path>
              <a:path w="340359" h="180975">
                <a:moveTo>
                  <a:pt x="171488" y="153263"/>
                </a:moveTo>
                <a:lnTo>
                  <a:pt x="167068" y="147015"/>
                </a:lnTo>
                <a:lnTo>
                  <a:pt x="157340" y="143433"/>
                </a:lnTo>
                <a:lnTo>
                  <a:pt x="153797" y="142544"/>
                </a:lnTo>
                <a:lnTo>
                  <a:pt x="151155" y="141643"/>
                </a:lnTo>
                <a:lnTo>
                  <a:pt x="146735" y="140754"/>
                </a:lnTo>
                <a:lnTo>
                  <a:pt x="146735" y="133604"/>
                </a:lnTo>
                <a:lnTo>
                  <a:pt x="150266" y="131813"/>
                </a:lnTo>
                <a:lnTo>
                  <a:pt x="160870" y="131813"/>
                </a:lnTo>
                <a:lnTo>
                  <a:pt x="167068" y="133604"/>
                </a:lnTo>
                <a:lnTo>
                  <a:pt x="167944" y="133604"/>
                </a:lnTo>
                <a:lnTo>
                  <a:pt x="167944" y="131813"/>
                </a:lnTo>
                <a:lnTo>
                  <a:pt x="167944" y="121081"/>
                </a:lnTo>
                <a:lnTo>
                  <a:pt x="167068" y="121081"/>
                </a:lnTo>
                <a:lnTo>
                  <a:pt x="160870" y="119303"/>
                </a:lnTo>
                <a:lnTo>
                  <a:pt x="152920" y="119303"/>
                </a:lnTo>
                <a:lnTo>
                  <a:pt x="143865" y="120611"/>
                </a:lnTo>
                <a:lnTo>
                  <a:pt x="136893" y="124333"/>
                </a:lnTo>
                <a:lnTo>
                  <a:pt x="132410" y="130251"/>
                </a:lnTo>
                <a:lnTo>
                  <a:pt x="130822" y="138074"/>
                </a:lnTo>
                <a:lnTo>
                  <a:pt x="130822" y="147904"/>
                </a:lnTo>
                <a:lnTo>
                  <a:pt x="137883" y="152374"/>
                </a:lnTo>
                <a:lnTo>
                  <a:pt x="146735" y="155054"/>
                </a:lnTo>
                <a:lnTo>
                  <a:pt x="147612" y="155943"/>
                </a:lnTo>
                <a:lnTo>
                  <a:pt x="149377" y="155943"/>
                </a:lnTo>
                <a:lnTo>
                  <a:pt x="156451" y="159524"/>
                </a:lnTo>
                <a:lnTo>
                  <a:pt x="156451" y="165785"/>
                </a:lnTo>
                <a:lnTo>
                  <a:pt x="152920" y="167563"/>
                </a:lnTo>
                <a:lnTo>
                  <a:pt x="138772" y="167563"/>
                </a:lnTo>
                <a:lnTo>
                  <a:pt x="132588" y="165785"/>
                </a:lnTo>
                <a:lnTo>
                  <a:pt x="131699" y="165785"/>
                </a:lnTo>
                <a:lnTo>
                  <a:pt x="131699" y="179184"/>
                </a:lnTo>
                <a:lnTo>
                  <a:pt x="139661" y="180975"/>
                </a:lnTo>
                <a:lnTo>
                  <a:pt x="147612" y="180975"/>
                </a:lnTo>
                <a:lnTo>
                  <a:pt x="156184" y="179920"/>
                </a:lnTo>
                <a:lnTo>
                  <a:pt x="163855" y="176517"/>
                </a:lnTo>
                <a:lnTo>
                  <a:pt x="169367" y="170421"/>
                </a:lnTo>
                <a:lnTo>
                  <a:pt x="170027" y="167563"/>
                </a:lnTo>
                <a:lnTo>
                  <a:pt x="171488" y="161315"/>
                </a:lnTo>
                <a:lnTo>
                  <a:pt x="171488" y="153263"/>
                </a:lnTo>
                <a:close/>
              </a:path>
              <a:path w="340359" h="180975">
                <a:moveTo>
                  <a:pt x="177584" y="51498"/>
                </a:moveTo>
                <a:lnTo>
                  <a:pt x="174078" y="48806"/>
                </a:lnTo>
                <a:lnTo>
                  <a:pt x="166179" y="48806"/>
                </a:lnTo>
                <a:lnTo>
                  <a:pt x="162674" y="51498"/>
                </a:lnTo>
                <a:lnTo>
                  <a:pt x="162674" y="75717"/>
                </a:lnTo>
                <a:lnTo>
                  <a:pt x="166179" y="79311"/>
                </a:lnTo>
                <a:lnTo>
                  <a:pt x="174078" y="79311"/>
                </a:lnTo>
                <a:lnTo>
                  <a:pt x="177584" y="75717"/>
                </a:lnTo>
                <a:lnTo>
                  <a:pt x="177584" y="55981"/>
                </a:lnTo>
                <a:lnTo>
                  <a:pt x="177584" y="51498"/>
                </a:lnTo>
                <a:close/>
              </a:path>
              <a:path w="340359" h="180975">
                <a:moveTo>
                  <a:pt x="218249" y="31153"/>
                </a:moveTo>
                <a:lnTo>
                  <a:pt x="214744" y="28473"/>
                </a:lnTo>
                <a:lnTo>
                  <a:pt x="206844" y="28473"/>
                </a:lnTo>
                <a:lnTo>
                  <a:pt x="203339" y="31153"/>
                </a:lnTo>
                <a:lnTo>
                  <a:pt x="203339" y="75742"/>
                </a:lnTo>
                <a:lnTo>
                  <a:pt x="206844" y="79311"/>
                </a:lnTo>
                <a:lnTo>
                  <a:pt x="214744" y="79311"/>
                </a:lnTo>
                <a:lnTo>
                  <a:pt x="218249" y="75742"/>
                </a:lnTo>
                <a:lnTo>
                  <a:pt x="218249" y="35610"/>
                </a:lnTo>
                <a:lnTo>
                  <a:pt x="218249" y="31153"/>
                </a:lnTo>
                <a:close/>
              </a:path>
              <a:path w="340359" h="180975">
                <a:moveTo>
                  <a:pt x="231127" y="121081"/>
                </a:moveTo>
                <a:lnTo>
                  <a:pt x="229374" y="121081"/>
                </a:lnTo>
                <a:lnTo>
                  <a:pt x="224116" y="119303"/>
                </a:lnTo>
                <a:lnTo>
                  <a:pt x="217093" y="119303"/>
                </a:lnTo>
                <a:lnTo>
                  <a:pt x="204889" y="121539"/>
                </a:lnTo>
                <a:lnTo>
                  <a:pt x="195160" y="127800"/>
                </a:lnTo>
                <a:lnTo>
                  <a:pt x="188722" y="137414"/>
                </a:lnTo>
                <a:lnTo>
                  <a:pt x="186397" y="149694"/>
                </a:lnTo>
                <a:lnTo>
                  <a:pt x="188849" y="162877"/>
                </a:lnTo>
                <a:lnTo>
                  <a:pt x="195491" y="172707"/>
                </a:lnTo>
                <a:lnTo>
                  <a:pt x="205257" y="178854"/>
                </a:lnTo>
                <a:lnTo>
                  <a:pt x="217093" y="180975"/>
                </a:lnTo>
                <a:lnTo>
                  <a:pt x="224116" y="180975"/>
                </a:lnTo>
                <a:lnTo>
                  <a:pt x="229374" y="179184"/>
                </a:lnTo>
                <a:lnTo>
                  <a:pt x="231127" y="179184"/>
                </a:lnTo>
                <a:lnTo>
                  <a:pt x="231127" y="165785"/>
                </a:lnTo>
                <a:lnTo>
                  <a:pt x="231127" y="163106"/>
                </a:lnTo>
                <a:lnTo>
                  <a:pt x="230251" y="163106"/>
                </a:lnTo>
                <a:lnTo>
                  <a:pt x="225869" y="165785"/>
                </a:lnTo>
                <a:lnTo>
                  <a:pt x="208330" y="165785"/>
                </a:lnTo>
                <a:lnTo>
                  <a:pt x="202184" y="158635"/>
                </a:lnTo>
                <a:lnTo>
                  <a:pt x="202184" y="140754"/>
                </a:lnTo>
                <a:lnTo>
                  <a:pt x="209207" y="133604"/>
                </a:lnTo>
                <a:lnTo>
                  <a:pt x="225869" y="133604"/>
                </a:lnTo>
                <a:lnTo>
                  <a:pt x="230251" y="137172"/>
                </a:lnTo>
                <a:lnTo>
                  <a:pt x="231127" y="137172"/>
                </a:lnTo>
                <a:lnTo>
                  <a:pt x="231127" y="133604"/>
                </a:lnTo>
                <a:lnTo>
                  <a:pt x="231127" y="121081"/>
                </a:lnTo>
                <a:close/>
              </a:path>
              <a:path w="340359" h="180975">
                <a:moveTo>
                  <a:pt x="258927" y="3556"/>
                </a:moveTo>
                <a:lnTo>
                  <a:pt x="255409" y="0"/>
                </a:lnTo>
                <a:lnTo>
                  <a:pt x="247523" y="0"/>
                </a:lnTo>
                <a:lnTo>
                  <a:pt x="244005" y="3556"/>
                </a:lnTo>
                <a:lnTo>
                  <a:pt x="244005" y="90665"/>
                </a:lnTo>
                <a:lnTo>
                  <a:pt x="247523" y="94221"/>
                </a:lnTo>
                <a:lnTo>
                  <a:pt x="255409" y="94221"/>
                </a:lnTo>
                <a:lnTo>
                  <a:pt x="258927" y="90665"/>
                </a:lnTo>
                <a:lnTo>
                  <a:pt x="258927" y="7112"/>
                </a:lnTo>
                <a:lnTo>
                  <a:pt x="258927" y="3556"/>
                </a:lnTo>
                <a:close/>
              </a:path>
              <a:path w="340359" h="180975">
                <a:moveTo>
                  <a:pt x="299593" y="31153"/>
                </a:moveTo>
                <a:lnTo>
                  <a:pt x="296075" y="28473"/>
                </a:lnTo>
                <a:lnTo>
                  <a:pt x="288188" y="28473"/>
                </a:lnTo>
                <a:lnTo>
                  <a:pt x="284683" y="31153"/>
                </a:lnTo>
                <a:lnTo>
                  <a:pt x="284683" y="75742"/>
                </a:lnTo>
                <a:lnTo>
                  <a:pt x="288188" y="79311"/>
                </a:lnTo>
                <a:lnTo>
                  <a:pt x="296075" y="79311"/>
                </a:lnTo>
                <a:lnTo>
                  <a:pt x="299593" y="75742"/>
                </a:lnTo>
                <a:lnTo>
                  <a:pt x="299593" y="35610"/>
                </a:lnTo>
                <a:lnTo>
                  <a:pt x="299593" y="31153"/>
                </a:lnTo>
                <a:close/>
              </a:path>
              <a:path w="340359" h="180975">
                <a:moveTo>
                  <a:pt x="309079" y="149694"/>
                </a:moveTo>
                <a:lnTo>
                  <a:pt x="306857" y="137782"/>
                </a:lnTo>
                <a:lnTo>
                  <a:pt x="304723" y="134493"/>
                </a:lnTo>
                <a:lnTo>
                  <a:pt x="300596" y="128130"/>
                </a:lnTo>
                <a:lnTo>
                  <a:pt x="293217" y="123228"/>
                </a:lnTo>
                <a:lnTo>
                  <a:pt x="293217" y="141643"/>
                </a:lnTo>
                <a:lnTo>
                  <a:pt x="293217" y="158635"/>
                </a:lnTo>
                <a:lnTo>
                  <a:pt x="287045" y="165785"/>
                </a:lnTo>
                <a:lnTo>
                  <a:pt x="269430" y="165785"/>
                </a:lnTo>
                <a:lnTo>
                  <a:pt x="263258" y="158635"/>
                </a:lnTo>
                <a:lnTo>
                  <a:pt x="263258" y="141643"/>
                </a:lnTo>
                <a:lnTo>
                  <a:pt x="269430" y="134493"/>
                </a:lnTo>
                <a:lnTo>
                  <a:pt x="287045" y="134493"/>
                </a:lnTo>
                <a:lnTo>
                  <a:pt x="293217" y="141643"/>
                </a:lnTo>
                <a:lnTo>
                  <a:pt x="293217" y="123228"/>
                </a:lnTo>
                <a:lnTo>
                  <a:pt x="290868" y="121666"/>
                </a:lnTo>
                <a:lnTo>
                  <a:pt x="278244" y="119303"/>
                </a:lnTo>
                <a:lnTo>
                  <a:pt x="265607" y="121666"/>
                </a:lnTo>
                <a:lnTo>
                  <a:pt x="255879" y="128130"/>
                </a:lnTo>
                <a:lnTo>
                  <a:pt x="249605" y="137782"/>
                </a:lnTo>
                <a:lnTo>
                  <a:pt x="247396" y="149694"/>
                </a:lnTo>
                <a:lnTo>
                  <a:pt x="249605" y="161747"/>
                </a:lnTo>
                <a:lnTo>
                  <a:pt x="255879" y="171704"/>
                </a:lnTo>
                <a:lnTo>
                  <a:pt x="265607" y="178485"/>
                </a:lnTo>
                <a:lnTo>
                  <a:pt x="278244" y="180975"/>
                </a:lnTo>
                <a:lnTo>
                  <a:pt x="290868" y="178485"/>
                </a:lnTo>
                <a:lnTo>
                  <a:pt x="300596" y="171704"/>
                </a:lnTo>
                <a:lnTo>
                  <a:pt x="304317" y="165785"/>
                </a:lnTo>
                <a:lnTo>
                  <a:pt x="306857" y="161747"/>
                </a:lnTo>
                <a:lnTo>
                  <a:pt x="309079" y="149694"/>
                </a:lnTo>
                <a:close/>
              </a:path>
              <a:path w="340359" h="180975">
                <a:moveTo>
                  <a:pt x="340258" y="51498"/>
                </a:moveTo>
                <a:lnTo>
                  <a:pt x="336753" y="48806"/>
                </a:lnTo>
                <a:lnTo>
                  <a:pt x="328853" y="48806"/>
                </a:lnTo>
                <a:lnTo>
                  <a:pt x="325348" y="51498"/>
                </a:lnTo>
                <a:lnTo>
                  <a:pt x="325348" y="75717"/>
                </a:lnTo>
                <a:lnTo>
                  <a:pt x="328853" y="79311"/>
                </a:lnTo>
                <a:lnTo>
                  <a:pt x="336753" y="79311"/>
                </a:lnTo>
                <a:lnTo>
                  <a:pt x="340258" y="75717"/>
                </a:lnTo>
                <a:lnTo>
                  <a:pt x="340258" y="55981"/>
                </a:lnTo>
                <a:lnTo>
                  <a:pt x="340258" y="51498"/>
                </a:lnTo>
                <a:close/>
              </a:path>
            </a:pathLst>
          </a:custGeom>
          <a:solidFill>
            <a:srgbClr val="38C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56134"/>
            <a:ext cx="5192395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004B6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0641" y="884047"/>
            <a:ext cx="7741284" cy="3202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917184" y="4768295"/>
            <a:ext cx="2496184" cy="11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575040" y="4769515"/>
            <a:ext cx="149225" cy="11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717550" y="676275"/>
              <a:ext cx="34925" cy="139700"/>
            </a:xfrm>
            <a:custGeom>
              <a:avLst/>
              <a:gdLst/>
              <a:ahLst/>
              <a:cxnLst/>
              <a:rect l="l" t="t" r="r" b="b"/>
              <a:pathLst>
                <a:path w="34925" h="139700">
                  <a:moveTo>
                    <a:pt x="34925" y="0"/>
                  </a:moveTo>
                  <a:lnTo>
                    <a:pt x="0" y="0"/>
                  </a:lnTo>
                  <a:lnTo>
                    <a:pt x="0" y="139700"/>
                  </a:lnTo>
                  <a:lnTo>
                    <a:pt x="34925" y="139700"/>
                  </a:lnTo>
                  <a:lnTo>
                    <a:pt x="34925" y="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8687" y="674751"/>
              <a:ext cx="104775" cy="14439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3562" y="674751"/>
              <a:ext cx="106362" cy="14439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1562" y="674751"/>
              <a:ext cx="144462" cy="14439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8512" y="674751"/>
              <a:ext cx="95250" cy="144399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492125" y="395350"/>
              <a:ext cx="796925" cy="220979"/>
            </a:xfrm>
            <a:custGeom>
              <a:avLst/>
              <a:gdLst/>
              <a:ahLst/>
              <a:cxnLst/>
              <a:rect l="l" t="t" r="r" b="b"/>
              <a:pathLst>
                <a:path w="796925" h="220979">
                  <a:moveTo>
                    <a:pt x="34925" y="120523"/>
                  </a:moveTo>
                  <a:lnTo>
                    <a:pt x="26708" y="114300"/>
                  </a:lnTo>
                  <a:lnTo>
                    <a:pt x="8216" y="114300"/>
                  </a:lnTo>
                  <a:lnTo>
                    <a:pt x="0" y="120523"/>
                  </a:lnTo>
                  <a:lnTo>
                    <a:pt x="0" y="177292"/>
                  </a:lnTo>
                  <a:lnTo>
                    <a:pt x="8216" y="185674"/>
                  </a:lnTo>
                  <a:lnTo>
                    <a:pt x="26708" y="185674"/>
                  </a:lnTo>
                  <a:lnTo>
                    <a:pt x="34925" y="177292"/>
                  </a:lnTo>
                  <a:lnTo>
                    <a:pt x="34925" y="131064"/>
                  </a:lnTo>
                  <a:lnTo>
                    <a:pt x="34925" y="120523"/>
                  </a:lnTo>
                  <a:close/>
                </a:path>
                <a:path w="796925" h="220979">
                  <a:moveTo>
                    <a:pt x="130175" y="72898"/>
                  </a:moveTo>
                  <a:lnTo>
                    <a:pt x="121958" y="66675"/>
                  </a:lnTo>
                  <a:lnTo>
                    <a:pt x="103466" y="66675"/>
                  </a:lnTo>
                  <a:lnTo>
                    <a:pt x="95250" y="72898"/>
                  </a:lnTo>
                  <a:lnTo>
                    <a:pt x="95250" y="177292"/>
                  </a:lnTo>
                  <a:lnTo>
                    <a:pt x="103466" y="185674"/>
                  </a:lnTo>
                  <a:lnTo>
                    <a:pt x="121958" y="185674"/>
                  </a:lnTo>
                  <a:lnTo>
                    <a:pt x="130175" y="177292"/>
                  </a:lnTo>
                  <a:lnTo>
                    <a:pt x="130175" y="83312"/>
                  </a:lnTo>
                  <a:lnTo>
                    <a:pt x="130175" y="72898"/>
                  </a:lnTo>
                  <a:close/>
                </a:path>
                <a:path w="796925" h="220979">
                  <a:moveTo>
                    <a:pt x="225425" y="8255"/>
                  </a:moveTo>
                  <a:lnTo>
                    <a:pt x="217208" y="0"/>
                  </a:lnTo>
                  <a:lnTo>
                    <a:pt x="198716" y="0"/>
                  </a:lnTo>
                  <a:lnTo>
                    <a:pt x="190500" y="8255"/>
                  </a:lnTo>
                  <a:lnTo>
                    <a:pt x="190500" y="212217"/>
                  </a:lnTo>
                  <a:lnTo>
                    <a:pt x="198716" y="220599"/>
                  </a:lnTo>
                  <a:lnTo>
                    <a:pt x="206933" y="220599"/>
                  </a:lnTo>
                  <a:lnTo>
                    <a:pt x="214147" y="219138"/>
                  </a:lnTo>
                  <a:lnTo>
                    <a:pt x="220027" y="215112"/>
                  </a:lnTo>
                  <a:lnTo>
                    <a:pt x="223977" y="209143"/>
                  </a:lnTo>
                  <a:lnTo>
                    <a:pt x="225425" y="201803"/>
                  </a:lnTo>
                  <a:lnTo>
                    <a:pt x="225425" y="16637"/>
                  </a:lnTo>
                  <a:lnTo>
                    <a:pt x="225425" y="8255"/>
                  </a:lnTo>
                  <a:close/>
                </a:path>
                <a:path w="796925" h="220979">
                  <a:moveTo>
                    <a:pt x="320675" y="72898"/>
                  </a:moveTo>
                  <a:lnTo>
                    <a:pt x="312458" y="66675"/>
                  </a:lnTo>
                  <a:lnTo>
                    <a:pt x="293966" y="66675"/>
                  </a:lnTo>
                  <a:lnTo>
                    <a:pt x="285750" y="72898"/>
                  </a:lnTo>
                  <a:lnTo>
                    <a:pt x="285750" y="177292"/>
                  </a:lnTo>
                  <a:lnTo>
                    <a:pt x="293966" y="185674"/>
                  </a:lnTo>
                  <a:lnTo>
                    <a:pt x="312458" y="185674"/>
                  </a:lnTo>
                  <a:lnTo>
                    <a:pt x="320675" y="177292"/>
                  </a:lnTo>
                  <a:lnTo>
                    <a:pt x="320675" y="83312"/>
                  </a:lnTo>
                  <a:lnTo>
                    <a:pt x="320675" y="72898"/>
                  </a:lnTo>
                  <a:close/>
                </a:path>
                <a:path w="796925" h="220979">
                  <a:moveTo>
                    <a:pt x="415925" y="120523"/>
                  </a:moveTo>
                  <a:lnTo>
                    <a:pt x="407708" y="114300"/>
                  </a:lnTo>
                  <a:lnTo>
                    <a:pt x="389216" y="114300"/>
                  </a:lnTo>
                  <a:lnTo>
                    <a:pt x="381000" y="120523"/>
                  </a:lnTo>
                  <a:lnTo>
                    <a:pt x="381000" y="177292"/>
                  </a:lnTo>
                  <a:lnTo>
                    <a:pt x="389216" y="185674"/>
                  </a:lnTo>
                  <a:lnTo>
                    <a:pt x="407708" y="185674"/>
                  </a:lnTo>
                  <a:lnTo>
                    <a:pt x="415925" y="177292"/>
                  </a:lnTo>
                  <a:lnTo>
                    <a:pt x="415925" y="131064"/>
                  </a:lnTo>
                  <a:lnTo>
                    <a:pt x="415925" y="120523"/>
                  </a:lnTo>
                  <a:close/>
                </a:path>
                <a:path w="796925" h="220979">
                  <a:moveTo>
                    <a:pt x="511175" y="72898"/>
                  </a:moveTo>
                  <a:lnTo>
                    <a:pt x="502958" y="66675"/>
                  </a:lnTo>
                  <a:lnTo>
                    <a:pt x="484466" y="66675"/>
                  </a:lnTo>
                  <a:lnTo>
                    <a:pt x="476250" y="72898"/>
                  </a:lnTo>
                  <a:lnTo>
                    <a:pt x="476250" y="177292"/>
                  </a:lnTo>
                  <a:lnTo>
                    <a:pt x="484466" y="185674"/>
                  </a:lnTo>
                  <a:lnTo>
                    <a:pt x="502958" y="185674"/>
                  </a:lnTo>
                  <a:lnTo>
                    <a:pt x="511175" y="177292"/>
                  </a:lnTo>
                  <a:lnTo>
                    <a:pt x="511175" y="83312"/>
                  </a:lnTo>
                  <a:lnTo>
                    <a:pt x="511175" y="72898"/>
                  </a:lnTo>
                  <a:close/>
                </a:path>
                <a:path w="796925" h="220979">
                  <a:moveTo>
                    <a:pt x="606425" y="8255"/>
                  </a:moveTo>
                  <a:lnTo>
                    <a:pt x="598208" y="0"/>
                  </a:lnTo>
                  <a:lnTo>
                    <a:pt x="579716" y="0"/>
                  </a:lnTo>
                  <a:lnTo>
                    <a:pt x="571500" y="8255"/>
                  </a:lnTo>
                  <a:lnTo>
                    <a:pt x="571500" y="201803"/>
                  </a:lnTo>
                  <a:lnTo>
                    <a:pt x="572935" y="209143"/>
                  </a:lnTo>
                  <a:lnTo>
                    <a:pt x="576884" y="215112"/>
                  </a:lnTo>
                  <a:lnTo>
                    <a:pt x="582764" y="219138"/>
                  </a:lnTo>
                  <a:lnTo>
                    <a:pt x="589991" y="220599"/>
                  </a:lnTo>
                  <a:lnTo>
                    <a:pt x="598208" y="220599"/>
                  </a:lnTo>
                  <a:lnTo>
                    <a:pt x="606425" y="212217"/>
                  </a:lnTo>
                  <a:lnTo>
                    <a:pt x="606425" y="16637"/>
                  </a:lnTo>
                  <a:lnTo>
                    <a:pt x="606425" y="8255"/>
                  </a:lnTo>
                  <a:close/>
                </a:path>
                <a:path w="796925" h="220979">
                  <a:moveTo>
                    <a:pt x="701675" y="72898"/>
                  </a:moveTo>
                  <a:lnTo>
                    <a:pt x="693458" y="66675"/>
                  </a:lnTo>
                  <a:lnTo>
                    <a:pt x="674966" y="66675"/>
                  </a:lnTo>
                  <a:lnTo>
                    <a:pt x="666750" y="72898"/>
                  </a:lnTo>
                  <a:lnTo>
                    <a:pt x="666750" y="177292"/>
                  </a:lnTo>
                  <a:lnTo>
                    <a:pt x="674966" y="185674"/>
                  </a:lnTo>
                  <a:lnTo>
                    <a:pt x="693458" y="185674"/>
                  </a:lnTo>
                  <a:lnTo>
                    <a:pt x="701675" y="177292"/>
                  </a:lnTo>
                  <a:lnTo>
                    <a:pt x="701675" y="83312"/>
                  </a:lnTo>
                  <a:lnTo>
                    <a:pt x="701675" y="72898"/>
                  </a:lnTo>
                  <a:close/>
                </a:path>
                <a:path w="796925" h="220979">
                  <a:moveTo>
                    <a:pt x="796925" y="120523"/>
                  </a:moveTo>
                  <a:lnTo>
                    <a:pt x="788670" y="114300"/>
                  </a:lnTo>
                  <a:lnTo>
                    <a:pt x="770216" y="114300"/>
                  </a:lnTo>
                  <a:lnTo>
                    <a:pt x="762000" y="120523"/>
                  </a:lnTo>
                  <a:lnTo>
                    <a:pt x="762000" y="177292"/>
                  </a:lnTo>
                  <a:lnTo>
                    <a:pt x="770216" y="185674"/>
                  </a:lnTo>
                  <a:lnTo>
                    <a:pt x="788670" y="185674"/>
                  </a:lnTo>
                  <a:lnTo>
                    <a:pt x="796925" y="177292"/>
                  </a:lnTo>
                  <a:lnTo>
                    <a:pt x="796925" y="131064"/>
                  </a:lnTo>
                  <a:lnTo>
                    <a:pt x="796925" y="120523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548436" y="2284222"/>
            <a:ext cx="5257800" cy="106870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>
                <a:solidFill>
                  <a:srgbClr val="AEE8FA"/>
                </a:solidFill>
                <a:latin typeface="Arial MT"/>
                <a:cs typeface="Arial MT"/>
              </a:rPr>
              <a:t>Module</a:t>
            </a:r>
            <a:r>
              <a:rPr dirty="0" sz="3600" spc="-20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3600">
                <a:solidFill>
                  <a:srgbClr val="AEE8FA"/>
                </a:solidFill>
                <a:latin typeface="Arial MT"/>
                <a:cs typeface="Arial MT"/>
              </a:rPr>
              <a:t>8:</a:t>
            </a:r>
            <a:r>
              <a:rPr dirty="0" sz="3600" spc="-5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3600">
                <a:solidFill>
                  <a:srgbClr val="AEE8FA"/>
                </a:solidFill>
                <a:latin typeface="Arial MT"/>
                <a:cs typeface="Arial MT"/>
              </a:rPr>
              <a:t>VPN</a:t>
            </a:r>
            <a:r>
              <a:rPr dirty="0" sz="3600" spc="-10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3600">
                <a:solidFill>
                  <a:srgbClr val="AEE8FA"/>
                </a:solidFill>
                <a:latin typeface="Arial MT"/>
                <a:cs typeface="Arial MT"/>
              </a:rPr>
              <a:t>and</a:t>
            </a:r>
            <a:r>
              <a:rPr dirty="0" sz="3600" spc="-20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3600" spc="-10">
                <a:solidFill>
                  <a:srgbClr val="AEE8FA"/>
                </a:solidFill>
                <a:latin typeface="Arial MT"/>
                <a:cs typeface="Arial MT"/>
              </a:rPr>
              <a:t>IPsec Concepts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48436" y="3979875"/>
            <a:ext cx="2185035" cy="38227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1370"/>
              </a:lnSpc>
              <a:spcBef>
                <a:spcPts val="204"/>
              </a:spcBef>
            </a:pPr>
            <a:r>
              <a:rPr dirty="0" sz="1200">
                <a:solidFill>
                  <a:srgbClr val="AEE8FA"/>
                </a:solidFill>
                <a:latin typeface="Arial MT"/>
                <a:cs typeface="Arial MT"/>
              </a:rPr>
              <a:t>Enterprise</a:t>
            </a:r>
            <a:r>
              <a:rPr dirty="0" sz="1200" spc="-70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AEE8FA"/>
                </a:solidFill>
                <a:latin typeface="Arial MT"/>
                <a:cs typeface="Arial MT"/>
              </a:rPr>
              <a:t>Networking,</a:t>
            </a:r>
            <a:r>
              <a:rPr dirty="0" sz="1200" spc="-50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AEE8FA"/>
                </a:solidFill>
                <a:latin typeface="Arial MT"/>
                <a:cs typeface="Arial MT"/>
              </a:rPr>
              <a:t>Security, </a:t>
            </a:r>
            <a:r>
              <a:rPr dirty="0" sz="1200">
                <a:solidFill>
                  <a:srgbClr val="AEE8FA"/>
                </a:solidFill>
                <a:latin typeface="Arial MT"/>
                <a:cs typeface="Arial MT"/>
              </a:rPr>
              <a:t>and</a:t>
            </a:r>
            <a:r>
              <a:rPr dirty="0" sz="1200" spc="-90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AEE8FA"/>
                </a:solidFill>
                <a:latin typeface="Arial MT"/>
                <a:cs typeface="Arial MT"/>
              </a:rPr>
              <a:t>Automation</a:t>
            </a:r>
            <a:r>
              <a:rPr dirty="0" sz="1200" spc="-35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AEE8FA"/>
                </a:solidFill>
                <a:latin typeface="Arial MT"/>
                <a:cs typeface="Arial MT"/>
              </a:rPr>
              <a:t>v7.0</a:t>
            </a:r>
            <a:r>
              <a:rPr dirty="0" sz="1200" spc="-40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AEE8FA"/>
                </a:solidFill>
                <a:latin typeface="Arial MT"/>
                <a:cs typeface="Arial MT"/>
              </a:rPr>
              <a:t>(ENSA)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3696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Types</a:t>
            </a:r>
            <a:r>
              <a:rPr dirty="0" sz="1600" spc="-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of</a:t>
            </a:r>
            <a:r>
              <a:rPr dirty="0" sz="1600" spc="-4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VPNs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04038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/>
              <a:t>Remote-</a:t>
            </a:r>
            <a:r>
              <a:rPr dirty="0" sz="2400"/>
              <a:t>Access</a:t>
            </a:r>
            <a:r>
              <a:rPr dirty="0" sz="2400" spc="-65"/>
              <a:t> </a:t>
            </a:r>
            <a:r>
              <a:rPr dirty="0" sz="2400" spc="-20"/>
              <a:t>VPNs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4047"/>
            <a:ext cx="4209415" cy="3311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99085" marR="558800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300990" algn="l"/>
              </a:tabLst>
            </a:pPr>
            <a:r>
              <a:rPr dirty="0" sz="1600">
                <a:latin typeface="Arial MT"/>
                <a:cs typeface="Arial MT"/>
              </a:rPr>
              <a:t>	</a:t>
            </a:r>
            <a:r>
              <a:rPr dirty="0" sz="1600" spc="-20">
                <a:latin typeface="Arial MT"/>
                <a:cs typeface="Arial MT"/>
              </a:rPr>
              <a:t>Remote-</a:t>
            </a:r>
            <a:r>
              <a:rPr dirty="0" sz="1600">
                <a:latin typeface="Arial MT"/>
                <a:cs typeface="Arial MT"/>
              </a:rPr>
              <a:t>access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VPNs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let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remote </a:t>
            </a:r>
            <a:r>
              <a:rPr dirty="0" sz="1600" spc="-25">
                <a:latin typeface="Arial MT"/>
                <a:cs typeface="Arial MT"/>
              </a:rPr>
              <a:t>and </a:t>
            </a:r>
            <a:r>
              <a:rPr dirty="0" sz="1600">
                <a:latin typeface="Arial MT"/>
                <a:cs typeface="Arial MT"/>
              </a:rPr>
              <a:t>mobile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users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securely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 spc="-10">
                <a:latin typeface="Arial MT"/>
                <a:cs typeface="Arial MT"/>
              </a:rPr>
              <a:t>enterprise.</a:t>
            </a:r>
            <a:endParaRPr sz="1600">
              <a:latin typeface="Arial MT"/>
              <a:cs typeface="Arial MT"/>
            </a:endParaRPr>
          </a:p>
          <a:p>
            <a:pPr algn="just" marL="299085" marR="9525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  <a:tab pos="300990" algn="l"/>
              </a:tabLst>
            </a:pPr>
            <a:r>
              <a:rPr dirty="0" sz="1600">
                <a:latin typeface="Arial MT"/>
                <a:cs typeface="Arial MT"/>
              </a:rPr>
              <a:t>	</a:t>
            </a:r>
            <a:r>
              <a:rPr dirty="0" sz="1600" spc="-20">
                <a:latin typeface="Arial MT"/>
                <a:cs typeface="Arial MT"/>
              </a:rPr>
              <a:t>Remote-</a:t>
            </a:r>
            <a:r>
              <a:rPr dirty="0" sz="1600">
                <a:latin typeface="Arial MT"/>
                <a:cs typeface="Arial MT"/>
              </a:rPr>
              <a:t>access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VPNs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typically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enabled </a:t>
            </a:r>
            <a:r>
              <a:rPr dirty="0" sz="1600">
                <a:latin typeface="Arial MT"/>
                <a:cs typeface="Arial MT"/>
              </a:rPr>
              <a:t>dynamically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when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required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and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created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either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IPsec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20">
                <a:latin typeface="Arial MT"/>
                <a:cs typeface="Arial MT"/>
              </a:rPr>
              <a:t> SSL.</a:t>
            </a:r>
            <a:endParaRPr sz="1600">
              <a:latin typeface="Arial MT"/>
              <a:cs typeface="Arial MT"/>
            </a:endParaRPr>
          </a:p>
          <a:p>
            <a:pPr algn="just" lvl="1" marL="370840" marR="728980" indent="-285750">
              <a:lnSpc>
                <a:spcPts val="1820"/>
              </a:lnSpc>
              <a:spcBef>
                <a:spcPts val="650"/>
              </a:spcBef>
              <a:buFont typeface="Arial MT"/>
              <a:buChar char="•"/>
              <a:tabLst>
                <a:tab pos="370840" algn="l"/>
                <a:tab pos="372110" algn="l"/>
              </a:tabLst>
            </a:pPr>
            <a:r>
              <a:rPr dirty="0" sz="1600">
                <a:solidFill>
                  <a:srgbClr val="57575B"/>
                </a:solidFill>
                <a:latin typeface="Arial"/>
                <a:cs typeface="Arial"/>
              </a:rPr>
              <a:t>	</a:t>
            </a:r>
            <a:r>
              <a:rPr dirty="0" sz="1600" b="1">
                <a:latin typeface="Arial"/>
                <a:cs typeface="Arial"/>
              </a:rPr>
              <a:t>Clientless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VPN</a:t>
            </a:r>
            <a:r>
              <a:rPr dirty="0" sz="1600" spc="-6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connection</a:t>
            </a:r>
            <a:r>
              <a:rPr dirty="0" sz="1600" spc="-40" b="1">
                <a:latin typeface="Arial"/>
                <a:cs typeface="Arial"/>
              </a:rPr>
              <a:t> </a:t>
            </a:r>
            <a:r>
              <a:rPr dirty="0" sz="1600" spc="-25">
                <a:latin typeface="Arial MT"/>
                <a:cs typeface="Arial MT"/>
              </a:rPr>
              <a:t>-The </a:t>
            </a:r>
            <a:r>
              <a:rPr dirty="0" sz="1600">
                <a:latin typeface="Arial MT"/>
                <a:cs typeface="Arial MT"/>
              </a:rPr>
              <a:t>connection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secured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web </a:t>
            </a:r>
            <a:r>
              <a:rPr dirty="0" sz="1600">
                <a:latin typeface="Arial MT"/>
                <a:cs typeface="Arial MT"/>
              </a:rPr>
              <a:t>browser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SSL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connection.</a:t>
            </a:r>
            <a:endParaRPr sz="1600">
              <a:latin typeface="Arial MT"/>
              <a:cs typeface="Arial MT"/>
            </a:endParaRPr>
          </a:p>
          <a:p>
            <a:pPr lvl="1" marL="370840" marR="5080" indent="-285750">
              <a:lnSpc>
                <a:spcPts val="1820"/>
              </a:lnSpc>
              <a:spcBef>
                <a:spcPts val="615"/>
              </a:spcBef>
              <a:buClr>
                <a:srgbClr val="57575B"/>
              </a:buClr>
              <a:buFont typeface="Arial MT"/>
              <a:buChar char="•"/>
              <a:tabLst>
                <a:tab pos="370840" algn="l"/>
              </a:tabLst>
            </a:pPr>
            <a:r>
              <a:rPr dirty="0" sz="1600" spc="-10" b="1">
                <a:latin typeface="Arial"/>
                <a:cs typeface="Arial"/>
              </a:rPr>
              <a:t>Client-</a:t>
            </a:r>
            <a:r>
              <a:rPr dirty="0" sz="1600" b="1">
                <a:latin typeface="Arial"/>
                <a:cs typeface="Arial"/>
              </a:rPr>
              <a:t>based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VPN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connection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-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VPN </a:t>
            </a:r>
            <a:r>
              <a:rPr dirty="0" sz="1600">
                <a:latin typeface="Arial MT"/>
                <a:cs typeface="Arial MT"/>
              </a:rPr>
              <a:t>client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software such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Cisco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AnyConnect </a:t>
            </a:r>
            <a:r>
              <a:rPr dirty="0" sz="1600">
                <a:latin typeface="Arial MT"/>
                <a:cs typeface="Arial MT"/>
              </a:rPr>
              <a:t>Secure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Mobility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Client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must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installed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on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remote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user’s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device.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4309" y="1406037"/>
            <a:ext cx="3777636" cy="2345669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512140" y="2045080"/>
          <a:ext cx="8369934" cy="2655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5820"/>
                <a:gridCol w="2830195"/>
                <a:gridCol w="3333115"/>
              </a:tblGrid>
              <a:tr h="3702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Feature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IPsec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SSL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Applications</a:t>
                      </a:r>
                      <a:r>
                        <a:rPr dirty="0" sz="1200" spc="-6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latin typeface="Arial"/>
                          <a:cs typeface="Arial"/>
                        </a:rPr>
                        <a:t>supported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Extensive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–</a:t>
                      </a:r>
                      <a:r>
                        <a:rPr dirty="0" sz="1200" spc="-6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All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IP-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based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applications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Limited</a:t>
                      </a:r>
                      <a:r>
                        <a:rPr dirty="0" sz="12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–</a:t>
                      </a:r>
                      <a:r>
                        <a:rPr dirty="0" sz="12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Only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web-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based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applications</a:t>
                      </a:r>
                      <a:r>
                        <a:rPr dirty="0" sz="12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and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file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sharing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Authentication</a:t>
                      </a:r>
                      <a:r>
                        <a:rPr dirty="0" sz="1200" spc="-7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latin typeface="Arial"/>
                          <a:cs typeface="Arial"/>
                        </a:rPr>
                        <a:t>strength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7335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Strong</a:t>
                      </a:r>
                      <a:r>
                        <a:rPr dirty="0" sz="1200" spc="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–</a:t>
                      </a:r>
                      <a:r>
                        <a:rPr dirty="0" sz="1200" spc="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Two-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way</a:t>
                      </a:r>
                      <a:r>
                        <a:rPr dirty="0" sz="12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authentication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with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shared</a:t>
                      </a:r>
                      <a:r>
                        <a:rPr dirty="0" sz="12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keys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digital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certificates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03759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Moderate</a:t>
                      </a:r>
                      <a:r>
                        <a:rPr dirty="0" sz="12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–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one-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way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20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two-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way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authentication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Encryption</a:t>
                      </a:r>
                      <a:r>
                        <a:rPr dirty="0" sz="1200" spc="-3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latin typeface="Arial"/>
                          <a:cs typeface="Arial"/>
                        </a:rPr>
                        <a:t>strength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Strong</a:t>
                      </a:r>
                      <a:r>
                        <a:rPr dirty="0" sz="1200" spc="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–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Key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lengths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56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–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256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bits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8448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Moderate</a:t>
                      </a:r>
                      <a:r>
                        <a:rPr dirty="0" sz="12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to</a:t>
                      </a:r>
                      <a:r>
                        <a:rPr dirty="0" sz="12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b="1">
                          <a:latin typeface="Arial"/>
                          <a:cs typeface="Arial"/>
                        </a:rPr>
                        <a:t>strong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- Key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lengths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40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–</a:t>
                      </a:r>
                      <a:r>
                        <a:rPr dirty="0" sz="12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256 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bits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45656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Connection</a:t>
                      </a:r>
                      <a:r>
                        <a:rPr dirty="0" sz="12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latin typeface="Arial"/>
                          <a:cs typeface="Arial"/>
                        </a:rPr>
                        <a:t>complexity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Medium</a:t>
                      </a:r>
                      <a:r>
                        <a:rPr dirty="0" sz="12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–</a:t>
                      </a:r>
                      <a:r>
                        <a:rPr dirty="0" sz="12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Requires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VPN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client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installed</a:t>
                      </a:r>
                      <a:r>
                        <a:rPr dirty="0" sz="12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on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 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host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Low</a:t>
                      </a:r>
                      <a:r>
                        <a:rPr dirty="0" sz="12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–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Requires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web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browser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on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host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Connection</a:t>
                      </a:r>
                      <a:r>
                        <a:rPr dirty="0" sz="120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 spc="-10" b="1">
                          <a:latin typeface="Arial"/>
                          <a:cs typeface="Arial"/>
                        </a:rPr>
                        <a:t>option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8765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Limited</a:t>
                      </a:r>
                      <a:r>
                        <a:rPr dirty="0" sz="12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– Only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specific</a:t>
                      </a:r>
                      <a:r>
                        <a:rPr dirty="0" sz="12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devices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with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specific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configurations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can</a:t>
                      </a:r>
                      <a:r>
                        <a:rPr dirty="0" sz="1200" spc="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connect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762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b="1">
                          <a:latin typeface="Arial"/>
                          <a:cs typeface="Arial"/>
                        </a:rPr>
                        <a:t>Extensive</a:t>
                      </a:r>
                      <a:r>
                        <a:rPr dirty="0" sz="12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–</a:t>
                      </a:r>
                      <a:r>
                        <a:rPr dirty="0" sz="1200" spc="-7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Any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device</a:t>
                      </a:r>
                      <a:r>
                        <a:rPr dirty="0" sz="12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with</a:t>
                      </a:r>
                      <a:r>
                        <a:rPr dirty="0" sz="120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2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web</a:t>
                      </a:r>
                      <a:r>
                        <a:rPr dirty="0" sz="12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browser </a:t>
                      </a:r>
                      <a:r>
                        <a:rPr dirty="0" sz="1200">
                          <a:latin typeface="Arial MT"/>
                          <a:cs typeface="Arial MT"/>
                        </a:rPr>
                        <a:t>can</a:t>
                      </a:r>
                      <a:r>
                        <a:rPr dirty="0" sz="12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connect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 spc="-10"/>
              <a:t>Types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 spc="-20"/>
              <a:t>VPNs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SSL</a:t>
            </a:r>
            <a:r>
              <a:rPr dirty="0" sz="2400" spc="-114"/>
              <a:t> </a:t>
            </a:r>
            <a:r>
              <a:rPr dirty="0" sz="2400" spc="-20"/>
              <a:t>VPNs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4047"/>
            <a:ext cx="7446645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SSL</a:t>
            </a:r>
            <a:r>
              <a:rPr dirty="0" sz="1600" spc="-9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public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key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infrastructure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digital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certificates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authenticate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peers.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type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VPN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method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implemented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based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access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requirements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the </a:t>
            </a:r>
            <a:r>
              <a:rPr dirty="0" sz="1600">
                <a:latin typeface="Arial MT"/>
                <a:cs typeface="Arial MT"/>
              </a:rPr>
              <a:t>users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organization’s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processes.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table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compares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IPsec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5">
                <a:latin typeface="Arial MT"/>
                <a:cs typeface="Arial MT"/>
              </a:rPr>
              <a:t> SSL </a:t>
            </a:r>
            <a:r>
              <a:rPr dirty="0" sz="1600">
                <a:latin typeface="Arial MT"/>
                <a:cs typeface="Arial MT"/>
              </a:rPr>
              <a:t>remote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access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deployments.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3696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Types</a:t>
            </a:r>
            <a:r>
              <a:rPr dirty="0" sz="1600" spc="-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of</a:t>
            </a:r>
            <a:r>
              <a:rPr dirty="0" sz="1600" spc="-4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VPNs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2416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/>
              <a:t>Site-to-</a:t>
            </a:r>
            <a:r>
              <a:rPr dirty="0" sz="2400"/>
              <a:t>Site</a:t>
            </a:r>
            <a:r>
              <a:rPr dirty="0" sz="2400" spc="-10"/>
              <a:t> </a:t>
            </a:r>
            <a:r>
              <a:rPr dirty="0" sz="2400"/>
              <a:t>IPsec</a:t>
            </a:r>
            <a:r>
              <a:rPr dirty="0" sz="2400" spc="-20"/>
              <a:t> VPNs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4047"/>
            <a:ext cx="4077335" cy="35375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120650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</a:tabLst>
            </a:pPr>
            <a:r>
              <a:rPr dirty="0" sz="1600" spc="-10">
                <a:latin typeface="Arial MT"/>
                <a:cs typeface="Arial MT"/>
              </a:rPr>
              <a:t>Site-to-</a:t>
            </a:r>
            <a:r>
              <a:rPr dirty="0" sz="1600">
                <a:latin typeface="Arial MT"/>
                <a:cs typeface="Arial MT"/>
              </a:rPr>
              <a:t>site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VPNs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networks </a:t>
            </a:r>
            <a:r>
              <a:rPr dirty="0" sz="1600">
                <a:latin typeface="Arial MT"/>
                <a:cs typeface="Arial MT"/>
              </a:rPr>
              <a:t>across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untrusted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such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 spc="-10">
                <a:latin typeface="Arial MT"/>
                <a:cs typeface="Arial MT"/>
              </a:rPr>
              <a:t>internet.</a:t>
            </a:r>
            <a:endParaRPr sz="16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End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hosts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receive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normal unencrypted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TCP/IP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through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VPN </a:t>
            </a:r>
            <a:r>
              <a:rPr dirty="0" sz="1600" spc="-10">
                <a:latin typeface="Arial MT"/>
                <a:cs typeface="Arial MT"/>
              </a:rPr>
              <a:t>gateway.</a:t>
            </a:r>
            <a:endParaRPr sz="1600">
              <a:latin typeface="Arial MT"/>
              <a:cs typeface="Arial MT"/>
            </a:endParaRPr>
          </a:p>
          <a:p>
            <a:pPr marL="299085" marR="4191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VPN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gateway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encapsulates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and </a:t>
            </a:r>
            <a:r>
              <a:rPr dirty="0" sz="1600">
                <a:latin typeface="Arial MT"/>
                <a:cs typeface="Arial MT"/>
              </a:rPr>
              <a:t>encrypts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outbound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site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and </a:t>
            </a:r>
            <a:r>
              <a:rPr dirty="0" sz="1600">
                <a:latin typeface="Arial MT"/>
                <a:cs typeface="Arial MT"/>
              </a:rPr>
              <a:t>sends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through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VPN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tunnel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VPN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gateway at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target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site.</a:t>
            </a:r>
            <a:r>
              <a:rPr dirty="0" sz="1600" spc="5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receiving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VPN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gateway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strips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headers,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decrypts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content,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relays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toward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target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host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inside </a:t>
            </a:r>
            <a:r>
              <a:rPr dirty="0" sz="1600">
                <a:latin typeface="Arial MT"/>
                <a:cs typeface="Arial MT"/>
              </a:rPr>
              <a:t>its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private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3925" y="1964480"/>
            <a:ext cx="3760117" cy="1518818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3696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Types</a:t>
            </a:r>
            <a:r>
              <a:rPr dirty="0" sz="1600" spc="-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of</a:t>
            </a:r>
            <a:r>
              <a:rPr dirty="0" sz="1600" spc="-4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VPNs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2098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GRE</a:t>
            </a:r>
            <a:r>
              <a:rPr dirty="0" sz="2400" spc="-25"/>
              <a:t> </a:t>
            </a:r>
            <a:r>
              <a:rPr dirty="0" sz="2400"/>
              <a:t>over</a:t>
            </a:r>
            <a:r>
              <a:rPr dirty="0" sz="2400" spc="-35"/>
              <a:t> </a:t>
            </a:r>
            <a:r>
              <a:rPr dirty="0" sz="2400" spc="-10"/>
              <a:t>IPsec</a:t>
            </a:r>
            <a:endParaRPr sz="2400"/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99085" marR="20637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</a:tabLst>
            </a:pPr>
            <a:r>
              <a:rPr dirty="0"/>
              <a:t>Generic</a:t>
            </a:r>
            <a:r>
              <a:rPr dirty="0" spc="-15"/>
              <a:t> </a:t>
            </a:r>
            <a:r>
              <a:rPr dirty="0"/>
              <a:t>Routing</a:t>
            </a:r>
            <a:r>
              <a:rPr dirty="0" spc="-30"/>
              <a:t> </a:t>
            </a:r>
            <a:r>
              <a:rPr dirty="0"/>
              <a:t>Encapsulation</a:t>
            </a:r>
            <a:r>
              <a:rPr dirty="0" spc="-45"/>
              <a:t> </a:t>
            </a:r>
            <a:r>
              <a:rPr dirty="0"/>
              <a:t>(GRE) is</a:t>
            </a:r>
            <a:r>
              <a:rPr dirty="0" spc="-35"/>
              <a:t> </a:t>
            </a:r>
            <a:r>
              <a:rPr dirty="0"/>
              <a:t>a</a:t>
            </a:r>
            <a:r>
              <a:rPr dirty="0" spc="-30"/>
              <a:t> </a:t>
            </a:r>
            <a:r>
              <a:rPr dirty="0" spc="-10"/>
              <a:t>non-</a:t>
            </a:r>
            <a:r>
              <a:rPr dirty="0"/>
              <a:t>secure</a:t>
            </a:r>
            <a:r>
              <a:rPr dirty="0" spc="-10"/>
              <a:t> site-to-</a:t>
            </a:r>
            <a:r>
              <a:rPr dirty="0"/>
              <a:t>site</a:t>
            </a:r>
            <a:r>
              <a:rPr dirty="0" spc="-15"/>
              <a:t> </a:t>
            </a:r>
            <a:r>
              <a:rPr dirty="0"/>
              <a:t>VPN</a:t>
            </a:r>
            <a:r>
              <a:rPr dirty="0" spc="-40"/>
              <a:t> </a:t>
            </a:r>
            <a:r>
              <a:rPr dirty="0" spc="-10"/>
              <a:t>tunneling protocol.</a:t>
            </a:r>
          </a:p>
          <a:p>
            <a:pPr marL="299085" marR="508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/>
              <a:t>A</a:t>
            </a:r>
            <a:r>
              <a:rPr dirty="0" spc="-114"/>
              <a:t> </a:t>
            </a:r>
            <a:r>
              <a:rPr dirty="0"/>
              <a:t>GRE</a:t>
            </a:r>
            <a:r>
              <a:rPr dirty="0" spc="-35"/>
              <a:t> </a:t>
            </a:r>
            <a:r>
              <a:rPr dirty="0"/>
              <a:t>tunnel</a:t>
            </a:r>
            <a:r>
              <a:rPr dirty="0" spc="-40"/>
              <a:t> </a:t>
            </a:r>
            <a:r>
              <a:rPr dirty="0"/>
              <a:t>can</a:t>
            </a:r>
            <a:r>
              <a:rPr dirty="0" spc="-45"/>
              <a:t> </a:t>
            </a:r>
            <a:r>
              <a:rPr dirty="0"/>
              <a:t>encapsulate</a:t>
            </a:r>
            <a:r>
              <a:rPr dirty="0" spc="-60"/>
              <a:t> </a:t>
            </a:r>
            <a:r>
              <a:rPr dirty="0"/>
              <a:t>various</a:t>
            </a:r>
            <a:r>
              <a:rPr dirty="0" spc="-35"/>
              <a:t> </a:t>
            </a:r>
            <a:r>
              <a:rPr dirty="0"/>
              <a:t>network</a:t>
            </a:r>
            <a:r>
              <a:rPr dirty="0" spc="-25"/>
              <a:t> </a:t>
            </a:r>
            <a:r>
              <a:rPr dirty="0"/>
              <a:t>layer</a:t>
            </a:r>
            <a:r>
              <a:rPr dirty="0" spc="-30"/>
              <a:t> </a:t>
            </a:r>
            <a:r>
              <a:rPr dirty="0"/>
              <a:t>protocols</a:t>
            </a:r>
            <a:r>
              <a:rPr dirty="0" spc="-40"/>
              <a:t> </a:t>
            </a:r>
            <a:r>
              <a:rPr dirty="0"/>
              <a:t>as</a:t>
            </a:r>
            <a:r>
              <a:rPr dirty="0" spc="-45"/>
              <a:t> </a:t>
            </a:r>
            <a:r>
              <a:rPr dirty="0"/>
              <a:t>well</a:t>
            </a:r>
            <a:r>
              <a:rPr dirty="0" spc="-45"/>
              <a:t> </a:t>
            </a:r>
            <a:r>
              <a:rPr dirty="0"/>
              <a:t>as</a:t>
            </a:r>
            <a:r>
              <a:rPr dirty="0" spc="-40"/>
              <a:t> </a:t>
            </a:r>
            <a:r>
              <a:rPr dirty="0" spc="-10"/>
              <a:t>multicast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/>
              <a:t>broadcast</a:t>
            </a:r>
            <a:r>
              <a:rPr dirty="0" spc="-30"/>
              <a:t> </a:t>
            </a:r>
            <a:r>
              <a:rPr dirty="0" spc="-10"/>
              <a:t>traffic.</a:t>
            </a:r>
          </a:p>
          <a:p>
            <a:pPr marL="299085" marR="22352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/>
              <a:t>GRE</a:t>
            </a:r>
            <a:r>
              <a:rPr dirty="0" spc="-30"/>
              <a:t> </a:t>
            </a:r>
            <a:r>
              <a:rPr dirty="0"/>
              <a:t>does</a:t>
            </a:r>
            <a:r>
              <a:rPr dirty="0" spc="-35"/>
              <a:t> </a:t>
            </a:r>
            <a:r>
              <a:rPr dirty="0"/>
              <a:t>not</a:t>
            </a:r>
            <a:r>
              <a:rPr dirty="0" spc="-30"/>
              <a:t> </a:t>
            </a:r>
            <a:r>
              <a:rPr dirty="0"/>
              <a:t>by</a:t>
            </a:r>
            <a:r>
              <a:rPr dirty="0" spc="-45"/>
              <a:t> </a:t>
            </a:r>
            <a:r>
              <a:rPr dirty="0"/>
              <a:t>default</a:t>
            </a:r>
            <a:r>
              <a:rPr dirty="0" spc="-30"/>
              <a:t> </a:t>
            </a:r>
            <a:r>
              <a:rPr dirty="0"/>
              <a:t>support</a:t>
            </a:r>
            <a:r>
              <a:rPr dirty="0" spc="-35"/>
              <a:t> </a:t>
            </a:r>
            <a:r>
              <a:rPr dirty="0"/>
              <a:t>encryption;</a:t>
            </a:r>
            <a:r>
              <a:rPr dirty="0" spc="-10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/>
              <a:t>therefore,</a:t>
            </a:r>
            <a:r>
              <a:rPr dirty="0" spc="-15"/>
              <a:t> </a:t>
            </a:r>
            <a:r>
              <a:rPr dirty="0"/>
              <a:t>it</a:t>
            </a:r>
            <a:r>
              <a:rPr dirty="0" spc="-45"/>
              <a:t> </a:t>
            </a:r>
            <a:r>
              <a:rPr dirty="0"/>
              <a:t>does</a:t>
            </a:r>
            <a:r>
              <a:rPr dirty="0" spc="-35"/>
              <a:t> </a:t>
            </a:r>
            <a:r>
              <a:rPr dirty="0"/>
              <a:t>not</a:t>
            </a:r>
            <a:r>
              <a:rPr dirty="0" spc="-30"/>
              <a:t> </a:t>
            </a:r>
            <a:r>
              <a:rPr dirty="0"/>
              <a:t>provide</a:t>
            </a:r>
            <a:r>
              <a:rPr dirty="0" spc="-45"/>
              <a:t> </a:t>
            </a:r>
            <a:r>
              <a:rPr dirty="0" spc="-50"/>
              <a:t>a </a:t>
            </a:r>
            <a:r>
              <a:rPr dirty="0"/>
              <a:t>secure</a:t>
            </a:r>
            <a:r>
              <a:rPr dirty="0" spc="-35"/>
              <a:t> </a:t>
            </a:r>
            <a:r>
              <a:rPr dirty="0"/>
              <a:t>VPN</a:t>
            </a:r>
            <a:r>
              <a:rPr dirty="0" spc="-30"/>
              <a:t> </a:t>
            </a:r>
            <a:r>
              <a:rPr dirty="0" spc="-10"/>
              <a:t>tunnel.</a:t>
            </a:r>
          </a:p>
          <a:p>
            <a:pPr marL="299085" marR="180975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/>
              <a:t>A</a:t>
            </a:r>
            <a:r>
              <a:rPr dirty="0" spc="-110"/>
              <a:t> </a:t>
            </a:r>
            <a:r>
              <a:rPr dirty="0"/>
              <a:t>GRE</a:t>
            </a:r>
            <a:r>
              <a:rPr dirty="0" spc="-25"/>
              <a:t> </a:t>
            </a:r>
            <a:r>
              <a:rPr dirty="0"/>
              <a:t>packet</a:t>
            </a:r>
            <a:r>
              <a:rPr dirty="0" spc="-35"/>
              <a:t> </a:t>
            </a:r>
            <a:r>
              <a:rPr dirty="0"/>
              <a:t>can</a:t>
            </a:r>
            <a:r>
              <a:rPr dirty="0" spc="-40"/>
              <a:t> </a:t>
            </a:r>
            <a:r>
              <a:rPr dirty="0"/>
              <a:t>be</a:t>
            </a:r>
            <a:r>
              <a:rPr dirty="0" spc="-40"/>
              <a:t> </a:t>
            </a:r>
            <a:r>
              <a:rPr dirty="0"/>
              <a:t>encapsulated</a:t>
            </a:r>
            <a:r>
              <a:rPr dirty="0" spc="-35"/>
              <a:t> </a:t>
            </a:r>
            <a:r>
              <a:rPr dirty="0"/>
              <a:t>into</a:t>
            </a:r>
            <a:r>
              <a:rPr dirty="0" spc="-40"/>
              <a:t> </a:t>
            </a:r>
            <a:r>
              <a:rPr dirty="0"/>
              <a:t>an</a:t>
            </a:r>
            <a:r>
              <a:rPr dirty="0" spc="-40"/>
              <a:t> </a:t>
            </a:r>
            <a:r>
              <a:rPr dirty="0"/>
              <a:t>IPsec</a:t>
            </a:r>
            <a:r>
              <a:rPr dirty="0" spc="-30"/>
              <a:t> </a:t>
            </a:r>
            <a:r>
              <a:rPr dirty="0"/>
              <a:t>packet</a:t>
            </a:r>
            <a:r>
              <a:rPr dirty="0" spc="-40"/>
              <a:t> </a:t>
            </a:r>
            <a:r>
              <a:rPr dirty="0"/>
              <a:t>to</a:t>
            </a:r>
            <a:r>
              <a:rPr dirty="0" spc="-25"/>
              <a:t> </a:t>
            </a:r>
            <a:r>
              <a:rPr dirty="0"/>
              <a:t>forward</a:t>
            </a:r>
            <a:r>
              <a:rPr dirty="0" spc="-5"/>
              <a:t> </a:t>
            </a:r>
            <a:r>
              <a:rPr dirty="0"/>
              <a:t>it</a:t>
            </a:r>
            <a:r>
              <a:rPr dirty="0" spc="-25"/>
              <a:t> </a:t>
            </a:r>
            <a:r>
              <a:rPr dirty="0"/>
              <a:t>securely</a:t>
            </a:r>
            <a:r>
              <a:rPr dirty="0" spc="-35"/>
              <a:t> </a:t>
            </a:r>
            <a:r>
              <a:rPr dirty="0" spc="-25"/>
              <a:t>to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destination</a:t>
            </a:r>
            <a:r>
              <a:rPr dirty="0" spc="-50"/>
              <a:t> </a:t>
            </a:r>
            <a:r>
              <a:rPr dirty="0"/>
              <a:t>VPN</a:t>
            </a:r>
            <a:r>
              <a:rPr dirty="0" spc="-40"/>
              <a:t> </a:t>
            </a:r>
            <a:r>
              <a:rPr dirty="0" spc="-10"/>
              <a:t>gateway.</a:t>
            </a:r>
          </a:p>
          <a:p>
            <a:pPr lvl="1" marL="370840" marR="549910" indent="-285750">
              <a:lnSpc>
                <a:spcPts val="1830"/>
              </a:lnSpc>
              <a:spcBef>
                <a:spcPts val="640"/>
              </a:spcBef>
              <a:buClr>
                <a:srgbClr val="57575B"/>
              </a:buClr>
              <a:buChar char="•"/>
              <a:tabLst>
                <a:tab pos="370840" algn="l"/>
              </a:tabLst>
            </a:pPr>
            <a:r>
              <a:rPr dirty="0" sz="1600">
                <a:latin typeface="Arial MT"/>
                <a:cs typeface="Arial MT"/>
              </a:rPr>
              <a:t>Standard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IPsec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VPNs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(non-</a:t>
            </a:r>
            <a:r>
              <a:rPr dirty="0" sz="1600">
                <a:latin typeface="Arial MT"/>
                <a:cs typeface="Arial MT"/>
              </a:rPr>
              <a:t>GRE)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only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create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secure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tunnels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unicast traffic.</a:t>
            </a:r>
            <a:endParaRPr sz="1600">
              <a:latin typeface="Arial MT"/>
              <a:cs typeface="Arial MT"/>
            </a:endParaRPr>
          </a:p>
          <a:p>
            <a:pPr lvl="1" marL="370840" marR="420370" indent="-285750">
              <a:lnSpc>
                <a:spcPts val="182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840" algn="l"/>
              </a:tabLst>
            </a:pPr>
            <a:r>
              <a:rPr dirty="0" sz="1600">
                <a:latin typeface="Arial MT"/>
                <a:cs typeface="Arial MT"/>
              </a:rPr>
              <a:t>Encapsulating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into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IPsec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allows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multicast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protocol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updates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be </a:t>
            </a:r>
            <a:r>
              <a:rPr dirty="0" sz="1600">
                <a:latin typeface="Arial MT"/>
                <a:cs typeface="Arial MT"/>
              </a:rPr>
              <a:t>secured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through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VPN.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3696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Types</a:t>
            </a:r>
            <a:r>
              <a:rPr dirty="0" sz="1600" spc="-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of</a:t>
            </a:r>
            <a:r>
              <a:rPr dirty="0" sz="1600" spc="-4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VPNs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2264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GRE</a:t>
            </a:r>
            <a:r>
              <a:rPr dirty="0" sz="2400" spc="-20"/>
              <a:t> </a:t>
            </a:r>
            <a:r>
              <a:rPr dirty="0" sz="2400"/>
              <a:t>over</a:t>
            </a:r>
            <a:r>
              <a:rPr dirty="0" sz="2400" spc="-25"/>
              <a:t> </a:t>
            </a:r>
            <a:r>
              <a:rPr dirty="0" sz="2400"/>
              <a:t>IPsec</a:t>
            </a:r>
            <a:r>
              <a:rPr dirty="0" sz="2400" spc="-15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4047"/>
            <a:ext cx="7604125" cy="21228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772795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terms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describe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encapsulation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GRE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over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IPsec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tunnel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are </a:t>
            </a:r>
            <a:r>
              <a:rPr dirty="0" sz="1600">
                <a:latin typeface="Arial MT"/>
                <a:cs typeface="Arial MT"/>
              </a:rPr>
              <a:t>passenger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protocol,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carrier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protocol,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transport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protocol.</a:t>
            </a:r>
            <a:endParaRPr sz="1600">
              <a:latin typeface="Arial MT"/>
              <a:cs typeface="Arial MT"/>
            </a:endParaRPr>
          </a:p>
          <a:p>
            <a:pPr marL="299085" marR="244475" indent="-28702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b="1">
                <a:latin typeface="Arial"/>
                <a:cs typeface="Arial"/>
              </a:rPr>
              <a:t>Passenger</a:t>
            </a:r>
            <a:r>
              <a:rPr dirty="0" sz="1600" spc="-3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protocol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–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original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encapsulated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by </a:t>
            </a:r>
            <a:r>
              <a:rPr dirty="0" sz="1600">
                <a:latin typeface="Arial MT"/>
                <a:cs typeface="Arial MT"/>
              </a:rPr>
              <a:t>GRE.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could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IPv6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routing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update,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more.</a:t>
            </a:r>
            <a:endParaRPr sz="1600">
              <a:latin typeface="Arial MT"/>
              <a:cs typeface="Arial MT"/>
            </a:endParaRPr>
          </a:p>
          <a:p>
            <a:pPr marL="299085" marR="438150" indent="-28702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b="1">
                <a:latin typeface="Arial"/>
                <a:cs typeface="Arial"/>
              </a:rPr>
              <a:t>Carrier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protocol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–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carrier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protocol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encapsulates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original </a:t>
            </a:r>
            <a:r>
              <a:rPr dirty="0" sz="1600">
                <a:latin typeface="Arial MT"/>
                <a:cs typeface="Arial MT"/>
              </a:rPr>
              <a:t>passenger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packet.</a:t>
            </a:r>
            <a:endParaRPr sz="16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600" spc="-10" b="1">
                <a:latin typeface="Arial"/>
                <a:cs typeface="Arial"/>
              </a:rPr>
              <a:t>Transport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protocol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–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protocol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will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actually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forward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packet.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could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IPv6.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2067" y="2994304"/>
            <a:ext cx="4321302" cy="1820672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 spc="-10"/>
              <a:t>Types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 spc="-20"/>
              <a:t>VPNs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GRE</a:t>
            </a:r>
            <a:r>
              <a:rPr dirty="0" sz="2400" spc="-20"/>
              <a:t> </a:t>
            </a:r>
            <a:r>
              <a:rPr dirty="0" sz="2400"/>
              <a:t>over</a:t>
            </a:r>
            <a:r>
              <a:rPr dirty="0" sz="2400" spc="-25"/>
              <a:t> </a:t>
            </a:r>
            <a:r>
              <a:rPr dirty="0" sz="2400"/>
              <a:t>IPsec</a:t>
            </a:r>
            <a:r>
              <a:rPr dirty="0" sz="2400" spc="-15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For</a:t>
            </a:r>
            <a:r>
              <a:rPr dirty="0" spc="-40"/>
              <a:t> </a:t>
            </a:r>
            <a:r>
              <a:rPr dirty="0"/>
              <a:t>example,</a:t>
            </a:r>
            <a:r>
              <a:rPr dirty="0" spc="-20"/>
              <a:t> </a:t>
            </a:r>
            <a:r>
              <a:rPr dirty="0"/>
              <a:t>Branch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/>
              <a:t>HQ</a:t>
            </a:r>
            <a:r>
              <a:rPr dirty="0" spc="-25"/>
              <a:t> </a:t>
            </a:r>
            <a:r>
              <a:rPr dirty="0"/>
              <a:t>need</a:t>
            </a:r>
            <a:r>
              <a:rPr dirty="0" spc="-45"/>
              <a:t> </a:t>
            </a:r>
            <a:r>
              <a:rPr dirty="0"/>
              <a:t>to</a:t>
            </a:r>
            <a:r>
              <a:rPr dirty="0" spc="-30"/>
              <a:t> </a:t>
            </a:r>
            <a:r>
              <a:rPr dirty="0"/>
              <a:t>exchange</a:t>
            </a:r>
            <a:r>
              <a:rPr dirty="0" spc="-30"/>
              <a:t> </a:t>
            </a:r>
            <a:r>
              <a:rPr dirty="0"/>
              <a:t>OSPF</a:t>
            </a:r>
            <a:r>
              <a:rPr dirty="0" spc="-35"/>
              <a:t> </a:t>
            </a:r>
            <a:r>
              <a:rPr dirty="0"/>
              <a:t>routing</a:t>
            </a:r>
            <a:r>
              <a:rPr dirty="0" spc="-30"/>
              <a:t> </a:t>
            </a:r>
            <a:r>
              <a:rPr dirty="0"/>
              <a:t>information</a:t>
            </a:r>
            <a:r>
              <a:rPr dirty="0" spc="-45"/>
              <a:t> </a:t>
            </a:r>
            <a:r>
              <a:rPr dirty="0"/>
              <a:t>over</a:t>
            </a:r>
            <a:r>
              <a:rPr dirty="0" spc="-35"/>
              <a:t> </a:t>
            </a:r>
            <a:r>
              <a:rPr dirty="0" spc="-25"/>
              <a:t>an </a:t>
            </a:r>
            <a:r>
              <a:rPr dirty="0"/>
              <a:t>IPsec</a:t>
            </a:r>
            <a:r>
              <a:rPr dirty="0" spc="-40"/>
              <a:t> </a:t>
            </a:r>
            <a:r>
              <a:rPr dirty="0"/>
              <a:t>VPN.</a:t>
            </a:r>
            <a:r>
              <a:rPr dirty="0" spc="-45"/>
              <a:t> </a:t>
            </a:r>
            <a:r>
              <a:rPr dirty="0"/>
              <a:t>GRE</a:t>
            </a:r>
            <a:r>
              <a:rPr dirty="0" spc="-25"/>
              <a:t> </a:t>
            </a:r>
            <a:r>
              <a:rPr dirty="0"/>
              <a:t>over</a:t>
            </a:r>
            <a:r>
              <a:rPr dirty="0" spc="-35"/>
              <a:t> </a:t>
            </a:r>
            <a:r>
              <a:rPr dirty="0"/>
              <a:t>IPsec</a:t>
            </a:r>
            <a:r>
              <a:rPr dirty="0" spc="-40"/>
              <a:t> </a:t>
            </a:r>
            <a:r>
              <a:rPr dirty="0"/>
              <a:t>is</a:t>
            </a:r>
            <a:r>
              <a:rPr dirty="0" spc="-50"/>
              <a:t> </a:t>
            </a:r>
            <a:r>
              <a:rPr dirty="0"/>
              <a:t>used</a:t>
            </a:r>
            <a:r>
              <a:rPr dirty="0" spc="-45"/>
              <a:t> </a:t>
            </a:r>
            <a:r>
              <a:rPr dirty="0"/>
              <a:t>to</a:t>
            </a:r>
            <a:r>
              <a:rPr dirty="0" spc="-30"/>
              <a:t> </a:t>
            </a:r>
            <a:r>
              <a:rPr dirty="0"/>
              <a:t>support</a:t>
            </a:r>
            <a:r>
              <a:rPr dirty="0" spc="-35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routing</a:t>
            </a:r>
            <a:r>
              <a:rPr dirty="0" spc="-30"/>
              <a:t> </a:t>
            </a:r>
            <a:r>
              <a:rPr dirty="0"/>
              <a:t>protocol</a:t>
            </a:r>
            <a:r>
              <a:rPr dirty="0" spc="-40"/>
              <a:t> </a:t>
            </a:r>
            <a:r>
              <a:rPr dirty="0"/>
              <a:t>traffic</a:t>
            </a:r>
            <a:r>
              <a:rPr dirty="0" spc="-25"/>
              <a:t> </a:t>
            </a:r>
            <a:r>
              <a:rPr dirty="0"/>
              <a:t>over</a:t>
            </a:r>
            <a:r>
              <a:rPr dirty="0" spc="-35"/>
              <a:t> </a:t>
            </a:r>
            <a:r>
              <a:rPr dirty="0" spc="-25"/>
              <a:t>the </a:t>
            </a:r>
            <a:r>
              <a:rPr dirty="0"/>
              <a:t>IPsec</a:t>
            </a:r>
            <a:r>
              <a:rPr dirty="0" spc="-45"/>
              <a:t> </a:t>
            </a:r>
            <a:r>
              <a:rPr dirty="0"/>
              <a:t>VPN.</a:t>
            </a:r>
            <a:r>
              <a:rPr dirty="0" spc="-50"/>
              <a:t> </a:t>
            </a:r>
            <a:r>
              <a:rPr dirty="0" spc="-10"/>
              <a:t>Specifically,</a:t>
            </a:r>
            <a:r>
              <a:rPr dirty="0" spc="-60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OSPF</a:t>
            </a:r>
            <a:r>
              <a:rPr dirty="0" spc="-40"/>
              <a:t> </a:t>
            </a:r>
            <a:r>
              <a:rPr dirty="0"/>
              <a:t>packets</a:t>
            </a:r>
            <a:r>
              <a:rPr dirty="0" spc="-45"/>
              <a:t> </a:t>
            </a:r>
            <a:r>
              <a:rPr dirty="0"/>
              <a:t>(i.e.,</a:t>
            </a:r>
            <a:r>
              <a:rPr dirty="0" spc="-25"/>
              <a:t> </a:t>
            </a:r>
            <a:r>
              <a:rPr dirty="0"/>
              <a:t>passenger</a:t>
            </a:r>
            <a:r>
              <a:rPr dirty="0" spc="-40"/>
              <a:t> </a:t>
            </a:r>
            <a:r>
              <a:rPr dirty="0"/>
              <a:t>protocol)</a:t>
            </a:r>
            <a:r>
              <a:rPr dirty="0" spc="-40"/>
              <a:t> </a:t>
            </a:r>
            <a:r>
              <a:rPr dirty="0"/>
              <a:t>would</a:t>
            </a:r>
            <a:r>
              <a:rPr dirty="0" spc="-50"/>
              <a:t> </a:t>
            </a:r>
            <a:r>
              <a:rPr dirty="0" spc="-25"/>
              <a:t>be </a:t>
            </a:r>
            <a:r>
              <a:rPr dirty="0"/>
              <a:t>encapsulated</a:t>
            </a:r>
            <a:r>
              <a:rPr dirty="0" spc="-55"/>
              <a:t> </a:t>
            </a:r>
            <a:r>
              <a:rPr dirty="0"/>
              <a:t>by</a:t>
            </a:r>
            <a:r>
              <a:rPr dirty="0" spc="-40"/>
              <a:t> </a:t>
            </a:r>
            <a:r>
              <a:rPr dirty="0"/>
              <a:t>GRE</a:t>
            </a:r>
            <a:r>
              <a:rPr dirty="0" spc="-30"/>
              <a:t> </a:t>
            </a:r>
            <a:r>
              <a:rPr dirty="0"/>
              <a:t>(i.e.,</a:t>
            </a:r>
            <a:r>
              <a:rPr dirty="0" spc="-15"/>
              <a:t> </a:t>
            </a:r>
            <a:r>
              <a:rPr dirty="0"/>
              <a:t>carrier</a:t>
            </a:r>
            <a:r>
              <a:rPr dirty="0" spc="-25"/>
              <a:t> </a:t>
            </a:r>
            <a:r>
              <a:rPr dirty="0"/>
              <a:t>protocol)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subsequently</a:t>
            </a:r>
            <a:r>
              <a:rPr dirty="0" spc="-55"/>
              <a:t> </a:t>
            </a:r>
            <a:r>
              <a:rPr dirty="0"/>
              <a:t>encapsulated</a:t>
            </a:r>
            <a:r>
              <a:rPr dirty="0" spc="-45"/>
              <a:t> </a:t>
            </a:r>
            <a:r>
              <a:rPr dirty="0"/>
              <a:t>in</a:t>
            </a:r>
            <a:r>
              <a:rPr dirty="0" spc="-55"/>
              <a:t> </a:t>
            </a:r>
            <a:r>
              <a:rPr dirty="0" spc="-25"/>
              <a:t>an </a:t>
            </a:r>
            <a:r>
              <a:rPr dirty="0"/>
              <a:t>IPsec</a:t>
            </a:r>
            <a:r>
              <a:rPr dirty="0" spc="-25"/>
              <a:t> </a:t>
            </a:r>
            <a:r>
              <a:rPr dirty="0"/>
              <a:t>VPN</a:t>
            </a:r>
            <a:r>
              <a:rPr dirty="0" spc="-30"/>
              <a:t> </a:t>
            </a:r>
            <a:r>
              <a:rPr dirty="0" spc="-10"/>
              <a:t>tunnel.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8690" y="2647973"/>
            <a:ext cx="6689709" cy="1888344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3696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Types</a:t>
            </a:r>
            <a:r>
              <a:rPr dirty="0" sz="1600" spc="-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of</a:t>
            </a:r>
            <a:r>
              <a:rPr dirty="0" sz="1600" spc="-4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VPNs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4651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Dynamic</a:t>
            </a:r>
            <a:r>
              <a:rPr dirty="0" sz="2400" spc="-125"/>
              <a:t> </a:t>
            </a:r>
            <a:r>
              <a:rPr dirty="0" sz="2400"/>
              <a:t>Multipoint</a:t>
            </a:r>
            <a:r>
              <a:rPr dirty="0" sz="2400" spc="-100"/>
              <a:t> </a:t>
            </a:r>
            <a:r>
              <a:rPr dirty="0" sz="2400" spc="-20"/>
              <a:t>VPNs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4047"/>
            <a:ext cx="7629525" cy="32232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02565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Arial MT"/>
                <a:cs typeface="Arial MT"/>
              </a:rPr>
              <a:t>Site-to-</a:t>
            </a:r>
            <a:r>
              <a:rPr dirty="0" sz="1600">
                <a:latin typeface="Arial MT"/>
                <a:cs typeface="Arial MT"/>
              </a:rPr>
              <a:t>site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IPsec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VPNs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GRE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over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IPsec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sufficient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when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enterprise </a:t>
            </a:r>
            <a:r>
              <a:rPr dirty="0" sz="1600">
                <a:latin typeface="Arial MT"/>
                <a:cs typeface="Arial MT"/>
              </a:rPr>
              <a:t>adds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many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more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sites.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Dynamic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Multipoint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VPN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(DMVPN)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Cisco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software </a:t>
            </a:r>
            <a:r>
              <a:rPr dirty="0" sz="1600">
                <a:latin typeface="Arial MT"/>
                <a:cs typeface="Arial MT"/>
              </a:rPr>
              <a:t>solution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building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multiple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VPNs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easy,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dynamic,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scalable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manner.</a:t>
            </a:r>
            <a:endParaRPr sz="1600">
              <a:latin typeface="Arial MT"/>
              <a:cs typeface="Arial MT"/>
            </a:endParaRPr>
          </a:p>
          <a:p>
            <a:pPr marL="370840" marR="76200" indent="-285750">
              <a:lnSpc>
                <a:spcPts val="1820"/>
              </a:lnSpc>
              <a:spcBef>
                <a:spcPts val="650"/>
              </a:spcBef>
              <a:buClr>
                <a:srgbClr val="57575B"/>
              </a:buClr>
              <a:buChar char="•"/>
              <a:tabLst>
                <a:tab pos="370840" algn="l"/>
              </a:tabLst>
            </a:pPr>
            <a:r>
              <a:rPr dirty="0" sz="1600">
                <a:latin typeface="Arial MT"/>
                <a:cs typeface="Arial MT"/>
              </a:rPr>
              <a:t>DMVPN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simplifies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VPN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tunnel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flexible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option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to </a:t>
            </a:r>
            <a:r>
              <a:rPr dirty="0" sz="1600">
                <a:latin typeface="Arial MT"/>
                <a:cs typeface="Arial MT"/>
              </a:rPr>
              <a:t>connect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central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site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branch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sites.</a:t>
            </a:r>
            <a:endParaRPr sz="1600">
              <a:latin typeface="Arial MT"/>
              <a:cs typeface="Arial MT"/>
            </a:endParaRPr>
          </a:p>
          <a:p>
            <a:pPr marL="370840" indent="-285115">
              <a:lnSpc>
                <a:spcPct val="100000"/>
              </a:lnSpc>
              <a:spcBef>
                <a:spcPts val="465"/>
              </a:spcBef>
              <a:buClr>
                <a:srgbClr val="57575B"/>
              </a:buClr>
              <a:buChar char="•"/>
              <a:tabLst>
                <a:tab pos="370840" algn="l"/>
              </a:tabLst>
            </a:pP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0">
                <a:latin typeface="Arial MT"/>
                <a:cs typeface="Arial MT"/>
              </a:rPr>
              <a:t> hub-and-</a:t>
            </a:r>
            <a:r>
              <a:rPr dirty="0" sz="1600">
                <a:latin typeface="Arial MT"/>
                <a:cs typeface="Arial MT"/>
              </a:rPr>
              <a:t>spoke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configuration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establish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full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mesh</a:t>
            </a:r>
            <a:r>
              <a:rPr dirty="0" sz="1600" spc="-10">
                <a:latin typeface="Arial MT"/>
                <a:cs typeface="Arial MT"/>
              </a:rPr>
              <a:t> topology.</a:t>
            </a:r>
            <a:endParaRPr sz="1600">
              <a:latin typeface="Arial MT"/>
              <a:cs typeface="Arial MT"/>
            </a:endParaRPr>
          </a:p>
          <a:p>
            <a:pPr marL="370840" indent="-285115">
              <a:lnSpc>
                <a:spcPct val="100000"/>
              </a:lnSpc>
              <a:spcBef>
                <a:spcPts val="505"/>
              </a:spcBef>
              <a:buClr>
                <a:srgbClr val="57575B"/>
              </a:buClr>
              <a:buChar char="•"/>
              <a:tabLst>
                <a:tab pos="370840" algn="l"/>
              </a:tabLst>
            </a:pPr>
            <a:r>
              <a:rPr dirty="0" sz="1600">
                <a:latin typeface="Arial MT"/>
                <a:cs typeface="Arial MT"/>
              </a:rPr>
              <a:t>Spoke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sites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establish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secure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VPN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tunnels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hub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site.</a:t>
            </a:r>
            <a:endParaRPr sz="1600">
              <a:latin typeface="Arial MT"/>
              <a:cs typeface="Arial MT"/>
            </a:endParaRPr>
          </a:p>
          <a:p>
            <a:pPr marL="370840" marR="5080" indent="-285750">
              <a:lnSpc>
                <a:spcPts val="1830"/>
              </a:lnSpc>
              <a:spcBef>
                <a:spcPts val="640"/>
              </a:spcBef>
              <a:buClr>
                <a:srgbClr val="57575B"/>
              </a:buClr>
              <a:buChar char="•"/>
              <a:tabLst>
                <a:tab pos="370840" algn="l"/>
              </a:tabLst>
            </a:pPr>
            <a:r>
              <a:rPr dirty="0" sz="1600">
                <a:latin typeface="Arial MT"/>
                <a:cs typeface="Arial MT"/>
              </a:rPr>
              <a:t>Each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site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configure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Multipoint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Generic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Encapsulation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(mGRE).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mGRE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tunnel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allows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single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GRE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dynamically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support </a:t>
            </a:r>
            <a:r>
              <a:rPr dirty="0" sz="1600">
                <a:latin typeface="Arial MT"/>
                <a:cs typeface="Arial MT"/>
              </a:rPr>
              <a:t>multiple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IPsec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tunnels.</a:t>
            </a:r>
            <a:endParaRPr sz="1600">
              <a:latin typeface="Arial MT"/>
              <a:cs typeface="Arial MT"/>
            </a:endParaRPr>
          </a:p>
          <a:p>
            <a:pPr marL="370840" marR="69215" indent="-285750">
              <a:lnSpc>
                <a:spcPts val="1820"/>
              </a:lnSpc>
              <a:spcBef>
                <a:spcPts val="590"/>
              </a:spcBef>
              <a:buClr>
                <a:srgbClr val="57575B"/>
              </a:buClr>
              <a:buChar char="•"/>
              <a:tabLst>
                <a:tab pos="370840" algn="l"/>
              </a:tabLst>
            </a:pPr>
            <a:r>
              <a:rPr dirty="0" sz="1600">
                <a:latin typeface="Arial MT"/>
                <a:cs typeface="Arial MT"/>
              </a:rPr>
              <a:t>Spoke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sites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also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obtain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information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about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each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other,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alternatively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build </a:t>
            </a:r>
            <a:r>
              <a:rPr dirty="0" sz="1600">
                <a:latin typeface="Arial MT"/>
                <a:cs typeface="Arial MT"/>
              </a:rPr>
              <a:t>direct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tunnels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between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themselves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(spoke-to-</a:t>
            </a:r>
            <a:r>
              <a:rPr dirty="0" sz="1600">
                <a:latin typeface="Arial MT"/>
                <a:cs typeface="Arial MT"/>
              </a:rPr>
              <a:t>spoke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tunnels).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3696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Types</a:t>
            </a:r>
            <a:r>
              <a:rPr dirty="0" sz="1600" spc="-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of</a:t>
            </a:r>
            <a:r>
              <a:rPr dirty="0" sz="1600" spc="-4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VPNs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400240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IPsec</a:t>
            </a:r>
            <a:r>
              <a:rPr dirty="0" sz="2400" spc="-95"/>
              <a:t> </a:t>
            </a:r>
            <a:r>
              <a:rPr dirty="0" sz="2400"/>
              <a:t>Virtual</a:t>
            </a:r>
            <a:r>
              <a:rPr dirty="0" sz="2400" spc="-105"/>
              <a:t> </a:t>
            </a:r>
            <a:r>
              <a:rPr dirty="0" sz="2400" spc="-10"/>
              <a:t>Tunnel</a:t>
            </a:r>
            <a:r>
              <a:rPr dirty="0" sz="2400" spc="-80"/>
              <a:t> </a:t>
            </a:r>
            <a:r>
              <a:rPr dirty="0" sz="2400" spc="-10"/>
              <a:t>Interface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4047"/>
            <a:ext cx="7708900" cy="21228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844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IPsec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Virtual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Tunnel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(VTI)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simplifies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process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required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to </a:t>
            </a:r>
            <a:r>
              <a:rPr dirty="0" sz="1600">
                <a:latin typeface="Arial MT"/>
                <a:cs typeface="Arial MT"/>
              </a:rPr>
              <a:t>support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multiple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sites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remote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access.</a:t>
            </a:r>
            <a:endParaRPr sz="16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IPsec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VTI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applied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virtual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instead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static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mapping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IPsec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sessions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physical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interface.</a:t>
            </a:r>
            <a:endParaRPr sz="1600">
              <a:latin typeface="Arial MT"/>
              <a:cs typeface="Arial MT"/>
            </a:endParaRPr>
          </a:p>
          <a:p>
            <a:pPr marL="299085" marR="100965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IPsec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VTI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capable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sending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receiving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both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unicast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multicast </a:t>
            </a:r>
            <a:r>
              <a:rPr dirty="0" sz="1600">
                <a:latin typeface="Arial MT"/>
                <a:cs typeface="Arial MT"/>
              </a:rPr>
              <a:t>encrypted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traffic.</a:t>
            </a:r>
            <a:r>
              <a:rPr dirty="0" sz="1600" spc="-9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Therefore,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routing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protocols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automatically</a:t>
            </a:r>
            <a:r>
              <a:rPr dirty="0" sz="1600" spc="-9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supported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without </a:t>
            </a:r>
            <a:r>
              <a:rPr dirty="0" sz="1600">
                <a:latin typeface="Arial MT"/>
                <a:cs typeface="Arial MT"/>
              </a:rPr>
              <a:t>having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configure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tunnels.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IPsec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VTI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configured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between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sites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0">
                <a:latin typeface="Arial MT"/>
                <a:cs typeface="Arial MT"/>
              </a:rPr>
              <a:t> hub-and-</a:t>
            </a:r>
            <a:r>
              <a:rPr dirty="0" sz="1600">
                <a:latin typeface="Arial MT"/>
                <a:cs typeface="Arial MT"/>
              </a:rPr>
              <a:t>spoke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topology.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1448" y="3209709"/>
            <a:ext cx="5261102" cy="1721231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3696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Types</a:t>
            </a:r>
            <a:r>
              <a:rPr dirty="0" sz="1600" spc="-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of</a:t>
            </a:r>
            <a:r>
              <a:rPr dirty="0" sz="1600" spc="-4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VPNs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40392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Service</a:t>
            </a:r>
            <a:r>
              <a:rPr dirty="0" sz="2400" spc="-95"/>
              <a:t> </a:t>
            </a:r>
            <a:r>
              <a:rPr dirty="0" sz="2400"/>
              <a:t>Provider</a:t>
            </a:r>
            <a:r>
              <a:rPr dirty="0" sz="2400" spc="-90"/>
              <a:t> </a:t>
            </a:r>
            <a:r>
              <a:rPr dirty="0" sz="2400"/>
              <a:t>MPLS</a:t>
            </a:r>
            <a:r>
              <a:rPr dirty="0" sz="2400" spc="-105"/>
              <a:t> </a:t>
            </a:r>
            <a:r>
              <a:rPr dirty="0" sz="2400" spc="-20"/>
              <a:t>VPNs</a:t>
            </a:r>
            <a:endParaRPr sz="2400"/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108585">
              <a:lnSpc>
                <a:spcPct val="100000"/>
              </a:lnSpc>
              <a:spcBef>
                <a:spcPts val="95"/>
              </a:spcBef>
            </a:pPr>
            <a:r>
              <a:rPr dirty="0" spc="-40"/>
              <a:t>Today,</a:t>
            </a:r>
            <a:r>
              <a:rPr dirty="0" spc="-30"/>
              <a:t> </a:t>
            </a:r>
            <a:r>
              <a:rPr dirty="0"/>
              <a:t>service</a:t>
            </a:r>
            <a:r>
              <a:rPr dirty="0" spc="-65"/>
              <a:t> </a:t>
            </a:r>
            <a:r>
              <a:rPr dirty="0"/>
              <a:t>providers</a:t>
            </a:r>
            <a:r>
              <a:rPr dirty="0" spc="-40"/>
              <a:t> </a:t>
            </a:r>
            <a:r>
              <a:rPr dirty="0"/>
              <a:t>use</a:t>
            </a:r>
            <a:r>
              <a:rPr dirty="0" spc="-55"/>
              <a:t> </a:t>
            </a:r>
            <a:r>
              <a:rPr dirty="0"/>
              <a:t>MPLS</a:t>
            </a:r>
            <a:r>
              <a:rPr dirty="0" spc="-55"/>
              <a:t> </a:t>
            </a:r>
            <a:r>
              <a:rPr dirty="0"/>
              <a:t>in</a:t>
            </a:r>
            <a:r>
              <a:rPr dirty="0" spc="-55"/>
              <a:t> </a:t>
            </a:r>
            <a:r>
              <a:rPr dirty="0"/>
              <a:t>their</a:t>
            </a:r>
            <a:r>
              <a:rPr dirty="0" spc="-55"/>
              <a:t> </a:t>
            </a:r>
            <a:r>
              <a:rPr dirty="0"/>
              <a:t>core</a:t>
            </a:r>
            <a:r>
              <a:rPr dirty="0" spc="-45"/>
              <a:t> </a:t>
            </a:r>
            <a:r>
              <a:rPr dirty="0"/>
              <a:t>network.</a:t>
            </a:r>
            <a:r>
              <a:rPr dirty="0" spc="-45"/>
              <a:t> </a:t>
            </a:r>
            <a:r>
              <a:rPr dirty="0" spc="-10"/>
              <a:t>Traffic</a:t>
            </a:r>
            <a:r>
              <a:rPr dirty="0" spc="-35"/>
              <a:t> </a:t>
            </a:r>
            <a:r>
              <a:rPr dirty="0"/>
              <a:t>is</a:t>
            </a:r>
            <a:r>
              <a:rPr dirty="0" spc="-60"/>
              <a:t> </a:t>
            </a:r>
            <a:r>
              <a:rPr dirty="0"/>
              <a:t>forwarded</a:t>
            </a:r>
            <a:r>
              <a:rPr dirty="0" spc="-25"/>
              <a:t> </a:t>
            </a:r>
            <a:r>
              <a:rPr dirty="0" spc="-10"/>
              <a:t>through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MPLS</a:t>
            </a:r>
            <a:r>
              <a:rPr dirty="0" spc="-35"/>
              <a:t> </a:t>
            </a:r>
            <a:r>
              <a:rPr dirty="0"/>
              <a:t>backbone</a:t>
            </a:r>
            <a:r>
              <a:rPr dirty="0" spc="-40"/>
              <a:t> </a:t>
            </a:r>
            <a:r>
              <a:rPr dirty="0"/>
              <a:t>using</a:t>
            </a:r>
            <a:r>
              <a:rPr dirty="0" spc="-50"/>
              <a:t> </a:t>
            </a:r>
            <a:r>
              <a:rPr dirty="0"/>
              <a:t>labels.</a:t>
            </a:r>
            <a:r>
              <a:rPr dirty="0" spc="-80"/>
              <a:t> </a:t>
            </a:r>
            <a:r>
              <a:rPr dirty="0" spc="-10"/>
              <a:t>Traffic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45"/>
              <a:t> </a:t>
            </a:r>
            <a:r>
              <a:rPr dirty="0"/>
              <a:t>secure</a:t>
            </a:r>
            <a:r>
              <a:rPr dirty="0" spc="-30"/>
              <a:t> </a:t>
            </a:r>
            <a:r>
              <a:rPr dirty="0"/>
              <a:t>because</a:t>
            </a:r>
            <a:r>
              <a:rPr dirty="0" spc="-40"/>
              <a:t> </a:t>
            </a:r>
            <a:r>
              <a:rPr dirty="0"/>
              <a:t>service</a:t>
            </a:r>
            <a:r>
              <a:rPr dirty="0" spc="-50"/>
              <a:t> </a:t>
            </a:r>
            <a:r>
              <a:rPr dirty="0" spc="-10"/>
              <a:t>provider </a:t>
            </a:r>
            <a:r>
              <a:rPr dirty="0"/>
              <a:t>customers</a:t>
            </a:r>
            <a:r>
              <a:rPr dirty="0" spc="-25"/>
              <a:t> </a:t>
            </a:r>
            <a:r>
              <a:rPr dirty="0"/>
              <a:t>cannot</a:t>
            </a:r>
            <a:r>
              <a:rPr dirty="0" spc="-25"/>
              <a:t> </a:t>
            </a:r>
            <a:r>
              <a:rPr dirty="0"/>
              <a:t>see</a:t>
            </a:r>
            <a:r>
              <a:rPr dirty="0" spc="-35"/>
              <a:t> </a:t>
            </a:r>
            <a:r>
              <a:rPr dirty="0"/>
              <a:t>each</a:t>
            </a:r>
            <a:r>
              <a:rPr dirty="0" spc="-35"/>
              <a:t> </a:t>
            </a:r>
            <a:r>
              <a:rPr dirty="0"/>
              <a:t>other’s</a:t>
            </a:r>
            <a:r>
              <a:rPr dirty="0" spc="-35"/>
              <a:t> </a:t>
            </a:r>
            <a:r>
              <a:rPr dirty="0" spc="-10"/>
              <a:t>traffic.</a:t>
            </a:r>
          </a:p>
          <a:p>
            <a:pPr marL="299085" marR="147955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/>
              <a:t>MPLS</a:t>
            </a:r>
            <a:r>
              <a:rPr dirty="0" spc="-40"/>
              <a:t> </a:t>
            </a:r>
            <a:r>
              <a:rPr dirty="0"/>
              <a:t>can</a:t>
            </a:r>
            <a:r>
              <a:rPr dirty="0" spc="-40"/>
              <a:t> </a:t>
            </a:r>
            <a:r>
              <a:rPr dirty="0"/>
              <a:t>provide</a:t>
            </a:r>
            <a:r>
              <a:rPr dirty="0" spc="-40"/>
              <a:t> </a:t>
            </a:r>
            <a:r>
              <a:rPr dirty="0"/>
              <a:t>clients</a:t>
            </a:r>
            <a:r>
              <a:rPr dirty="0" spc="-45"/>
              <a:t> </a:t>
            </a:r>
            <a:r>
              <a:rPr dirty="0"/>
              <a:t>with</a:t>
            </a:r>
            <a:r>
              <a:rPr dirty="0" spc="-25"/>
              <a:t> </a:t>
            </a:r>
            <a:r>
              <a:rPr dirty="0"/>
              <a:t>managed</a:t>
            </a:r>
            <a:r>
              <a:rPr dirty="0" spc="-40"/>
              <a:t> </a:t>
            </a:r>
            <a:r>
              <a:rPr dirty="0"/>
              <a:t>VPN</a:t>
            </a:r>
            <a:r>
              <a:rPr dirty="0" spc="-40"/>
              <a:t> </a:t>
            </a:r>
            <a:r>
              <a:rPr dirty="0"/>
              <a:t>solutions;</a:t>
            </a:r>
            <a:r>
              <a:rPr dirty="0" spc="-50"/>
              <a:t> </a:t>
            </a:r>
            <a:r>
              <a:rPr dirty="0"/>
              <a:t>therefore,</a:t>
            </a:r>
            <a:r>
              <a:rPr dirty="0" spc="-10"/>
              <a:t> </a:t>
            </a:r>
            <a:r>
              <a:rPr dirty="0"/>
              <a:t>securing</a:t>
            </a:r>
            <a:r>
              <a:rPr dirty="0" spc="-40"/>
              <a:t> </a:t>
            </a:r>
            <a:r>
              <a:rPr dirty="0" spc="-10"/>
              <a:t>traffic </a:t>
            </a:r>
            <a:r>
              <a:rPr dirty="0"/>
              <a:t>between</a:t>
            </a:r>
            <a:r>
              <a:rPr dirty="0" spc="-20"/>
              <a:t> </a:t>
            </a:r>
            <a:r>
              <a:rPr dirty="0"/>
              <a:t>client</a:t>
            </a:r>
            <a:r>
              <a:rPr dirty="0" spc="-55"/>
              <a:t> </a:t>
            </a:r>
            <a:r>
              <a:rPr dirty="0"/>
              <a:t>sites</a:t>
            </a:r>
            <a:r>
              <a:rPr dirty="0" spc="-45"/>
              <a:t> </a:t>
            </a:r>
            <a:r>
              <a:rPr dirty="0"/>
              <a:t>is</a:t>
            </a:r>
            <a:r>
              <a:rPr dirty="0" spc="-5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responsibility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service</a:t>
            </a:r>
            <a:r>
              <a:rPr dirty="0" spc="-45"/>
              <a:t> </a:t>
            </a:r>
            <a:r>
              <a:rPr dirty="0" spc="-10"/>
              <a:t>provider.</a:t>
            </a: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/>
              <a:t>There</a:t>
            </a:r>
            <a:r>
              <a:rPr dirty="0" spc="-20"/>
              <a:t> </a:t>
            </a:r>
            <a:r>
              <a:rPr dirty="0"/>
              <a:t>are</a:t>
            </a:r>
            <a:r>
              <a:rPr dirty="0" spc="-10"/>
              <a:t> </a:t>
            </a:r>
            <a:r>
              <a:rPr dirty="0"/>
              <a:t>two</a:t>
            </a:r>
            <a:r>
              <a:rPr dirty="0" spc="-15"/>
              <a:t> </a:t>
            </a:r>
            <a:r>
              <a:rPr dirty="0"/>
              <a:t>types</a:t>
            </a:r>
            <a:r>
              <a:rPr dirty="0" spc="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MPLS</a:t>
            </a:r>
            <a:r>
              <a:rPr dirty="0" spc="-30"/>
              <a:t> </a:t>
            </a:r>
            <a:r>
              <a:rPr dirty="0"/>
              <a:t>VPN</a:t>
            </a:r>
            <a:r>
              <a:rPr dirty="0" spc="-30"/>
              <a:t> </a:t>
            </a:r>
            <a:r>
              <a:rPr dirty="0"/>
              <a:t>solutions</a:t>
            </a:r>
            <a:r>
              <a:rPr dirty="0" spc="-35"/>
              <a:t> </a:t>
            </a:r>
            <a:r>
              <a:rPr dirty="0"/>
              <a:t>supported</a:t>
            </a:r>
            <a:r>
              <a:rPr dirty="0" spc="-20"/>
              <a:t> </a:t>
            </a:r>
            <a:r>
              <a:rPr dirty="0"/>
              <a:t>by</a:t>
            </a:r>
            <a:r>
              <a:rPr dirty="0" spc="-25"/>
              <a:t> </a:t>
            </a:r>
            <a:r>
              <a:rPr dirty="0"/>
              <a:t>service</a:t>
            </a:r>
            <a:r>
              <a:rPr dirty="0" spc="-40"/>
              <a:t> </a:t>
            </a:r>
            <a:r>
              <a:rPr dirty="0" spc="-10"/>
              <a:t>providers:</a:t>
            </a:r>
          </a:p>
          <a:p>
            <a:pPr lvl="1" marL="370840" marR="157480" indent="-285750">
              <a:lnSpc>
                <a:spcPts val="1600"/>
              </a:lnSpc>
              <a:spcBef>
                <a:spcPts val="635"/>
              </a:spcBef>
              <a:buClr>
                <a:srgbClr val="57575B"/>
              </a:buClr>
              <a:buFont typeface="Arial MT"/>
              <a:buChar char="•"/>
              <a:tabLst>
                <a:tab pos="370840" algn="l"/>
              </a:tabLst>
            </a:pPr>
            <a:r>
              <a:rPr dirty="0" sz="1400" b="1">
                <a:latin typeface="Arial"/>
                <a:cs typeface="Arial"/>
              </a:rPr>
              <a:t>Layer</a:t>
            </a:r>
            <a:r>
              <a:rPr dirty="0" sz="1400" spc="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3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MPLS</a:t>
            </a:r>
            <a:r>
              <a:rPr dirty="0" sz="1400" spc="-5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VPN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-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service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provider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participates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customer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routing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by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establishing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50">
                <a:latin typeface="Arial MT"/>
                <a:cs typeface="Arial MT"/>
              </a:rPr>
              <a:t>a </a:t>
            </a:r>
            <a:r>
              <a:rPr dirty="0" sz="1400">
                <a:latin typeface="Arial MT"/>
                <a:cs typeface="Arial MT"/>
              </a:rPr>
              <a:t>peering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between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customer’s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routers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provider’s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routers.</a:t>
            </a:r>
            <a:endParaRPr sz="1400">
              <a:latin typeface="Arial MT"/>
              <a:cs typeface="Arial MT"/>
            </a:endParaRPr>
          </a:p>
          <a:p>
            <a:pPr lvl="1" marL="370840" marR="5080" indent="-285750">
              <a:lnSpc>
                <a:spcPct val="95000"/>
              </a:lnSpc>
              <a:spcBef>
                <a:spcPts val="555"/>
              </a:spcBef>
              <a:buClr>
                <a:srgbClr val="57575B"/>
              </a:buClr>
              <a:buFont typeface="Arial MT"/>
              <a:buChar char="•"/>
              <a:tabLst>
                <a:tab pos="370840" algn="l"/>
              </a:tabLst>
            </a:pPr>
            <a:r>
              <a:rPr dirty="0" sz="1400" b="1">
                <a:latin typeface="Arial"/>
                <a:cs typeface="Arial"/>
              </a:rPr>
              <a:t>Layer</a:t>
            </a:r>
            <a:r>
              <a:rPr dirty="0" sz="1400" spc="1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2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MPLS</a:t>
            </a:r>
            <a:r>
              <a:rPr dirty="0" sz="1400" spc="-4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VPN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-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service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provider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not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involved in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customer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routing.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Instead,</a:t>
            </a:r>
            <a:r>
              <a:rPr dirty="0" sz="1400" spc="500">
                <a:latin typeface="Arial MT"/>
                <a:cs typeface="Arial MT"/>
              </a:rPr>
              <a:t> 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provider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deploys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Virtual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Private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LAN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Service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(VPLS)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emulate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Ethernet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multiaccess </a:t>
            </a:r>
            <a:r>
              <a:rPr dirty="0" sz="1400">
                <a:latin typeface="Arial MT"/>
                <a:cs typeface="Arial MT"/>
              </a:rPr>
              <a:t>LAN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segment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over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MPLS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network.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No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routing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involved.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customer’s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routers </a:t>
            </a:r>
            <a:r>
              <a:rPr dirty="0" sz="1400">
                <a:latin typeface="Arial MT"/>
                <a:cs typeface="Arial MT"/>
              </a:rPr>
              <a:t>effectively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belong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same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multiaccess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network.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861"/>
            <a:ext cx="2461260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>
                <a:solidFill>
                  <a:srgbClr val="AEE8FA"/>
                </a:solidFill>
              </a:rPr>
              <a:t>8.3</a:t>
            </a:r>
            <a:r>
              <a:rPr dirty="0" sz="4600" spc="-50">
                <a:solidFill>
                  <a:srgbClr val="AEE8FA"/>
                </a:solidFill>
              </a:rPr>
              <a:t> </a:t>
            </a:r>
            <a:r>
              <a:rPr dirty="0" sz="4600" spc="-10">
                <a:solidFill>
                  <a:srgbClr val="AEE8FA"/>
                </a:solidFill>
              </a:rPr>
              <a:t>IPsec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373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67086"/>
                </a:solidFill>
              </a:rPr>
              <a:t>Module</a:t>
            </a:r>
            <a:r>
              <a:rPr dirty="0" sz="2400" spc="-100">
                <a:solidFill>
                  <a:srgbClr val="367086"/>
                </a:solidFill>
              </a:rPr>
              <a:t> </a:t>
            </a:r>
            <a:r>
              <a:rPr dirty="0" sz="2400" spc="-10">
                <a:solidFill>
                  <a:srgbClr val="367086"/>
                </a:solidFill>
              </a:rPr>
              <a:t>Objectives</a:t>
            </a:r>
            <a:endParaRPr sz="2400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48513" y="680719"/>
            <a:ext cx="8272145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57575B"/>
                </a:solidFill>
                <a:latin typeface="Arial"/>
                <a:cs typeface="Arial"/>
              </a:rPr>
              <a:t>Module</a:t>
            </a:r>
            <a:r>
              <a:rPr dirty="0" sz="1600" spc="-20" b="1">
                <a:solidFill>
                  <a:srgbClr val="57575B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57575B"/>
                </a:solidFill>
                <a:latin typeface="Arial"/>
                <a:cs typeface="Arial"/>
              </a:rPr>
              <a:t>Title:</a:t>
            </a:r>
            <a:r>
              <a:rPr dirty="0" sz="1600" spc="-5" b="1">
                <a:solidFill>
                  <a:srgbClr val="57575B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VPN</a:t>
            </a:r>
            <a:r>
              <a:rPr dirty="0" sz="1600" spc="-5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and</a:t>
            </a:r>
            <a:r>
              <a:rPr dirty="0" sz="1600" spc="-2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IPsec</a:t>
            </a:r>
            <a:r>
              <a:rPr dirty="0" sz="1600" spc="-3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57575B"/>
                </a:solidFill>
                <a:latin typeface="Arial MT"/>
                <a:cs typeface="Arial MT"/>
              </a:rPr>
              <a:t>Concepts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solidFill>
                  <a:srgbClr val="57575B"/>
                </a:solidFill>
                <a:latin typeface="Arial"/>
                <a:cs typeface="Arial"/>
              </a:rPr>
              <a:t>Module</a:t>
            </a:r>
            <a:r>
              <a:rPr dirty="0" sz="1600" spc="-10" b="1">
                <a:solidFill>
                  <a:srgbClr val="57575B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57575B"/>
                </a:solidFill>
                <a:latin typeface="Arial"/>
                <a:cs typeface="Arial"/>
              </a:rPr>
              <a:t>Objective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:</a:t>
            </a:r>
            <a:r>
              <a:rPr dirty="0" sz="1600" spc="2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Explain</a:t>
            </a:r>
            <a:r>
              <a:rPr dirty="0" sz="1600" spc="-4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how</a:t>
            </a:r>
            <a:r>
              <a:rPr dirty="0" sz="1600" spc="-3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VPNs</a:t>
            </a:r>
            <a:r>
              <a:rPr dirty="0" sz="1600" spc="-3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and</a:t>
            </a:r>
            <a:r>
              <a:rPr dirty="0" sz="1600" spc="-2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IPsec</a:t>
            </a:r>
            <a:r>
              <a:rPr dirty="0" sz="1600" spc="-3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are</a:t>
            </a:r>
            <a:r>
              <a:rPr dirty="0" sz="1600" spc="-2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used</a:t>
            </a:r>
            <a:r>
              <a:rPr dirty="0" sz="1600" spc="-3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to</a:t>
            </a:r>
            <a:r>
              <a:rPr dirty="0" sz="1600" spc="-1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secure</a:t>
            </a:r>
            <a:r>
              <a:rPr dirty="0" sz="1600" spc="-3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57575B"/>
                </a:solidFill>
                <a:latin typeface="Arial MT"/>
                <a:cs typeface="Arial MT"/>
              </a:rPr>
              <a:t>site-to-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site</a:t>
            </a:r>
            <a:r>
              <a:rPr dirty="0" sz="1600" spc="-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and</a:t>
            </a:r>
            <a:r>
              <a:rPr dirty="0" sz="1600" spc="-3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57575B"/>
                </a:solidFill>
                <a:latin typeface="Arial MT"/>
                <a:cs typeface="Arial MT"/>
              </a:rPr>
              <a:t>remote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access</a:t>
            </a:r>
            <a:r>
              <a:rPr dirty="0" sz="1600" spc="-5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57575B"/>
                </a:solidFill>
                <a:latin typeface="Arial MT"/>
                <a:cs typeface="Arial MT"/>
              </a:rPr>
              <a:t>connectivity</a:t>
            </a:r>
            <a:r>
              <a:rPr dirty="0" sz="1200" spc="-10">
                <a:solidFill>
                  <a:srgbClr val="57575B"/>
                </a:solidFill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760564" y="1885950"/>
          <a:ext cx="7693025" cy="1459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5370"/>
                <a:gridCol w="5279389"/>
              </a:tblGrid>
              <a:tr h="260985">
                <a:tc>
                  <a:txBody>
                    <a:bodyPr/>
                    <a:lstStyle/>
                    <a:p>
                      <a:pPr marL="68580">
                        <a:lnSpc>
                          <a:spcPts val="1860"/>
                        </a:lnSpc>
                      </a:pPr>
                      <a:r>
                        <a:rPr dirty="0" sz="16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Topic</a:t>
                      </a:r>
                      <a:r>
                        <a:rPr dirty="0" sz="1600" spc="-6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Title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0"/>
                        </a:lnSpc>
                      </a:pPr>
                      <a:r>
                        <a:rPr dirty="0" sz="16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Topic</a:t>
                      </a:r>
                      <a:r>
                        <a:rPr dirty="0" sz="1600" spc="-6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Objective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68580">
                        <a:lnSpc>
                          <a:spcPts val="1860"/>
                        </a:lnSpc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VPN</a:t>
                      </a:r>
                      <a:r>
                        <a:rPr dirty="0" sz="16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Technology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0"/>
                        </a:lnSpc>
                      </a:pPr>
                      <a:r>
                        <a:rPr dirty="0" sz="1600">
                          <a:latin typeface="Arial MT"/>
                          <a:cs typeface="Arial MT"/>
                        </a:rPr>
                        <a:t>Describe</a:t>
                      </a:r>
                      <a:r>
                        <a:rPr dirty="0" sz="1600" spc="-4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6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benefits</a:t>
                      </a:r>
                      <a:r>
                        <a:rPr dirty="0" sz="16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6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VPN</a:t>
                      </a:r>
                      <a:r>
                        <a:rPr dirty="0" sz="16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latin typeface="Arial MT"/>
                          <a:cs typeface="Arial MT"/>
                        </a:rPr>
                        <a:t>technology.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315595">
                <a:tc>
                  <a:txBody>
                    <a:bodyPr/>
                    <a:lstStyle/>
                    <a:p>
                      <a:pPr marL="68580">
                        <a:lnSpc>
                          <a:spcPts val="1860"/>
                        </a:lnSpc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Types</a:t>
                      </a:r>
                      <a:r>
                        <a:rPr dirty="0" sz="1600" spc="-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600" spc="-6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VPNs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0"/>
                        </a:lnSpc>
                      </a:pPr>
                      <a:r>
                        <a:rPr dirty="0" sz="1600">
                          <a:latin typeface="Arial MT"/>
                          <a:cs typeface="Arial MT"/>
                        </a:rPr>
                        <a:t>Describe</a:t>
                      </a:r>
                      <a:r>
                        <a:rPr dirty="0" sz="1600" spc="-6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different</a:t>
                      </a:r>
                      <a:r>
                        <a:rPr dirty="0" sz="16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types</a:t>
                      </a:r>
                      <a:r>
                        <a:rPr dirty="0" sz="16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600" spc="-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20">
                          <a:latin typeface="Arial MT"/>
                          <a:cs typeface="Arial MT"/>
                        </a:rPr>
                        <a:t>VPNs.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521334">
                <a:tc>
                  <a:txBody>
                    <a:bodyPr/>
                    <a:lstStyle/>
                    <a:p>
                      <a:pPr marL="68580">
                        <a:lnSpc>
                          <a:spcPts val="1860"/>
                        </a:lnSpc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IPsec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0"/>
                        </a:lnSpc>
                      </a:pPr>
                      <a:r>
                        <a:rPr dirty="0" sz="1600">
                          <a:latin typeface="Arial MT"/>
                          <a:cs typeface="Arial MT"/>
                        </a:rPr>
                        <a:t>Explain</a:t>
                      </a:r>
                      <a:r>
                        <a:rPr dirty="0" sz="1600" spc="-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how</a:t>
                      </a:r>
                      <a:r>
                        <a:rPr dirty="0" sz="16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60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IPsec</a:t>
                      </a:r>
                      <a:r>
                        <a:rPr dirty="0" sz="16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framework is</a:t>
                      </a:r>
                      <a:r>
                        <a:rPr dirty="0" sz="1600" spc="-3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used</a:t>
                      </a:r>
                      <a:r>
                        <a:rPr dirty="0" sz="160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60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latin typeface="Arial MT"/>
                          <a:cs typeface="Arial MT"/>
                        </a:rPr>
                        <a:t>secure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600">
                          <a:latin typeface="Arial MT"/>
                          <a:cs typeface="Arial MT"/>
                        </a:rPr>
                        <a:t>network</a:t>
                      </a:r>
                      <a:r>
                        <a:rPr dirty="0" sz="1600" spc="-7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latin typeface="Arial MT"/>
                          <a:cs typeface="Arial MT"/>
                        </a:rPr>
                        <a:t>traffic.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5670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IPSec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2715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Video</a:t>
            </a:r>
            <a:r>
              <a:rPr dirty="0" sz="2400" spc="-30"/>
              <a:t> </a:t>
            </a:r>
            <a:r>
              <a:rPr dirty="0" sz="2400"/>
              <a:t>–</a:t>
            </a:r>
            <a:r>
              <a:rPr dirty="0" sz="2400" spc="-45"/>
              <a:t> </a:t>
            </a:r>
            <a:r>
              <a:rPr dirty="0" sz="2400"/>
              <a:t>IPsec</a:t>
            </a:r>
            <a:r>
              <a:rPr dirty="0" sz="2400" spc="-50"/>
              <a:t> </a:t>
            </a:r>
            <a:r>
              <a:rPr dirty="0" sz="2400" spc="-10"/>
              <a:t>Concepts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2522"/>
            <a:ext cx="389382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7575B"/>
                </a:solidFill>
                <a:latin typeface="Arial MT"/>
                <a:cs typeface="Arial MT"/>
              </a:rPr>
              <a:t>This</a:t>
            </a:r>
            <a:r>
              <a:rPr dirty="0" sz="1800" spc="-3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7575B"/>
                </a:solidFill>
                <a:latin typeface="Arial MT"/>
                <a:cs typeface="Arial MT"/>
              </a:rPr>
              <a:t>video</a:t>
            </a:r>
            <a:r>
              <a:rPr dirty="0" sz="1800" spc="-1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7575B"/>
                </a:solidFill>
                <a:latin typeface="Arial MT"/>
                <a:cs typeface="Arial MT"/>
              </a:rPr>
              <a:t>will</a:t>
            </a:r>
            <a:r>
              <a:rPr dirty="0" sz="1800" spc="2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7575B"/>
                </a:solidFill>
                <a:latin typeface="Arial MT"/>
                <a:cs typeface="Arial MT"/>
              </a:rPr>
              <a:t>cover</a:t>
            </a:r>
            <a:r>
              <a:rPr dirty="0" sz="1800" spc="-2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7575B"/>
                </a:solidFill>
                <a:latin typeface="Arial MT"/>
                <a:cs typeface="Arial MT"/>
              </a:rPr>
              <a:t>the</a:t>
            </a:r>
            <a:r>
              <a:rPr dirty="0" sz="1800" spc="-2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57575B"/>
                </a:solidFill>
                <a:latin typeface="Arial MT"/>
                <a:cs typeface="Arial MT"/>
              </a:rPr>
              <a:t>following:</a:t>
            </a:r>
            <a:endParaRPr sz="18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dirty="0" sz="1800">
                <a:solidFill>
                  <a:srgbClr val="57575B"/>
                </a:solidFill>
                <a:latin typeface="Arial MT"/>
                <a:cs typeface="Arial MT"/>
              </a:rPr>
              <a:t>The</a:t>
            </a:r>
            <a:r>
              <a:rPr dirty="0" sz="1800" spc="-3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7575B"/>
                </a:solidFill>
                <a:latin typeface="Arial MT"/>
                <a:cs typeface="Arial MT"/>
              </a:rPr>
              <a:t>purpose</a:t>
            </a:r>
            <a:r>
              <a:rPr dirty="0" sz="1800" spc="-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7575B"/>
                </a:solidFill>
                <a:latin typeface="Arial MT"/>
                <a:cs typeface="Arial MT"/>
              </a:rPr>
              <a:t>of</a:t>
            </a:r>
            <a:r>
              <a:rPr dirty="0" sz="1800" spc="-1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57575B"/>
                </a:solidFill>
                <a:latin typeface="Arial MT"/>
                <a:cs typeface="Arial MT"/>
              </a:rPr>
              <a:t>IPsec</a:t>
            </a:r>
            <a:endParaRPr sz="18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dirty="0" sz="1800">
                <a:solidFill>
                  <a:srgbClr val="57575B"/>
                </a:solidFill>
                <a:latin typeface="Arial MT"/>
                <a:cs typeface="Arial MT"/>
              </a:rPr>
              <a:t>IPsec</a:t>
            </a:r>
            <a:r>
              <a:rPr dirty="0" sz="1800" spc="-3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7575B"/>
                </a:solidFill>
                <a:latin typeface="Arial MT"/>
                <a:cs typeface="Arial MT"/>
              </a:rPr>
              <a:t>protocols</a:t>
            </a:r>
            <a:r>
              <a:rPr dirty="0" sz="1800" spc="-1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7575B"/>
                </a:solidFill>
                <a:latin typeface="Arial MT"/>
                <a:cs typeface="Arial MT"/>
              </a:rPr>
              <a:t>(AH,</a:t>
            </a:r>
            <a:r>
              <a:rPr dirty="0" sz="1800" spc="-3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800" spc="-35">
                <a:solidFill>
                  <a:srgbClr val="57575B"/>
                </a:solidFill>
                <a:latin typeface="Arial MT"/>
                <a:cs typeface="Arial MT"/>
              </a:rPr>
              <a:t>ESP,</a:t>
            </a:r>
            <a:r>
              <a:rPr dirty="0" sz="1800" spc="-2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57575B"/>
                </a:solidFill>
                <a:latin typeface="Arial MT"/>
                <a:cs typeface="Arial MT"/>
              </a:rPr>
              <a:t>SA,</a:t>
            </a:r>
            <a:r>
              <a:rPr dirty="0" sz="1800" spc="-2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57575B"/>
                </a:solidFill>
                <a:latin typeface="Arial MT"/>
                <a:cs typeface="Arial MT"/>
              </a:rPr>
              <a:t>IKE)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5670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IPSec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6422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IPsec</a:t>
            </a:r>
            <a:r>
              <a:rPr dirty="0" sz="2400" spc="-60"/>
              <a:t> </a:t>
            </a:r>
            <a:r>
              <a:rPr dirty="0" sz="2400" spc="-30"/>
              <a:t>Technologies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68553" y="882522"/>
            <a:ext cx="7673340" cy="2472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20193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IPsec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IETF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standard that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defines how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VPN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can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secured </a:t>
            </a:r>
            <a:r>
              <a:rPr dirty="0" sz="1800" spc="-10">
                <a:latin typeface="Arial MT"/>
                <a:cs typeface="Arial MT"/>
              </a:rPr>
              <a:t>across </a:t>
            </a:r>
            <a:r>
              <a:rPr dirty="0" sz="1800">
                <a:latin typeface="Arial MT"/>
                <a:cs typeface="Arial MT"/>
              </a:rPr>
              <a:t>IP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networks.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IPsec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protects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authenticates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IP</a:t>
            </a:r>
            <a:r>
              <a:rPr dirty="0" sz="1800" spc="-6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packets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between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source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destination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provides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these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essential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security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functions:</a:t>
            </a:r>
            <a:endParaRPr sz="1800">
              <a:latin typeface="Arial MT"/>
              <a:cs typeface="Arial MT"/>
            </a:endParaRPr>
          </a:p>
          <a:p>
            <a:pPr marL="370840" marR="473709" indent="-287020">
              <a:lnSpc>
                <a:spcPts val="1820"/>
              </a:lnSpc>
              <a:spcBef>
                <a:spcPts val="55"/>
              </a:spcBef>
              <a:buClr>
                <a:srgbClr val="57575B"/>
              </a:buClr>
              <a:buFont typeface="Arial MT"/>
              <a:buChar char="•"/>
              <a:tabLst>
                <a:tab pos="370840" algn="l"/>
              </a:tabLst>
            </a:pPr>
            <a:r>
              <a:rPr dirty="0" sz="1600" b="1">
                <a:latin typeface="Arial"/>
                <a:cs typeface="Arial"/>
              </a:rPr>
              <a:t>Confidentiality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-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encryption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algorithms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prevent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cybercriminals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from </a:t>
            </a:r>
            <a:r>
              <a:rPr dirty="0" sz="1600">
                <a:latin typeface="Arial MT"/>
                <a:cs typeface="Arial MT"/>
              </a:rPr>
              <a:t>reading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contents.</a:t>
            </a:r>
            <a:endParaRPr sz="1600">
              <a:latin typeface="Arial MT"/>
              <a:cs typeface="Arial MT"/>
            </a:endParaRPr>
          </a:p>
          <a:p>
            <a:pPr marL="370840" indent="-286385">
              <a:lnSpc>
                <a:spcPts val="1739"/>
              </a:lnSpc>
              <a:buClr>
                <a:srgbClr val="57575B"/>
              </a:buClr>
              <a:buFont typeface="Arial MT"/>
              <a:buChar char="•"/>
              <a:tabLst>
                <a:tab pos="370840" algn="l"/>
              </a:tabLst>
            </a:pPr>
            <a:r>
              <a:rPr dirty="0" sz="1600" b="1">
                <a:latin typeface="Arial"/>
                <a:cs typeface="Arial"/>
              </a:rPr>
              <a:t>Integrity </a:t>
            </a:r>
            <a:r>
              <a:rPr dirty="0" sz="1600">
                <a:latin typeface="Arial MT"/>
                <a:cs typeface="Arial MT"/>
              </a:rPr>
              <a:t>-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hashing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algorithms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ensure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have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been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altered</a:t>
            </a:r>
            <a:endParaRPr sz="1600">
              <a:latin typeface="Arial MT"/>
              <a:cs typeface="Arial MT"/>
            </a:endParaRPr>
          </a:p>
          <a:p>
            <a:pPr marL="370840">
              <a:lnSpc>
                <a:spcPts val="1825"/>
              </a:lnSpc>
            </a:pPr>
            <a:r>
              <a:rPr dirty="0" sz="1600">
                <a:latin typeface="Arial MT"/>
                <a:cs typeface="Arial MT"/>
              </a:rPr>
              <a:t>between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source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destination.</a:t>
            </a:r>
            <a:endParaRPr sz="1600">
              <a:latin typeface="Arial MT"/>
              <a:cs typeface="Arial MT"/>
            </a:endParaRPr>
          </a:p>
          <a:p>
            <a:pPr marL="370840" marR="624205" indent="-287020">
              <a:lnSpc>
                <a:spcPts val="1820"/>
              </a:lnSpc>
              <a:spcBef>
                <a:spcPts val="100"/>
              </a:spcBef>
              <a:buClr>
                <a:srgbClr val="57575B"/>
              </a:buClr>
              <a:buFont typeface="Arial MT"/>
              <a:buChar char="•"/>
              <a:tabLst>
                <a:tab pos="370840" algn="l"/>
              </a:tabLst>
            </a:pPr>
            <a:r>
              <a:rPr dirty="0" sz="1600" b="1">
                <a:latin typeface="Arial"/>
                <a:cs typeface="Arial"/>
              </a:rPr>
              <a:t>Origin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authentication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-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Internet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Key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Exchange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(IKE)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protocol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to </a:t>
            </a:r>
            <a:r>
              <a:rPr dirty="0" sz="1600">
                <a:latin typeface="Arial MT"/>
                <a:cs typeface="Arial MT"/>
              </a:rPr>
              <a:t>authenticate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source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destination.</a:t>
            </a:r>
            <a:endParaRPr sz="1600">
              <a:latin typeface="Arial MT"/>
              <a:cs typeface="Arial MT"/>
            </a:endParaRPr>
          </a:p>
          <a:p>
            <a:pPr marL="370840" indent="-286385">
              <a:lnSpc>
                <a:spcPts val="1785"/>
              </a:lnSpc>
              <a:buClr>
                <a:srgbClr val="57575B"/>
              </a:buClr>
              <a:buFont typeface="Arial MT"/>
              <a:buChar char="•"/>
              <a:tabLst>
                <a:tab pos="370840" algn="l"/>
              </a:tabLst>
            </a:pPr>
            <a:r>
              <a:rPr dirty="0" sz="1600" spc="-10" b="1">
                <a:latin typeface="Arial"/>
                <a:cs typeface="Arial"/>
              </a:rPr>
              <a:t>Diffie-</a:t>
            </a:r>
            <a:r>
              <a:rPr dirty="0" sz="1600" b="1">
                <a:latin typeface="Arial"/>
                <a:cs typeface="Arial"/>
              </a:rPr>
              <a:t>Hellman</a:t>
            </a:r>
            <a:r>
              <a:rPr dirty="0" sz="1600" spc="2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–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secure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key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exchange.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5670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IPSec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6633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IPsec</a:t>
            </a:r>
            <a:r>
              <a:rPr dirty="0" sz="2400" spc="-95"/>
              <a:t> </a:t>
            </a:r>
            <a:r>
              <a:rPr dirty="0" sz="2400" spc="-30"/>
              <a:t>Technologies</a:t>
            </a:r>
            <a:r>
              <a:rPr dirty="0" sz="2400" spc="-15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68553" y="884047"/>
            <a:ext cx="4026535" cy="24644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7815" marR="208279" indent="-285750">
              <a:lnSpc>
                <a:spcPct val="100000"/>
              </a:lnSpc>
              <a:spcBef>
                <a:spcPts val="95"/>
              </a:spcBef>
              <a:buChar char="•"/>
              <a:tabLst>
                <a:tab pos="297815" algn="l"/>
              </a:tabLst>
            </a:pPr>
            <a:r>
              <a:rPr dirty="0" sz="1600">
                <a:latin typeface="Arial MT"/>
                <a:cs typeface="Arial MT"/>
              </a:rPr>
              <a:t>IPsec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bound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specific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rules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secure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communications.</a:t>
            </a:r>
            <a:endParaRPr sz="1600">
              <a:latin typeface="Arial MT"/>
              <a:cs typeface="Arial MT"/>
            </a:endParaRPr>
          </a:p>
          <a:p>
            <a:pPr marL="297815" marR="220345" indent="-285750">
              <a:lnSpc>
                <a:spcPct val="100000"/>
              </a:lnSpc>
              <a:buChar char="•"/>
              <a:tabLst>
                <a:tab pos="297815" algn="l"/>
              </a:tabLst>
            </a:pPr>
            <a:r>
              <a:rPr dirty="0" sz="1600">
                <a:latin typeface="Arial MT"/>
                <a:cs typeface="Arial MT"/>
              </a:rPr>
              <a:t>IPsec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easily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integrate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new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security </a:t>
            </a:r>
            <a:r>
              <a:rPr dirty="0" sz="1600">
                <a:latin typeface="Arial MT"/>
                <a:cs typeface="Arial MT"/>
              </a:rPr>
              <a:t>technologies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without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updating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existing </a:t>
            </a:r>
            <a:r>
              <a:rPr dirty="0" sz="1600">
                <a:latin typeface="Arial MT"/>
                <a:cs typeface="Arial MT"/>
              </a:rPr>
              <a:t>IPsec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standards.</a:t>
            </a:r>
            <a:endParaRPr sz="1600">
              <a:latin typeface="Arial MT"/>
              <a:cs typeface="Arial MT"/>
            </a:endParaRPr>
          </a:p>
          <a:p>
            <a:pPr marL="297815" marR="5080" indent="-285750">
              <a:lnSpc>
                <a:spcPct val="100000"/>
              </a:lnSpc>
              <a:spcBef>
                <a:spcPts val="5"/>
              </a:spcBef>
              <a:buChar char="•"/>
              <a:tabLst>
                <a:tab pos="297815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open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slots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IPsec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framework </a:t>
            </a:r>
            <a:r>
              <a:rPr dirty="0" sz="1600">
                <a:latin typeface="Arial MT"/>
                <a:cs typeface="Arial MT"/>
              </a:rPr>
              <a:t>shown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figure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filled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any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choices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available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that </a:t>
            </a:r>
            <a:r>
              <a:rPr dirty="0" sz="1600">
                <a:latin typeface="Arial MT"/>
                <a:cs typeface="Arial MT"/>
              </a:rPr>
              <a:t>IPsec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function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create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unique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security </a:t>
            </a:r>
            <a:r>
              <a:rPr dirty="0" sz="1600">
                <a:latin typeface="Arial MT"/>
                <a:cs typeface="Arial MT"/>
              </a:rPr>
              <a:t>association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(SA).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4409" y="1056840"/>
            <a:ext cx="3930540" cy="3071653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5670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IPSec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986529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IPsec</a:t>
            </a:r>
            <a:r>
              <a:rPr dirty="0" sz="2400" spc="-75"/>
              <a:t> </a:t>
            </a:r>
            <a:r>
              <a:rPr dirty="0" sz="2400"/>
              <a:t>Protocol</a:t>
            </a:r>
            <a:r>
              <a:rPr dirty="0" sz="2400" spc="-55"/>
              <a:t> </a:t>
            </a:r>
            <a:r>
              <a:rPr dirty="0" sz="2400" spc="-10"/>
              <a:t>Encapsulation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4047"/>
            <a:ext cx="3677920" cy="3524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93675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Choosing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IPsec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protocol </a:t>
            </a:r>
            <a:r>
              <a:rPr dirty="0" sz="1600">
                <a:latin typeface="Arial MT"/>
                <a:cs typeface="Arial MT"/>
              </a:rPr>
              <a:t>encapsulation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first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building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block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framework.</a:t>
            </a:r>
            <a:endParaRPr sz="1600">
              <a:latin typeface="Arial MT"/>
              <a:cs typeface="Arial MT"/>
            </a:endParaRPr>
          </a:p>
          <a:p>
            <a:pPr marL="299085" marR="310515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IPsec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encapsulates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using </a:t>
            </a:r>
            <a:r>
              <a:rPr dirty="0" sz="1600" spc="-10">
                <a:latin typeface="Arial MT"/>
                <a:cs typeface="Arial MT"/>
              </a:rPr>
              <a:t>Authentication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Header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(AH) </a:t>
            </a:r>
            <a:r>
              <a:rPr dirty="0" sz="1600" spc="-25">
                <a:latin typeface="Arial MT"/>
                <a:cs typeface="Arial MT"/>
              </a:rPr>
              <a:t>or </a:t>
            </a:r>
            <a:r>
              <a:rPr dirty="0" sz="1600">
                <a:latin typeface="Arial MT"/>
                <a:cs typeface="Arial MT"/>
              </a:rPr>
              <a:t>Encapsulation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Security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Protocol (ESP).</a:t>
            </a:r>
            <a:endParaRPr sz="1600">
              <a:latin typeface="Arial MT"/>
              <a:cs typeface="Arial MT"/>
            </a:endParaRPr>
          </a:p>
          <a:p>
            <a:pPr marL="299085" marR="53975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choice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9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AH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ESP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establishes </a:t>
            </a:r>
            <a:r>
              <a:rPr dirty="0" sz="1600">
                <a:latin typeface="Arial MT"/>
                <a:cs typeface="Arial MT"/>
              </a:rPr>
              <a:t>which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other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building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blocks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are </a:t>
            </a:r>
            <a:r>
              <a:rPr dirty="0" sz="1600" spc="-10">
                <a:latin typeface="Arial MT"/>
                <a:cs typeface="Arial MT"/>
              </a:rPr>
              <a:t>available.</a:t>
            </a:r>
            <a:endParaRPr sz="1600">
              <a:latin typeface="Arial MT"/>
              <a:cs typeface="Arial MT"/>
            </a:endParaRPr>
          </a:p>
          <a:p>
            <a:pPr lvl="1" marL="370840" marR="5080" indent="-285750">
              <a:lnSpc>
                <a:spcPts val="1600"/>
              </a:lnSpc>
              <a:spcBef>
                <a:spcPts val="635"/>
              </a:spcBef>
              <a:buClr>
                <a:srgbClr val="57575B"/>
              </a:buClr>
              <a:buChar char="•"/>
              <a:tabLst>
                <a:tab pos="370840" algn="l"/>
              </a:tabLst>
            </a:pPr>
            <a:r>
              <a:rPr dirty="0" sz="1400">
                <a:latin typeface="Arial MT"/>
                <a:cs typeface="Arial MT"/>
              </a:rPr>
              <a:t>AH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appropriate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only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when</a:t>
            </a:r>
            <a:r>
              <a:rPr dirty="0" sz="1400">
                <a:latin typeface="Arial MT"/>
                <a:cs typeface="Arial MT"/>
              </a:rPr>
              <a:t> confidentiality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not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required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or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permitted.</a:t>
            </a:r>
            <a:endParaRPr sz="1400">
              <a:latin typeface="Arial MT"/>
              <a:cs typeface="Arial MT"/>
            </a:endParaRPr>
          </a:p>
          <a:p>
            <a:pPr lvl="1" marL="370840" marR="362585" indent="-285750">
              <a:lnSpc>
                <a:spcPts val="1600"/>
              </a:lnSpc>
              <a:spcBef>
                <a:spcPts val="595"/>
              </a:spcBef>
              <a:buClr>
                <a:srgbClr val="57575B"/>
              </a:buClr>
              <a:buChar char="•"/>
              <a:tabLst>
                <a:tab pos="370840" algn="l"/>
              </a:tabLst>
            </a:pPr>
            <a:r>
              <a:rPr dirty="0" sz="1400">
                <a:latin typeface="Arial MT"/>
                <a:cs typeface="Arial MT"/>
              </a:rPr>
              <a:t>ESP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provides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both</a:t>
            </a:r>
            <a:r>
              <a:rPr dirty="0" sz="1400" spc="-10">
                <a:latin typeface="Arial MT"/>
                <a:cs typeface="Arial MT"/>
              </a:rPr>
              <a:t> confidentiality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and </a:t>
            </a:r>
            <a:r>
              <a:rPr dirty="0" sz="1400" spc="-10">
                <a:latin typeface="Arial MT"/>
                <a:cs typeface="Arial MT"/>
              </a:rPr>
              <a:t>authentication.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979630"/>
            <a:ext cx="4308856" cy="3206099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5670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IPSec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19367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/>
              <a:t>Confidentiality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4047"/>
            <a:ext cx="3098800" cy="2562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3274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degree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confidentiality </a:t>
            </a:r>
            <a:r>
              <a:rPr dirty="0" sz="1600">
                <a:latin typeface="Arial MT"/>
                <a:cs typeface="Arial MT"/>
              </a:rPr>
              <a:t>depends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encryption </a:t>
            </a:r>
            <a:r>
              <a:rPr dirty="0" sz="1600">
                <a:latin typeface="Arial MT"/>
                <a:cs typeface="Arial MT"/>
              </a:rPr>
              <a:t>algorithm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length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the </a:t>
            </a:r>
            <a:r>
              <a:rPr dirty="0" sz="1600">
                <a:latin typeface="Arial MT"/>
                <a:cs typeface="Arial MT"/>
              </a:rPr>
              <a:t>key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encryption algorithm.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number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possibilities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try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hack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key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function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length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key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-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shorter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 spc="-20">
                <a:latin typeface="Arial MT"/>
                <a:cs typeface="Arial MT"/>
              </a:rPr>
              <a:t>key,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easier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break.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28181" y="1189017"/>
            <a:ext cx="4507543" cy="2724717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5670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IPSec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9591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Confidentiality</a:t>
            </a:r>
            <a:r>
              <a:rPr dirty="0" sz="2400" spc="-155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4047"/>
            <a:ext cx="3800475" cy="30740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9177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encryption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algorithms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highlighted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in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figure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symmetric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key </a:t>
            </a:r>
            <a:r>
              <a:rPr dirty="0" sz="1600" spc="-10">
                <a:latin typeface="Arial MT"/>
                <a:cs typeface="Arial MT"/>
              </a:rPr>
              <a:t>cryptosystems:</a:t>
            </a:r>
            <a:endParaRPr sz="1600">
              <a:latin typeface="Arial MT"/>
              <a:cs typeface="Arial MT"/>
            </a:endParaRPr>
          </a:p>
          <a:p>
            <a:pPr marL="443865" indent="-285115">
              <a:lnSpc>
                <a:spcPts val="1780"/>
              </a:lnSpc>
              <a:buChar char="•"/>
              <a:tabLst>
                <a:tab pos="443865" algn="l"/>
              </a:tabLst>
            </a:pPr>
            <a:r>
              <a:rPr dirty="0" sz="1600">
                <a:latin typeface="Arial MT"/>
                <a:cs typeface="Arial MT"/>
              </a:rPr>
              <a:t>DES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uses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56-</a:t>
            </a:r>
            <a:r>
              <a:rPr dirty="0" sz="1600">
                <a:latin typeface="Arial MT"/>
                <a:cs typeface="Arial MT"/>
              </a:rPr>
              <a:t>bit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key.</a:t>
            </a:r>
            <a:endParaRPr sz="1600">
              <a:latin typeface="Arial MT"/>
              <a:cs typeface="Arial MT"/>
            </a:endParaRPr>
          </a:p>
          <a:p>
            <a:pPr marL="443865" indent="-285115">
              <a:lnSpc>
                <a:spcPts val="1825"/>
              </a:lnSpc>
              <a:buChar char="•"/>
              <a:tabLst>
                <a:tab pos="443865" algn="l"/>
              </a:tabLst>
            </a:pPr>
            <a:r>
              <a:rPr dirty="0" sz="1600">
                <a:latin typeface="Arial MT"/>
                <a:cs typeface="Arial MT"/>
              </a:rPr>
              <a:t>3DES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three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independent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56-</a:t>
            </a:r>
            <a:r>
              <a:rPr dirty="0" sz="1600" spc="-25">
                <a:latin typeface="Arial MT"/>
                <a:cs typeface="Arial MT"/>
              </a:rPr>
              <a:t>bit</a:t>
            </a:r>
            <a:endParaRPr sz="1600">
              <a:latin typeface="Arial MT"/>
              <a:cs typeface="Arial MT"/>
            </a:endParaRPr>
          </a:p>
          <a:p>
            <a:pPr marL="443865">
              <a:lnSpc>
                <a:spcPts val="1825"/>
              </a:lnSpc>
            </a:pPr>
            <a:r>
              <a:rPr dirty="0" sz="1600">
                <a:latin typeface="Arial MT"/>
                <a:cs typeface="Arial MT"/>
              </a:rPr>
              <a:t>encryption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keys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64-</a:t>
            </a:r>
            <a:r>
              <a:rPr dirty="0" sz="1600">
                <a:latin typeface="Arial MT"/>
                <a:cs typeface="Arial MT"/>
              </a:rPr>
              <a:t>bit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block.</a:t>
            </a:r>
            <a:endParaRPr sz="1600">
              <a:latin typeface="Arial MT"/>
              <a:cs typeface="Arial MT"/>
            </a:endParaRPr>
          </a:p>
          <a:p>
            <a:pPr marL="443865" marR="196850" indent="-285115">
              <a:lnSpc>
                <a:spcPts val="1820"/>
              </a:lnSpc>
              <a:spcBef>
                <a:spcPts val="95"/>
              </a:spcBef>
              <a:buChar char="•"/>
              <a:tabLst>
                <a:tab pos="443865" algn="l"/>
              </a:tabLst>
            </a:pPr>
            <a:r>
              <a:rPr dirty="0" sz="1600">
                <a:latin typeface="Arial MT"/>
                <a:cs typeface="Arial MT"/>
              </a:rPr>
              <a:t>AES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offers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three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different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key </a:t>
            </a:r>
            <a:r>
              <a:rPr dirty="0" sz="1600">
                <a:latin typeface="Arial MT"/>
                <a:cs typeface="Arial MT"/>
              </a:rPr>
              <a:t>lengths: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128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bits,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192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bits,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256 </a:t>
            </a:r>
            <a:r>
              <a:rPr dirty="0" sz="1600" spc="-10">
                <a:latin typeface="Arial MT"/>
                <a:cs typeface="Arial MT"/>
              </a:rPr>
              <a:t>bits.</a:t>
            </a:r>
            <a:endParaRPr sz="1600">
              <a:latin typeface="Arial MT"/>
              <a:cs typeface="Arial MT"/>
            </a:endParaRPr>
          </a:p>
          <a:p>
            <a:pPr marL="443865" indent="-285115">
              <a:lnSpc>
                <a:spcPts val="1739"/>
              </a:lnSpc>
              <a:buChar char="•"/>
              <a:tabLst>
                <a:tab pos="443865" algn="l"/>
              </a:tabLst>
            </a:pPr>
            <a:r>
              <a:rPr dirty="0" sz="1600">
                <a:latin typeface="Arial MT"/>
                <a:cs typeface="Arial MT"/>
              </a:rPr>
              <a:t>SEAL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stream</a:t>
            </a:r>
            <a:r>
              <a:rPr dirty="0" sz="1600" spc="-10">
                <a:latin typeface="Arial MT"/>
                <a:cs typeface="Arial MT"/>
              </a:rPr>
              <a:t> cipher,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which</a:t>
            </a:r>
            <a:endParaRPr sz="1600">
              <a:latin typeface="Arial MT"/>
              <a:cs typeface="Arial MT"/>
            </a:endParaRPr>
          </a:p>
          <a:p>
            <a:pPr marL="443865" marR="5080">
              <a:lnSpc>
                <a:spcPts val="1820"/>
              </a:lnSpc>
              <a:spcBef>
                <a:spcPts val="100"/>
              </a:spcBef>
            </a:pPr>
            <a:r>
              <a:rPr dirty="0" sz="1600">
                <a:latin typeface="Arial MT"/>
                <a:cs typeface="Arial MT"/>
              </a:rPr>
              <a:t>means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encrypts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continuously </a:t>
            </a:r>
            <a:r>
              <a:rPr dirty="0" sz="1600">
                <a:latin typeface="Arial MT"/>
                <a:cs typeface="Arial MT"/>
              </a:rPr>
              <a:t>rather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encrypting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blocks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data. </a:t>
            </a:r>
            <a:r>
              <a:rPr dirty="0" sz="1600">
                <a:latin typeface="Arial MT"/>
                <a:cs typeface="Arial MT"/>
              </a:rPr>
              <a:t>SEAL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uses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160-</a:t>
            </a:r>
            <a:r>
              <a:rPr dirty="0" sz="1600">
                <a:latin typeface="Arial MT"/>
                <a:cs typeface="Arial MT"/>
              </a:rPr>
              <a:t>bit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key.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8472" y="1008273"/>
            <a:ext cx="4258367" cy="3468032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5670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IPSec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11106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/>
              <a:t>Integrity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4047"/>
            <a:ext cx="3724910" cy="31534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36512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integrity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means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data </a:t>
            </a:r>
            <a:r>
              <a:rPr dirty="0" sz="1600">
                <a:latin typeface="Arial MT"/>
                <a:cs typeface="Arial MT"/>
              </a:rPr>
              <a:t>has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changed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transit.</a:t>
            </a:r>
            <a:endParaRPr sz="1600">
              <a:latin typeface="Arial MT"/>
              <a:cs typeface="Arial MT"/>
            </a:endParaRPr>
          </a:p>
          <a:p>
            <a:pPr marL="299085" marR="184785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14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method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integrity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is </a:t>
            </a:r>
            <a:r>
              <a:rPr dirty="0" sz="1600" spc="-10">
                <a:latin typeface="Arial MT"/>
                <a:cs typeface="Arial MT"/>
              </a:rPr>
              <a:t>required.</a:t>
            </a:r>
            <a:endParaRPr sz="16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Hashed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Message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Authentication </a:t>
            </a:r>
            <a:r>
              <a:rPr dirty="0" sz="1600">
                <a:latin typeface="Arial MT"/>
                <a:cs typeface="Arial MT"/>
              </a:rPr>
              <a:t>Code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(HMAC)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10">
                <a:latin typeface="Arial MT"/>
                <a:cs typeface="Arial MT"/>
              </a:rPr>
              <a:t> integrity </a:t>
            </a:r>
            <a:r>
              <a:rPr dirty="0" sz="1600">
                <a:latin typeface="Arial MT"/>
                <a:cs typeface="Arial MT"/>
              </a:rPr>
              <a:t>algorithm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guarantees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integrity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message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hash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value.</a:t>
            </a:r>
            <a:endParaRPr sz="1600">
              <a:latin typeface="Arial MT"/>
              <a:cs typeface="Arial MT"/>
            </a:endParaRPr>
          </a:p>
          <a:p>
            <a:pPr lvl="1" marL="370840" indent="-285115">
              <a:lnSpc>
                <a:spcPts val="1875"/>
              </a:lnSpc>
              <a:spcBef>
                <a:spcPts val="505"/>
              </a:spcBef>
              <a:buClr>
                <a:srgbClr val="57575B"/>
              </a:buClr>
              <a:buChar char="•"/>
              <a:tabLst>
                <a:tab pos="370840" algn="l"/>
              </a:tabLst>
            </a:pPr>
            <a:r>
              <a:rPr dirty="0" sz="1600" spc="-10">
                <a:latin typeface="Arial MT"/>
                <a:cs typeface="Arial MT"/>
              </a:rPr>
              <a:t>Message-</a:t>
            </a:r>
            <a:r>
              <a:rPr dirty="0" sz="1600">
                <a:latin typeface="Arial MT"/>
                <a:cs typeface="Arial MT"/>
              </a:rPr>
              <a:t>Digest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5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(MD5) uses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50">
                <a:latin typeface="Arial MT"/>
                <a:cs typeface="Arial MT"/>
              </a:rPr>
              <a:t>a</a:t>
            </a:r>
            <a:endParaRPr sz="1600">
              <a:latin typeface="Arial MT"/>
              <a:cs typeface="Arial MT"/>
            </a:endParaRPr>
          </a:p>
          <a:p>
            <a:pPr marL="370840">
              <a:lnSpc>
                <a:spcPts val="1875"/>
              </a:lnSpc>
            </a:pPr>
            <a:r>
              <a:rPr dirty="0" sz="1600" spc="-10">
                <a:latin typeface="Arial MT"/>
                <a:cs typeface="Arial MT"/>
              </a:rPr>
              <a:t>128-</a:t>
            </a:r>
            <a:r>
              <a:rPr dirty="0" sz="1600">
                <a:latin typeface="Arial MT"/>
                <a:cs typeface="Arial MT"/>
              </a:rPr>
              <a:t>bit </a:t>
            </a:r>
            <a:r>
              <a:rPr dirty="0" sz="1600" spc="-10">
                <a:latin typeface="Arial MT"/>
                <a:cs typeface="Arial MT"/>
              </a:rPr>
              <a:t>shared-</a:t>
            </a:r>
            <a:r>
              <a:rPr dirty="0" sz="1600">
                <a:latin typeface="Arial MT"/>
                <a:cs typeface="Arial MT"/>
              </a:rPr>
              <a:t>secret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key.</a:t>
            </a:r>
            <a:endParaRPr sz="1600">
              <a:latin typeface="Arial MT"/>
              <a:cs typeface="Arial MT"/>
            </a:endParaRPr>
          </a:p>
          <a:p>
            <a:pPr lvl="1" marL="370840" marR="251460" indent="-285750">
              <a:lnSpc>
                <a:spcPts val="1820"/>
              </a:lnSpc>
              <a:spcBef>
                <a:spcPts val="650"/>
              </a:spcBef>
              <a:buClr>
                <a:srgbClr val="57575B"/>
              </a:buClr>
              <a:buChar char="•"/>
              <a:tabLst>
                <a:tab pos="370840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Secure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Hash</a:t>
            </a:r>
            <a:r>
              <a:rPr dirty="0" sz="1600" spc="-1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Algorithm</a:t>
            </a:r>
            <a:r>
              <a:rPr dirty="0" sz="1600" spc="-20">
                <a:latin typeface="Arial MT"/>
                <a:cs typeface="Arial MT"/>
              </a:rPr>
              <a:t> (SHA) </a:t>
            </a:r>
            <a:r>
              <a:rPr dirty="0" sz="1600">
                <a:latin typeface="Arial MT"/>
                <a:cs typeface="Arial MT"/>
              </a:rPr>
              <a:t>uses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160-</a:t>
            </a:r>
            <a:r>
              <a:rPr dirty="0" sz="1600">
                <a:latin typeface="Arial MT"/>
                <a:cs typeface="Arial MT"/>
              </a:rPr>
              <a:t>bit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secret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key.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3837" y="1007294"/>
            <a:ext cx="4201078" cy="3296484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5670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IPSec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195516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/>
              <a:t>Authentication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4047"/>
            <a:ext cx="3702050" cy="33508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7874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two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IPsec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peer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authentication methods:</a:t>
            </a:r>
            <a:endParaRPr sz="1600">
              <a:latin typeface="Arial MT"/>
              <a:cs typeface="Arial MT"/>
            </a:endParaRPr>
          </a:p>
          <a:p>
            <a:pPr marL="355600" marR="5080" indent="-343535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355600" algn="l"/>
              </a:tabLst>
            </a:pPr>
            <a:r>
              <a:rPr dirty="0" sz="1600" spc="-10" b="1">
                <a:latin typeface="Arial"/>
                <a:cs typeface="Arial"/>
              </a:rPr>
              <a:t>Pre-</a:t>
            </a:r>
            <a:r>
              <a:rPr dirty="0" sz="1600" b="1">
                <a:latin typeface="Arial"/>
                <a:cs typeface="Arial"/>
              </a:rPr>
              <a:t>shared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key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(PSK)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-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(PSK)</a:t>
            </a:r>
            <a:r>
              <a:rPr dirty="0" sz="1600" spc="-20">
                <a:latin typeface="Arial MT"/>
                <a:cs typeface="Arial MT"/>
              </a:rPr>
              <a:t> value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entered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into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each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peer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manually.</a:t>
            </a:r>
            <a:endParaRPr sz="1600">
              <a:latin typeface="Arial MT"/>
              <a:cs typeface="Arial MT"/>
            </a:endParaRPr>
          </a:p>
          <a:p>
            <a:pPr lvl="1" marL="370840" indent="-285115">
              <a:lnSpc>
                <a:spcPct val="100000"/>
              </a:lnSpc>
              <a:spcBef>
                <a:spcPts val="509"/>
              </a:spcBef>
              <a:buClr>
                <a:srgbClr val="57575B"/>
              </a:buClr>
              <a:buChar char="•"/>
              <a:tabLst>
                <a:tab pos="370840" algn="l"/>
              </a:tabLst>
            </a:pPr>
            <a:r>
              <a:rPr dirty="0" sz="1400">
                <a:latin typeface="Arial MT"/>
                <a:cs typeface="Arial MT"/>
              </a:rPr>
              <a:t>Easy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configure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manually</a:t>
            </a:r>
            <a:endParaRPr sz="1400">
              <a:latin typeface="Arial MT"/>
              <a:cs typeface="Arial MT"/>
            </a:endParaRPr>
          </a:p>
          <a:p>
            <a:pPr lvl="1" marL="370840" indent="-285115">
              <a:lnSpc>
                <a:spcPct val="100000"/>
              </a:lnSpc>
              <a:spcBef>
                <a:spcPts val="520"/>
              </a:spcBef>
              <a:buClr>
                <a:srgbClr val="57575B"/>
              </a:buClr>
              <a:buChar char="•"/>
              <a:tabLst>
                <a:tab pos="370840" algn="l"/>
              </a:tabLst>
            </a:pPr>
            <a:r>
              <a:rPr dirty="0" sz="1400">
                <a:latin typeface="Arial MT"/>
                <a:cs typeface="Arial MT"/>
              </a:rPr>
              <a:t>Does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not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scale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well</a:t>
            </a:r>
            <a:endParaRPr sz="1400">
              <a:latin typeface="Arial MT"/>
              <a:cs typeface="Arial MT"/>
            </a:endParaRPr>
          </a:p>
          <a:p>
            <a:pPr lvl="1" marL="370840" indent="-285115">
              <a:lnSpc>
                <a:spcPct val="100000"/>
              </a:lnSpc>
              <a:spcBef>
                <a:spcPts val="515"/>
              </a:spcBef>
              <a:buClr>
                <a:srgbClr val="57575B"/>
              </a:buClr>
              <a:buChar char="•"/>
              <a:tabLst>
                <a:tab pos="370840" algn="l"/>
              </a:tabLst>
            </a:pPr>
            <a:r>
              <a:rPr dirty="0" sz="1400">
                <a:latin typeface="Arial MT"/>
                <a:cs typeface="Arial MT"/>
              </a:rPr>
              <a:t>Must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configured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every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peer</a:t>
            </a:r>
            <a:endParaRPr sz="1400">
              <a:latin typeface="Arial MT"/>
              <a:cs typeface="Arial MT"/>
            </a:endParaRPr>
          </a:p>
          <a:p>
            <a:pPr marL="355600" marR="17780" indent="-343535">
              <a:lnSpc>
                <a:spcPct val="100000"/>
              </a:lnSpc>
              <a:spcBef>
                <a:spcPts val="390"/>
              </a:spcBef>
              <a:buAutoNum type="arabicPeriod" startAt="2"/>
              <a:tabLst>
                <a:tab pos="355600" algn="l"/>
              </a:tabLst>
            </a:pPr>
            <a:r>
              <a:rPr dirty="0" sz="1600" b="1">
                <a:latin typeface="Arial"/>
                <a:cs typeface="Arial"/>
              </a:rPr>
              <a:t>Rivest,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Shamir,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and</a:t>
            </a:r>
            <a:r>
              <a:rPr dirty="0" sz="1600" spc="-10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Adleman </a:t>
            </a:r>
            <a:r>
              <a:rPr dirty="0" sz="1600" b="1">
                <a:latin typeface="Arial"/>
                <a:cs typeface="Arial"/>
              </a:rPr>
              <a:t>(RSA)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-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authentication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digital </a:t>
            </a:r>
            <a:r>
              <a:rPr dirty="0" sz="1600">
                <a:latin typeface="Arial MT"/>
                <a:cs typeface="Arial MT"/>
              </a:rPr>
              <a:t>certificates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authenticate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peers.</a:t>
            </a:r>
            <a:endParaRPr sz="1600">
              <a:latin typeface="Arial MT"/>
              <a:cs typeface="Arial MT"/>
            </a:endParaRPr>
          </a:p>
          <a:p>
            <a:pPr lvl="1" marL="370840" marR="116839" indent="-285750">
              <a:lnSpc>
                <a:spcPts val="1600"/>
              </a:lnSpc>
              <a:spcBef>
                <a:spcPts val="635"/>
              </a:spcBef>
              <a:buClr>
                <a:srgbClr val="57575B"/>
              </a:buClr>
              <a:buChar char="•"/>
              <a:tabLst>
                <a:tab pos="370840" algn="l"/>
              </a:tabLst>
            </a:pPr>
            <a:r>
              <a:rPr dirty="0" sz="1400">
                <a:latin typeface="Arial MT"/>
                <a:cs typeface="Arial MT"/>
              </a:rPr>
              <a:t>Each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peer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must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authenticate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its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opposite </a:t>
            </a:r>
            <a:r>
              <a:rPr dirty="0" sz="1400">
                <a:latin typeface="Arial MT"/>
                <a:cs typeface="Arial MT"/>
              </a:rPr>
              <a:t>peer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before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tunnel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considered secure.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7571" y="965651"/>
            <a:ext cx="4226493" cy="3329658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5670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IPSec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58312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Secure</a:t>
            </a:r>
            <a:r>
              <a:rPr dirty="0" sz="2400" spc="-65"/>
              <a:t> </a:t>
            </a:r>
            <a:r>
              <a:rPr dirty="0" sz="2400"/>
              <a:t>Key</a:t>
            </a:r>
            <a:r>
              <a:rPr dirty="0" sz="2400" spc="-75"/>
              <a:t> </a:t>
            </a:r>
            <a:r>
              <a:rPr dirty="0" sz="2400"/>
              <a:t>Exchange</a:t>
            </a:r>
            <a:r>
              <a:rPr dirty="0" sz="2400" spc="-55"/>
              <a:t> </a:t>
            </a:r>
            <a:r>
              <a:rPr dirty="0" sz="2400"/>
              <a:t>with</a:t>
            </a:r>
            <a:r>
              <a:rPr dirty="0" sz="2400" spc="-60"/>
              <a:t> </a:t>
            </a:r>
            <a:r>
              <a:rPr dirty="0" sz="2400"/>
              <a:t>Diffie</a:t>
            </a:r>
            <a:r>
              <a:rPr dirty="0" sz="2400" spc="-45"/>
              <a:t> </a:t>
            </a:r>
            <a:r>
              <a:rPr dirty="0" sz="2400"/>
              <a:t>-</a:t>
            </a:r>
            <a:r>
              <a:rPr dirty="0" sz="2400" spc="-75"/>
              <a:t> </a:t>
            </a:r>
            <a:r>
              <a:rPr dirty="0" sz="2400" spc="-10"/>
              <a:t>Hellman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403656" y="884047"/>
            <a:ext cx="3903979" cy="38423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23825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DH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allows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two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peers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establish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shared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secret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key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over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insecure channel.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600">
              <a:latin typeface="Arial MT"/>
              <a:cs typeface="Arial MT"/>
            </a:endParaRPr>
          </a:p>
          <a:p>
            <a:pPr algn="just" marL="12700" marR="421640">
              <a:lnSpc>
                <a:spcPct val="100000"/>
              </a:lnSpc>
            </a:pPr>
            <a:r>
              <a:rPr dirty="0" sz="1600" spc="-10">
                <a:latin typeface="Arial MT"/>
                <a:cs typeface="Arial MT"/>
              </a:rPr>
              <a:t>Variations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DH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key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exchange</a:t>
            </a:r>
            <a:r>
              <a:rPr dirty="0" sz="1600" spc="-25">
                <a:latin typeface="Arial MT"/>
                <a:cs typeface="Arial MT"/>
              </a:rPr>
              <a:t> are </a:t>
            </a:r>
            <a:r>
              <a:rPr dirty="0" sz="1600">
                <a:latin typeface="Arial MT"/>
                <a:cs typeface="Arial MT"/>
              </a:rPr>
              <a:t>specified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groups:</a:t>
            </a:r>
            <a:endParaRPr sz="1600">
              <a:latin typeface="Arial MT"/>
              <a:cs typeface="Arial MT"/>
            </a:endParaRPr>
          </a:p>
          <a:p>
            <a:pPr algn="just" marL="368935" marR="186055" indent="-283210">
              <a:lnSpc>
                <a:spcPts val="1600"/>
              </a:lnSpc>
              <a:spcBef>
                <a:spcPts val="635"/>
              </a:spcBef>
              <a:buClr>
                <a:srgbClr val="57575B"/>
              </a:buClr>
              <a:buChar char="•"/>
              <a:tabLst>
                <a:tab pos="370840" algn="l"/>
              </a:tabLst>
            </a:pPr>
            <a:r>
              <a:rPr dirty="0" sz="1400">
                <a:latin typeface="Arial MT"/>
                <a:cs typeface="Arial MT"/>
              </a:rPr>
              <a:t>DH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groups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1,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2,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5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should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no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longer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be </a:t>
            </a:r>
            <a:r>
              <a:rPr dirty="0" sz="1400" spc="-25">
                <a:latin typeface="Arial MT"/>
                <a:cs typeface="Arial MT"/>
              </a:rPr>
              <a:t>	</a:t>
            </a:r>
            <a:r>
              <a:rPr dirty="0" sz="1400" spc="-10">
                <a:latin typeface="Arial MT"/>
                <a:cs typeface="Arial MT"/>
              </a:rPr>
              <a:t>used.</a:t>
            </a:r>
            <a:endParaRPr sz="1400">
              <a:latin typeface="Arial MT"/>
              <a:cs typeface="Arial MT"/>
            </a:endParaRPr>
          </a:p>
          <a:p>
            <a:pPr algn="just" marL="368935" marR="331470" indent="-283210">
              <a:lnSpc>
                <a:spcPct val="95100"/>
              </a:lnSpc>
              <a:spcBef>
                <a:spcPts val="555"/>
              </a:spcBef>
              <a:buClr>
                <a:srgbClr val="57575B"/>
              </a:buClr>
              <a:buChar char="•"/>
              <a:tabLst>
                <a:tab pos="370840" algn="l"/>
              </a:tabLst>
            </a:pPr>
            <a:r>
              <a:rPr dirty="0" sz="1400">
                <a:latin typeface="Arial MT"/>
                <a:cs typeface="Arial MT"/>
              </a:rPr>
              <a:t>DH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groups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14,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15,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16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use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larger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key </a:t>
            </a:r>
            <a:r>
              <a:rPr dirty="0" sz="1400" spc="-25">
                <a:latin typeface="Arial MT"/>
                <a:cs typeface="Arial MT"/>
              </a:rPr>
              <a:t>	</a:t>
            </a:r>
            <a:r>
              <a:rPr dirty="0" sz="1400">
                <a:latin typeface="Arial MT"/>
                <a:cs typeface="Arial MT"/>
              </a:rPr>
              <a:t>sizes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with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2048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bits,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3072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bits,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4096 </a:t>
            </a:r>
            <a:r>
              <a:rPr dirty="0" sz="1400" spc="-20">
                <a:latin typeface="Arial MT"/>
                <a:cs typeface="Arial MT"/>
              </a:rPr>
              <a:t>	</a:t>
            </a:r>
            <a:r>
              <a:rPr dirty="0" sz="1400">
                <a:latin typeface="Arial MT"/>
                <a:cs typeface="Arial MT"/>
              </a:rPr>
              <a:t>bits,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respectively</a:t>
            </a:r>
            <a:endParaRPr sz="1400">
              <a:latin typeface="Arial MT"/>
              <a:cs typeface="Arial MT"/>
            </a:endParaRPr>
          </a:p>
          <a:p>
            <a:pPr marL="370840" marR="5080" indent="-285115">
              <a:lnSpc>
                <a:spcPct val="95000"/>
              </a:lnSpc>
              <a:spcBef>
                <a:spcPts val="600"/>
              </a:spcBef>
              <a:buClr>
                <a:srgbClr val="57575B"/>
              </a:buClr>
              <a:buChar char="•"/>
              <a:tabLst>
                <a:tab pos="370840" algn="l"/>
              </a:tabLst>
            </a:pPr>
            <a:r>
              <a:rPr dirty="0" sz="1400">
                <a:latin typeface="Arial MT"/>
                <a:cs typeface="Arial MT"/>
              </a:rPr>
              <a:t>DH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groups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19,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20,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21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24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with </a:t>
            </a:r>
            <a:r>
              <a:rPr dirty="0" sz="1400" spc="-10">
                <a:latin typeface="Arial MT"/>
                <a:cs typeface="Arial MT"/>
              </a:rPr>
              <a:t>respective </a:t>
            </a:r>
            <a:r>
              <a:rPr dirty="0" sz="1400">
                <a:latin typeface="Arial MT"/>
                <a:cs typeface="Arial MT"/>
              </a:rPr>
              <a:t>key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sizes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 256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bits,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384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bits,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521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bits,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and </a:t>
            </a:r>
            <a:r>
              <a:rPr dirty="0" sz="1400">
                <a:latin typeface="Arial MT"/>
                <a:cs typeface="Arial MT"/>
              </a:rPr>
              <a:t>2048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bits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support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Elliptical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Curve </a:t>
            </a:r>
            <a:r>
              <a:rPr dirty="0" sz="1400" spc="-10">
                <a:latin typeface="Arial MT"/>
                <a:cs typeface="Arial MT"/>
              </a:rPr>
              <a:t>Cryptography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(ECC),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which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reduces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time </a:t>
            </a:r>
            <a:r>
              <a:rPr dirty="0" sz="1400">
                <a:latin typeface="Arial MT"/>
                <a:cs typeface="Arial MT"/>
              </a:rPr>
              <a:t>needed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generate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keys.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0408" y="1339875"/>
            <a:ext cx="4648199" cy="3035300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5670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IPSec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8739" y="223773"/>
            <a:ext cx="5715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4B69"/>
                </a:solidFill>
                <a:latin typeface="Arial MT"/>
                <a:cs typeface="Arial MT"/>
              </a:rPr>
              <a:t>Video</a:t>
            </a:r>
            <a:r>
              <a:rPr dirty="0" sz="2400" spc="-6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4B69"/>
                </a:solidFill>
                <a:latin typeface="Arial MT"/>
                <a:cs typeface="Arial MT"/>
              </a:rPr>
              <a:t>–</a:t>
            </a:r>
            <a:r>
              <a:rPr dirty="0" sz="2400" spc="-7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4B69"/>
                </a:solidFill>
                <a:latin typeface="Arial MT"/>
                <a:cs typeface="Arial MT"/>
              </a:rPr>
              <a:t>IPsec</a:t>
            </a:r>
            <a:r>
              <a:rPr dirty="0" sz="2400" spc="-1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004B69"/>
                </a:solidFill>
                <a:latin typeface="Arial MT"/>
                <a:cs typeface="Arial MT"/>
              </a:rPr>
              <a:t>Transport</a:t>
            </a:r>
            <a:r>
              <a:rPr dirty="0" sz="2400" spc="-7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4B69"/>
                </a:solidFill>
                <a:latin typeface="Arial MT"/>
                <a:cs typeface="Arial MT"/>
              </a:rPr>
              <a:t>and</a:t>
            </a:r>
            <a:r>
              <a:rPr dirty="0" sz="2400" spc="-114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004B69"/>
                </a:solidFill>
                <a:latin typeface="Arial MT"/>
                <a:cs typeface="Arial MT"/>
              </a:rPr>
              <a:t>Tunnel</a:t>
            </a:r>
            <a:r>
              <a:rPr dirty="0" sz="2400" spc="-6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2400" spc="-20">
                <a:solidFill>
                  <a:srgbClr val="004B69"/>
                </a:solidFill>
                <a:latin typeface="Arial MT"/>
                <a:cs typeface="Arial MT"/>
              </a:rPr>
              <a:t>Mode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68553" y="882522"/>
            <a:ext cx="757364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This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video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will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explain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process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IPv4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packet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with</a:t>
            </a:r>
            <a:r>
              <a:rPr dirty="0" sz="1800" spc="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ESP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</a:t>
            </a:r>
            <a:r>
              <a:rPr dirty="0" sz="1800" spc="-10">
                <a:latin typeface="Arial MT"/>
                <a:cs typeface="Arial MT"/>
              </a:rPr>
              <a:t> transport </a:t>
            </a:r>
            <a:r>
              <a:rPr dirty="0" sz="1800">
                <a:latin typeface="Arial MT"/>
                <a:cs typeface="Arial MT"/>
              </a:rPr>
              <a:t>mode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tunnel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mode.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861"/>
            <a:ext cx="5308600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>
                <a:solidFill>
                  <a:srgbClr val="AEE8FA"/>
                </a:solidFill>
              </a:rPr>
              <a:t>8.1</a:t>
            </a:r>
            <a:r>
              <a:rPr dirty="0" sz="4600" spc="-20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VPN</a:t>
            </a:r>
            <a:r>
              <a:rPr dirty="0" sz="4600" spc="-120">
                <a:solidFill>
                  <a:srgbClr val="AEE8FA"/>
                </a:solidFill>
              </a:rPr>
              <a:t> </a:t>
            </a:r>
            <a:r>
              <a:rPr dirty="0" sz="4600" spc="-509">
                <a:solidFill>
                  <a:srgbClr val="AEE8FA"/>
                </a:solidFill>
              </a:rPr>
              <a:t>T</a:t>
            </a:r>
            <a:r>
              <a:rPr dirty="0" sz="4600" spc="-5">
                <a:solidFill>
                  <a:srgbClr val="AEE8FA"/>
                </a:solidFill>
              </a:rPr>
              <a:t>ec</a:t>
            </a:r>
            <a:r>
              <a:rPr dirty="0" sz="4600" spc="10">
                <a:solidFill>
                  <a:srgbClr val="AEE8FA"/>
                </a:solidFill>
              </a:rPr>
              <a:t>h</a:t>
            </a:r>
            <a:r>
              <a:rPr dirty="0" sz="4600" spc="-5">
                <a:solidFill>
                  <a:srgbClr val="AEE8FA"/>
                </a:solidFill>
              </a:rPr>
              <a:t>nolo</a:t>
            </a:r>
            <a:r>
              <a:rPr dirty="0" sz="4600" spc="10">
                <a:solidFill>
                  <a:srgbClr val="AEE8FA"/>
                </a:solidFill>
              </a:rPr>
              <a:t>g</a:t>
            </a:r>
            <a:r>
              <a:rPr dirty="0" sz="4600" spc="5">
                <a:solidFill>
                  <a:srgbClr val="AEE8FA"/>
                </a:solidFill>
              </a:rPr>
              <a:t>y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861"/>
            <a:ext cx="7697470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>
                <a:solidFill>
                  <a:srgbClr val="AEE8FA"/>
                </a:solidFill>
              </a:rPr>
              <a:t>8.4</a:t>
            </a:r>
            <a:r>
              <a:rPr dirty="0" sz="4600" spc="-110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Module</a:t>
            </a:r>
            <a:r>
              <a:rPr dirty="0" sz="4600" spc="-85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Practice</a:t>
            </a:r>
            <a:r>
              <a:rPr dirty="0" sz="4600" spc="-100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and</a:t>
            </a:r>
            <a:r>
              <a:rPr dirty="0" sz="4600" spc="-105">
                <a:solidFill>
                  <a:srgbClr val="AEE8FA"/>
                </a:solidFill>
              </a:rPr>
              <a:t> </a:t>
            </a:r>
            <a:r>
              <a:rPr dirty="0" sz="4600" spc="-20">
                <a:solidFill>
                  <a:srgbClr val="AEE8FA"/>
                </a:solidFill>
              </a:rPr>
              <a:t>Quiz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112013"/>
            <a:ext cx="20574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Module</a:t>
            </a:r>
            <a:r>
              <a:rPr dirty="0" sz="1400" spc="-35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Practice</a:t>
            </a:r>
            <a:r>
              <a:rPr dirty="0" sz="1400" spc="-6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and</a:t>
            </a:r>
            <a:r>
              <a:rPr dirty="0" sz="1400" spc="-3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367086"/>
                </a:solidFill>
                <a:latin typeface="Arial MT"/>
                <a:cs typeface="Arial MT"/>
              </a:rPr>
              <a:t>Quiz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3850"/>
            <a:ext cx="42926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67086"/>
                </a:solidFill>
              </a:rPr>
              <a:t>What</a:t>
            </a:r>
            <a:r>
              <a:rPr dirty="0" sz="2400" spc="-3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did</a:t>
            </a:r>
            <a:r>
              <a:rPr dirty="0" sz="2400" spc="-2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</a:t>
            </a:r>
            <a:r>
              <a:rPr dirty="0" sz="2400" spc="-5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learn</a:t>
            </a:r>
            <a:r>
              <a:rPr dirty="0" sz="2400" spc="-2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in</a:t>
            </a:r>
            <a:r>
              <a:rPr dirty="0" sz="2400" spc="-3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this</a:t>
            </a:r>
            <a:r>
              <a:rPr dirty="0" sz="2400" spc="-40">
                <a:solidFill>
                  <a:srgbClr val="367086"/>
                </a:solidFill>
              </a:rPr>
              <a:t> </a:t>
            </a:r>
            <a:r>
              <a:rPr dirty="0" sz="2400" spc="-10">
                <a:solidFill>
                  <a:srgbClr val="367086"/>
                </a:solidFill>
              </a:rPr>
              <a:t>module?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222910" y="827659"/>
            <a:ext cx="8453120" cy="3439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80975" marR="664845" indent="-168910">
              <a:lnSpc>
                <a:spcPct val="100000"/>
              </a:lnSpc>
              <a:spcBef>
                <a:spcPts val="95"/>
              </a:spcBef>
              <a:buClr>
                <a:srgbClr val="57575B"/>
              </a:buClr>
              <a:buSzPct val="90625"/>
              <a:buChar char="•"/>
              <a:tabLst>
                <a:tab pos="182880" algn="l"/>
              </a:tabLst>
            </a:pP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14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VPN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private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encrypted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keep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confidential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while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is </a:t>
            </a:r>
            <a:r>
              <a:rPr dirty="0" sz="1600" spc="-25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transported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across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public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network.</a:t>
            </a:r>
            <a:endParaRPr sz="1600">
              <a:latin typeface="Arial MT"/>
              <a:cs typeface="Arial MT"/>
            </a:endParaRPr>
          </a:p>
          <a:p>
            <a:pPr algn="just" marL="182245" indent="-169545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2245" algn="l"/>
              </a:tabLst>
            </a:pPr>
            <a:r>
              <a:rPr dirty="0" sz="1600">
                <a:latin typeface="Arial MT"/>
                <a:cs typeface="Arial MT"/>
              </a:rPr>
              <a:t>Benefits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VPNs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cost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savings,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security,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scalability,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compatibility.</a:t>
            </a:r>
            <a:endParaRPr sz="1600">
              <a:latin typeface="Arial MT"/>
              <a:cs typeface="Arial MT"/>
            </a:endParaRPr>
          </a:p>
          <a:p>
            <a:pPr algn="just" marL="180975" marR="302260" indent="-168910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2880" algn="l"/>
              </a:tabLst>
            </a:pPr>
            <a:r>
              <a:rPr dirty="0" sz="1600" spc="-20">
                <a:latin typeface="Arial MT"/>
                <a:cs typeface="Arial MT"/>
              </a:rPr>
              <a:t>Remote-</a:t>
            </a:r>
            <a:r>
              <a:rPr dirty="0" sz="1600">
                <a:latin typeface="Arial MT"/>
                <a:cs typeface="Arial MT"/>
              </a:rPr>
              <a:t>access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VPNs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let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remote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mobile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users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securely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enterprise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by </a:t>
            </a:r>
            <a:r>
              <a:rPr dirty="0" sz="1600" spc="-25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creating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encrypted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tunnel.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Remote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access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VPNs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created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either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IPsec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or </a:t>
            </a:r>
            <a:r>
              <a:rPr dirty="0" sz="1600" spc="-25">
                <a:latin typeface="Arial MT"/>
                <a:cs typeface="Arial MT"/>
              </a:rPr>
              <a:t>	</a:t>
            </a:r>
            <a:r>
              <a:rPr dirty="0" sz="1600" spc="-20">
                <a:latin typeface="Arial MT"/>
                <a:cs typeface="Arial MT"/>
              </a:rPr>
              <a:t>SSL.</a:t>
            </a:r>
            <a:endParaRPr sz="1600">
              <a:latin typeface="Arial MT"/>
              <a:cs typeface="Arial MT"/>
            </a:endParaRPr>
          </a:p>
          <a:p>
            <a:pPr marL="180975" marR="298450" indent="-168910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2880" algn="l"/>
              </a:tabLst>
            </a:pPr>
            <a:r>
              <a:rPr dirty="0" sz="1600" spc="-10">
                <a:latin typeface="Arial MT"/>
                <a:cs typeface="Arial MT"/>
              </a:rPr>
              <a:t>Site-to-</a:t>
            </a:r>
            <a:r>
              <a:rPr dirty="0" sz="1600">
                <a:latin typeface="Arial MT"/>
                <a:cs typeface="Arial MT"/>
              </a:rPr>
              <a:t>site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VPNs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across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untrusted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such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 spc="-25">
                <a:latin typeface="Arial MT"/>
                <a:cs typeface="Arial MT"/>
              </a:rPr>
              <a:t>	</a:t>
            </a:r>
            <a:r>
              <a:rPr dirty="0" sz="1600" spc="-10">
                <a:latin typeface="Arial MT"/>
                <a:cs typeface="Arial MT"/>
              </a:rPr>
              <a:t>internet.</a:t>
            </a:r>
            <a:endParaRPr sz="1600">
              <a:latin typeface="Arial MT"/>
              <a:cs typeface="Arial MT"/>
            </a:endParaRPr>
          </a:p>
          <a:p>
            <a:pPr marL="180975" marR="5080" indent="-168910">
              <a:lnSpc>
                <a:spcPct val="100000"/>
              </a:lnSpc>
              <a:spcBef>
                <a:spcPts val="5"/>
              </a:spcBef>
              <a:buClr>
                <a:srgbClr val="57575B"/>
              </a:buClr>
              <a:buSzPct val="90625"/>
              <a:buChar char="•"/>
              <a:tabLst>
                <a:tab pos="182880" algn="l"/>
              </a:tabLst>
            </a:pP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site-to-</a:t>
            </a:r>
            <a:r>
              <a:rPr dirty="0" sz="1600">
                <a:latin typeface="Arial MT"/>
                <a:cs typeface="Arial MT"/>
              </a:rPr>
              <a:t>site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VPN,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hosts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receive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normal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unencrypted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TCP/IP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through </a:t>
            </a:r>
            <a:r>
              <a:rPr dirty="0" sz="1600" spc="-10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VPN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terminating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device.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VPN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terminating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typically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called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VPN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gateway.</a:t>
            </a:r>
            <a:endParaRPr sz="1600">
              <a:latin typeface="Arial MT"/>
              <a:cs typeface="Arial MT"/>
            </a:endParaRPr>
          </a:p>
          <a:p>
            <a:pPr marL="181610" indent="-168910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1610" algn="l"/>
              </a:tabLst>
            </a:pPr>
            <a:r>
              <a:rPr dirty="0" sz="1600">
                <a:latin typeface="Arial MT"/>
                <a:cs typeface="Arial MT"/>
              </a:rPr>
              <a:t>GRE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0">
                <a:latin typeface="Arial MT"/>
                <a:cs typeface="Arial MT"/>
              </a:rPr>
              <a:t> non-</a:t>
            </a:r>
            <a:r>
              <a:rPr dirty="0" sz="1600">
                <a:latin typeface="Arial MT"/>
                <a:cs typeface="Arial MT"/>
              </a:rPr>
              <a:t>secure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site-to-</a:t>
            </a:r>
            <a:r>
              <a:rPr dirty="0" sz="1600">
                <a:latin typeface="Arial MT"/>
                <a:cs typeface="Arial MT"/>
              </a:rPr>
              <a:t>site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VPN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tunneling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protocol.</a:t>
            </a:r>
            <a:endParaRPr sz="1600">
              <a:latin typeface="Arial MT"/>
              <a:cs typeface="Arial MT"/>
            </a:endParaRPr>
          </a:p>
          <a:p>
            <a:pPr marL="182245" indent="-169545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2245" algn="l"/>
              </a:tabLst>
            </a:pPr>
            <a:r>
              <a:rPr dirty="0" sz="1600">
                <a:latin typeface="Arial MT"/>
                <a:cs typeface="Arial MT"/>
              </a:rPr>
              <a:t>DMVPN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Cisco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software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solution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easily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building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multiple,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dynamic,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scalable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VPNs.</a:t>
            </a:r>
            <a:endParaRPr sz="1600">
              <a:latin typeface="Arial MT"/>
              <a:cs typeface="Arial MT"/>
            </a:endParaRPr>
          </a:p>
          <a:p>
            <a:pPr marL="180975" marR="268605" indent="-168910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2880" algn="l"/>
              </a:tabLst>
            </a:pPr>
            <a:r>
              <a:rPr dirty="0" sz="1600">
                <a:latin typeface="Arial MT"/>
                <a:cs typeface="Arial MT"/>
              </a:rPr>
              <a:t>Like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DMVPNs,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IPsec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VTI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simplifies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process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required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support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multiple </a:t>
            </a:r>
            <a:r>
              <a:rPr dirty="0" sz="1600" spc="-10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sites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remote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access.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112013"/>
            <a:ext cx="20574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Module</a:t>
            </a:r>
            <a:r>
              <a:rPr dirty="0" sz="1400" spc="-35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Practice</a:t>
            </a:r>
            <a:r>
              <a:rPr dirty="0" sz="1400" spc="-6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and</a:t>
            </a:r>
            <a:r>
              <a:rPr dirty="0" sz="1400" spc="-3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367086"/>
                </a:solidFill>
                <a:latin typeface="Arial MT"/>
                <a:cs typeface="Arial MT"/>
              </a:rPr>
              <a:t>Quiz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3850"/>
            <a:ext cx="53117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67086"/>
                </a:solidFill>
              </a:rPr>
              <a:t>What</a:t>
            </a:r>
            <a:r>
              <a:rPr dirty="0" sz="2400" spc="-4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did</a:t>
            </a:r>
            <a:r>
              <a:rPr dirty="0" sz="2400" spc="-3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</a:t>
            </a:r>
            <a:r>
              <a:rPr dirty="0" sz="2400" spc="-6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learn</a:t>
            </a:r>
            <a:r>
              <a:rPr dirty="0" sz="2400" spc="-3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in</a:t>
            </a:r>
            <a:r>
              <a:rPr dirty="0" sz="2400" spc="-4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this</a:t>
            </a:r>
            <a:r>
              <a:rPr dirty="0" sz="2400" spc="-5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module?</a:t>
            </a:r>
            <a:r>
              <a:rPr dirty="0" sz="2400" spc="-25">
                <a:solidFill>
                  <a:srgbClr val="367086"/>
                </a:solidFill>
              </a:rPr>
              <a:t> </a:t>
            </a:r>
            <a:r>
              <a:rPr dirty="0" sz="2400" spc="-10">
                <a:solidFill>
                  <a:srgbClr val="367086"/>
                </a:solidFill>
              </a:rPr>
              <a:t>(Cont.)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222910" y="827659"/>
            <a:ext cx="8532495" cy="22205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1610" indent="-168910">
              <a:lnSpc>
                <a:spcPct val="100000"/>
              </a:lnSpc>
              <a:spcBef>
                <a:spcPts val="95"/>
              </a:spcBef>
              <a:buClr>
                <a:srgbClr val="57575B"/>
              </a:buClr>
              <a:buSzPct val="90625"/>
              <a:buChar char="•"/>
              <a:tabLst>
                <a:tab pos="181610" algn="l"/>
              </a:tabLst>
            </a:pPr>
            <a:r>
              <a:rPr dirty="0" sz="1600">
                <a:latin typeface="Arial MT"/>
                <a:cs typeface="Arial MT"/>
              </a:rPr>
              <a:t>IPsec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protects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authenticates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between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source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destination.</a:t>
            </a:r>
            <a:endParaRPr sz="1600">
              <a:latin typeface="Arial MT"/>
              <a:cs typeface="Arial MT"/>
            </a:endParaRPr>
          </a:p>
          <a:p>
            <a:pPr marL="181610" indent="-168910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1610" algn="l"/>
              </a:tabLst>
            </a:pPr>
            <a:r>
              <a:rPr dirty="0" sz="1600">
                <a:latin typeface="Arial MT"/>
                <a:cs typeface="Arial MT"/>
              </a:rPr>
              <a:t>IPsec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protect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Layer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4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through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Layer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7.</a:t>
            </a:r>
            <a:endParaRPr sz="1600">
              <a:latin typeface="Arial MT"/>
              <a:cs typeface="Arial MT"/>
            </a:endParaRPr>
          </a:p>
          <a:p>
            <a:pPr marL="182245" indent="-169545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2245" algn="l"/>
              </a:tabLst>
            </a:pP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IPsec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framework,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IPsec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confidentiality,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integrity,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origin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authentication,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and</a:t>
            </a:r>
            <a:endParaRPr sz="1600">
              <a:latin typeface="Arial MT"/>
              <a:cs typeface="Arial MT"/>
            </a:endParaRPr>
          </a:p>
          <a:p>
            <a:pPr marL="182880">
              <a:lnSpc>
                <a:spcPct val="100000"/>
              </a:lnSpc>
            </a:pPr>
            <a:r>
              <a:rPr dirty="0" sz="1600" spc="-10">
                <a:latin typeface="Arial MT"/>
                <a:cs typeface="Arial MT"/>
              </a:rPr>
              <a:t>Diffie-Hellman.</a:t>
            </a:r>
            <a:endParaRPr sz="1600">
              <a:latin typeface="Arial MT"/>
              <a:cs typeface="Arial MT"/>
            </a:endParaRPr>
          </a:p>
          <a:p>
            <a:pPr marL="181610" indent="-168910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1610" algn="l"/>
              </a:tabLst>
            </a:pPr>
            <a:r>
              <a:rPr dirty="0" sz="1600">
                <a:latin typeface="Arial MT"/>
                <a:cs typeface="Arial MT"/>
              </a:rPr>
              <a:t>IPsec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encapsulates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using</a:t>
            </a:r>
            <a:r>
              <a:rPr dirty="0" sz="1600" spc="-1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AH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ESP.</a:t>
            </a:r>
            <a:endParaRPr sz="1600">
              <a:latin typeface="Arial MT"/>
              <a:cs typeface="Arial MT"/>
            </a:endParaRPr>
          </a:p>
          <a:p>
            <a:pPr marL="180975" marR="166370" indent="-168910">
              <a:lnSpc>
                <a:spcPct val="100000"/>
              </a:lnSpc>
              <a:buClr>
                <a:srgbClr val="57575B"/>
              </a:buClr>
              <a:buSzPct val="90625"/>
              <a:buChar char="•"/>
              <a:tabLst>
                <a:tab pos="182880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degree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confidentiality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depends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encryption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algorithm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length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key </a:t>
            </a:r>
            <a:r>
              <a:rPr dirty="0" sz="1600" spc="-25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encryption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algorithm.</a:t>
            </a:r>
            <a:endParaRPr sz="1600">
              <a:latin typeface="Arial MT"/>
              <a:cs typeface="Arial MT"/>
            </a:endParaRPr>
          </a:p>
          <a:p>
            <a:pPr marL="180975" marR="153035" indent="-168910">
              <a:lnSpc>
                <a:spcPct val="100000"/>
              </a:lnSpc>
              <a:spcBef>
                <a:spcPts val="5"/>
              </a:spcBef>
              <a:buClr>
                <a:srgbClr val="57575B"/>
              </a:buClr>
              <a:buSzPct val="90625"/>
              <a:buChar char="•"/>
              <a:tabLst>
                <a:tab pos="182880" algn="l"/>
              </a:tabLst>
            </a:pPr>
            <a:r>
              <a:rPr dirty="0" sz="1600">
                <a:latin typeface="Arial MT"/>
                <a:cs typeface="Arial MT"/>
              </a:rPr>
              <a:t>DH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way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two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peers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establish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shared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secret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key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only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know,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even </a:t>
            </a:r>
            <a:r>
              <a:rPr dirty="0" sz="1600" spc="-20">
                <a:latin typeface="Arial MT"/>
                <a:cs typeface="Arial MT"/>
              </a:rPr>
              <a:t>	</a:t>
            </a:r>
            <a:r>
              <a:rPr dirty="0" sz="1600">
                <a:latin typeface="Arial MT"/>
                <a:cs typeface="Arial MT"/>
              </a:rPr>
              <a:t>though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communicating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over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insecure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channel.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3891280" y="2697098"/>
              <a:ext cx="1325245" cy="293370"/>
            </a:xfrm>
            <a:custGeom>
              <a:avLst/>
              <a:gdLst/>
              <a:ahLst/>
              <a:cxnLst/>
              <a:rect l="l" t="t" r="r" b="b"/>
              <a:pathLst>
                <a:path w="1325245" h="293369">
                  <a:moveTo>
                    <a:pt x="216027" y="8509"/>
                  </a:moveTo>
                  <a:lnTo>
                    <a:pt x="206603" y="7188"/>
                  </a:lnTo>
                  <a:lnTo>
                    <a:pt x="191643" y="4254"/>
                  </a:lnTo>
                  <a:lnTo>
                    <a:pt x="171907" y="1333"/>
                  </a:lnTo>
                  <a:lnTo>
                    <a:pt x="100266" y="6883"/>
                  </a:lnTo>
                  <a:lnTo>
                    <a:pt x="59436" y="26416"/>
                  </a:lnTo>
                  <a:lnTo>
                    <a:pt x="27762" y="56959"/>
                  </a:lnTo>
                  <a:lnTo>
                    <a:pt x="7277" y="96875"/>
                  </a:lnTo>
                  <a:lnTo>
                    <a:pt x="0" y="144526"/>
                  </a:lnTo>
                  <a:lnTo>
                    <a:pt x="7696" y="195897"/>
                  </a:lnTo>
                  <a:lnTo>
                    <a:pt x="29006" y="237261"/>
                  </a:lnTo>
                  <a:lnTo>
                    <a:pt x="61302" y="267817"/>
                  </a:lnTo>
                  <a:lnTo>
                    <a:pt x="101917" y="286753"/>
                  </a:lnTo>
                  <a:lnTo>
                    <a:pt x="148209" y="293243"/>
                  </a:lnTo>
                  <a:lnTo>
                    <a:pt x="171907" y="291922"/>
                  </a:lnTo>
                  <a:lnTo>
                    <a:pt x="191643" y="288988"/>
                  </a:lnTo>
                  <a:lnTo>
                    <a:pt x="206603" y="286067"/>
                  </a:lnTo>
                  <a:lnTo>
                    <a:pt x="216027" y="284734"/>
                  </a:lnTo>
                  <a:lnTo>
                    <a:pt x="216027" y="208280"/>
                  </a:lnTo>
                  <a:lnTo>
                    <a:pt x="209029" y="210273"/>
                  </a:lnTo>
                  <a:lnTo>
                    <a:pt x="195326" y="214630"/>
                  </a:lnTo>
                  <a:lnTo>
                    <a:pt x="176085" y="218998"/>
                  </a:lnTo>
                  <a:lnTo>
                    <a:pt x="120929" y="215023"/>
                  </a:lnTo>
                  <a:lnTo>
                    <a:pt x="81559" y="174421"/>
                  </a:lnTo>
                  <a:lnTo>
                    <a:pt x="76200" y="144526"/>
                  </a:lnTo>
                  <a:lnTo>
                    <a:pt x="81559" y="114642"/>
                  </a:lnTo>
                  <a:lnTo>
                    <a:pt x="96875" y="90347"/>
                  </a:lnTo>
                  <a:lnTo>
                    <a:pt x="120929" y="74041"/>
                  </a:lnTo>
                  <a:lnTo>
                    <a:pt x="152527" y="68072"/>
                  </a:lnTo>
                  <a:lnTo>
                    <a:pt x="177914" y="70713"/>
                  </a:lnTo>
                  <a:lnTo>
                    <a:pt x="196938" y="76517"/>
                  </a:lnTo>
                  <a:lnTo>
                    <a:pt x="209638" y="82334"/>
                  </a:lnTo>
                  <a:lnTo>
                    <a:pt x="216027" y="84963"/>
                  </a:lnTo>
                  <a:lnTo>
                    <a:pt x="216027" y="8509"/>
                  </a:lnTo>
                  <a:close/>
                </a:path>
                <a:path w="1325245" h="293369">
                  <a:moveTo>
                    <a:pt x="383578" y="3263"/>
                  </a:moveTo>
                  <a:lnTo>
                    <a:pt x="312674" y="3263"/>
                  </a:lnTo>
                  <a:lnTo>
                    <a:pt x="312674" y="286893"/>
                  </a:lnTo>
                  <a:lnTo>
                    <a:pt x="383578" y="286893"/>
                  </a:lnTo>
                  <a:lnTo>
                    <a:pt x="383578" y="3263"/>
                  </a:lnTo>
                  <a:close/>
                </a:path>
                <a:path w="1325245" h="293369">
                  <a:moveTo>
                    <a:pt x="670433" y="199771"/>
                  </a:moveTo>
                  <a:lnTo>
                    <a:pt x="654113" y="149339"/>
                  </a:lnTo>
                  <a:lnTo>
                    <a:pt x="603123" y="114808"/>
                  </a:lnTo>
                  <a:lnTo>
                    <a:pt x="586359" y="110490"/>
                  </a:lnTo>
                  <a:lnTo>
                    <a:pt x="575792" y="107137"/>
                  </a:lnTo>
                  <a:lnTo>
                    <a:pt x="564807" y="102539"/>
                  </a:lnTo>
                  <a:lnTo>
                    <a:pt x="556183" y="95542"/>
                  </a:lnTo>
                  <a:lnTo>
                    <a:pt x="552704" y="84963"/>
                  </a:lnTo>
                  <a:lnTo>
                    <a:pt x="555790" y="73875"/>
                  </a:lnTo>
                  <a:lnTo>
                    <a:pt x="564807" y="65938"/>
                  </a:lnTo>
                  <a:lnTo>
                    <a:pt x="579323" y="61163"/>
                  </a:lnTo>
                  <a:lnTo>
                    <a:pt x="598932" y="59563"/>
                  </a:lnTo>
                  <a:lnTo>
                    <a:pt x="615759" y="60896"/>
                  </a:lnTo>
                  <a:lnTo>
                    <a:pt x="632587" y="63817"/>
                  </a:lnTo>
                  <a:lnTo>
                    <a:pt x="646252" y="66751"/>
                  </a:lnTo>
                  <a:lnTo>
                    <a:pt x="653669" y="68072"/>
                  </a:lnTo>
                  <a:lnTo>
                    <a:pt x="653669" y="59563"/>
                  </a:lnTo>
                  <a:lnTo>
                    <a:pt x="653669" y="8509"/>
                  </a:lnTo>
                  <a:lnTo>
                    <a:pt x="645985" y="7188"/>
                  </a:lnTo>
                  <a:lnTo>
                    <a:pt x="630491" y="4254"/>
                  </a:lnTo>
                  <a:lnTo>
                    <a:pt x="608698" y="1333"/>
                  </a:lnTo>
                  <a:lnTo>
                    <a:pt x="582168" y="0"/>
                  </a:lnTo>
                  <a:lnTo>
                    <a:pt x="539102" y="6184"/>
                  </a:lnTo>
                  <a:lnTo>
                    <a:pt x="505917" y="23926"/>
                  </a:lnTo>
                  <a:lnTo>
                    <a:pt x="484555" y="52031"/>
                  </a:lnTo>
                  <a:lnTo>
                    <a:pt x="477012" y="89281"/>
                  </a:lnTo>
                  <a:lnTo>
                    <a:pt x="482917" y="119824"/>
                  </a:lnTo>
                  <a:lnTo>
                    <a:pt x="499084" y="142392"/>
                  </a:lnTo>
                  <a:lnTo>
                    <a:pt x="523138" y="158597"/>
                  </a:lnTo>
                  <a:lnTo>
                    <a:pt x="552704" y="170053"/>
                  </a:lnTo>
                  <a:lnTo>
                    <a:pt x="556895" y="174244"/>
                  </a:lnTo>
                  <a:lnTo>
                    <a:pt x="565277" y="174244"/>
                  </a:lnTo>
                  <a:lnTo>
                    <a:pt x="577659" y="180695"/>
                  </a:lnTo>
                  <a:lnTo>
                    <a:pt x="588429" y="187553"/>
                  </a:lnTo>
                  <a:lnTo>
                    <a:pt x="596036" y="195211"/>
                  </a:lnTo>
                  <a:lnTo>
                    <a:pt x="598932" y="204089"/>
                  </a:lnTo>
                  <a:lnTo>
                    <a:pt x="595718" y="215188"/>
                  </a:lnTo>
                  <a:lnTo>
                    <a:pt x="585812" y="223126"/>
                  </a:lnTo>
                  <a:lnTo>
                    <a:pt x="568820" y="227901"/>
                  </a:lnTo>
                  <a:lnTo>
                    <a:pt x="544322" y="229489"/>
                  </a:lnTo>
                  <a:lnTo>
                    <a:pt x="522630" y="228168"/>
                  </a:lnTo>
                  <a:lnTo>
                    <a:pt x="503326" y="225247"/>
                  </a:lnTo>
                  <a:lnTo>
                    <a:pt x="488734" y="222313"/>
                  </a:lnTo>
                  <a:lnTo>
                    <a:pt x="481203" y="220980"/>
                  </a:lnTo>
                  <a:lnTo>
                    <a:pt x="481203" y="284734"/>
                  </a:lnTo>
                  <a:lnTo>
                    <a:pt x="487705" y="286067"/>
                  </a:lnTo>
                  <a:lnTo>
                    <a:pt x="504850" y="288988"/>
                  </a:lnTo>
                  <a:lnTo>
                    <a:pt x="529094" y="291922"/>
                  </a:lnTo>
                  <a:lnTo>
                    <a:pt x="556895" y="293243"/>
                  </a:lnTo>
                  <a:lnTo>
                    <a:pt x="597725" y="288213"/>
                  </a:lnTo>
                  <a:lnTo>
                    <a:pt x="634187" y="272034"/>
                  </a:lnTo>
                  <a:lnTo>
                    <a:pt x="660387" y="243103"/>
                  </a:lnTo>
                  <a:lnTo>
                    <a:pt x="663536" y="229489"/>
                  </a:lnTo>
                  <a:lnTo>
                    <a:pt x="670433" y="199771"/>
                  </a:lnTo>
                  <a:close/>
                </a:path>
                <a:path w="1325245" h="293369">
                  <a:moveTo>
                    <a:pt x="954024" y="8509"/>
                  </a:moveTo>
                  <a:lnTo>
                    <a:pt x="944816" y="7188"/>
                  </a:lnTo>
                  <a:lnTo>
                    <a:pt x="930109" y="4254"/>
                  </a:lnTo>
                  <a:lnTo>
                    <a:pt x="910691" y="1333"/>
                  </a:lnTo>
                  <a:lnTo>
                    <a:pt x="840117" y="6883"/>
                  </a:lnTo>
                  <a:lnTo>
                    <a:pt x="799884" y="26416"/>
                  </a:lnTo>
                  <a:lnTo>
                    <a:pt x="768667" y="56959"/>
                  </a:lnTo>
                  <a:lnTo>
                    <a:pt x="748474" y="96875"/>
                  </a:lnTo>
                  <a:lnTo>
                    <a:pt x="741299" y="144526"/>
                  </a:lnTo>
                  <a:lnTo>
                    <a:pt x="748868" y="195897"/>
                  </a:lnTo>
                  <a:lnTo>
                    <a:pt x="769874" y="237261"/>
                  </a:lnTo>
                  <a:lnTo>
                    <a:pt x="801700" y="267817"/>
                  </a:lnTo>
                  <a:lnTo>
                    <a:pt x="841717" y="286753"/>
                  </a:lnTo>
                  <a:lnTo>
                    <a:pt x="887349" y="293243"/>
                  </a:lnTo>
                  <a:lnTo>
                    <a:pt x="910691" y="291922"/>
                  </a:lnTo>
                  <a:lnTo>
                    <a:pt x="930109" y="288988"/>
                  </a:lnTo>
                  <a:lnTo>
                    <a:pt x="944816" y="286067"/>
                  </a:lnTo>
                  <a:lnTo>
                    <a:pt x="954024" y="284734"/>
                  </a:lnTo>
                  <a:lnTo>
                    <a:pt x="954024" y="208280"/>
                  </a:lnTo>
                  <a:lnTo>
                    <a:pt x="947813" y="210273"/>
                  </a:lnTo>
                  <a:lnTo>
                    <a:pt x="935761" y="214630"/>
                  </a:lnTo>
                  <a:lnTo>
                    <a:pt x="918222" y="218998"/>
                  </a:lnTo>
                  <a:lnTo>
                    <a:pt x="862101" y="215023"/>
                  </a:lnTo>
                  <a:lnTo>
                    <a:pt x="821690" y="174421"/>
                  </a:lnTo>
                  <a:lnTo>
                    <a:pt x="816356" y="144526"/>
                  </a:lnTo>
                  <a:lnTo>
                    <a:pt x="822286" y="114642"/>
                  </a:lnTo>
                  <a:lnTo>
                    <a:pt x="838784" y="90347"/>
                  </a:lnTo>
                  <a:lnTo>
                    <a:pt x="863879" y="74041"/>
                  </a:lnTo>
                  <a:lnTo>
                    <a:pt x="895604" y="68072"/>
                  </a:lnTo>
                  <a:lnTo>
                    <a:pt x="918222" y="70713"/>
                  </a:lnTo>
                  <a:lnTo>
                    <a:pt x="935761" y="76517"/>
                  </a:lnTo>
                  <a:lnTo>
                    <a:pt x="947813" y="82334"/>
                  </a:lnTo>
                  <a:lnTo>
                    <a:pt x="954024" y="84963"/>
                  </a:lnTo>
                  <a:lnTo>
                    <a:pt x="954024" y="8509"/>
                  </a:lnTo>
                  <a:close/>
                </a:path>
                <a:path w="1325245" h="293369">
                  <a:moveTo>
                    <a:pt x="1324737" y="144526"/>
                  </a:moveTo>
                  <a:lnTo>
                    <a:pt x="1317929" y="98488"/>
                  </a:lnTo>
                  <a:lnTo>
                    <a:pt x="1305064" y="72263"/>
                  </a:lnTo>
                  <a:lnTo>
                    <a:pt x="1298448" y="58762"/>
                  </a:lnTo>
                  <a:lnTo>
                    <a:pt x="1267701" y="27622"/>
                  </a:lnTo>
                  <a:lnTo>
                    <a:pt x="1249299" y="18402"/>
                  </a:lnTo>
                  <a:lnTo>
                    <a:pt x="1249299" y="144526"/>
                  </a:lnTo>
                  <a:lnTo>
                    <a:pt x="1244053" y="174421"/>
                  </a:lnTo>
                  <a:lnTo>
                    <a:pt x="1229385" y="198716"/>
                  </a:lnTo>
                  <a:lnTo>
                    <a:pt x="1206855" y="215023"/>
                  </a:lnTo>
                  <a:lnTo>
                    <a:pt x="1178052" y="220980"/>
                  </a:lnTo>
                  <a:lnTo>
                    <a:pt x="1149235" y="215023"/>
                  </a:lnTo>
                  <a:lnTo>
                    <a:pt x="1126705" y="198716"/>
                  </a:lnTo>
                  <a:lnTo>
                    <a:pt x="1112037" y="174421"/>
                  </a:lnTo>
                  <a:lnTo>
                    <a:pt x="1106805" y="144526"/>
                  </a:lnTo>
                  <a:lnTo>
                    <a:pt x="1112037" y="117119"/>
                  </a:lnTo>
                  <a:lnTo>
                    <a:pt x="1126705" y="94068"/>
                  </a:lnTo>
                  <a:lnTo>
                    <a:pt x="1149235" y="78181"/>
                  </a:lnTo>
                  <a:lnTo>
                    <a:pt x="1178052" y="72263"/>
                  </a:lnTo>
                  <a:lnTo>
                    <a:pt x="1206855" y="78181"/>
                  </a:lnTo>
                  <a:lnTo>
                    <a:pt x="1229385" y="94068"/>
                  </a:lnTo>
                  <a:lnTo>
                    <a:pt x="1244053" y="117119"/>
                  </a:lnTo>
                  <a:lnTo>
                    <a:pt x="1249299" y="144526"/>
                  </a:lnTo>
                  <a:lnTo>
                    <a:pt x="1249299" y="18402"/>
                  </a:lnTo>
                  <a:lnTo>
                    <a:pt x="1227099" y="7277"/>
                  </a:lnTo>
                  <a:lnTo>
                    <a:pt x="1178052" y="0"/>
                  </a:lnTo>
                  <a:lnTo>
                    <a:pt x="1128991" y="7277"/>
                  </a:lnTo>
                  <a:lnTo>
                    <a:pt x="1088390" y="27622"/>
                  </a:lnTo>
                  <a:lnTo>
                    <a:pt x="1057643" y="58762"/>
                  </a:lnTo>
                  <a:lnTo>
                    <a:pt x="1038161" y="98488"/>
                  </a:lnTo>
                  <a:lnTo>
                    <a:pt x="1031367" y="144526"/>
                  </a:lnTo>
                  <a:lnTo>
                    <a:pt x="1038161" y="191020"/>
                  </a:lnTo>
                  <a:lnTo>
                    <a:pt x="1057643" y="231775"/>
                  </a:lnTo>
                  <a:lnTo>
                    <a:pt x="1088390" y="264160"/>
                  </a:lnTo>
                  <a:lnTo>
                    <a:pt x="1128991" y="285534"/>
                  </a:lnTo>
                  <a:lnTo>
                    <a:pt x="1178052" y="293243"/>
                  </a:lnTo>
                  <a:lnTo>
                    <a:pt x="1227099" y="285534"/>
                  </a:lnTo>
                  <a:lnTo>
                    <a:pt x="1267701" y="264160"/>
                  </a:lnTo>
                  <a:lnTo>
                    <a:pt x="1298448" y="231775"/>
                  </a:lnTo>
                  <a:lnTo>
                    <a:pt x="1303604" y="220980"/>
                  </a:lnTo>
                  <a:lnTo>
                    <a:pt x="1317929" y="191020"/>
                  </a:lnTo>
                  <a:lnTo>
                    <a:pt x="1324737" y="144526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46246" y="2361945"/>
              <a:ext cx="70992" cy="14503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39666" y="2265171"/>
              <a:ext cx="70866" cy="241807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4133088" y="2129917"/>
              <a:ext cx="71120" cy="448309"/>
            </a:xfrm>
            <a:custGeom>
              <a:avLst/>
              <a:gdLst/>
              <a:ahLst/>
              <a:cxnLst/>
              <a:rect l="l" t="t" r="r" b="b"/>
              <a:pathLst>
                <a:path w="71120" h="448310">
                  <a:moveTo>
                    <a:pt x="33274" y="0"/>
                  </a:moveTo>
                  <a:lnTo>
                    <a:pt x="21056" y="2903"/>
                  </a:lnTo>
                  <a:lnTo>
                    <a:pt x="10398" y="10556"/>
                  </a:lnTo>
                  <a:lnTo>
                    <a:pt x="2859" y="21377"/>
                  </a:lnTo>
                  <a:lnTo>
                    <a:pt x="0" y="33781"/>
                  </a:lnTo>
                  <a:lnTo>
                    <a:pt x="0" y="409956"/>
                  </a:lnTo>
                  <a:lnTo>
                    <a:pt x="2859" y="424783"/>
                  </a:lnTo>
                  <a:lnTo>
                    <a:pt x="10398" y="436848"/>
                  </a:lnTo>
                  <a:lnTo>
                    <a:pt x="21056" y="444960"/>
                  </a:lnTo>
                  <a:lnTo>
                    <a:pt x="33274" y="447928"/>
                  </a:lnTo>
                  <a:lnTo>
                    <a:pt x="47988" y="444960"/>
                  </a:lnTo>
                  <a:lnTo>
                    <a:pt x="59928" y="436848"/>
                  </a:lnTo>
                  <a:lnTo>
                    <a:pt x="67939" y="424783"/>
                  </a:lnTo>
                  <a:lnTo>
                    <a:pt x="70865" y="409956"/>
                  </a:lnTo>
                  <a:lnTo>
                    <a:pt x="70865" y="33781"/>
                  </a:lnTo>
                  <a:lnTo>
                    <a:pt x="67939" y="21377"/>
                  </a:lnTo>
                  <a:lnTo>
                    <a:pt x="59928" y="10556"/>
                  </a:lnTo>
                  <a:lnTo>
                    <a:pt x="47988" y="2903"/>
                  </a:lnTo>
                  <a:lnTo>
                    <a:pt x="33274" y="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26382" y="2265171"/>
              <a:ext cx="70992" cy="241807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13223" y="2265171"/>
              <a:ext cx="70865" cy="241807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19803" y="2361945"/>
              <a:ext cx="70866" cy="145034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4906517" y="2129917"/>
              <a:ext cx="71120" cy="448309"/>
            </a:xfrm>
            <a:custGeom>
              <a:avLst/>
              <a:gdLst/>
              <a:ahLst/>
              <a:cxnLst/>
              <a:rect l="l" t="t" r="r" b="b"/>
              <a:pathLst>
                <a:path w="71120" h="448310">
                  <a:moveTo>
                    <a:pt x="37592" y="0"/>
                  </a:moveTo>
                  <a:lnTo>
                    <a:pt x="22931" y="2903"/>
                  </a:lnTo>
                  <a:lnTo>
                    <a:pt x="10985" y="10556"/>
                  </a:lnTo>
                  <a:lnTo>
                    <a:pt x="2944" y="21377"/>
                  </a:lnTo>
                  <a:lnTo>
                    <a:pt x="0" y="33781"/>
                  </a:lnTo>
                  <a:lnTo>
                    <a:pt x="0" y="409956"/>
                  </a:lnTo>
                  <a:lnTo>
                    <a:pt x="2944" y="424783"/>
                  </a:lnTo>
                  <a:lnTo>
                    <a:pt x="10985" y="436848"/>
                  </a:lnTo>
                  <a:lnTo>
                    <a:pt x="22931" y="444960"/>
                  </a:lnTo>
                  <a:lnTo>
                    <a:pt x="37592" y="447928"/>
                  </a:lnTo>
                  <a:lnTo>
                    <a:pt x="49829" y="444960"/>
                  </a:lnTo>
                  <a:lnTo>
                    <a:pt x="60531" y="436848"/>
                  </a:lnTo>
                  <a:lnTo>
                    <a:pt x="68113" y="424783"/>
                  </a:lnTo>
                  <a:lnTo>
                    <a:pt x="70993" y="409956"/>
                  </a:lnTo>
                  <a:lnTo>
                    <a:pt x="70993" y="33781"/>
                  </a:lnTo>
                  <a:lnTo>
                    <a:pt x="68113" y="21377"/>
                  </a:lnTo>
                  <a:lnTo>
                    <a:pt x="60531" y="10556"/>
                  </a:lnTo>
                  <a:lnTo>
                    <a:pt x="49829" y="2903"/>
                  </a:lnTo>
                  <a:lnTo>
                    <a:pt x="37592" y="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9939" y="2265171"/>
              <a:ext cx="70865" cy="241807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93359" y="2361945"/>
              <a:ext cx="70865" cy="1450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5208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VPN</a:t>
            </a:r>
            <a:r>
              <a:rPr dirty="0" sz="1600" spc="-4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Technology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2708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Virtual</a:t>
            </a:r>
            <a:r>
              <a:rPr dirty="0" sz="2400" spc="-114"/>
              <a:t> </a:t>
            </a:r>
            <a:r>
              <a:rPr dirty="0" sz="2400"/>
              <a:t>Private</a:t>
            </a:r>
            <a:r>
              <a:rPr dirty="0" sz="2400" spc="-120"/>
              <a:t> </a:t>
            </a:r>
            <a:r>
              <a:rPr dirty="0" sz="2400" spc="-10"/>
              <a:t>Networks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884047"/>
            <a:ext cx="3860800" cy="2806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5600" marR="45085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8140" algn="l"/>
              </a:tabLst>
            </a:pPr>
            <a:r>
              <a:rPr dirty="0" sz="1600">
                <a:latin typeface="Arial MT"/>
                <a:cs typeface="Arial MT"/>
              </a:rPr>
              <a:t>	Virtual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private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(VPNs)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to </a:t>
            </a:r>
            <a:r>
              <a:rPr dirty="0" sz="1600">
                <a:latin typeface="Arial MT"/>
                <a:cs typeface="Arial MT"/>
              </a:rPr>
              <a:t>create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end-to-</a:t>
            </a:r>
            <a:r>
              <a:rPr dirty="0" sz="1600">
                <a:latin typeface="Arial MT"/>
                <a:cs typeface="Arial MT"/>
              </a:rPr>
              <a:t>end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private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 connections.</a:t>
            </a:r>
            <a:endParaRPr sz="1600">
              <a:latin typeface="Arial MT"/>
              <a:cs typeface="Arial MT"/>
            </a:endParaRPr>
          </a:p>
          <a:p>
            <a:pPr marL="355600" marR="259079" indent="-343535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9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VPN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virtual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carries </a:t>
            </a:r>
            <a:r>
              <a:rPr dirty="0" sz="1600">
                <a:latin typeface="Arial MT"/>
                <a:cs typeface="Arial MT"/>
              </a:rPr>
              <a:t>information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within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private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network, </a:t>
            </a:r>
            <a:r>
              <a:rPr dirty="0" sz="1600">
                <a:latin typeface="Arial MT"/>
                <a:cs typeface="Arial MT"/>
              </a:rPr>
              <a:t>but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information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actually </a:t>
            </a:r>
            <a:r>
              <a:rPr dirty="0" sz="1600">
                <a:latin typeface="Arial MT"/>
                <a:cs typeface="Arial MT"/>
              </a:rPr>
              <a:t>transported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over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public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network.</a:t>
            </a:r>
            <a:endParaRPr sz="1600">
              <a:latin typeface="Arial MT"/>
              <a:cs typeface="Arial MT"/>
            </a:endParaRPr>
          </a:p>
          <a:p>
            <a:pPr marL="355600" marR="5080" indent="-343535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VPN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private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is </a:t>
            </a:r>
            <a:r>
              <a:rPr dirty="0" sz="1600">
                <a:latin typeface="Arial MT"/>
                <a:cs typeface="Arial MT"/>
              </a:rPr>
              <a:t>encrypted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keep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confidential </a:t>
            </a:r>
            <a:r>
              <a:rPr dirty="0" sz="1600">
                <a:latin typeface="Arial MT"/>
                <a:cs typeface="Arial MT"/>
              </a:rPr>
              <a:t>while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transported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across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public network.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5701" y="855344"/>
            <a:ext cx="4039960" cy="2902330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VPN</a:t>
            </a:r>
            <a:r>
              <a:rPr dirty="0" spc="-40"/>
              <a:t> </a:t>
            </a:r>
            <a:r>
              <a:rPr dirty="0" spc="-10"/>
              <a:t>Technology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VPN</a:t>
            </a:r>
            <a:r>
              <a:rPr dirty="0" sz="2400" spc="-20"/>
              <a:t> </a:t>
            </a:r>
            <a:r>
              <a:rPr dirty="0" sz="2400" spc="-10"/>
              <a:t>Benefits</a:t>
            </a:r>
            <a:endParaRPr sz="2400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8116570" cy="8058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Modern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VPNs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now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support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encryption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features,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such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Internet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Protocol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Security </a:t>
            </a:r>
            <a:r>
              <a:rPr dirty="0" sz="1600">
                <a:latin typeface="Arial MT"/>
                <a:cs typeface="Arial MT"/>
              </a:rPr>
              <a:t>(IPsec)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Secure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Sockets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Layer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(SSL)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VPNs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secure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between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sites.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Major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benefits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VPNs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shown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table:</a:t>
            </a:r>
            <a:endParaRPr sz="1600">
              <a:latin typeface="Arial MT"/>
              <a:cs typeface="Arial MT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425615" y="1951354"/>
          <a:ext cx="8369300" cy="2507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1910"/>
                <a:gridCol w="6969125"/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Benefit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b="1">
                          <a:latin typeface="Arial"/>
                          <a:cs typeface="Arial"/>
                        </a:rPr>
                        <a:t>Cost</a:t>
                      </a:r>
                      <a:r>
                        <a:rPr dirty="0" sz="14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latin typeface="Arial"/>
                          <a:cs typeface="Arial"/>
                        </a:rPr>
                        <a:t>Savings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009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Organizations</a:t>
                      </a:r>
                      <a:r>
                        <a:rPr dirty="0" sz="14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can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use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VPNs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reduce</a:t>
                      </a:r>
                      <a:r>
                        <a:rPr dirty="0" sz="14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their</a:t>
                      </a:r>
                      <a:r>
                        <a:rPr dirty="0" sz="14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connectivity</a:t>
                      </a:r>
                      <a:r>
                        <a:rPr dirty="0" sz="14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costs</a:t>
                      </a:r>
                      <a:r>
                        <a:rPr dirty="0" sz="14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while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simultaneously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increasing</a:t>
                      </a:r>
                      <a:r>
                        <a:rPr dirty="0" sz="1400" spc="-7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remote</a:t>
                      </a:r>
                      <a:r>
                        <a:rPr dirty="0" sz="14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connection</a:t>
                      </a:r>
                      <a:r>
                        <a:rPr dirty="0" sz="14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bandwidth.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10" b="1">
                          <a:latin typeface="Arial"/>
                          <a:cs typeface="Arial"/>
                        </a:rPr>
                        <a:t>Security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Encryption</a:t>
                      </a:r>
                      <a:r>
                        <a:rPr dirty="0" sz="14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authentication</a:t>
                      </a:r>
                      <a:r>
                        <a:rPr dirty="0" sz="14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protocols</a:t>
                      </a:r>
                      <a:r>
                        <a:rPr dirty="0" sz="14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protect</a:t>
                      </a:r>
                      <a:r>
                        <a:rPr dirty="0" sz="14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data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from</a:t>
                      </a:r>
                      <a:r>
                        <a:rPr dirty="0" sz="14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unauthorized</a:t>
                      </a:r>
                      <a:r>
                        <a:rPr dirty="0" sz="14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access.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 spc="-10" b="1">
                          <a:latin typeface="Arial"/>
                          <a:cs typeface="Arial"/>
                        </a:rPr>
                        <a:t>Scalability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VPNs</a:t>
                      </a:r>
                      <a:r>
                        <a:rPr dirty="0" sz="14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allow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organizations</a:t>
                      </a:r>
                      <a:r>
                        <a:rPr dirty="0" sz="1400" spc="-6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use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internet,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making</a:t>
                      </a:r>
                      <a:r>
                        <a:rPr dirty="0" sz="14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it</a:t>
                      </a:r>
                      <a:r>
                        <a:rPr dirty="0" sz="1400" spc="-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easy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add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new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users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without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adding</a:t>
                      </a:r>
                      <a:r>
                        <a:rPr dirty="0" sz="1400" spc="-6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significant</a:t>
                      </a:r>
                      <a:r>
                        <a:rPr dirty="0" sz="1400" spc="-7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infrastructure.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7308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 spc="-10" b="1">
                          <a:latin typeface="Arial"/>
                          <a:cs typeface="Arial"/>
                        </a:rPr>
                        <a:t>Compatibility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1750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VPNs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can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be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implemented</a:t>
                      </a:r>
                      <a:r>
                        <a:rPr dirty="0" sz="1400" spc="-6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across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wide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variety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WAN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link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options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including broadband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technologies.</a:t>
                      </a:r>
                      <a:r>
                        <a:rPr dirty="0" sz="14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Remote</a:t>
                      </a:r>
                      <a:r>
                        <a:rPr dirty="0" sz="1400" spc="-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workers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can</a:t>
                      </a:r>
                      <a:r>
                        <a:rPr dirty="0" sz="1400" spc="-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use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these</a:t>
                      </a:r>
                      <a:r>
                        <a:rPr dirty="0" sz="14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high-speed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connections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gain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secure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access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corporate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networks.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VPN</a:t>
            </a:r>
            <a:r>
              <a:rPr dirty="0" spc="-40"/>
              <a:t> </a:t>
            </a:r>
            <a:r>
              <a:rPr dirty="0" spc="-10"/>
              <a:t>Technology</a:t>
            </a:r>
          </a:p>
          <a:p>
            <a:pPr marL="12700">
              <a:lnSpc>
                <a:spcPts val="2580"/>
              </a:lnSpc>
            </a:pPr>
            <a:r>
              <a:rPr dirty="0" sz="2400" spc="-10"/>
              <a:t>Site-to-</a:t>
            </a:r>
            <a:r>
              <a:rPr dirty="0" sz="2400"/>
              <a:t>Site</a:t>
            </a:r>
            <a:r>
              <a:rPr dirty="0" sz="2400" spc="-40"/>
              <a:t> </a:t>
            </a:r>
            <a:r>
              <a:rPr dirty="0" sz="2400"/>
              <a:t>and</a:t>
            </a:r>
            <a:r>
              <a:rPr dirty="0" sz="2400" spc="-45"/>
              <a:t> </a:t>
            </a:r>
            <a:r>
              <a:rPr dirty="0" sz="2400" spc="-20"/>
              <a:t>Remote</a:t>
            </a:r>
            <a:r>
              <a:rPr dirty="0" sz="2400" spc="-145"/>
              <a:t> </a:t>
            </a:r>
            <a:r>
              <a:rPr dirty="0" sz="2400"/>
              <a:t>Access</a:t>
            </a:r>
            <a:r>
              <a:rPr dirty="0" sz="2400" spc="-35"/>
              <a:t> </a:t>
            </a:r>
            <a:r>
              <a:rPr dirty="0" sz="2400" spc="-20"/>
              <a:t>VPNs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753427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site-to-</a:t>
            </a:r>
            <a:r>
              <a:rPr dirty="0" sz="1600">
                <a:latin typeface="Arial MT"/>
                <a:cs typeface="Arial MT"/>
              </a:rPr>
              <a:t>site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VPN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terminated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VPN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gateways.</a:t>
            </a:r>
            <a:r>
              <a:rPr dirty="0" sz="1600" spc="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VPN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only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encrypted </a:t>
            </a:r>
            <a:r>
              <a:rPr dirty="0" sz="1600">
                <a:latin typeface="Arial MT"/>
                <a:cs typeface="Arial MT"/>
              </a:rPr>
              <a:t>between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gateways.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Internal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hosts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have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knowledge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VPN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used.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2937" y="1688376"/>
            <a:ext cx="6411922" cy="2589885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VPN</a:t>
            </a:r>
            <a:r>
              <a:rPr dirty="0" spc="-40"/>
              <a:t> </a:t>
            </a:r>
            <a:r>
              <a:rPr dirty="0" spc="-10"/>
              <a:t>Technology</a:t>
            </a:r>
          </a:p>
          <a:p>
            <a:pPr marL="12700">
              <a:lnSpc>
                <a:spcPts val="2580"/>
              </a:lnSpc>
            </a:pPr>
            <a:r>
              <a:rPr dirty="0" sz="2400" spc="-10"/>
              <a:t>Site-to-</a:t>
            </a:r>
            <a:r>
              <a:rPr dirty="0" sz="2400"/>
              <a:t>Site</a:t>
            </a:r>
            <a:r>
              <a:rPr dirty="0" sz="2400" spc="-45"/>
              <a:t> </a:t>
            </a:r>
            <a:r>
              <a:rPr dirty="0" sz="2400"/>
              <a:t>and</a:t>
            </a:r>
            <a:r>
              <a:rPr dirty="0" sz="2400" spc="-50"/>
              <a:t> </a:t>
            </a:r>
            <a:r>
              <a:rPr dirty="0" sz="2400" spc="-20"/>
              <a:t>Remote</a:t>
            </a:r>
            <a:r>
              <a:rPr dirty="0" sz="2400" spc="-145"/>
              <a:t> </a:t>
            </a:r>
            <a:r>
              <a:rPr dirty="0" sz="2400"/>
              <a:t>Access</a:t>
            </a:r>
            <a:r>
              <a:rPr dirty="0" sz="2400" spc="-45"/>
              <a:t> </a:t>
            </a:r>
            <a:r>
              <a:rPr dirty="0" sz="2400"/>
              <a:t>VPNs</a:t>
            </a:r>
            <a:r>
              <a:rPr dirty="0" sz="2400" spc="-40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8017509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1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remote-</a:t>
            </a:r>
            <a:r>
              <a:rPr dirty="0" sz="1600">
                <a:latin typeface="Arial MT"/>
                <a:cs typeface="Arial MT"/>
              </a:rPr>
              <a:t>access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VPN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dynamically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created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establish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secure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connection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between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50">
                <a:latin typeface="Arial MT"/>
                <a:cs typeface="Arial MT"/>
              </a:rPr>
              <a:t>a </a:t>
            </a:r>
            <a:r>
              <a:rPr dirty="0" sz="1600">
                <a:latin typeface="Arial MT"/>
                <a:cs typeface="Arial MT"/>
              </a:rPr>
              <a:t>client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VPN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terminating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device.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5225" y="1624411"/>
            <a:ext cx="6582642" cy="2499413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VPN</a:t>
            </a:r>
            <a:r>
              <a:rPr dirty="0" spc="-40"/>
              <a:t> </a:t>
            </a:r>
            <a:r>
              <a:rPr dirty="0" spc="-10"/>
              <a:t>Technology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Enterprise</a:t>
            </a:r>
            <a:r>
              <a:rPr dirty="0" sz="2400" spc="-100"/>
              <a:t> </a:t>
            </a:r>
            <a:r>
              <a:rPr dirty="0" sz="2400"/>
              <a:t>and</a:t>
            </a:r>
            <a:r>
              <a:rPr dirty="0" sz="2400" spc="-110"/>
              <a:t> </a:t>
            </a:r>
            <a:r>
              <a:rPr dirty="0" sz="2400"/>
              <a:t>Service</a:t>
            </a:r>
            <a:r>
              <a:rPr dirty="0" sz="2400" spc="-100"/>
              <a:t> </a:t>
            </a:r>
            <a:r>
              <a:rPr dirty="0" sz="2400"/>
              <a:t>Provider</a:t>
            </a:r>
            <a:r>
              <a:rPr dirty="0" sz="2400" spc="-90"/>
              <a:t> </a:t>
            </a:r>
            <a:r>
              <a:rPr dirty="0" sz="2400" spc="-20"/>
              <a:t>VPNs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884047"/>
            <a:ext cx="3206750" cy="37992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7035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VPNs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managed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and </a:t>
            </a:r>
            <a:r>
              <a:rPr dirty="0" sz="1600">
                <a:latin typeface="Arial MT"/>
                <a:cs typeface="Arial MT"/>
              </a:rPr>
              <a:t>deployed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as:</a:t>
            </a:r>
            <a:endParaRPr sz="16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334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400" b="1">
                <a:latin typeface="Arial"/>
                <a:cs typeface="Arial"/>
              </a:rPr>
              <a:t>Enterprise</a:t>
            </a:r>
            <a:r>
              <a:rPr dirty="0" sz="1400" spc="-6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VPNs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-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common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solution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securing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enterprise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traffic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across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internet.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Site-to-site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remote </a:t>
            </a:r>
            <a:r>
              <a:rPr dirty="0" sz="1400">
                <a:latin typeface="Arial MT"/>
                <a:cs typeface="Arial MT"/>
              </a:rPr>
              <a:t>access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VPNs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created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and </a:t>
            </a:r>
            <a:r>
              <a:rPr dirty="0" sz="1400">
                <a:latin typeface="Arial MT"/>
                <a:cs typeface="Arial MT"/>
              </a:rPr>
              <a:t>managed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by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enterprise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using </a:t>
            </a:r>
            <a:r>
              <a:rPr dirty="0" sz="1400">
                <a:latin typeface="Arial MT"/>
                <a:cs typeface="Arial MT"/>
              </a:rPr>
              <a:t>IPsec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SSL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VPNs.</a:t>
            </a:r>
            <a:endParaRPr sz="1400">
              <a:latin typeface="Arial MT"/>
              <a:cs typeface="Arial MT"/>
            </a:endParaRPr>
          </a:p>
          <a:p>
            <a:pPr marL="299085" marR="101600" indent="-28702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400" b="1">
                <a:latin typeface="Arial"/>
                <a:cs typeface="Arial"/>
              </a:rPr>
              <a:t>Service</a:t>
            </a:r>
            <a:r>
              <a:rPr dirty="0" sz="1400" spc="-4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Provider</a:t>
            </a:r>
            <a:r>
              <a:rPr dirty="0" sz="1400" spc="-4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VPNs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-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created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managed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by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provider </a:t>
            </a:r>
            <a:r>
              <a:rPr dirty="0" sz="1400">
                <a:latin typeface="Arial MT"/>
                <a:cs typeface="Arial MT"/>
              </a:rPr>
              <a:t>network.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provider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uses </a:t>
            </a:r>
            <a:r>
              <a:rPr dirty="0" sz="1400">
                <a:latin typeface="Arial MT"/>
                <a:cs typeface="Arial MT"/>
              </a:rPr>
              <a:t>Multiprotocol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Label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Switching </a:t>
            </a:r>
            <a:r>
              <a:rPr dirty="0" sz="1400">
                <a:latin typeface="Arial MT"/>
                <a:cs typeface="Arial MT"/>
              </a:rPr>
              <a:t>(MPLS)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at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Layer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2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or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Layer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3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to </a:t>
            </a:r>
            <a:r>
              <a:rPr dirty="0" sz="1400">
                <a:latin typeface="Arial MT"/>
                <a:cs typeface="Arial MT"/>
              </a:rPr>
              <a:t>create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secure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channels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between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an </a:t>
            </a:r>
            <a:r>
              <a:rPr dirty="0" sz="1400">
                <a:latin typeface="Arial MT"/>
                <a:cs typeface="Arial MT"/>
              </a:rPr>
              <a:t>enterprise’s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sites,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effectively </a:t>
            </a:r>
            <a:r>
              <a:rPr dirty="0" sz="1400">
                <a:latin typeface="Arial MT"/>
                <a:cs typeface="Arial MT"/>
              </a:rPr>
              <a:t>segregating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traffic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from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other </a:t>
            </a:r>
            <a:r>
              <a:rPr dirty="0" sz="1400">
                <a:latin typeface="Arial MT"/>
                <a:cs typeface="Arial MT"/>
              </a:rPr>
              <a:t>customer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traffic.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4108" y="1404625"/>
            <a:ext cx="4794357" cy="2711637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861"/>
            <a:ext cx="4855845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>
                <a:solidFill>
                  <a:srgbClr val="AEE8FA"/>
                </a:solidFill>
              </a:rPr>
              <a:t>8.2</a:t>
            </a:r>
            <a:r>
              <a:rPr dirty="0" sz="4600" spc="-190">
                <a:solidFill>
                  <a:srgbClr val="AEE8FA"/>
                </a:solidFill>
              </a:rPr>
              <a:t> </a:t>
            </a:r>
            <a:r>
              <a:rPr dirty="0" sz="4600" spc="-20">
                <a:solidFill>
                  <a:srgbClr val="AEE8FA"/>
                </a:solidFill>
              </a:rPr>
              <a:t>Types</a:t>
            </a:r>
            <a:r>
              <a:rPr dirty="0" sz="4600" spc="-120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of</a:t>
            </a:r>
            <a:r>
              <a:rPr dirty="0" sz="4600" spc="-130">
                <a:solidFill>
                  <a:srgbClr val="AEE8FA"/>
                </a:solidFill>
              </a:rPr>
              <a:t> </a:t>
            </a:r>
            <a:r>
              <a:rPr dirty="0" sz="4600" spc="-20">
                <a:solidFill>
                  <a:srgbClr val="AEE8FA"/>
                </a:solidFill>
              </a:rPr>
              <a:t>VPNs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Stephanie Harvey</dc:creator>
  <dc:title>Chapter 2: Basic Switch and End Device Configuration</dc:title>
  <dcterms:created xsi:type="dcterms:W3CDTF">2025-04-01T14:06:57Z</dcterms:created>
  <dcterms:modified xsi:type="dcterms:W3CDTF">2025-04-01T14:06:57Z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2022-01-29T00:00:00Z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2025-04-01T00:00:00Z</vt:filetime>
  </property>
  <property fmtid="{D5CDD505-2E9C-101B-9397-08002B2CF9AE}" pid="5" name="Producer">
    <vt:lpwstr>Microsoft® PowerPoint® 2010</vt:lpwstr>
  </property>
</Properties>
</file>