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56134"/>
            <a:ext cx="2956560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55244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55244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55244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086C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55244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55244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56134"/>
            <a:ext cx="6527800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641" y="884047"/>
            <a:ext cx="7216140" cy="2022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917184" y="4768295"/>
            <a:ext cx="2496184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75040" y="4769515"/>
            <a:ext cx="14922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55244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7550" y="676275"/>
              <a:ext cx="34925" cy="139700"/>
            </a:xfrm>
            <a:custGeom>
              <a:avLst/>
              <a:gdLst/>
              <a:ahLst/>
              <a:cxnLst/>
              <a:rect l="l" t="t" r="r" b="b"/>
              <a:pathLst>
                <a:path w="34925" h="139700">
                  <a:moveTo>
                    <a:pt x="34925" y="0"/>
                  </a:moveTo>
                  <a:lnTo>
                    <a:pt x="0" y="0"/>
                  </a:lnTo>
                  <a:lnTo>
                    <a:pt x="0" y="139700"/>
                  </a:lnTo>
                  <a:lnTo>
                    <a:pt x="34925" y="139700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87" y="674751"/>
              <a:ext cx="104775" cy="144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562" y="674751"/>
              <a:ext cx="106362" cy="1443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562" y="674751"/>
              <a:ext cx="144462" cy="1443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512" y="674751"/>
              <a:ext cx="95250" cy="14439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92125" y="395350"/>
              <a:ext cx="796925" cy="220979"/>
            </a:xfrm>
            <a:custGeom>
              <a:avLst/>
              <a:gdLst/>
              <a:ahLst/>
              <a:cxnLst/>
              <a:rect l="l" t="t" r="r" b="b"/>
              <a:pathLst>
                <a:path w="796925" h="220979">
                  <a:moveTo>
                    <a:pt x="34925" y="120523"/>
                  </a:moveTo>
                  <a:lnTo>
                    <a:pt x="26708" y="114300"/>
                  </a:lnTo>
                  <a:lnTo>
                    <a:pt x="8216" y="114300"/>
                  </a:lnTo>
                  <a:lnTo>
                    <a:pt x="0" y="120523"/>
                  </a:lnTo>
                  <a:lnTo>
                    <a:pt x="0" y="177292"/>
                  </a:lnTo>
                  <a:lnTo>
                    <a:pt x="8216" y="185674"/>
                  </a:lnTo>
                  <a:lnTo>
                    <a:pt x="26708" y="185674"/>
                  </a:lnTo>
                  <a:lnTo>
                    <a:pt x="34925" y="177292"/>
                  </a:lnTo>
                  <a:lnTo>
                    <a:pt x="34925" y="131064"/>
                  </a:lnTo>
                  <a:lnTo>
                    <a:pt x="34925" y="120523"/>
                  </a:lnTo>
                  <a:close/>
                </a:path>
                <a:path w="796925" h="220979">
                  <a:moveTo>
                    <a:pt x="130175" y="72898"/>
                  </a:moveTo>
                  <a:lnTo>
                    <a:pt x="121958" y="66675"/>
                  </a:lnTo>
                  <a:lnTo>
                    <a:pt x="103466" y="66675"/>
                  </a:lnTo>
                  <a:lnTo>
                    <a:pt x="95250" y="72898"/>
                  </a:lnTo>
                  <a:lnTo>
                    <a:pt x="95250" y="177292"/>
                  </a:lnTo>
                  <a:lnTo>
                    <a:pt x="103466" y="185674"/>
                  </a:lnTo>
                  <a:lnTo>
                    <a:pt x="121958" y="185674"/>
                  </a:lnTo>
                  <a:lnTo>
                    <a:pt x="130175" y="177292"/>
                  </a:lnTo>
                  <a:lnTo>
                    <a:pt x="130175" y="83312"/>
                  </a:lnTo>
                  <a:lnTo>
                    <a:pt x="130175" y="72898"/>
                  </a:lnTo>
                  <a:close/>
                </a:path>
                <a:path w="796925" h="220979">
                  <a:moveTo>
                    <a:pt x="225425" y="8255"/>
                  </a:moveTo>
                  <a:lnTo>
                    <a:pt x="217208" y="0"/>
                  </a:lnTo>
                  <a:lnTo>
                    <a:pt x="198716" y="0"/>
                  </a:lnTo>
                  <a:lnTo>
                    <a:pt x="190500" y="8255"/>
                  </a:lnTo>
                  <a:lnTo>
                    <a:pt x="190500" y="212217"/>
                  </a:lnTo>
                  <a:lnTo>
                    <a:pt x="198716" y="220599"/>
                  </a:lnTo>
                  <a:lnTo>
                    <a:pt x="206933" y="220599"/>
                  </a:lnTo>
                  <a:lnTo>
                    <a:pt x="214147" y="219138"/>
                  </a:lnTo>
                  <a:lnTo>
                    <a:pt x="220027" y="215112"/>
                  </a:lnTo>
                  <a:lnTo>
                    <a:pt x="223977" y="209143"/>
                  </a:lnTo>
                  <a:lnTo>
                    <a:pt x="225425" y="201803"/>
                  </a:lnTo>
                  <a:lnTo>
                    <a:pt x="225425" y="16637"/>
                  </a:lnTo>
                  <a:lnTo>
                    <a:pt x="225425" y="8255"/>
                  </a:lnTo>
                  <a:close/>
                </a:path>
                <a:path w="796925" h="220979">
                  <a:moveTo>
                    <a:pt x="320675" y="72898"/>
                  </a:moveTo>
                  <a:lnTo>
                    <a:pt x="312458" y="66675"/>
                  </a:lnTo>
                  <a:lnTo>
                    <a:pt x="293966" y="66675"/>
                  </a:lnTo>
                  <a:lnTo>
                    <a:pt x="285750" y="72898"/>
                  </a:lnTo>
                  <a:lnTo>
                    <a:pt x="285750" y="177292"/>
                  </a:lnTo>
                  <a:lnTo>
                    <a:pt x="293966" y="185674"/>
                  </a:lnTo>
                  <a:lnTo>
                    <a:pt x="312458" y="185674"/>
                  </a:lnTo>
                  <a:lnTo>
                    <a:pt x="320675" y="177292"/>
                  </a:lnTo>
                  <a:lnTo>
                    <a:pt x="320675" y="83312"/>
                  </a:lnTo>
                  <a:lnTo>
                    <a:pt x="320675" y="72898"/>
                  </a:lnTo>
                  <a:close/>
                </a:path>
                <a:path w="796925" h="220979">
                  <a:moveTo>
                    <a:pt x="415925" y="120523"/>
                  </a:moveTo>
                  <a:lnTo>
                    <a:pt x="407708" y="114300"/>
                  </a:lnTo>
                  <a:lnTo>
                    <a:pt x="389216" y="114300"/>
                  </a:lnTo>
                  <a:lnTo>
                    <a:pt x="381000" y="120523"/>
                  </a:lnTo>
                  <a:lnTo>
                    <a:pt x="381000" y="177292"/>
                  </a:lnTo>
                  <a:lnTo>
                    <a:pt x="389216" y="185674"/>
                  </a:lnTo>
                  <a:lnTo>
                    <a:pt x="407708" y="185674"/>
                  </a:lnTo>
                  <a:lnTo>
                    <a:pt x="415925" y="177292"/>
                  </a:lnTo>
                  <a:lnTo>
                    <a:pt x="415925" y="131064"/>
                  </a:lnTo>
                  <a:lnTo>
                    <a:pt x="415925" y="120523"/>
                  </a:lnTo>
                  <a:close/>
                </a:path>
                <a:path w="796925" h="220979">
                  <a:moveTo>
                    <a:pt x="511175" y="72898"/>
                  </a:moveTo>
                  <a:lnTo>
                    <a:pt x="502958" y="66675"/>
                  </a:lnTo>
                  <a:lnTo>
                    <a:pt x="484466" y="66675"/>
                  </a:lnTo>
                  <a:lnTo>
                    <a:pt x="476250" y="72898"/>
                  </a:lnTo>
                  <a:lnTo>
                    <a:pt x="476250" y="177292"/>
                  </a:lnTo>
                  <a:lnTo>
                    <a:pt x="484466" y="185674"/>
                  </a:lnTo>
                  <a:lnTo>
                    <a:pt x="502958" y="185674"/>
                  </a:lnTo>
                  <a:lnTo>
                    <a:pt x="511175" y="177292"/>
                  </a:lnTo>
                  <a:lnTo>
                    <a:pt x="511175" y="83312"/>
                  </a:lnTo>
                  <a:lnTo>
                    <a:pt x="511175" y="72898"/>
                  </a:lnTo>
                  <a:close/>
                </a:path>
                <a:path w="796925" h="220979">
                  <a:moveTo>
                    <a:pt x="606425" y="8255"/>
                  </a:moveTo>
                  <a:lnTo>
                    <a:pt x="598208" y="0"/>
                  </a:lnTo>
                  <a:lnTo>
                    <a:pt x="579716" y="0"/>
                  </a:lnTo>
                  <a:lnTo>
                    <a:pt x="571500" y="8255"/>
                  </a:lnTo>
                  <a:lnTo>
                    <a:pt x="571500" y="201803"/>
                  </a:lnTo>
                  <a:lnTo>
                    <a:pt x="572935" y="209143"/>
                  </a:lnTo>
                  <a:lnTo>
                    <a:pt x="576884" y="215112"/>
                  </a:lnTo>
                  <a:lnTo>
                    <a:pt x="582764" y="219138"/>
                  </a:lnTo>
                  <a:lnTo>
                    <a:pt x="589991" y="220599"/>
                  </a:lnTo>
                  <a:lnTo>
                    <a:pt x="598208" y="220599"/>
                  </a:lnTo>
                  <a:lnTo>
                    <a:pt x="606425" y="212217"/>
                  </a:lnTo>
                  <a:lnTo>
                    <a:pt x="606425" y="16637"/>
                  </a:lnTo>
                  <a:lnTo>
                    <a:pt x="606425" y="8255"/>
                  </a:lnTo>
                  <a:close/>
                </a:path>
                <a:path w="796925" h="220979">
                  <a:moveTo>
                    <a:pt x="701675" y="72898"/>
                  </a:moveTo>
                  <a:lnTo>
                    <a:pt x="693458" y="66675"/>
                  </a:lnTo>
                  <a:lnTo>
                    <a:pt x="674966" y="66675"/>
                  </a:lnTo>
                  <a:lnTo>
                    <a:pt x="666750" y="72898"/>
                  </a:lnTo>
                  <a:lnTo>
                    <a:pt x="666750" y="177292"/>
                  </a:lnTo>
                  <a:lnTo>
                    <a:pt x="674966" y="185674"/>
                  </a:lnTo>
                  <a:lnTo>
                    <a:pt x="693458" y="185674"/>
                  </a:lnTo>
                  <a:lnTo>
                    <a:pt x="701675" y="177292"/>
                  </a:lnTo>
                  <a:lnTo>
                    <a:pt x="701675" y="83312"/>
                  </a:lnTo>
                  <a:lnTo>
                    <a:pt x="701675" y="72898"/>
                  </a:lnTo>
                  <a:close/>
                </a:path>
                <a:path w="796925" h="220979">
                  <a:moveTo>
                    <a:pt x="796925" y="120523"/>
                  </a:moveTo>
                  <a:lnTo>
                    <a:pt x="788670" y="114300"/>
                  </a:lnTo>
                  <a:lnTo>
                    <a:pt x="770216" y="114300"/>
                  </a:lnTo>
                  <a:lnTo>
                    <a:pt x="762000" y="120523"/>
                  </a:lnTo>
                  <a:lnTo>
                    <a:pt x="762000" y="177292"/>
                  </a:lnTo>
                  <a:lnTo>
                    <a:pt x="770216" y="185674"/>
                  </a:lnTo>
                  <a:lnTo>
                    <a:pt x="788670" y="185674"/>
                  </a:lnTo>
                  <a:lnTo>
                    <a:pt x="796925" y="177292"/>
                  </a:lnTo>
                  <a:lnTo>
                    <a:pt x="796925" y="131064"/>
                  </a:lnTo>
                  <a:lnTo>
                    <a:pt x="796925" y="120523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48436" y="2778074"/>
            <a:ext cx="51339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Module</a:t>
            </a:r>
            <a:r>
              <a:rPr dirty="0" sz="3600" spc="-1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9:</a:t>
            </a:r>
            <a:r>
              <a:rPr dirty="0" sz="3600" spc="-3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QoS</a:t>
            </a:r>
            <a:r>
              <a:rPr dirty="0" sz="3600" spc="-10">
                <a:solidFill>
                  <a:srgbClr val="AEE8FA"/>
                </a:solidFill>
                <a:latin typeface="Arial MT"/>
                <a:cs typeface="Arial MT"/>
              </a:rPr>
              <a:t> Concepts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8436" y="3979875"/>
            <a:ext cx="2185035" cy="3822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Enterprise</a:t>
            </a:r>
            <a:r>
              <a:rPr dirty="0" sz="1200" spc="-7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Networking,</a:t>
            </a:r>
            <a:r>
              <a:rPr dirty="0" sz="1200" spc="-5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AEE8FA"/>
                </a:solidFill>
                <a:latin typeface="Arial MT"/>
                <a:cs typeface="Arial MT"/>
              </a:rPr>
              <a:t>Security,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and</a:t>
            </a:r>
            <a:r>
              <a:rPr dirty="0" sz="1200" spc="-9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Automation</a:t>
            </a:r>
            <a:r>
              <a:rPr dirty="0" sz="1200" spc="-3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v7.0</a:t>
            </a:r>
            <a:r>
              <a:rPr dirty="0" sz="1200" spc="-4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AEE8FA"/>
                </a:solidFill>
                <a:latin typeface="Arial MT"/>
                <a:cs typeface="Arial MT"/>
              </a:rPr>
              <a:t>(ENSA)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661035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9.2</a:t>
            </a:r>
            <a:r>
              <a:rPr dirty="0" sz="4600" spc="-250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Traffic</a:t>
            </a:r>
            <a:r>
              <a:rPr dirty="0" sz="4600" spc="-185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Characteristics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>
                <a:solidFill>
                  <a:srgbClr val="086C8E"/>
                </a:solidFill>
              </a:rPr>
              <a:t>©</a:t>
            </a:r>
            <a:r>
              <a:rPr dirty="0" spc="-20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2016</a:t>
            </a:r>
            <a:r>
              <a:rPr dirty="0" spc="150">
                <a:solidFill>
                  <a:srgbClr val="086C8E"/>
                </a:solidFill>
              </a:rPr>
              <a:t> </a:t>
            </a:r>
            <a:r>
              <a:rPr dirty="0" spc="-10">
                <a:solidFill>
                  <a:srgbClr val="086C8E"/>
                </a:solidFill>
              </a:rPr>
              <a:t>Cisco </a:t>
            </a:r>
            <a:r>
              <a:rPr dirty="0">
                <a:solidFill>
                  <a:srgbClr val="086C8E"/>
                </a:solidFill>
              </a:rPr>
              <a:t>and/or</a:t>
            </a:r>
            <a:r>
              <a:rPr dirty="0" spc="-15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its</a:t>
            </a:r>
            <a:r>
              <a:rPr dirty="0" spc="-15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affiliates.</a:t>
            </a:r>
            <a:r>
              <a:rPr dirty="0" spc="-50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All</a:t>
            </a:r>
            <a:r>
              <a:rPr dirty="0" spc="-10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rights</a:t>
            </a:r>
            <a:r>
              <a:rPr dirty="0" spc="-15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reserved.</a:t>
            </a:r>
            <a:r>
              <a:rPr dirty="0" spc="290">
                <a:solidFill>
                  <a:srgbClr val="086C8E"/>
                </a:solidFill>
              </a:rPr>
              <a:t> </a:t>
            </a:r>
            <a:r>
              <a:rPr dirty="0" spc="-10">
                <a:solidFill>
                  <a:srgbClr val="086C8E"/>
                </a:solidFill>
              </a:rPr>
              <a:t>Cisco</a:t>
            </a:r>
            <a:r>
              <a:rPr dirty="0" spc="-15">
                <a:solidFill>
                  <a:srgbClr val="086C8E"/>
                </a:solidFill>
              </a:rPr>
              <a:t> </a:t>
            </a:r>
            <a:r>
              <a:rPr dirty="0" spc="-10">
                <a:solidFill>
                  <a:srgbClr val="086C8E"/>
                </a:solidFill>
              </a:rPr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>
                <a:solidFill>
                  <a:srgbClr val="086C8E"/>
                </a:solidFill>
              </a:rPr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9786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Traffic</a:t>
            </a:r>
            <a:r>
              <a:rPr dirty="0" sz="1600" spc="-5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Characteristics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>
                <a:solidFill>
                  <a:srgbClr val="086C8E"/>
                </a:solidFill>
              </a:rPr>
              <a:t>©</a:t>
            </a:r>
            <a:r>
              <a:rPr dirty="0" spc="-20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2016</a:t>
            </a:r>
            <a:r>
              <a:rPr dirty="0" spc="150">
                <a:solidFill>
                  <a:srgbClr val="086C8E"/>
                </a:solidFill>
              </a:rPr>
              <a:t> </a:t>
            </a:r>
            <a:r>
              <a:rPr dirty="0" spc="-10">
                <a:solidFill>
                  <a:srgbClr val="086C8E"/>
                </a:solidFill>
              </a:rPr>
              <a:t>Cisco </a:t>
            </a:r>
            <a:r>
              <a:rPr dirty="0">
                <a:solidFill>
                  <a:srgbClr val="086C8E"/>
                </a:solidFill>
              </a:rPr>
              <a:t>and/or</a:t>
            </a:r>
            <a:r>
              <a:rPr dirty="0" spc="-15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its</a:t>
            </a:r>
            <a:r>
              <a:rPr dirty="0" spc="-15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affiliates.</a:t>
            </a:r>
            <a:r>
              <a:rPr dirty="0" spc="-50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All</a:t>
            </a:r>
            <a:r>
              <a:rPr dirty="0" spc="-10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rights</a:t>
            </a:r>
            <a:r>
              <a:rPr dirty="0" spc="-15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reserved.</a:t>
            </a:r>
            <a:r>
              <a:rPr dirty="0" spc="290">
                <a:solidFill>
                  <a:srgbClr val="086C8E"/>
                </a:solidFill>
              </a:rPr>
              <a:t> </a:t>
            </a:r>
            <a:r>
              <a:rPr dirty="0" spc="-10">
                <a:solidFill>
                  <a:srgbClr val="086C8E"/>
                </a:solidFill>
              </a:rPr>
              <a:t>Cisco</a:t>
            </a:r>
            <a:r>
              <a:rPr dirty="0" spc="-15">
                <a:solidFill>
                  <a:srgbClr val="086C8E"/>
                </a:solidFill>
              </a:rPr>
              <a:t> </a:t>
            </a:r>
            <a:r>
              <a:rPr dirty="0" spc="-10">
                <a:solidFill>
                  <a:srgbClr val="086C8E"/>
                </a:solidFill>
              </a:rPr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>
                <a:solidFill>
                  <a:srgbClr val="086C8E"/>
                </a:solidFill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739" y="223773"/>
            <a:ext cx="4063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4B69"/>
                </a:solidFill>
                <a:latin typeface="Arial MT"/>
                <a:cs typeface="Arial MT"/>
              </a:rPr>
              <a:t>Video</a:t>
            </a:r>
            <a:r>
              <a:rPr dirty="0" sz="2400" spc="-7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4B69"/>
                </a:solidFill>
                <a:latin typeface="Arial MT"/>
                <a:cs typeface="Arial MT"/>
              </a:rPr>
              <a:t>–</a:t>
            </a:r>
            <a:r>
              <a:rPr dirty="0" sz="2400" spc="-1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4B69"/>
                </a:solidFill>
                <a:latin typeface="Arial MT"/>
                <a:cs typeface="Arial MT"/>
              </a:rPr>
              <a:t>Traffic</a:t>
            </a:r>
            <a:r>
              <a:rPr dirty="0" sz="2400" spc="-10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4B69"/>
                </a:solidFill>
                <a:latin typeface="Arial MT"/>
                <a:cs typeface="Arial MT"/>
              </a:rPr>
              <a:t>Characteristics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2472"/>
            <a:ext cx="73691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video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explain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characteristics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voice,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video,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traffic.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9786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Traffic</a:t>
            </a:r>
            <a:r>
              <a:rPr dirty="0" sz="1600" spc="-5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Characteristics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>
                <a:solidFill>
                  <a:srgbClr val="086C8E"/>
                </a:solidFill>
              </a:rPr>
              <a:t>©</a:t>
            </a:r>
            <a:r>
              <a:rPr dirty="0" spc="-20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2016</a:t>
            </a:r>
            <a:r>
              <a:rPr dirty="0" spc="150">
                <a:solidFill>
                  <a:srgbClr val="086C8E"/>
                </a:solidFill>
              </a:rPr>
              <a:t> </a:t>
            </a:r>
            <a:r>
              <a:rPr dirty="0" spc="-10">
                <a:solidFill>
                  <a:srgbClr val="086C8E"/>
                </a:solidFill>
              </a:rPr>
              <a:t>Cisco </a:t>
            </a:r>
            <a:r>
              <a:rPr dirty="0">
                <a:solidFill>
                  <a:srgbClr val="086C8E"/>
                </a:solidFill>
              </a:rPr>
              <a:t>and/or</a:t>
            </a:r>
            <a:r>
              <a:rPr dirty="0" spc="-15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its</a:t>
            </a:r>
            <a:r>
              <a:rPr dirty="0" spc="-15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affiliates.</a:t>
            </a:r>
            <a:r>
              <a:rPr dirty="0" spc="-50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All</a:t>
            </a:r>
            <a:r>
              <a:rPr dirty="0" spc="-10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rights</a:t>
            </a:r>
            <a:r>
              <a:rPr dirty="0" spc="-15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reserved.</a:t>
            </a:r>
            <a:r>
              <a:rPr dirty="0" spc="290">
                <a:solidFill>
                  <a:srgbClr val="086C8E"/>
                </a:solidFill>
              </a:rPr>
              <a:t> </a:t>
            </a:r>
            <a:r>
              <a:rPr dirty="0" spc="-10">
                <a:solidFill>
                  <a:srgbClr val="086C8E"/>
                </a:solidFill>
              </a:rPr>
              <a:t>Cisco</a:t>
            </a:r>
            <a:r>
              <a:rPr dirty="0" spc="-15">
                <a:solidFill>
                  <a:srgbClr val="086C8E"/>
                </a:solidFill>
              </a:rPr>
              <a:t> </a:t>
            </a:r>
            <a:r>
              <a:rPr dirty="0" spc="-10">
                <a:solidFill>
                  <a:srgbClr val="086C8E"/>
                </a:solidFill>
              </a:rPr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>
                <a:solidFill>
                  <a:srgbClr val="086C8E"/>
                </a:solidFill>
              </a:rPr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0695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Network</a:t>
            </a:r>
            <a:r>
              <a:rPr dirty="0" sz="2400" spc="-120"/>
              <a:t> </a:t>
            </a:r>
            <a:r>
              <a:rPr dirty="0" sz="2400" spc="-10"/>
              <a:t>Traffic</a:t>
            </a:r>
            <a:r>
              <a:rPr dirty="0" sz="2400" spc="-135"/>
              <a:t> </a:t>
            </a:r>
            <a:r>
              <a:rPr dirty="0" sz="2400" spc="-10"/>
              <a:t>Trends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34415"/>
            <a:ext cx="7639050" cy="363601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early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2000s,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predominant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types 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voice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data.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10">
                <a:latin typeface="Arial MT"/>
                <a:cs typeface="Arial MT"/>
              </a:rPr>
              <a:t>Voice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predictable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known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arrival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times.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real-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unpredictable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need.</a:t>
            </a:r>
            <a:endParaRPr sz="1600">
              <a:latin typeface="Arial MT"/>
              <a:cs typeface="Arial MT"/>
            </a:endParaRPr>
          </a:p>
          <a:p>
            <a:pPr marL="299085" marR="13462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temporarily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burst,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large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downloaded.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This </a:t>
            </a:r>
            <a:r>
              <a:rPr dirty="0" sz="1600">
                <a:latin typeface="Arial MT"/>
                <a:cs typeface="Arial MT"/>
              </a:rPr>
              <a:t>bursting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consume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entire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link.</a:t>
            </a:r>
            <a:endParaRPr sz="1600">
              <a:latin typeface="Arial MT"/>
              <a:cs typeface="Arial MT"/>
            </a:endParaRPr>
          </a:p>
          <a:p>
            <a:pPr marL="12700" marR="631825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recently,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video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become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increasingly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important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business communications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operations.</a:t>
            </a:r>
            <a:endParaRPr sz="1600">
              <a:latin typeface="Arial MT"/>
              <a:cs typeface="Arial MT"/>
            </a:endParaRPr>
          </a:p>
          <a:p>
            <a:pPr marL="299085" marR="25019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According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Visual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Index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(VNI),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video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represented </a:t>
            </a:r>
            <a:r>
              <a:rPr dirty="0" sz="1600">
                <a:latin typeface="Arial MT"/>
                <a:cs typeface="Arial MT"/>
              </a:rPr>
              <a:t>70%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2017.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2022,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video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represent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82%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Mobile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video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reach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60.9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exabytes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month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2022.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demands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voice,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video,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place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very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Arial MT"/>
                <a:cs typeface="Arial MT"/>
              </a:rPr>
              <a:t>different.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704467" y="3320415"/>
          <a:ext cx="5454650" cy="1514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210"/>
                <a:gridCol w="3811904"/>
              </a:tblGrid>
              <a:tr h="457200">
                <a:tc>
                  <a:txBody>
                    <a:bodyPr/>
                    <a:lstStyle/>
                    <a:p>
                      <a:pPr marL="91440" marR="351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Voice</a:t>
                      </a:r>
                      <a:r>
                        <a:rPr dirty="0" sz="1200" spc="-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Traffic Characteristics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1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One-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Way</a:t>
                      </a:r>
                      <a:r>
                        <a:rPr dirty="0" sz="12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Requirements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marL="264795" indent="-173355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 spc="-10">
                          <a:latin typeface="Arial MT"/>
                          <a:cs typeface="Arial MT"/>
                        </a:rPr>
                        <a:t>Smooth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indent="-173355">
                        <a:lnSpc>
                          <a:spcPct val="100000"/>
                        </a:lnSpc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 spc="-10">
                          <a:latin typeface="Arial MT"/>
                          <a:cs typeface="Arial MT"/>
                        </a:rPr>
                        <a:t>Benign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indent="-173355">
                        <a:lnSpc>
                          <a:spcPct val="100000"/>
                        </a:lnSpc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Drop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sensitive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indent="-173355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Delay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sensitive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indent="-173355">
                        <a:lnSpc>
                          <a:spcPct val="100000"/>
                        </a:lnSpc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UPD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priority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264795" marR="3175" indent="-173355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Latency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u="sng" sz="120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&lt;</a:t>
                      </a:r>
                      <a:r>
                        <a:rPr dirty="0" sz="12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150ms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marR="3175" indent="-173355">
                        <a:lnSpc>
                          <a:spcPct val="100000"/>
                        </a:lnSpc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Jitter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u="sng" sz="120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&lt;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30ms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marR="3175" indent="-173355">
                        <a:lnSpc>
                          <a:spcPct val="100000"/>
                        </a:lnSpc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Loss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u="sng" sz="120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&lt;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1%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Bandwidth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(30-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128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Kbps)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434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©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2016</a:t>
                      </a:r>
                      <a:r>
                        <a:rPr dirty="0" sz="600" spc="15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-1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Cisco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and/or</a:t>
                      </a:r>
                      <a:r>
                        <a:rPr dirty="0" sz="600" spc="-1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its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-1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affiliates.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  <p:sp>
        <p:nvSpPr>
          <p:cNvPr id="3" name="object 3" descr="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Traffic</a:t>
            </a:r>
            <a:r>
              <a:rPr dirty="0" spc="-50"/>
              <a:t> </a:t>
            </a:r>
            <a:r>
              <a:rPr dirty="0" spc="-10"/>
              <a:t>Characteristics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Voice</a:t>
            </a:r>
            <a:endParaRPr sz="2400"/>
          </a:p>
        </p:txBody>
      </p:sp>
      <p:sp>
        <p:nvSpPr>
          <p:cNvPr id="6" name="object 6" descr=""/>
          <p:cNvSpPr txBox="1"/>
          <p:nvPr/>
        </p:nvSpPr>
        <p:spPr>
          <a:xfrm>
            <a:off x="7073738" y="4768295"/>
            <a:ext cx="133921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All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rights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reserved.</a:t>
            </a:r>
            <a:r>
              <a:rPr dirty="0" sz="600" spc="29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Cisco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Confidential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510641" y="884047"/>
            <a:ext cx="7544434" cy="2366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6004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 MT"/>
                <a:cs typeface="Arial MT"/>
              </a:rPr>
              <a:t>Voice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predictable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smooth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sensitive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delays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dropped packets.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4"/>
              </a:spcBef>
              <a:buChar char="•"/>
              <a:tabLst>
                <a:tab pos="299085" algn="l"/>
              </a:tabLst>
            </a:pPr>
            <a:r>
              <a:rPr dirty="0" sz="1400" spc="-10">
                <a:latin typeface="Arial MT"/>
                <a:cs typeface="Arial MT"/>
              </a:rPr>
              <a:t>Voice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must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receive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higher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priority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other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types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traffic.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Cisco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products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RTP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port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range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16384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32767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prioritize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voice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traffic.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385"/>
              </a:spcBef>
            </a:pPr>
            <a:r>
              <a:rPr dirty="0" sz="1600" spc="-10">
                <a:latin typeface="Arial MT"/>
                <a:cs typeface="Arial MT"/>
              </a:rPr>
              <a:t>Voice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tolerate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certain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amount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latency,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jitter,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loss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without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noticeable effects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600">
                <a:latin typeface="Arial MT"/>
                <a:cs typeface="Arial MT"/>
              </a:rPr>
              <a:t>Latency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150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milliseconds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(ms).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0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Jitter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should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more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30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ms,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loss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1%.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 spc="-10">
                <a:latin typeface="Arial MT"/>
                <a:cs typeface="Arial MT"/>
              </a:rPr>
              <a:t>Voice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requires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least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30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Kbps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bandwidth.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29884" y="4780995"/>
            <a:ext cx="1306195" cy="85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65"/>
              </a:lnSpc>
            </a:pP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©</a:t>
            </a:r>
            <a:r>
              <a:rPr dirty="0" sz="600" spc="-2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2016</a:t>
            </a:r>
            <a:r>
              <a:rPr dirty="0" sz="600" spc="15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Cisco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and/or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its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affiliates.</a:t>
            </a:r>
            <a:r>
              <a:rPr dirty="0" sz="600" spc="-5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All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25">
                <a:solidFill>
                  <a:srgbClr val="D9D9D9"/>
                </a:solidFill>
                <a:latin typeface="Arial MT"/>
                <a:cs typeface="Arial MT"/>
              </a:rPr>
              <a:t>ri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Traffic</a:t>
            </a:r>
            <a:r>
              <a:rPr dirty="0" spc="-50"/>
              <a:t> </a:t>
            </a:r>
            <a:r>
              <a:rPr dirty="0" spc="-10"/>
              <a:t>Characteristics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Video</a:t>
            </a:r>
            <a:endParaRPr sz="2400"/>
          </a:p>
        </p:txBody>
      </p:sp>
      <p:sp>
        <p:nvSpPr>
          <p:cNvPr id="7" name="object 7" descr=""/>
          <p:cNvSpPr txBox="1"/>
          <p:nvPr/>
        </p:nvSpPr>
        <p:spPr>
          <a:xfrm>
            <a:off x="7224310" y="4768295"/>
            <a:ext cx="1188720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ghts</a:t>
            </a:r>
            <a:r>
              <a:rPr dirty="0" sz="600" spc="-2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reserved.</a:t>
            </a:r>
            <a:r>
              <a:rPr dirty="0" sz="600" spc="28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Cisco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Confidential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510641" y="884047"/>
            <a:ext cx="7691755" cy="2366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5494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Video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tends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unpredictable,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inconsistent,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bursty.</a:t>
            </a:r>
            <a:r>
              <a:rPr dirty="0" sz="1600">
                <a:latin typeface="Arial MT"/>
                <a:cs typeface="Arial MT"/>
              </a:rPr>
              <a:t> Compared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voice, </a:t>
            </a:r>
            <a:r>
              <a:rPr dirty="0" sz="1600">
                <a:latin typeface="Arial MT"/>
                <a:cs typeface="Arial MT"/>
              </a:rPr>
              <a:t>video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resilient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higher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volume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size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video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every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33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content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video.</a:t>
            </a:r>
            <a:endParaRPr sz="1600">
              <a:latin typeface="Arial MT"/>
              <a:cs typeface="Arial MT"/>
            </a:endParaRPr>
          </a:p>
          <a:p>
            <a:pPr marL="299085" marR="25654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UDP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554,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Real-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Streaming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(RSTP)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given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priority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other,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delay-</a:t>
            </a:r>
            <a:r>
              <a:rPr dirty="0" sz="1600">
                <a:latin typeface="Arial MT"/>
                <a:cs typeface="Arial MT"/>
              </a:rPr>
              <a:t>sensitive,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traffic.</a:t>
            </a:r>
            <a:endParaRPr sz="1600">
              <a:latin typeface="Arial MT"/>
              <a:cs typeface="Arial MT"/>
            </a:endParaRPr>
          </a:p>
          <a:p>
            <a:pPr marL="299085" marR="16700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Latency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400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milliseconds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(ms).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Jitter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more </a:t>
            </a:r>
            <a:r>
              <a:rPr dirty="0" sz="1600">
                <a:latin typeface="Arial MT"/>
                <a:cs typeface="Arial MT"/>
              </a:rPr>
              <a:t>than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50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ms,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video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1%.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Video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 </a:t>
            </a:r>
            <a:r>
              <a:rPr dirty="0" sz="1600">
                <a:latin typeface="Arial MT"/>
                <a:cs typeface="Arial MT"/>
              </a:rPr>
              <a:t>requires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least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384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Kbps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bandwidth.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887727" y="3380485"/>
          <a:ext cx="5445125" cy="1514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210"/>
                <a:gridCol w="3802379"/>
              </a:tblGrid>
              <a:tr h="457200">
                <a:tc>
                  <a:txBody>
                    <a:bodyPr/>
                    <a:lstStyle/>
                    <a:p>
                      <a:pPr marL="91440" marR="351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Video</a:t>
                      </a:r>
                      <a:r>
                        <a:rPr dirty="0" sz="12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Traffic Characteristics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One-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Way</a:t>
                      </a:r>
                      <a:r>
                        <a:rPr dirty="0" sz="12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Requirements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marL="264160" indent="-172720">
                        <a:lnSpc>
                          <a:spcPct val="100000"/>
                        </a:lnSpc>
                        <a:spcBef>
                          <a:spcPts val="334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dirty="0" sz="1200" spc="-10">
                          <a:latin typeface="Arial MT"/>
                          <a:cs typeface="Arial MT"/>
                        </a:rPr>
                        <a:t>Bursty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indent="-173355">
                        <a:lnSpc>
                          <a:spcPct val="100000"/>
                        </a:lnSpc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 spc="-10">
                          <a:latin typeface="Arial MT"/>
                          <a:cs typeface="Arial MT"/>
                        </a:rPr>
                        <a:t>Greedy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indent="-173355">
                        <a:lnSpc>
                          <a:spcPct val="100000"/>
                        </a:lnSpc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Drop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sensitive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indent="-173355">
                        <a:lnSpc>
                          <a:spcPct val="100000"/>
                        </a:lnSpc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Delay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sensitive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indent="-173355">
                        <a:lnSpc>
                          <a:spcPct val="100000"/>
                        </a:lnSpc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UPD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priority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264795" indent="-173355">
                        <a:lnSpc>
                          <a:spcPct val="100000"/>
                        </a:lnSpc>
                        <a:spcBef>
                          <a:spcPts val="334"/>
                        </a:spcBef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Latency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u="sng" sz="120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&lt;</a:t>
                      </a:r>
                      <a:r>
                        <a:rPr dirty="0" sz="12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200-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400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ms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indent="-173355">
                        <a:lnSpc>
                          <a:spcPct val="100000"/>
                        </a:lnSpc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Jitter </a:t>
                      </a:r>
                      <a:r>
                        <a:rPr dirty="0" u="sng" sz="120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&lt;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30-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50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ms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indent="-173355">
                        <a:lnSpc>
                          <a:spcPct val="100000"/>
                        </a:lnSpc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Loss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u="sng" sz="120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&lt;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0.1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1%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indent="-173355">
                        <a:lnSpc>
                          <a:spcPct val="100000"/>
                        </a:lnSpc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Bandwidth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(384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Kbps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20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Mbps)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Traffic</a:t>
            </a:r>
            <a:r>
              <a:rPr dirty="0" spc="-50"/>
              <a:t> </a:t>
            </a:r>
            <a:r>
              <a:rPr dirty="0" spc="-10"/>
              <a:t>Characteristics</a:t>
            </a:r>
          </a:p>
          <a:p>
            <a:pPr marL="12700">
              <a:lnSpc>
                <a:spcPts val="2580"/>
              </a:lnSpc>
            </a:pPr>
            <a:r>
              <a:rPr dirty="0" sz="2400" spc="-20"/>
              <a:t>Data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657465" cy="18789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applications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tolerance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loss,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email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web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pages,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TCP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ensure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transit,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resent.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smooth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0">
                <a:latin typeface="Arial MT"/>
                <a:cs typeface="Arial MT"/>
              </a:rPr>
              <a:t> bursty.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control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usually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smooth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predictable.</a:t>
            </a:r>
            <a:endParaRPr sz="1600">
              <a:latin typeface="Arial MT"/>
              <a:cs typeface="Arial MT"/>
            </a:endParaRPr>
          </a:p>
          <a:p>
            <a:pPr marL="12700" marR="26034">
              <a:lnSpc>
                <a:spcPct val="100000"/>
              </a:lnSpc>
              <a:spcBef>
                <a:spcPts val="384"/>
              </a:spcBef>
            </a:pPr>
            <a:r>
              <a:rPr dirty="0" sz="1600">
                <a:latin typeface="Arial MT"/>
                <a:cs typeface="Arial MT"/>
              </a:rPr>
              <a:t>Some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TCP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applications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consume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large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capacity.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FTP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will </a:t>
            </a:r>
            <a:r>
              <a:rPr dirty="0" sz="1600">
                <a:latin typeface="Arial MT"/>
                <a:cs typeface="Arial MT"/>
              </a:rPr>
              <a:t>consume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much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get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download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large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movie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game.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915285" y="3260216"/>
          <a:ext cx="3023235" cy="133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4335"/>
              </a:tblGrid>
              <a:tr h="273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Traffic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Characteristics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marL="264160" indent="-172720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dirty="0" sz="1200" spc="-10">
                          <a:latin typeface="Arial MT"/>
                          <a:cs typeface="Arial MT"/>
                        </a:rPr>
                        <a:t>Smooth/bursty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indent="-173355">
                        <a:lnSpc>
                          <a:spcPct val="100000"/>
                        </a:lnSpc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 spc="-10">
                          <a:latin typeface="Arial MT"/>
                          <a:cs typeface="Arial MT"/>
                        </a:rPr>
                        <a:t>Benign/greedy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indent="-173355">
                        <a:lnSpc>
                          <a:spcPct val="100000"/>
                        </a:lnSpc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Drop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insensitive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indent="-173355">
                        <a:lnSpc>
                          <a:spcPct val="100000"/>
                        </a:lnSpc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Delay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insensitive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indent="-173355">
                        <a:lnSpc>
                          <a:spcPct val="100000"/>
                        </a:lnSpc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TCP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Retransmits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Traffic</a:t>
            </a:r>
            <a:r>
              <a:rPr dirty="0" spc="-50"/>
              <a:t> </a:t>
            </a:r>
            <a:r>
              <a:rPr dirty="0" spc="-10"/>
              <a:t>Characteristics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Data</a:t>
            </a:r>
            <a:r>
              <a:rPr dirty="0" sz="2400" spc="-5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608570" cy="1098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relatively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insensitive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drops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delays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compared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voice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video. </a:t>
            </a:r>
            <a:r>
              <a:rPr dirty="0" sz="1600">
                <a:latin typeface="Arial MT"/>
                <a:cs typeface="Arial MT"/>
              </a:rPr>
              <a:t>Quality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Experience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important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consider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Does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interactive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application?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mission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critical?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02081" y="2736850"/>
          <a:ext cx="8369300" cy="1466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895"/>
                <a:gridCol w="3373754"/>
                <a:gridCol w="3333750"/>
              </a:tblGrid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Mission</a:t>
                      </a:r>
                      <a:r>
                        <a:rPr dirty="0" sz="1400" spc="-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Critical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Mission</a:t>
                      </a:r>
                      <a:r>
                        <a:rPr dirty="0" sz="1400" spc="3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Critical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Interactive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146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Prioritize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lowest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delay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all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traffic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strive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1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2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second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response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time.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Applications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could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benefit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from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lower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delay.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interactive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854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Delay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vary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greatly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long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the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necessary</a:t>
                      </a:r>
                      <a:r>
                        <a:rPr dirty="0" sz="12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minimum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bandwidth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supplied.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232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Gets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any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leftover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bandwidth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after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all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voice,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video,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other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needs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are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met.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610235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9.3</a:t>
            </a:r>
            <a:r>
              <a:rPr dirty="0" sz="4600" spc="-50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Queuing</a:t>
            </a:r>
            <a:r>
              <a:rPr dirty="0" sz="4600" spc="-270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Algorithms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15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79641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Queuing</a:t>
            </a:r>
            <a:r>
              <a:rPr dirty="0" sz="1600" spc="-5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Algorithms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2550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Video</a:t>
            </a:r>
            <a:r>
              <a:rPr dirty="0" sz="2400" spc="-50"/>
              <a:t> </a:t>
            </a:r>
            <a:r>
              <a:rPr dirty="0" sz="2400"/>
              <a:t>–</a:t>
            </a:r>
            <a:r>
              <a:rPr dirty="0" sz="2400" spc="-45"/>
              <a:t> </a:t>
            </a:r>
            <a:r>
              <a:rPr dirty="0" sz="2400"/>
              <a:t>QoS</a:t>
            </a:r>
            <a:r>
              <a:rPr dirty="0" sz="2400" spc="-165"/>
              <a:t> </a:t>
            </a:r>
            <a:r>
              <a:rPr dirty="0" sz="2400" spc="-10"/>
              <a:t>Algorithms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27596"/>
            <a:ext cx="5078095" cy="1672589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video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cover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following: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FIFO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Queuing (absence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QoS)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Weighted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Fair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Queuing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(WFQ)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Class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Based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Weighted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Fair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Queuing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(CBWFQ)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Low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Latency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Queuing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(LLQ)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79641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Queuing</a:t>
            </a:r>
            <a:r>
              <a:rPr dirty="0" sz="1600" spc="-5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Algorithms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5330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Queuing</a:t>
            </a:r>
            <a:r>
              <a:rPr dirty="0" sz="2400" spc="-125"/>
              <a:t> </a:t>
            </a:r>
            <a:r>
              <a:rPr dirty="0" sz="2400" spc="-10"/>
              <a:t>Overview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7344409" cy="2818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policy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implemented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administrator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becomes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active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when </a:t>
            </a:r>
            <a:r>
              <a:rPr dirty="0" sz="1600">
                <a:latin typeface="Arial MT"/>
                <a:cs typeface="Arial MT"/>
              </a:rPr>
              <a:t>congestion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occurs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congestion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management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tool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can </a:t>
            </a:r>
            <a:r>
              <a:rPr dirty="0" sz="1600" spc="-10">
                <a:latin typeface="Arial MT"/>
                <a:cs typeface="Arial MT"/>
              </a:rPr>
              <a:t>buffer,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prioritize,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required,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reorder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before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transmitted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10">
                <a:latin typeface="Arial MT"/>
                <a:cs typeface="Arial MT"/>
              </a:rPr>
              <a:t>destination.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algorithms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available:</a:t>
            </a:r>
            <a:endParaRPr sz="1600">
              <a:latin typeface="Arial MT"/>
              <a:cs typeface="Arial MT"/>
            </a:endParaRPr>
          </a:p>
          <a:p>
            <a:pPr marL="370840" indent="-285115">
              <a:lnSpc>
                <a:spcPct val="100000"/>
              </a:lnSpc>
              <a:spcBef>
                <a:spcPts val="50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 spc="-10">
                <a:latin typeface="Arial MT"/>
                <a:cs typeface="Arial MT"/>
              </a:rPr>
              <a:t>First-</a:t>
            </a:r>
            <a:r>
              <a:rPr dirty="0" sz="1600">
                <a:latin typeface="Arial MT"/>
                <a:cs typeface="Arial MT"/>
              </a:rPr>
              <a:t>In,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First-</a:t>
            </a:r>
            <a:r>
              <a:rPr dirty="0" sz="1600">
                <a:latin typeface="Arial MT"/>
                <a:cs typeface="Arial MT"/>
              </a:rPr>
              <a:t>Out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(FIFO)</a:t>
            </a:r>
            <a:endParaRPr sz="1600">
              <a:latin typeface="Arial MT"/>
              <a:cs typeface="Arial MT"/>
            </a:endParaRPr>
          </a:p>
          <a:p>
            <a:pPr marL="370840" indent="-28511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Weighted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Fair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(WFQ)</a:t>
            </a:r>
            <a:endParaRPr sz="1600">
              <a:latin typeface="Arial MT"/>
              <a:cs typeface="Arial MT"/>
            </a:endParaRPr>
          </a:p>
          <a:p>
            <a:pPr marL="370840" indent="-28511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 spc="-10">
                <a:latin typeface="Arial MT"/>
                <a:cs typeface="Arial MT"/>
              </a:rPr>
              <a:t>Class-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Weighted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Fair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Queuing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(CBWFQ)</a:t>
            </a:r>
            <a:endParaRPr sz="1600">
              <a:latin typeface="Arial MT"/>
              <a:cs typeface="Arial MT"/>
            </a:endParaRPr>
          </a:p>
          <a:p>
            <a:pPr marL="370840" indent="-28511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Low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Latency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(LLQ)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373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Module</a:t>
            </a:r>
            <a:r>
              <a:rPr dirty="0" sz="2400" spc="-10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Objectives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48513" y="802640"/>
            <a:ext cx="619442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Module</a:t>
            </a:r>
            <a:r>
              <a:rPr dirty="0" sz="1600" spc="-35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Title:</a:t>
            </a:r>
            <a:r>
              <a:rPr dirty="0" sz="1600" spc="-25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QoS</a:t>
            </a:r>
            <a:r>
              <a:rPr dirty="0" sz="1600" spc="-4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Concepts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Module</a:t>
            </a:r>
            <a:r>
              <a:rPr dirty="0" sz="1600" spc="-45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Objective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: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Explain</a:t>
            </a:r>
            <a:r>
              <a:rPr dirty="0" sz="1600" spc="-7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how</a:t>
            </a:r>
            <a:r>
              <a:rPr dirty="0" sz="1600" spc="-6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networking</a:t>
            </a:r>
            <a:r>
              <a:rPr dirty="0" sz="1600" spc="-4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devices</a:t>
            </a:r>
            <a:r>
              <a:rPr dirty="0" sz="1600" spc="-7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implement</a:t>
            </a:r>
            <a:r>
              <a:rPr dirty="0" sz="1600" spc="-6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57575B"/>
                </a:solidFill>
                <a:latin typeface="Arial MT"/>
                <a:cs typeface="Arial MT"/>
              </a:rPr>
              <a:t>QoS</a:t>
            </a:r>
            <a:r>
              <a:rPr dirty="0" sz="1200" spc="-20">
                <a:solidFill>
                  <a:srgbClr val="57575B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760564" y="1885950"/>
          <a:ext cx="7693025" cy="2496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6700"/>
                <a:gridCol w="4798059"/>
              </a:tblGrid>
              <a:tr h="227965"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400" spc="-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4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Objective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r>
                        <a:rPr dirty="0" sz="14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Transmission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Quality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Explain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how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transmission</a:t>
                      </a:r>
                      <a:r>
                        <a:rPr dirty="0" sz="1400" spc="-8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characteristics</a:t>
                      </a:r>
                      <a:r>
                        <a:rPr dirty="0" sz="1400" spc="-7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impact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quality.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Traffic</a:t>
                      </a:r>
                      <a:r>
                        <a:rPr dirty="0" sz="1400" spc="-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Characteristics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Describe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minimum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requirements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voice,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video,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traffic.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Queuing</a:t>
                      </a:r>
                      <a:r>
                        <a:rPr dirty="0" sz="14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Algorithms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Describe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queuing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algorithms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networking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devices.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QoS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Describe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different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QoS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models.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QoS</a:t>
                      </a:r>
                      <a:r>
                        <a:rPr dirty="0" sz="14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Implementation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Techniques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Explain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how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QoS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uses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mechanisms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ensure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transmission</a:t>
                      </a:r>
                      <a:r>
                        <a:rPr dirty="0" sz="1400" spc="-8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quality.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Queuing</a:t>
            </a:r>
            <a:r>
              <a:rPr dirty="0" spc="-55"/>
              <a:t> </a:t>
            </a:r>
            <a:r>
              <a:rPr dirty="0" spc="-10"/>
              <a:t>Algorithms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First</a:t>
            </a:r>
            <a:r>
              <a:rPr dirty="0" sz="2400" spc="-10"/>
              <a:t> </a:t>
            </a:r>
            <a:r>
              <a:rPr dirty="0" sz="2400"/>
              <a:t>in</a:t>
            </a:r>
            <a:r>
              <a:rPr dirty="0" sz="2400" spc="-10"/>
              <a:t> </a:t>
            </a:r>
            <a:r>
              <a:rPr dirty="0" sz="2400"/>
              <a:t>First</a:t>
            </a:r>
            <a:r>
              <a:rPr dirty="0" sz="2400" spc="-10"/>
              <a:t> </a:t>
            </a:r>
            <a:r>
              <a:rPr dirty="0" sz="2400" spc="-25"/>
              <a:t>Out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637780" cy="1665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First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First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(FIFO)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buffers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forwards packets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order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their arrival.</a:t>
            </a:r>
            <a:endParaRPr sz="1600">
              <a:latin typeface="Arial MT"/>
              <a:cs typeface="Arial MT"/>
            </a:endParaRPr>
          </a:p>
          <a:p>
            <a:pPr marL="299085" marR="16192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FIFO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concept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priority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consequently, </a:t>
            </a:r>
            <a:r>
              <a:rPr dirty="0" sz="1600">
                <a:latin typeface="Arial MT"/>
                <a:cs typeface="Arial MT"/>
              </a:rPr>
              <a:t>makes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no </a:t>
            </a:r>
            <a:r>
              <a:rPr dirty="0" sz="1600">
                <a:latin typeface="Arial MT"/>
                <a:cs typeface="Arial MT"/>
              </a:rPr>
              <a:t>decision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about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priority.</a:t>
            </a:r>
            <a:endParaRPr sz="1600">
              <a:latin typeface="Arial MT"/>
              <a:cs typeface="Arial MT"/>
            </a:endParaRPr>
          </a:p>
          <a:p>
            <a:pPr lvl="1" marL="370840" indent="-28511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queue,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treated </a:t>
            </a:r>
            <a:r>
              <a:rPr dirty="0" sz="1600" spc="-10">
                <a:latin typeface="Arial MT"/>
                <a:cs typeface="Arial MT"/>
              </a:rPr>
              <a:t>equally.</a:t>
            </a:r>
            <a:endParaRPr sz="1600">
              <a:latin typeface="Arial MT"/>
              <a:cs typeface="Arial MT"/>
            </a:endParaRPr>
          </a:p>
          <a:p>
            <a:pPr lvl="1" marL="370840" indent="-28511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order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arrive.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3088" y="2662808"/>
            <a:ext cx="5475223" cy="2145411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15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79641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Queuing</a:t>
            </a:r>
            <a:r>
              <a:rPr dirty="0" sz="1600" spc="-5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Algorithms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15480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Weighted</a:t>
            </a:r>
            <a:r>
              <a:rPr dirty="0" sz="2400" spc="-110"/>
              <a:t> </a:t>
            </a:r>
            <a:r>
              <a:rPr dirty="0" sz="2400"/>
              <a:t>Fair</a:t>
            </a:r>
            <a:r>
              <a:rPr dirty="0" sz="2400" spc="-110"/>
              <a:t> </a:t>
            </a:r>
            <a:r>
              <a:rPr dirty="0" sz="2400"/>
              <a:t>Queuing</a:t>
            </a:r>
            <a:r>
              <a:rPr dirty="0" sz="2400" spc="-100"/>
              <a:t> </a:t>
            </a:r>
            <a:r>
              <a:rPr dirty="0" sz="2400" spc="-10"/>
              <a:t>(WFQ)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4570095" cy="3830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29527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Weighted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Fair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(WFQ)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automated </a:t>
            </a:r>
            <a:r>
              <a:rPr dirty="0" sz="1600">
                <a:latin typeface="Arial MT"/>
                <a:cs typeface="Arial MT"/>
              </a:rPr>
              <a:t>scheduling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method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fair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bandwidth </a:t>
            </a:r>
            <a:r>
              <a:rPr dirty="0" sz="1600">
                <a:latin typeface="Arial MT"/>
                <a:cs typeface="Arial MT"/>
              </a:rPr>
              <a:t>allocation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traffic.</a:t>
            </a:r>
            <a:endParaRPr sz="1600">
              <a:latin typeface="Arial MT"/>
              <a:cs typeface="Arial MT"/>
            </a:endParaRPr>
          </a:p>
          <a:p>
            <a:pPr marL="299085" marR="16700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WFQ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priority,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weights,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identified </a:t>
            </a:r>
            <a:r>
              <a:rPr dirty="0" sz="1600">
                <a:latin typeface="Arial MT"/>
                <a:cs typeface="Arial MT"/>
              </a:rPr>
              <a:t>traffic,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classifies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conversations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flows,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determines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how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much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bandwidth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flow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relative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10">
                <a:latin typeface="Arial MT"/>
                <a:cs typeface="Arial MT"/>
              </a:rPr>
              <a:t> flows.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WFQ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classifies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different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flows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based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destination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MAC </a:t>
            </a:r>
            <a:r>
              <a:rPr dirty="0" sz="1600">
                <a:latin typeface="Arial MT"/>
                <a:cs typeface="Arial MT"/>
              </a:rPr>
              <a:t>addresses,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protocol,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(ToS)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value.</a:t>
            </a:r>
            <a:endParaRPr sz="1600">
              <a:latin typeface="Arial MT"/>
              <a:cs typeface="Arial MT"/>
            </a:endParaRPr>
          </a:p>
          <a:p>
            <a:pPr marL="299085" marR="163195" indent="-287020">
              <a:lnSpc>
                <a:spcPct val="100000"/>
              </a:lnSpc>
              <a:spcBef>
                <a:spcPts val="39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WFQ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tunneling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encryption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these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features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modify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content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WFQ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classification.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8279" y="1675542"/>
            <a:ext cx="3423666" cy="192185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15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Queuing</a:t>
            </a:r>
            <a:r>
              <a:rPr dirty="0" spc="-55"/>
              <a:t> </a:t>
            </a:r>
            <a:r>
              <a:rPr dirty="0" spc="-10"/>
              <a:t>Algorithms</a:t>
            </a:r>
          </a:p>
          <a:p>
            <a:pPr marL="12700">
              <a:lnSpc>
                <a:spcPts val="2580"/>
              </a:lnSpc>
            </a:pPr>
            <a:r>
              <a:rPr dirty="0" sz="2400" spc="-20"/>
              <a:t>Class-</a:t>
            </a:r>
            <a:r>
              <a:rPr dirty="0" sz="2400"/>
              <a:t>Based</a:t>
            </a:r>
            <a:r>
              <a:rPr dirty="0" sz="2400" spc="-80"/>
              <a:t> </a:t>
            </a:r>
            <a:r>
              <a:rPr dirty="0" sz="2400"/>
              <a:t>Weighted</a:t>
            </a:r>
            <a:r>
              <a:rPr dirty="0" sz="2400" spc="-90"/>
              <a:t> </a:t>
            </a:r>
            <a:r>
              <a:rPr dirty="0" sz="2400"/>
              <a:t>Fair</a:t>
            </a:r>
            <a:r>
              <a:rPr dirty="0" sz="2400" spc="-95"/>
              <a:t> </a:t>
            </a:r>
            <a:r>
              <a:rPr dirty="0" sz="2400"/>
              <a:t>Queuing</a:t>
            </a:r>
            <a:r>
              <a:rPr dirty="0" sz="2400" spc="-85"/>
              <a:t> </a:t>
            </a:r>
            <a:r>
              <a:rPr dirty="0" sz="2400" spc="-10"/>
              <a:t>(CBWFQ)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727315" cy="3461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97980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 MT"/>
                <a:cs typeface="Arial MT"/>
              </a:rPr>
              <a:t>Class-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Weighted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Fair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(CBWFQ)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extends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standard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WFQ </a:t>
            </a:r>
            <a:r>
              <a:rPr dirty="0" sz="1600">
                <a:latin typeface="Arial MT"/>
                <a:cs typeface="Arial MT"/>
              </a:rPr>
              <a:t>functionality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user-</a:t>
            </a:r>
            <a:r>
              <a:rPr dirty="0" sz="1600">
                <a:latin typeface="Arial MT"/>
                <a:cs typeface="Arial MT"/>
              </a:rPr>
              <a:t>defined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classes.</a:t>
            </a:r>
            <a:endParaRPr sz="1600">
              <a:latin typeface="Arial MT"/>
              <a:cs typeface="Arial MT"/>
            </a:endParaRPr>
          </a:p>
          <a:p>
            <a:pPr marL="370840" marR="339090" indent="-285750">
              <a:lnSpc>
                <a:spcPts val="1820"/>
              </a:lnSpc>
              <a:spcBef>
                <a:spcPts val="65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 spc="-10">
                <a:latin typeface="Arial MT"/>
                <a:cs typeface="Arial MT"/>
              </a:rPr>
              <a:t>Traffic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defined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match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criteria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protocols,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access </a:t>
            </a:r>
            <a:r>
              <a:rPr dirty="0" sz="1600">
                <a:latin typeface="Arial MT"/>
                <a:cs typeface="Arial MT"/>
              </a:rPr>
              <a:t>control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(ACLs),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input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interfaces.</a:t>
            </a:r>
            <a:endParaRPr sz="1600">
              <a:latin typeface="Arial MT"/>
              <a:cs typeface="Arial MT"/>
            </a:endParaRPr>
          </a:p>
          <a:p>
            <a:pPr marL="370840" indent="-285115">
              <a:lnSpc>
                <a:spcPct val="100000"/>
              </a:lnSpc>
              <a:spcBef>
                <a:spcPts val="464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satisfying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match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criteria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constitute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class.</a:t>
            </a:r>
            <a:endParaRPr sz="1600">
              <a:latin typeface="Arial MT"/>
              <a:cs typeface="Arial MT"/>
            </a:endParaRPr>
          </a:p>
          <a:p>
            <a:pPr marL="370840" marR="664210" indent="-285750">
              <a:lnSpc>
                <a:spcPts val="1820"/>
              </a:lnSpc>
              <a:spcBef>
                <a:spcPts val="65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FIFO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reserved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belonging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3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directed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class.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4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assigned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characteristics,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weight,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0">
                <a:latin typeface="Arial MT"/>
                <a:cs typeface="Arial MT"/>
              </a:rPr>
              <a:t> maximum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limit.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assigned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guaranteed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bandwidth </a:t>
            </a:r>
            <a:r>
              <a:rPr dirty="0" sz="1600">
                <a:latin typeface="Arial MT"/>
                <a:cs typeface="Arial MT"/>
              </a:rPr>
              <a:t>delivered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during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congestion.</a:t>
            </a:r>
            <a:endParaRPr sz="1600">
              <a:latin typeface="Arial MT"/>
              <a:cs typeface="Arial MT"/>
            </a:endParaRPr>
          </a:p>
          <a:p>
            <a:pPr marL="299085" marR="8382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belonging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subject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limits,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which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maximum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accumulate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that </a:t>
            </a:r>
            <a:r>
              <a:rPr dirty="0" sz="1600">
                <a:latin typeface="Arial MT"/>
                <a:cs typeface="Arial MT"/>
              </a:rPr>
              <a:t>characterize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class.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79641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Queuing</a:t>
            </a:r>
            <a:r>
              <a:rPr dirty="0" sz="1600" spc="-5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Algorithms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74066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/>
              <a:t>Class-</a:t>
            </a:r>
            <a:r>
              <a:rPr dirty="0" sz="2400"/>
              <a:t>Based</a:t>
            </a:r>
            <a:r>
              <a:rPr dirty="0" sz="2400" spc="-55"/>
              <a:t> </a:t>
            </a:r>
            <a:r>
              <a:rPr dirty="0" sz="2400"/>
              <a:t>Weighted</a:t>
            </a:r>
            <a:r>
              <a:rPr dirty="0" sz="2400" spc="-75"/>
              <a:t> </a:t>
            </a:r>
            <a:r>
              <a:rPr dirty="0" sz="2400"/>
              <a:t>Fair</a:t>
            </a:r>
            <a:r>
              <a:rPr dirty="0" sz="2400" spc="-75"/>
              <a:t> </a:t>
            </a:r>
            <a:r>
              <a:rPr dirty="0" sz="2400"/>
              <a:t>Queuing</a:t>
            </a:r>
            <a:r>
              <a:rPr dirty="0" sz="2400" spc="-65"/>
              <a:t> </a:t>
            </a:r>
            <a:r>
              <a:rPr dirty="0" sz="2400"/>
              <a:t>(CBWFQ)</a:t>
            </a:r>
            <a:r>
              <a:rPr dirty="0" sz="2400" spc="-9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7609840" cy="1830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After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reached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limit,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the </a:t>
            </a:r>
            <a:r>
              <a:rPr dirty="0" sz="1600">
                <a:latin typeface="Arial MT"/>
                <a:cs typeface="Arial MT"/>
              </a:rPr>
              <a:t>class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causes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tail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drop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drop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take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effect,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depending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how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policy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 spc="-10">
                <a:latin typeface="Arial MT"/>
                <a:cs typeface="Arial MT"/>
              </a:rPr>
              <a:t>configured.</a:t>
            </a:r>
            <a:endParaRPr sz="1600">
              <a:latin typeface="Arial MT"/>
              <a:cs typeface="Arial MT"/>
            </a:endParaRPr>
          </a:p>
          <a:p>
            <a:pPr marL="299085" marR="54610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30">
                <a:latin typeface="Arial MT"/>
                <a:cs typeface="Arial MT"/>
              </a:rPr>
              <a:t>Tail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drop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discards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arrives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tail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has </a:t>
            </a:r>
            <a:r>
              <a:rPr dirty="0" sz="1600">
                <a:latin typeface="Arial MT"/>
                <a:cs typeface="Arial MT"/>
              </a:rPr>
              <a:t>completely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packet-</a:t>
            </a:r>
            <a:r>
              <a:rPr dirty="0" sz="1600">
                <a:latin typeface="Arial MT"/>
                <a:cs typeface="Arial MT"/>
              </a:rPr>
              <a:t>holding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resources.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response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congestion.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35">
                <a:latin typeface="Arial MT"/>
                <a:cs typeface="Arial MT"/>
              </a:rPr>
              <a:t>Tail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drop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treats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equally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differentiate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service.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0508" y="2882684"/>
            <a:ext cx="4888865" cy="195300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15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79641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Queuing</a:t>
            </a:r>
            <a:r>
              <a:rPr dirty="0" sz="1600" spc="-5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Algorithms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8398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Low</a:t>
            </a:r>
            <a:r>
              <a:rPr dirty="0" sz="2400" spc="-90"/>
              <a:t> </a:t>
            </a:r>
            <a:r>
              <a:rPr dirty="0" sz="2400"/>
              <a:t>Latency</a:t>
            </a:r>
            <a:r>
              <a:rPr dirty="0" sz="2400" spc="-85"/>
              <a:t> </a:t>
            </a:r>
            <a:r>
              <a:rPr dirty="0" sz="2400"/>
              <a:t>Queuing</a:t>
            </a:r>
            <a:r>
              <a:rPr dirty="0" sz="2400" spc="-70"/>
              <a:t> </a:t>
            </a:r>
            <a:r>
              <a:rPr dirty="0" sz="2400" spc="-10"/>
              <a:t>(LLQ)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3662045" cy="35864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Low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Latency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(LLQ)</a:t>
            </a:r>
            <a:r>
              <a:rPr dirty="0" sz="1600" spc="-10">
                <a:latin typeface="Arial MT"/>
                <a:cs typeface="Arial MT"/>
              </a:rPr>
              <a:t> feature </a:t>
            </a:r>
            <a:r>
              <a:rPr dirty="0" sz="1600">
                <a:latin typeface="Arial MT"/>
                <a:cs typeface="Arial MT"/>
              </a:rPr>
              <a:t>brings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strict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priority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(PQ)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 spc="-10">
                <a:latin typeface="Arial MT"/>
                <a:cs typeface="Arial MT"/>
              </a:rPr>
              <a:t>CBWFQ.</a:t>
            </a:r>
            <a:endParaRPr sz="1600">
              <a:latin typeface="Arial MT"/>
              <a:cs typeface="Arial MT"/>
            </a:endParaRPr>
          </a:p>
          <a:p>
            <a:pPr marL="299085" marR="41783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Strict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PQ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delay-sensitive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voice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sent </a:t>
            </a:r>
            <a:r>
              <a:rPr dirty="0" sz="1600">
                <a:latin typeface="Arial MT"/>
                <a:cs typeface="Arial MT"/>
              </a:rPr>
              <a:t>before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queues.</a:t>
            </a:r>
            <a:endParaRPr sz="1600">
              <a:latin typeface="Arial MT"/>
              <a:cs typeface="Arial MT"/>
            </a:endParaRPr>
          </a:p>
          <a:p>
            <a:pPr marL="299085" marR="9017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LLQ allows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delay-</a:t>
            </a:r>
            <a:r>
              <a:rPr dirty="0" sz="1600">
                <a:latin typeface="Arial MT"/>
                <a:cs typeface="Arial MT"/>
              </a:rPr>
              <a:t>sensitive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packets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voice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first</a:t>
            </a:r>
            <a:r>
              <a:rPr dirty="0" sz="1600" spc="-10">
                <a:latin typeface="Arial MT"/>
                <a:cs typeface="Arial MT"/>
              </a:rPr>
              <a:t> (before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queues),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giving delay-</a:t>
            </a:r>
            <a:r>
              <a:rPr dirty="0" sz="1600">
                <a:latin typeface="Arial MT"/>
                <a:cs typeface="Arial MT"/>
              </a:rPr>
              <a:t>sensitive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preferential </a:t>
            </a:r>
            <a:r>
              <a:rPr dirty="0" sz="1600">
                <a:latin typeface="Arial MT"/>
                <a:cs typeface="Arial MT"/>
              </a:rPr>
              <a:t>treatment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traffic.</a:t>
            </a:r>
            <a:endParaRPr sz="1600">
              <a:latin typeface="Arial MT"/>
              <a:cs typeface="Arial MT"/>
            </a:endParaRPr>
          </a:p>
          <a:p>
            <a:pPr marL="299085" marR="259079" indent="-287020">
              <a:lnSpc>
                <a:spcPct val="100000"/>
              </a:lnSpc>
              <a:spcBef>
                <a:spcPts val="39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recommends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voice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directed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priority queue.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7332" y="1507944"/>
            <a:ext cx="4377107" cy="212221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15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421513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9.4</a:t>
            </a:r>
            <a:r>
              <a:rPr dirty="0" sz="4600" spc="-6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QoS</a:t>
            </a:r>
            <a:r>
              <a:rPr dirty="0" sz="4600" spc="-85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Models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15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143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QoS</a:t>
            </a:r>
            <a:r>
              <a:rPr dirty="0" sz="1600" spc="-1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Models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8149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Video</a:t>
            </a:r>
            <a:r>
              <a:rPr dirty="0" sz="2400" spc="-30"/>
              <a:t> </a:t>
            </a:r>
            <a:r>
              <a:rPr dirty="0" sz="2400"/>
              <a:t>–</a:t>
            </a:r>
            <a:r>
              <a:rPr dirty="0" sz="2400" spc="-45"/>
              <a:t> </a:t>
            </a:r>
            <a:r>
              <a:rPr dirty="0" sz="2400"/>
              <a:t>QoS</a:t>
            </a:r>
            <a:r>
              <a:rPr dirty="0" sz="2400" spc="-50"/>
              <a:t> </a:t>
            </a:r>
            <a:r>
              <a:rPr dirty="0" sz="2400" spc="-10"/>
              <a:t>Models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27596"/>
            <a:ext cx="3592195" cy="134302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video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cover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following: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</a:tabLst>
            </a:pPr>
            <a:r>
              <a:rPr dirty="0" sz="1800" spc="-10">
                <a:latin typeface="Arial MT"/>
                <a:cs typeface="Arial MT"/>
              </a:rPr>
              <a:t>Best-</a:t>
            </a:r>
            <a:r>
              <a:rPr dirty="0" sz="1800">
                <a:latin typeface="Arial MT"/>
                <a:cs typeface="Arial MT"/>
              </a:rPr>
              <a:t>effort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Integrated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services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(IntServ)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Differentiated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services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(DiffServ)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 descr=""/>
          <p:cNvSpPr txBox="1"/>
          <p:nvPr/>
        </p:nvSpPr>
        <p:spPr>
          <a:xfrm>
            <a:off x="8617711" y="4769515"/>
            <a:ext cx="68580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0">
                <a:solidFill>
                  <a:srgbClr val="D9D9D9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5929884" y="4780995"/>
            <a:ext cx="2700655" cy="86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  <a:tabLst>
                <a:tab pos="2657475" algn="l"/>
              </a:tabLst>
            </a:pP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©</a:t>
            </a:r>
            <a:r>
              <a:rPr dirty="0" sz="600" spc="-2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2016</a:t>
            </a:r>
            <a:r>
              <a:rPr dirty="0" sz="600" spc="15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Cisco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and/or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its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affiliates.</a:t>
            </a:r>
            <a:r>
              <a:rPr dirty="0" sz="600" spc="-5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All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rights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reserved.</a:t>
            </a:r>
            <a:r>
              <a:rPr dirty="0" sz="600" spc="29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Cisco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Confidential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	</a:t>
            </a:r>
            <a:r>
              <a:rPr dirty="0" sz="600" spc="-50">
                <a:solidFill>
                  <a:srgbClr val="D9D9D9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525983" y="2728595"/>
          <a:ext cx="8168640" cy="2193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330"/>
                <a:gridCol w="6581775"/>
              </a:tblGrid>
              <a:tr h="273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>
                          <a:latin typeface="Arial MT"/>
                          <a:cs typeface="Arial MT"/>
                        </a:rPr>
                        <a:t>Best-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effort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model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264795" indent="-173355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implementation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QoS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explicitly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configured.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indent="-173355">
                        <a:lnSpc>
                          <a:spcPct val="100000"/>
                        </a:lnSpc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QoS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required.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Integrated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services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latin typeface="Arial MT"/>
                          <a:cs typeface="Arial MT"/>
                        </a:rPr>
                        <a:t>(IntServ)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264795" indent="-173355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Provides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QoS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IP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packets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guaranteed</a:t>
                      </a:r>
                      <a:r>
                        <a:rPr dirty="0" sz="12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delivery.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indent="-173355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Defines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signaling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process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applications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signal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they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require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special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QoS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period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bandwidth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should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reserved.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indent="-173355">
                        <a:lnSpc>
                          <a:spcPct val="100000"/>
                        </a:lnSpc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IntServ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severely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limit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scalability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1555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>
                          <a:latin typeface="Arial MT"/>
                          <a:cs typeface="Arial MT"/>
                        </a:rPr>
                        <a:t>Differentiated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services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(DiffServ)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264795" indent="-173355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Provides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scalability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flexibility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implementing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QoS.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indent="-173355">
                        <a:lnSpc>
                          <a:spcPct val="100000"/>
                        </a:lnSpc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devices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recognize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traffic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classes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provide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different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levels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QoS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different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traffic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classes.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78739" y="56134"/>
            <a:ext cx="1143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QoS</a:t>
            </a:r>
            <a:r>
              <a:rPr dirty="0" sz="1600" spc="-1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Models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8559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Selecting</a:t>
            </a:r>
            <a:r>
              <a:rPr dirty="0" sz="2400" spc="-125"/>
              <a:t> </a:t>
            </a:r>
            <a:r>
              <a:rPr dirty="0" sz="2400" spc="-10"/>
              <a:t>an</a:t>
            </a:r>
            <a:r>
              <a:rPr dirty="0" sz="2400" spc="-155"/>
              <a:t> </a:t>
            </a:r>
            <a:r>
              <a:rPr dirty="0" sz="2400"/>
              <a:t>Appropriate</a:t>
            </a:r>
            <a:r>
              <a:rPr dirty="0" sz="2400" spc="-65"/>
              <a:t> </a:t>
            </a:r>
            <a:r>
              <a:rPr dirty="0" sz="2400"/>
              <a:t>QoS</a:t>
            </a:r>
            <a:r>
              <a:rPr dirty="0" sz="2400" spc="-95"/>
              <a:t> </a:t>
            </a:r>
            <a:r>
              <a:rPr dirty="0" sz="2400"/>
              <a:t>Policy</a:t>
            </a:r>
            <a:r>
              <a:rPr dirty="0" sz="2400" spc="-60"/>
              <a:t> </a:t>
            </a:r>
            <a:r>
              <a:rPr dirty="0" sz="2400" spc="-10"/>
              <a:t>Model</a:t>
            </a:r>
            <a:endParaRPr sz="2400"/>
          </a:p>
        </p:txBody>
      </p:sp>
      <p:sp>
        <p:nvSpPr>
          <p:cNvPr id="6" name="object 6" descr=""/>
          <p:cNvSpPr txBox="1"/>
          <p:nvPr/>
        </p:nvSpPr>
        <p:spPr>
          <a:xfrm>
            <a:off x="510641" y="884047"/>
            <a:ext cx="7480934" cy="1552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3304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three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models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implementing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implemented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either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IntServ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0">
                <a:latin typeface="Arial MT"/>
                <a:cs typeface="Arial MT"/>
              </a:rPr>
              <a:t> DiffServ.</a:t>
            </a:r>
            <a:endParaRPr sz="1600">
              <a:latin typeface="Arial MT"/>
              <a:cs typeface="Arial MT"/>
            </a:endParaRPr>
          </a:p>
          <a:p>
            <a:pPr marL="370840" marR="5080" indent="-285750">
              <a:lnSpc>
                <a:spcPts val="1600"/>
              </a:lnSpc>
              <a:spcBef>
                <a:spcPts val="63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IntServ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highest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guarantee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QoS,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very</a:t>
            </a:r>
            <a:r>
              <a:rPr dirty="0" sz="1400" spc="-10">
                <a:latin typeface="Arial MT"/>
                <a:cs typeface="Arial MT"/>
              </a:rPr>
              <a:t> resource-</a:t>
            </a:r>
            <a:r>
              <a:rPr dirty="0" sz="1400">
                <a:latin typeface="Arial MT"/>
                <a:cs typeface="Arial MT"/>
              </a:rPr>
              <a:t>intensive,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therefore,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easily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scalable.</a:t>
            </a:r>
            <a:endParaRPr sz="1400">
              <a:latin typeface="Arial MT"/>
              <a:cs typeface="Arial MT"/>
            </a:endParaRPr>
          </a:p>
          <a:p>
            <a:pPr marL="370840" indent="-285115">
              <a:lnSpc>
                <a:spcPct val="100000"/>
              </a:lnSpc>
              <a:spcBef>
                <a:spcPts val="47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DiffServ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less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resource-</a:t>
            </a:r>
            <a:r>
              <a:rPr dirty="0" sz="1400">
                <a:latin typeface="Arial MT"/>
                <a:cs typeface="Arial MT"/>
              </a:rPr>
              <a:t>intensive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scalable.</a:t>
            </a:r>
            <a:endParaRPr sz="1400">
              <a:latin typeface="Arial MT"/>
              <a:cs typeface="Arial MT"/>
            </a:endParaRPr>
          </a:p>
          <a:p>
            <a:pPr marL="370840" indent="-285115">
              <a:lnSpc>
                <a:spcPct val="100000"/>
              </a:lnSpc>
              <a:spcBef>
                <a:spcPts val="52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IntServ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DiffServ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sometimes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co-deployed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QoS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implementations.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143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QoS</a:t>
            </a:r>
            <a:r>
              <a:rPr dirty="0" sz="1600" spc="-1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Models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4414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Best</a:t>
            </a:r>
            <a:r>
              <a:rPr dirty="0" sz="2400" spc="-45"/>
              <a:t> </a:t>
            </a:r>
            <a:r>
              <a:rPr dirty="0" sz="2400" spc="-10"/>
              <a:t>Effort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7165975" cy="1586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2352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basic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design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best-</a:t>
            </a:r>
            <a:r>
              <a:rPr dirty="0" sz="1600">
                <a:latin typeface="Arial MT"/>
                <a:cs typeface="Arial MT"/>
              </a:rPr>
              <a:t>effort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delivery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no </a:t>
            </a:r>
            <a:r>
              <a:rPr dirty="0" sz="1600" spc="-10">
                <a:latin typeface="Arial MT"/>
                <a:cs typeface="Arial MT"/>
              </a:rPr>
              <a:t>guarantees.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best-</a:t>
            </a:r>
            <a:r>
              <a:rPr dirty="0" sz="1600">
                <a:latin typeface="Arial MT"/>
                <a:cs typeface="Arial MT"/>
              </a:rPr>
              <a:t>effort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treats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way, </a:t>
            </a:r>
            <a:r>
              <a:rPr dirty="0" sz="1600">
                <a:latin typeface="Arial MT"/>
                <a:cs typeface="Arial MT"/>
              </a:rPr>
              <a:t>so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 </a:t>
            </a:r>
            <a:r>
              <a:rPr dirty="0" sz="1600">
                <a:latin typeface="Arial MT"/>
                <a:cs typeface="Arial MT"/>
              </a:rPr>
              <a:t>emergency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voice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treated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digital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photograph </a:t>
            </a:r>
            <a:r>
              <a:rPr dirty="0" sz="1600">
                <a:latin typeface="Arial MT"/>
                <a:cs typeface="Arial MT"/>
              </a:rPr>
              <a:t>attached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email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treated.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Benefits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drawbacks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effort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model: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425627" y="2648330"/>
          <a:ext cx="8168640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10"/>
                <a:gridCol w="4239895"/>
              </a:tblGrid>
              <a:tr h="273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Benefits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Drawbacks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model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most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scalable.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There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guarantees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delivery.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Scalability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only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limited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available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bandwidth,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which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case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all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traffic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equally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affected.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Packets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will arrive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whenever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they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any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order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possible,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if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they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arrive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at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all.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special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QoS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mechanisms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required.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packets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have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preferential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treatment.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easiest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quickest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model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deploy.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Critical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treated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same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casual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email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treated.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143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QoS</a:t>
            </a:r>
            <a:r>
              <a:rPr dirty="0" sz="1600" spc="-1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Models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6498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Integrated</a:t>
            </a:r>
            <a:r>
              <a:rPr dirty="0" sz="2400" spc="-120"/>
              <a:t> </a:t>
            </a:r>
            <a:r>
              <a:rPr dirty="0" sz="2400" spc="-10"/>
              <a:t>Services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4265295" cy="3879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4033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IntServ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delivers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end-to-</a:t>
            </a:r>
            <a:r>
              <a:rPr dirty="0" sz="1600">
                <a:latin typeface="Arial MT"/>
                <a:cs typeface="Arial MT"/>
              </a:rPr>
              <a:t>end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real-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applications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require.</a:t>
            </a:r>
            <a:endParaRPr sz="1600">
              <a:latin typeface="Arial MT"/>
              <a:cs typeface="Arial MT"/>
            </a:endParaRPr>
          </a:p>
          <a:p>
            <a:pPr marL="299085" marR="10858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Explicitly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resources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individual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flows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streams, </a:t>
            </a:r>
            <a:r>
              <a:rPr dirty="0" sz="1600">
                <a:latin typeface="Arial MT"/>
                <a:cs typeface="Arial MT"/>
              </a:rPr>
              <a:t>sometimes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called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microflows.</a:t>
            </a:r>
            <a:endParaRPr sz="1600">
              <a:latin typeface="Arial MT"/>
              <a:cs typeface="Arial MT"/>
            </a:endParaRPr>
          </a:p>
          <a:p>
            <a:pPr marL="299085" marR="14922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resource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reservation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admission- </a:t>
            </a:r>
            <a:r>
              <a:rPr dirty="0" sz="1600">
                <a:latin typeface="Arial MT"/>
                <a:cs typeface="Arial MT"/>
              </a:rPr>
              <a:t>control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mechanisms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building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blocks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establish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maintain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QoS.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connection-</a:t>
            </a:r>
            <a:r>
              <a:rPr dirty="0" sz="1600">
                <a:latin typeface="Arial MT"/>
                <a:cs typeface="Arial MT"/>
              </a:rPr>
              <a:t>oriented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approach.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Each </a:t>
            </a:r>
            <a:r>
              <a:rPr dirty="0" sz="1600">
                <a:latin typeface="Arial MT"/>
                <a:cs typeface="Arial MT"/>
              </a:rPr>
              <a:t>individual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communication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explicitly </a:t>
            </a:r>
            <a:r>
              <a:rPr dirty="0" sz="1600">
                <a:latin typeface="Arial MT"/>
                <a:cs typeface="Arial MT"/>
              </a:rPr>
              <a:t>specify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descriptor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requested </a:t>
            </a:r>
            <a:r>
              <a:rPr dirty="0" sz="1600">
                <a:latin typeface="Arial MT"/>
                <a:cs typeface="Arial MT"/>
              </a:rPr>
              <a:t>resources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299085" marR="14604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edge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performs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admission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control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ensure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available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resources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are </a:t>
            </a:r>
            <a:r>
              <a:rPr dirty="0" sz="1600">
                <a:latin typeface="Arial MT"/>
                <a:cs typeface="Arial MT"/>
              </a:rPr>
              <a:t>sufficient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6537" y="1535218"/>
            <a:ext cx="3553385" cy="235091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6752590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9.1</a:t>
            </a:r>
            <a:r>
              <a:rPr dirty="0" sz="4600" spc="-10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Network</a:t>
            </a:r>
            <a:r>
              <a:rPr dirty="0" sz="4600" spc="-180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Transmission Quality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143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QoS</a:t>
            </a:r>
            <a:r>
              <a:rPr dirty="0" sz="1600" spc="-1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Models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6677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Integrated</a:t>
            </a:r>
            <a:r>
              <a:rPr dirty="0" sz="2400" spc="-120"/>
              <a:t> </a:t>
            </a:r>
            <a:r>
              <a:rPr dirty="0" sz="2400"/>
              <a:t>Services</a:t>
            </a:r>
            <a:r>
              <a:rPr dirty="0" sz="2400" spc="-9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182371" y="760603"/>
            <a:ext cx="827722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40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IntServ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model,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application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requests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specific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kind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service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from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before </a:t>
            </a:r>
            <a:r>
              <a:rPr dirty="0" sz="1500">
                <a:latin typeface="Arial MT"/>
                <a:cs typeface="Arial MT"/>
              </a:rPr>
              <a:t>sending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data.</a:t>
            </a:r>
            <a:endParaRPr sz="15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59"/>
              </a:spcBef>
              <a:buChar char="•"/>
              <a:tabLst>
                <a:tab pos="299085" algn="l"/>
              </a:tabLst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application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informs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its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traffic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profile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requests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particular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kind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service</a:t>
            </a:r>
            <a:endParaRPr sz="15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encompass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its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bandwidth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delay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requirements.</a:t>
            </a:r>
            <a:endParaRPr sz="1500">
              <a:latin typeface="Arial MT"/>
              <a:cs typeface="Arial MT"/>
            </a:endParaRPr>
          </a:p>
          <a:p>
            <a:pPr algn="just" marL="295910" marR="643890" indent="-283845">
              <a:lnSpc>
                <a:spcPct val="100000"/>
              </a:lnSpc>
              <a:spcBef>
                <a:spcPts val="360"/>
              </a:spcBef>
              <a:buChar char="•"/>
              <a:tabLst>
                <a:tab pos="299085" algn="l"/>
              </a:tabLst>
            </a:pPr>
            <a:r>
              <a:rPr dirty="0" sz="1500">
                <a:latin typeface="Arial MT"/>
                <a:cs typeface="Arial MT"/>
              </a:rPr>
              <a:t>IntServ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Resource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Reservation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Protocol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(RSVP)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signal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QoS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needs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an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application’s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traffic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along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devices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end-to-end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path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through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network.</a:t>
            </a:r>
            <a:endParaRPr sz="1500">
              <a:latin typeface="Arial MT"/>
              <a:cs typeface="Arial MT"/>
            </a:endParaRPr>
          </a:p>
          <a:p>
            <a:pPr algn="just" marL="295910" marR="671830" indent="-283845">
              <a:lnSpc>
                <a:spcPct val="100000"/>
              </a:lnSpc>
              <a:spcBef>
                <a:spcPts val="360"/>
              </a:spcBef>
              <a:buChar char="•"/>
              <a:tabLst>
                <a:tab pos="299085" algn="l"/>
              </a:tabLst>
            </a:pPr>
            <a:r>
              <a:rPr dirty="0" sz="1500">
                <a:latin typeface="Arial MT"/>
                <a:cs typeface="Arial MT"/>
              </a:rPr>
              <a:t>If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devices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along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path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reserve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necessary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bandwidth,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originating 	application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begin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transmitting.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If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requested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reservation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fails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along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path,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the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originating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application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does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send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any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data.</a:t>
            </a:r>
            <a:endParaRPr sz="1500">
              <a:latin typeface="Arial MT"/>
              <a:cs typeface="Arial MT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425627" y="3260471"/>
          <a:ext cx="8168640" cy="1194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0"/>
                <a:gridCol w="4396740"/>
              </a:tblGrid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Benefits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Drawbacks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920115">
                <a:tc>
                  <a:txBody>
                    <a:bodyPr/>
                    <a:lstStyle/>
                    <a:p>
                      <a:pPr marL="264795" indent="-173355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Explicit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end-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to-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end</a:t>
                      </a:r>
                      <a:r>
                        <a:rPr dirty="0" sz="12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resource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admission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control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160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Per-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request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policy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admission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control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indent="-173355">
                        <a:lnSpc>
                          <a:spcPct val="100000"/>
                        </a:lnSpc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Signaling</a:t>
                      </a:r>
                      <a:r>
                        <a:rPr dirty="0" sz="12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dynamic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port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numbers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265430" indent="-173355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265430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Resource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intensive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due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stateful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architecture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requirement</a:t>
                      </a:r>
                      <a:r>
                        <a:rPr dirty="0" sz="12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continuous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signaling.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160" marR="114300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Flow-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based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approach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scalable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implementations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such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internet.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143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QoS</a:t>
            </a:r>
            <a:r>
              <a:rPr dirty="0" sz="1600" spc="-1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Models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0854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Differentiated</a:t>
            </a:r>
            <a:r>
              <a:rPr dirty="0" sz="2400" spc="-100"/>
              <a:t> </a:t>
            </a:r>
            <a:r>
              <a:rPr dirty="0" sz="2400" spc="-10"/>
              <a:t>Services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172923" y="884047"/>
            <a:ext cx="4319270" cy="35864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4483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differentiated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(DiffServ)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QoS </a:t>
            </a:r>
            <a:r>
              <a:rPr dirty="0" sz="1600">
                <a:latin typeface="Arial MT"/>
                <a:cs typeface="Arial MT"/>
              </a:rPr>
              <a:t>model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simple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scalable </a:t>
            </a:r>
            <a:r>
              <a:rPr dirty="0" sz="1600">
                <a:latin typeface="Arial MT"/>
                <a:cs typeface="Arial MT"/>
              </a:rPr>
              <a:t>mechanism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classifying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managing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end-to-</a:t>
            </a:r>
            <a:r>
              <a:rPr dirty="0" sz="1600">
                <a:latin typeface="Arial MT"/>
                <a:cs typeface="Arial MT"/>
              </a:rPr>
              <a:t>end QoS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strategy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because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cannot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enforce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end-to-</a:t>
            </a:r>
            <a:r>
              <a:rPr dirty="0" sz="1600">
                <a:latin typeface="Arial MT"/>
                <a:cs typeface="Arial MT"/>
              </a:rPr>
              <a:t>end</a:t>
            </a:r>
            <a:r>
              <a:rPr dirty="0" sz="1600" spc="-10">
                <a:latin typeface="Arial MT"/>
                <a:cs typeface="Arial MT"/>
              </a:rPr>
              <a:t> guarantees.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Hosts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forward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which </a:t>
            </a:r>
            <a:r>
              <a:rPr dirty="0" sz="1600">
                <a:latin typeface="Arial MT"/>
                <a:cs typeface="Arial MT"/>
              </a:rPr>
              <a:t>classifies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flows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aggregates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(classes)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appropriate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policy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for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classes.</a:t>
            </a:r>
            <a:endParaRPr sz="1600">
              <a:latin typeface="Arial MT"/>
              <a:cs typeface="Arial MT"/>
            </a:endParaRPr>
          </a:p>
          <a:p>
            <a:pPr marL="299085" marR="6350" indent="-287020">
              <a:lnSpc>
                <a:spcPct val="100000"/>
              </a:lnSpc>
              <a:spcBef>
                <a:spcPts val="39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Enforces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mechanisms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 spc="-10">
                <a:latin typeface="Arial MT"/>
                <a:cs typeface="Arial MT"/>
              </a:rPr>
              <a:t>hop-</a:t>
            </a:r>
            <a:r>
              <a:rPr dirty="0" sz="1600" spc="-25">
                <a:latin typeface="Arial MT"/>
                <a:cs typeface="Arial MT"/>
              </a:rPr>
              <a:t>by-</a:t>
            </a:r>
            <a:r>
              <a:rPr dirty="0" sz="1600">
                <a:latin typeface="Arial MT"/>
                <a:cs typeface="Arial MT"/>
              </a:rPr>
              <a:t>hop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basis,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uniformly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applying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global </a:t>
            </a:r>
            <a:r>
              <a:rPr dirty="0" sz="1600">
                <a:latin typeface="Arial MT"/>
                <a:cs typeface="Arial MT"/>
              </a:rPr>
              <a:t>meaning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both </a:t>
            </a:r>
            <a:r>
              <a:rPr dirty="0" sz="1600">
                <a:latin typeface="Arial MT"/>
                <a:cs typeface="Arial MT"/>
              </a:rPr>
              <a:t>flexibility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scalability.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3581" y="1432699"/>
            <a:ext cx="3927265" cy="2585847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QoS</a:t>
            </a:r>
            <a:r>
              <a:rPr dirty="0" spc="-15"/>
              <a:t> </a:t>
            </a:r>
            <a:r>
              <a:rPr dirty="0" spc="-10"/>
              <a:t>Models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Differentiated</a:t>
            </a:r>
            <a:r>
              <a:rPr dirty="0" sz="2400" spc="-100"/>
              <a:t> </a:t>
            </a:r>
            <a:r>
              <a:rPr dirty="0" sz="2400"/>
              <a:t>Services</a:t>
            </a:r>
            <a:r>
              <a:rPr dirty="0" sz="2400" spc="-9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724140" cy="1342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DiffServ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divides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classes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business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requirements.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Each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assigned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different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level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service.</a:t>
            </a:r>
            <a:endParaRPr sz="1600">
              <a:latin typeface="Arial MT"/>
              <a:cs typeface="Arial MT"/>
            </a:endParaRPr>
          </a:p>
          <a:p>
            <a:pPr marL="299085" marR="52451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traverse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identifies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according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class.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possible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choose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many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levels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DiffServ.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25627" y="3086735"/>
          <a:ext cx="8168640" cy="119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9870"/>
                <a:gridCol w="4039870"/>
              </a:tblGrid>
              <a:tr h="273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Benefits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Drawbacks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920115">
                <a:tc>
                  <a:txBody>
                    <a:bodyPr/>
                    <a:lstStyle/>
                    <a:p>
                      <a:pPr marL="264795" indent="-173355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Highly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scalable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160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Provides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many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different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levels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quality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265430" indent="-173355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265430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absolute</a:t>
                      </a:r>
                      <a:r>
                        <a:rPr dirty="0" sz="12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guarantee</a:t>
                      </a:r>
                      <a:r>
                        <a:rPr dirty="0" sz="12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service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quality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795" indent="-172720">
                        <a:lnSpc>
                          <a:spcPct val="100000"/>
                        </a:lnSpc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Requires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set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complex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mechanisms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work 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concert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throughout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6325870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9.5</a:t>
            </a:r>
            <a:r>
              <a:rPr dirty="0" sz="4600" spc="-2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QoS</a:t>
            </a:r>
            <a:r>
              <a:rPr dirty="0" sz="4600" spc="-30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Implementation </a:t>
            </a:r>
            <a:r>
              <a:rPr dirty="0" sz="4600" spc="-470">
                <a:solidFill>
                  <a:srgbClr val="AEE8FA"/>
                </a:solidFill>
              </a:rPr>
              <a:t>T</a:t>
            </a:r>
            <a:r>
              <a:rPr dirty="0" sz="4600" spc="35">
                <a:solidFill>
                  <a:srgbClr val="AEE8FA"/>
                </a:solidFill>
              </a:rPr>
              <a:t>ec</a:t>
            </a:r>
            <a:r>
              <a:rPr dirty="0" sz="4600" spc="50">
                <a:solidFill>
                  <a:srgbClr val="AEE8FA"/>
                </a:solidFill>
              </a:rPr>
              <a:t>h</a:t>
            </a:r>
            <a:r>
              <a:rPr dirty="0" sz="4600" spc="35">
                <a:solidFill>
                  <a:srgbClr val="AEE8FA"/>
                </a:solidFill>
              </a:rPr>
              <a:t>niqu</a:t>
            </a:r>
            <a:r>
              <a:rPr dirty="0" sz="4600" spc="50">
                <a:solidFill>
                  <a:srgbClr val="AEE8FA"/>
                </a:solidFill>
              </a:rPr>
              <a:t>e</a:t>
            </a:r>
            <a:r>
              <a:rPr dirty="0" sz="4600" spc="45">
                <a:solidFill>
                  <a:srgbClr val="AEE8FA"/>
                </a:solidFill>
              </a:rPr>
              <a:t>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9565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QoS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Implementation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Techniques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5372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Video</a:t>
            </a:r>
            <a:r>
              <a:rPr dirty="0" sz="2400" spc="-30"/>
              <a:t> </a:t>
            </a:r>
            <a:r>
              <a:rPr dirty="0" sz="2400"/>
              <a:t>–</a:t>
            </a:r>
            <a:r>
              <a:rPr dirty="0" sz="2400" spc="-50"/>
              <a:t> </a:t>
            </a:r>
            <a:r>
              <a:rPr dirty="0" sz="2400"/>
              <a:t>QoS</a:t>
            </a:r>
            <a:r>
              <a:rPr dirty="0" sz="2400" spc="-55"/>
              <a:t> </a:t>
            </a:r>
            <a:r>
              <a:rPr dirty="0" sz="2400" spc="-10"/>
              <a:t>Implementation</a:t>
            </a:r>
            <a:r>
              <a:rPr dirty="0" sz="2400" spc="-80"/>
              <a:t> </a:t>
            </a:r>
            <a:r>
              <a:rPr dirty="0" sz="2400" spc="-10"/>
              <a:t>Techniques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27596"/>
            <a:ext cx="7582534" cy="128778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video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cover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following:</a:t>
            </a:r>
            <a:endParaRPr sz="18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Implementation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tools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(classification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marking,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congestion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avoidance,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congestion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management)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Traffic</a:t>
            </a:r>
            <a:r>
              <a:rPr dirty="0" sz="1800" spc="-114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marking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9565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QoS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Implementation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Techniques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9349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Avoiding</a:t>
            </a:r>
            <a:r>
              <a:rPr dirty="0" sz="2400" spc="-80"/>
              <a:t> </a:t>
            </a:r>
            <a:r>
              <a:rPr dirty="0" sz="2400"/>
              <a:t>Packet</a:t>
            </a:r>
            <a:r>
              <a:rPr dirty="0" sz="2400" spc="-100"/>
              <a:t> </a:t>
            </a:r>
            <a:r>
              <a:rPr dirty="0" sz="2400" spc="-20"/>
              <a:t>Loss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7618730" cy="3436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429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usually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result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congestion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applications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that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TCP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experience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slowdown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TCP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automatically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adjusts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 </a:t>
            </a:r>
            <a:r>
              <a:rPr dirty="0" sz="1600">
                <a:latin typeface="Arial MT"/>
                <a:cs typeface="Arial MT"/>
              </a:rPr>
              <a:t>congestion.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Dropped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TCP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segments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cause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TCP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sessions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reduce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their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window </a:t>
            </a:r>
            <a:r>
              <a:rPr dirty="0" sz="1600">
                <a:latin typeface="Arial MT"/>
                <a:cs typeface="Arial MT"/>
              </a:rPr>
              <a:t>sizes.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Some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applications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TCP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cannot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handle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drops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(fragile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flows).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approaches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prevent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drops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sensitive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applications:</a:t>
            </a:r>
            <a:endParaRPr sz="1600">
              <a:latin typeface="Arial MT"/>
              <a:cs typeface="Arial MT"/>
            </a:endParaRPr>
          </a:p>
          <a:p>
            <a:pPr marL="370840" indent="-285115">
              <a:lnSpc>
                <a:spcPct val="100000"/>
              </a:lnSpc>
              <a:spcBef>
                <a:spcPts val="50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Increase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capacity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prevent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congestion.</a:t>
            </a:r>
            <a:endParaRPr sz="1600">
              <a:latin typeface="Arial MT"/>
              <a:cs typeface="Arial MT"/>
            </a:endParaRPr>
          </a:p>
          <a:p>
            <a:pPr marL="370840" marR="5080" indent="-285750">
              <a:lnSpc>
                <a:spcPts val="1830"/>
              </a:lnSpc>
              <a:spcBef>
                <a:spcPts val="64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Guarantee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enough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increase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buffer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space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accommodate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bursts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fragile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flows.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WFQ,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CBWFQ,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LLQ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guarantee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bandwidth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prioritized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forwarding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drop-</a:t>
            </a:r>
            <a:r>
              <a:rPr dirty="0" sz="1600">
                <a:latin typeface="Arial MT"/>
                <a:cs typeface="Arial MT"/>
              </a:rPr>
              <a:t>sensitive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applications.</a:t>
            </a:r>
            <a:endParaRPr sz="1600">
              <a:latin typeface="Arial MT"/>
              <a:cs typeface="Arial MT"/>
            </a:endParaRPr>
          </a:p>
          <a:p>
            <a:pPr marL="370840" marR="180975" indent="-285750">
              <a:lnSpc>
                <a:spcPts val="1820"/>
              </a:lnSpc>
              <a:spcBef>
                <a:spcPts val="59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Drop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lower-</a:t>
            </a:r>
            <a:r>
              <a:rPr dirty="0" sz="1600">
                <a:latin typeface="Arial MT"/>
                <a:cs typeface="Arial MT"/>
              </a:rPr>
              <a:t>priority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before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congestion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occurs.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provides </a:t>
            </a:r>
            <a:r>
              <a:rPr dirty="0" sz="1600">
                <a:latin typeface="Arial MT"/>
                <a:cs typeface="Arial MT"/>
              </a:rPr>
              <a:t>queuing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mechanisms,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weighted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random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early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detection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(WRED),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that </a:t>
            </a:r>
            <a:r>
              <a:rPr dirty="0" sz="1600">
                <a:latin typeface="Arial MT"/>
                <a:cs typeface="Arial MT"/>
              </a:rPr>
              <a:t>start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dropping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lower-</a:t>
            </a:r>
            <a:r>
              <a:rPr dirty="0" sz="1600">
                <a:latin typeface="Arial MT"/>
                <a:cs typeface="Arial MT"/>
              </a:rPr>
              <a:t>priority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before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congestion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occurs.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38860" y="4770373"/>
            <a:ext cx="178435" cy="126364"/>
          </a:xfrm>
          <a:custGeom>
            <a:avLst/>
            <a:gdLst/>
            <a:ahLst/>
            <a:cxnLst/>
            <a:rect l="l" t="t" r="r" b="b"/>
            <a:pathLst>
              <a:path w="178434" h="126364">
                <a:moveTo>
                  <a:pt x="40665" y="98082"/>
                </a:moveTo>
                <a:lnTo>
                  <a:pt x="36245" y="91833"/>
                </a:lnTo>
                <a:lnTo>
                  <a:pt x="26517" y="88252"/>
                </a:lnTo>
                <a:lnTo>
                  <a:pt x="22974" y="87363"/>
                </a:lnTo>
                <a:lnTo>
                  <a:pt x="20332" y="86461"/>
                </a:lnTo>
                <a:lnTo>
                  <a:pt x="15913" y="85572"/>
                </a:lnTo>
                <a:lnTo>
                  <a:pt x="15913" y="78422"/>
                </a:lnTo>
                <a:lnTo>
                  <a:pt x="19443" y="76631"/>
                </a:lnTo>
                <a:lnTo>
                  <a:pt x="30048" y="76631"/>
                </a:lnTo>
                <a:lnTo>
                  <a:pt x="36245" y="78422"/>
                </a:lnTo>
                <a:lnTo>
                  <a:pt x="37122" y="78422"/>
                </a:lnTo>
                <a:lnTo>
                  <a:pt x="37122" y="76631"/>
                </a:lnTo>
                <a:lnTo>
                  <a:pt x="37122" y="65900"/>
                </a:lnTo>
                <a:lnTo>
                  <a:pt x="36245" y="65900"/>
                </a:lnTo>
                <a:lnTo>
                  <a:pt x="30048" y="64122"/>
                </a:lnTo>
                <a:lnTo>
                  <a:pt x="22098" y="64122"/>
                </a:lnTo>
                <a:lnTo>
                  <a:pt x="13042" y="65430"/>
                </a:lnTo>
                <a:lnTo>
                  <a:pt x="6070" y="69151"/>
                </a:lnTo>
                <a:lnTo>
                  <a:pt x="1587" y="75069"/>
                </a:lnTo>
                <a:lnTo>
                  <a:pt x="0" y="82892"/>
                </a:lnTo>
                <a:lnTo>
                  <a:pt x="0" y="92722"/>
                </a:lnTo>
                <a:lnTo>
                  <a:pt x="7061" y="97193"/>
                </a:lnTo>
                <a:lnTo>
                  <a:pt x="15913" y="99872"/>
                </a:lnTo>
                <a:lnTo>
                  <a:pt x="16789" y="100761"/>
                </a:lnTo>
                <a:lnTo>
                  <a:pt x="18554" y="100761"/>
                </a:lnTo>
                <a:lnTo>
                  <a:pt x="25628" y="104343"/>
                </a:lnTo>
                <a:lnTo>
                  <a:pt x="25628" y="110604"/>
                </a:lnTo>
                <a:lnTo>
                  <a:pt x="22098" y="112382"/>
                </a:lnTo>
                <a:lnTo>
                  <a:pt x="7950" y="112382"/>
                </a:lnTo>
                <a:lnTo>
                  <a:pt x="1765" y="110604"/>
                </a:lnTo>
                <a:lnTo>
                  <a:pt x="876" y="110604"/>
                </a:lnTo>
                <a:lnTo>
                  <a:pt x="876" y="124002"/>
                </a:lnTo>
                <a:lnTo>
                  <a:pt x="8839" y="125793"/>
                </a:lnTo>
                <a:lnTo>
                  <a:pt x="16789" y="125793"/>
                </a:lnTo>
                <a:lnTo>
                  <a:pt x="25361" y="124739"/>
                </a:lnTo>
                <a:lnTo>
                  <a:pt x="33032" y="121335"/>
                </a:lnTo>
                <a:lnTo>
                  <a:pt x="38544" y="115239"/>
                </a:lnTo>
                <a:lnTo>
                  <a:pt x="39204" y="112382"/>
                </a:lnTo>
                <a:lnTo>
                  <a:pt x="40665" y="106133"/>
                </a:lnTo>
                <a:lnTo>
                  <a:pt x="40665" y="98082"/>
                </a:lnTo>
                <a:close/>
              </a:path>
              <a:path w="178434" h="126364">
                <a:moveTo>
                  <a:pt x="100304" y="65900"/>
                </a:moveTo>
                <a:lnTo>
                  <a:pt x="98552" y="65900"/>
                </a:lnTo>
                <a:lnTo>
                  <a:pt x="93294" y="64122"/>
                </a:lnTo>
                <a:lnTo>
                  <a:pt x="86271" y="64122"/>
                </a:lnTo>
                <a:lnTo>
                  <a:pt x="74066" y="66357"/>
                </a:lnTo>
                <a:lnTo>
                  <a:pt x="64338" y="72618"/>
                </a:lnTo>
                <a:lnTo>
                  <a:pt x="57899" y="82232"/>
                </a:lnTo>
                <a:lnTo>
                  <a:pt x="55575" y="94513"/>
                </a:lnTo>
                <a:lnTo>
                  <a:pt x="58026" y="107696"/>
                </a:lnTo>
                <a:lnTo>
                  <a:pt x="64668" y="117525"/>
                </a:lnTo>
                <a:lnTo>
                  <a:pt x="74434" y="123672"/>
                </a:lnTo>
                <a:lnTo>
                  <a:pt x="86271" y="125793"/>
                </a:lnTo>
                <a:lnTo>
                  <a:pt x="93294" y="125793"/>
                </a:lnTo>
                <a:lnTo>
                  <a:pt x="98552" y="124002"/>
                </a:lnTo>
                <a:lnTo>
                  <a:pt x="100304" y="124002"/>
                </a:lnTo>
                <a:lnTo>
                  <a:pt x="100304" y="110604"/>
                </a:lnTo>
                <a:lnTo>
                  <a:pt x="100304" y="107924"/>
                </a:lnTo>
                <a:lnTo>
                  <a:pt x="99428" y="107924"/>
                </a:lnTo>
                <a:lnTo>
                  <a:pt x="95046" y="110604"/>
                </a:lnTo>
                <a:lnTo>
                  <a:pt x="77508" y="110604"/>
                </a:lnTo>
                <a:lnTo>
                  <a:pt x="71361" y="103454"/>
                </a:lnTo>
                <a:lnTo>
                  <a:pt x="71361" y="85572"/>
                </a:lnTo>
                <a:lnTo>
                  <a:pt x="78384" y="78422"/>
                </a:lnTo>
                <a:lnTo>
                  <a:pt x="95046" y="78422"/>
                </a:lnTo>
                <a:lnTo>
                  <a:pt x="99428" y="81991"/>
                </a:lnTo>
                <a:lnTo>
                  <a:pt x="100304" y="81991"/>
                </a:lnTo>
                <a:lnTo>
                  <a:pt x="100304" y="78422"/>
                </a:lnTo>
                <a:lnTo>
                  <a:pt x="100304" y="65900"/>
                </a:lnTo>
                <a:close/>
              </a:path>
              <a:path w="178434" h="126364">
                <a:moveTo>
                  <a:pt x="128104" y="0"/>
                </a:moveTo>
                <a:lnTo>
                  <a:pt x="113182" y="0"/>
                </a:lnTo>
                <a:lnTo>
                  <a:pt x="113182" y="39039"/>
                </a:lnTo>
                <a:lnTo>
                  <a:pt x="128104" y="39039"/>
                </a:lnTo>
                <a:lnTo>
                  <a:pt x="128104" y="0"/>
                </a:lnTo>
                <a:close/>
              </a:path>
              <a:path w="178434" h="126364">
                <a:moveTo>
                  <a:pt x="178257" y="94513"/>
                </a:moveTo>
                <a:lnTo>
                  <a:pt x="176034" y="82600"/>
                </a:lnTo>
                <a:lnTo>
                  <a:pt x="173901" y="79311"/>
                </a:lnTo>
                <a:lnTo>
                  <a:pt x="169773" y="72948"/>
                </a:lnTo>
                <a:lnTo>
                  <a:pt x="162394" y="68046"/>
                </a:lnTo>
                <a:lnTo>
                  <a:pt x="162394" y="86461"/>
                </a:lnTo>
                <a:lnTo>
                  <a:pt x="162394" y="103454"/>
                </a:lnTo>
                <a:lnTo>
                  <a:pt x="156222" y="110604"/>
                </a:lnTo>
                <a:lnTo>
                  <a:pt x="138607" y="110604"/>
                </a:lnTo>
                <a:lnTo>
                  <a:pt x="132435" y="103454"/>
                </a:lnTo>
                <a:lnTo>
                  <a:pt x="132435" y="86461"/>
                </a:lnTo>
                <a:lnTo>
                  <a:pt x="138607" y="79311"/>
                </a:lnTo>
                <a:lnTo>
                  <a:pt x="156222" y="79311"/>
                </a:lnTo>
                <a:lnTo>
                  <a:pt x="162394" y="86461"/>
                </a:lnTo>
                <a:lnTo>
                  <a:pt x="162394" y="68046"/>
                </a:lnTo>
                <a:lnTo>
                  <a:pt x="160045" y="66484"/>
                </a:lnTo>
                <a:lnTo>
                  <a:pt x="147421" y="64122"/>
                </a:lnTo>
                <a:lnTo>
                  <a:pt x="134785" y="66484"/>
                </a:lnTo>
                <a:lnTo>
                  <a:pt x="125056" y="72948"/>
                </a:lnTo>
                <a:lnTo>
                  <a:pt x="118783" y="82600"/>
                </a:lnTo>
                <a:lnTo>
                  <a:pt x="116573" y="94513"/>
                </a:lnTo>
                <a:lnTo>
                  <a:pt x="118783" y="106565"/>
                </a:lnTo>
                <a:lnTo>
                  <a:pt x="125056" y="116522"/>
                </a:lnTo>
                <a:lnTo>
                  <a:pt x="134785" y="123304"/>
                </a:lnTo>
                <a:lnTo>
                  <a:pt x="147421" y="125793"/>
                </a:lnTo>
                <a:lnTo>
                  <a:pt x="160045" y="123304"/>
                </a:lnTo>
                <a:lnTo>
                  <a:pt x="169773" y="116522"/>
                </a:lnTo>
                <a:lnTo>
                  <a:pt x="173494" y="110604"/>
                </a:lnTo>
                <a:lnTo>
                  <a:pt x="176034" y="106565"/>
                </a:lnTo>
                <a:lnTo>
                  <a:pt x="178257" y="94513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38543" y="4834496"/>
            <a:ext cx="45720" cy="62230"/>
          </a:xfrm>
          <a:custGeom>
            <a:avLst/>
            <a:gdLst/>
            <a:ahLst/>
            <a:cxnLst/>
            <a:rect l="l" t="t" r="r" b="b"/>
            <a:pathLst>
              <a:path w="45720" h="62229">
                <a:moveTo>
                  <a:pt x="38290" y="0"/>
                </a:moveTo>
                <a:lnTo>
                  <a:pt x="31165" y="0"/>
                </a:lnTo>
                <a:lnTo>
                  <a:pt x="18779" y="2234"/>
                </a:lnTo>
                <a:lnTo>
                  <a:pt x="8901" y="8489"/>
                </a:lnTo>
                <a:lnTo>
                  <a:pt x="2363" y="18098"/>
                </a:lnTo>
                <a:lnTo>
                  <a:pt x="0" y="30391"/>
                </a:lnTo>
                <a:lnTo>
                  <a:pt x="2490" y="43572"/>
                </a:lnTo>
                <a:lnTo>
                  <a:pt x="9239" y="53403"/>
                </a:lnTo>
                <a:lnTo>
                  <a:pt x="19159" y="59548"/>
                </a:lnTo>
                <a:lnTo>
                  <a:pt x="31165" y="61671"/>
                </a:lnTo>
                <a:lnTo>
                  <a:pt x="38290" y="61671"/>
                </a:lnTo>
                <a:lnTo>
                  <a:pt x="43624" y="59880"/>
                </a:lnTo>
                <a:lnTo>
                  <a:pt x="45415" y="59880"/>
                </a:lnTo>
                <a:lnTo>
                  <a:pt x="45415" y="46482"/>
                </a:lnTo>
                <a:lnTo>
                  <a:pt x="22263" y="46482"/>
                </a:lnTo>
                <a:lnTo>
                  <a:pt x="16027" y="39331"/>
                </a:lnTo>
                <a:lnTo>
                  <a:pt x="16027" y="21450"/>
                </a:lnTo>
                <a:lnTo>
                  <a:pt x="22263" y="14300"/>
                </a:lnTo>
                <a:lnTo>
                  <a:pt x="45415" y="14300"/>
                </a:lnTo>
                <a:lnTo>
                  <a:pt x="45415" y="1778"/>
                </a:lnTo>
                <a:lnTo>
                  <a:pt x="43624" y="1778"/>
                </a:lnTo>
                <a:lnTo>
                  <a:pt x="38290" y="0"/>
                </a:lnTo>
                <a:close/>
              </a:path>
              <a:path w="45720" h="62229">
                <a:moveTo>
                  <a:pt x="45415" y="43802"/>
                </a:moveTo>
                <a:lnTo>
                  <a:pt x="44513" y="43802"/>
                </a:lnTo>
                <a:lnTo>
                  <a:pt x="39179" y="46482"/>
                </a:lnTo>
                <a:lnTo>
                  <a:pt x="45415" y="46482"/>
                </a:lnTo>
                <a:lnTo>
                  <a:pt x="45415" y="43802"/>
                </a:lnTo>
                <a:close/>
              </a:path>
              <a:path w="45720" h="62229">
                <a:moveTo>
                  <a:pt x="45415" y="14300"/>
                </a:moveTo>
                <a:lnTo>
                  <a:pt x="40068" y="14300"/>
                </a:lnTo>
                <a:lnTo>
                  <a:pt x="44513" y="17868"/>
                </a:lnTo>
                <a:lnTo>
                  <a:pt x="45415" y="17868"/>
                </a:lnTo>
                <a:lnTo>
                  <a:pt x="45415" y="14300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25983" y="1197863"/>
          <a:ext cx="8168640" cy="3689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"/>
                <a:gridCol w="2319655"/>
                <a:gridCol w="5687695"/>
              </a:tblGrid>
              <a:tr h="30480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QoS</a:t>
                      </a:r>
                      <a:r>
                        <a:rPr dirty="0" sz="14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Tools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73152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Classification</a:t>
                      </a:r>
                      <a:r>
                        <a:rPr dirty="0" sz="14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marking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tools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2890" indent="-17145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262890" algn="l"/>
                        </a:tabLst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Sessions,</a:t>
                      </a:r>
                      <a:r>
                        <a:rPr dirty="0" sz="14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flows,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analyzed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determine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what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traffic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they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belong</a:t>
                      </a:r>
                      <a:r>
                        <a:rPr dirty="0" sz="14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62890" indent="-171450">
                        <a:lnSpc>
                          <a:spcPct val="100000"/>
                        </a:lnSpc>
                        <a:buChar char="•"/>
                        <a:tabLst>
                          <a:tab pos="262890" algn="l"/>
                        </a:tabLst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traffic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determined,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packets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marked.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158496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Congestion</a:t>
                      </a:r>
                      <a:r>
                        <a:rPr dirty="0" sz="1400" spc="-9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avoidance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tools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2255" marR="708660" indent="-17145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263525" algn="l"/>
                        </a:tabLst>
                      </a:pP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Traffic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classes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allotted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portions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resources,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as 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defined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QoS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policy.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62255" marR="241935" indent="-171450">
                        <a:lnSpc>
                          <a:spcPct val="100000"/>
                        </a:lnSpc>
                        <a:buChar char="•"/>
                        <a:tabLst>
                          <a:tab pos="263525" algn="l"/>
                        </a:tabLst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QoS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policy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also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identifies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how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some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traffic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may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selectively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dropped,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delayed,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re-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marked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avoid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congestion.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62255" marR="165735" indent="-17145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263525" algn="l"/>
                        </a:tabLst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primary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congestion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avoidance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tool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WRED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regulate</a:t>
                      </a:r>
                      <a:r>
                        <a:rPr dirty="0" sz="14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TCP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traffic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bandwidth-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efficient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manner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before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tail 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drops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caused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queue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overflows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occur.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94488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Congestion</a:t>
                      </a:r>
                      <a:r>
                        <a:rPr dirty="0" sz="1400" spc="-8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management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tools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38C5F4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2890" indent="-171450">
                        <a:lnSpc>
                          <a:spcPct val="100000"/>
                        </a:lnSpc>
                        <a:spcBef>
                          <a:spcPts val="325"/>
                        </a:spcBef>
                        <a:buChar char="•"/>
                        <a:tabLst>
                          <a:tab pos="262890" algn="l"/>
                        </a:tabLst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1400" spc="-7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traffic</a:t>
                      </a:r>
                      <a:r>
                        <a:rPr dirty="0" sz="14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exceeds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available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resources,</a:t>
                      </a:r>
                      <a:r>
                        <a:rPr dirty="0" sz="14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traffic</a:t>
                      </a:r>
                      <a:r>
                        <a:rPr dirty="0" sz="1400" spc="-7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queued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await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availability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resources.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62255" marR="278130" indent="-171450">
                        <a:lnSpc>
                          <a:spcPct val="100000"/>
                        </a:lnSpc>
                        <a:buChar char="•"/>
                        <a:tabLst>
                          <a:tab pos="263525" algn="l"/>
                        </a:tabLst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Common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Cisco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IOS-based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congestion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management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tools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include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CBWFQ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LLQ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algorithms.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38C5F4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38C5F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QoS </a:t>
            </a:r>
            <a:r>
              <a:rPr dirty="0" spc="-10"/>
              <a:t>Implementation</a:t>
            </a:r>
            <a:r>
              <a:rPr dirty="0" spc="-25"/>
              <a:t> </a:t>
            </a:r>
            <a:r>
              <a:rPr dirty="0" spc="-10"/>
              <a:t>Techniques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QoS</a:t>
            </a:r>
            <a:r>
              <a:rPr dirty="0" sz="2400" spc="-60"/>
              <a:t> </a:t>
            </a:r>
            <a:r>
              <a:rPr dirty="0" sz="2400" spc="-20"/>
              <a:t>Tools</a:t>
            </a:r>
            <a:endParaRPr sz="2400"/>
          </a:p>
        </p:txBody>
      </p:sp>
      <p:sp>
        <p:nvSpPr>
          <p:cNvPr id="6" name="object 6" descr=""/>
          <p:cNvSpPr txBox="1"/>
          <p:nvPr/>
        </p:nvSpPr>
        <p:spPr>
          <a:xfrm>
            <a:off x="510641" y="884047"/>
            <a:ext cx="58661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three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categories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tool,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described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table.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6134"/>
            <a:ext cx="2956560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QoS </a:t>
            </a:r>
            <a:r>
              <a:rPr dirty="0" spc="-10"/>
              <a:t>Implementation</a:t>
            </a:r>
            <a:r>
              <a:rPr dirty="0" spc="-25"/>
              <a:t> </a:t>
            </a:r>
            <a:r>
              <a:rPr dirty="0" spc="-10"/>
              <a:t>Techniques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QoS</a:t>
            </a:r>
            <a:r>
              <a:rPr dirty="0" sz="2400" spc="-110"/>
              <a:t> </a:t>
            </a:r>
            <a:r>
              <a:rPr dirty="0" sz="2400" spc="-40"/>
              <a:t>Tools</a:t>
            </a:r>
            <a:r>
              <a:rPr dirty="0" sz="2400" spc="-6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416458" y="609371"/>
            <a:ext cx="7451090" cy="168402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figure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sequence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tools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flows.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Ingress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classified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their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respective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header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marked.</a:t>
            </a:r>
            <a:endParaRPr sz="1600">
              <a:latin typeface="Arial MT"/>
              <a:cs typeface="Arial MT"/>
            </a:endParaRPr>
          </a:p>
          <a:p>
            <a:pPr marL="299085" marR="302895" indent="-287020">
              <a:lnSpc>
                <a:spcPct val="100000"/>
              </a:lnSpc>
              <a:spcBef>
                <a:spcPts val="390"/>
              </a:spcBef>
              <a:buChar char="•"/>
              <a:tabLst>
                <a:tab pos="299085" algn="l"/>
              </a:tabLst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avoid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congestion,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allocated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resources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defined policies.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4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forwarded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egress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their </a:t>
            </a:r>
            <a:r>
              <a:rPr dirty="0" sz="1600">
                <a:latin typeface="Arial MT"/>
                <a:cs typeface="Arial MT"/>
              </a:rPr>
              <a:t>defined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shaping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policing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policy.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41754" y="4317898"/>
            <a:ext cx="5175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57575B"/>
                </a:solidFill>
                <a:latin typeface="Arial"/>
                <a:cs typeface="Arial"/>
              </a:rPr>
              <a:t>Note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:</a:t>
            </a:r>
            <a:r>
              <a:rPr dirty="0" sz="1200" spc="-1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Classification</a:t>
            </a:r>
            <a:r>
              <a:rPr dirty="0" sz="1200" spc="-4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and</a:t>
            </a:r>
            <a:r>
              <a:rPr dirty="0" sz="1200" spc="-3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marking</a:t>
            </a:r>
            <a:r>
              <a:rPr dirty="0" sz="12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can</a:t>
            </a:r>
            <a:r>
              <a:rPr dirty="0" sz="12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be</a:t>
            </a:r>
            <a:r>
              <a:rPr dirty="0" sz="1200" spc="-2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done</a:t>
            </a:r>
            <a:r>
              <a:rPr dirty="0" sz="1200" spc="-4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on</a:t>
            </a:r>
            <a:r>
              <a:rPr dirty="0" sz="12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ingress</a:t>
            </a:r>
            <a:r>
              <a:rPr dirty="0" sz="1200" spc="-2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or</a:t>
            </a:r>
            <a:r>
              <a:rPr dirty="0" sz="1200" spc="-1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egress,</a:t>
            </a:r>
            <a:r>
              <a:rPr dirty="0" sz="1200" spc="-2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7575B"/>
                </a:solidFill>
                <a:latin typeface="Arial MT"/>
                <a:cs typeface="Arial MT"/>
              </a:rPr>
              <a:t>whereas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other</a:t>
            </a:r>
            <a:r>
              <a:rPr dirty="0" sz="1200" spc="-3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QoS</a:t>
            </a:r>
            <a:r>
              <a:rPr dirty="0" sz="1200" spc="-2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actions</a:t>
            </a:r>
            <a:r>
              <a:rPr dirty="0" sz="12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such</a:t>
            </a:r>
            <a:r>
              <a:rPr dirty="0" sz="1200" spc="-2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queuing</a:t>
            </a:r>
            <a:r>
              <a:rPr dirty="0" sz="1200" spc="-4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and</a:t>
            </a:r>
            <a:r>
              <a:rPr dirty="0" sz="12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shaping</a:t>
            </a:r>
            <a:r>
              <a:rPr dirty="0" sz="1200" spc="-3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are</a:t>
            </a:r>
            <a:r>
              <a:rPr dirty="0" sz="1200" spc="-2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usually</a:t>
            </a:r>
            <a:r>
              <a:rPr dirty="0" sz="1200" spc="-4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done</a:t>
            </a:r>
            <a:r>
              <a:rPr dirty="0" sz="1200" spc="-4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on</a:t>
            </a:r>
            <a:r>
              <a:rPr dirty="0" sz="1200" spc="-1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7575B"/>
                </a:solidFill>
                <a:latin typeface="Arial MT"/>
                <a:cs typeface="Arial MT"/>
              </a:rPr>
              <a:t>egress.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7773" y="2278557"/>
            <a:ext cx="5394452" cy="200952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QoS </a:t>
            </a:r>
            <a:r>
              <a:rPr dirty="0" spc="-10"/>
              <a:t>Implementation</a:t>
            </a:r>
            <a:r>
              <a:rPr dirty="0" spc="-25"/>
              <a:t> </a:t>
            </a:r>
            <a:r>
              <a:rPr dirty="0" spc="-10"/>
              <a:t>Techniques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Classification</a:t>
            </a:r>
            <a:r>
              <a:rPr dirty="0" sz="2400" spc="-35"/>
              <a:t> </a:t>
            </a:r>
            <a:r>
              <a:rPr dirty="0" sz="2400"/>
              <a:t>and</a:t>
            </a:r>
            <a:r>
              <a:rPr dirty="0" sz="2400" spc="-60"/>
              <a:t> </a:t>
            </a:r>
            <a:r>
              <a:rPr dirty="0" sz="2400" spc="-10"/>
              <a:t>Marking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34415"/>
            <a:ext cx="7588250" cy="251968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Before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 policy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0">
                <a:latin typeface="Arial MT"/>
                <a:cs typeface="Arial MT"/>
              </a:rPr>
              <a:t> classified.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Arial MT"/>
                <a:cs typeface="Arial MT"/>
              </a:rPr>
              <a:t>Classification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determines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frames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belong.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Only </a:t>
            </a:r>
            <a:r>
              <a:rPr dirty="0" sz="1600">
                <a:latin typeface="Arial MT"/>
                <a:cs typeface="Arial MT"/>
              </a:rPr>
              <a:t>after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marked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policies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it.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How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classified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depends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implementation.</a:t>
            </a:r>
            <a:endParaRPr sz="1600">
              <a:latin typeface="Arial MT"/>
              <a:cs typeface="Arial MT"/>
            </a:endParaRPr>
          </a:p>
          <a:p>
            <a:pPr marL="370840" marR="381635" indent="-285750">
              <a:lnSpc>
                <a:spcPts val="1820"/>
              </a:lnSpc>
              <a:spcBef>
                <a:spcPts val="65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Methods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classifying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flows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interfaces, </a:t>
            </a:r>
            <a:r>
              <a:rPr dirty="0" sz="1600">
                <a:latin typeface="Arial MT"/>
                <a:cs typeface="Arial MT"/>
              </a:rPr>
              <a:t>ACLs,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</a:t>
            </a:r>
            <a:r>
              <a:rPr dirty="0" sz="1600" spc="-20">
                <a:latin typeface="Arial MT"/>
                <a:cs typeface="Arial MT"/>
              </a:rPr>
              <a:t> maps.</a:t>
            </a:r>
            <a:endParaRPr sz="1600">
              <a:latin typeface="Arial MT"/>
              <a:cs typeface="Arial MT"/>
            </a:endParaRPr>
          </a:p>
          <a:p>
            <a:pPr marL="370840" marR="195580" indent="-285750">
              <a:lnSpc>
                <a:spcPts val="1820"/>
              </a:lnSpc>
              <a:spcBef>
                <a:spcPts val="61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 spc="-10">
                <a:latin typeface="Arial MT"/>
                <a:cs typeface="Arial MT"/>
              </a:rPr>
              <a:t>Traffic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classified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Layers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4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7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Based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Application </a:t>
            </a:r>
            <a:r>
              <a:rPr dirty="0" sz="1600">
                <a:latin typeface="Arial MT"/>
                <a:cs typeface="Arial MT"/>
              </a:rPr>
              <a:t>Recognition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(NBAR).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QoS </a:t>
            </a:r>
            <a:r>
              <a:rPr dirty="0" spc="-10"/>
              <a:t>Implementation</a:t>
            </a:r>
            <a:r>
              <a:rPr dirty="0" spc="-25"/>
              <a:t> </a:t>
            </a:r>
            <a:r>
              <a:rPr dirty="0" spc="-10"/>
              <a:t>Techniques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Classification</a:t>
            </a:r>
            <a:r>
              <a:rPr dirty="0" sz="2400" spc="-50"/>
              <a:t> </a:t>
            </a:r>
            <a:r>
              <a:rPr dirty="0" sz="2400"/>
              <a:t>and</a:t>
            </a:r>
            <a:r>
              <a:rPr dirty="0" sz="2400" spc="-75"/>
              <a:t> </a:t>
            </a:r>
            <a:r>
              <a:rPr dirty="0" sz="2400"/>
              <a:t>Marking</a:t>
            </a:r>
            <a:r>
              <a:rPr dirty="0" sz="2400" spc="-6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579359" cy="18789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How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marked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usually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depends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technology.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decision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whether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mark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 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Layers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both)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trivial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made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after consideration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points: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marking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frames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performed 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non-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traffic.</a:t>
            </a:r>
            <a:endParaRPr sz="1600">
              <a:latin typeface="Arial MT"/>
              <a:cs typeface="Arial MT"/>
            </a:endParaRPr>
          </a:p>
          <a:p>
            <a:pPr marL="299085" marR="132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marking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frames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available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are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“IP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aware”.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marking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carry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end-to-</a:t>
            </a:r>
            <a:r>
              <a:rPr dirty="0" sz="1600" spc="-20">
                <a:latin typeface="Arial MT"/>
                <a:cs typeface="Arial MT"/>
              </a:rPr>
              <a:t>end.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25983" y="2886329"/>
          <a:ext cx="8168640" cy="1642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560"/>
                <a:gridCol w="633094"/>
                <a:gridCol w="3878579"/>
                <a:gridCol w="1245870"/>
              </a:tblGrid>
              <a:tr h="273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QoS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Tools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Layer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Marking</a:t>
                      </a:r>
                      <a:r>
                        <a:rPr dirty="0" sz="12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Field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Width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Ethernet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(802.1q,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802.1p)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Service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(CoS)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802.11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(Wi-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Fi)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Wi-Fi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Traffic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Identifier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(TID)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MPLS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Experimental</a:t>
                      </a:r>
                      <a:r>
                        <a:rPr dirty="0" sz="1200" spc="-8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(EXP)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IPv4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IPv6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IP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Precedence</a:t>
                      </a:r>
                      <a:r>
                        <a:rPr dirty="0" sz="12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(IPP)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IPv4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IPv6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Differentiated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Services Code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Point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(DSCP)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7108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Network</a:t>
            </a:r>
            <a:r>
              <a:rPr dirty="0" sz="1600" spc="-5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Transmission</a:t>
            </a:r>
            <a:r>
              <a:rPr dirty="0" sz="1600" spc="-6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Quality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739" y="223773"/>
            <a:ext cx="39128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4B69"/>
                </a:solidFill>
                <a:latin typeface="Arial MT"/>
                <a:cs typeface="Arial MT"/>
              </a:rPr>
              <a:t>Video</a:t>
            </a:r>
            <a:r>
              <a:rPr dirty="0" sz="24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4B69"/>
                </a:solidFill>
                <a:latin typeface="Arial MT"/>
                <a:cs typeface="Arial MT"/>
              </a:rPr>
              <a:t>–</a:t>
            </a:r>
            <a:r>
              <a:rPr dirty="0" sz="2400" spc="-10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4B69"/>
                </a:solidFill>
                <a:latin typeface="Arial MT"/>
                <a:cs typeface="Arial MT"/>
              </a:rPr>
              <a:t>The</a:t>
            </a:r>
            <a:r>
              <a:rPr dirty="0" sz="2400" spc="-7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4B69"/>
                </a:solidFill>
                <a:latin typeface="Arial MT"/>
                <a:cs typeface="Arial MT"/>
              </a:rPr>
              <a:t>Purpose</a:t>
            </a:r>
            <a:r>
              <a:rPr dirty="0" sz="2400" spc="-5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2400" spc="-6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004B69"/>
                </a:solidFill>
                <a:latin typeface="Arial MT"/>
                <a:cs typeface="Arial MT"/>
              </a:rPr>
              <a:t>QoS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2472"/>
            <a:ext cx="67113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video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explains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Quality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Service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(QoS)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why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needed.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QoS </a:t>
            </a:r>
            <a:r>
              <a:rPr dirty="0" spc="-10"/>
              <a:t>Implementation</a:t>
            </a:r>
            <a:r>
              <a:rPr dirty="0" spc="-25"/>
              <a:t> </a:t>
            </a:r>
            <a:r>
              <a:rPr dirty="0" spc="-10"/>
              <a:t>Techniques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Marking</a:t>
            </a:r>
            <a:r>
              <a:rPr dirty="0" sz="2400" spc="-50"/>
              <a:t> </a:t>
            </a:r>
            <a:r>
              <a:rPr dirty="0" sz="2400"/>
              <a:t>at</a:t>
            </a:r>
            <a:r>
              <a:rPr dirty="0" sz="2400" spc="-60"/>
              <a:t> </a:t>
            </a:r>
            <a:r>
              <a:rPr dirty="0" sz="2400"/>
              <a:t>Layer</a:t>
            </a:r>
            <a:r>
              <a:rPr dirty="0" sz="2400" spc="-60"/>
              <a:t> </a:t>
            </a:r>
            <a:r>
              <a:rPr dirty="0" sz="2400" spc="-50"/>
              <a:t>2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26567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802.1Q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IEEE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standard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VLAN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tagging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Ethernet </a:t>
            </a:r>
            <a:r>
              <a:rPr dirty="0" sz="1600">
                <a:latin typeface="Arial MT"/>
                <a:cs typeface="Arial MT"/>
              </a:rPr>
              <a:t>networks.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802.1Q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implemented,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fields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inserted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Ethernet </a:t>
            </a:r>
            <a:r>
              <a:rPr dirty="0" sz="1600">
                <a:latin typeface="Arial MT"/>
                <a:cs typeface="Arial MT"/>
              </a:rPr>
              <a:t>frame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MAC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field.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030" y="2065074"/>
            <a:ext cx="5415092" cy="248109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41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5929884" y="4780995"/>
            <a:ext cx="2470785" cy="85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65"/>
              </a:lnSpc>
            </a:pP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©</a:t>
            </a:r>
            <a:r>
              <a:rPr dirty="0" sz="600" spc="-2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2016</a:t>
            </a:r>
            <a:r>
              <a:rPr dirty="0" sz="600" spc="15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Cisco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and/or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its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affiliates.</a:t>
            </a:r>
            <a:r>
              <a:rPr dirty="0" sz="600" spc="-5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All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rights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reserved.</a:t>
            </a:r>
            <a:r>
              <a:rPr dirty="0" sz="600" spc="29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Cisco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Confidential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QoS </a:t>
            </a:r>
            <a:r>
              <a:rPr dirty="0" spc="-10"/>
              <a:t>Implementation</a:t>
            </a:r>
            <a:r>
              <a:rPr dirty="0" spc="-25"/>
              <a:t> </a:t>
            </a:r>
            <a:r>
              <a:rPr dirty="0" spc="-10"/>
              <a:t>Techniques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Marking</a:t>
            </a:r>
            <a:r>
              <a:rPr dirty="0" sz="2400" spc="-40"/>
              <a:t> </a:t>
            </a:r>
            <a:r>
              <a:rPr dirty="0" sz="2400"/>
              <a:t>at</a:t>
            </a:r>
            <a:r>
              <a:rPr dirty="0" sz="2400" spc="-45"/>
              <a:t> </a:t>
            </a:r>
            <a:r>
              <a:rPr dirty="0" sz="2400"/>
              <a:t>Layer</a:t>
            </a:r>
            <a:r>
              <a:rPr dirty="0" sz="2400" spc="-50"/>
              <a:t> </a:t>
            </a:r>
            <a:r>
              <a:rPr dirty="0" sz="2400"/>
              <a:t>2</a:t>
            </a:r>
            <a:r>
              <a:rPr dirty="0" sz="2400" spc="-4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418287" y="839469"/>
            <a:ext cx="8464550" cy="1586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802.1Q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standard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prioritization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scheme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known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IEEE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802.1p.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802.1p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standard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first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three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bits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40">
                <a:latin typeface="Arial MT"/>
                <a:cs typeface="Arial MT"/>
              </a:rPr>
              <a:t>Tag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Control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(TCI)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field.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Known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as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Priority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(PRI)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field,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3-</a:t>
            </a:r>
            <a:r>
              <a:rPr dirty="0" sz="1600">
                <a:latin typeface="Arial MT"/>
                <a:cs typeface="Arial MT"/>
              </a:rPr>
              <a:t>bit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field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identifies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(CoS)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markings.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43307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Three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means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frame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marked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eight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levels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priority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(values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0-</a:t>
            </a:r>
            <a:r>
              <a:rPr dirty="0" sz="1600" spc="-25">
                <a:latin typeface="Arial MT"/>
                <a:cs typeface="Arial MT"/>
              </a:rPr>
              <a:t>7).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425627" y="2461260"/>
          <a:ext cx="8218170" cy="246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1615"/>
                <a:gridCol w="1800225"/>
                <a:gridCol w="3566794"/>
              </a:tblGrid>
              <a:tr h="273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 Binary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000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Best-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Effort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001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Medium-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Priority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Data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High-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Priority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011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Call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Signaling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100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Videoconferencing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101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Voice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bearer</a:t>
                      </a:r>
                      <a:r>
                        <a:rPr dirty="0" sz="12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(voice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traffic)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110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Reserved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111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Reserved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QoS </a:t>
            </a:r>
            <a:r>
              <a:rPr dirty="0" spc="-10"/>
              <a:t>Implementation</a:t>
            </a:r>
            <a:r>
              <a:rPr dirty="0" spc="-25"/>
              <a:t> </a:t>
            </a:r>
            <a:r>
              <a:rPr dirty="0" spc="-10"/>
              <a:t>Techniques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Marking</a:t>
            </a:r>
            <a:r>
              <a:rPr dirty="0" sz="2400" spc="-50"/>
              <a:t> </a:t>
            </a:r>
            <a:r>
              <a:rPr dirty="0" sz="2400"/>
              <a:t>at</a:t>
            </a:r>
            <a:r>
              <a:rPr dirty="0" sz="2400" spc="-60"/>
              <a:t> </a:t>
            </a:r>
            <a:r>
              <a:rPr dirty="0" sz="2400"/>
              <a:t>Layer</a:t>
            </a:r>
            <a:r>
              <a:rPr dirty="0" sz="2400" spc="-60"/>
              <a:t> </a:t>
            </a:r>
            <a:r>
              <a:rPr dirty="0" sz="2400" spc="-50"/>
              <a:t>3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3666490" cy="1830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5463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8-</a:t>
            </a:r>
            <a:r>
              <a:rPr dirty="0" sz="1600">
                <a:latin typeface="Arial MT"/>
                <a:cs typeface="Arial MT"/>
              </a:rPr>
              <a:t>bit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field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in </a:t>
            </a:r>
            <a:r>
              <a:rPr dirty="0" sz="1600">
                <a:latin typeface="Arial MT"/>
                <a:cs typeface="Arial MT"/>
              </a:rPr>
              <a:t>their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headers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mark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Both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0">
                <a:latin typeface="Arial MT"/>
                <a:cs typeface="Arial MT"/>
              </a:rPr>
              <a:t> 8-</a:t>
            </a:r>
            <a:r>
              <a:rPr dirty="0" sz="1600">
                <a:latin typeface="Arial MT"/>
                <a:cs typeface="Arial MT"/>
              </a:rPr>
              <a:t>bit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field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marking: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(ToS) </a:t>
            </a:r>
            <a:r>
              <a:rPr dirty="0" sz="1600">
                <a:latin typeface="Arial MT"/>
                <a:cs typeface="Arial MT"/>
              </a:rPr>
              <a:t>field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field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IPv6.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7890" y="1042035"/>
            <a:ext cx="4025289" cy="288726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42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9565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QoS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Implementation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Techniques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2184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Type</a:t>
            </a:r>
            <a:r>
              <a:rPr dirty="0" sz="2400" spc="-85"/>
              <a:t> </a:t>
            </a:r>
            <a:r>
              <a:rPr dirty="0" sz="2400"/>
              <a:t>of</a:t>
            </a:r>
            <a:r>
              <a:rPr dirty="0" sz="2400" spc="-85"/>
              <a:t> </a:t>
            </a:r>
            <a:r>
              <a:rPr dirty="0" sz="2400"/>
              <a:t>Service</a:t>
            </a:r>
            <a:r>
              <a:rPr dirty="0" sz="2400" spc="-75"/>
              <a:t> </a:t>
            </a:r>
            <a:r>
              <a:rPr dirty="0" sz="2400"/>
              <a:t>and</a:t>
            </a:r>
            <a:r>
              <a:rPr dirty="0" sz="2400" spc="-120"/>
              <a:t> </a:t>
            </a:r>
            <a:r>
              <a:rPr dirty="0" sz="2400"/>
              <a:t>Traffic</a:t>
            </a:r>
            <a:r>
              <a:rPr dirty="0" sz="2400" spc="-100"/>
              <a:t> </a:t>
            </a:r>
            <a:r>
              <a:rPr dirty="0" sz="2400"/>
              <a:t>Class</a:t>
            </a:r>
            <a:r>
              <a:rPr dirty="0" sz="2400" spc="-75"/>
              <a:t> </a:t>
            </a:r>
            <a:r>
              <a:rPr dirty="0" sz="2400" spc="-10"/>
              <a:t>Field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141833" y="760603"/>
            <a:ext cx="4522470" cy="38785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6479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(IPv4)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Class </a:t>
            </a:r>
            <a:r>
              <a:rPr dirty="0" sz="1600">
                <a:latin typeface="Arial MT"/>
                <a:cs typeface="Arial MT"/>
              </a:rPr>
              <a:t>(IPv6)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carry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marking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assigned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by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classification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tools.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RFC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791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3-</a:t>
            </a:r>
            <a:r>
              <a:rPr dirty="0" sz="1600">
                <a:latin typeface="Arial MT"/>
                <a:cs typeface="Arial MT"/>
              </a:rPr>
              <a:t>bit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Precedence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(IPP)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field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 QoS</a:t>
            </a:r>
            <a:r>
              <a:rPr dirty="0" sz="1600" spc="-10">
                <a:latin typeface="Arial MT"/>
                <a:cs typeface="Arial MT"/>
              </a:rPr>
              <a:t> markings.</a:t>
            </a:r>
            <a:endParaRPr sz="1600">
              <a:latin typeface="Arial MT"/>
              <a:cs typeface="Arial MT"/>
            </a:endParaRPr>
          </a:p>
          <a:p>
            <a:pPr marL="299085" marR="304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RFC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2474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supersedes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RFC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791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redefines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35">
                <a:latin typeface="Arial MT"/>
                <a:cs typeface="Arial MT"/>
              </a:rPr>
              <a:t>ToS </a:t>
            </a:r>
            <a:r>
              <a:rPr dirty="0" sz="1600">
                <a:latin typeface="Arial MT"/>
                <a:cs typeface="Arial MT"/>
              </a:rPr>
              <a:t>field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renaming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extending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IPP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field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6</a:t>
            </a:r>
            <a:r>
              <a:rPr dirty="0" sz="1600" spc="-10">
                <a:latin typeface="Arial MT"/>
                <a:cs typeface="Arial MT"/>
              </a:rPr>
              <a:t> bits.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Called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Differentiated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Code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Point </a:t>
            </a:r>
            <a:r>
              <a:rPr dirty="0" sz="1600">
                <a:latin typeface="Arial MT"/>
                <a:cs typeface="Arial MT"/>
              </a:rPr>
              <a:t>(DSCP)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field,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six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offer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maximum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64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possible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service.</a:t>
            </a:r>
            <a:endParaRPr sz="1600">
              <a:latin typeface="Arial MT"/>
              <a:cs typeface="Arial MT"/>
            </a:endParaRPr>
          </a:p>
          <a:p>
            <a:pPr marL="299085" marR="22860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remaining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Extended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Congestion </a:t>
            </a:r>
            <a:r>
              <a:rPr dirty="0" sz="1600">
                <a:latin typeface="Arial MT"/>
                <a:cs typeface="Arial MT"/>
              </a:rPr>
              <a:t>Notification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(ECN)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ECN- </a:t>
            </a:r>
            <a:r>
              <a:rPr dirty="0" sz="1600">
                <a:latin typeface="Arial MT"/>
                <a:cs typeface="Arial MT"/>
              </a:rPr>
              <a:t>aware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mark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instead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dropping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them.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8780" y="1413586"/>
            <a:ext cx="4166612" cy="247572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42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9565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QoS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Implementation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Techniques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8592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DSCP</a:t>
            </a:r>
            <a:r>
              <a:rPr dirty="0" sz="2400" spc="-114"/>
              <a:t> </a:t>
            </a:r>
            <a:r>
              <a:rPr dirty="0" sz="2400" spc="-20"/>
              <a:t>Values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34415"/>
            <a:ext cx="7665720" cy="266065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64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DSCP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values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organized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three</a:t>
            </a:r>
            <a:r>
              <a:rPr dirty="0" sz="1600" spc="-10">
                <a:latin typeface="Arial MT"/>
                <a:cs typeface="Arial MT"/>
              </a:rPr>
              <a:t> categories:</a:t>
            </a:r>
            <a:endParaRPr sz="1600">
              <a:latin typeface="Arial MT"/>
              <a:cs typeface="Arial MT"/>
            </a:endParaRPr>
          </a:p>
          <a:p>
            <a:pPr algn="just" marL="299085" marR="56515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  <a:tab pos="300990" algn="l"/>
              </a:tabLst>
            </a:pP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20" b="1">
                <a:latin typeface="Arial"/>
                <a:cs typeface="Arial"/>
              </a:rPr>
              <a:t>Best-</a:t>
            </a:r>
            <a:r>
              <a:rPr dirty="0" sz="1600" b="1">
                <a:latin typeface="Arial"/>
                <a:cs typeface="Arial"/>
              </a:rPr>
              <a:t>Effort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(BE)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DSCP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0.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20">
                <a:latin typeface="Arial MT"/>
                <a:cs typeface="Arial MT"/>
              </a:rPr>
              <a:t>per-</a:t>
            </a:r>
            <a:r>
              <a:rPr dirty="0" sz="1600">
                <a:latin typeface="Arial MT"/>
                <a:cs typeface="Arial MT"/>
              </a:rPr>
              <a:t>hop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behavior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normal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experiences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congestion,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these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dropped. No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plan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implemented.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Expedited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Forwarding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(EF)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RFC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3246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defines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DSCP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decimal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value </a:t>
            </a:r>
            <a:r>
              <a:rPr dirty="0" sz="1600">
                <a:latin typeface="Arial MT"/>
                <a:cs typeface="Arial MT"/>
              </a:rPr>
              <a:t>46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(binary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 b="1">
                <a:latin typeface="Arial"/>
                <a:cs typeface="Arial"/>
              </a:rPr>
              <a:t>101</a:t>
            </a:r>
            <a:r>
              <a:rPr dirty="0" sz="1600" spc="-10">
                <a:latin typeface="Arial MT"/>
                <a:cs typeface="Arial MT"/>
              </a:rPr>
              <a:t>110).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first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(101)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map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directly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5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voice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traffic.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recommends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mark </a:t>
            </a:r>
            <a:r>
              <a:rPr dirty="0" sz="1600">
                <a:latin typeface="Arial MT"/>
                <a:cs typeface="Arial MT"/>
              </a:rPr>
              <a:t>voice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Assured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Forwarding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(AF)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RFC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2597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defines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5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significant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DSCP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bits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indicate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drop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preference.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9565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QoS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Implementation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Techniques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8784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DSCP</a:t>
            </a:r>
            <a:r>
              <a:rPr dirty="0" sz="2400" spc="-140"/>
              <a:t> </a:t>
            </a:r>
            <a:r>
              <a:rPr dirty="0" sz="2400" spc="-20"/>
              <a:t>Values</a:t>
            </a:r>
            <a:r>
              <a:rPr dirty="0" sz="2400" spc="-9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6901180" cy="361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21246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Assured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Forwarding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values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in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figure.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AFxy </a:t>
            </a:r>
            <a:r>
              <a:rPr dirty="0" sz="1600">
                <a:latin typeface="Arial MT"/>
                <a:cs typeface="Arial MT"/>
              </a:rPr>
              <a:t>formula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follows:</a:t>
            </a:r>
            <a:endParaRPr sz="1600">
              <a:latin typeface="Arial MT"/>
              <a:cs typeface="Arial MT"/>
            </a:endParaRPr>
          </a:p>
          <a:p>
            <a:pPr marL="299085" marR="313817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first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significant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are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designate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4</a:t>
            </a:r>
            <a:r>
              <a:rPr dirty="0" sz="1600" spc="-25">
                <a:latin typeface="Arial MT"/>
                <a:cs typeface="Arial MT"/>
              </a:rPr>
              <a:t> is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worst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queue.</a:t>
            </a:r>
            <a:endParaRPr sz="1600">
              <a:latin typeface="Arial MT"/>
              <a:cs typeface="Arial MT"/>
            </a:endParaRPr>
          </a:p>
          <a:p>
            <a:pPr marL="299085" marR="334073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4th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5th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significant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bits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designate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drop </a:t>
            </a:r>
            <a:r>
              <a:rPr dirty="0" sz="1600" spc="-10">
                <a:latin typeface="Arial MT"/>
                <a:cs typeface="Arial MT"/>
              </a:rPr>
              <a:t>preference.</a:t>
            </a:r>
            <a:endParaRPr sz="1600">
              <a:latin typeface="Arial MT"/>
              <a:cs typeface="Arial MT"/>
            </a:endParaRPr>
          </a:p>
          <a:p>
            <a:pPr marL="299085" marR="341947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6th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most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significant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 spc="-10">
                <a:latin typeface="Arial MT"/>
                <a:cs typeface="Arial MT"/>
              </a:rPr>
              <a:t>zero.</a:t>
            </a:r>
            <a:endParaRPr sz="1600">
              <a:latin typeface="Arial MT"/>
              <a:cs typeface="Arial MT"/>
            </a:endParaRPr>
          </a:p>
          <a:p>
            <a:pPr marL="962660" marR="5080">
              <a:lnSpc>
                <a:spcPct val="100000"/>
              </a:lnSpc>
              <a:spcBef>
                <a:spcPts val="790"/>
              </a:spcBef>
            </a:pPr>
            <a:r>
              <a:rPr dirty="0" sz="1200">
                <a:latin typeface="Arial MT"/>
                <a:cs typeface="Arial MT"/>
              </a:rPr>
              <a:t>For</a:t>
            </a:r>
            <a:r>
              <a:rPr dirty="0" sz="1200" spc="-10">
                <a:latin typeface="Arial MT"/>
                <a:cs typeface="Arial MT"/>
              </a:rPr>
              <a:t> example:</a:t>
            </a:r>
            <a:r>
              <a:rPr dirty="0" sz="1200" spc="-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AF32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belongs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class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3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(binary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011)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has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medium drop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preference </a:t>
            </a:r>
            <a:r>
              <a:rPr dirty="0" sz="1200">
                <a:latin typeface="Arial MT"/>
                <a:cs typeface="Arial MT"/>
              </a:rPr>
              <a:t>(binary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10).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full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DSCP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value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28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because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you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include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6th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0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bit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(binary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011100).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9195" y="865814"/>
            <a:ext cx="3898180" cy="2967542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42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QoS </a:t>
            </a:r>
            <a:r>
              <a:rPr dirty="0" spc="-10"/>
              <a:t>Implementation</a:t>
            </a:r>
            <a:r>
              <a:rPr dirty="0" spc="-25"/>
              <a:t> </a:t>
            </a:r>
            <a:r>
              <a:rPr dirty="0" spc="-10"/>
              <a:t>Techniques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Class</a:t>
            </a:r>
            <a:r>
              <a:rPr dirty="0" sz="2400" spc="-70"/>
              <a:t> </a:t>
            </a:r>
            <a:r>
              <a:rPr dirty="0" sz="2400"/>
              <a:t>Selector</a:t>
            </a:r>
            <a:r>
              <a:rPr dirty="0" sz="2400" spc="-55"/>
              <a:t> </a:t>
            </a:r>
            <a:r>
              <a:rPr dirty="0" sz="2400" spc="-20"/>
              <a:t>Bits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34415"/>
            <a:ext cx="3081020" cy="212344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Class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Selector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(CS)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bits:</a:t>
            </a:r>
            <a:endParaRPr sz="1600">
              <a:latin typeface="Arial MT"/>
              <a:cs typeface="Arial MT"/>
            </a:endParaRPr>
          </a:p>
          <a:p>
            <a:pPr algn="just" marL="299085" marR="3810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  <a:tab pos="300990" algn="l"/>
              </a:tabLst>
            </a:pPr>
            <a:r>
              <a:rPr dirty="0" sz="1600">
                <a:latin typeface="Arial MT"/>
                <a:cs typeface="Arial MT"/>
              </a:rPr>
              <a:t>	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first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significant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bits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DSCP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field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indicate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class.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Map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directly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CoS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field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IPP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field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maintain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compatibility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with </a:t>
            </a:r>
            <a:r>
              <a:rPr dirty="0" sz="1600">
                <a:latin typeface="Arial MT"/>
                <a:cs typeface="Arial MT"/>
              </a:rPr>
              <a:t>802.1p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RFC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791.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7621" y="879331"/>
            <a:ext cx="4652697" cy="3221031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42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QoS </a:t>
            </a:r>
            <a:r>
              <a:rPr dirty="0" spc="-10"/>
              <a:t>Implementation</a:t>
            </a:r>
            <a:r>
              <a:rPr dirty="0" spc="-25"/>
              <a:t> </a:t>
            </a:r>
            <a:r>
              <a:rPr dirty="0" spc="-10"/>
              <a:t>Techniques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Trust</a:t>
            </a:r>
            <a:r>
              <a:rPr dirty="0" sz="2400" spc="-105"/>
              <a:t> </a:t>
            </a:r>
            <a:r>
              <a:rPr dirty="0" sz="2400" spc="-10"/>
              <a:t>Boundaries</a:t>
            </a:r>
            <a:endParaRPr sz="24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7366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Traffic</a:t>
            </a:r>
            <a:r>
              <a:rPr dirty="0" spc="-20"/>
              <a:t> </a:t>
            </a:r>
            <a:r>
              <a:rPr dirty="0"/>
              <a:t>should</a:t>
            </a:r>
            <a:r>
              <a:rPr dirty="0" spc="-45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classified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marked</a:t>
            </a:r>
            <a:r>
              <a:rPr dirty="0" spc="-5"/>
              <a:t> </a:t>
            </a:r>
            <a:r>
              <a:rPr dirty="0"/>
              <a:t>as</a:t>
            </a:r>
            <a:r>
              <a:rPr dirty="0" spc="-35"/>
              <a:t> </a:t>
            </a:r>
            <a:r>
              <a:rPr dirty="0"/>
              <a:t>close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its</a:t>
            </a:r>
            <a:r>
              <a:rPr dirty="0" spc="-40"/>
              <a:t> </a:t>
            </a:r>
            <a:r>
              <a:rPr dirty="0"/>
              <a:t>source</a:t>
            </a:r>
            <a:r>
              <a:rPr dirty="0" spc="-25"/>
              <a:t> </a:t>
            </a:r>
            <a:r>
              <a:rPr dirty="0"/>
              <a:t>as</a:t>
            </a:r>
            <a:r>
              <a:rPr dirty="0" spc="-30"/>
              <a:t> </a:t>
            </a:r>
            <a:r>
              <a:rPr dirty="0"/>
              <a:t>technically</a:t>
            </a:r>
            <a:r>
              <a:rPr dirty="0" spc="-60"/>
              <a:t> </a:t>
            </a:r>
            <a:r>
              <a:rPr dirty="0" spc="-25"/>
              <a:t>and </a:t>
            </a:r>
            <a:r>
              <a:rPr dirty="0"/>
              <a:t>administratively</a:t>
            </a:r>
            <a:r>
              <a:rPr dirty="0" spc="-65"/>
              <a:t> </a:t>
            </a:r>
            <a:r>
              <a:rPr dirty="0"/>
              <a:t>feasible.</a:t>
            </a:r>
            <a:r>
              <a:rPr dirty="0" spc="-80"/>
              <a:t> </a:t>
            </a:r>
            <a:r>
              <a:rPr dirty="0"/>
              <a:t>This</a:t>
            </a:r>
            <a:r>
              <a:rPr dirty="0" spc="-45"/>
              <a:t> </a:t>
            </a:r>
            <a:r>
              <a:rPr dirty="0"/>
              <a:t>defines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trust</a:t>
            </a:r>
            <a:r>
              <a:rPr dirty="0" spc="-25"/>
              <a:t> </a:t>
            </a:r>
            <a:r>
              <a:rPr dirty="0" spc="-10"/>
              <a:t>boundary.</a:t>
            </a:r>
          </a:p>
          <a:p>
            <a:pPr marL="355600" marR="5080" indent="-343535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355600" algn="l"/>
              </a:tabLst>
            </a:pPr>
            <a:r>
              <a:rPr dirty="0" sz="1400" spc="-10"/>
              <a:t>Trusted</a:t>
            </a:r>
            <a:r>
              <a:rPr dirty="0" sz="1400" spc="-55"/>
              <a:t> </a:t>
            </a:r>
            <a:r>
              <a:rPr dirty="0" sz="1400"/>
              <a:t>endpoints</a:t>
            </a:r>
            <a:r>
              <a:rPr dirty="0" sz="1400" spc="-55"/>
              <a:t> </a:t>
            </a:r>
            <a:r>
              <a:rPr dirty="0" sz="1400"/>
              <a:t>have</a:t>
            </a:r>
            <a:r>
              <a:rPr dirty="0" sz="1400" spc="-5"/>
              <a:t> </a:t>
            </a:r>
            <a:r>
              <a:rPr dirty="0" sz="1400"/>
              <a:t>the</a:t>
            </a:r>
            <a:r>
              <a:rPr dirty="0" sz="1400" spc="-40"/>
              <a:t> </a:t>
            </a:r>
            <a:r>
              <a:rPr dirty="0" sz="1400"/>
              <a:t>capabilities</a:t>
            </a:r>
            <a:r>
              <a:rPr dirty="0" sz="1400" spc="-50"/>
              <a:t> </a:t>
            </a:r>
            <a:r>
              <a:rPr dirty="0" sz="1400"/>
              <a:t>and</a:t>
            </a:r>
            <a:r>
              <a:rPr dirty="0" sz="1400" spc="-30"/>
              <a:t> </a:t>
            </a:r>
            <a:r>
              <a:rPr dirty="0" sz="1400"/>
              <a:t>intelligence</a:t>
            </a:r>
            <a:r>
              <a:rPr dirty="0" sz="1400" spc="-55"/>
              <a:t> </a:t>
            </a:r>
            <a:r>
              <a:rPr dirty="0" sz="1400"/>
              <a:t>to</a:t>
            </a:r>
            <a:r>
              <a:rPr dirty="0" sz="1400" spc="-30"/>
              <a:t> </a:t>
            </a:r>
            <a:r>
              <a:rPr dirty="0" sz="1400"/>
              <a:t>mark</a:t>
            </a:r>
            <a:r>
              <a:rPr dirty="0" sz="1400" spc="-25"/>
              <a:t> </a:t>
            </a:r>
            <a:r>
              <a:rPr dirty="0" sz="1400"/>
              <a:t>application</a:t>
            </a:r>
            <a:r>
              <a:rPr dirty="0" sz="1400" spc="-55"/>
              <a:t> </a:t>
            </a:r>
            <a:r>
              <a:rPr dirty="0" sz="1400"/>
              <a:t>traffic</a:t>
            </a:r>
            <a:r>
              <a:rPr dirty="0" sz="1400" spc="-50"/>
              <a:t> </a:t>
            </a:r>
            <a:r>
              <a:rPr dirty="0" sz="1400"/>
              <a:t>to</a:t>
            </a:r>
            <a:r>
              <a:rPr dirty="0" sz="1400" spc="-25"/>
              <a:t> the </a:t>
            </a:r>
            <a:r>
              <a:rPr dirty="0" sz="1400"/>
              <a:t>appropriate</a:t>
            </a:r>
            <a:r>
              <a:rPr dirty="0" sz="1400" spc="-55"/>
              <a:t> </a:t>
            </a:r>
            <a:r>
              <a:rPr dirty="0" sz="1400"/>
              <a:t>Layer</a:t>
            </a:r>
            <a:r>
              <a:rPr dirty="0" sz="1400" spc="-20"/>
              <a:t> </a:t>
            </a:r>
            <a:r>
              <a:rPr dirty="0" sz="1400"/>
              <a:t>2</a:t>
            </a:r>
            <a:r>
              <a:rPr dirty="0" sz="1400" spc="-20"/>
              <a:t> </a:t>
            </a:r>
            <a:r>
              <a:rPr dirty="0" sz="1400"/>
              <a:t>CoS</a:t>
            </a:r>
            <a:r>
              <a:rPr dirty="0" sz="1400" spc="-15"/>
              <a:t> </a:t>
            </a:r>
            <a:r>
              <a:rPr dirty="0" sz="1400"/>
              <a:t>and/or</a:t>
            </a:r>
            <a:r>
              <a:rPr dirty="0" sz="1400" spc="-50"/>
              <a:t> </a:t>
            </a:r>
            <a:r>
              <a:rPr dirty="0" sz="1400"/>
              <a:t>Layer</a:t>
            </a:r>
            <a:r>
              <a:rPr dirty="0" sz="1400" spc="-20"/>
              <a:t> </a:t>
            </a:r>
            <a:r>
              <a:rPr dirty="0" sz="1400"/>
              <a:t>3</a:t>
            </a:r>
            <a:r>
              <a:rPr dirty="0" sz="1400" spc="-20"/>
              <a:t> </a:t>
            </a:r>
            <a:r>
              <a:rPr dirty="0" sz="1400"/>
              <a:t>DSCP</a:t>
            </a:r>
            <a:r>
              <a:rPr dirty="0" sz="1400" spc="-25"/>
              <a:t> </a:t>
            </a:r>
            <a:r>
              <a:rPr dirty="0" sz="1400" spc="-10"/>
              <a:t>values.</a:t>
            </a:r>
            <a:endParaRPr sz="1400"/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55600" algn="l"/>
              </a:tabLst>
            </a:pPr>
            <a:r>
              <a:rPr dirty="0" sz="1400"/>
              <a:t>Secure</a:t>
            </a:r>
            <a:r>
              <a:rPr dirty="0" sz="1400" spc="-45"/>
              <a:t> </a:t>
            </a:r>
            <a:r>
              <a:rPr dirty="0" sz="1400"/>
              <a:t>endpoints</a:t>
            </a:r>
            <a:r>
              <a:rPr dirty="0" sz="1400" spc="-55"/>
              <a:t> </a:t>
            </a:r>
            <a:r>
              <a:rPr dirty="0" sz="1400"/>
              <a:t>can</a:t>
            </a:r>
            <a:r>
              <a:rPr dirty="0" sz="1400" spc="-30"/>
              <a:t> </a:t>
            </a:r>
            <a:r>
              <a:rPr dirty="0" sz="1400"/>
              <a:t>have</a:t>
            </a:r>
            <a:r>
              <a:rPr dirty="0" sz="1400" spc="-5"/>
              <a:t> </a:t>
            </a:r>
            <a:r>
              <a:rPr dirty="0" sz="1400"/>
              <a:t>traffic</a:t>
            </a:r>
            <a:r>
              <a:rPr dirty="0" sz="1400" spc="-60"/>
              <a:t> </a:t>
            </a:r>
            <a:r>
              <a:rPr dirty="0" sz="1400"/>
              <a:t>marked</a:t>
            </a:r>
            <a:r>
              <a:rPr dirty="0" sz="1400" spc="-40"/>
              <a:t> </a:t>
            </a:r>
            <a:r>
              <a:rPr dirty="0" sz="1400"/>
              <a:t>at</a:t>
            </a:r>
            <a:r>
              <a:rPr dirty="0" sz="1400" spc="-25"/>
              <a:t> </a:t>
            </a:r>
            <a:r>
              <a:rPr dirty="0" sz="1400"/>
              <a:t>the</a:t>
            </a:r>
            <a:r>
              <a:rPr dirty="0" sz="1400" spc="-30"/>
              <a:t> </a:t>
            </a:r>
            <a:r>
              <a:rPr dirty="0" sz="1400"/>
              <a:t>Layer</a:t>
            </a:r>
            <a:r>
              <a:rPr dirty="0" sz="1400" spc="-20"/>
              <a:t> </a:t>
            </a:r>
            <a:r>
              <a:rPr dirty="0" sz="1400"/>
              <a:t>2</a:t>
            </a:r>
            <a:r>
              <a:rPr dirty="0" sz="1400" spc="-20"/>
              <a:t> </a:t>
            </a:r>
            <a:r>
              <a:rPr dirty="0" sz="1400" spc="-10"/>
              <a:t>switch.</a:t>
            </a:r>
            <a:endParaRPr sz="1400"/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355600" algn="l"/>
              </a:tabLst>
            </a:pPr>
            <a:r>
              <a:rPr dirty="0" sz="1400"/>
              <a:t>Traffic</a:t>
            </a:r>
            <a:r>
              <a:rPr dirty="0" sz="1400" spc="-55"/>
              <a:t> </a:t>
            </a:r>
            <a:r>
              <a:rPr dirty="0" sz="1400"/>
              <a:t>can</a:t>
            </a:r>
            <a:r>
              <a:rPr dirty="0" sz="1400" spc="-40"/>
              <a:t> </a:t>
            </a:r>
            <a:r>
              <a:rPr dirty="0" sz="1400"/>
              <a:t>also</a:t>
            </a:r>
            <a:r>
              <a:rPr dirty="0" sz="1400" spc="-45"/>
              <a:t> </a:t>
            </a:r>
            <a:r>
              <a:rPr dirty="0" sz="1400"/>
              <a:t>be</a:t>
            </a:r>
            <a:r>
              <a:rPr dirty="0" sz="1400" spc="-25"/>
              <a:t> </a:t>
            </a:r>
            <a:r>
              <a:rPr dirty="0" sz="1400"/>
              <a:t>marked</a:t>
            </a:r>
            <a:r>
              <a:rPr dirty="0" sz="1400" spc="-50"/>
              <a:t> </a:t>
            </a:r>
            <a:r>
              <a:rPr dirty="0" sz="1400"/>
              <a:t>at</a:t>
            </a:r>
            <a:r>
              <a:rPr dirty="0" sz="1400" spc="-25"/>
              <a:t> </a:t>
            </a:r>
            <a:r>
              <a:rPr dirty="0" sz="1400"/>
              <a:t>Layer</a:t>
            </a:r>
            <a:r>
              <a:rPr dirty="0" sz="1400" spc="-25"/>
              <a:t> </a:t>
            </a:r>
            <a:r>
              <a:rPr dirty="0" sz="1400"/>
              <a:t>3</a:t>
            </a:r>
            <a:r>
              <a:rPr dirty="0" sz="1400" spc="-25"/>
              <a:t> </a:t>
            </a:r>
            <a:r>
              <a:rPr dirty="0" sz="1400"/>
              <a:t>switches</a:t>
            </a:r>
            <a:r>
              <a:rPr dirty="0" sz="1400" spc="-45"/>
              <a:t> </a:t>
            </a:r>
            <a:r>
              <a:rPr dirty="0" sz="1400"/>
              <a:t>/</a:t>
            </a:r>
            <a:r>
              <a:rPr dirty="0" sz="1400" spc="-30"/>
              <a:t> </a:t>
            </a:r>
            <a:r>
              <a:rPr dirty="0" sz="1400" spc="-10"/>
              <a:t>routers.</a:t>
            </a:r>
            <a:endParaRPr sz="14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1544" y="2501404"/>
            <a:ext cx="5385434" cy="229450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42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QoS </a:t>
            </a:r>
            <a:r>
              <a:rPr dirty="0" spc="-10"/>
              <a:t>Implementation</a:t>
            </a:r>
            <a:r>
              <a:rPr dirty="0" spc="-25"/>
              <a:t> </a:t>
            </a:r>
            <a:r>
              <a:rPr dirty="0" spc="-10"/>
              <a:t>Techniques</a:t>
            </a:r>
          </a:p>
          <a:p>
            <a:pPr marL="12700">
              <a:lnSpc>
                <a:spcPts val="2580"/>
              </a:lnSpc>
            </a:pPr>
            <a:r>
              <a:rPr dirty="0" sz="2400" spc="-20"/>
              <a:t>Congestion</a:t>
            </a:r>
            <a:r>
              <a:rPr dirty="0" sz="2400" spc="-80"/>
              <a:t> </a:t>
            </a:r>
            <a:r>
              <a:rPr dirty="0" sz="2400" spc="-10"/>
              <a:t>Avoidance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6056" y="872109"/>
            <a:ext cx="7987030" cy="3597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29845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Congestion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avoidance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tools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monitor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loads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effort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anticipate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avoid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congestion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internetwork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bottlenecks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before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congestion </a:t>
            </a:r>
            <a:r>
              <a:rPr dirty="0" sz="1600">
                <a:latin typeface="Arial MT"/>
                <a:cs typeface="Arial MT"/>
              </a:rPr>
              <a:t>becomes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problem.</a:t>
            </a:r>
            <a:endParaRPr sz="1600">
              <a:latin typeface="Arial MT"/>
              <a:cs typeface="Arial MT"/>
            </a:endParaRPr>
          </a:p>
          <a:p>
            <a:pPr marL="299085" marR="485140" indent="-287020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They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monitor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loads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effort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anticipate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avoid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congestion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common </a:t>
            </a:r>
            <a:r>
              <a:rPr dirty="0" sz="1400">
                <a:latin typeface="Arial MT"/>
                <a:cs typeface="Arial MT"/>
              </a:rPr>
              <a:t>network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internetwork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bottlenecks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before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congestion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becomes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problem.</a:t>
            </a:r>
            <a:endParaRPr sz="14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They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monitor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average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depth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queue.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When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queue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below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minimum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threshold, </a:t>
            </a:r>
            <a:r>
              <a:rPr dirty="0" sz="1400">
                <a:latin typeface="Arial MT"/>
                <a:cs typeface="Arial MT"/>
              </a:rPr>
              <a:t>there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drops.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queue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fills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up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maximum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threshold,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small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percentage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packets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dropped.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When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maximum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threshold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passed,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dropped.</a:t>
            </a:r>
            <a:endParaRPr sz="1400">
              <a:latin typeface="Arial MT"/>
              <a:cs typeface="Arial MT"/>
            </a:endParaRPr>
          </a:p>
          <a:p>
            <a:pPr marL="12700" marR="40640">
              <a:lnSpc>
                <a:spcPct val="100000"/>
              </a:lnSpc>
              <a:spcBef>
                <a:spcPts val="390"/>
              </a:spcBef>
            </a:pPr>
            <a:r>
              <a:rPr dirty="0" sz="1600">
                <a:latin typeface="Arial MT"/>
                <a:cs typeface="Arial MT"/>
              </a:rPr>
              <a:t>Some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congestion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avoidance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techniques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preferential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treatment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packets </a:t>
            </a:r>
            <a:r>
              <a:rPr dirty="0" sz="1600">
                <a:latin typeface="Arial MT"/>
                <a:cs typeface="Arial MT"/>
              </a:rPr>
              <a:t>get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dropped.</a:t>
            </a:r>
            <a:endParaRPr sz="1600">
              <a:latin typeface="Arial MT"/>
              <a:cs typeface="Arial MT"/>
            </a:endParaRPr>
          </a:p>
          <a:p>
            <a:pPr marL="299085" marR="71755" indent="-287020">
              <a:lnSpc>
                <a:spcPct val="100000"/>
              </a:lnSpc>
              <a:spcBef>
                <a:spcPts val="330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Weighted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random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early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detection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(WRED)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allows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congestion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avoidance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interfaces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buffer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management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allowing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TCP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decrease,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throttle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back,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before </a:t>
            </a:r>
            <a:r>
              <a:rPr dirty="0" sz="1400">
                <a:latin typeface="Arial MT"/>
                <a:cs typeface="Arial MT"/>
              </a:rPr>
              <a:t>buffers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exhausted.</a:t>
            </a:r>
            <a:endParaRPr sz="1400">
              <a:latin typeface="Arial MT"/>
              <a:cs typeface="Arial MT"/>
            </a:endParaRPr>
          </a:p>
          <a:p>
            <a:pPr marL="299085" marR="992505" indent="-287020">
              <a:lnSpc>
                <a:spcPct val="100000"/>
              </a:lnSpc>
              <a:spcBef>
                <a:spcPts val="340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WRED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helps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avoid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tail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drops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maximizes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TCP-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application performance.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9565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QoS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Implementation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Techniques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8879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Shaping</a:t>
            </a:r>
            <a:r>
              <a:rPr dirty="0" sz="2400" spc="-65"/>
              <a:t> </a:t>
            </a:r>
            <a:r>
              <a:rPr dirty="0" sz="2400"/>
              <a:t>and</a:t>
            </a:r>
            <a:r>
              <a:rPr dirty="0" sz="2400" spc="-95"/>
              <a:t> </a:t>
            </a:r>
            <a:r>
              <a:rPr dirty="0" sz="2400" spc="-10"/>
              <a:t>Policing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7889240" cy="1830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9878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 MT"/>
                <a:cs typeface="Arial MT"/>
              </a:rPr>
              <a:t>Traffic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shaping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policing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mechanisms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QoS </a:t>
            </a:r>
            <a:r>
              <a:rPr dirty="0" sz="1600">
                <a:latin typeface="Arial MT"/>
                <a:cs typeface="Arial MT"/>
              </a:rPr>
              <a:t>software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prevent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congestion.</a:t>
            </a:r>
            <a:endParaRPr sz="1600">
              <a:latin typeface="Arial MT"/>
              <a:cs typeface="Arial MT"/>
            </a:endParaRPr>
          </a:p>
          <a:p>
            <a:pPr marL="299085" marR="635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10">
                <a:latin typeface="Arial MT"/>
                <a:cs typeface="Arial MT"/>
              </a:rPr>
              <a:t>Traffic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shaping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retains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excess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schedules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excess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for </a:t>
            </a:r>
            <a:r>
              <a:rPr dirty="0" sz="1600">
                <a:latin typeface="Arial MT"/>
                <a:cs typeface="Arial MT"/>
              </a:rPr>
              <a:t>later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transmission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increments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shaping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results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smoothed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output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rate.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Shaping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outbound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concept;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going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get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can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shaped.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contrast,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policing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inbound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566" y="2809214"/>
            <a:ext cx="5850509" cy="206349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Network</a:t>
            </a:r>
            <a:r>
              <a:rPr dirty="0" spc="-50"/>
              <a:t> </a:t>
            </a:r>
            <a:r>
              <a:rPr dirty="0" spc="-10"/>
              <a:t>Transmission</a:t>
            </a:r>
            <a:r>
              <a:rPr dirty="0" spc="-60"/>
              <a:t> </a:t>
            </a:r>
            <a:r>
              <a:rPr dirty="0" spc="-10"/>
              <a:t>Quality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Prioritizing</a:t>
            </a:r>
            <a:r>
              <a:rPr dirty="0" sz="2400" spc="-70"/>
              <a:t> </a:t>
            </a:r>
            <a:r>
              <a:rPr dirty="0" sz="2400" spc="-10"/>
              <a:t>Traffic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362813" y="760603"/>
            <a:ext cx="3717925" cy="3821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37973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dirty="0" sz="1500">
                <a:latin typeface="Arial MT"/>
                <a:cs typeface="Arial MT"/>
              </a:rPr>
              <a:t>When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traffic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volume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greater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than </a:t>
            </a:r>
            <a:r>
              <a:rPr dirty="0" sz="1500">
                <a:latin typeface="Arial MT"/>
                <a:cs typeface="Arial MT"/>
              </a:rPr>
              <a:t>what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transported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across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the </a:t>
            </a:r>
            <a:r>
              <a:rPr dirty="0" sz="1500">
                <a:latin typeface="Arial MT"/>
                <a:cs typeface="Arial MT"/>
              </a:rPr>
              <a:t>network,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devices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queue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(hold)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the </a:t>
            </a:r>
            <a:r>
              <a:rPr dirty="0" sz="1500">
                <a:latin typeface="Arial MT"/>
                <a:cs typeface="Arial MT"/>
              </a:rPr>
              <a:t>packets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memory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until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resources </a:t>
            </a:r>
            <a:r>
              <a:rPr dirty="0" sz="1500">
                <a:latin typeface="Arial MT"/>
                <a:cs typeface="Arial MT"/>
              </a:rPr>
              <a:t>become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available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transmit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them.</a:t>
            </a:r>
            <a:endParaRPr sz="1500">
              <a:latin typeface="Arial MT"/>
              <a:cs typeface="Arial MT"/>
            </a:endParaRPr>
          </a:p>
          <a:p>
            <a:pPr marL="354965" marR="62865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</a:tabLst>
            </a:pPr>
            <a:r>
              <a:rPr dirty="0" sz="1500">
                <a:latin typeface="Arial MT"/>
                <a:cs typeface="Arial MT"/>
              </a:rPr>
              <a:t>Queuing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packets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causes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delay </a:t>
            </a:r>
            <a:r>
              <a:rPr dirty="0" sz="1500">
                <a:latin typeface="Arial MT"/>
                <a:cs typeface="Arial MT"/>
              </a:rPr>
              <a:t>because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new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packets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cannot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be </a:t>
            </a:r>
            <a:r>
              <a:rPr dirty="0" sz="1500">
                <a:latin typeface="Arial MT"/>
                <a:cs typeface="Arial MT"/>
              </a:rPr>
              <a:t>transmitted</a:t>
            </a:r>
            <a:r>
              <a:rPr dirty="0" sz="1500" spc="-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until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previous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packets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have </a:t>
            </a:r>
            <a:r>
              <a:rPr dirty="0" sz="1500">
                <a:latin typeface="Arial MT"/>
                <a:cs typeface="Arial MT"/>
              </a:rPr>
              <a:t>been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processed.</a:t>
            </a:r>
            <a:endParaRPr sz="1500">
              <a:latin typeface="Arial MT"/>
              <a:cs typeface="Arial MT"/>
            </a:endParaRPr>
          </a:p>
          <a:p>
            <a:pPr marL="354965" marR="146685" indent="-342900">
              <a:lnSpc>
                <a:spcPct val="100000"/>
              </a:lnSpc>
              <a:spcBef>
                <a:spcPts val="365"/>
              </a:spcBef>
              <a:buChar char="•"/>
              <a:tabLst>
                <a:tab pos="354965" algn="l"/>
              </a:tabLst>
            </a:pPr>
            <a:r>
              <a:rPr dirty="0" sz="1500">
                <a:latin typeface="Arial MT"/>
                <a:cs typeface="Arial MT"/>
              </a:rPr>
              <a:t>If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number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packets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queued </a:t>
            </a:r>
            <a:r>
              <a:rPr dirty="0" sz="1500">
                <a:latin typeface="Arial MT"/>
                <a:cs typeface="Arial MT"/>
              </a:rPr>
              <a:t>continues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increase,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memory </a:t>
            </a:r>
            <a:r>
              <a:rPr dirty="0" sz="1500">
                <a:latin typeface="Arial MT"/>
                <a:cs typeface="Arial MT"/>
              </a:rPr>
              <a:t>within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device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fills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up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packets </a:t>
            </a:r>
            <a:r>
              <a:rPr dirty="0" sz="1500">
                <a:latin typeface="Arial MT"/>
                <a:cs typeface="Arial MT"/>
              </a:rPr>
              <a:t>are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dropped.</a:t>
            </a:r>
            <a:endParaRPr sz="15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</a:tabLst>
            </a:pPr>
            <a:r>
              <a:rPr dirty="0" sz="1500">
                <a:latin typeface="Arial MT"/>
                <a:cs typeface="Arial MT"/>
              </a:rPr>
              <a:t>One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QoS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technique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help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with </a:t>
            </a:r>
            <a:r>
              <a:rPr dirty="0" sz="1500">
                <a:latin typeface="Arial MT"/>
                <a:cs typeface="Arial MT"/>
              </a:rPr>
              <a:t>this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problem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classify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data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into </a:t>
            </a:r>
            <a:r>
              <a:rPr dirty="0" sz="1500">
                <a:latin typeface="Arial MT"/>
                <a:cs typeface="Arial MT"/>
              </a:rPr>
              <a:t>multiple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queues,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shown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figure.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02834" y="3888740"/>
            <a:ext cx="31788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57575B"/>
                </a:solidFill>
                <a:latin typeface="Arial"/>
                <a:cs typeface="Arial"/>
              </a:rPr>
              <a:t>Note</a:t>
            </a:r>
            <a:r>
              <a:rPr dirty="0" sz="1200" spc="-10">
                <a:solidFill>
                  <a:srgbClr val="57575B"/>
                </a:solidFill>
                <a:latin typeface="Arial MT"/>
                <a:cs typeface="Arial MT"/>
              </a:rPr>
              <a:t>:</a:t>
            </a:r>
            <a:r>
              <a:rPr dirty="0" sz="1200" spc="-7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A</a:t>
            </a:r>
            <a:r>
              <a:rPr dirty="0" sz="1200" spc="-7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device</a:t>
            </a:r>
            <a:r>
              <a:rPr dirty="0" sz="1200" spc="-1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implements</a:t>
            </a:r>
            <a:r>
              <a:rPr dirty="0" sz="1200" spc="-4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QoS</a:t>
            </a:r>
            <a:r>
              <a:rPr dirty="0" sz="1200" spc="-1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only</a:t>
            </a:r>
            <a:r>
              <a:rPr dirty="0" sz="1200" spc="-2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when</a:t>
            </a:r>
            <a:r>
              <a:rPr dirty="0" sz="1200" spc="-2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it</a:t>
            </a:r>
            <a:r>
              <a:rPr dirty="0" sz="1200" spc="-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7575B"/>
                </a:solidFill>
                <a:latin typeface="Arial MT"/>
                <a:cs typeface="Arial MT"/>
              </a:rPr>
              <a:t>is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experiencing</a:t>
            </a:r>
            <a:r>
              <a:rPr dirty="0" sz="1200" spc="-5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some</a:t>
            </a:r>
            <a:r>
              <a:rPr dirty="0" sz="1200" spc="-4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type</a:t>
            </a:r>
            <a:r>
              <a:rPr dirty="0" sz="12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7575B"/>
                </a:solidFill>
                <a:latin typeface="Arial MT"/>
                <a:cs typeface="Arial MT"/>
              </a:rPr>
              <a:t>of</a:t>
            </a:r>
            <a:r>
              <a:rPr dirty="0" sz="1200" spc="-2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7575B"/>
                </a:solidFill>
                <a:latin typeface="Arial MT"/>
                <a:cs typeface="Arial MT"/>
              </a:rPr>
              <a:t>congestion.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3493" y="1317313"/>
            <a:ext cx="3991566" cy="2295567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QoS </a:t>
            </a:r>
            <a:r>
              <a:rPr dirty="0" spc="-10"/>
              <a:t>Implementation</a:t>
            </a:r>
            <a:r>
              <a:rPr dirty="0" spc="-25"/>
              <a:t> </a:t>
            </a:r>
            <a:r>
              <a:rPr dirty="0" spc="-10"/>
              <a:t>Techniques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Shaping</a:t>
            </a:r>
            <a:r>
              <a:rPr dirty="0" sz="2400" spc="-80"/>
              <a:t> </a:t>
            </a:r>
            <a:r>
              <a:rPr dirty="0" sz="2400"/>
              <a:t>and</a:t>
            </a:r>
            <a:r>
              <a:rPr dirty="0" sz="2400" spc="-105"/>
              <a:t> </a:t>
            </a:r>
            <a:r>
              <a:rPr dirty="0" sz="2400"/>
              <a:t>Policing</a:t>
            </a:r>
            <a:r>
              <a:rPr dirty="0" sz="2400" spc="-6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833359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Policing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inbound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 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interface.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Policing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commonly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implemented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providers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enforce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contracted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customer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(CIR).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However,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bursting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provider’s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currently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experiencing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congestion.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545" y="2617890"/>
            <a:ext cx="5903135" cy="203187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42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QoS </a:t>
            </a:r>
            <a:r>
              <a:rPr dirty="0" spc="-10"/>
              <a:t>Implementation</a:t>
            </a:r>
            <a:r>
              <a:rPr dirty="0" spc="-25"/>
              <a:t> </a:t>
            </a:r>
            <a:r>
              <a:rPr dirty="0" spc="-10"/>
              <a:t>Techniques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QoS</a:t>
            </a:r>
            <a:r>
              <a:rPr dirty="0" sz="2400" spc="-45"/>
              <a:t> </a:t>
            </a:r>
            <a:r>
              <a:rPr dirty="0" sz="2400"/>
              <a:t>Policy</a:t>
            </a:r>
            <a:r>
              <a:rPr dirty="0" sz="2400" spc="-15"/>
              <a:t> </a:t>
            </a:r>
            <a:r>
              <a:rPr dirty="0" sz="2400" spc="-10"/>
              <a:t>Guidelines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42</a:t>
            </a:fld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QoS</a:t>
            </a:r>
            <a:r>
              <a:rPr dirty="0" spc="-30"/>
              <a:t> </a:t>
            </a:r>
            <a:r>
              <a:rPr dirty="0"/>
              <a:t>policies</a:t>
            </a:r>
            <a:r>
              <a:rPr dirty="0" spc="-70"/>
              <a:t> </a:t>
            </a:r>
            <a:r>
              <a:rPr dirty="0"/>
              <a:t>must</a:t>
            </a:r>
            <a:r>
              <a:rPr dirty="0" spc="-25"/>
              <a:t> </a:t>
            </a:r>
            <a:r>
              <a:rPr dirty="0"/>
              <a:t>consider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full</a:t>
            </a:r>
            <a:r>
              <a:rPr dirty="0" spc="-45"/>
              <a:t> </a:t>
            </a:r>
            <a:r>
              <a:rPr dirty="0"/>
              <a:t>path</a:t>
            </a:r>
            <a:r>
              <a:rPr dirty="0" spc="-25"/>
              <a:t> </a:t>
            </a:r>
            <a:r>
              <a:rPr dirty="0"/>
              <a:t>from</a:t>
            </a:r>
            <a:r>
              <a:rPr dirty="0" spc="-20"/>
              <a:t> </a:t>
            </a:r>
            <a:r>
              <a:rPr dirty="0"/>
              <a:t>source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 spc="-10"/>
              <a:t>destination.</a:t>
            </a:r>
          </a:p>
          <a:p>
            <a:pPr>
              <a:lnSpc>
                <a:spcPct val="100000"/>
              </a:lnSpc>
              <a:spcBef>
                <a:spcPts val="850"/>
              </a:spcBef>
            </a:pPr>
          </a:p>
          <a:p>
            <a:pPr marL="12700" marR="5080">
              <a:lnSpc>
                <a:spcPct val="100000"/>
              </a:lnSpc>
            </a:pPr>
            <a:r>
              <a:rPr dirty="0"/>
              <a:t>A</a:t>
            </a:r>
            <a:r>
              <a:rPr dirty="0" spc="-110"/>
              <a:t> </a:t>
            </a:r>
            <a:r>
              <a:rPr dirty="0"/>
              <a:t>few</a:t>
            </a:r>
            <a:r>
              <a:rPr dirty="0" spc="-30"/>
              <a:t> </a:t>
            </a:r>
            <a:r>
              <a:rPr dirty="0"/>
              <a:t>guidelines</a:t>
            </a:r>
            <a:r>
              <a:rPr dirty="0" spc="-50"/>
              <a:t> </a:t>
            </a:r>
            <a:r>
              <a:rPr dirty="0"/>
              <a:t>that</a:t>
            </a:r>
            <a:r>
              <a:rPr dirty="0" spc="-20"/>
              <a:t> </a:t>
            </a:r>
            <a:r>
              <a:rPr dirty="0"/>
              <a:t>help</a:t>
            </a:r>
            <a:r>
              <a:rPr dirty="0" spc="-40"/>
              <a:t> </a:t>
            </a:r>
            <a:r>
              <a:rPr dirty="0"/>
              <a:t>ensure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best</a:t>
            </a:r>
            <a:r>
              <a:rPr dirty="0" spc="-35"/>
              <a:t> </a:t>
            </a:r>
            <a:r>
              <a:rPr dirty="0"/>
              <a:t>experience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/>
              <a:t>end</a:t>
            </a:r>
            <a:r>
              <a:rPr dirty="0" spc="-20"/>
              <a:t> </a:t>
            </a:r>
            <a:r>
              <a:rPr dirty="0"/>
              <a:t>users</a:t>
            </a:r>
            <a:r>
              <a:rPr dirty="0" spc="-35"/>
              <a:t> </a:t>
            </a:r>
            <a:r>
              <a:rPr dirty="0"/>
              <a:t>includes</a:t>
            </a:r>
            <a:r>
              <a:rPr dirty="0" spc="-50"/>
              <a:t> </a:t>
            </a:r>
            <a:r>
              <a:rPr dirty="0" spc="-25"/>
              <a:t>the </a:t>
            </a:r>
            <a:r>
              <a:rPr dirty="0" spc="-10"/>
              <a:t>following:</a:t>
            </a:r>
          </a:p>
          <a:p>
            <a:pPr marL="370840" indent="-28511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/>
              <a:t>Enable</a:t>
            </a:r>
            <a:r>
              <a:rPr dirty="0" spc="-45"/>
              <a:t> </a:t>
            </a:r>
            <a:r>
              <a:rPr dirty="0"/>
              <a:t>queuing</a:t>
            </a:r>
            <a:r>
              <a:rPr dirty="0" spc="-45"/>
              <a:t> </a:t>
            </a:r>
            <a:r>
              <a:rPr dirty="0"/>
              <a:t>at</a:t>
            </a:r>
            <a:r>
              <a:rPr dirty="0" spc="-20"/>
              <a:t> </a:t>
            </a:r>
            <a:r>
              <a:rPr dirty="0"/>
              <a:t>every</a:t>
            </a:r>
            <a:r>
              <a:rPr dirty="0" spc="-20"/>
              <a:t> </a:t>
            </a:r>
            <a:r>
              <a:rPr dirty="0"/>
              <a:t>device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path</a:t>
            </a:r>
            <a:r>
              <a:rPr dirty="0" spc="-20"/>
              <a:t> </a:t>
            </a:r>
            <a:r>
              <a:rPr dirty="0"/>
              <a:t>between</a:t>
            </a:r>
            <a:r>
              <a:rPr dirty="0" spc="-15"/>
              <a:t> </a:t>
            </a:r>
            <a:r>
              <a:rPr dirty="0"/>
              <a:t>source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10"/>
              <a:t>destination.</a:t>
            </a:r>
          </a:p>
          <a:p>
            <a:pPr marL="370840" indent="-28511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/>
              <a:t>Classify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mark</a:t>
            </a:r>
            <a:r>
              <a:rPr dirty="0" spc="-15"/>
              <a:t> </a:t>
            </a:r>
            <a:r>
              <a:rPr dirty="0"/>
              <a:t>traffic</a:t>
            </a:r>
            <a:r>
              <a:rPr dirty="0" spc="-20"/>
              <a:t> </a:t>
            </a:r>
            <a:r>
              <a:rPr dirty="0"/>
              <a:t>as</a:t>
            </a:r>
            <a:r>
              <a:rPr dirty="0" spc="-30"/>
              <a:t> </a:t>
            </a:r>
            <a:r>
              <a:rPr dirty="0"/>
              <a:t>close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source</a:t>
            </a:r>
            <a:r>
              <a:rPr dirty="0" spc="-25"/>
              <a:t> </a:t>
            </a:r>
            <a:r>
              <a:rPr dirty="0"/>
              <a:t>as</a:t>
            </a:r>
            <a:r>
              <a:rPr dirty="0" spc="-30"/>
              <a:t> </a:t>
            </a:r>
            <a:r>
              <a:rPr dirty="0" spc="-10"/>
              <a:t>possible.</a:t>
            </a:r>
          </a:p>
          <a:p>
            <a:pPr marL="370840" indent="-28511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/>
              <a:t>Shape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police</a:t>
            </a:r>
            <a:r>
              <a:rPr dirty="0" spc="-45"/>
              <a:t> </a:t>
            </a:r>
            <a:r>
              <a:rPr dirty="0"/>
              <a:t>traffic</a:t>
            </a:r>
            <a:r>
              <a:rPr dirty="0" spc="-15"/>
              <a:t> </a:t>
            </a:r>
            <a:r>
              <a:rPr dirty="0"/>
              <a:t>flows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15"/>
              <a:t> </a:t>
            </a:r>
            <a:r>
              <a:rPr dirty="0"/>
              <a:t>close</a:t>
            </a:r>
            <a:r>
              <a:rPr dirty="0" spc="-55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their</a:t>
            </a:r>
            <a:r>
              <a:rPr dirty="0" spc="-25"/>
              <a:t> </a:t>
            </a:r>
            <a:r>
              <a:rPr dirty="0"/>
              <a:t>sources</a:t>
            </a:r>
            <a:r>
              <a:rPr dirty="0" spc="-25"/>
              <a:t> </a:t>
            </a:r>
            <a:r>
              <a:rPr dirty="0"/>
              <a:t>as</a:t>
            </a:r>
            <a:r>
              <a:rPr dirty="0" spc="-15"/>
              <a:t> </a:t>
            </a:r>
            <a:r>
              <a:rPr dirty="0" spc="-10"/>
              <a:t>possible.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769747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9.6</a:t>
            </a:r>
            <a:r>
              <a:rPr dirty="0" sz="4600" spc="-11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Module</a:t>
            </a:r>
            <a:r>
              <a:rPr dirty="0" sz="4600" spc="-8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Practice</a:t>
            </a:r>
            <a:r>
              <a:rPr dirty="0" sz="4600" spc="-10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and</a:t>
            </a:r>
            <a:r>
              <a:rPr dirty="0" sz="4600" spc="-105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Quiz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42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292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module?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508365" cy="3683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marR="419734" indent="-168910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 spc="-10">
                <a:latin typeface="Arial MT"/>
                <a:cs typeface="Arial MT"/>
              </a:rPr>
              <a:t>Voice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live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video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transmissions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higher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expectations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quality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delivery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among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users,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Quality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(QoS).</a:t>
            </a:r>
            <a:endParaRPr sz="1600">
              <a:latin typeface="Arial MT"/>
              <a:cs typeface="Arial MT"/>
            </a:endParaRPr>
          </a:p>
          <a:p>
            <a:pPr marL="181610" marR="5080" indent="-169545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Without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mechanisms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place,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order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they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are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received.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congestion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occurs,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drop </a:t>
            </a:r>
            <a:r>
              <a:rPr dirty="0" sz="1600" spc="-20">
                <a:latin typeface="Arial MT"/>
                <a:cs typeface="Arial MT"/>
              </a:rPr>
              <a:t>	</a:t>
            </a:r>
            <a:r>
              <a:rPr dirty="0" sz="1600" spc="-10">
                <a:latin typeface="Arial MT"/>
                <a:cs typeface="Arial MT"/>
              </a:rPr>
              <a:t>packets.</a:t>
            </a:r>
            <a:endParaRPr sz="1600">
              <a:latin typeface="Arial MT"/>
              <a:cs typeface="Arial MT"/>
            </a:endParaRPr>
          </a:p>
          <a:p>
            <a:pPr marL="180975" marR="48895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Without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time-</a:t>
            </a:r>
            <a:r>
              <a:rPr dirty="0" sz="1600">
                <a:latin typeface="Arial MT"/>
                <a:cs typeface="Arial MT"/>
              </a:rPr>
              <a:t>sensitive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real-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video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voice,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dropped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frequency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time-</a:t>
            </a:r>
            <a:r>
              <a:rPr dirty="0" sz="1600">
                <a:latin typeface="Arial MT"/>
                <a:cs typeface="Arial MT"/>
              </a:rPr>
              <a:t>sensitive,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email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web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browsing.</a:t>
            </a:r>
            <a:endParaRPr sz="1600">
              <a:latin typeface="Arial MT"/>
              <a:cs typeface="Arial MT"/>
            </a:endParaRPr>
          </a:p>
          <a:p>
            <a:pPr marL="180975" marR="279400" indent="-16891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Queuing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causes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delay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new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cannot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transmitted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until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previous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been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processed.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delays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fixed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variable.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Sources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delay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code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delay,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packetization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delay,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queuing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delay,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serialization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delay,</a:t>
            </a:r>
            <a:endParaRPr sz="16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propagation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delay,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de-</a:t>
            </a:r>
            <a:r>
              <a:rPr dirty="0" sz="1600">
                <a:latin typeface="Arial MT"/>
                <a:cs typeface="Arial MT"/>
              </a:rPr>
              <a:t>jitter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delay.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Jitter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delay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received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packets.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 spc="-10">
                <a:latin typeface="Arial MT"/>
                <a:cs typeface="Arial MT"/>
              </a:rPr>
              <a:t>Voice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video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reasons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QoS.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 spc="-10">
                <a:latin typeface="Arial MT"/>
                <a:cs typeface="Arial MT"/>
              </a:rPr>
              <a:t>Voice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smooth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benign,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sensitive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drops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delays.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53117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6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5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module?</a:t>
            </a:r>
            <a:r>
              <a:rPr dirty="0" sz="2400" spc="-25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487410" cy="3683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1610" indent="-168910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 spc="-10">
                <a:latin typeface="Arial MT"/>
                <a:cs typeface="Arial MT"/>
              </a:rPr>
              <a:t>Voice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tolerate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certain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amount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latency,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jitter,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loss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without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noticeable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effects.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Video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demanding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voice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size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sends</a:t>
            </a:r>
            <a:endParaRPr sz="16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across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Video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bursty,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greedy,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drop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sensitive,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delay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sensitive.</a:t>
            </a:r>
            <a:endParaRPr sz="1600">
              <a:latin typeface="Arial MT"/>
              <a:cs typeface="Arial MT"/>
            </a:endParaRPr>
          </a:p>
          <a:p>
            <a:pPr marL="180975" marR="52705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demanding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voice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video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often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TCP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applications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retransmit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therefore,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sensitive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drops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delays.</a:t>
            </a:r>
            <a:endParaRPr sz="1600">
              <a:latin typeface="Arial MT"/>
              <a:cs typeface="Arial MT"/>
            </a:endParaRPr>
          </a:p>
          <a:p>
            <a:pPr marL="180975" marR="3302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policy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implemented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administrator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becomes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active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congestion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occurs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link.</a:t>
            </a:r>
            <a:endParaRPr sz="1600">
              <a:latin typeface="Arial MT"/>
              <a:cs typeface="Arial MT"/>
            </a:endParaRPr>
          </a:p>
          <a:p>
            <a:pPr marL="180975" marR="33020" indent="-16891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Queuing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congestion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management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tool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buffer,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prioritize,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required,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reorder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before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transmitted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destination.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FIFO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buffers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forwards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order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their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arrival.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FIFO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concept</a:t>
            </a:r>
            <a:endParaRPr sz="16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priority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consequently,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makes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decision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about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priority.</a:t>
            </a:r>
            <a:endParaRPr sz="1600">
              <a:latin typeface="Arial MT"/>
              <a:cs typeface="Arial MT"/>
            </a:endParaRPr>
          </a:p>
          <a:p>
            <a:pPr marL="180975" marR="5372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WFQ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automated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scheduling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method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fair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allocation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all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WFQ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priority,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weights,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identified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classifies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into </a:t>
            </a:r>
            <a:r>
              <a:rPr dirty="0" sz="1600" spc="-20">
                <a:latin typeface="Arial MT"/>
                <a:cs typeface="Arial MT"/>
              </a:rPr>
              <a:t>	</a:t>
            </a:r>
            <a:r>
              <a:rPr dirty="0" sz="1600" spc="-10">
                <a:latin typeface="Arial MT"/>
                <a:cs typeface="Arial MT"/>
              </a:rPr>
              <a:t>conversations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flows.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53117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6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5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module?</a:t>
            </a:r>
            <a:r>
              <a:rPr dirty="0" sz="2400" spc="-25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564245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marR="68580" indent="-168910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CBWFQ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extends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standard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WFQ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functionality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user-</a:t>
            </a:r>
            <a:r>
              <a:rPr dirty="0" sz="1600">
                <a:latin typeface="Arial MT"/>
                <a:cs typeface="Arial MT"/>
              </a:rPr>
              <a:t>defined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classes.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CBWFQ,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define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match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criteria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protocols,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control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(ACLs),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input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interfaces.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LLQ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feature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brings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strict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priority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queuing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(PQ)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CBWFQ.</a:t>
            </a:r>
            <a:endParaRPr sz="1600">
              <a:latin typeface="Arial MT"/>
              <a:cs typeface="Arial MT"/>
            </a:endParaRPr>
          </a:p>
          <a:p>
            <a:pPr marL="180975" marR="744855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three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models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implementing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QoS: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Best-effort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model,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Integrated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services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(IntServ),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Differentiated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(DiffServ).</a:t>
            </a:r>
            <a:endParaRPr sz="1600">
              <a:latin typeface="Arial MT"/>
              <a:cs typeface="Arial MT"/>
            </a:endParaRPr>
          </a:p>
          <a:p>
            <a:pPr marL="180975" marR="131445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IntServ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architecture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developed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meet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real-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applications,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such </a:t>
            </a:r>
            <a:r>
              <a:rPr dirty="0" sz="1600" spc="-2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video,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multimedia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conferencing,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visualization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applications,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virtual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reality.</a:t>
            </a:r>
            <a:endParaRPr sz="1600">
              <a:latin typeface="Arial MT"/>
              <a:cs typeface="Arial MT"/>
            </a:endParaRPr>
          </a:p>
          <a:p>
            <a:pPr marL="180975" marR="5080" indent="-16891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DiffServ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simple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scalable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mechanism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classifying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managing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traffic.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DiffServ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design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overcomes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limitations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both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best-</a:t>
            </a:r>
            <a:r>
              <a:rPr dirty="0" sz="1600">
                <a:latin typeface="Arial MT"/>
                <a:cs typeface="Arial MT"/>
              </a:rPr>
              <a:t>effort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IntServ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models.</a:t>
            </a:r>
            <a:endParaRPr sz="16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245" algn="l"/>
              </a:tabLst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three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categories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tools: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classification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marking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tools,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congestion</a:t>
            </a:r>
            <a:endParaRPr sz="16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avoidance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tools,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congestion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management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tools.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 spc="-10">
                <a:latin typeface="Arial MT"/>
                <a:cs typeface="Arial MT"/>
              </a:rPr>
              <a:t>Classification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determines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frames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belong.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53117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6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5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module?</a:t>
            </a:r>
            <a:r>
              <a:rPr dirty="0" sz="2400" spc="-25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538845" cy="2708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marR="5080" indent="-168910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Methods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classifying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flows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 2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interfaces,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ACLs,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class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maps.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classified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4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7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Application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Recognition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(NBAR).</a:t>
            </a:r>
            <a:endParaRPr sz="1600">
              <a:latin typeface="Arial MT"/>
              <a:cs typeface="Arial MT"/>
            </a:endParaRPr>
          </a:p>
          <a:p>
            <a:pPr marL="180975" marR="192405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Congestion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management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includes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scheduling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methods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excess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buffered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sometimes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dropped)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while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waits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egress 	interface.</a:t>
            </a:r>
            <a:endParaRPr sz="1600">
              <a:latin typeface="Arial MT"/>
              <a:cs typeface="Arial MT"/>
            </a:endParaRPr>
          </a:p>
          <a:p>
            <a:pPr marL="180975" marR="3175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Congestion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avoidance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tools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help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monitor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loads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effort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anticipate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avoid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congestion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internetwork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bottlenecks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before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congestion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becomes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problem.</a:t>
            </a:r>
            <a:endParaRPr sz="1600">
              <a:latin typeface="Arial MT"/>
              <a:cs typeface="Arial MT"/>
            </a:endParaRPr>
          </a:p>
          <a:p>
            <a:pPr marL="180975" marR="86360" indent="-16891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weighted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random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early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detection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(WRED)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possible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congestion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avoidance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solution.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891280" y="2697098"/>
              <a:ext cx="1325245" cy="293370"/>
            </a:xfrm>
            <a:custGeom>
              <a:avLst/>
              <a:gdLst/>
              <a:ahLst/>
              <a:cxnLst/>
              <a:rect l="l" t="t" r="r" b="b"/>
              <a:pathLst>
                <a:path w="1325245" h="293369">
                  <a:moveTo>
                    <a:pt x="216027" y="8509"/>
                  </a:moveTo>
                  <a:lnTo>
                    <a:pt x="206603" y="7188"/>
                  </a:lnTo>
                  <a:lnTo>
                    <a:pt x="191643" y="4254"/>
                  </a:lnTo>
                  <a:lnTo>
                    <a:pt x="171907" y="1333"/>
                  </a:lnTo>
                  <a:lnTo>
                    <a:pt x="100266" y="6883"/>
                  </a:lnTo>
                  <a:lnTo>
                    <a:pt x="59436" y="26416"/>
                  </a:lnTo>
                  <a:lnTo>
                    <a:pt x="27762" y="56959"/>
                  </a:lnTo>
                  <a:lnTo>
                    <a:pt x="7277" y="96875"/>
                  </a:lnTo>
                  <a:lnTo>
                    <a:pt x="0" y="144526"/>
                  </a:lnTo>
                  <a:lnTo>
                    <a:pt x="7696" y="195897"/>
                  </a:lnTo>
                  <a:lnTo>
                    <a:pt x="29006" y="237261"/>
                  </a:lnTo>
                  <a:lnTo>
                    <a:pt x="61302" y="267817"/>
                  </a:lnTo>
                  <a:lnTo>
                    <a:pt x="101917" y="286753"/>
                  </a:lnTo>
                  <a:lnTo>
                    <a:pt x="148209" y="293243"/>
                  </a:lnTo>
                  <a:lnTo>
                    <a:pt x="171907" y="291922"/>
                  </a:lnTo>
                  <a:lnTo>
                    <a:pt x="191643" y="288988"/>
                  </a:lnTo>
                  <a:lnTo>
                    <a:pt x="206603" y="286067"/>
                  </a:lnTo>
                  <a:lnTo>
                    <a:pt x="216027" y="284734"/>
                  </a:lnTo>
                  <a:lnTo>
                    <a:pt x="216027" y="208280"/>
                  </a:lnTo>
                  <a:lnTo>
                    <a:pt x="209029" y="210273"/>
                  </a:lnTo>
                  <a:lnTo>
                    <a:pt x="195326" y="214630"/>
                  </a:lnTo>
                  <a:lnTo>
                    <a:pt x="176085" y="218998"/>
                  </a:lnTo>
                  <a:lnTo>
                    <a:pt x="120929" y="215023"/>
                  </a:lnTo>
                  <a:lnTo>
                    <a:pt x="81559" y="174421"/>
                  </a:lnTo>
                  <a:lnTo>
                    <a:pt x="76200" y="144526"/>
                  </a:lnTo>
                  <a:lnTo>
                    <a:pt x="81559" y="114642"/>
                  </a:lnTo>
                  <a:lnTo>
                    <a:pt x="96875" y="90347"/>
                  </a:lnTo>
                  <a:lnTo>
                    <a:pt x="120929" y="74041"/>
                  </a:lnTo>
                  <a:lnTo>
                    <a:pt x="152527" y="68072"/>
                  </a:lnTo>
                  <a:lnTo>
                    <a:pt x="177914" y="70713"/>
                  </a:lnTo>
                  <a:lnTo>
                    <a:pt x="196938" y="76517"/>
                  </a:lnTo>
                  <a:lnTo>
                    <a:pt x="209638" y="82334"/>
                  </a:lnTo>
                  <a:lnTo>
                    <a:pt x="216027" y="84963"/>
                  </a:lnTo>
                  <a:lnTo>
                    <a:pt x="216027" y="8509"/>
                  </a:lnTo>
                  <a:close/>
                </a:path>
                <a:path w="1325245" h="293369">
                  <a:moveTo>
                    <a:pt x="383578" y="3263"/>
                  </a:moveTo>
                  <a:lnTo>
                    <a:pt x="312674" y="3263"/>
                  </a:lnTo>
                  <a:lnTo>
                    <a:pt x="312674" y="286893"/>
                  </a:lnTo>
                  <a:lnTo>
                    <a:pt x="383578" y="286893"/>
                  </a:lnTo>
                  <a:lnTo>
                    <a:pt x="383578" y="3263"/>
                  </a:lnTo>
                  <a:close/>
                </a:path>
                <a:path w="1325245" h="293369">
                  <a:moveTo>
                    <a:pt x="670433" y="199771"/>
                  </a:moveTo>
                  <a:lnTo>
                    <a:pt x="654113" y="149339"/>
                  </a:lnTo>
                  <a:lnTo>
                    <a:pt x="603123" y="114808"/>
                  </a:lnTo>
                  <a:lnTo>
                    <a:pt x="586359" y="110490"/>
                  </a:lnTo>
                  <a:lnTo>
                    <a:pt x="575792" y="107137"/>
                  </a:lnTo>
                  <a:lnTo>
                    <a:pt x="564807" y="102539"/>
                  </a:lnTo>
                  <a:lnTo>
                    <a:pt x="556183" y="95542"/>
                  </a:lnTo>
                  <a:lnTo>
                    <a:pt x="552704" y="84963"/>
                  </a:lnTo>
                  <a:lnTo>
                    <a:pt x="555790" y="73875"/>
                  </a:lnTo>
                  <a:lnTo>
                    <a:pt x="564807" y="65938"/>
                  </a:lnTo>
                  <a:lnTo>
                    <a:pt x="579323" y="61163"/>
                  </a:lnTo>
                  <a:lnTo>
                    <a:pt x="598932" y="59563"/>
                  </a:lnTo>
                  <a:lnTo>
                    <a:pt x="615759" y="60896"/>
                  </a:lnTo>
                  <a:lnTo>
                    <a:pt x="632587" y="63817"/>
                  </a:lnTo>
                  <a:lnTo>
                    <a:pt x="646252" y="66751"/>
                  </a:lnTo>
                  <a:lnTo>
                    <a:pt x="653669" y="68072"/>
                  </a:lnTo>
                  <a:lnTo>
                    <a:pt x="653669" y="59563"/>
                  </a:lnTo>
                  <a:lnTo>
                    <a:pt x="653669" y="8509"/>
                  </a:lnTo>
                  <a:lnTo>
                    <a:pt x="645985" y="7188"/>
                  </a:lnTo>
                  <a:lnTo>
                    <a:pt x="630491" y="4254"/>
                  </a:lnTo>
                  <a:lnTo>
                    <a:pt x="608698" y="1333"/>
                  </a:lnTo>
                  <a:lnTo>
                    <a:pt x="582168" y="0"/>
                  </a:lnTo>
                  <a:lnTo>
                    <a:pt x="539102" y="6184"/>
                  </a:lnTo>
                  <a:lnTo>
                    <a:pt x="505917" y="23926"/>
                  </a:lnTo>
                  <a:lnTo>
                    <a:pt x="484555" y="52031"/>
                  </a:lnTo>
                  <a:lnTo>
                    <a:pt x="477012" y="89281"/>
                  </a:lnTo>
                  <a:lnTo>
                    <a:pt x="482917" y="119824"/>
                  </a:lnTo>
                  <a:lnTo>
                    <a:pt x="499084" y="142392"/>
                  </a:lnTo>
                  <a:lnTo>
                    <a:pt x="523138" y="158597"/>
                  </a:lnTo>
                  <a:lnTo>
                    <a:pt x="552704" y="170053"/>
                  </a:lnTo>
                  <a:lnTo>
                    <a:pt x="556895" y="174244"/>
                  </a:lnTo>
                  <a:lnTo>
                    <a:pt x="565277" y="174244"/>
                  </a:lnTo>
                  <a:lnTo>
                    <a:pt x="577659" y="180695"/>
                  </a:lnTo>
                  <a:lnTo>
                    <a:pt x="588429" y="187553"/>
                  </a:lnTo>
                  <a:lnTo>
                    <a:pt x="596036" y="195211"/>
                  </a:lnTo>
                  <a:lnTo>
                    <a:pt x="598932" y="204089"/>
                  </a:lnTo>
                  <a:lnTo>
                    <a:pt x="595718" y="215188"/>
                  </a:lnTo>
                  <a:lnTo>
                    <a:pt x="585812" y="223126"/>
                  </a:lnTo>
                  <a:lnTo>
                    <a:pt x="568820" y="227901"/>
                  </a:lnTo>
                  <a:lnTo>
                    <a:pt x="544322" y="229489"/>
                  </a:lnTo>
                  <a:lnTo>
                    <a:pt x="522630" y="228168"/>
                  </a:lnTo>
                  <a:lnTo>
                    <a:pt x="503326" y="225247"/>
                  </a:lnTo>
                  <a:lnTo>
                    <a:pt x="488734" y="222313"/>
                  </a:lnTo>
                  <a:lnTo>
                    <a:pt x="481203" y="220980"/>
                  </a:lnTo>
                  <a:lnTo>
                    <a:pt x="481203" y="284734"/>
                  </a:lnTo>
                  <a:lnTo>
                    <a:pt x="487705" y="286067"/>
                  </a:lnTo>
                  <a:lnTo>
                    <a:pt x="504850" y="288988"/>
                  </a:lnTo>
                  <a:lnTo>
                    <a:pt x="529094" y="291922"/>
                  </a:lnTo>
                  <a:lnTo>
                    <a:pt x="556895" y="293243"/>
                  </a:lnTo>
                  <a:lnTo>
                    <a:pt x="597725" y="288213"/>
                  </a:lnTo>
                  <a:lnTo>
                    <a:pt x="634187" y="272034"/>
                  </a:lnTo>
                  <a:lnTo>
                    <a:pt x="660387" y="243103"/>
                  </a:lnTo>
                  <a:lnTo>
                    <a:pt x="663536" y="229489"/>
                  </a:lnTo>
                  <a:lnTo>
                    <a:pt x="670433" y="199771"/>
                  </a:lnTo>
                  <a:close/>
                </a:path>
                <a:path w="1325245" h="293369">
                  <a:moveTo>
                    <a:pt x="954024" y="8509"/>
                  </a:moveTo>
                  <a:lnTo>
                    <a:pt x="944816" y="7188"/>
                  </a:lnTo>
                  <a:lnTo>
                    <a:pt x="930109" y="4254"/>
                  </a:lnTo>
                  <a:lnTo>
                    <a:pt x="910691" y="1333"/>
                  </a:lnTo>
                  <a:lnTo>
                    <a:pt x="840117" y="6883"/>
                  </a:lnTo>
                  <a:lnTo>
                    <a:pt x="799884" y="26416"/>
                  </a:lnTo>
                  <a:lnTo>
                    <a:pt x="768667" y="56959"/>
                  </a:lnTo>
                  <a:lnTo>
                    <a:pt x="748474" y="96875"/>
                  </a:lnTo>
                  <a:lnTo>
                    <a:pt x="741299" y="144526"/>
                  </a:lnTo>
                  <a:lnTo>
                    <a:pt x="748868" y="195897"/>
                  </a:lnTo>
                  <a:lnTo>
                    <a:pt x="769874" y="237261"/>
                  </a:lnTo>
                  <a:lnTo>
                    <a:pt x="801700" y="267817"/>
                  </a:lnTo>
                  <a:lnTo>
                    <a:pt x="841717" y="286753"/>
                  </a:lnTo>
                  <a:lnTo>
                    <a:pt x="887349" y="293243"/>
                  </a:lnTo>
                  <a:lnTo>
                    <a:pt x="910691" y="291922"/>
                  </a:lnTo>
                  <a:lnTo>
                    <a:pt x="930109" y="288988"/>
                  </a:lnTo>
                  <a:lnTo>
                    <a:pt x="944816" y="286067"/>
                  </a:lnTo>
                  <a:lnTo>
                    <a:pt x="954024" y="284734"/>
                  </a:lnTo>
                  <a:lnTo>
                    <a:pt x="954024" y="208280"/>
                  </a:lnTo>
                  <a:lnTo>
                    <a:pt x="947813" y="210273"/>
                  </a:lnTo>
                  <a:lnTo>
                    <a:pt x="935761" y="214630"/>
                  </a:lnTo>
                  <a:lnTo>
                    <a:pt x="918222" y="218998"/>
                  </a:lnTo>
                  <a:lnTo>
                    <a:pt x="862101" y="215023"/>
                  </a:lnTo>
                  <a:lnTo>
                    <a:pt x="821690" y="174421"/>
                  </a:lnTo>
                  <a:lnTo>
                    <a:pt x="816356" y="144526"/>
                  </a:lnTo>
                  <a:lnTo>
                    <a:pt x="822286" y="114642"/>
                  </a:lnTo>
                  <a:lnTo>
                    <a:pt x="838784" y="90347"/>
                  </a:lnTo>
                  <a:lnTo>
                    <a:pt x="863879" y="74041"/>
                  </a:lnTo>
                  <a:lnTo>
                    <a:pt x="895604" y="68072"/>
                  </a:lnTo>
                  <a:lnTo>
                    <a:pt x="918222" y="70713"/>
                  </a:lnTo>
                  <a:lnTo>
                    <a:pt x="935761" y="76517"/>
                  </a:lnTo>
                  <a:lnTo>
                    <a:pt x="947813" y="82334"/>
                  </a:lnTo>
                  <a:lnTo>
                    <a:pt x="954024" y="84963"/>
                  </a:lnTo>
                  <a:lnTo>
                    <a:pt x="954024" y="8509"/>
                  </a:lnTo>
                  <a:close/>
                </a:path>
                <a:path w="1325245" h="293369">
                  <a:moveTo>
                    <a:pt x="1324737" y="144526"/>
                  </a:moveTo>
                  <a:lnTo>
                    <a:pt x="1317929" y="98488"/>
                  </a:lnTo>
                  <a:lnTo>
                    <a:pt x="1305064" y="72263"/>
                  </a:lnTo>
                  <a:lnTo>
                    <a:pt x="1298448" y="58762"/>
                  </a:lnTo>
                  <a:lnTo>
                    <a:pt x="1267701" y="27622"/>
                  </a:lnTo>
                  <a:lnTo>
                    <a:pt x="1249299" y="18402"/>
                  </a:lnTo>
                  <a:lnTo>
                    <a:pt x="1249299" y="144526"/>
                  </a:lnTo>
                  <a:lnTo>
                    <a:pt x="1244053" y="174421"/>
                  </a:lnTo>
                  <a:lnTo>
                    <a:pt x="1229385" y="198716"/>
                  </a:lnTo>
                  <a:lnTo>
                    <a:pt x="1206855" y="215023"/>
                  </a:lnTo>
                  <a:lnTo>
                    <a:pt x="1178052" y="220980"/>
                  </a:lnTo>
                  <a:lnTo>
                    <a:pt x="1149235" y="215023"/>
                  </a:lnTo>
                  <a:lnTo>
                    <a:pt x="1126705" y="198716"/>
                  </a:lnTo>
                  <a:lnTo>
                    <a:pt x="1112037" y="174421"/>
                  </a:lnTo>
                  <a:lnTo>
                    <a:pt x="1106805" y="144526"/>
                  </a:lnTo>
                  <a:lnTo>
                    <a:pt x="1112037" y="117119"/>
                  </a:lnTo>
                  <a:lnTo>
                    <a:pt x="1126705" y="94068"/>
                  </a:lnTo>
                  <a:lnTo>
                    <a:pt x="1149235" y="78181"/>
                  </a:lnTo>
                  <a:lnTo>
                    <a:pt x="1178052" y="72263"/>
                  </a:lnTo>
                  <a:lnTo>
                    <a:pt x="1206855" y="78181"/>
                  </a:lnTo>
                  <a:lnTo>
                    <a:pt x="1229385" y="94068"/>
                  </a:lnTo>
                  <a:lnTo>
                    <a:pt x="1244053" y="117119"/>
                  </a:lnTo>
                  <a:lnTo>
                    <a:pt x="1249299" y="144526"/>
                  </a:lnTo>
                  <a:lnTo>
                    <a:pt x="1249299" y="18402"/>
                  </a:lnTo>
                  <a:lnTo>
                    <a:pt x="1227099" y="7277"/>
                  </a:lnTo>
                  <a:lnTo>
                    <a:pt x="1178052" y="0"/>
                  </a:lnTo>
                  <a:lnTo>
                    <a:pt x="1128991" y="7277"/>
                  </a:lnTo>
                  <a:lnTo>
                    <a:pt x="1088390" y="27622"/>
                  </a:lnTo>
                  <a:lnTo>
                    <a:pt x="1057643" y="58762"/>
                  </a:lnTo>
                  <a:lnTo>
                    <a:pt x="1038161" y="98488"/>
                  </a:lnTo>
                  <a:lnTo>
                    <a:pt x="1031367" y="144526"/>
                  </a:lnTo>
                  <a:lnTo>
                    <a:pt x="1038161" y="191020"/>
                  </a:lnTo>
                  <a:lnTo>
                    <a:pt x="1057643" y="231775"/>
                  </a:lnTo>
                  <a:lnTo>
                    <a:pt x="1088390" y="264160"/>
                  </a:lnTo>
                  <a:lnTo>
                    <a:pt x="1128991" y="285534"/>
                  </a:lnTo>
                  <a:lnTo>
                    <a:pt x="1178052" y="293243"/>
                  </a:lnTo>
                  <a:lnTo>
                    <a:pt x="1227099" y="285534"/>
                  </a:lnTo>
                  <a:lnTo>
                    <a:pt x="1267701" y="264160"/>
                  </a:lnTo>
                  <a:lnTo>
                    <a:pt x="1298448" y="231775"/>
                  </a:lnTo>
                  <a:lnTo>
                    <a:pt x="1303604" y="220980"/>
                  </a:lnTo>
                  <a:lnTo>
                    <a:pt x="1317929" y="191020"/>
                  </a:lnTo>
                  <a:lnTo>
                    <a:pt x="1324737" y="144526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6246" y="2361945"/>
              <a:ext cx="70992" cy="14503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9666" y="2265171"/>
              <a:ext cx="70866" cy="24180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133088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3274" y="0"/>
                  </a:moveTo>
                  <a:lnTo>
                    <a:pt x="21056" y="2903"/>
                  </a:lnTo>
                  <a:lnTo>
                    <a:pt x="10398" y="10556"/>
                  </a:lnTo>
                  <a:lnTo>
                    <a:pt x="2859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859" y="424783"/>
                  </a:lnTo>
                  <a:lnTo>
                    <a:pt x="10398" y="436848"/>
                  </a:lnTo>
                  <a:lnTo>
                    <a:pt x="21056" y="444960"/>
                  </a:lnTo>
                  <a:lnTo>
                    <a:pt x="33274" y="447928"/>
                  </a:lnTo>
                  <a:lnTo>
                    <a:pt x="47988" y="444960"/>
                  </a:lnTo>
                  <a:lnTo>
                    <a:pt x="59928" y="436848"/>
                  </a:lnTo>
                  <a:lnTo>
                    <a:pt x="67939" y="424783"/>
                  </a:lnTo>
                  <a:lnTo>
                    <a:pt x="70865" y="409956"/>
                  </a:lnTo>
                  <a:lnTo>
                    <a:pt x="70865" y="33781"/>
                  </a:lnTo>
                  <a:lnTo>
                    <a:pt x="67939" y="21377"/>
                  </a:lnTo>
                  <a:lnTo>
                    <a:pt x="59928" y="10556"/>
                  </a:lnTo>
                  <a:lnTo>
                    <a:pt x="47988" y="2903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6382" y="2265171"/>
              <a:ext cx="70992" cy="24180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3223" y="2265171"/>
              <a:ext cx="70865" cy="24180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9803" y="2361945"/>
              <a:ext cx="70866" cy="14503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906517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7592" y="0"/>
                  </a:moveTo>
                  <a:lnTo>
                    <a:pt x="22931" y="2903"/>
                  </a:lnTo>
                  <a:lnTo>
                    <a:pt x="10985" y="10556"/>
                  </a:lnTo>
                  <a:lnTo>
                    <a:pt x="2944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44" y="424783"/>
                  </a:lnTo>
                  <a:lnTo>
                    <a:pt x="10985" y="436848"/>
                  </a:lnTo>
                  <a:lnTo>
                    <a:pt x="22931" y="444960"/>
                  </a:lnTo>
                  <a:lnTo>
                    <a:pt x="37592" y="447928"/>
                  </a:lnTo>
                  <a:lnTo>
                    <a:pt x="49829" y="444960"/>
                  </a:lnTo>
                  <a:lnTo>
                    <a:pt x="60531" y="436848"/>
                  </a:lnTo>
                  <a:lnTo>
                    <a:pt x="68113" y="424783"/>
                  </a:lnTo>
                  <a:lnTo>
                    <a:pt x="70993" y="409956"/>
                  </a:lnTo>
                  <a:lnTo>
                    <a:pt x="70993" y="33781"/>
                  </a:lnTo>
                  <a:lnTo>
                    <a:pt x="68113" y="21377"/>
                  </a:lnTo>
                  <a:lnTo>
                    <a:pt x="60531" y="10556"/>
                  </a:lnTo>
                  <a:lnTo>
                    <a:pt x="49829" y="2903"/>
                  </a:lnTo>
                  <a:lnTo>
                    <a:pt x="37592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9939" y="2265171"/>
              <a:ext cx="70865" cy="24180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3359" y="2361945"/>
              <a:ext cx="70865" cy="1450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Network</a:t>
            </a:r>
            <a:r>
              <a:rPr dirty="0" spc="-50"/>
              <a:t> </a:t>
            </a:r>
            <a:r>
              <a:rPr dirty="0" spc="-10"/>
              <a:t>Transmission</a:t>
            </a:r>
            <a:r>
              <a:rPr dirty="0" spc="-60"/>
              <a:t> </a:t>
            </a:r>
            <a:r>
              <a:rPr dirty="0" spc="-10"/>
              <a:t>Quality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Bandwidth,</a:t>
            </a:r>
            <a:r>
              <a:rPr dirty="0" sz="2400" spc="-100"/>
              <a:t> </a:t>
            </a:r>
            <a:r>
              <a:rPr dirty="0" sz="2400"/>
              <a:t>Congestion,</a:t>
            </a:r>
            <a:r>
              <a:rPr dirty="0" sz="2400" spc="-100"/>
              <a:t> </a:t>
            </a:r>
            <a:r>
              <a:rPr dirty="0" sz="2400" spc="-20"/>
              <a:t>Delay,</a:t>
            </a:r>
            <a:r>
              <a:rPr dirty="0" sz="2400" spc="-110"/>
              <a:t> </a:t>
            </a:r>
            <a:r>
              <a:rPr dirty="0" sz="2400"/>
              <a:t>and</a:t>
            </a:r>
            <a:r>
              <a:rPr dirty="0" sz="2400" spc="-130"/>
              <a:t> </a:t>
            </a:r>
            <a:r>
              <a:rPr dirty="0" sz="2400" spc="-10"/>
              <a:t>Jitter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2522"/>
            <a:ext cx="7517130" cy="1392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97180" marR="332105" indent="-285115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Network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bandwidth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measured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number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bits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transmitted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single </a:t>
            </a:r>
            <a:r>
              <a:rPr dirty="0" sz="1400" spc="-1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second,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bits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second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(bps).</a:t>
            </a:r>
            <a:endParaRPr sz="1400">
              <a:latin typeface="Arial MT"/>
              <a:cs typeface="Arial MT"/>
            </a:endParaRPr>
          </a:p>
          <a:p>
            <a:pPr algn="just" marL="297180" marR="5080" indent="-28511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Network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congestion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causes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delay.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interface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experiences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congestion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when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presented </a:t>
            </a:r>
            <a:r>
              <a:rPr dirty="0" sz="1400" spc="-1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more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handle.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congestion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points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ideal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candidates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25">
                <a:latin typeface="Arial MT"/>
                <a:cs typeface="Arial MT"/>
              </a:rPr>
              <a:t> QoS </a:t>
            </a:r>
            <a:r>
              <a:rPr dirty="0" sz="1400" spc="-25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mechanisms.</a:t>
            </a:r>
            <a:endParaRPr sz="1400">
              <a:latin typeface="Arial MT"/>
              <a:cs typeface="Arial MT"/>
            </a:endParaRPr>
          </a:p>
          <a:p>
            <a:pPr algn="just" marL="297815" indent="-285115">
              <a:lnSpc>
                <a:spcPct val="100000"/>
              </a:lnSpc>
              <a:spcBef>
                <a:spcPts val="340"/>
              </a:spcBef>
              <a:buChar char="•"/>
              <a:tabLst>
                <a:tab pos="297815" algn="l"/>
              </a:tabLst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typical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congestion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points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aggregation,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speed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mismatch,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WAN.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8408" y="2502943"/>
            <a:ext cx="6352280" cy="2051013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38860" y="4782553"/>
            <a:ext cx="178435" cy="113664"/>
          </a:xfrm>
          <a:custGeom>
            <a:avLst/>
            <a:gdLst/>
            <a:ahLst/>
            <a:cxnLst/>
            <a:rect l="l" t="t" r="r" b="b"/>
            <a:pathLst>
              <a:path w="178434" h="113664">
                <a:moveTo>
                  <a:pt x="40665" y="85902"/>
                </a:moveTo>
                <a:lnTo>
                  <a:pt x="36245" y="79654"/>
                </a:lnTo>
                <a:lnTo>
                  <a:pt x="26517" y="76073"/>
                </a:lnTo>
                <a:lnTo>
                  <a:pt x="22974" y="75184"/>
                </a:lnTo>
                <a:lnTo>
                  <a:pt x="20332" y="74282"/>
                </a:lnTo>
                <a:lnTo>
                  <a:pt x="15913" y="73393"/>
                </a:lnTo>
                <a:lnTo>
                  <a:pt x="15913" y="66243"/>
                </a:lnTo>
                <a:lnTo>
                  <a:pt x="19443" y="64452"/>
                </a:lnTo>
                <a:lnTo>
                  <a:pt x="30048" y="64452"/>
                </a:lnTo>
                <a:lnTo>
                  <a:pt x="36245" y="66243"/>
                </a:lnTo>
                <a:lnTo>
                  <a:pt x="37122" y="66243"/>
                </a:lnTo>
                <a:lnTo>
                  <a:pt x="37122" y="64452"/>
                </a:lnTo>
                <a:lnTo>
                  <a:pt x="37122" y="53721"/>
                </a:lnTo>
                <a:lnTo>
                  <a:pt x="36245" y="53721"/>
                </a:lnTo>
                <a:lnTo>
                  <a:pt x="30048" y="51943"/>
                </a:lnTo>
                <a:lnTo>
                  <a:pt x="22098" y="51943"/>
                </a:lnTo>
                <a:lnTo>
                  <a:pt x="13042" y="53251"/>
                </a:lnTo>
                <a:lnTo>
                  <a:pt x="6070" y="56972"/>
                </a:lnTo>
                <a:lnTo>
                  <a:pt x="1587" y="62890"/>
                </a:lnTo>
                <a:lnTo>
                  <a:pt x="0" y="70713"/>
                </a:lnTo>
                <a:lnTo>
                  <a:pt x="0" y="80543"/>
                </a:lnTo>
                <a:lnTo>
                  <a:pt x="7061" y="85013"/>
                </a:lnTo>
                <a:lnTo>
                  <a:pt x="15913" y="87693"/>
                </a:lnTo>
                <a:lnTo>
                  <a:pt x="16789" y="88582"/>
                </a:lnTo>
                <a:lnTo>
                  <a:pt x="18554" y="88582"/>
                </a:lnTo>
                <a:lnTo>
                  <a:pt x="25628" y="92163"/>
                </a:lnTo>
                <a:lnTo>
                  <a:pt x="25628" y="98425"/>
                </a:lnTo>
                <a:lnTo>
                  <a:pt x="22098" y="100203"/>
                </a:lnTo>
                <a:lnTo>
                  <a:pt x="7950" y="100203"/>
                </a:lnTo>
                <a:lnTo>
                  <a:pt x="1765" y="98425"/>
                </a:lnTo>
                <a:lnTo>
                  <a:pt x="876" y="98425"/>
                </a:lnTo>
                <a:lnTo>
                  <a:pt x="876" y="111823"/>
                </a:lnTo>
                <a:lnTo>
                  <a:pt x="8839" y="113614"/>
                </a:lnTo>
                <a:lnTo>
                  <a:pt x="16789" y="113614"/>
                </a:lnTo>
                <a:lnTo>
                  <a:pt x="25361" y="112560"/>
                </a:lnTo>
                <a:lnTo>
                  <a:pt x="33032" y="109156"/>
                </a:lnTo>
                <a:lnTo>
                  <a:pt x="38544" y="103060"/>
                </a:lnTo>
                <a:lnTo>
                  <a:pt x="39204" y="100203"/>
                </a:lnTo>
                <a:lnTo>
                  <a:pt x="40665" y="93954"/>
                </a:lnTo>
                <a:lnTo>
                  <a:pt x="40665" y="85902"/>
                </a:lnTo>
                <a:close/>
              </a:path>
              <a:path w="178434" h="113664">
                <a:moveTo>
                  <a:pt x="100304" y="53721"/>
                </a:moveTo>
                <a:lnTo>
                  <a:pt x="98552" y="53721"/>
                </a:lnTo>
                <a:lnTo>
                  <a:pt x="93294" y="51943"/>
                </a:lnTo>
                <a:lnTo>
                  <a:pt x="86271" y="51943"/>
                </a:lnTo>
                <a:lnTo>
                  <a:pt x="74066" y="54178"/>
                </a:lnTo>
                <a:lnTo>
                  <a:pt x="64338" y="60439"/>
                </a:lnTo>
                <a:lnTo>
                  <a:pt x="57899" y="70053"/>
                </a:lnTo>
                <a:lnTo>
                  <a:pt x="55575" y="82334"/>
                </a:lnTo>
                <a:lnTo>
                  <a:pt x="58026" y="95516"/>
                </a:lnTo>
                <a:lnTo>
                  <a:pt x="64668" y="105346"/>
                </a:lnTo>
                <a:lnTo>
                  <a:pt x="74434" y="111493"/>
                </a:lnTo>
                <a:lnTo>
                  <a:pt x="86271" y="113614"/>
                </a:lnTo>
                <a:lnTo>
                  <a:pt x="93294" y="113614"/>
                </a:lnTo>
                <a:lnTo>
                  <a:pt x="98552" y="111823"/>
                </a:lnTo>
                <a:lnTo>
                  <a:pt x="100304" y="111823"/>
                </a:lnTo>
                <a:lnTo>
                  <a:pt x="100304" y="98425"/>
                </a:lnTo>
                <a:lnTo>
                  <a:pt x="100304" y="95745"/>
                </a:lnTo>
                <a:lnTo>
                  <a:pt x="99428" y="95745"/>
                </a:lnTo>
                <a:lnTo>
                  <a:pt x="95046" y="98425"/>
                </a:lnTo>
                <a:lnTo>
                  <a:pt x="77508" y="98425"/>
                </a:lnTo>
                <a:lnTo>
                  <a:pt x="71361" y="91274"/>
                </a:lnTo>
                <a:lnTo>
                  <a:pt x="71361" y="73393"/>
                </a:lnTo>
                <a:lnTo>
                  <a:pt x="78384" y="66243"/>
                </a:lnTo>
                <a:lnTo>
                  <a:pt x="95046" y="66243"/>
                </a:lnTo>
                <a:lnTo>
                  <a:pt x="99428" y="69811"/>
                </a:lnTo>
                <a:lnTo>
                  <a:pt x="100304" y="69811"/>
                </a:lnTo>
                <a:lnTo>
                  <a:pt x="100304" y="66243"/>
                </a:lnTo>
                <a:lnTo>
                  <a:pt x="100304" y="53721"/>
                </a:lnTo>
                <a:close/>
              </a:path>
              <a:path w="178434" h="113664">
                <a:moveTo>
                  <a:pt x="128104" y="0"/>
                </a:moveTo>
                <a:lnTo>
                  <a:pt x="113182" y="0"/>
                </a:lnTo>
                <a:lnTo>
                  <a:pt x="113182" y="26860"/>
                </a:lnTo>
                <a:lnTo>
                  <a:pt x="128104" y="26860"/>
                </a:lnTo>
                <a:lnTo>
                  <a:pt x="128104" y="0"/>
                </a:lnTo>
                <a:close/>
              </a:path>
              <a:path w="178434" h="113664">
                <a:moveTo>
                  <a:pt x="178257" y="82334"/>
                </a:moveTo>
                <a:lnTo>
                  <a:pt x="176034" y="70421"/>
                </a:lnTo>
                <a:lnTo>
                  <a:pt x="173901" y="67132"/>
                </a:lnTo>
                <a:lnTo>
                  <a:pt x="169773" y="60769"/>
                </a:lnTo>
                <a:lnTo>
                  <a:pt x="162394" y="55867"/>
                </a:lnTo>
                <a:lnTo>
                  <a:pt x="162394" y="74282"/>
                </a:lnTo>
                <a:lnTo>
                  <a:pt x="162394" y="91274"/>
                </a:lnTo>
                <a:lnTo>
                  <a:pt x="156222" y="98425"/>
                </a:lnTo>
                <a:lnTo>
                  <a:pt x="138607" y="98425"/>
                </a:lnTo>
                <a:lnTo>
                  <a:pt x="132435" y="91274"/>
                </a:lnTo>
                <a:lnTo>
                  <a:pt x="132435" y="74282"/>
                </a:lnTo>
                <a:lnTo>
                  <a:pt x="138607" y="67132"/>
                </a:lnTo>
                <a:lnTo>
                  <a:pt x="156222" y="67132"/>
                </a:lnTo>
                <a:lnTo>
                  <a:pt x="162394" y="74282"/>
                </a:lnTo>
                <a:lnTo>
                  <a:pt x="162394" y="55867"/>
                </a:lnTo>
                <a:lnTo>
                  <a:pt x="160045" y="54305"/>
                </a:lnTo>
                <a:lnTo>
                  <a:pt x="147421" y="51943"/>
                </a:lnTo>
                <a:lnTo>
                  <a:pt x="134785" y="54305"/>
                </a:lnTo>
                <a:lnTo>
                  <a:pt x="125056" y="60769"/>
                </a:lnTo>
                <a:lnTo>
                  <a:pt x="118783" y="70421"/>
                </a:lnTo>
                <a:lnTo>
                  <a:pt x="116573" y="82334"/>
                </a:lnTo>
                <a:lnTo>
                  <a:pt x="118783" y="94386"/>
                </a:lnTo>
                <a:lnTo>
                  <a:pt x="125056" y="104343"/>
                </a:lnTo>
                <a:lnTo>
                  <a:pt x="134785" y="111125"/>
                </a:lnTo>
                <a:lnTo>
                  <a:pt x="147421" y="113614"/>
                </a:lnTo>
                <a:lnTo>
                  <a:pt x="160045" y="111125"/>
                </a:lnTo>
                <a:lnTo>
                  <a:pt x="169773" y="104343"/>
                </a:lnTo>
                <a:lnTo>
                  <a:pt x="173494" y="98425"/>
                </a:lnTo>
                <a:lnTo>
                  <a:pt x="176034" y="94386"/>
                </a:lnTo>
                <a:lnTo>
                  <a:pt x="178257" y="82334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25450" y="2490216"/>
          <a:ext cx="8369300" cy="2394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05"/>
                <a:gridCol w="1518284"/>
                <a:gridCol w="6582409"/>
              </a:tblGrid>
              <a:tr h="273685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Delay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Code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delay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fixed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amount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takes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compress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at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source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before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transmitting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first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internetworking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device,</a:t>
                      </a:r>
                      <a:r>
                        <a:rPr dirty="0" sz="1200" spc="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usually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switch.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73685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Packetization</a:t>
                      </a:r>
                      <a:r>
                        <a:rPr dirty="0" sz="12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delay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fixed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takes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encapsulate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packet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all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necessary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header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information.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73685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Queuing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delay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variable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amount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frame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packet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waits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transmitted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link.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73685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Serialization</a:t>
                      </a:r>
                      <a:r>
                        <a:rPr dirty="0" sz="1200" spc="-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delay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fixed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amount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takes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transmit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frame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onto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wire.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73685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Propagation</a:t>
                      </a:r>
                      <a:r>
                        <a:rPr dirty="0" sz="12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delay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variable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amount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takes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frame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travel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between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source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destination.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200" spc="-10">
                          <a:latin typeface="Arial MT"/>
                          <a:cs typeface="Arial MT"/>
                        </a:rPr>
                        <a:t>De-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jitter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delay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 marR="22987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fixed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amount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takes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buffer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flow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packets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then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send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them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out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evenly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spaced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intervals.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111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38C5F4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5318125">
                        <a:lnSpc>
                          <a:spcPts val="660"/>
                        </a:lnSpc>
                        <a:tabLst>
                          <a:tab pos="8018145" algn="l"/>
                        </a:tabLst>
                      </a:pP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©</a:t>
                      </a:r>
                      <a:r>
                        <a:rPr dirty="0" sz="600" spc="-2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2016</a:t>
                      </a:r>
                      <a:r>
                        <a:rPr dirty="0" sz="600" spc="15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-1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Cisco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and/or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its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affiliates.</a:t>
                      </a:r>
                      <a:r>
                        <a:rPr dirty="0" sz="600" spc="-5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All</a:t>
                      </a:r>
                      <a:r>
                        <a:rPr dirty="0" sz="600" spc="-1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rights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reserved.</a:t>
                      </a:r>
                      <a:r>
                        <a:rPr dirty="0" sz="600" spc="29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-1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Cisco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-1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Confidential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600" spc="-5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9050">
                      <a:solidFill>
                        <a:srgbClr val="38C5F4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538543" y="4834496"/>
            <a:ext cx="45720" cy="62230"/>
          </a:xfrm>
          <a:custGeom>
            <a:avLst/>
            <a:gdLst/>
            <a:ahLst/>
            <a:cxnLst/>
            <a:rect l="l" t="t" r="r" b="b"/>
            <a:pathLst>
              <a:path w="45720" h="62229">
                <a:moveTo>
                  <a:pt x="38290" y="0"/>
                </a:moveTo>
                <a:lnTo>
                  <a:pt x="31165" y="0"/>
                </a:lnTo>
                <a:lnTo>
                  <a:pt x="18779" y="2234"/>
                </a:lnTo>
                <a:lnTo>
                  <a:pt x="8901" y="8489"/>
                </a:lnTo>
                <a:lnTo>
                  <a:pt x="2363" y="18098"/>
                </a:lnTo>
                <a:lnTo>
                  <a:pt x="0" y="30391"/>
                </a:lnTo>
                <a:lnTo>
                  <a:pt x="2490" y="43572"/>
                </a:lnTo>
                <a:lnTo>
                  <a:pt x="9239" y="53403"/>
                </a:lnTo>
                <a:lnTo>
                  <a:pt x="19159" y="59548"/>
                </a:lnTo>
                <a:lnTo>
                  <a:pt x="31165" y="61671"/>
                </a:lnTo>
                <a:lnTo>
                  <a:pt x="38290" y="61671"/>
                </a:lnTo>
                <a:lnTo>
                  <a:pt x="43624" y="59880"/>
                </a:lnTo>
                <a:lnTo>
                  <a:pt x="45415" y="59880"/>
                </a:lnTo>
                <a:lnTo>
                  <a:pt x="45415" y="46482"/>
                </a:lnTo>
                <a:lnTo>
                  <a:pt x="22263" y="46482"/>
                </a:lnTo>
                <a:lnTo>
                  <a:pt x="16027" y="39331"/>
                </a:lnTo>
                <a:lnTo>
                  <a:pt x="16027" y="21450"/>
                </a:lnTo>
                <a:lnTo>
                  <a:pt x="22263" y="14300"/>
                </a:lnTo>
                <a:lnTo>
                  <a:pt x="45415" y="14300"/>
                </a:lnTo>
                <a:lnTo>
                  <a:pt x="45415" y="1778"/>
                </a:lnTo>
                <a:lnTo>
                  <a:pt x="43624" y="1778"/>
                </a:lnTo>
                <a:lnTo>
                  <a:pt x="38290" y="0"/>
                </a:lnTo>
                <a:close/>
              </a:path>
              <a:path w="45720" h="62229">
                <a:moveTo>
                  <a:pt x="45415" y="43802"/>
                </a:moveTo>
                <a:lnTo>
                  <a:pt x="44513" y="43802"/>
                </a:lnTo>
                <a:lnTo>
                  <a:pt x="39179" y="46482"/>
                </a:lnTo>
                <a:lnTo>
                  <a:pt x="45415" y="46482"/>
                </a:lnTo>
                <a:lnTo>
                  <a:pt x="45415" y="43802"/>
                </a:lnTo>
                <a:close/>
              </a:path>
              <a:path w="45720" h="62229">
                <a:moveTo>
                  <a:pt x="45415" y="14300"/>
                </a:moveTo>
                <a:lnTo>
                  <a:pt x="40068" y="14300"/>
                </a:lnTo>
                <a:lnTo>
                  <a:pt x="44513" y="17868"/>
                </a:lnTo>
                <a:lnTo>
                  <a:pt x="45415" y="17868"/>
                </a:lnTo>
                <a:lnTo>
                  <a:pt x="45415" y="14300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Network</a:t>
            </a:r>
            <a:r>
              <a:rPr dirty="0" spc="-50"/>
              <a:t> </a:t>
            </a:r>
            <a:r>
              <a:rPr dirty="0" spc="-10"/>
              <a:t>Transmission</a:t>
            </a:r>
            <a:r>
              <a:rPr dirty="0" spc="-60"/>
              <a:t> </a:t>
            </a:r>
            <a:r>
              <a:rPr dirty="0" spc="-10"/>
              <a:t>Quality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Bandwidth,</a:t>
            </a:r>
            <a:r>
              <a:rPr dirty="0" sz="2400" spc="-75"/>
              <a:t> </a:t>
            </a:r>
            <a:r>
              <a:rPr dirty="0" sz="2400"/>
              <a:t>Congestion,</a:t>
            </a:r>
            <a:r>
              <a:rPr dirty="0" sz="2400" spc="-80"/>
              <a:t> </a:t>
            </a:r>
            <a:r>
              <a:rPr dirty="0" sz="2400" spc="-20"/>
              <a:t>Delay,</a:t>
            </a:r>
            <a:r>
              <a:rPr dirty="0" sz="2400" spc="-90"/>
              <a:t> </a:t>
            </a:r>
            <a:r>
              <a:rPr dirty="0" sz="2400"/>
              <a:t>and</a:t>
            </a:r>
            <a:r>
              <a:rPr dirty="0" sz="2400" spc="-110"/>
              <a:t> </a:t>
            </a:r>
            <a:r>
              <a:rPr dirty="0" sz="2400"/>
              <a:t>Jitter</a:t>
            </a:r>
            <a:r>
              <a:rPr dirty="0" sz="2400" spc="-10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6" name="object 6" descr=""/>
          <p:cNvSpPr txBox="1"/>
          <p:nvPr/>
        </p:nvSpPr>
        <p:spPr>
          <a:xfrm>
            <a:off x="510641" y="760603"/>
            <a:ext cx="7739380" cy="17075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064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Delay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latency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refers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takes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travel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10">
                <a:latin typeface="Arial MT"/>
                <a:cs typeface="Arial MT"/>
              </a:rPr>
              <a:t>destination.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0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Fixed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delay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amount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time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specific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process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takes,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such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how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long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takes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place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 MT"/>
                <a:cs typeface="Arial MT"/>
              </a:rPr>
              <a:t>bit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transmission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media.</a:t>
            </a:r>
            <a:endParaRPr sz="1400">
              <a:latin typeface="Arial MT"/>
              <a:cs typeface="Arial MT"/>
            </a:endParaRPr>
          </a:p>
          <a:p>
            <a:pPr marL="299085" marR="383540" indent="-287020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 spc="-20">
                <a:latin typeface="Arial MT"/>
                <a:cs typeface="Arial MT"/>
              </a:rPr>
              <a:t>Variable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delay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takes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unspecified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amount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time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affected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factors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such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how </a:t>
            </a:r>
            <a:r>
              <a:rPr dirty="0" sz="1400">
                <a:latin typeface="Arial MT"/>
                <a:cs typeface="Arial MT"/>
              </a:rPr>
              <a:t>much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processed.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Jitter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variation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delay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received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packets.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7108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Network</a:t>
            </a:r>
            <a:r>
              <a:rPr dirty="0" sz="1600" spc="-5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Transmission</a:t>
            </a:r>
            <a:r>
              <a:rPr dirty="0" sz="1600" spc="-6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Quality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6859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Packet</a:t>
            </a:r>
            <a:r>
              <a:rPr dirty="0" sz="2400" spc="-40"/>
              <a:t> </a:t>
            </a:r>
            <a:r>
              <a:rPr dirty="0" sz="2400" spc="-20"/>
              <a:t>Loss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3912235" cy="3049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Without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QoS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mechanisms,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time-sensitive </a:t>
            </a:r>
            <a:r>
              <a:rPr dirty="0" sz="1600">
                <a:latin typeface="Arial MT"/>
                <a:cs typeface="Arial MT"/>
              </a:rPr>
              <a:t>packets,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real-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video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voice,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dropped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frequency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as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time-sensitive.</a:t>
            </a:r>
            <a:endParaRPr sz="1600">
              <a:latin typeface="Arial MT"/>
              <a:cs typeface="Arial MT"/>
            </a:endParaRPr>
          </a:p>
          <a:p>
            <a:pPr marL="299085" marR="14604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receives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Real-</a:t>
            </a:r>
            <a:r>
              <a:rPr dirty="0" sz="1600" spc="-20">
                <a:latin typeface="Arial MT"/>
                <a:cs typeface="Arial MT"/>
              </a:rPr>
              <a:t>Time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(RTP)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digital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audio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stream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for </a:t>
            </a:r>
            <a:r>
              <a:rPr dirty="0" sz="1600" spc="-10">
                <a:latin typeface="Arial MT"/>
                <a:cs typeface="Arial MT"/>
              </a:rPr>
              <a:t>Voice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(VoIP),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compensates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for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jitter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encountered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playout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delay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buffer.</a:t>
            </a:r>
            <a:endParaRPr sz="1600">
              <a:latin typeface="Arial MT"/>
              <a:cs typeface="Arial MT"/>
            </a:endParaRPr>
          </a:p>
          <a:p>
            <a:pPr marL="299085" marR="199390" indent="-287020">
              <a:lnSpc>
                <a:spcPct val="100000"/>
              </a:lnSpc>
              <a:spcBef>
                <a:spcPts val="39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playout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delay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buffer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buffers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these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plays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steady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stream.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4836" y="1173320"/>
            <a:ext cx="3844880" cy="277474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>
                <a:solidFill>
                  <a:srgbClr val="086C8E"/>
                </a:solidFill>
              </a:rPr>
              <a:t>©</a:t>
            </a:r>
            <a:r>
              <a:rPr dirty="0" spc="-20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2016</a:t>
            </a:r>
            <a:r>
              <a:rPr dirty="0" spc="150">
                <a:solidFill>
                  <a:srgbClr val="086C8E"/>
                </a:solidFill>
              </a:rPr>
              <a:t> </a:t>
            </a:r>
            <a:r>
              <a:rPr dirty="0" spc="-10">
                <a:solidFill>
                  <a:srgbClr val="086C8E"/>
                </a:solidFill>
              </a:rPr>
              <a:t>Cisco </a:t>
            </a:r>
            <a:r>
              <a:rPr dirty="0">
                <a:solidFill>
                  <a:srgbClr val="086C8E"/>
                </a:solidFill>
              </a:rPr>
              <a:t>and/or</a:t>
            </a:r>
            <a:r>
              <a:rPr dirty="0" spc="-15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its</a:t>
            </a:r>
            <a:r>
              <a:rPr dirty="0" spc="-15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affiliates.</a:t>
            </a:r>
            <a:r>
              <a:rPr dirty="0" spc="-50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All</a:t>
            </a:r>
            <a:r>
              <a:rPr dirty="0" spc="-10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rights</a:t>
            </a:r>
            <a:r>
              <a:rPr dirty="0" spc="-15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reserved.</a:t>
            </a:r>
            <a:r>
              <a:rPr dirty="0" spc="290">
                <a:solidFill>
                  <a:srgbClr val="086C8E"/>
                </a:solidFill>
              </a:rPr>
              <a:t> </a:t>
            </a:r>
            <a:r>
              <a:rPr dirty="0" spc="-10">
                <a:solidFill>
                  <a:srgbClr val="086C8E"/>
                </a:solidFill>
              </a:rPr>
              <a:t>Cisco</a:t>
            </a:r>
            <a:r>
              <a:rPr dirty="0" spc="-15">
                <a:solidFill>
                  <a:srgbClr val="086C8E"/>
                </a:solidFill>
              </a:rPr>
              <a:t> </a:t>
            </a:r>
            <a:r>
              <a:rPr dirty="0" spc="-10">
                <a:solidFill>
                  <a:srgbClr val="086C8E"/>
                </a:solidFill>
              </a:rPr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>
                <a:solidFill>
                  <a:srgbClr val="086C8E"/>
                </a:solidFill>
              </a:rPr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7108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Network</a:t>
            </a:r>
            <a:r>
              <a:rPr dirty="0" sz="1600" spc="-5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Transmission</a:t>
            </a:r>
            <a:r>
              <a:rPr dirty="0" sz="1600" spc="-6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Quality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7019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Packet</a:t>
            </a:r>
            <a:r>
              <a:rPr dirty="0" sz="2400" spc="-45"/>
              <a:t> </a:t>
            </a:r>
            <a:r>
              <a:rPr dirty="0" sz="2400"/>
              <a:t>Loss</a:t>
            </a:r>
            <a:r>
              <a:rPr dirty="0" sz="2400" spc="-5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391477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jitter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large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causes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packets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received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range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play </a:t>
            </a:r>
            <a:r>
              <a:rPr dirty="0" sz="1600">
                <a:latin typeface="Arial MT"/>
                <a:cs typeface="Arial MT"/>
              </a:rPr>
              <a:t>out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buffer,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out-of-</a:t>
            </a:r>
            <a:r>
              <a:rPr dirty="0" sz="1600">
                <a:latin typeface="Arial MT"/>
                <a:cs typeface="Arial MT"/>
              </a:rPr>
              <a:t>range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are </a:t>
            </a:r>
            <a:r>
              <a:rPr dirty="0" sz="1600">
                <a:latin typeface="Arial MT"/>
                <a:cs typeface="Arial MT"/>
              </a:rPr>
              <a:t>discarded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dropouts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heard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10">
                <a:latin typeface="Arial MT"/>
                <a:cs typeface="Arial MT"/>
              </a:rPr>
              <a:t>audio.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0641" y="2152345"/>
            <a:ext cx="3797935" cy="20250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losses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small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one packet,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digital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signal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processor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(DSP) </a:t>
            </a:r>
            <a:r>
              <a:rPr dirty="0" sz="1600">
                <a:latin typeface="Arial MT"/>
                <a:cs typeface="Arial MT"/>
              </a:rPr>
              <a:t>interpolates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thinks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audio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problem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audible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user.</a:t>
            </a:r>
            <a:endParaRPr sz="1600">
              <a:latin typeface="Arial MT"/>
              <a:cs typeface="Arial MT"/>
            </a:endParaRPr>
          </a:p>
          <a:p>
            <a:pPr algn="just" marL="299085" marR="8255" indent="-287020">
              <a:lnSpc>
                <a:spcPct val="100000"/>
              </a:lnSpc>
              <a:spcBef>
                <a:spcPts val="390"/>
              </a:spcBef>
              <a:buChar char="•"/>
              <a:tabLst>
                <a:tab pos="299085" algn="l"/>
                <a:tab pos="300990" algn="l"/>
              </a:tabLst>
            </a:pPr>
            <a:r>
              <a:rPr dirty="0" sz="1600">
                <a:latin typeface="Arial MT"/>
                <a:cs typeface="Arial MT"/>
              </a:rPr>
              <a:t>	When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jitter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exceeds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what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DSP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can </a:t>
            </a:r>
            <a:r>
              <a:rPr dirty="0" sz="1600">
                <a:latin typeface="Arial MT"/>
                <a:cs typeface="Arial MT"/>
              </a:rPr>
              <a:t>do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make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 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missing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packets, </a:t>
            </a:r>
            <a:r>
              <a:rPr dirty="0" sz="1600">
                <a:latin typeface="Arial MT"/>
                <a:cs typeface="Arial MT"/>
              </a:rPr>
              <a:t>audio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problems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heard.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519040" y="4054551"/>
            <a:ext cx="3926204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57575B"/>
                </a:solidFill>
                <a:latin typeface="Arial"/>
                <a:cs typeface="Arial"/>
              </a:rPr>
              <a:t>Note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:</a:t>
            </a:r>
            <a:r>
              <a:rPr dirty="0" sz="1400" spc="-2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In</a:t>
            </a:r>
            <a:r>
              <a:rPr dirty="0" sz="14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a</a:t>
            </a:r>
            <a:r>
              <a:rPr dirty="0" sz="1400" spc="-2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properly</a:t>
            </a:r>
            <a:r>
              <a:rPr dirty="0" sz="1400" spc="-5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designed</a:t>
            </a:r>
            <a:r>
              <a:rPr dirty="0" sz="1400" spc="-5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network,</a:t>
            </a:r>
            <a:r>
              <a:rPr dirty="0" sz="1400" spc="-4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packet</a:t>
            </a:r>
            <a:r>
              <a:rPr dirty="0" sz="1400" spc="-4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57575B"/>
                </a:solidFill>
                <a:latin typeface="Arial MT"/>
                <a:cs typeface="Arial MT"/>
              </a:rPr>
              <a:t>loss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should</a:t>
            </a:r>
            <a:r>
              <a:rPr dirty="0" sz="1400" spc="-5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be</a:t>
            </a:r>
            <a:r>
              <a:rPr dirty="0" sz="14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near</a:t>
            </a:r>
            <a:r>
              <a:rPr dirty="0" sz="1400" spc="-2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57575B"/>
                </a:solidFill>
                <a:latin typeface="Arial MT"/>
                <a:cs typeface="Arial MT"/>
              </a:rPr>
              <a:t>zero.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3931" y="1274117"/>
            <a:ext cx="3818702" cy="2581147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>
                <a:solidFill>
                  <a:srgbClr val="086C8E"/>
                </a:solidFill>
              </a:rPr>
              <a:t>©</a:t>
            </a:r>
            <a:r>
              <a:rPr dirty="0" spc="-20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2016</a:t>
            </a:r>
            <a:r>
              <a:rPr dirty="0" spc="150">
                <a:solidFill>
                  <a:srgbClr val="086C8E"/>
                </a:solidFill>
              </a:rPr>
              <a:t> </a:t>
            </a:r>
            <a:r>
              <a:rPr dirty="0" spc="-10">
                <a:solidFill>
                  <a:srgbClr val="086C8E"/>
                </a:solidFill>
              </a:rPr>
              <a:t>Cisco </a:t>
            </a:r>
            <a:r>
              <a:rPr dirty="0">
                <a:solidFill>
                  <a:srgbClr val="086C8E"/>
                </a:solidFill>
              </a:rPr>
              <a:t>and/or</a:t>
            </a:r>
            <a:r>
              <a:rPr dirty="0" spc="-15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its</a:t>
            </a:r>
            <a:r>
              <a:rPr dirty="0" spc="-15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affiliates.</a:t>
            </a:r>
            <a:r>
              <a:rPr dirty="0" spc="-50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All</a:t>
            </a:r>
            <a:r>
              <a:rPr dirty="0" spc="-10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rights</a:t>
            </a:r>
            <a:r>
              <a:rPr dirty="0" spc="-15">
                <a:solidFill>
                  <a:srgbClr val="086C8E"/>
                </a:solidFill>
              </a:rPr>
              <a:t> </a:t>
            </a:r>
            <a:r>
              <a:rPr dirty="0">
                <a:solidFill>
                  <a:srgbClr val="086C8E"/>
                </a:solidFill>
              </a:rPr>
              <a:t>reserved.</a:t>
            </a:r>
            <a:r>
              <a:rPr dirty="0" spc="290">
                <a:solidFill>
                  <a:srgbClr val="086C8E"/>
                </a:solidFill>
              </a:rPr>
              <a:t> </a:t>
            </a:r>
            <a:r>
              <a:rPr dirty="0" spc="-10">
                <a:solidFill>
                  <a:srgbClr val="086C8E"/>
                </a:solidFill>
              </a:rPr>
              <a:t>Cisco</a:t>
            </a:r>
            <a:r>
              <a:rPr dirty="0" spc="-15">
                <a:solidFill>
                  <a:srgbClr val="086C8E"/>
                </a:solidFill>
              </a:rPr>
              <a:t> </a:t>
            </a:r>
            <a:r>
              <a:rPr dirty="0" spc="-10">
                <a:solidFill>
                  <a:srgbClr val="086C8E"/>
                </a:solidFill>
              </a:rPr>
              <a:t>Confidential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>
                <a:solidFill>
                  <a:srgbClr val="086C8E"/>
                </a:solidFill>
              </a:rPr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Stephanie Harvey</dc:creator>
  <dc:title>Chapter 2: Basic Switch and End Device Configuration</dc:title>
  <dcterms:created xsi:type="dcterms:W3CDTF">2025-04-01T14:07:32Z</dcterms:created>
  <dcterms:modified xsi:type="dcterms:W3CDTF">2025-04-01T14:07:32Z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2025-04-01T00:00:00Z</vt:filetime>
  </property>
  <property fmtid="{D5CDD505-2E9C-101B-9397-08002B2CF9AE}" pid="5" name="Producer">
    <vt:lpwstr>Microsoft® PowerPoint® 2010</vt:lpwstr>
  </property>
</Properties>
</file>