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63" r:id="rId7"/>
    <p:sldId id="261" r:id="rId8"/>
    <p:sldId id="264" r:id="rId9"/>
    <p:sldId id="269" r:id="rId10"/>
    <p:sldId id="265" r:id="rId11"/>
    <p:sldId id="266" r:id="rId12"/>
    <p:sldId id="267" r:id="rId13"/>
    <p:sldId id="272" r:id="rId14"/>
    <p:sldId id="271" r:id="rId15"/>
    <p:sldId id="270" r:id="rId16"/>
    <p:sldId id="273" r:id="rId17"/>
    <p:sldId id="275" r:id="rId18"/>
    <p:sldId id="276" r:id="rId19"/>
    <p:sldId id="274" r:id="rId20"/>
    <p:sldId id="277" r:id="rId21"/>
    <p:sldId id="268"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snapToGrid="0">
      <p:cViewPr varScale="1">
        <p:scale>
          <a:sx n="79" d="100"/>
          <a:sy n="79" d="100"/>
        </p:scale>
        <p:origin x="126"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E7DB96E-F53C-42EE-A401-EF75A9F665AF}" type="datetimeFigureOut">
              <a:rPr lang="en-US" smtClean="0"/>
              <a:t>3/20/2019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D7FDF-2DC9-476B-838D-CB8202368A7F}" type="slidenum">
              <a:rPr lang="en-US" smtClean="0"/>
              <a:t>‹#›</a:t>
            </a:fld>
            <a:endParaRPr lang="en-US"/>
          </a:p>
        </p:txBody>
      </p:sp>
    </p:spTree>
    <p:extLst>
      <p:ext uri="{BB962C8B-B14F-4D97-AF65-F5344CB8AC3E}">
        <p14:creationId xmlns:p14="http://schemas.microsoft.com/office/powerpoint/2010/main" val="910214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E7DB96E-F53C-42EE-A401-EF75A9F665AF}" type="datetimeFigureOut">
              <a:rPr lang="en-US" smtClean="0"/>
              <a:t>3/20/2019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ED7FDF-2DC9-476B-838D-CB8202368A7F}" type="slidenum">
              <a:rPr lang="en-US" smtClean="0"/>
              <a:t>‹#›</a:t>
            </a:fld>
            <a:endParaRPr lang="en-US"/>
          </a:p>
        </p:txBody>
      </p:sp>
    </p:spTree>
    <p:extLst>
      <p:ext uri="{BB962C8B-B14F-4D97-AF65-F5344CB8AC3E}">
        <p14:creationId xmlns:p14="http://schemas.microsoft.com/office/powerpoint/2010/main" val="1195535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E7DB96E-F53C-42EE-A401-EF75A9F665AF}" type="datetimeFigureOut">
              <a:rPr lang="en-US" smtClean="0"/>
              <a:t>3/20/2019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ED7FDF-2DC9-476B-838D-CB8202368A7F}" type="slidenum">
              <a:rPr lang="en-US" smtClean="0"/>
              <a:t>‹#›</a:t>
            </a:fld>
            <a:endParaRPr lang="en-US"/>
          </a:p>
        </p:txBody>
      </p:sp>
    </p:spTree>
    <p:extLst>
      <p:ext uri="{BB962C8B-B14F-4D97-AF65-F5344CB8AC3E}">
        <p14:creationId xmlns:p14="http://schemas.microsoft.com/office/powerpoint/2010/main" val="1321795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7DB96E-F53C-42EE-A401-EF75A9F665AF}" type="datetimeFigureOut">
              <a:rPr lang="en-US" smtClean="0"/>
              <a:t>3/20/2019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D7FDF-2DC9-476B-838D-CB8202368A7F}" type="slidenum">
              <a:rPr lang="en-US" smtClean="0"/>
              <a:t>‹#›</a:t>
            </a:fld>
            <a:endParaRPr lang="en-US"/>
          </a:p>
        </p:txBody>
      </p:sp>
    </p:spTree>
    <p:extLst>
      <p:ext uri="{BB962C8B-B14F-4D97-AF65-F5344CB8AC3E}">
        <p14:creationId xmlns:p14="http://schemas.microsoft.com/office/powerpoint/2010/main" val="2014507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E7DB96E-F53C-42EE-A401-EF75A9F665AF}" type="datetimeFigureOut">
              <a:rPr lang="en-US" smtClean="0"/>
              <a:t>3/20/2019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D7FDF-2DC9-476B-838D-CB8202368A7F}" type="slidenum">
              <a:rPr lang="en-US" smtClean="0"/>
              <a:t>‹#›</a:t>
            </a:fld>
            <a:endParaRPr lang="en-US"/>
          </a:p>
        </p:txBody>
      </p:sp>
    </p:spTree>
    <p:extLst>
      <p:ext uri="{BB962C8B-B14F-4D97-AF65-F5344CB8AC3E}">
        <p14:creationId xmlns:p14="http://schemas.microsoft.com/office/powerpoint/2010/main" val="3037374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8E7DB96E-F53C-42EE-A401-EF75A9F665AF}" type="datetimeFigureOut">
              <a:rPr lang="en-US" smtClean="0"/>
              <a:t>3/20/2019</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BFED7FDF-2DC9-476B-838D-CB8202368A7F}" type="slidenum">
              <a:rPr lang="en-US" smtClean="0"/>
              <a:t>‹#›</a:t>
            </a:fld>
            <a:endParaRPr lang="en-US"/>
          </a:p>
        </p:txBody>
      </p:sp>
    </p:spTree>
    <p:extLst>
      <p:ext uri="{BB962C8B-B14F-4D97-AF65-F5344CB8AC3E}">
        <p14:creationId xmlns:p14="http://schemas.microsoft.com/office/powerpoint/2010/main" val="1589297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8E7DB96E-F53C-42EE-A401-EF75A9F665AF}" type="datetimeFigureOut">
              <a:rPr lang="en-US" smtClean="0"/>
              <a:t>3/20/2019</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BFED7FDF-2DC9-476B-838D-CB8202368A7F}" type="slidenum">
              <a:rPr lang="en-US" smtClean="0"/>
              <a:t>‹#›</a:t>
            </a:fld>
            <a:endParaRPr lang="en-US"/>
          </a:p>
        </p:txBody>
      </p:sp>
    </p:spTree>
    <p:extLst>
      <p:ext uri="{BB962C8B-B14F-4D97-AF65-F5344CB8AC3E}">
        <p14:creationId xmlns:p14="http://schemas.microsoft.com/office/powerpoint/2010/main" val="2394111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8E7DB96E-F53C-42EE-A401-EF75A9F665AF}" type="datetimeFigureOut">
              <a:rPr lang="en-US" smtClean="0"/>
              <a:t>3/20/2019</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BFED7FDF-2DC9-476B-838D-CB8202368A7F}" type="slidenum">
              <a:rPr lang="en-US" smtClean="0"/>
              <a:t>‹#›</a:t>
            </a:fld>
            <a:endParaRPr lang="en-US"/>
          </a:p>
        </p:txBody>
      </p:sp>
    </p:spTree>
    <p:extLst>
      <p:ext uri="{BB962C8B-B14F-4D97-AF65-F5344CB8AC3E}">
        <p14:creationId xmlns:p14="http://schemas.microsoft.com/office/powerpoint/2010/main" val="1761046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E7DB96E-F53C-42EE-A401-EF75A9F665AF}" type="datetimeFigureOut">
              <a:rPr lang="en-US" smtClean="0"/>
              <a:t>3/20/2019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D7FDF-2DC9-476B-838D-CB8202368A7F}" type="slidenum">
              <a:rPr lang="en-US" smtClean="0"/>
              <a:t>‹#›</a:t>
            </a:fld>
            <a:endParaRPr lang="en-US"/>
          </a:p>
        </p:txBody>
      </p:sp>
    </p:spTree>
    <p:extLst>
      <p:ext uri="{BB962C8B-B14F-4D97-AF65-F5344CB8AC3E}">
        <p14:creationId xmlns:p14="http://schemas.microsoft.com/office/powerpoint/2010/main" val="1013884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8E7DB96E-F53C-42EE-A401-EF75A9F665AF}" type="datetimeFigureOut">
              <a:rPr lang="en-US" smtClean="0"/>
              <a:t>3/20/2019</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BFED7FDF-2DC9-476B-838D-CB8202368A7F}" type="slidenum">
              <a:rPr lang="en-US" smtClean="0"/>
              <a:t>‹#›</a:t>
            </a:fld>
            <a:endParaRPr lang="en-US"/>
          </a:p>
        </p:txBody>
      </p:sp>
    </p:spTree>
    <p:extLst>
      <p:ext uri="{BB962C8B-B14F-4D97-AF65-F5344CB8AC3E}">
        <p14:creationId xmlns:p14="http://schemas.microsoft.com/office/powerpoint/2010/main" val="605632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8E7DB96E-F53C-42EE-A401-EF75A9F665AF}" type="datetimeFigureOut">
              <a:rPr lang="en-US" smtClean="0"/>
              <a:t>3/20/2019</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BFED7FDF-2DC9-476B-838D-CB8202368A7F}" type="slidenum">
              <a:rPr lang="en-US" smtClean="0"/>
              <a:t>‹#›</a:t>
            </a:fld>
            <a:endParaRPr lang="en-US"/>
          </a:p>
        </p:txBody>
      </p:sp>
    </p:spTree>
    <p:extLst>
      <p:ext uri="{BB962C8B-B14F-4D97-AF65-F5344CB8AC3E}">
        <p14:creationId xmlns:p14="http://schemas.microsoft.com/office/powerpoint/2010/main" val="736417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8E7DB96E-F53C-42EE-A401-EF75A9F665AF}" type="datetimeFigureOut">
              <a:rPr lang="en-US" smtClean="0"/>
              <a:t>3/20/2019</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BFED7FDF-2DC9-476B-838D-CB8202368A7F}" type="slidenum">
              <a:rPr lang="en-US" smtClean="0"/>
              <a:t>‹#›</a:t>
            </a:fld>
            <a:endParaRPr lang="en-US"/>
          </a:p>
        </p:txBody>
      </p:sp>
    </p:spTree>
    <p:extLst>
      <p:ext uri="{BB962C8B-B14F-4D97-AF65-F5344CB8AC3E}">
        <p14:creationId xmlns:p14="http://schemas.microsoft.com/office/powerpoint/2010/main" val="5788587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t/>
            </a:r>
            <a:br>
              <a:rPr lang="en-US" b="1" dirty="0" smtClean="0"/>
            </a:br>
            <a:r>
              <a:rPr lang="en-US" b="1" dirty="0"/>
              <a:t/>
            </a:r>
            <a:br>
              <a:rPr lang="en-US" b="1" dirty="0"/>
            </a:br>
            <a:r>
              <a:rPr lang="en-US" b="1" dirty="0" smtClean="0"/>
              <a:t/>
            </a:r>
            <a:br>
              <a:rPr lang="en-US" b="1" dirty="0" smtClean="0"/>
            </a:br>
            <a:r>
              <a:rPr lang="en-US" b="1" dirty="0"/>
              <a:t/>
            </a:r>
            <a:br>
              <a:rPr lang="en-US" b="1" dirty="0"/>
            </a:br>
            <a:r>
              <a:rPr lang="en-US" b="1" dirty="0" smtClean="0"/>
              <a:t/>
            </a:r>
            <a:br>
              <a:rPr lang="en-US" b="1" dirty="0" smtClean="0"/>
            </a:br>
            <a:r>
              <a:rPr lang="en-US" b="1" dirty="0"/>
              <a:t/>
            </a:r>
            <a:br>
              <a:rPr lang="en-US" b="1" dirty="0"/>
            </a:br>
            <a:r>
              <a:rPr lang="en-US" b="1" dirty="0" smtClean="0"/>
              <a:t>Finding </a:t>
            </a:r>
            <a:r>
              <a:rPr lang="en-US" b="1" dirty="0"/>
              <a:t>Similar Neighborhoods between Toronto, ON and Queens, New </a:t>
            </a:r>
            <a:r>
              <a:rPr lang="en-US" b="1" dirty="0" smtClean="0"/>
              <a:t>York</a:t>
            </a:r>
            <a:endParaRPr lang="en-US" dirty="0"/>
          </a:p>
        </p:txBody>
      </p:sp>
      <p:sp>
        <p:nvSpPr>
          <p:cNvPr id="3" name="Subtitle 2"/>
          <p:cNvSpPr>
            <a:spLocks noGrp="1"/>
          </p:cNvSpPr>
          <p:nvPr>
            <p:ph type="subTitle" idx="1"/>
          </p:nvPr>
        </p:nvSpPr>
        <p:spPr/>
        <p:txBody>
          <a:bodyPr/>
          <a:lstStyle/>
          <a:p>
            <a:r>
              <a:rPr lang="en-US" b="1" dirty="0"/>
              <a:t>Collins Opoku-Baah</a:t>
            </a:r>
            <a:endParaRPr lang="en-US" dirty="0"/>
          </a:p>
          <a:p>
            <a:endParaRPr lang="en-US" dirty="0"/>
          </a:p>
        </p:txBody>
      </p:sp>
    </p:spTree>
    <p:extLst>
      <p:ext uri="{BB962C8B-B14F-4D97-AF65-F5344CB8AC3E}">
        <p14:creationId xmlns:p14="http://schemas.microsoft.com/office/powerpoint/2010/main" val="3940790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Choosing Best K Means Model</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934868" y="2382023"/>
            <a:ext cx="4709004" cy="3238489"/>
          </a:xfrm>
          <a:prstGeom prst="rect">
            <a:avLst/>
          </a:prstGeom>
        </p:spPr>
      </p:pic>
      <p:sp>
        <p:nvSpPr>
          <p:cNvPr id="5" name="TextBox 4"/>
          <p:cNvSpPr txBox="1"/>
          <p:nvPr/>
        </p:nvSpPr>
        <p:spPr>
          <a:xfrm>
            <a:off x="3633216" y="1123837"/>
            <a:ext cx="7959230" cy="707886"/>
          </a:xfrm>
          <a:prstGeom prst="rect">
            <a:avLst/>
          </a:prstGeom>
          <a:noFill/>
        </p:spPr>
        <p:txBody>
          <a:bodyPr wrap="none" rtlCol="0">
            <a:spAutoFit/>
          </a:bodyPr>
          <a:lstStyle/>
          <a:p>
            <a:r>
              <a:rPr lang="en-US" sz="2000" dirty="0" smtClean="0"/>
              <a:t>A model with nine clusters seemed to be the best model with the smallest</a:t>
            </a:r>
          </a:p>
          <a:p>
            <a:r>
              <a:rPr lang="en-US" sz="2000" dirty="0" smtClean="0"/>
              <a:t>Inertia value amongst the limit set (2-9 clusters)</a:t>
            </a:r>
            <a:endParaRPr lang="en-US" sz="2000" dirty="0"/>
          </a:p>
        </p:txBody>
      </p:sp>
    </p:spTree>
    <p:extLst>
      <p:ext uri="{BB962C8B-B14F-4D97-AF65-F5344CB8AC3E}">
        <p14:creationId xmlns:p14="http://schemas.microsoft.com/office/powerpoint/2010/main" val="2967383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Toronto and Queens both had neighborhoods that shared similar neighborhood structures in 6 out of nine clusters</a:t>
            </a:r>
            <a:endParaRPr lang="en-US" sz="2800"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567318" y="908235"/>
            <a:ext cx="6149449" cy="4816785"/>
          </a:xfrm>
          <a:prstGeom prst="rect">
            <a:avLst/>
          </a:prstGeom>
        </p:spPr>
      </p:pic>
    </p:spTree>
    <p:extLst>
      <p:ext uri="{BB962C8B-B14F-4D97-AF65-F5344CB8AC3E}">
        <p14:creationId xmlns:p14="http://schemas.microsoft.com/office/powerpoint/2010/main" val="2313959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 Type 0</a:t>
            </a:r>
            <a:br>
              <a:rPr lang="en-US" dirty="0" smtClean="0"/>
            </a:b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711307" y="947392"/>
            <a:ext cx="5630061" cy="4953691"/>
          </a:xfrm>
          <a:prstGeom prst="rect">
            <a:avLst/>
          </a:prstGeom>
        </p:spPr>
      </p:pic>
    </p:spTree>
    <p:extLst>
      <p:ext uri="{BB962C8B-B14F-4D97-AF65-F5344CB8AC3E}">
        <p14:creationId xmlns:p14="http://schemas.microsoft.com/office/powerpoint/2010/main" val="3892262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 Type 1</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506491" y="975971"/>
            <a:ext cx="6039693" cy="4896533"/>
          </a:xfrm>
          <a:prstGeom prst="rect">
            <a:avLst/>
          </a:prstGeom>
        </p:spPr>
      </p:pic>
    </p:spTree>
    <p:extLst>
      <p:ext uri="{BB962C8B-B14F-4D97-AF65-F5344CB8AC3E}">
        <p14:creationId xmlns:p14="http://schemas.microsoft.com/office/powerpoint/2010/main" val="1823693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 Type 2</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777992" y="956918"/>
            <a:ext cx="5496692" cy="4934639"/>
          </a:xfrm>
          <a:prstGeom prst="rect">
            <a:avLst/>
          </a:prstGeom>
        </p:spPr>
      </p:pic>
    </p:spTree>
    <p:extLst>
      <p:ext uri="{BB962C8B-B14F-4D97-AF65-F5344CB8AC3E}">
        <p14:creationId xmlns:p14="http://schemas.microsoft.com/office/powerpoint/2010/main" val="4039826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 Type 3</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539716" y="863600"/>
            <a:ext cx="5973243" cy="5121275"/>
          </a:xfrm>
          <a:prstGeom prst="rect">
            <a:avLst/>
          </a:prstGeom>
        </p:spPr>
      </p:pic>
    </p:spTree>
    <p:extLst>
      <p:ext uri="{BB962C8B-B14F-4D97-AF65-F5344CB8AC3E}">
        <p14:creationId xmlns:p14="http://schemas.microsoft.com/office/powerpoint/2010/main" val="675352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 Type 4</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825623" y="1495156"/>
            <a:ext cx="5401429" cy="3858163"/>
          </a:xfrm>
          <a:prstGeom prst="rect">
            <a:avLst/>
          </a:prstGeom>
        </p:spPr>
      </p:pic>
    </p:spTree>
    <p:extLst>
      <p:ext uri="{BB962C8B-B14F-4D97-AF65-F5344CB8AC3E}">
        <p14:creationId xmlns:p14="http://schemas.microsoft.com/office/powerpoint/2010/main" val="2433140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 Type 5</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873255" y="980734"/>
            <a:ext cx="5306165" cy="4887007"/>
          </a:xfrm>
          <a:prstGeom prst="rect">
            <a:avLst/>
          </a:prstGeom>
        </p:spPr>
      </p:pic>
    </p:spTree>
    <p:extLst>
      <p:ext uri="{BB962C8B-B14F-4D97-AF65-F5344CB8AC3E}">
        <p14:creationId xmlns:p14="http://schemas.microsoft.com/office/powerpoint/2010/main" val="153434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 Type 6</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725597" y="1161734"/>
            <a:ext cx="5601482" cy="4525006"/>
          </a:xfrm>
          <a:prstGeom prst="rect">
            <a:avLst/>
          </a:prstGeom>
        </p:spPr>
      </p:pic>
    </p:spTree>
    <p:extLst>
      <p:ext uri="{BB962C8B-B14F-4D97-AF65-F5344CB8AC3E}">
        <p14:creationId xmlns:p14="http://schemas.microsoft.com/office/powerpoint/2010/main" val="19490294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 Type 7</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882781" y="1485629"/>
            <a:ext cx="5287113" cy="3877216"/>
          </a:xfrm>
          <a:prstGeom prst="rect">
            <a:avLst/>
          </a:prstGeom>
        </p:spPr>
      </p:pic>
    </p:spTree>
    <p:extLst>
      <p:ext uri="{BB962C8B-B14F-4D97-AF65-F5344CB8AC3E}">
        <p14:creationId xmlns:p14="http://schemas.microsoft.com/office/powerpoint/2010/main" val="3238991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Background</a:t>
            </a:r>
            <a:endParaRPr lang="en-US" dirty="0"/>
          </a:p>
        </p:txBody>
      </p:sp>
      <p:sp>
        <p:nvSpPr>
          <p:cNvPr id="3" name="Content Placeholder 2"/>
          <p:cNvSpPr>
            <a:spLocks noGrp="1"/>
          </p:cNvSpPr>
          <p:nvPr>
            <p:ph idx="1"/>
          </p:nvPr>
        </p:nvSpPr>
        <p:spPr/>
        <p:txBody>
          <a:bodyPr/>
          <a:lstStyle/>
          <a:p>
            <a:pPr algn="ctr">
              <a:lnSpc>
                <a:spcPct val="150000"/>
              </a:lnSpc>
            </a:pPr>
            <a:r>
              <a:rPr lang="en-US" dirty="0"/>
              <a:t>The world has become one giant global village and thus, each and every minute, people travel from one place to another. The purpose for traveling could be temporary that is for vacation, business, visits etc. or could be permanent e.g. school, work etc</a:t>
            </a:r>
            <a:r>
              <a:rPr lang="en-US" dirty="0" smtClean="0"/>
              <a:t>.</a:t>
            </a:r>
          </a:p>
          <a:p>
            <a:pPr algn="ctr">
              <a:lnSpc>
                <a:spcPct val="150000"/>
              </a:lnSpc>
            </a:pPr>
            <a:r>
              <a:rPr lang="en-US" dirty="0" smtClean="0"/>
              <a:t> </a:t>
            </a:r>
            <a:r>
              <a:rPr lang="en-US" dirty="0"/>
              <a:t>When people live in a particular region for a long time, they tend to embrace the cultures (e.g. food, clothing, language etc.) of that region, making it very difficult to transition into other neighborhoods. For example, a person who loves seafood and attend yoga classes will want to move to a new place with such venues in order to continue having their pleasant life experience</a:t>
            </a:r>
            <a:endParaRPr lang="en-US" dirty="0"/>
          </a:p>
        </p:txBody>
      </p:sp>
    </p:spTree>
    <p:extLst>
      <p:ext uri="{BB962C8B-B14F-4D97-AF65-F5344CB8AC3E}">
        <p14:creationId xmlns:p14="http://schemas.microsoft.com/office/powerpoint/2010/main" val="7596132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 Type 8</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882781" y="1166497"/>
            <a:ext cx="5287113" cy="4515480"/>
          </a:xfrm>
          <a:prstGeom prst="rect">
            <a:avLst/>
          </a:prstGeom>
        </p:spPr>
      </p:pic>
    </p:spTree>
    <p:extLst>
      <p:ext uri="{BB962C8B-B14F-4D97-AF65-F5344CB8AC3E}">
        <p14:creationId xmlns:p14="http://schemas.microsoft.com/office/powerpoint/2010/main" val="21027658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a:t>This project showed that clustering models and location data can be used to determine places that share similar venue categories. This will be useful for people who are moving from one place to another and wanting either something similar to or different from their previous locations. </a:t>
            </a:r>
          </a:p>
          <a:p>
            <a:endParaRPr lang="en-US" dirty="0"/>
          </a:p>
        </p:txBody>
      </p:sp>
    </p:spTree>
    <p:extLst>
      <p:ext uri="{BB962C8B-B14F-4D97-AF65-F5344CB8AC3E}">
        <p14:creationId xmlns:p14="http://schemas.microsoft.com/office/powerpoint/2010/main" val="13434001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Directions</a:t>
            </a:r>
            <a:endParaRPr lang="en-US" dirty="0"/>
          </a:p>
        </p:txBody>
      </p:sp>
      <p:sp>
        <p:nvSpPr>
          <p:cNvPr id="3" name="Content Placeholder 2"/>
          <p:cNvSpPr>
            <a:spLocks noGrp="1"/>
          </p:cNvSpPr>
          <p:nvPr>
            <p:ph idx="1"/>
          </p:nvPr>
        </p:nvSpPr>
        <p:spPr/>
        <p:txBody>
          <a:bodyPr/>
          <a:lstStyle/>
          <a:p>
            <a:r>
              <a:rPr lang="en-US" dirty="0"/>
              <a:t>In the future, it will be interesting to include other information on these neighborhoods such as climate, socioeconomic status, crime rates, prices of housing etc. This will enrich the model and discover interesting similarities between the neighborhoods. </a:t>
            </a:r>
          </a:p>
          <a:p>
            <a:endParaRPr lang="en-US" dirty="0"/>
          </a:p>
        </p:txBody>
      </p:sp>
    </p:spTree>
    <p:extLst>
      <p:ext uri="{BB962C8B-B14F-4D97-AF65-F5344CB8AC3E}">
        <p14:creationId xmlns:p14="http://schemas.microsoft.com/office/powerpoint/2010/main" val="1387423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a:t>
            </a:r>
            <a:endParaRPr lang="en-US" dirty="0"/>
          </a:p>
        </p:txBody>
      </p:sp>
      <p:sp>
        <p:nvSpPr>
          <p:cNvPr id="3" name="Content Placeholder 2"/>
          <p:cNvSpPr>
            <a:spLocks noGrp="1"/>
          </p:cNvSpPr>
          <p:nvPr>
            <p:ph idx="1"/>
          </p:nvPr>
        </p:nvSpPr>
        <p:spPr/>
        <p:txBody>
          <a:bodyPr/>
          <a:lstStyle/>
          <a:p>
            <a:pPr algn="ctr"/>
            <a:r>
              <a:rPr lang="en-US" dirty="0"/>
              <a:t>Finding a place that share similar venue as your current neighborhood can be burdensome considering how developed most cities in the world are currently. </a:t>
            </a:r>
            <a:endParaRPr lang="en-US" dirty="0" smtClean="0"/>
          </a:p>
          <a:p>
            <a:pPr algn="ctr"/>
            <a:endParaRPr lang="en-US" dirty="0" smtClean="0"/>
          </a:p>
          <a:p>
            <a:pPr algn="ctr"/>
            <a:r>
              <a:rPr lang="en-US" dirty="0" smtClean="0"/>
              <a:t>Hence</a:t>
            </a:r>
            <a:r>
              <a:rPr lang="en-US" dirty="0"/>
              <a:t>, this project aims to find neighborhoods between two big cities namely Toronto, ON and Queens, New York that are similar with respect to venues. </a:t>
            </a:r>
            <a:endParaRPr lang="en-US" dirty="0" smtClean="0"/>
          </a:p>
          <a:p>
            <a:pPr algn="ctr"/>
            <a:endParaRPr lang="en-US" dirty="0" smtClean="0"/>
          </a:p>
          <a:p>
            <a:pPr algn="ctr"/>
            <a:r>
              <a:rPr lang="en-US" dirty="0" smtClean="0"/>
              <a:t>To </a:t>
            </a:r>
            <a:r>
              <a:rPr lang="en-US" dirty="0"/>
              <a:t>do this, I will employ machine learning approaches and other techniques to segment and cluster neighborhoods in these two cities</a:t>
            </a:r>
            <a:endParaRPr lang="en-US" dirty="0"/>
          </a:p>
        </p:txBody>
      </p:sp>
    </p:spTree>
    <p:extLst>
      <p:ext uri="{BB962C8B-B14F-4D97-AF65-F5344CB8AC3E}">
        <p14:creationId xmlns:p14="http://schemas.microsoft.com/office/powerpoint/2010/main" val="3116696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t>
            </a:r>
            <a:r>
              <a:rPr lang="en-US" dirty="0" smtClean="0"/>
              <a:t>Collection and Cleaning</a:t>
            </a:r>
            <a:endParaRPr lang="en-US" dirty="0"/>
          </a:p>
        </p:txBody>
      </p:sp>
      <p:sp>
        <p:nvSpPr>
          <p:cNvPr id="3" name="Content Placeholder 2"/>
          <p:cNvSpPr>
            <a:spLocks noGrp="1"/>
          </p:cNvSpPr>
          <p:nvPr>
            <p:ph idx="1"/>
          </p:nvPr>
        </p:nvSpPr>
        <p:spPr/>
        <p:txBody>
          <a:bodyPr/>
          <a:lstStyle/>
          <a:p>
            <a:r>
              <a:rPr lang="en-US" dirty="0"/>
              <a:t>The data for this project comprised the venue locations that are within a radius of 750 meters around the neighborhoods in the two big cities, which are Toronto, ON, Canada and Queens, New York, USA</a:t>
            </a:r>
            <a:r>
              <a:rPr lang="en-US" dirty="0" smtClean="0"/>
              <a:t>.</a:t>
            </a:r>
          </a:p>
          <a:p>
            <a:endParaRPr lang="en-US" dirty="0" smtClean="0"/>
          </a:p>
          <a:p>
            <a:r>
              <a:rPr lang="en-US" dirty="0" smtClean="0"/>
              <a:t>The </a:t>
            </a:r>
            <a:r>
              <a:rPr lang="en-US" dirty="0"/>
              <a:t>neighborhoods for Toronto, ON were obtained by scraping the </a:t>
            </a:r>
            <a:r>
              <a:rPr lang="en-US" dirty="0" smtClean="0"/>
              <a:t>website, </a:t>
            </a:r>
            <a:r>
              <a:rPr lang="en-US" dirty="0" smtClean="0">
                <a:hlinkClick r:id="rId2"/>
              </a:rPr>
              <a:t>https</a:t>
            </a:r>
            <a:r>
              <a:rPr lang="en-US" dirty="0">
                <a:hlinkClick r:id="rId2"/>
              </a:rPr>
              <a:t>://en.wikipedia.org/wiki/List_of_postal_codes_of_Canada:_</a:t>
            </a:r>
            <a:r>
              <a:rPr lang="en-US" dirty="0" smtClean="0">
                <a:hlinkClick r:id="rId2"/>
              </a:rPr>
              <a:t>M</a:t>
            </a:r>
            <a:endParaRPr lang="en-US" dirty="0"/>
          </a:p>
          <a:p>
            <a:endParaRPr lang="en-US" dirty="0" smtClean="0"/>
          </a:p>
          <a:p>
            <a:r>
              <a:rPr lang="en-US" dirty="0" smtClean="0"/>
              <a:t>The neighborhoods for </a:t>
            </a:r>
            <a:r>
              <a:rPr lang="en-US" dirty="0"/>
              <a:t>Queens, New York were obtained by downloading json file from </a:t>
            </a:r>
            <a:r>
              <a:rPr lang="en-US" dirty="0">
                <a:hlinkClick r:id="rId3"/>
              </a:rPr>
              <a:t>https://cocl.us/new_york_dataset</a:t>
            </a:r>
            <a:r>
              <a:rPr lang="en-US" dirty="0" smtClean="0"/>
              <a:t>.</a:t>
            </a:r>
          </a:p>
          <a:p>
            <a:endParaRPr lang="en-US" dirty="0"/>
          </a:p>
          <a:p>
            <a:r>
              <a:rPr lang="en-US" dirty="0" smtClean="0"/>
              <a:t>Data from both cities were cleaned and combined into one dataframe.</a:t>
            </a:r>
            <a:endParaRPr lang="en-US" dirty="0"/>
          </a:p>
          <a:p>
            <a:endParaRPr lang="en-US" dirty="0"/>
          </a:p>
        </p:txBody>
      </p:sp>
    </p:spTree>
    <p:extLst>
      <p:ext uri="{BB962C8B-B14F-4D97-AF65-F5344CB8AC3E}">
        <p14:creationId xmlns:p14="http://schemas.microsoft.com/office/powerpoint/2010/main" val="1281181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Folium map showing the neighborhoods of Queens, New York.</a:t>
            </a:r>
            <a:br>
              <a:rPr lang="en-US" dirty="0"/>
            </a:b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868738" y="1299577"/>
            <a:ext cx="7315200" cy="4249321"/>
          </a:xfrm>
          <a:prstGeom prst="rect">
            <a:avLst/>
          </a:prstGeom>
        </p:spPr>
      </p:pic>
    </p:spTree>
    <p:extLst>
      <p:ext uri="{BB962C8B-B14F-4D97-AF65-F5344CB8AC3E}">
        <p14:creationId xmlns:p14="http://schemas.microsoft.com/office/powerpoint/2010/main" val="1683335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Folium map showing the neighborhoods of Toronto, Ontario.</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868738" y="1356898"/>
            <a:ext cx="7315200" cy="4134678"/>
          </a:xfrm>
          <a:prstGeom prst="rect">
            <a:avLst/>
          </a:prstGeom>
        </p:spPr>
      </p:pic>
    </p:spTree>
    <p:extLst>
      <p:ext uri="{BB962C8B-B14F-4D97-AF65-F5344CB8AC3E}">
        <p14:creationId xmlns:p14="http://schemas.microsoft.com/office/powerpoint/2010/main" val="2067965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Selection</a:t>
            </a:r>
            <a:endParaRPr lang="en-US" dirty="0"/>
          </a:p>
        </p:txBody>
      </p:sp>
      <p:sp>
        <p:nvSpPr>
          <p:cNvPr id="3" name="Content Placeholder 2"/>
          <p:cNvSpPr>
            <a:spLocks noGrp="1"/>
          </p:cNvSpPr>
          <p:nvPr>
            <p:ph idx="1"/>
          </p:nvPr>
        </p:nvSpPr>
        <p:spPr/>
        <p:txBody>
          <a:bodyPr/>
          <a:lstStyle/>
          <a:p>
            <a:r>
              <a:rPr lang="en-US" dirty="0" smtClean="0"/>
              <a:t>Latitude and Longitude coordinates for all neighborhoods were obtained using geocoder API.</a:t>
            </a:r>
          </a:p>
          <a:p>
            <a:endParaRPr lang="en-US" dirty="0"/>
          </a:p>
          <a:p>
            <a:r>
              <a:rPr lang="en-US" dirty="0" smtClean="0"/>
              <a:t>A maximum of 100 venues were obtained for within 750 meters of each neighborhood using the foursquare API.</a:t>
            </a:r>
          </a:p>
          <a:p>
            <a:endParaRPr lang="en-US" dirty="0"/>
          </a:p>
          <a:p>
            <a:r>
              <a:rPr lang="en-US" dirty="0" smtClean="0"/>
              <a:t>One-hot encoding is used </a:t>
            </a:r>
            <a:r>
              <a:rPr lang="en-US" dirty="0"/>
              <a:t>create features based on the distinct venue </a:t>
            </a:r>
            <a:r>
              <a:rPr lang="en-US" dirty="0" smtClean="0"/>
              <a:t>categories.</a:t>
            </a:r>
          </a:p>
          <a:p>
            <a:endParaRPr lang="en-US" dirty="0" smtClean="0"/>
          </a:p>
          <a:p>
            <a:r>
              <a:rPr lang="en-US" dirty="0" smtClean="0"/>
              <a:t>Data points are the proportion of  the venue category in that neighborhood.</a:t>
            </a:r>
          </a:p>
          <a:p>
            <a:endParaRPr lang="en-US" dirty="0"/>
          </a:p>
        </p:txBody>
      </p:sp>
    </p:spTree>
    <p:extLst>
      <p:ext uri="{BB962C8B-B14F-4D97-AF65-F5344CB8AC3E}">
        <p14:creationId xmlns:p14="http://schemas.microsoft.com/office/powerpoint/2010/main" val="2236468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Toronto </a:t>
            </a:r>
            <a:r>
              <a:rPr lang="en-US" sz="2800" dirty="0"/>
              <a:t>had a higher mean number of venues than that of Queens</a:t>
            </a:r>
            <a:endParaRPr lang="en-US" sz="2800"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674077" y="1102457"/>
            <a:ext cx="4042947" cy="4622563"/>
          </a:xfrm>
          <a:prstGeom prst="rect">
            <a:avLst/>
          </a:prstGeom>
        </p:spPr>
      </p:pic>
    </p:spTree>
    <p:extLst>
      <p:ext uri="{BB962C8B-B14F-4D97-AF65-F5344CB8AC3E}">
        <p14:creationId xmlns:p14="http://schemas.microsoft.com/office/powerpoint/2010/main" val="2725949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Mean Proportion of First 25 Venues </a:t>
            </a:r>
            <a:r>
              <a:rPr lang="en-US" dirty="0" smtClean="0"/>
              <a:t>in Queens and Toronto</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015042" y="212877"/>
            <a:ext cx="7315200" cy="3211551"/>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4015042" y="3538093"/>
            <a:ext cx="7315200" cy="3185795"/>
          </a:xfrm>
          <a:prstGeom prst="rect">
            <a:avLst/>
          </a:prstGeom>
        </p:spPr>
      </p:pic>
    </p:spTree>
    <p:extLst>
      <p:ext uri="{BB962C8B-B14F-4D97-AF65-F5344CB8AC3E}">
        <p14:creationId xmlns:p14="http://schemas.microsoft.com/office/powerpoint/2010/main" val="73515739"/>
      </p:ext>
    </p:extLst>
  </p:cSld>
  <p:clrMapOvr>
    <a:masterClrMapping/>
  </p:clrMapOvr>
</p:sld>
</file>

<file path=ppt/theme/theme1.xml><?xml version="1.0" encoding="utf-8"?>
<a:theme xmlns:a="http://schemas.openxmlformats.org/drawingml/2006/main" name="Fra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35</TotalTime>
  <Words>570</Words>
  <Application>Microsoft Office PowerPoint</Application>
  <PresentationFormat>Widescreen</PresentationFormat>
  <Paragraphs>48</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Corbel</vt:lpstr>
      <vt:lpstr>Wingdings 2</vt:lpstr>
      <vt:lpstr>Frame</vt:lpstr>
      <vt:lpstr>      Finding Similar Neighborhoods between Toronto, ON and Queens, New York</vt:lpstr>
      <vt:lpstr>Background</vt:lpstr>
      <vt:lpstr>Problem </vt:lpstr>
      <vt:lpstr>Data Collection and Cleaning</vt:lpstr>
      <vt:lpstr>Folium map showing the neighborhoods of Queens, New York. </vt:lpstr>
      <vt:lpstr>Folium map showing the neighborhoods of Toronto, Ontario.</vt:lpstr>
      <vt:lpstr>Feature Selection</vt:lpstr>
      <vt:lpstr>Toronto had a higher mean number of venues than that of Queens</vt:lpstr>
      <vt:lpstr>Mean Proportion of First 25 Venues in Queens and Toronto</vt:lpstr>
      <vt:lpstr>Choosing Best K Means Model</vt:lpstr>
      <vt:lpstr>Toronto and Queens both had neighborhoods that shared similar neighborhood structures in 6 out of nine clusters</vt:lpstr>
      <vt:lpstr>Cluster Type 0 </vt:lpstr>
      <vt:lpstr>Cluster Type 1</vt:lpstr>
      <vt:lpstr>Cluster Type 2</vt:lpstr>
      <vt:lpstr>Cluster Type 3</vt:lpstr>
      <vt:lpstr>Cluster Type 4</vt:lpstr>
      <vt:lpstr>Cluster Type 5</vt:lpstr>
      <vt:lpstr>Cluster Type 6</vt:lpstr>
      <vt:lpstr>Cluster Type 7</vt:lpstr>
      <vt:lpstr>Cluster Type 8</vt:lpstr>
      <vt:lpstr>Conclusion</vt:lpstr>
      <vt:lpstr>Future Directions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Collins opoku-Baah</dc:creator>
  <cp:lastModifiedBy>Collins opoku-Baah</cp:lastModifiedBy>
  <cp:revision>20</cp:revision>
  <dcterms:created xsi:type="dcterms:W3CDTF">2019-03-21T03:54:38Z</dcterms:created>
  <dcterms:modified xsi:type="dcterms:W3CDTF">2019-03-21T04:29:46Z</dcterms:modified>
</cp:coreProperties>
</file>