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Relationship Id="rId4" Type="http://schemas.openxmlformats.org/officeDocument/2006/relationships/image" Target="../media/image54.png"/><Relationship Id="rId5" Type="http://schemas.openxmlformats.org/officeDocument/2006/relationships/image" Target="../media/image5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image" Target="../media/image58.png"/><Relationship Id="rId5" Type="http://schemas.openxmlformats.org/officeDocument/2006/relationships/image" Target="../media/image59.jp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Relationship Id="rId3" Type="http://schemas.openxmlformats.org/officeDocument/2006/relationships/image" Target="../media/image7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image" Target="../media/image12.jpg"/><Relationship Id="rId11" Type="http://schemas.openxmlformats.org/officeDocument/2006/relationships/image" Target="../media/image13.jpg"/><Relationship Id="rId12" Type="http://schemas.openxmlformats.org/officeDocument/2006/relationships/image" Target="../media/image1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png"/><Relationship Id="rId8" Type="http://schemas.openxmlformats.org/officeDocument/2006/relationships/image" Target="../media/image2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image" Target="../media/image3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Relationship Id="rId5" Type="http://schemas.openxmlformats.org/officeDocument/2006/relationships/image" Target="../media/image26.png"/><Relationship Id="rId6" Type="http://schemas.openxmlformats.org/officeDocument/2006/relationships/image" Target="../media/image27.jp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png"/><Relationship Id="rId4" Type="http://schemas.openxmlformats.org/officeDocument/2006/relationships/image" Target="../media/image4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Relationship Id="rId4" Type="http://schemas.openxmlformats.org/officeDocument/2006/relationships/image" Target="../media/image49.jpg"/><Relationship Id="rId5" Type="http://schemas.openxmlformats.org/officeDocument/2006/relationships/image" Target="../media/image50.png"/><Relationship Id="rId6" Type="http://schemas.openxmlformats.org/officeDocument/2006/relationships/image" Target="../media/image5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709695"/>
            <a:ext cx="7772400" cy="34870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103" y="7214813"/>
            <a:ext cx="6785296" cy="212127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7772400" cy="716084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2442" y="9703468"/>
            <a:ext cx="7760334" cy="10795"/>
          </a:xfrm>
          <a:custGeom>
            <a:avLst/>
            <a:gdLst/>
            <a:ahLst/>
            <a:cxnLst/>
            <a:rect l="l" t="t" r="r" b="b"/>
            <a:pathLst>
              <a:path w="7760334" h="10795">
                <a:moveTo>
                  <a:pt x="0" y="0"/>
                </a:moveTo>
                <a:lnTo>
                  <a:pt x="7759957" y="0"/>
                </a:lnTo>
                <a:lnTo>
                  <a:pt x="7759957" y="10378"/>
                </a:lnTo>
                <a:lnTo>
                  <a:pt x="0" y="10378"/>
                </a:lnTo>
                <a:lnTo>
                  <a:pt x="0" y="0"/>
                </a:lnTo>
                <a:close/>
              </a:path>
            </a:pathLst>
          </a:custGeom>
          <a:solidFill>
            <a:srgbClr val="A04B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16913" y="9362476"/>
            <a:ext cx="155448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dirty="0" sz="1700" spc="-50">
                <a:solidFill>
                  <a:srgbClr val="1A1A1A"/>
                </a:solidFill>
                <a:latin typeface="Arial MT"/>
                <a:cs typeface="Arial MT"/>
              </a:rPr>
              <a:t>6</a:t>
            </a:r>
            <a:r>
              <a:rPr dirty="0" sz="170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1700" spc="-180">
                <a:solidFill>
                  <a:srgbClr val="0E0E0E"/>
                </a:solidFill>
                <a:latin typeface="Arial MT"/>
                <a:cs typeface="Arial MT"/>
              </a:rPr>
              <a:t>ENGINEEŒNG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38953" y="9362476"/>
            <a:ext cx="253555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solidFill>
                  <a:srgbClr val="1A1A1A"/>
                </a:solidFill>
                <a:latin typeface="Arial MT"/>
                <a:cs typeface="Arial MT"/>
              </a:rPr>
              <a:t>G</a:t>
            </a:r>
            <a:r>
              <a:rPr dirty="0" sz="1700" spc="1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700" spc="-229">
                <a:solidFill>
                  <a:srgbClr val="131313"/>
                </a:solidFill>
                <a:latin typeface="Arial MT"/>
                <a:cs typeface="Arial MT"/>
              </a:rPr>
              <a:t>PROJECT</a:t>
            </a:r>
            <a:r>
              <a:rPr dirty="0" sz="1700" spc="1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0F0F0F"/>
                </a:solidFill>
                <a:latin typeface="Arial MT"/>
                <a:cs typeface="Arial MT"/>
              </a:rPr>
              <a:t>MANAGEMENT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09479" y="9362476"/>
            <a:ext cx="16681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4">
                <a:solidFill>
                  <a:srgbClr val="1A1A1A"/>
                </a:solidFill>
                <a:latin typeface="Arial MT"/>
                <a:cs typeface="Arial MT"/>
              </a:rPr>
              <a:t>G</a:t>
            </a:r>
            <a:r>
              <a:rPr dirty="0" sz="1700" spc="19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700" spc="-195">
                <a:solidFill>
                  <a:srgbClr val="111111"/>
                </a:solidFill>
                <a:latin typeface="Arial MT"/>
                <a:cs typeface="Arial MT"/>
              </a:rPr>
              <a:t>PROCUREMENT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78087"/>
            <a:ext cx="7772400" cy="14102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000" y="1800142"/>
            <a:ext cx="4381560" cy="38989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3075"/>
            <a:ext cx="2424988" cy="43966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5197" y="331824"/>
            <a:ext cx="302605" cy="39404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854621" y="497132"/>
            <a:ext cx="3416300" cy="222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6625" algn="l"/>
                <a:tab pos="2205990" algn="l"/>
              </a:tabLst>
            </a:pPr>
            <a:r>
              <a:rPr dirty="0" sz="1300" spc="65">
                <a:solidFill>
                  <a:srgbClr val="181142"/>
                </a:solidFill>
                <a:latin typeface="Arial MT"/>
                <a:cs typeface="Arial MT"/>
              </a:rPr>
              <a:t>P</a:t>
            </a:r>
            <a:r>
              <a:rPr dirty="0" sz="1300" spc="270">
                <a:solidFill>
                  <a:srgbClr val="18114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1146"/>
                </a:solidFill>
                <a:latin typeface="Arial MT"/>
                <a:cs typeface="Arial MT"/>
              </a:rPr>
              <a:t>I</a:t>
            </a:r>
            <a:r>
              <a:rPr dirty="0" sz="1300" spc="305">
                <a:solidFill>
                  <a:srgbClr val="1A114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A1F60"/>
                </a:solidFill>
                <a:latin typeface="Arial MT"/>
                <a:cs typeface="Arial MT"/>
              </a:rPr>
              <a:t>V</a:t>
            </a:r>
            <a:r>
              <a:rPr dirty="0" sz="1300" spc="305">
                <a:solidFill>
                  <a:srgbClr val="2A1F6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4D"/>
                </a:solidFill>
                <a:latin typeface="Arial MT"/>
                <a:cs typeface="Arial MT"/>
              </a:rPr>
              <a:t>I</a:t>
            </a:r>
            <a:r>
              <a:rPr dirty="0" sz="1300" spc="350">
                <a:solidFill>
                  <a:srgbClr val="21164D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11652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211652"/>
                </a:solidFill>
                <a:latin typeface="Arial MT"/>
                <a:cs typeface="Arial MT"/>
              </a:rPr>
              <a:t>	</a:t>
            </a:r>
            <a:r>
              <a:rPr dirty="0" sz="1300" spc="50">
                <a:solidFill>
                  <a:srgbClr val="281A67"/>
                </a:solidFill>
                <a:latin typeface="Arial MT"/>
                <a:cs typeface="Arial MT"/>
              </a:rPr>
              <a:t>E</a:t>
            </a:r>
            <a:r>
              <a:rPr dirty="0" sz="1300" spc="285">
                <a:solidFill>
                  <a:srgbClr val="281A67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D1A77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D1A77"/>
                </a:solidFill>
                <a:latin typeface="Arial MT"/>
                <a:cs typeface="Arial MT"/>
              </a:rPr>
              <a:t> </a:t>
            </a:r>
            <a:r>
              <a:rPr dirty="0" sz="1300" spc="50">
                <a:solidFill>
                  <a:srgbClr val="21135B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113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567"/>
                </a:solidFill>
                <a:latin typeface="Arial MT"/>
                <a:cs typeface="Arial MT"/>
              </a:rPr>
              <a:t>R</a:t>
            </a:r>
            <a:r>
              <a:rPr dirty="0" sz="1300" spc="360">
                <a:solidFill>
                  <a:srgbClr val="26156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85B"/>
                </a:solidFill>
                <a:latin typeface="Arial MT"/>
                <a:cs typeface="Arial MT"/>
              </a:rPr>
              <a:t>G</a:t>
            </a:r>
            <a:r>
              <a:rPr dirty="0" sz="1300" spc="280">
                <a:solidFill>
                  <a:srgbClr val="23185B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3165D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3165D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231852"/>
                </a:solidFill>
                <a:latin typeface="Arial MT"/>
                <a:cs typeface="Arial MT"/>
              </a:rPr>
              <a:t>L</a:t>
            </a:r>
            <a:r>
              <a:rPr dirty="0" sz="1300" spc="360">
                <a:solidFill>
                  <a:srgbClr val="23185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559"/>
                </a:solidFill>
                <a:latin typeface="Arial MT"/>
                <a:cs typeface="Arial MT"/>
              </a:rPr>
              <a:t>I</a:t>
            </a:r>
            <a:r>
              <a:rPr dirty="0" sz="1300" spc="340">
                <a:solidFill>
                  <a:srgbClr val="1F15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354"/>
                </a:solidFill>
                <a:latin typeface="Arial MT"/>
                <a:cs typeface="Arial MT"/>
              </a:rPr>
              <a:t>M</a:t>
            </a:r>
            <a:r>
              <a:rPr dirty="0" sz="1300" spc="405">
                <a:solidFill>
                  <a:srgbClr val="1D135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F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C13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D"/>
                </a:solidFill>
                <a:latin typeface="Arial MT"/>
                <a:cs typeface="Arial MT"/>
              </a:rPr>
              <a:t>T</a:t>
            </a:r>
            <a:r>
              <a:rPr dirty="0" sz="1300" spc="260">
                <a:solidFill>
                  <a:srgbClr val="1C134D"/>
                </a:solidFill>
                <a:latin typeface="Arial MT"/>
                <a:cs typeface="Arial MT"/>
              </a:rPr>
              <a:t> </a:t>
            </a:r>
            <a:r>
              <a:rPr dirty="0" sz="1300" spc="50">
                <a:solidFill>
                  <a:srgbClr val="1D1354"/>
                </a:solidFill>
                <a:latin typeface="Arial MT"/>
                <a:cs typeface="Arial MT"/>
              </a:rPr>
              <a:t>E</a:t>
            </a:r>
            <a:r>
              <a:rPr dirty="0" sz="1300" spc="270">
                <a:solidFill>
                  <a:srgbClr val="1D1354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C134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2666" y="2366060"/>
            <a:ext cx="6452235" cy="3810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875" marR="15240" indent="-3810">
              <a:lnSpc>
                <a:spcPct val="111400"/>
              </a:lnSpc>
              <a:spcBef>
                <a:spcPts val="90"/>
              </a:spcBef>
            </a:pP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It</a:t>
            </a:r>
            <a:r>
              <a:rPr dirty="0" sz="1600" spc="2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dirty="0" sz="1600" spc="20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policy</a:t>
            </a:r>
            <a:r>
              <a:rPr dirty="0" sz="1600" spc="3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of</a:t>
            </a:r>
            <a:r>
              <a:rPr dirty="0" sz="1600" spc="27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PIVIC</a:t>
            </a:r>
            <a:r>
              <a:rPr dirty="0" sz="1600" spc="28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ENERGY</a:t>
            </a:r>
            <a:r>
              <a:rPr dirty="0" sz="1600" spc="3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LIMITED</a:t>
            </a:r>
            <a:r>
              <a:rPr dirty="0" sz="1600" spc="3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37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600" spc="2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prevent </a:t>
            </a:r>
            <a:r>
              <a:rPr dirty="0" sz="1600" spc="-80">
                <a:latin typeface="Arial MT"/>
                <a:cs typeface="Arial MT"/>
              </a:rPr>
              <a:t>aCGidents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25"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111111"/>
                </a:solidFill>
                <a:latin typeface="Arial MT"/>
                <a:cs typeface="Arial MT"/>
              </a:rPr>
              <a:t>far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as</a:t>
            </a:r>
            <a:r>
              <a:rPr dirty="0" sz="1600" spc="-11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it</a:t>
            </a:r>
            <a:r>
              <a:rPr dirty="0" sz="1600" spc="-114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dirty="0" sz="1600" spc="-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reasonably</a:t>
            </a:r>
            <a:r>
              <a:rPr dirty="0" sz="1600" spc="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practicable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dirty="0" sz="1600" spc="-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ensuring.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00">
              <a:latin typeface="Arial MT"/>
              <a:cs typeface="Arial MT"/>
            </a:endParaRPr>
          </a:p>
          <a:p>
            <a:pPr algn="just" marL="600710" marR="5080" indent="-2540">
              <a:lnSpc>
                <a:spcPct val="111000"/>
              </a:lnSpc>
            </a:pP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1600" spc="80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Promotion</a:t>
            </a:r>
            <a:r>
              <a:rPr dirty="0" sz="1600" spc="14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9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maintenance</a:t>
            </a:r>
            <a:r>
              <a:rPr dirty="0" sz="1600" spc="16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600" spc="80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600" spc="8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highest</a:t>
            </a:r>
            <a:r>
              <a:rPr dirty="0" sz="1600" spc="12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degree</a:t>
            </a:r>
            <a:r>
              <a:rPr dirty="0" sz="1600" spc="120">
                <a:latin typeface="Arial MT"/>
                <a:cs typeface="Arial MT"/>
              </a:rPr>
              <a:t>  </a:t>
            </a:r>
            <a:r>
              <a:rPr dirty="0" sz="1600" spc="-25">
                <a:solidFill>
                  <a:srgbClr val="0F0F0F"/>
                </a:solidFill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physical,</a:t>
            </a:r>
            <a:r>
              <a:rPr dirty="0" sz="1600" spc="4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mental</a:t>
            </a:r>
            <a:r>
              <a:rPr dirty="0" sz="1600" spc="4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48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social</a:t>
            </a:r>
            <a:r>
              <a:rPr dirty="0" sz="1600" spc="3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well-being</a:t>
            </a:r>
            <a:r>
              <a:rPr dirty="0" sz="1600" spc="9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600" spc="35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00" spc="45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workers</a:t>
            </a:r>
            <a:r>
              <a:rPr dirty="0" sz="1600" spc="45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4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31313"/>
                </a:solidFill>
                <a:latin typeface="Arial MT"/>
                <a:cs typeface="Arial MT"/>
              </a:rPr>
              <a:t>all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ocGupation.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600">
              <a:latin typeface="Arial MT"/>
              <a:cs typeface="Arial MT"/>
            </a:endParaRPr>
          </a:p>
          <a:p>
            <a:pPr algn="just" marL="600075" marR="12065" indent="-1270">
              <a:lnSpc>
                <a:spcPct val="109300"/>
              </a:lnSpc>
            </a:pP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1600" spc="2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protection</a:t>
            </a:r>
            <a:r>
              <a:rPr dirty="0" sz="1600" spc="3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dirty="0" sz="1600" spc="28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workers</a:t>
            </a:r>
            <a:r>
              <a:rPr dirty="0" sz="1600" spc="29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1600" spc="1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their</a:t>
            </a:r>
            <a:r>
              <a:rPr dirty="0" sz="1600" spc="3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employment</a:t>
            </a:r>
            <a:r>
              <a:rPr dirty="0" sz="1600" spc="43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third</a:t>
            </a:r>
            <a:r>
              <a:rPr dirty="0" sz="1600" spc="24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party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who</a:t>
            </a:r>
            <a:r>
              <a:rPr dirty="0" sz="1600" spc="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may</a:t>
            </a:r>
            <a:r>
              <a:rPr dirty="0" sz="1600" spc="1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be</a:t>
            </a:r>
            <a:r>
              <a:rPr dirty="0" sz="1600" spc="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involved</a:t>
            </a:r>
            <a:r>
              <a:rPr dirty="0" sz="1600" spc="114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in</a:t>
            </a:r>
            <a:r>
              <a:rPr dirty="0" sz="1600" spc="-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risks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resulting</a:t>
            </a:r>
            <a:r>
              <a:rPr dirty="0" sz="160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from</a:t>
            </a:r>
            <a:r>
              <a:rPr dirty="0" sz="1600" spc="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factors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adverse </a:t>
            </a:r>
            <a:r>
              <a:rPr dirty="0" sz="165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1650" spc="-1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health.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00">
              <a:latin typeface="Arial MT"/>
              <a:cs typeface="Arial MT"/>
            </a:endParaRPr>
          </a:p>
          <a:p>
            <a:pPr algn="just" marL="604520" marR="21590" indent="-5715">
              <a:lnSpc>
                <a:spcPct val="111000"/>
              </a:lnSpc>
            </a:pP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1600" spc="35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placing</a:t>
            </a:r>
            <a:r>
              <a:rPr dirty="0" sz="1600" spc="43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3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maintenance</a:t>
            </a:r>
            <a:r>
              <a:rPr dirty="0" sz="1600" spc="4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of</a:t>
            </a:r>
            <a:r>
              <a:rPr dirty="0" sz="1600" spc="434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workers</a:t>
            </a:r>
            <a:r>
              <a:rPr dirty="0" sz="1600" spc="4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3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</a:t>
            </a:r>
            <a:r>
              <a:rPr dirty="0" sz="1600" spc="3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occupational </a:t>
            </a:r>
            <a:r>
              <a:rPr dirty="0" sz="1600">
                <a:latin typeface="Arial MT"/>
                <a:cs typeface="Arial MT"/>
              </a:rPr>
              <a:t>environment</a:t>
            </a:r>
            <a:r>
              <a:rPr dirty="0" sz="1600" spc="434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adapted</a:t>
            </a:r>
            <a:r>
              <a:rPr dirty="0" sz="1600" spc="29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to</a:t>
            </a:r>
            <a:r>
              <a:rPr dirty="0" sz="1600" spc="2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their</a:t>
            </a:r>
            <a:r>
              <a:rPr dirty="0" sz="1600" spc="35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physiological</a:t>
            </a:r>
            <a:r>
              <a:rPr dirty="0" sz="1600" spc="45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2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psychological 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equipment.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6366" y="6449907"/>
            <a:ext cx="166370" cy="264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10">
                <a:solidFill>
                  <a:srgbClr val="1A1A1A"/>
                </a:solidFill>
                <a:latin typeface="Arial MT"/>
                <a:cs typeface="Arial MT"/>
              </a:rPr>
              <a:t>B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9390" y="6449907"/>
            <a:ext cx="5273675" cy="264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1550" spc="-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adaptation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of </a:t>
            </a: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work</a:t>
            </a:r>
            <a:r>
              <a:rPr dirty="0" sz="1550" spc="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15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man,</a:t>
            </a:r>
            <a:r>
              <a:rPr dirty="0" sz="1550" spc="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55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55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each </a:t>
            </a:r>
            <a:r>
              <a:rPr dirty="0" sz="1550" spc="55">
                <a:latin typeface="Arial MT"/>
                <a:cs typeface="Arial MT"/>
              </a:rPr>
              <a:t>man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dirty="0" sz="1550" spc="-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his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111111"/>
                </a:solidFill>
                <a:latin typeface="Arial MT"/>
                <a:cs typeface="Arial MT"/>
              </a:rPr>
              <a:t>job.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0033" y="6980479"/>
            <a:ext cx="20891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40">
                <a:solidFill>
                  <a:srgbClr val="1A1A1A"/>
                </a:solidFill>
                <a:latin typeface="Arial MT"/>
                <a:cs typeface="Arial MT"/>
              </a:rPr>
              <a:t>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62818" y="6957666"/>
            <a:ext cx="5851525" cy="5689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0"/>
              </a:spcBef>
            </a:pP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Safety</a:t>
            </a:r>
            <a:r>
              <a:rPr dirty="0" sz="1600" spc="17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shall</a:t>
            </a:r>
            <a:r>
              <a:rPr dirty="0" sz="160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therefore</a:t>
            </a:r>
            <a:r>
              <a:rPr dirty="0" sz="1600" spc="1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rank</a:t>
            </a:r>
            <a:r>
              <a:rPr dirty="0" sz="1600" spc="1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with</a:t>
            </a:r>
            <a:r>
              <a:rPr dirty="0" sz="1600" spc="9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production</a:t>
            </a:r>
            <a:r>
              <a:rPr dirty="0" sz="1600" spc="229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case</a:t>
            </a:r>
            <a:r>
              <a:rPr dirty="0" sz="1600" spc="11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1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employee </a:t>
            </a:r>
            <a:r>
              <a:rPr dirty="0" sz="1600">
                <a:latin typeface="Arial MT"/>
                <a:cs typeface="Arial MT"/>
              </a:rPr>
              <a:t>morale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-1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order</a:t>
            </a:r>
            <a:r>
              <a:rPr dirty="0" sz="1600" spc="-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1600" spc="-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80808"/>
                </a:solidFill>
                <a:latin typeface="Arial MT"/>
                <a:cs typeface="Arial MT"/>
              </a:rPr>
              <a:t>achieve</a:t>
            </a:r>
            <a:r>
              <a:rPr dirty="0" sz="1600" spc="-3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1600" spc="-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desired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goal.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17661"/>
            <a:ext cx="7772400" cy="14161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938" y="1287409"/>
            <a:ext cx="5292377" cy="3945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7752"/>
            <a:ext cx="2446789" cy="4360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7638" y="332234"/>
            <a:ext cx="303252" cy="39868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880" y="1951878"/>
            <a:ext cx="124624" cy="11212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880" y="2288264"/>
            <a:ext cx="124624" cy="11212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880" y="2624651"/>
            <a:ext cx="124624" cy="11212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1880" y="2952733"/>
            <a:ext cx="124624" cy="11212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1880" y="3297428"/>
            <a:ext cx="124624" cy="11212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1880" y="3646273"/>
            <a:ext cx="124624" cy="11212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1880" y="3982660"/>
            <a:ext cx="124624" cy="11212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1880" y="4331507"/>
            <a:ext cx="124624" cy="11212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1880" y="4647129"/>
            <a:ext cx="124624" cy="11212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1880" y="4987669"/>
            <a:ext cx="124624" cy="11212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1880" y="5357281"/>
            <a:ext cx="124624" cy="11212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1880" y="5672904"/>
            <a:ext cx="124624" cy="11212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1880" y="6025903"/>
            <a:ext cx="124624" cy="11628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1880" y="6374749"/>
            <a:ext cx="124624" cy="11212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891969" y="497764"/>
            <a:ext cx="344932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340" algn="l"/>
                <a:tab pos="2223135" algn="l"/>
              </a:tabLst>
            </a:pPr>
            <a:r>
              <a:rPr dirty="0" sz="1300" spc="75">
                <a:solidFill>
                  <a:srgbClr val="1A113D"/>
                </a:solidFill>
                <a:latin typeface="Arial MT"/>
                <a:cs typeface="Arial MT"/>
              </a:rPr>
              <a:t>P</a:t>
            </a:r>
            <a:r>
              <a:rPr dirty="0" sz="1300" spc="285">
                <a:solidFill>
                  <a:srgbClr val="1A113D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1146"/>
                </a:solidFill>
                <a:latin typeface="Arial MT"/>
                <a:cs typeface="Arial MT"/>
              </a:rPr>
              <a:t>I</a:t>
            </a:r>
            <a:r>
              <a:rPr dirty="0" sz="1300" spc="320">
                <a:solidFill>
                  <a:srgbClr val="1A114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8"/>
                </a:solidFill>
                <a:latin typeface="Arial MT"/>
                <a:cs typeface="Arial MT"/>
              </a:rPr>
              <a:t>V</a:t>
            </a:r>
            <a:r>
              <a:rPr dirty="0" sz="1300" spc="285">
                <a:solidFill>
                  <a:srgbClr val="1C1348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34B"/>
                </a:solidFill>
                <a:latin typeface="Arial MT"/>
                <a:cs typeface="Arial MT"/>
              </a:rPr>
              <a:t>I</a:t>
            </a:r>
            <a:r>
              <a:rPr dirty="0" sz="1300" spc="355">
                <a:solidFill>
                  <a:srgbClr val="1F134B"/>
                </a:solidFill>
                <a:latin typeface="Arial MT"/>
                <a:cs typeface="Arial MT"/>
              </a:rPr>
              <a:t> </a:t>
            </a:r>
            <a:r>
              <a:rPr dirty="0" sz="1300" spc="30">
                <a:solidFill>
                  <a:srgbClr val="1A114F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1A114F"/>
                </a:solidFill>
                <a:latin typeface="Arial MT"/>
                <a:cs typeface="Arial MT"/>
              </a:rPr>
              <a:t>	</a:t>
            </a:r>
            <a:r>
              <a:rPr dirty="0" sz="1300" spc="85">
                <a:solidFill>
                  <a:srgbClr val="2A1C62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A1C62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1F1164"/>
                </a:solidFill>
                <a:latin typeface="Arial MT"/>
                <a:cs typeface="Arial MT"/>
              </a:rPr>
              <a:t>N</a:t>
            </a:r>
            <a:r>
              <a:rPr dirty="0" sz="1300" spc="265">
                <a:solidFill>
                  <a:srgbClr val="1F1164"/>
                </a:solidFill>
                <a:latin typeface="Arial MT"/>
                <a:cs typeface="Arial MT"/>
              </a:rPr>
              <a:t> </a:t>
            </a:r>
            <a:r>
              <a:rPr dirty="0" sz="1300" spc="85">
                <a:solidFill>
                  <a:srgbClr val="241662"/>
                </a:solidFill>
                <a:latin typeface="Arial MT"/>
                <a:cs typeface="Arial MT"/>
              </a:rPr>
              <a:t>E</a:t>
            </a:r>
            <a:r>
              <a:rPr dirty="0" sz="1300" spc="250">
                <a:solidFill>
                  <a:srgbClr val="24166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662"/>
                </a:solidFill>
                <a:latin typeface="Arial MT"/>
                <a:cs typeface="Arial MT"/>
              </a:rPr>
              <a:t>R</a:t>
            </a:r>
            <a:r>
              <a:rPr dirty="0" sz="1300" spc="350">
                <a:solidFill>
                  <a:srgbClr val="231662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4185D"/>
                </a:solidFill>
                <a:latin typeface="Arial MT"/>
                <a:cs typeface="Arial MT"/>
              </a:rPr>
              <a:t>G</a:t>
            </a:r>
            <a:r>
              <a:rPr dirty="0" sz="1300" spc="265">
                <a:solidFill>
                  <a:srgbClr val="24185D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61A5D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61A5D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231566"/>
                </a:solidFill>
                <a:latin typeface="Arial MT"/>
                <a:cs typeface="Arial MT"/>
              </a:rPr>
              <a:t>L</a:t>
            </a:r>
            <a:r>
              <a:rPr dirty="0" sz="1300" spc="365">
                <a:solidFill>
                  <a:srgbClr val="23156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54"/>
                </a:solidFill>
                <a:latin typeface="Arial MT"/>
                <a:cs typeface="Arial MT"/>
              </a:rPr>
              <a:t>I</a:t>
            </a:r>
            <a:r>
              <a:rPr dirty="0" sz="1300" spc="375">
                <a:solidFill>
                  <a:srgbClr val="21165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0E56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1A0E5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64F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6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64F"/>
                </a:solidFill>
                <a:latin typeface="Arial MT"/>
                <a:cs typeface="Arial MT"/>
              </a:rPr>
              <a:t>T</a:t>
            </a:r>
            <a:r>
              <a:rPr dirty="0" sz="1300" spc="300">
                <a:solidFill>
                  <a:srgbClr val="1F164F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C114F"/>
                </a:solidFill>
                <a:latin typeface="Arial MT"/>
                <a:cs typeface="Arial MT"/>
              </a:rPr>
              <a:t>E</a:t>
            </a:r>
            <a:r>
              <a:rPr dirty="0" sz="1300" spc="275">
                <a:solidFill>
                  <a:srgbClr val="1C114F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130A3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59968" y="1890726"/>
            <a:ext cx="6937375" cy="63309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110"/>
              </a:spcBef>
            </a:pPr>
            <a:r>
              <a:rPr dirty="0" sz="1350" spc="-10">
                <a:solidFill>
                  <a:srgbClr val="0E0E0E"/>
                </a:solidFill>
                <a:latin typeface="Arial MT"/>
                <a:cs typeface="Arial MT"/>
              </a:rPr>
              <a:t>FLARE</a:t>
            </a:r>
            <a:r>
              <a:rPr dirty="0" sz="1350" spc="-5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 spc="60">
                <a:solidFill>
                  <a:srgbClr val="131313"/>
                </a:solidFill>
                <a:latin typeface="Arial MT"/>
                <a:cs typeface="Arial MT"/>
              </a:rPr>
              <a:t>BOOM</a:t>
            </a:r>
            <a:r>
              <a:rPr dirty="0" sz="1350" spc="-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FABRICATION</a:t>
            </a:r>
            <a:r>
              <a:rPr dirty="0" sz="1350" spc="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AND</a:t>
            </a:r>
            <a:r>
              <a:rPr dirty="0" sz="1350" spc="-7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INSTALLATION</a:t>
            </a:r>
            <a:r>
              <a:rPr dirty="0" sz="1350" spc="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ONBOARD</a:t>
            </a:r>
            <a:r>
              <a:rPr dirty="0" sz="1350" spc="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FRIGG</a:t>
            </a:r>
            <a:r>
              <a:rPr dirty="0" sz="135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RIG</a:t>
            </a:r>
            <a:r>
              <a:rPr dirty="0" sz="1350" spc="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31313"/>
                </a:solidFill>
                <a:latin typeface="Arial MT"/>
                <a:cs typeface="Arial MT"/>
              </a:rPr>
              <a:t>(TOTAL)</a:t>
            </a:r>
            <a:endParaRPr sz="1350">
              <a:latin typeface="Arial MT"/>
              <a:cs typeface="Arial MT"/>
            </a:endParaRPr>
          </a:p>
          <a:p>
            <a:pPr marL="238125" marR="1911985">
              <a:lnSpc>
                <a:spcPct val="170800"/>
              </a:lnSpc>
              <a:spcBef>
                <a:spcPts val="10"/>
              </a:spcBef>
            </a:pPr>
            <a:r>
              <a:rPr dirty="0" sz="1300">
                <a:solidFill>
                  <a:srgbClr val="131313"/>
                </a:solidFill>
                <a:latin typeface="Arial MT"/>
                <a:cs typeface="Arial MT"/>
              </a:rPr>
              <a:t>ST</a:t>
            </a:r>
            <a:r>
              <a:rPr dirty="0" sz="1300" spc="-1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latin typeface="Arial MT"/>
                <a:cs typeface="Arial MT"/>
              </a:rPr>
              <a:t>160—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 spc="50">
                <a:solidFill>
                  <a:srgbClr val="0F0F0F"/>
                </a:solidFill>
                <a:latin typeface="Arial MT"/>
                <a:cs typeface="Arial MT"/>
              </a:rPr>
              <a:t>IRON</a:t>
            </a:r>
            <a:r>
              <a:rPr dirty="0" sz="1300" spc="-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0F0F0F"/>
                </a:solidFill>
                <a:latin typeface="Arial MT"/>
                <a:cs typeface="Arial MT"/>
              </a:rPr>
              <a:t>ROUGHNECK</a:t>
            </a:r>
            <a:r>
              <a:rPr dirty="0" sz="1300" spc="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11111"/>
                </a:solidFill>
                <a:latin typeface="Arial MT"/>
                <a:cs typeface="Arial MT"/>
              </a:rPr>
              <a:t>REPAIR</a:t>
            </a:r>
            <a:r>
              <a:rPr dirty="0" sz="13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00" spc="75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300" spc="-1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50">
                <a:latin typeface="Arial MT"/>
                <a:cs typeface="Arial MT"/>
              </a:rPr>
              <a:t>CRACKED</a:t>
            </a:r>
            <a:r>
              <a:rPr dirty="0" sz="1300" spc="-10">
                <a:latin typeface="Arial MT"/>
                <a:cs typeface="Arial MT"/>
              </a:rPr>
              <a:t> JOINT. </a:t>
            </a:r>
            <a:r>
              <a:rPr dirty="0" sz="1300" spc="50">
                <a:solidFill>
                  <a:srgbClr val="0E0E0E"/>
                </a:solidFill>
                <a:latin typeface="Arial MT"/>
                <a:cs typeface="Arial MT"/>
              </a:rPr>
              <a:t>SEAWOLF</a:t>
            </a:r>
            <a:r>
              <a:rPr dirty="0" sz="1300" spc="-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F0F0F"/>
                </a:solidFill>
                <a:latin typeface="Arial MT"/>
                <a:cs typeface="Arial MT"/>
              </a:rPr>
              <a:t>DELTA</a:t>
            </a:r>
            <a:r>
              <a:rPr dirty="0" sz="1300" spc="-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65">
                <a:latin typeface="Arial MT"/>
                <a:cs typeface="Arial MT"/>
              </a:rPr>
              <a:t>QUEEN</a:t>
            </a:r>
            <a:r>
              <a:rPr dirty="0" sz="1300" spc="-40">
                <a:latin typeface="Arial MT"/>
                <a:cs typeface="Arial MT"/>
              </a:rPr>
              <a:t> </a:t>
            </a:r>
            <a:r>
              <a:rPr dirty="0" sz="1300" spc="70">
                <a:solidFill>
                  <a:srgbClr val="0F0F0F"/>
                </a:solidFill>
                <a:latin typeface="Arial MT"/>
                <a:cs typeface="Arial MT"/>
              </a:rPr>
              <a:t>HULL</a:t>
            </a:r>
            <a:r>
              <a:rPr dirty="0" sz="1300" spc="-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REPAIRS</a:t>
            </a:r>
            <a:endParaRPr sz="1300">
              <a:latin typeface="Arial MT"/>
              <a:cs typeface="Arial MT"/>
            </a:endParaRPr>
          </a:p>
          <a:p>
            <a:pPr marL="238125">
              <a:lnSpc>
                <a:spcPct val="100000"/>
              </a:lnSpc>
              <a:spcBef>
                <a:spcPts val="1120"/>
              </a:spcBef>
            </a:pPr>
            <a:r>
              <a:rPr dirty="0" sz="1300" spc="50">
                <a:solidFill>
                  <a:srgbClr val="111111"/>
                </a:solidFill>
                <a:latin typeface="Arial MT"/>
                <a:cs typeface="Arial MT"/>
              </a:rPr>
              <a:t>SEAWOLF</a:t>
            </a:r>
            <a:r>
              <a:rPr dirty="0" sz="13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11111"/>
                </a:solidFill>
                <a:latin typeface="Arial MT"/>
                <a:cs typeface="Arial MT"/>
              </a:rPr>
              <a:t>DELTA </a:t>
            </a:r>
            <a:r>
              <a:rPr dirty="0" sz="1300" spc="65">
                <a:solidFill>
                  <a:srgbClr val="0F0F0F"/>
                </a:solidFill>
                <a:latin typeface="Arial MT"/>
                <a:cs typeface="Arial MT"/>
              </a:rPr>
              <a:t>QUEEN</a:t>
            </a:r>
            <a:r>
              <a:rPr dirty="0" sz="1300" spc="-2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PLATE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40">
                <a:latin typeface="Arial MT"/>
                <a:cs typeface="Arial MT"/>
              </a:rPr>
              <a:t>RENEWAL</a:t>
            </a:r>
            <a:endParaRPr sz="1300">
              <a:latin typeface="Arial MT"/>
              <a:cs typeface="Arial MT"/>
            </a:endParaRPr>
          </a:p>
          <a:p>
            <a:pPr marL="236220">
              <a:lnSpc>
                <a:spcPct val="100000"/>
              </a:lnSpc>
              <a:spcBef>
                <a:spcPts val="1070"/>
              </a:spcBef>
            </a:pPr>
            <a:r>
              <a:rPr dirty="0" sz="1350" spc="-30">
                <a:solidFill>
                  <a:srgbClr val="111111"/>
                </a:solidFill>
                <a:latin typeface="Arial MT"/>
                <a:cs typeface="Arial MT"/>
              </a:rPr>
              <a:t>REPAIR</a:t>
            </a:r>
            <a:r>
              <a:rPr dirty="0" sz="1350" spc="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350" spc="-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SERVICING</a:t>
            </a:r>
            <a:r>
              <a:rPr dirty="0" sz="1350" spc="95"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350" spc="-1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MUD</a:t>
            </a:r>
            <a:r>
              <a:rPr dirty="0" sz="1350" spc="-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PUMP</a:t>
            </a:r>
            <a:r>
              <a:rPr dirty="0" sz="135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SUCTION</a:t>
            </a:r>
            <a:r>
              <a:rPr dirty="0" sz="135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11111"/>
                </a:solidFill>
                <a:latin typeface="Arial MT"/>
                <a:cs typeface="Arial MT"/>
              </a:rPr>
              <a:t>MODULES</a:t>
            </a:r>
            <a:endParaRPr sz="1350">
              <a:latin typeface="Arial MT"/>
              <a:cs typeface="Arial MT"/>
            </a:endParaRPr>
          </a:p>
          <a:p>
            <a:pPr marL="237490" marR="26034" indent="-4445">
              <a:lnSpc>
                <a:spcPts val="2700"/>
              </a:lnSpc>
              <a:spcBef>
                <a:spcPts val="220"/>
              </a:spcBef>
            </a:pP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JOINING</a:t>
            </a:r>
            <a:r>
              <a:rPr dirty="0" sz="1350" spc="10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35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LANDING</a:t>
            </a:r>
            <a:r>
              <a:rPr dirty="0" sz="1350" spc="8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RING</a:t>
            </a:r>
            <a:r>
              <a:rPr dirty="0" sz="1350" spc="4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35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30INCH</a:t>
            </a:r>
            <a:r>
              <a:rPr dirty="0" sz="1350" spc="10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 spc="-70">
                <a:solidFill>
                  <a:srgbClr val="131313"/>
                </a:solidFill>
                <a:latin typeface="Arial MT"/>
                <a:cs typeface="Arial MT"/>
              </a:rPr>
              <a:t>X</a:t>
            </a:r>
            <a:r>
              <a:rPr dirty="0" sz="135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A1A1A"/>
                </a:solidFill>
                <a:latin typeface="Arial MT"/>
                <a:cs typeface="Arial MT"/>
              </a:rPr>
              <a:t>1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INCH</a:t>
            </a:r>
            <a:r>
              <a:rPr dirty="0" sz="1350" spc="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CONDUCTOR</a:t>
            </a:r>
            <a:r>
              <a:rPr dirty="0" sz="1350" spc="24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PIPE</a:t>
            </a:r>
            <a:r>
              <a:rPr dirty="0" sz="1350" spc="5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AMKP1-</a:t>
            </a:r>
            <a:r>
              <a:rPr dirty="0" sz="1350" spc="-25">
                <a:latin typeface="Arial MT"/>
                <a:cs typeface="Arial MT"/>
              </a:rPr>
              <a:t>42 </a:t>
            </a:r>
            <a:r>
              <a:rPr dirty="0" sz="1350">
                <a:latin typeface="Arial MT"/>
                <a:cs typeface="Arial MT"/>
              </a:rPr>
              <a:t>MACHINING/PRODUCTION</a:t>
            </a:r>
            <a:r>
              <a:rPr dirty="0" sz="1350" spc="-60"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350" spc="8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A0A0A"/>
                </a:solidFill>
                <a:latin typeface="Arial MT"/>
                <a:cs typeface="Arial MT"/>
              </a:rPr>
              <a:t>BOP</a:t>
            </a:r>
            <a:r>
              <a:rPr dirty="0" sz="1350" spc="20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CART</a:t>
            </a:r>
            <a:r>
              <a:rPr dirty="0" sz="1350" spc="28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F0F0F"/>
                </a:solidFill>
                <a:latin typeface="Arial MT"/>
                <a:cs typeface="Arial MT"/>
              </a:rPr>
              <a:t>PIN/BOLTS.</a:t>
            </a:r>
            <a:endParaRPr sz="1350">
              <a:latin typeface="Arial MT"/>
              <a:cs typeface="Arial MT"/>
            </a:endParaRPr>
          </a:p>
          <a:p>
            <a:pPr marL="236854">
              <a:lnSpc>
                <a:spcPct val="100000"/>
              </a:lnSpc>
              <a:spcBef>
                <a:spcPts val="840"/>
              </a:spcBef>
            </a:pPr>
            <a:r>
              <a:rPr dirty="0" sz="1300" spc="10">
                <a:solidFill>
                  <a:srgbClr val="0F0F0F"/>
                </a:solidFill>
                <a:latin typeface="Arial MT"/>
                <a:cs typeface="Arial MT"/>
              </a:rPr>
              <a:t>UPGRADING</a:t>
            </a:r>
            <a:r>
              <a:rPr dirty="0" sz="1300" spc="1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300" spc="-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300" spc="50">
                <a:solidFill>
                  <a:srgbClr val="0F0F0F"/>
                </a:solidFill>
                <a:latin typeface="Arial MT"/>
                <a:cs typeface="Arial MT"/>
              </a:rPr>
              <a:t>JUNIOR</a:t>
            </a:r>
            <a:r>
              <a:rPr dirty="0" sz="1300" spc="1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6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3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00" spc="10">
                <a:solidFill>
                  <a:srgbClr val="0C0C0C"/>
                </a:solidFill>
                <a:latin typeface="Arial MT"/>
                <a:cs typeface="Arial MT"/>
              </a:rPr>
              <a:t>SENIOR</a:t>
            </a:r>
            <a:r>
              <a:rPr dirty="0" sz="1300" spc="1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0F0F0F"/>
                </a:solidFill>
                <a:latin typeface="Arial MT"/>
                <a:cs typeface="Arial MT"/>
              </a:rPr>
              <a:t>GALLEYS</a:t>
            </a:r>
            <a:endParaRPr sz="1300">
              <a:latin typeface="Arial MT"/>
              <a:cs typeface="Arial MT"/>
            </a:endParaRPr>
          </a:p>
          <a:p>
            <a:pPr marL="238125" marR="982980" indent="-5715">
              <a:lnSpc>
                <a:spcPct val="164500"/>
              </a:lnSpc>
              <a:spcBef>
                <a:spcPts val="25"/>
              </a:spcBef>
            </a:pP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JOINING</a:t>
            </a:r>
            <a:r>
              <a:rPr dirty="0" sz="1350" spc="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3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BELL</a:t>
            </a:r>
            <a:r>
              <a:rPr dirty="0" sz="1350" spc="-6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C0C0C"/>
                </a:solidFill>
                <a:latin typeface="Arial MT"/>
                <a:cs typeface="Arial MT"/>
              </a:rPr>
              <a:t>ADAPTER</a:t>
            </a:r>
            <a:r>
              <a:rPr dirty="0" sz="1350" spc="1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TO</a:t>
            </a:r>
            <a:r>
              <a:rPr dirty="0" sz="1350" spc="-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30INCH</a:t>
            </a:r>
            <a:r>
              <a:rPr dirty="0" sz="1350" spc="8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 spc="-70">
                <a:solidFill>
                  <a:srgbClr val="111111"/>
                </a:solidFill>
                <a:latin typeface="Arial MT"/>
                <a:cs typeface="Arial MT"/>
              </a:rPr>
              <a:t>X</a:t>
            </a:r>
            <a:r>
              <a:rPr dirty="0" sz="135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A1A1A"/>
                </a:solidFill>
                <a:latin typeface="Arial MT"/>
                <a:cs typeface="Arial MT"/>
              </a:rPr>
              <a:t>1</a:t>
            </a:r>
            <a:r>
              <a:rPr dirty="0" sz="1350">
                <a:solidFill>
                  <a:srgbClr val="151515"/>
                </a:solidFill>
                <a:latin typeface="Arial MT"/>
                <a:cs typeface="Arial MT"/>
              </a:rPr>
              <a:t>INCH</a:t>
            </a:r>
            <a:r>
              <a:rPr dirty="0" sz="1350" spc="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CONDUCTOR</a:t>
            </a:r>
            <a:r>
              <a:rPr dirty="0" sz="1350" spc="229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C0C0C"/>
                </a:solidFill>
                <a:latin typeface="Arial MT"/>
                <a:cs typeface="Arial MT"/>
              </a:rPr>
              <a:t>PIPE. </a:t>
            </a:r>
            <a:r>
              <a:rPr dirty="0" sz="1350">
                <a:latin typeface="Arial MT"/>
                <a:cs typeface="Arial MT"/>
              </a:rPr>
              <a:t>SCAFFOLDING</a:t>
            </a:r>
            <a:r>
              <a:rPr dirty="0" sz="1350" spc="135">
                <a:latin typeface="Arial MT"/>
                <a:cs typeface="Arial MT"/>
              </a:rPr>
              <a:t> </a:t>
            </a:r>
            <a:r>
              <a:rPr dirty="0" sz="1350" spc="-30">
                <a:latin typeface="Arial MT"/>
                <a:cs typeface="Arial MT"/>
              </a:rPr>
              <a:t>SUPPLY</a:t>
            </a:r>
            <a:r>
              <a:rPr dirty="0" sz="1350" spc="40"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AND</a:t>
            </a:r>
            <a:r>
              <a:rPr dirty="0" sz="1350" spc="-45"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INSTALLATION</a:t>
            </a:r>
            <a:endParaRPr sz="1350">
              <a:latin typeface="Arial MT"/>
              <a:cs typeface="Arial MT"/>
            </a:endParaRPr>
          </a:p>
          <a:p>
            <a:pPr marL="236220" marR="1072515" indent="635">
              <a:lnSpc>
                <a:spcPct val="164500"/>
              </a:lnSpc>
              <a:spcBef>
                <a:spcPts val="15"/>
              </a:spcBef>
            </a:pPr>
            <a:r>
              <a:rPr dirty="0" sz="1350">
                <a:latin typeface="Arial MT"/>
                <a:cs typeface="Arial MT"/>
              </a:rPr>
              <a:t>CONSTRUCTION</a:t>
            </a:r>
            <a:r>
              <a:rPr dirty="0" sz="1350" spc="195"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350" spc="-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2</a:t>
            </a:r>
            <a:r>
              <a:rPr dirty="0" sz="1350" spc="-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INCH</a:t>
            </a:r>
            <a:r>
              <a:rPr dirty="0" sz="13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1502</a:t>
            </a:r>
            <a:r>
              <a:rPr dirty="0" sz="135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CONNECTORS</a:t>
            </a:r>
            <a:r>
              <a:rPr dirty="0" sz="1350" spc="27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(THREADED</a:t>
            </a:r>
            <a:r>
              <a:rPr dirty="0" sz="1350" spc="175"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0E0E0E"/>
                </a:solidFill>
                <a:latin typeface="Arial MT"/>
                <a:cs typeface="Arial MT"/>
              </a:rPr>
              <a:t>END) </a:t>
            </a:r>
            <a:r>
              <a:rPr dirty="0" sz="1350" spc="-25">
                <a:solidFill>
                  <a:srgbClr val="131313"/>
                </a:solidFill>
                <a:latin typeface="Arial MT"/>
                <a:cs typeface="Arial MT"/>
              </a:rPr>
              <a:t>REPAIRS</a:t>
            </a:r>
            <a:r>
              <a:rPr dirty="0" sz="13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dirty="0" sz="1350" spc="-1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BOP</a:t>
            </a:r>
            <a:r>
              <a:rPr dirty="0" sz="1350" spc="-1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5"/>
                </a:solidFill>
                <a:latin typeface="Arial MT"/>
                <a:cs typeface="Arial MT"/>
              </a:rPr>
              <a:t>TEST</a:t>
            </a:r>
            <a:r>
              <a:rPr dirty="0" sz="1350" spc="-2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STUMP</a:t>
            </a:r>
            <a:r>
              <a:rPr dirty="0" sz="13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31313"/>
                </a:solidFill>
                <a:latin typeface="Arial MT"/>
                <a:cs typeface="Arial MT"/>
              </a:rPr>
              <a:t>INSERT</a:t>
            </a:r>
            <a:endParaRPr sz="1350">
              <a:latin typeface="Arial MT"/>
              <a:cs typeface="Arial MT"/>
            </a:endParaRPr>
          </a:p>
          <a:p>
            <a:pPr marL="237490">
              <a:lnSpc>
                <a:spcPct val="100000"/>
              </a:lnSpc>
              <a:spcBef>
                <a:spcPts val="1115"/>
              </a:spcBef>
            </a:pPr>
            <a:r>
              <a:rPr dirty="0" sz="1300" spc="60">
                <a:latin typeface="Arial MT"/>
                <a:cs typeface="Arial MT"/>
              </a:rPr>
              <a:t>MACHINING</a:t>
            </a:r>
            <a:r>
              <a:rPr dirty="0" sz="1300" spc="130"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300" spc="-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300" spc="30">
                <a:solidFill>
                  <a:srgbClr val="0C0C0C"/>
                </a:solidFill>
                <a:latin typeface="Arial MT"/>
                <a:cs typeface="Arial MT"/>
              </a:rPr>
              <a:t>DIVERTER/HYDRAULIC</a:t>
            </a:r>
            <a:r>
              <a:rPr dirty="0" sz="1300" spc="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0A0A0A"/>
                </a:solidFill>
                <a:latin typeface="Arial MT"/>
                <a:cs typeface="Arial MT"/>
              </a:rPr>
              <a:t>STAB</a:t>
            </a:r>
            <a:endParaRPr sz="1300">
              <a:latin typeface="Arial MT"/>
              <a:cs typeface="Arial MT"/>
            </a:endParaRPr>
          </a:p>
          <a:p>
            <a:pPr marL="233679">
              <a:lnSpc>
                <a:spcPct val="100000"/>
              </a:lnSpc>
              <a:spcBef>
                <a:spcPts val="1070"/>
              </a:spcBef>
            </a:pP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SAND</a:t>
            </a:r>
            <a:r>
              <a:rPr dirty="0" sz="1350" spc="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BLASTING</a:t>
            </a:r>
            <a:r>
              <a:rPr dirty="0" sz="1350" spc="1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AND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PAINTING</a:t>
            </a:r>
            <a:r>
              <a:rPr dirty="0" sz="135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1350" spc="-9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GANGWAYS,</a:t>
            </a:r>
            <a:r>
              <a:rPr dirty="0" sz="1350" spc="85"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TEXAS</a:t>
            </a:r>
            <a:r>
              <a:rPr dirty="0" sz="1350" spc="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DECK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PLATFORM</a:t>
            </a:r>
            <a:r>
              <a:rPr dirty="0" sz="1350" spc="8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endParaRPr sz="1350">
              <a:latin typeface="Arial MT"/>
              <a:cs typeface="Arial MT"/>
            </a:endParaRPr>
          </a:p>
          <a:p>
            <a:pPr marL="238125">
              <a:lnSpc>
                <a:spcPct val="100000"/>
              </a:lnSpc>
              <a:spcBef>
                <a:spcPts val="1010"/>
              </a:spcBef>
            </a:pPr>
            <a:r>
              <a:rPr dirty="0" sz="1400" spc="-10">
                <a:solidFill>
                  <a:srgbClr val="0E0E0E"/>
                </a:solidFill>
                <a:latin typeface="Arial MT"/>
                <a:cs typeface="Arial MT"/>
              </a:rPr>
              <a:t>ANCHORS</a:t>
            </a:r>
            <a:endParaRPr sz="1400">
              <a:latin typeface="Arial MT"/>
              <a:cs typeface="Arial MT"/>
            </a:endParaRPr>
          </a:p>
          <a:p>
            <a:pPr marL="237490" indent="-224790">
              <a:lnSpc>
                <a:spcPct val="100000"/>
              </a:lnSpc>
              <a:spcBef>
                <a:spcPts val="1050"/>
              </a:spcBef>
              <a:buClr>
                <a:srgbClr val="1A1A1A"/>
              </a:buClr>
              <a:buChar char="•"/>
              <a:tabLst>
                <a:tab pos="237490" algn="l"/>
              </a:tabLst>
            </a:pPr>
            <a:r>
              <a:rPr dirty="0" sz="1350">
                <a:solidFill>
                  <a:srgbClr val="0A0A0A"/>
                </a:solidFill>
                <a:latin typeface="Arial MT"/>
                <a:cs typeface="Arial MT"/>
              </a:rPr>
              <a:t>CHANGING</a:t>
            </a:r>
            <a:r>
              <a:rPr dirty="0" sz="1350" spc="1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350" spc="-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HULL</a:t>
            </a:r>
            <a:r>
              <a:rPr dirty="0" sz="1350" spc="15"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BOTTOM</a:t>
            </a:r>
            <a:r>
              <a:rPr dirty="0" sz="1350" spc="1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31313"/>
                </a:solidFill>
                <a:latin typeface="Arial MT"/>
                <a:cs typeface="Arial MT"/>
              </a:rPr>
              <a:t>PLATES</a:t>
            </a:r>
            <a:endParaRPr sz="1350">
              <a:latin typeface="Arial MT"/>
              <a:cs typeface="Arial MT"/>
            </a:endParaRPr>
          </a:p>
          <a:p>
            <a:pPr marL="237490" indent="-224790">
              <a:lnSpc>
                <a:spcPct val="100000"/>
              </a:lnSpc>
              <a:spcBef>
                <a:spcPts val="1045"/>
              </a:spcBef>
              <a:buClr>
                <a:srgbClr val="1A1A1A"/>
              </a:buClr>
              <a:buChar char="•"/>
              <a:tabLst>
                <a:tab pos="237490" algn="l"/>
              </a:tabLst>
            </a:pPr>
            <a:r>
              <a:rPr dirty="0" sz="1350">
                <a:latin typeface="Arial MT"/>
                <a:cs typeface="Arial MT"/>
              </a:rPr>
              <a:t>CHANGING</a:t>
            </a:r>
            <a:r>
              <a:rPr dirty="0" sz="1350" spc="90"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350" spc="-1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50" spc="-35">
                <a:latin typeface="Arial MT"/>
                <a:cs typeface="Arial MT"/>
              </a:rPr>
              <a:t>SFT </a:t>
            </a:r>
            <a:r>
              <a:rPr dirty="0" sz="1350">
                <a:solidFill>
                  <a:srgbClr val="0C0C0C"/>
                </a:solidFill>
                <a:latin typeface="Arial MT"/>
                <a:cs typeface="Arial MT"/>
              </a:rPr>
              <a:t>SWASH</a:t>
            </a:r>
            <a:r>
              <a:rPr dirty="0" sz="1350" spc="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E0E0E"/>
                </a:solidFill>
                <a:latin typeface="Arial MT"/>
                <a:cs typeface="Arial MT"/>
              </a:rPr>
              <a:t>PLATE</a:t>
            </a:r>
            <a:r>
              <a:rPr dirty="0" sz="135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11111"/>
                </a:solidFill>
                <a:latin typeface="Arial MT"/>
                <a:cs typeface="Arial MT"/>
              </a:rPr>
              <a:t>CONNECTED</a:t>
            </a:r>
            <a:r>
              <a:rPr dirty="0" sz="1350" spc="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13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SIDE</a:t>
            </a:r>
            <a:r>
              <a:rPr dirty="0" sz="13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11111"/>
                </a:solidFill>
                <a:latin typeface="Arial MT"/>
                <a:cs typeface="Arial MT"/>
              </a:rPr>
              <a:t>SHELL</a:t>
            </a:r>
            <a:endParaRPr sz="1350">
              <a:latin typeface="Arial MT"/>
              <a:cs typeface="Arial MT"/>
            </a:endParaRPr>
          </a:p>
          <a:p>
            <a:pPr marL="235585" indent="-222885">
              <a:lnSpc>
                <a:spcPct val="100000"/>
              </a:lnSpc>
              <a:spcBef>
                <a:spcPts val="1030"/>
              </a:spcBef>
              <a:buClr>
                <a:srgbClr val="1A1A1A"/>
              </a:buClr>
              <a:buChar char="•"/>
              <a:tabLst>
                <a:tab pos="235585" algn="l"/>
              </a:tabLst>
            </a:pPr>
            <a:r>
              <a:rPr dirty="0" sz="1350">
                <a:latin typeface="Arial MT"/>
                <a:cs typeface="Arial MT"/>
              </a:rPr>
              <a:t>FABRICATION </a:t>
            </a:r>
            <a:r>
              <a:rPr dirty="0" sz="1350" spc="5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dirty="0" sz="1350" spc="-1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A0A0A"/>
                </a:solidFill>
                <a:latin typeface="Arial MT"/>
                <a:cs typeface="Arial MT"/>
              </a:rPr>
              <a:t>RIG</a:t>
            </a:r>
            <a:r>
              <a:rPr dirty="0" sz="1350" spc="-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31313"/>
                </a:solidFill>
                <a:latin typeface="Arial MT"/>
                <a:cs typeface="Arial MT"/>
              </a:rPr>
              <a:t>LEG</a:t>
            </a:r>
            <a:r>
              <a:rPr dirty="0" sz="1350" spc="-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C0C0C"/>
                </a:solidFill>
                <a:latin typeface="Arial MT"/>
                <a:cs typeface="Arial MT"/>
              </a:rPr>
              <a:t>HANDRAIL</a:t>
            </a:r>
            <a:endParaRPr sz="1350">
              <a:latin typeface="Arial MT"/>
              <a:cs typeface="Arial MT"/>
            </a:endParaRPr>
          </a:p>
          <a:p>
            <a:pPr marL="235585" indent="-222885">
              <a:lnSpc>
                <a:spcPct val="100000"/>
              </a:lnSpc>
              <a:spcBef>
                <a:spcPts val="980"/>
              </a:spcBef>
              <a:buClr>
                <a:srgbClr val="1A1A1A"/>
              </a:buClr>
              <a:buChar char="•"/>
              <a:tabLst>
                <a:tab pos="235585" algn="l"/>
              </a:tabLst>
            </a:pPr>
            <a:r>
              <a:rPr dirty="0" sz="1300" spc="45">
                <a:solidFill>
                  <a:srgbClr val="0A0A0A"/>
                </a:solidFill>
                <a:latin typeface="Arial MT"/>
                <a:cs typeface="Arial MT"/>
              </a:rPr>
              <a:t>WELDING</a:t>
            </a:r>
            <a:r>
              <a:rPr dirty="0" sz="1300" spc="1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300" spc="-6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300" spc="55">
                <a:latin typeface="Arial MT"/>
                <a:cs typeface="Arial MT"/>
              </a:rPr>
              <a:t>12INCH</a:t>
            </a:r>
            <a:r>
              <a:rPr dirty="0" sz="1300" spc="80"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31313"/>
                </a:solidFill>
                <a:latin typeface="Arial MT"/>
                <a:cs typeface="Arial MT"/>
              </a:rPr>
              <a:t>PIPE</a:t>
            </a:r>
            <a:r>
              <a:rPr dirty="0" sz="130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0E0E0E"/>
                </a:solidFill>
                <a:latin typeface="Arial MT"/>
                <a:cs typeface="Arial MT"/>
              </a:rPr>
              <a:t>INSIDE</a:t>
            </a:r>
            <a:r>
              <a:rPr dirty="0" sz="1300" spc="3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0F0F0F"/>
                </a:solidFill>
                <a:latin typeface="Arial MT"/>
                <a:cs typeface="Arial MT"/>
              </a:rPr>
              <a:t>AVOID</a:t>
            </a:r>
            <a:r>
              <a:rPr dirty="0" sz="1300" spc="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latin typeface="Arial MT"/>
                <a:cs typeface="Arial MT"/>
              </a:rPr>
              <a:t>TANK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79234"/>
            <a:ext cx="7772400" cy="371949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67975"/>
            <a:ext cx="7772400" cy="43214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6443" y="5213680"/>
            <a:ext cx="671512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75">
                <a:solidFill>
                  <a:srgbClr val="131313"/>
                </a:solidFill>
                <a:latin typeface="Arial MT"/>
                <a:cs typeface="Arial MT"/>
              </a:rPr>
              <a:t>TESTED</a:t>
            </a:r>
            <a:r>
              <a:rPr dirty="0" sz="120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200" spc="-45">
                <a:solidFill>
                  <a:srgbClr val="161616"/>
                </a:solidFill>
                <a:latin typeface="Arial MT"/>
                <a:cs typeface="Arial MT"/>
              </a:rPr>
              <a:t>FLARE</a:t>
            </a:r>
            <a:r>
              <a:rPr dirty="0" sz="1200" spc="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31313"/>
                </a:solidFill>
                <a:latin typeface="Arial MT"/>
                <a:cs typeface="Arial MT"/>
              </a:rPr>
              <a:t>BOOM,</a:t>
            </a:r>
            <a:r>
              <a:rPr dirty="0" sz="1200" spc="-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131313"/>
                </a:solidFill>
                <a:latin typeface="Arial MT"/>
                <a:cs typeface="Arial MT"/>
              </a:rPr>
              <a:t>FABRICATED</a:t>
            </a:r>
            <a:r>
              <a:rPr dirty="0" sz="1200" spc="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61616"/>
                </a:solidFill>
                <a:latin typeface="Arial MT"/>
                <a:cs typeface="Arial MT"/>
              </a:rPr>
              <a:t>&amp;</a:t>
            </a:r>
            <a:r>
              <a:rPr dirty="0" sz="1200" spc="1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F0F0F"/>
                </a:solidFill>
                <a:latin typeface="Arial MT"/>
                <a:cs typeface="Arial MT"/>
              </a:rPr>
              <a:t>INSTALLED</a:t>
            </a:r>
            <a:r>
              <a:rPr dirty="0" sz="1200" spc="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A1A1A"/>
                </a:solidFill>
                <a:latin typeface="Arial MT"/>
                <a:cs typeface="Arial MT"/>
              </a:rPr>
              <a:t>BY</a:t>
            </a:r>
            <a:r>
              <a:rPr dirty="0" sz="1200" spc="-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11111"/>
                </a:solidFill>
                <a:latin typeface="Arial MT"/>
                <a:cs typeface="Arial MT"/>
              </a:rPr>
              <a:t>PIVIC</a:t>
            </a:r>
            <a:r>
              <a:rPr dirty="0" sz="12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C0C0C"/>
                </a:solidFill>
                <a:latin typeface="Arial MT"/>
                <a:cs typeface="Arial MT"/>
              </a:rPr>
              <a:t>ONBOARD</a:t>
            </a:r>
            <a:r>
              <a:rPr dirty="0" sz="1200" spc="7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151515"/>
                </a:solidFill>
                <a:latin typeface="Arial MT"/>
                <a:cs typeface="Arial MT"/>
              </a:rPr>
              <a:t>BORR </a:t>
            </a:r>
            <a:r>
              <a:rPr dirty="0" sz="1200" spc="-25">
                <a:latin typeface="Arial MT"/>
                <a:cs typeface="Arial MT"/>
              </a:rPr>
              <a:t>FIGG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Arial MT"/>
                <a:cs typeface="Arial MT"/>
              </a:rPr>
              <a:t>(TOTAL)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10058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6218"/>
            <a:ext cx="7772398" cy="25540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44364"/>
            <a:ext cx="7772398" cy="618371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25076" y="9539281"/>
            <a:ext cx="5168265" cy="245110"/>
          </a:xfrm>
          <a:custGeom>
            <a:avLst/>
            <a:gdLst/>
            <a:ahLst/>
            <a:cxnLst/>
            <a:rect l="l" t="t" r="r" b="b"/>
            <a:pathLst>
              <a:path w="5168265" h="245109">
                <a:moveTo>
                  <a:pt x="5167793" y="245022"/>
                </a:moveTo>
                <a:lnTo>
                  <a:pt x="0" y="245022"/>
                </a:lnTo>
                <a:lnTo>
                  <a:pt x="0" y="0"/>
                </a:lnTo>
                <a:lnTo>
                  <a:pt x="5167793" y="0"/>
                </a:lnTo>
                <a:lnTo>
                  <a:pt x="5167793" y="245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88561" y="9404070"/>
            <a:ext cx="210883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3560" algn="l"/>
                <a:tab pos="1513840" algn="l"/>
              </a:tabLst>
            </a:pPr>
            <a:r>
              <a:rPr dirty="0" sz="2850" spc="-23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85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850" spc="-12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285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85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46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	W</a:t>
            </a:r>
            <a:r>
              <a:rPr dirty="0" sz="2850" spc="-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114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19341" y="9404070"/>
            <a:ext cx="2888615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67080" algn="l"/>
              </a:tabLst>
            </a:pPr>
            <a:r>
              <a:rPr dirty="0" sz="2850" spc="-33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850" spc="-27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28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229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47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33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50" spc="-9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100385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247720"/>
            <a:ext cx="7772400" cy="16113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7752"/>
            <a:ext cx="2420571" cy="44021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4243" y="0"/>
            <a:ext cx="394432" cy="18023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994" y="1150362"/>
            <a:ext cx="564661" cy="58556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85846" y="1158668"/>
            <a:ext cx="419344" cy="58971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8375" y="332234"/>
            <a:ext cx="298938" cy="39868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2381" y="1358008"/>
            <a:ext cx="419344" cy="38622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90612" y="1370467"/>
            <a:ext cx="336305" cy="37376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93348" y="1262491"/>
            <a:ext cx="228355" cy="47343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74618" y="1166973"/>
            <a:ext cx="469167" cy="58971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30976" y="1358008"/>
            <a:ext cx="269875" cy="38622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848364" y="406399"/>
            <a:ext cx="3409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3450" algn="l"/>
                <a:tab pos="2200910" algn="l"/>
              </a:tabLst>
            </a:pPr>
            <a:r>
              <a:rPr dirty="0" sz="1300">
                <a:solidFill>
                  <a:srgbClr val="180F46"/>
                </a:solidFill>
                <a:latin typeface="Arial MT"/>
                <a:cs typeface="Arial MT"/>
              </a:rPr>
              <a:t>P</a:t>
            </a:r>
            <a:r>
              <a:rPr dirty="0" sz="1300" spc="300">
                <a:solidFill>
                  <a:srgbClr val="180F4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F4F"/>
                </a:solidFill>
                <a:latin typeface="Arial MT"/>
                <a:cs typeface="Arial MT"/>
              </a:rPr>
              <a:t>I</a:t>
            </a:r>
            <a:r>
              <a:rPr dirty="0" sz="1300" spc="340">
                <a:solidFill>
                  <a:srgbClr val="261F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0F54"/>
                </a:solidFill>
                <a:latin typeface="Arial MT"/>
                <a:cs typeface="Arial MT"/>
              </a:rPr>
              <a:t>V</a:t>
            </a:r>
            <a:r>
              <a:rPr dirty="0" sz="1300" spc="290">
                <a:solidFill>
                  <a:srgbClr val="1A0F5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52"/>
                </a:solidFill>
                <a:latin typeface="Arial MT"/>
                <a:cs typeface="Arial MT"/>
              </a:rPr>
              <a:t>I</a:t>
            </a:r>
            <a:r>
              <a:rPr dirty="0" sz="1300" spc="360">
                <a:solidFill>
                  <a:srgbClr val="211652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F154F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1F154F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1C0F54"/>
                </a:solidFill>
                <a:latin typeface="Arial MT"/>
                <a:cs typeface="Arial MT"/>
              </a:rPr>
              <a:t>E</a:t>
            </a:r>
            <a:r>
              <a:rPr dirty="0" sz="1300" spc="250">
                <a:solidFill>
                  <a:srgbClr val="1C0F54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3136E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3136E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C0A6E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1C0A6E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8165D"/>
                </a:solidFill>
                <a:latin typeface="Arial MT"/>
                <a:cs typeface="Arial MT"/>
              </a:rPr>
              <a:t>R</a:t>
            </a:r>
            <a:r>
              <a:rPr dirty="0" sz="1300" spc="355">
                <a:solidFill>
                  <a:srgbClr val="28165D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0A62"/>
                </a:solidFill>
                <a:latin typeface="Arial MT"/>
                <a:cs typeface="Arial MT"/>
              </a:rPr>
              <a:t>G</a:t>
            </a:r>
            <a:r>
              <a:rPr dirty="0" sz="1300" spc="285">
                <a:solidFill>
                  <a:srgbClr val="1A0A62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31857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31857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1A0C57"/>
                </a:solidFill>
                <a:latin typeface="Arial MT"/>
                <a:cs typeface="Arial MT"/>
              </a:rPr>
              <a:t>L</a:t>
            </a:r>
            <a:r>
              <a:rPr dirty="0" sz="1300" spc="330">
                <a:solidFill>
                  <a:srgbClr val="1A0C5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648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648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34F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1F13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84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84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C46"/>
                </a:solidFill>
                <a:latin typeface="Arial MT"/>
                <a:cs typeface="Arial MT"/>
              </a:rPr>
              <a:t>T</a:t>
            </a:r>
            <a:r>
              <a:rPr dirty="0" sz="1300" spc="265">
                <a:solidFill>
                  <a:srgbClr val="231C46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60C49"/>
                </a:solidFill>
                <a:latin typeface="Arial MT"/>
                <a:cs typeface="Arial MT"/>
              </a:rPr>
              <a:t>E</a:t>
            </a:r>
            <a:r>
              <a:rPr dirty="0" sz="1300" spc="240">
                <a:solidFill>
                  <a:srgbClr val="160C49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180F44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1401" y="1983993"/>
            <a:ext cx="6245860" cy="6007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4604" marR="8255">
              <a:lnSpc>
                <a:spcPct val="117100"/>
              </a:lnSpc>
              <a:spcBef>
                <a:spcPts val="90"/>
              </a:spcBef>
            </a:pPr>
            <a:r>
              <a:rPr dirty="0" sz="1600" b="1">
                <a:solidFill>
                  <a:srgbClr val="111111"/>
                </a:solidFill>
                <a:latin typeface="Arial"/>
                <a:cs typeface="Arial"/>
              </a:rPr>
              <a:t>PIVIC</a:t>
            </a:r>
            <a:r>
              <a:rPr dirty="0" sz="1600" spc="70" b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31313"/>
                </a:solidFill>
                <a:latin typeface="Arial"/>
                <a:cs typeface="Arial"/>
              </a:rPr>
              <a:t>ENERGY</a:t>
            </a:r>
            <a:r>
              <a:rPr dirty="0" sz="1600" spc="105" b="1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61616"/>
                </a:solidFill>
                <a:latin typeface="Arial"/>
                <a:cs typeface="Arial"/>
              </a:rPr>
              <a:t>LIMITED</a:t>
            </a:r>
            <a:r>
              <a:rPr dirty="0" sz="1600" spc="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dirty="0" sz="16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indigenous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limited</a:t>
            </a:r>
            <a:r>
              <a:rPr dirty="0" sz="16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liability</a:t>
            </a:r>
            <a:r>
              <a:rPr dirty="0" sz="160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company,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incorporated</a:t>
            </a:r>
            <a:r>
              <a:rPr dirty="0" sz="1600" spc="24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under</a:t>
            </a:r>
            <a:r>
              <a:rPr dirty="0" sz="1600" spc="2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dirty="0" sz="1600" spc="1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companies</a:t>
            </a:r>
            <a:r>
              <a:rPr dirty="0" sz="1600" spc="2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1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allied</a:t>
            </a:r>
            <a:r>
              <a:rPr dirty="0" sz="1600" spc="16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matters</a:t>
            </a:r>
            <a:r>
              <a:rPr dirty="0" sz="1600" spc="25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Act</a:t>
            </a:r>
            <a:r>
              <a:rPr dirty="0" sz="160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Cap</a:t>
            </a:r>
            <a:r>
              <a:rPr dirty="0" sz="160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C20 </a:t>
            </a:r>
            <a:r>
              <a:rPr dirty="0" sz="1600" spc="-30">
                <a:solidFill>
                  <a:srgbClr val="0F0F0F"/>
                </a:solidFill>
                <a:latin typeface="Arial MT"/>
                <a:cs typeface="Arial MT"/>
              </a:rPr>
              <a:t>LFN</a:t>
            </a:r>
            <a:r>
              <a:rPr dirty="0" sz="1600" spc="-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2004,</a:t>
            </a:r>
            <a:r>
              <a:rPr dirty="0" sz="160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with</a:t>
            </a:r>
            <a:r>
              <a:rPr dirty="0" sz="1600" spc="-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registration</a:t>
            </a:r>
            <a:r>
              <a:rPr dirty="0" sz="1600" spc="5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number: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Rc1100679.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Arial MT"/>
              <a:cs typeface="Arial MT"/>
            </a:endParaRPr>
          </a:p>
          <a:p>
            <a:pPr algn="just" marL="13335" marR="9525" indent="1905">
              <a:lnSpc>
                <a:spcPct val="116700"/>
              </a:lnSpc>
            </a:pP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Our</a:t>
            </a:r>
            <a:r>
              <a:rPr dirty="0" sz="1600" spc="1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Headquarters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strategically</a:t>
            </a:r>
            <a:r>
              <a:rPr dirty="0" sz="1600" spc="2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located</a:t>
            </a:r>
            <a:r>
              <a:rPr dirty="0" sz="1600" spc="15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at</a:t>
            </a:r>
            <a:r>
              <a:rPr dirty="0" sz="1600" spc="10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plot</a:t>
            </a:r>
            <a:r>
              <a:rPr dirty="0" sz="1600" spc="1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21A</a:t>
            </a:r>
            <a:r>
              <a:rPr dirty="0" sz="1600" spc="11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King</a:t>
            </a:r>
            <a:r>
              <a:rPr dirty="0" sz="1600" spc="12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Perekule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Street,</a:t>
            </a:r>
            <a:r>
              <a:rPr dirty="0" sz="1600" spc="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G.R.A.</a:t>
            </a:r>
            <a:r>
              <a:rPr dirty="0" sz="1600" spc="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Phase</a:t>
            </a:r>
            <a:r>
              <a:rPr dirty="0" sz="1600" spc="-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II</a:t>
            </a:r>
            <a:r>
              <a:rPr dirty="0" sz="1600" spc="-6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Pot</a:t>
            </a:r>
            <a:r>
              <a:rPr dirty="0" sz="1600" spc="4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Harcourt,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Rivers</a:t>
            </a:r>
            <a:r>
              <a:rPr dirty="0" sz="1600" spc="7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state</a:t>
            </a:r>
            <a:r>
              <a:rPr dirty="0" sz="1600" spc="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Nigeria.</a:t>
            </a:r>
            <a:r>
              <a:rPr dirty="0" sz="1600" spc="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We</a:t>
            </a:r>
            <a:r>
              <a:rPr dirty="0" sz="16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F0F0F"/>
                </a:solidFill>
                <a:latin typeface="Arial MT"/>
                <a:cs typeface="Arial MT"/>
              </a:rPr>
              <a:t>have </a:t>
            </a:r>
            <a:r>
              <a:rPr dirty="0" sz="1600">
                <a:latin typeface="Arial MT"/>
                <a:cs typeface="Arial MT"/>
              </a:rPr>
              <a:t>representative</a:t>
            </a:r>
            <a:r>
              <a:rPr dirty="0" sz="1600" spc="3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liaison</a:t>
            </a:r>
            <a:r>
              <a:rPr dirty="0" sz="1600" spc="45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o0ices</a:t>
            </a:r>
            <a:r>
              <a:rPr dirty="0" sz="1600" spc="434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1600" spc="3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Houston</a:t>
            </a:r>
            <a:r>
              <a:rPr dirty="0" sz="1600" spc="3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Texas,</a:t>
            </a:r>
            <a:r>
              <a:rPr dirty="0" sz="1600" spc="4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Canada</a:t>
            </a:r>
            <a:r>
              <a:rPr dirty="0" sz="1600" spc="409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37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E0E0E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United</a:t>
            </a:r>
            <a:r>
              <a:rPr dirty="0" sz="1600" spc="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Kingdom.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600">
              <a:latin typeface="Arial MT"/>
              <a:cs typeface="Arial MT"/>
            </a:endParaRPr>
          </a:p>
          <a:p>
            <a:pPr algn="just" marL="12700" marR="12700" indent="1905">
              <a:lnSpc>
                <a:spcPct val="116900"/>
              </a:lnSpc>
            </a:pPr>
            <a:r>
              <a:rPr dirty="0" sz="1600" b="1">
                <a:latin typeface="Arial"/>
                <a:cs typeface="Arial"/>
              </a:rPr>
              <a:t>PIVIC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31313"/>
                </a:solidFill>
                <a:latin typeface="Arial"/>
                <a:cs typeface="Arial"/>
              </a:rPr>
              <a:t>ENERGY</a:t>
            </a:r>
            <a:r>
              <a:rPr dirty="0" sz="1600" spc="210" b="1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LIMITED</a:t>
            </a:r>
            <a:r>
              <a:rPr dirty="0" sz="1600" spc="120" b="1"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is</a:t>
            </a:r>
            <a:r>
              <a:rPr dirty="0" sz="1600" spc="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dirty="0" sz="1600" spc="7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integrated</a:t>
            </a:r>
            <a:r>
              <a:rPr dirty="0" sz="1600" spc="2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company</a:t>
            </a:r>
            <a:r>
              <a:rPr dirty="0" sz="1600" spc="21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that</a:t>
            </a:r>
            <a:r>
              <a:rPr dirty="0" sz="1600" spc="1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o0ers</a:t>
            </a:r>
            <a:r>
              <a:rPr dirty="0" sz="1600" spc="14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end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600" spc="2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end</a:t>
            </a:r>
            <a:r>
              <a:rPr dirty="0" sz="1600" spc="26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engineering</a:t>
            </a:r>
            <a:r>
              <a:rPr dirty="0" sz="1600" spc="4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2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technical</a:t>
            </a:r>
            <a:r>
              <a:rPr dirty="0" sz="1600" spc="3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services</a:t>
            </a:r>
            <a:r>
              <a:rPr dirty="0" sz="1600" spc="33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1600" spc="19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areas</a:t>
            </a:r>
            <a:r>
              <a:rPr dirty="0" sz="1600" spc="29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600" spc="3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Mechanical </a:t>
            </a:r>
            <a:r>
              <a:rPr dirty="0" sz="1600">
                <a:latin typeface="Arial MT"/>
                <a:cs typeface="Arial MT"/>
              </a:rPr>
              <a:t>Design,</a:t>
            </a:r>
            <a:r>
              <a:rPr dirty="0" sz="1600" spc="45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Machining</a:t>
            </a:r>
            <a:r>
              <a:rPr dirty="0" sz="1600" spc="445">
                <a:latin typeface="Arial MT"/>
                <a:cs typeface="Arial MT"/>
              </a:rPr>
              <a:t>  </a:t>
            </a:r>
            <a:r>
              <a:rPr dirty="0" sz="1600" spc="5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39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Fabricalions,</a:t>
            </a:r>
            <a:r>
              <a:rPr dirty="0" sz="1600" spc="45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Project</a:t>
            </a:r>
            <a:r>
              <a:rPr dirty="0" sz="1600" spc="425"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Management,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Procurement</a:t>
            </a:r>
            <a:r>
              <a:rPr dirty="0" sz="1600" spc="3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1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Supply</a:t>
            </a:r>
            <a:r>
              <a:rPr dirty="0" sz="1600" spc="254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Chain</a:t>
            </a:r>
            <a:r>
              <a:rPr dirty="0" sz="1600" spc="20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management,</a:t>
            </a:r>
            <a:r>
              <a:rPr dirty="0" sz="1600" spc="34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Blasting</a:t>
            </a:r>
            <a:r>
              <a:rPr dirty="0" sz="1600" spc="2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&amp;</a:t>
            </a:r>
            <a:r>
              <a:rPr dirty="0" sz="1600" spc="11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Painting, </a:t>
            </a:r>
            <a:r>
              <a:rPr dirty="0" sz="1600" spc="-50">
                <a:solidFill>
                  <a:srgbClr val="0E0E0E"/>
                </a:solidFill>
                <a:latin typeface="Arial MT"/>
                <a:cs typeface="Arial MT"/>
              </a:rPr>
              <a:t>Tank</a:t>
            </a:r>
            <a:r>
              <a:rPr dirty="0" sz="1600" spc="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&amp;</a:t>
            </a:r>
            <a:r>
              <a:rPr dirty="0" sz="1600" spc="-1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111111"/>
                </a:solidFill>
                <a:latin typeface="Arial MT"/>
                <a:cs typeface="Arial MT"/>
              </a:rPr>
              <a:t>Vessel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Cleaning</a:t>
            </a:r>
            <a:r>
              <a:rPr dirty="0" sz="1600" spc="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80808"/>
                </a:solidFill>
                <a:latin typeface="Arial MT"/>
                <a:cs typeface="Arial MT"/>
              </a:rPr>
              <a:t>Services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-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Human</a:t>
            </a:r>
            <a:r>
              <a:rPr dirty="0" sz="1600" spc="-4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Capital</a:t>
            </a:r>
            <a:r>
              <a:rPr dirty="0" sz="1600" spc="-6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Supply.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Arial MT"/>
              <a:cs typeface="Arial MT"/>
            </a:endParaRPr>
          </a:p>
          <a:p>
            <a:pPr algn="just" marL="15240" marR="5080" indent="-635">
              <a:lnSpc>
                <a:spcPct val="116799"/>
              </a:lnSpc>
            </a:pPr>
            <a:r>
              <a:rPr dirty="0" sz="1600" b="1">
                <a:solidFill>
                  <a:srgbClr val="131313"/>
                </a:solidFill>
                <a:latin typeface="Arial"/>
                <a:cs typeface="Arial"/>
              </a:rPr>
              <a:t>PIVIC</a:t>
            </a:r>
            <a:r>
              <a:rPr dirty="0" sz="1600" spc="280" b="1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61616"/>
                </a:solidFill>
                <a:latin typeface="Arial"/>
                <a:cs typeface="Arial"/>
              </a:rPr>
              <a:t>ENERGY</a:t>
            </a:r>
            <a:r>
              <a:rPr dirty="0" sz="1600" spc="3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31313"/>
                </a:solidFill>
                <a:latin typeface="Arial"/>
                <a:cs typeface="Arial"/>
              </a:rPr>
              <a:t>LIMITED</a:t>
            </a:r>
            <a:r>
              <a:rPr dirty="0" sz="1600" spc="265" b="1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is</a:t>
            </a:r>
            <a:r>
              <a:rPr dirty="0" sz="1600" spc="20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professionally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managed</a:t>
            </a:r>
            <a:r>
              <a:rPr dirty="0" sz="1600" spc="3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by</a:t>
            </a:r>
            <a:r>
              <a:rPr dirty="0" sz="1600" spc="2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</a:t>
            </a:r>
            <a:r>
              <a:rPr dirty="0" sz="1600" spc="1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team</a:t>
            </a:r>
            <a:r>
              <a:rPr dirty="0" sz="1600" spc="2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81818"/>
                </a:solidFill>
                <a:latin typeface="Arial MT"/>
                <a:cs typeface="Arial MT"/>
              </a:rPr>
              <a:t>of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highly</a:t>
            </a:r>
            <a:r>
              <a:rPr dirty="0" sz="1600" spc="395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skilled</a:t>
            </a:r>
            <a:r>
              <a:rPr dirty="0" sz="1600" spc="365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35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80808"/>
                </a:solidFill>
                <a:latin typeface="Arial MT"/>
                <a:cs typeface="Arial MT"/>
              </a:rPr>
              <a:t>experienced</a:t>
            </a:r>
            <a:r>
              <a:rPr dirty="0" sz="1600" spc="395">
                <a:solidFill>
                  <a:srgbClr val="080808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technical</a:t>
            </a:r>
            <a:r>
              <a:rPr dirty="0" sz="1600" spc="43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36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131313"/>
                </a:solidFill>
                <a:latin typeface="Arial MT"/>
                <a:cs typeface="Arial MT"/>
              </a:rPr>
              <a:t>management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professionals,</a:t>
            </a:r>
            <a:r>
              <a:rPr dirty="0" sz="1600" spc="2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with</a:t>
            </a:r>
            <a:r>
              <a:rPr dirty="0" sz="1600" spc="2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</a:t>
            </a:r>
            <a:r>
              <a:rPr dirty="0" sz="1600" spc="15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cumulative</a:t>
            </a:r>
            <a:r>
              <a:rPr dirty="0" sz="1600" spc="3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work</a:t>
            </a:r>
            <a:r>
              <a:rPr dirty="0" sz="1600" spc="33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</a:t>
            </a:r>
            <a:r>
              <a:rPr dirty="0" sz="1600" spc="3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18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excess</a:t>
            </a:r>
            <a:r>
              <a:rPr dirty="0" sz="1600" spc="3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of(40)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years</a:t>
            </a:r>
            <a:r>
              <a:rPr dirty="0" sz="1600" spc="17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1600" spc="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4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Oil</a:t>
            </a:r>
            <a:r>
              <a:rPr dirty="0" sz="1600" spc="114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&amp;</a:t>
            </a:r>
            <a:r>
              <a:rPr dirty="0" sz="1600" spc="10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Gas</a:t>
            </a:r>
            <a:r>
              <a:rPr dirty="0" sz="1600" spc="1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Industry.</a:t>
            </a:r>
            <a:r>
              <a:rPr dirty="0" sz="1600" spc="2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We</a:t>
            </a:r>
            <a:r>
              <a:rPr dirty="0" sz="1600" spc="1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dirty="0" sz="1600" spc="11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also</a:t>
            </a:r>
            <a:r>
              <a:rPr dirty="0" sz="1600" spc="14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</a:t>
            </a:r>
            <a:r>
              <a:rPr dirty="0" sz="160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synergy</a:t>
            </a:r>
            <a:r>
              <a:rPr dirty="0" sz="1600" spc="2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1600" spc="1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F0F0F"/>
                </a:solidFill>
                <a:latin typeface="Arial MT"/>
                <a:cs typeface="Arial MT"/>
              </a:rPr>
              <a:t>some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reputable</a:t>
            </a:r>
            <a:r>
              <a:rPr dirty="0" sz="1600" spc="29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foreign</a:t>
            </a:r>
            <a:r>
              <a:rPr dirty="0" sz="1600" spc="28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companies</a:t>
            </a:r>
            <a:r>
              <a:rPr dirty="0" sz="1600" spc="33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who</a:t>
            </a:r>
            <a:r>
              <a:rPr dirty="0" sz="1600" spc="27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provide</a:t>
            </a:r>
            <a:r>
              <a:rPr dirty="0" sz="1600" spc="27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techniGal</a:t>
            </a:r>
            <a:r>
              <a:rPr dirty="0" sz="1600" spc="31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 spc="145">
                <a:solidFill>
                  <a:srgbClr val="111111"/>
                </a:solidFill>
                <a:latin typeface="Arial MT"/>
                <a:cs typeface="Arial MT"/>
              </a:rPr>
              <a:t>suppol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from</a:t>
            </a:r>
            <a:r>
              <a:rPr dirty="0" sz="1600" spc="-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time</a:t>
            </a:r>
            <a:r>
              <a:rPr dirty="0" sz="1600" spc="-10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to</a:t>
            </a:r>
            <a:r>
              <a:rPr dirty="0" sz="1600" spc="-10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95605"/>
            <a:ext cx="7772400" cy="14131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742" y="4293523"/>
            <a:ext cx="228477" cy="2078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9032" y="4293523"/>
            <a:ext cx="228477" cy="2078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2184" y="2310937"/>
            <a:ext cx="2691884" cy="3906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3218" y="1147156"/>
            <a:ext cx="3929818" cy="38654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23948"/>
            <a:ext cx="2446789" cy="4405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47636" y="332508"/>
            <a:ext cx="303252" cy="39485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891968" y="498186"/>
            <a:ext cx="344932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340" algn="l"/>
                <a:tab pos="2223135" algn="l"/>
              </a:tabLst>
            </a:pPr>
            <a:r>
              <a:rPr dirty="0" sz="1300" spc="75">
                <a:solidFill>
                  <a:srgbClr val="1C1344"/>
                </a:solidFill>
                <a:latin typeface="Arial MT"/>
                <a:cs typeface="Arial MT"/>
              </a:rPr>
              <a:t>P</a:t>
            </a:r>
            <a:r>
              <a:rPr dirty="0" sz="1300" spc="254">
                <a:solidFill>
                  <a:srgbClr val="1C134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14F"/>
                </a:solidFill>
                <a:latin typeface="Arial MT"/>
                <a:cs typeface="Arial MT"/>
              </a:rPr>
              <a:t>I</a:t>
            </a:r>
            <a:r>
              <a:rPr dirty="0" sz="1300" spc="355">
                <a:solidFill>
                  <a:srgbClr val="1C11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A1F5B"/>
                </a:solidFill>
                <a:latin typeface="Arial MT"/>
                <a:cs typeface="Arial MT"/>
              </a:rPr>
              <a:t>V</a:t>
            </a:r>
            <a:r>
              <a:rPr dirty="0" sz="1300" spc="285">
                <a:solidFill>
                  <a:srgbClr val="2A1F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14F"/>
                </a:solidFill>
                <a:latin typeface="Arial MT"/>
                <a:cs typeface="Arial MT"/>
              </a:rPr>
              <a:t>I</a:t>
            </a:r>
            <a:r>
              <a:rPr dirty="0" sz="1300" spc="355">
                <a:solidFill>
                  <a:srgbClr val="1F114F"/>
                </a:solidFill>
                <a:latin typeface="Arial MT"/>
                <a:cs typeface="Arial MT"/>
              </a:rPr>
              <a:t> </a:t>
            </a:r>
            <a:r>
              <a:rPr dirty="0" sz="1300" spc="30">
                <a:solidFill>
                  <a:srgbClr val="211556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211556"/>
                </a:solidFill>
                <a:latin typeface="Arial MT"/>
                <a:cs typeface="Arial MT"/>
              </a:rPr>
              <a:t>	</a:t>
            </a:r>
            <a:r>
              <a:rPr dirty="0" sz="1300" spc="85">
                <a:solidFill>
                  <a:srgbClr val="281C5D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81C5D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1F0F60"/>
                </a:solidFill>
                <a:latin typeface="Arial MT"/>
                <a:cs typeface="Arial MT"/>
              </a:rPr>
              <a:t>N</a:t>
            </a:r>
            <a:r>
              <a:rPr dirty="0" sz="1300" spc="265">
                <a:solidFill>
                  <a:srgbClr val="1F0F60"/>
                </a:solidFill>
                <a:latin typeface="Arial MT"/>
                <a:cs typeface="Arial MT"/>
              </a:rPr>
              <a:t> </a:t>
            </a:r>
            <a:r>
              <a:rPr dirty="0" sz="1300" spc="85">
                <a:solidFill>
                  <a:srgbClr val="241664"/>
                </a:solidFill>
                <a:latin typeface="Arial MT"/>
                <a:cs typeface="Arial MT"/>
              </a:rPr>
              <a:t>E</a:t>
            </a:r>
            <a:r>
              <a:rPr dirty="0" sz="1300" spc="250">
                <a:solidFill>
                  <a:srgbClr val="24166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560"/>
                </a:solidFill>
                <a:latin typeface="Arial MT"/>
                <a:cs typeface="Arial MT"/>
              </a:rPr>
              <a:t>R</a:t>
            </a:r>
            <a:r>
              <a:rPr dirty="0" sz="1300" spc="350">
                <a:solidFill>
                  <a:srgbClr val="231560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8186E"/>
                </a:solidFill>
                <a:latin typeface="Arial MT"/>
                <a:cs typeface="Arial MT"/>
              </a:rPr>
              <a:t>G</a:t>
            </a:r>
            <a:r>
              <a:rPr dirty="0" sz="1300" spc="265">
                <a:solidFill>
                  <a:srgbClr val="28186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61A5D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61A5D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231567"/>
                </a:solidFill>
                <a:latin typeface="Arial MT"/>
                <a:cs typeface="Arial MT"/>
              </a:rPr>
              <a:t>L</a:t>
            </a:r>
            <a:r>
              <a:rPr dirty="0" sz="1300" spc="365">
                <a:solidFill>
                  <a:srgbClr val="23156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5B"/>
                </a:solidFill>
                <a:latin typeface="Arial MT"/>
                <a:cs typeface="Arial MT"/>
              </a:rPr>
              <a:t>I</a:t>
            </a:r>
            <a:r>
              <a:rPr dirty="0" sz="1300" spc="375">
                <a:solidFill>
                  <a:srgbClr val="2116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50850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15085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55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5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356"/>
                </a:solidFill>
                <a:latin typeface="Arial MT"/>
                <a:cs typeface="Arial MT"/>
              </a:rPr>
              <a:t>T</a:t>
            </a:r>
            <a:r>
              <a:rPr dirty="0" sz="1300" spc="300">
                <a:solidFill>
                  <a:srgbClr val="1D1356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0F0544"/>
                </a:solidFill>
                <a:latin typeface="Arial MT"/>
                <a:cs typeface="Arial MT"/>
              </a:rPr>
              <a:t>E</a:t>
            </a:r>
            <a:r>
              <a:rPr dirty="0" sz="1300" spc="275">
                <a:solidFill>
                  <a:srgbClr val="0F0544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160C44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3240" y="1610359"/>
            <a:ext cx="6746240" cy="5118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835"/>
              </a:lnSpc>
              <a:spcBef>
                <a:spcPts val="135"/>
              </a:spcBef>
            </a:pP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1600" spc="17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work</a:t>
            </a:r>
            <a:r>
              <a:rPr dirty="0" sz="1600" spc="17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assiduously</a:t>
            </a:r>
            <a:r>
              <a:rPr dirty="0" sz="1600" spc="25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5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600" spc="10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deliver</a:t>
            </a:r>
            <a:r>
              <a:rPr dirty="0" sz="1600" spc="204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professional</a:t>
            </a:r>
            <a:r>
              <a:rPr dirty="0" sz="1600" spc="1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and</a:t>
            </a:r>
            <a:r>
              <a:rPr dirty="0" sz="1600" spc="15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quality</a:t>
            </a:r>
            <a:r>
              <a:rPr dirty="0" sz="1600" spc="18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service(s)</a:t>
            </a:r>
            <a:r>
              <a:rPr dirty="0" sz="1600" spc="3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50">
                <a:solidFill>
                  <a:srgbClr val="131313"/>
                </a:solidFill>
                <a:latin typeface="Arial MT"/>
                <a:cs typeface="Arial MT"/>
              </a:rPr>
              <a:t>to</a:t>
            </a:r>
            <a:r>
              <a:rPr dirty="0" sz="1600" spc="1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our</a:t>
            </a:r>
            <a:endParaRPr sz="1600">
              <a:latin typeface="Arial MT"/>
              <a:cs typeface="Arial MT"/>
            </a:endParaRPr>
          </a:p>
          <a:p>
            <a:pPr marL="17145">
              <a:lnSpc>
                <a:spcPts val="1955"/>
              </a:lnSpc>
            </a:pPr>
            <a:r>
              <a:rPr dirty="0" sz="1700">
                <a:solidFill>
                  <a:srgbClr val="111111"/>
                </a:solidFill>
                <a:latin typeface="Arial MT"/>
                <a:cs typeface="Arial MT"/>
              </a:rPr>
              <a:t>clients</a:t>
            </a:r>
            <a:r>
              <a:rPr dirty="0" sz="170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1700" spc="-1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51515"/>
                </a:solidFill>
                <a:latin typeface="Arial MT"/>
                <a:cs typeface="Arial MT"/>
              </a:rPr>
              <a:t>time</a:t>
            </a:r>
            <a:r>
              <a:rPr dirty="0" sz="1700" spc="-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700" spc="-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0E0E0E"/>
                </a:solidFill>
                <a:latin typeface="Arial MT"/>
                <a:cs typeface="Arial MT"/>
              </a:rPr>
              <a:t>budget.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4545" y="2765828"/>
            <a:ext cx="6779895" cy="12103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3970" marR="5080" indent="-1905">
              <a:lnSpc>
                <a:spcPct val="95900"/>
              </a:lnSpc>
              <a:spcBef>
                <a:spcPts val="215"/>
              </a:spcBef>
            </a:pP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PIVIC</a:t>
            </a:r>
            <a:r>
              <a:rPr dirty="0" sz="1600" spc="12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ENERGY</a:t>
            </a:r>
            <a:r>
              <a:rPr dirty="0" sz="1600" spc="140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LIMITED</a:t>
            </a:r>
            <a:r>
              <a:rPr dirty="0" sz="1600" spc="13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1600" spc="80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focused</a:t>
            </a:r>
            <a:r>
              <a:rPr dirty="0" sz="1600" spc="13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 spc="55">
                <a:solidFill>
                  <a:srgbClr val="0F0F0F"/>
                </a:solidFill>
                <a:latin typeface="Arial MT"/>
                <a:cs typeface="Arial MT"/>
              </a:rPr>
              <a:t>on</a:t>
            </a:r>
            <a:r>
              <a:rPr dirty="0" sz="1600" spc="345">
                <a:solidFill>
                  <a:srgbClr val="0F0F0F"/>
                </a:solidFill>
                <a:latin typeface="Arial MT"/>
                <a:cs typeface="Arial MT"/>
              </a:rPr>
              <a:t> 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e0ectively</a:t>
            </a:r>
            <a:r>
              <a:rPr dirty="0" sz="1600" spc="16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and</a:t>
            </a:r>
            <a:r>
              <a:rPr dirty="0" sz="1600" spc="125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e0iciently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growing</a:t>
            </a:r>
            <a:r>
              <a:rPr dirty="0" sz="1600" spc="10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our</a:t>
            </a:r>
            <a:r>
              <a:rPr dirty="0" sz="1600" spc="10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core</a:t>
            </a:r>
            <a:r>
              <a:rPr dirty="0" sz="1600" spc="4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values</a:t>
            </a:r>
            <a:r>
              <a:rPr dirty="0" sz="1600" spc="10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285">
                <a:solidFill>
                  <a:srgbClr val="111111"/>
                </a:solidFill>
                <a:latin typeface="Arial MT"/>
                <a:cs typeface="Arial MT"/>
              </a:rPr>
              <a:t> 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competencies</a:t>
            </a:r>
            <a:r>
              <a:rPr dirty="0" sz="1600" spc="114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 spc="50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dirty="0" sz="1600" spc="275">
                <a:solidFill>
                  <a:srgbClr val="0F0F0F"/>
                </a:solidFill>
                <a:latin typeface="Arial MT"/>
                <a:cs typeface="Arial MT"/>
              </a:rPr>
              <a:t>  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8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1600" spc="35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 spc="-20">
                <a:solidFill>
                  <a:srgbClr val="0A0A0A"/>
                </a:solidFill>
                <a:latin typeface="Arial MT"/>
                <a:cs typeface="Arial MT"/>
              </a:rPr>
              <a:t>most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preferred</a:t>
            </a:r>
            <a:r>
              <a:rPr dirty="0" sz="1600" spc="4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“GO</a:t>
            </a:r>
            <a:r>
              <a:rPr dirty="0" sz="1600" spc="30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TO"</a:t>
            </a:r>
            <a:r>
              <a:rPr dirty="0" sz="1600" spc="3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service</a:t>
            </a:r>
            <a:r>
              <a:rPr dirty="0" sz="1600" spc="39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company</a:t>
            </a:r>
            <a:r>
              <a:rPr dirty="0" sz="1600" spc="3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in</a:t>
            </a:r>
            <a:r>
              <a:rPr dirty="0" sz="1600" spc="24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the</a:t>
            </a:r>
            <a:r>
              <a:rPr dirty="0" sz="1600" spc="29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oil</a:t>
            </a:r>
            <a:r>
              <a:rPr dirty="0" sz="1600" spc="25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3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gas</a:t>
            </a:r>
            <a:r>
              <a:rPr dirty="0" sz="1600" spc="27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industry</a:t>
            </a:r>
            <a:r>
              <a:rPr dirty="0" sz="1600" spc="35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that</a:t>
            </a:r>
            <a:r>
              <a:rPr dirty="0" sz="1600" spc="3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is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sensitive</a:t>
            </a:r>
            <a:r>
              <a:rPr dirty="0" sz="1600" spc="275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 spc="50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1600" spc="254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80808"/>
                </a:solidFill>
                <a:latin typeface="Arial MT"/>
                <a:cs typeface="Arial MT"/>
              </a:rPr>
              <a:t>clients</a:t>
            </a:r>
            <a:r>
              <a:rPr dirty="0" sz="1600" spc="320">
                <a:solidFill>
                  <a:srgbClr val="080808"/>
                </a:solidFill>
                <a:latin typeface="Arial MT"/>
                <a:cs typeface="Arial MT"/>
              </a:rPr>
              <a:t>    </a:t>
            </a:r>
            <a:r>
              <a:rPr dirty="0" sz="1600">
                <a:latin typeface="Arial MT"/>
                <a:cs typeface="Arial MT"/>
              </a:rPr>
              <a:t>technical</a:t>
            </a:r>
            <a:r>
              <a:rPr dirty="0" sz="1600" spc="325">
                <a:latin typeface="Arial MT"/>
                <a:cs typeface="Arial MT"/>
              </a:rPr>
              <a:t>  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27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professional</a:t>
            </a:r>
            <a:r>
              <a:rPr dirty="0" sz="1600" spc="34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needs</a:t>
            </a:r>
            <a:r>
              <a:rPr dirty="0" sz="1600" spc="30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80808"/>
                </a:solidFill>
                <a:latin typeface="Arial MT"/>
                <a:cs typeface="Arial MT"/>
              </a:rPr>
              <a:t>without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compromising</a:t>
            </a:r>
            <a:r>
              <a:rPr dirty="0" sz="1600" spc="2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safety</a:t>
            </a:r>
            <a:r>
              <a:rPr dirty="0" sz="1600" spc="8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1600" spc="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3240" y="4680006"/>
            <a:ext cx="6788784" cy="3348354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just" marL="17780" marR="5080" indent="-5715">
              <a:lnSpc>
                <a:spcPts val="1830"/>
              </a:lnSpc>
              <a:spcBef>
                <a:spcPts val="235"/>
              </a:spcBef>
            </a:pP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1600" spc="170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company</a:t>
            </a:r>
            <a:r>
              <a:rPr dirty="0" sz="1600" spc="24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is</a:t>
            </a:r>
            <a:r>
              <a:rPr dirty="0" sz="1600" spc="140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structured</a:t>
            </a:r>
            <a:r>
              <a:rPr dirty="0" sz="1600" spc="22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into</a:t>
            </a:r>
            <a:r>
              <a:rPr dirty="0" sz="1600" spc="155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three</a:t>
            </a:r>
            <a:r>
              <a:rPr dirty="0" sz="1600" spc="18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major</a:t>
            </a:r>
            <a:r>
              <a:rPr dirty="0" sz="1600" spc="204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 spc="95">
                <a:solidFill>
                  <a:srgbClr val="0E0E0E"/>
                </a:solidFill>
                <a:latin typeface="Arial MT"/>
                <a:cs typeface="Arial MT"/>
              </a:rPr>
              <a:t>depalments</a:t>
            </a:r>
            <a:r>
              <a:rPr dirty="0" sz="1600" spc="220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namely: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Engineering/TeGhniGal</a:t>
            </a:r>
            <a:r>
              <a:rPr dirty="0" sz="1600" spc="30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Support</a:t>
            </a:r>
            <a:r>
              <a:rPr dirty="0" sz="1600" spc="4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services,</a:t>
            </a:r>
            <a:r>
              <a:rPr dirty="0" sz="1600" spc="40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Project</a:t>
            </a:r>
            <a:r>
              <a:rPr dirty="0" sz="1600" spc="55">
                <a:latin typeface="Arial MT"/>
                <a:cs typeface="Arial MT"/>
              </a:rPr>
              <a:t>  </a:t>
            </a:r>
            <a:r>
              <a:rPr dirty="0" sz="1600" spc="-10">
                <a:latin typeface="Arial MT"/>
                <a:cs typeface="Arial MT"/>
              </a:rPr>
              <a:t>Management/human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capital</a:t>
            </a:r>
            <a:r>
              <a:rPr dirty="0" sz="1600" spc="2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supply</a:t>
            </a:r>
            <a:r>
              <a:rPr dirty="0" sz="1600" spc="35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4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Procurement.</a:t>
            </a:r>
            <a:r>
              <a:rPr dirty="0" sz="1600" spc="6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4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departments</a:t>
            </a:r>
            <a:r>
              <a:rPr dirty="0" sz="1600" spc="9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o0er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 spc="-50">
                <a:solidFill>
                  <a:srgbClr val="161616"/>
                </a:solidFill>
                <a:latin typeface="Arial MT"/>
                <a:cs typeface="Arial MT"/>
              </a:rPr>
              <a:t>a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wide</a:t>
            </a:r>
            <a:r>
              <a:rPr dirty="0" sz="1600" spc="-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range</a:t>
            </a:r>
            <a:r>
              <a:rPr dirty="0" sz="1600" spc="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60" i="1">
                <a:solidFill>
                  <a:srgbClr val="0F0F0F"/>
                </a:solidFill>
                <a:latin typeface="Arial"/>
                <a:cs typeface="Arial"/>
              </a:rPr>
              <a:t>o1</a:t>
            </a:r>
            <a:r>
              <a:rPr dirty="0" sz="1600" spc="-110" i="1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products</a:t>
            </a:r>
            <a:r>
              <a:rPr dirty="0" sz="1600" spc="1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  <a:p>
            <a:pPr algn="just" marL="14604">
              <a:lnSpc>
                <a:spcPts val="2245"/>
              </a:lnSpc>
              <a:spcBef>
                <a:spcPts val="1705"/>
              </a:spcBef>
            </a:pPr>
            <a:r>
              <a:rPr dirty="0" sz="1900" spc="65">
                <a:solidFill>
                  <a:srgbClr val="9A1D18"/>
                </a:solidFill>
                <a:latin typeface="Arial MT"/>
                <a:cs typeface="Arial MT"/>
              </a:rPr>
              <a:t>ENGINEERING/TECHNICAL</a:t>
            </a:r>
            <a:r>
              <a:rPr dirty="0" sz="1900" spc="-260">
                <a:solidFill>
                  <a:srgbClr val="9A1D18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8E1D11"/>
                </a:solidFill>
                <a:latin typeface="Arial MT"/>
                <a:cs typeface="Arial MT"/>
              </a:rPr>
              <a:t>SUPPORT</a:t>
            </a:r>
            <a:r>
              <a:rPr dirty="0" sz="1900" spc="65">
                <a:solidFill>
                  <a:srgbClr val="8E1D11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951F16"/>
                </a:solidFill>
                <a:latin typeface="Arial MT"/>
                <a:cs typeface="Arial MT"/>
              </a:rPr>
              <a:t>DIVISION</a:t>
            </a:r>
            <a:endParaRPr sz="1900">
              <a:latin typeface="Arial MT"/>
              <a:cs typeface="Arial MT"/>
            </a:endParaRPr>
          </a:p>
          <a:p>
            <a:pPr algn="just" marL="13970" marR="9525" indent="-1905">
              <a:lnSpc>
                <a:spcPct val="94900"/>
              </a:lnSpc>
              <a:spcBef>
                <a:spcPts val="65"/>
              </a:spcBef>
            </a:pP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This</a:t>
            </a:r>
            <a:r>
              <a:rPr dirty="0" sz="1600" spc="-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department</a:t>
            </a:r>
            <a:r>
              <a:rPr dirty="0" sz="1600" spc="2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provides</a:t>
            </a:r>
            <a:r>
              <a:rPr dirty="0" sz="1600" spc="1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end</a:t>
            </a:r>
            <a:r>
              <a:rPr dirty="0" sz="16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end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services</a:t>
            </a:r>
            <a:r>
              <a:rPr dirty="0" sz="1600" spc="1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1600" spc="-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construction,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operational </a:t>
            </a:r>
            <a:r>
              <a:rPr dirty="0" sz="1600" spc="2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30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111111"/>
                </a:solidFill>
                <a:latin typeface="Arial MT"/>
                <a:cs typeface="Arial MT"/>
              </a:rPr>
              <a:t>rig</a:t>
            </a:r>
            <a:r>
              <a:rPr dirty="0" sz="1600" spc="2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maintenance</a:t>
            </a:r>
            <a:r>
              <a:rPr dirty="0" sz="1600" spc="409"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services</a:t>
            </a:r>
            <a:r>
              <a:rPr dirty="0" sz="1600" spc="395"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0C0C0C"/>
                </a:solidFill>
                <a:latin typeface="Arial MT"/>
                <a:cs typeface="Arial MT"/>
              </a:rPr>
              <a:t>as</a:t>
            </a:r>
            <a:r>
              <a:rPr dirty="0" sz="1600" spc="3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111111"/>
                </a:solidFill>
                <a:latin typeface="Arial MT"/>
                <a:cs typeface="Arial MT"/>
              </a:rPr>
              <a:t>well</a:t>
            </a:r>
            <a:r>
              <a:rPr dirty="0" sz="1600" spc="2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0F0F0F"/>
                </a:solidFill>
                <a:latin typeface="Arial MT"/>
                <a:cs typeface="Arial MT"/>
              </a:rPr>
              <a:t>as</a:t>
            </a:r>
            <a:r>
              <a:rPr dirty="0" sz="1600" spc="2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Fabrication/Construction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31313"/>
                </a:solidFill>
                <a:latin typeface="Arial MT"/>
                <a:cs typeface="Arial MT"/>
              </a:rPr>
              <a:t>and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installation</a:t>
            </a:r>
            <a:r>
              <a:rPr dirty="0" sz="1650" spc="4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5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dirty="0" sz="1650" spc="15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50">
                <a:latin typeface="Arial MT"/>
                <a:cs typeface="Arial MT"/>
              </a:rPr>
              <a:t>facilities,</a:t>
            </a:r>
            <a:r>
              <a:rPr dirty="0" sz="1650" spc="15">
                <a:latin typeface="Arial MT"/>
                <a:cs typeface="Arial MT"/>
              </a:rPr>
              <a:t> 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testing,</a:t>
            </a:r>
            <a:r>
              <a:rPr dirty="0" sz="1650" spc="3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50" spc="-10">
                <a:latin typeface="Arial MT"/>
                <a:cs typeface="Arial MT"/>
              </a:rPr>
              <a:t>pre-</a:t>
            </a:r>
            <a:r>
              <a:rPr dirty="0" sz="1650">
                <a:latin typeface="Arial MT"/>
                <a:cs typeface="Arial MT"/>
              </a:rPr>
              <a:t>Gommissioning,</a:t>
            </a:r>
            <a:r>
              <a:rPr dirty="0" sz="1650" spc="39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commission</a:t>
            </a:r>
            <a:r>
              <a:rPr dirty="0" sz="1650" spc="70">
                <a:latin typeface="Arial MT"/>
                <a:cs typeface="Arial MT"/>
              </a:rPr>
              <a:t>  </a:t>
            </a:r>
            <a:r>
              <a:rPr dirty="0" sz="1650" spc="-25">
                <a:latin typeface="Arial MT"/>
                <a:cs typeface="Arial MT"/>
              </a:rPr>
              <a:t>and </a:t>
            </a:r>
            <a:r>
              <a:rPr dirty="0" sz="1650" spc="-20">
                <a:solidFill>
                  <a:srgbClr val="111111"/>
                </a:solidFill>
                <a:latin typeface="Arial MT"/>
                <a:cs typeface="Arial MT"/>
              </a:rPr>
              <a:t>start-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up</a:t>
            </a:r>
            <a:r>
              <a:rPr dirty="0" sz="1650" spc="3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61616"/>
                </a:solidFill>
                <a:latin typeface="Arial MT"/>
                <a:cs typeface="Arial MT"/>
              </a:rPr>
              <a:t>as</a:t>
            </a:r>
            <a:r>
              <a:rPr dirty="0" sz="1650" spc="3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well</a:t>
            </a:r>
            <a:r>
              <a:rPr dirty="0" sz="1650" spc="2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as</a:t>
            </a:r>
            <a:r>
              <a:rPr dirty="0" sz="1650" spc="2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650" spc="2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supply</a:t>
            </a:r>
            <a:r>
              <a:rPr dirty="0" sz="1650" spc="3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E0E0E"/>
                </a:solidFill>
                <a:latin typeface="Arial MT"/>
                <a:cs typeface="Arial MT"/>
              </a:rPr>
              <a:t>of</a:t>
            </a:r>
            <a:r>
              <a:rPr dirty="0" sz="1650" spc="3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human</a:t>
            </a:r>
            <a:r>
              <a:rPr dirty="0" sz="1650" spc="3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capital.</a:t>
            </a:r>
            <a:r>
              <a:rPr dirty="0" sz="1650" spc="3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We</a:t>
            </a:r>
            <a:r>
              <a:rPr dirty="0" sz="1650" spc="2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look</a:t>
            </a:r>
            <a:r>
              <a:rPr dirty="0" sz="1650" spc="3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beyond</a:t>
            </a:r>
            <a:r>
              <a:rPr dirty="0" sz="1650" spc="315"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0F0F0F"/>
                </a:solidFill>
                <a:latin typeface="Arial MT"/>
                <a:cs typeface="Arial MT"/>
              </a:rPr>
              <a:t>the </a:t>
            </a:r>
            <a:r>
              <a:rPr dirty="0" sz="1600" spc="-25">
                <a:latin typeface="Arial MT"/>
                <a:cs typeface="Arial MT"/>
              </a:rPr>
              <a:t>seleGtion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600" spc="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contractors,</a:t>
            </a:r>
            <a:r>
              <a:rPr dirty="0" sz="1600" spc="18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mobilization</a:t>
            </a:r>
            <a:r>
              <a:rPr dirty="0" sz="1600" spc="20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plants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equipment,</a:t>
            </a:r>
            <a:r>
              <a:rPr dirty="0" sz="1600" spc="1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Personnel </a:t>
            </a:r>
            <a:r>
              <a:rPr dirty="0" sz="1600" spc="-25">
                <a:solidFill>
                  <a:srgbClr val="0F0F0F"/>
                </a:solidFill>
                <a:latin typeface="Arial MT"/>
                <a:cs typeface="Arial MT"/>
              </a:rPr>
              <a:t>resourGes</a:t>
            </a:r>
            <a:r>
              <a:rPr dirty="0" sz="1600" spc="2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deployment,</a:t>
            </a:r>
            <a:r>
              <a:rPr dirty="0" sz="1600" spc="3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develop/review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construction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issues</a:t>
            </a:r>
            <a:r>
              <a:rPr dirty="0" sz="1600" spc="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Q/HSE </a:t>
            </a:r>
            <a:r>
              <a:rPr dirty="0" sz="1600">
                <a:latin typeface="Arial MT"/>
                <a:cs typeface="Arial MT"/>
              </a:rPr>
              <a:t>functions</a:t>
            </a:r>
            <a:r>
              <a:rPr dirty="0" sz="1600" spc="50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4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229">
                <a:latin typeface="Arial MT"/>
                <a:cs typeface="Arial MT"/>
              </a:rPr>
              <a:t> 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that</a:t>
            </a:r>
            <a:r>
              <a:rPr dirty="0" sz="1600" spc="3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projects</a:t>
            </a:r>
            <a:r>
              <a:rPr dirty="0" sz="1600" spc="2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4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delivered</a:t>
            </a:r>
            <a:r>
              <a:rPr dirty="0" sz="1600" spc="6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1600" spc="4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schedule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46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30">
                <a:solidFill>
                  <a:srgbClr val="161616"/>
                </a:solidFill>
                <a:latin typeface="Arial MT"/>
                <a:cs typeface="Arial MT"/>
              </a:rPr>
              <a:t>on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budget</a:t>
            </a:r>
            <a:r>
              <a:rPr dirty="0" sz="1600" spc="8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without</a:t>
            </a:r>
            <a:r>
              <a:rPr dirty="0" sz="1600" spc="125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compromising</a:t>
            </a:r>
            <a:r>
              <a:rPr dirty="0" sz="1600" spc="24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quality</a:t>
            </a:r>
            <a:r>
              <a:rPr dirty="0" sz="1600" spc="10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1600" spc="-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1oIIowing</a:t>
            </a:r>
            <a:r>
              <a:rPr dirty="0" sz="1600" spc="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areas: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05590"/>
            <a:ext cx="7772400" cy="13946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0488"/>
            <a:ext cx="2423160" cy="4329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2126" y="328895"/>
            <a:ext cx="299258" cy="3913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8167" y="488623"/>
            <a:ext cx="6727825" cy="4778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6765">
              <a:lnSpc>
                <a:spcPct val="100000"/>
              </a:lnSpc>
              <a:spcBef>
                <a:spcPts val="95"/>
              </a:spcBef>
              <a:tabLst>
                <a:tab pos="4248785" algn="l"/>
                <a:tab pos="5517515" algn="l"/>
              </a:tabLst>
            </a:pPr>
            <a:r>
              <a:rPr dirty="0" sz="1300">
                <a:solidFill>
                  <a:srgbClr val="1C1541"/>
                </a:solidFill>
                <a:latin typeface="Arial MT"/>
                <a:cs typeface="Arial MT"/>
              </a:rPr>
              <a:t>P</a:t>
            </a:r>
            <a:r>
              <a:rPr dirty="0" sz="1300" spc="300">
                <a:solidFill>
                  <a:srgbClr val="1C154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548"/>
                </a:solidFill>
                <a:latin typeface="Arial MT"/>
                <a:cs typeface="Arial MT"/>
              </a:rPr>
              <a:t>I</a:t>
            </a:r>
            <a:r>
              <a:rPr dirty="0" sz="1300" spc="340">
                <a:solidFill>
                  <a:srgbClr val="1C1548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81A57"/>
                </a:solidFill>
                <a:latin typeface="Arial MT"/>
                <a:cs typeface="Arial MT"/>
              </a:rPr>
              <a:t>V</a:t>
            </a:r>
            <a:r>
              <a:rPr dirty="0" sz="1300" spc="290">
                <a:solidFill>
                  <a:srgbClr val="281A5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149"/>
                </a:solidFill>
                <a:latin typeface="Arial MT"/>
                <a:cs typeface="Arial MT"/>
              </a:rPr>
              <a:t>I</a:t>
            </a:r>
            <a:r>
              <a:rPr dirty="0" sz="1300" spc="360">
                <a:solidFill>
                  <a:srgbClr val="1C1149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80C54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180C54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23165D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3165D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A1A6E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A1A6E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C0C62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1C0C6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A1670"/>
                </a:solidFill>
                <a:latin typeface="Arial MT"/>
                <a:cs typeface="Arial MT"/>
              </a:rPr>
              <a:t>R</a:t>
            </a:r>
            <a:r>
              <a:rPr dirty="0" sz="1300" spc="355">
                <a:solidFill>
                  <a:srgbClr val="2A167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0E5E"/>
                </a:solidFill>
                <a:latin typeface="Arial MT"/>
                <a:cs typeface="Arial MT"/>
              </a:rPr>
              <a:t>G</a:t>
            </a:r>
            <a:r>
              <a:rPr dirty="0" sz="1300" spc="285">
                <a:solidFill>
                  <a:srgbClr val="1C0E5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81C5D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81C5D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21155D"/>
                </a:solidFill>
                <a:latin typeface="Arial MT"/>
                <a:cs typeface="Arial MT"/>
              </a:rPr>
              <a:t>L</a:t>
            </a:r>
            <a:r>
              <a:rPr dirty="0" sz="1300" spc="335">
                <a:solidFill>
                  <a:srgbClr val="21155D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35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3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65B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2316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35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3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6"/>
                </a:solidFill>
                <a:latin typeface="Arial MT"/>
                <a:cs typeface="Arial MT"/>
              </a:rPr>
              <a:t>T</a:t>
            </a:r>
            <a:r>
              <a:rPr dirty="0" sz="1300" spc="265">
                <a:solidFill>
                  <a:srgbClr val="1C1346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C114F"/>
                </a:solidFill>
                <a:latin typeface="Arial MT"/>
                <a:cs typeface="Arial MT"/>
              </a:rPr>
              <a:t>E</a:t>
            </a:r>
            <a:r>
              <a:rPr dirty="0" sz="1300" spc="240">
                <a:solidFill>
                  <a:srgbClr val="1C114F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1C1348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300">
              <a:latin typeface="Arial MT"/>
              <a:cs typeface="Arial MT"/>
            </a:endParaRPr>
          </a:p>
          <a:p>
            <a:pPr marL="606425">
              <a:lnSpc>
                <a:spcPct val="100000"/>
              </a:lnSpc>
            </a:pP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Welding</a:t>
            </a:r>
            <a:r>
              <a:rPr dirty="0" sz="1600" spc="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&amp;Fabrication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Services</a:t>
            </a:r>
            <a:endParaRPr sz="1600">
              <a:latin typeface="Arial MT"/>
              <a:cs typeface="Arial MT"/>
            </a:endParaRPr>
          </a:p>
          <a:p>
            <a:pPr marL="605155">
              <a:lnSpc>
                <a:spcPct val="100000"/>
              </a:lnSpc>
              <a:spcBef>
                <a:spcPts val="80"/>
              </a:spcBef>
            </a:pPr>
            <a:r>
              <a:rPr dirty="0" sz="1600">
                <a:solidFill>
                  <a:srgbClr val="1A1A1A"/>
                </a:solidFill>
                <a:latin typeface="Arial MT"/>
                <a:cs typeface="Arial MT"/>
              </a:rPr>
              <a:t>Rig</a:t>
            </a:r>
            <a:r>
              <a:rPr dirty="0" sz="1600" spc="-1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Maintenance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Services/Modifications</a:t>
            </a:r>
            <a:endParaRPr sz="1600">
              <a:latin typeface="Arial MT"/>
              <a:cs typeface="Arial MT"/>
            </a:endParaRPr>
          </a:p>
          <a:p>
            <a:pPr marL="605155">
              <a:lnSpc>
                <a:spcPct val="100000"/>
              </a:lnSpc>
              <a:spcBef>
                <a:spcPts val="80"/>
              </a:spcBef>
              <a:tabLst>
                <a:tab pos="1395095" algn="l"/>
                <a:tab pos="1887220" algn="l"/>
                <a:tab pos="3220085" algn="l"/>
                <a:tab pos="3529965" algn="l"/>
                <a:tab pos="4238625" algn="l"/>
                <a:tab pos="4846955" algn="l"/>
                <a:tab pos="5763260" algn="l"/>
              </a:tabLst>
            </a:pP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Design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	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Construction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	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Skips,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0E0E0E"/>
                </a:solidFill>
                <a:latin typeface="Arial MT"/>
                <a:cs typeface="Arial MT"/>
              </a:rPr>
              <a:t>Load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baskets,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Platforms,</a:t>
            </a:r>
            <a:endParaRPr sz="1600">
              <a:latin typeface="Arial MT"/>
              <a:cs typeface="Arial MT"/>
            </a:endParaRPr>
          </a:p>
          <a:p>
            <a:pPr marL="607060">
              <a:lnSpc>
                <a:spcPct val="100000"/>
              </a:lnSpc>
              <a:spcBef>
                <a:spcPts val="180"/>
              </a:spcBef>
            </a:pPr>
            <a:r>
              <a:rPr dirty="0" sz="1500" spc="55">
                <a:solidFill>
                  <a:srgbClr val="0F0F0F"/>
                </a:solidFill>
                <a:latin typeface="Arial MT"/>
                <a:cs typeface="Arial MT"/>
              </a:rPr>
              <a:t>Containers</a:t>
            </a:r>
            <a:r>
              <a:rPr dirty="0" sz="1500" spc="1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1313"/>
                </a:solidFill>
                <a:latin typeface="Arial MT"/>
                <a:cs typeface="Arial MT"/>
              </a:rPr>
              <a:t>(10ft,</a:t>
            </a:r>
            <a:r>
              <a:rPr dirty="0" sz="150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51515"/>
                </a:solidFill>
                <a:latin typeface="Arial MT"/>
                <a:cs typeface="Arial MT"/>
              </a:rPr>
              <a:t>20ft</a:t>
            </a:r>
            <a:r>
              <a:rPr dirty="0" sz="150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00" spc="85">
                <a:solidFill>
                  <a:srgbClr val="0E0E0E"/>
                </a:solidFill>
                <a:latin typeface="Arial MT"/>
                <a:cs typeface="Arial MT"/>
              </a:rPr>
              <a:t>and</a:t>
            </a:r>
            <a:r>
              <a:rPr dirty="0" sz="1500" spc="-7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0F0F"/>
                </a:solidFill>
                <a:latin typeface="Arial MT"/>
                <a:cs typeface="Arial MT"/>
              </a:rPr>
              <a:t>40ft</a:t>
            </a:r>
            <a:r>
              <a:rPr dirty="0" sz="1500" spc="-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E0E0E"/>
                </a:solidFill>
                <a:latin typeface="Arial MT"/>
                <a:cs typeface="Arial MT"/>
              </a:rPr>
              <a:t>Range).</a:t>
            </a:r>
            <a:endParaRPr sz="1500">
              <a:latin typeface="Arial MT"/>
              <a:cs typeface="Arial MT"/>
            </a:endParaRPr>
          </a:p>
          <a:p>
            <a:pPr marL="605155">
              <a:lnSpc>
                <a:spcPct val="100000"/>
              </a:lnSpc>
              <a:spcBef>
                <a:spcPts val="150"/>
              </a:spcBef>
            </a:pPr>
            <a:r>
              <a:rPr dirty="0" sz="1550" spc="40">
                <a:solidFill>
                  <a:srgbClr val="080808"/>
                </a:solidFill>
                <a:latin typeface="Arial MT"/>
                <a:cs typeface="Arial MT"/>
              </a:rPr>
              <a:t>Electrical/Mechanical</a:t>
            </a:r>
            <a:r>
              <a:rPr dirty="0" sz="1550" spc="-14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Installation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131313"/>
                </a:solidFill>
                <a:latin typeface="Arial MT"/>
                <a:cs typeface="Arial MT"/>
              </a:rPr>
              <a:t>Works.</a:t>
            </a:r>
            <a:endParaRPr sz="1550">
              <a:latin typeface="Arial MT"/>
              <a:cs typeface="Arial MT"/>
            </a:endParaRPr>
          </a:p>
          <a:p>
            <a:pPr marL="607060">
              <a:lnSpc>
                <a:spcPct val="100000"/>
              </a:lnSpc>
              <a:spcBef>
                <a:spcPts val="140"/>
              </a:spcBef>
            </a:pP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Corrosion</a:t>
            </a:r>
            <a:r>
              <a:rPr dirty="0" sz="1550" spc="2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control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(Sponge-Jet</a:t>
            </a:r>
            <a:r>
              <a:rPr dirty="0" sz="1550" spc="2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Abrasive</a:t>
            </a:r>
            <a:r>
              <a:rPr dirty="0" sz="1550" spc="2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Blasting</a:t>
            </a:r>
            <a:r>
              <a:rPr dirty="0" sz="1550" spc="24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and</a:t>
            </a:r>
            <a:r>
              <a:rPr dirty="0" sz="1550" spc="7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C0C0C"/>
                </a:solidFill>
                <a:latin typeface="Arial MT"/>
                <a:cs typeface="Arial MT"/>
              </a:rPr>
              <a:t>Coating)</a:t>
            </a:r>
            <a:endParaRPr sz="155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  <a:spcBef>
                <a:spcPts val="90"/>
              </a:spcBef>
            </a:pPr>
            <a:r>
              <a:rPr dirty="0" sz="1600" spc="-30">
                <a:latin typeface="Arial MT"/>
                <a:cs typeface="Arial MT"/>
              </a:rPr>
              <a:t>Tank/Vessel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Cleaning</a:t>
            </a:r>
            <a:r>
              <a:rPr dirty="0" sz="16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Service</a:t>
            </a:r>
            <a:endParaRPr sz="1600">
              <a:latin typeface="Arial MT"/>
              <a:cs typeface="Arial MT"/>
            </a:endParaRPr>
          </a:p>
          <a:p>
            <a:pPr marL="605790">
              <a:lnSpc>
                <a:spcPct val="100000"/>
              </a:lnSpc>
              <a:spcBef>
                <a:spcPts val="165"/>
              </a:spcBef>
            </a:pPr>
            <a:r>
              <a:rPr dirty="0" sz="1500" spc="-10">
                <a:latin typeface="Arial MT"/>
                <a:cs typeface="Arial MT"/>
              </a:rPr>
              <a:t>FEEDS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5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1850" spc="55">
                <a:solidFill>
                  <a:srgbClr val="9C211C"/>
                </a:solidFill>
                <a:latin typeface="Arial MT"/>
                <a:cs typeface="Arial MT"/>
              </a:rPr>
              <a:t>PROJECT</a:t>
            </a:r>
            <a:r>
              <a:rPr dirty="0" sz="1850" spc="-30">
                <a:solidFill>
                  <a:srgbClr val="9C211C"/>
                </a:solidFill>
                <a:latin typeface="Arial MT"/>
                <a:cs typeface="Arial MT"/>
              </a:rPr>
              <a:t> </a:t>
            </a:r>
            <a:r>
              <a:rPr dirty="0" sz="1850" spc="100">
                <a:solidFill>
                  <a:srgbClr val="A31D18"/>
                </a:solidFill>
                <a:latin typeface="Arial MT"/>
                <a:cs typeface="Arial MT"/>
              </a:rPr>
              <a:t>MANAGEMENT</a:t>
            </a:r>
            <a:r>
              <a:rPr dirty="0" sz="1850" spc="100">
                <a:solidFill>
                  <a:srgbClr val="5B3833"/>
                </a:solidFill>
                <a:latin typeface="Arial MT"/>
                <a:cs typeface="Arial MT"/>
              </a:rPr>
              <a:t>/</a:t>
            </a:r>
            <a:endParaRPr sz="185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55"/>
              </a:spcBef>
            </a:pPr>
            <a:r>
              <a:rPr dirty="0" sz="1950">
                <a:solidFill>
                  <a:srgbClr val="A31F13"/>
                </a:solidFill>
                <a:latin typeface="Arial MT"/>
                <a:cs typeface="Arial MT"/>
              </a:rPr>
              <a:t>MAN</a:t>
            </a:r>
            <a:r>
              <a:rPr dirty="0" sz="1950" spc="-135">
                <a:solidFill>
                  <a:srgbClr val="A31F13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97241D"/>
                </a:solidFill>
                <a:latin typeface="Arial MT"/>
                <a:cs typeface="Arial MT"/>
              </a:rPr>
              <a:t>POWER</a:t>
            </a:r>
            <a:r>
              <a:rPr dirty="0" sz="1950" spc="-15">
                <a:solidFill>
                  <a:srgbClr val="97241D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901C0C"/>
                </a:solidFill>
                <a:latin typeface="Arial MT"/>
                <a:cs typeface="Arial MT"/>
              </a:rPr>
              <a:t>SUPPLY</a:t>
            </a:r>
            <a:r>
              <a:rPr dirty="0" sz="1950" spc="-55">
                <a:solidFill>
                  <a:srgbClr val="901C0C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9A1A0E"/>
                </a:solidFill>
                <a:latin typeface="Arial MT"/>
                <a:cs typeface="Arial MT"/>
              </a:rPr>
              <a:t>DIVISION</a:t>
            </a:r>
            <a:endParaRPr sz="1950">
              <a:latin typeface="Arial MT"/>
              <a:cs typeface="Arial MT"/>
            </a:endParaRPr>
          </a:p>
          <a:p>
            <a:pPr algn="just" marL="17780" marR="26034" indent="-1905">
              <a:lnSpc>
                <a:spcPct val="104099"/>
              </a:lnSpc>
              <a:spcBef>
                <a:spcPts val="15"/>
              </a:spcBef>
            </a:pP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We</a:t>
            </a:r>
            <a:r>
              <a:rPr dirty="0" sz="1600" spc="3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have</a:t>
            </a:r>
            <a:r>
              <a:rPr dirty="0" sz="1600" spc="3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many</a:t>
            </a:r>
            <a:r>
              <a:rPr dirty="0" sz="1600" spc="45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years</a:t>
            </a:r>
            <a:r>
              <a:rPr dirty="0" sz="1600" spc="4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experience</a:t>
            </a:r>
            <a:r>
              <a:rPr dirty="0" sz="1600" spc="47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3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expertise</a:t>
            </a:r>
            <a:r>
              <a:rPr dirty="0" sz="1600" spc="43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3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agile</a:t>
            </a:r>
            <a:r>
              <a:rPr dirty="0" sz="1600" spc="3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38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waterfall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project</a:t>
            </a:r>
            <a:r>
              <a:rPr dirty="0" sz="1600" spc="1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management</a:t>
            </a:r>
            <a:r>
              <a:rPr dirty="0" sz="1600" spc="2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approach;</a:t>
            </a:r>
            <a:r>
              <a:rPr dirty="0" sz="1600" spc="1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which</a:t>
            </a:r>
            <a:r>
              <a:rPr dirty="0" sz="1600" spc="1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enables</a:t>
            </a:r>
            <a:r>
              <a:rPr dirty="0" sz="1600" spc="12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us</a:t>
            </a:r>
            <a:r>
              <a:rPr dirty="0" sz="1600" spc="-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ensure</a:t>
            </a:r>
            <a:r>
              <a:rPr dirty="0" sz="160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that</a:t>
            </a:r>
            <a:r>
              <a:rPr dirty="0" sz="1600" spc="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projects</a:t>
            </a:r>
            <a:endParaRPr sz="1600">
              <a:latin typeface="Arial MT"/>
              <a:cs typeface="Arial MT"/>
            </a:endParaRPr>
          </a:p>
          <a:p>
            <a:pPr algn="just" marL="12700" marR="19050" indent="5080">
              <a:lnSpc>
                <a:spcPct val="104500"/>
              </a:lnSpc>
              <a:spcBef>
                <a:spcPts val="25"/>
              </a:spcBef>
            </a:pP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run</a:t>
            </a:r>
            <a:r>
              <a:rPr dirty="0" sz="1550" spc="7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smoothly</a:t>
            </a:r>
            <a:r>
              <a:rPr dirty="0" sz="1550" spc="15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550" spc="6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550" spc="7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satisfaction</a:t>
            </a:r>
            <a:r>
              <a:rPr dirty="0" sz="1550" spc="14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550" spc="12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business</a:t>
            </a:r>
            <a:r>
              <a:rPr dirty="0" sz="1550" spc="145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550" spc="7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subject</a:t>
            </a:r>
            <a:r>
              <a:rPr dirty="0" sz="1550" spc="15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matter </a:t>
            </a:r>
            <a:r>
              <a:rPr dirty="0" sz="1600" spc="95">
                <a:solidFill>
                  <a:srgbClr val="0A0A0A"/>
                </a:solidFill>
                <a:latin typeface="Arial MT"/>
                <a:cs typeface="Arial MT"/>
              </a:rPr>
              <a:t>expels.</a:t>
            </a:r>
            <a:r>
              <a:rPr dirty="0" sz="1600" spc="30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Our</a:t>
            </a:r>
            <a:r>
              <a:rPr dirty="0" sz="1600" spc="3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human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capital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resource</a:t>
            </a:r>
            <a:r>
              <a:rPr dirty="0" sz="1600" spc="6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7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but</a:t>
            </a:r>
            <a:r>
              <a:rPr dirty="0" sz="1600" spc="3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not</a:t>
            </a:r>
            <a:r>
              <a:rPr dirty="0" sz="1600" spc="3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limited</a:t>
            </a:r>
            <a:r>
              <a:rPr dirty="0" sz="1600" spc="3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600" spc="4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F0F0F"/>
                </a:solidFill>
                <a:latin typeface="Arial MT"/>
                <a:cs typeface="Arial MT"/>
              </a:rPr>
              <a:t>the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1708" y="5495306"/>
            <a:ext cx="122555" cy="53403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1A1A1A"/>
                </a:solidFill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1550">
                <a:solidFill>
                  <a:srgbClr val="1A1A1A"/>
                </a:solidFill>
                <a:latin typeface="Arial MT"/>
                <a:cs typeface="Arial MT"/>
              </a:rPr>
              <a:t>+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9952" y="7036193"/>
            <a:ext cx="14478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00" spc="-160">
                <a:solidFill>
                  <a:srgbClr val="1A1A1A"/>
                </a:solidFill>
                <a:latin typeface="Arial MT"/>
                <a:cs typeface="Arial MT"/>
              </a:rPr>
              <a:t>m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2197" y="7285814"/>
            <a:ext cx="73025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550" spc="-50">
                <a:solidFill>
                  <a:srgbClr val="1A1A1A"/>
                </a:solidFill>
                <a:latin typeface="Arial MT"/>
                <a:cs typeface="Arial MT"/>
              </a:rPr>
              <a:t>•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1966" y="5495306"/>
            <a:ext cx="6707505" cy="23075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600710">
              <a:lnSpc>
                <a:spcPct val="100000"/>
              </a:lnSpc>
              <a:spcBef>
                <a:spcPts val="270"/>
              </a:spcBef>
            </a:pPr>
            <a:r>
              <a:rPr dirty="0" sz="1500" spc="55">
                <a:solidFill>
                  <a:srgbClr val="0F0F0F"/>
                </a:solidFill>
                <a:latin typeface="Arial MT"/>
                <a:cs typeface="Arial MT"/>
              </a:rPr>
              <a:t>ABS</a:t>
            </a:r>
            <a:r>
              <a:rPr dirty="0" sz="1500" spc="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0E0E"/>
                </a:solidFill>
                <a:latin typeface="Arial MT"/>
                <a:cs typeface="Arial MT"/>
              </a:rPr>
              <a:t>Certified</a:t>
            </a:r>
            <a:r>
              <a:rPr dirty="0" sz="1500" spc="11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0F0F"/>
                </a:solidFill>
                <a:latin typeface="Arial MT"/>
                <a:cs typeface="Arial MT"/>
              </a:rPr>
              <a:t>GTAW/SMAW</a:t>
            </a:r>
            <a:r>
              <a:rPr dirty="0" sz="1500" spc="2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00" spc="75">
                <a:solidFill>
                  <a:srgbClr val="0C0C0C"/>
                </a:solidFill>
                <a:latin typeface="Arial MT"/>
                <a:cs typeface="Arial MT"/>
              </a:rPr>
              <a:t>Welders/</a:t>
            </a:r>
            <a:r>
              <a:rPr dirty="0" sz="1500" spc="15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E0E0E"/>
                </a:solidFill>
                <a:latin typeface="Arial MT"/>
                <a:cs typeface="Arial MT"/>
              </a:rPr>
              <a:t>Fitters</a:t>
            </a:r>
            <a:endParaRPr sz="1500">
              <a:latin typeface="Arial MT"/>
              <a:cs typeface="Arial MT"/>
            </a:endParaRPr>
          </a:p>
          <a:p>
            <a:pPr marL="604520">
              <a:lnSpc>
                <a:spcPct val="100000"/>
              </a:lnSpc>
              <a:spcBef>
                <a:spcPts val="165"/>
              </a:spcBef>
            </a:pP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Sca0olders</a:t>
            </a:r>
            <a:r>
              <a:rPr dirty="0" sz="1550" spc="1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55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95">
                <a:solidFill>
                  <a:srgbClr val="0A0A0A"/>
                </a:solidFill>
                <a:latin typeface="Arial MT"/>
                <a:cs typeface="Arial MT"/>
              </a:rPr>
              <a:t>Celified</a:t>
            </a:r>
            <a:r>
              <a:rPr dirty="0" sz="15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Sca0old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F0F0F"/>
                </a:solidFill>
                <a:latin typeface="Arial MT"/>
                <a:cs typeface="Arial MT"/>
              </a:rPr>
              <a:t>Inspectors</a:t>
            </a:r>
            <a:endParaRPr sz="1550">
              <a:latin typeface="Arial MT"/>
              <a:cs typeface="Arial MT"/>
            </a:endParaRPr>
          </a:p>
          <a:p>
            <a:pPr marL="601980" indent="-601980">
              <a:lnSpc>
                <a:spcPct val="100000"/>
              </a:lnSpc>
              <a:spcBef>
                <a:spcPts val="160"/>
              </a:spcBef>
              <a:buClr>
                <a:srgbClr val="1A1A1A"/>
              </a:buClr>
              <a:buChar char="•"/>
              <a:tabLst>
                <a:tab pos="601980" algn="l"/>
              </a:tabLst>
            </a:pPr>
            <a:r>
              <a:rPr dirty="0" sz="1500">
                <a:solidFill>
                  <a:srgbClr val="161616"/>
                </a:solidFill>
                <a:latin typeface="Arial MT"/>
                <a:cs typeface="Arial MT"/>
              </a:rPr>
              <a:t>Rig</a:t>
            </a:r>
            <a:r>
              <a:rPr dirty="0" sz="150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00" spc="40">
                <a:latin typeface="Arial MT"/>
                <a:cs typeface="Arial MT"/>
              </a:rPr>
              <a:t>Electricians</a:t>
            </a:r>
            <a:endParaRPr sz="1500">
              <a:latin typeface="Arial MT"/>
              <a:cs typeface="Arial MT"/>
            </a:endParaRPr>
          </a:p>
          <a:p>
            <a:pPr marL="602615" indent="-602615">
              <a:lnSpc>
                <a:spcPct val="100000"/>
              </a:lnSpc>
              <a:spcBef>
                <a:spcPts val="165"/>
              </a:spcBef>
              <a:buClr>
                <a:srgbClr val="1A1A1A"/>
              </a:buClr>
              <a:buChar char="•"/>
              <a:tabLst>
                <a:tab pos="602615" algn="l"/>
              </a:tabLst>
            </a:pP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Mechanical</a:t>
            </a:r>
            <a:r>
              <a:rPr dirty="0" sz="1550" spc="25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 spc="60">
                <a:solidFill>
                  <a:srgbClr val="111111"/>
                </a:solidFill>
                <a:latin typeface="Arial MT"/>
                <a:cs typeface="Arial MT"/>
              </a:rPr>
              <a:t>&amp;</a:t>
            </a:r>
            <a:r>
              <a:rPr dirty="0" sz="155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Machine</a:t>
            </a:r>
            <a:r>
              <a:rPr dirty="0" sz="1550" spc="16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F0F0F"/>
                </a:solidFill>
                <a:latin typeface="Arial MT"/>
                <a:cs typeface="Arial MT"/>
              </a:rPr>
              <a:t>operators</a:t>
            </a:r>
            <a:endParaRPr sz="1550">
              <a:latin typeface="Arial MT"/>
              <a:cs typeface="Arial MT"/>
            </a:endParaRPr>
          </a:p>
          <a:p>
            <a:pPr marL="601345" indent="-601345">
              <a:lnSpc>
                <a:spcPct val="100000"/>
              </a:lnSpc>
              <a:spcBef>
                <a:spcPts val="190"/>
              </a:spcBef>
              <a:buClr>
                <a:srgbClr val="1A1A1A"/>
              </a:buClr>
              <a:buChar char="•"/>
              <a:tabLst>
                <a:tab pos="601345" algn="l"/>
              </a:tabLst>
            </a:pPr>
            <a:r>
              <a:rPr dirty="0" sz="1500" spc="55">
                <a:solidFill>
                  <a:srgbClr val="0F0F0F"/>
                </a:solidFill>
                <a:latin typeface="Arial MT"/>
                <a:cs typeface="Arial MT"/>
              </a:rPr>
              <a:t>Fire-watchers/mates</a:t>
            </a:r>
            <a:endParaRPr sz="1500">
              <a:latin typeface="Arial MT"/>
              <a:cs typeface="Arial MT"/>
            </a:endParaRPr>
          </a:p>
          <a:p>
            <a:pPr marL="601345" indent="-601345">
              <a:lnSpc>
                <a:spcPct val="100000"/>
              </a:lnSpc>
              <a:spcBef>
                <a:spcPts val="100"/>
              </a:spcBef>
              <a:buClr>
                <a:srgbClr val="1A1A1A"/>
              </a:buClr>
              <a:buChar char="•"/>
              <a:tabLst>
                <a:tab pos="601345" algn="l"/>
              </a:tabLst>
            </a:pPr>
            <a:r>
              <a:rPr dirty="0" sz="1600" spc="-10">
                <a:latin typeface="Arial MT"/>
                <a:cs typeface="Arial MT"/>
              </a:rPr>
              <a:t>Roustabouts</a:t>
            </a:r>
            <a:endParaRPr sz="1600">
              <a:latin typeface="Arial MT"/>
              <a:cs typeface="Arial MT"/>
            </a:endParaRPr>
          </a:p>
          <a:p>
            <a:pPr marL="602615">
              <a:lnSpc>
                <a:spcPct val="100000"/>
              </a:lnSpc>
              <a:spcBef>
                <a:spcPts val="180"/>
              </a:spcBef>
            </a:pPr>
            <a:r>
              <a:rPr dirty="0" sz="1500">
                <a:solidFill>
                  <a:srgbClr val="0F0F0F"/>
                </a:solidFill>
                <a:latin typeface="Arial MT"/>
                <a:cs typeface="Arial MT"/>
              </a:rPr>
              <a:t>Painters</a:t>
            </a:r>
            <a:r>
              <a:rPr dirty="0" sz="1500" spc="11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00" spc="8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500" spc="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11111"/>
                </a:solidFill>
                <a:latin typeface="Arial MT"/>
                <a:cs typeface="Arial MT"/>
              </a:rPr>
              <a:t>Blasters</a:t>
            </a:r>
            <a:endParaRPr sz="15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150"/>
              </a:spcBef>
              <a:tabLst>
                <a:tab pos="3007360" algn="l"/>
                <a:tab pos="3898265" algn="l"/>
                <a:tab pos="5085080" algn="l"/>
                <a:tab pos="6341745" algn="l"/>
              </a:tabLst>
            </a:pP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Field</a:t>
            </a:r>
            <a:r>
              <a:rPr dirty="0" sz="1550" spc="135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service</a:t>
            </a:r>
            <a:r>
              <a:rPr dirty="0" sz="1550" spc="13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 spc="-10">
                <a:solidFill>
                  <a:srgbClr val="131313"/>
                </a:solidFill>
                <a:latin typeface="Arial MT"/>
                <a:cs typeface="Arial MT"/>
              </a:rPr>
              <a:t>engineers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	</a:t>
            </a:r>
            <a:r>
              <a:rPr dirty="0" sz="1550" spc="-10">
                <a:solidFill>
                  <a:srgbClr val="0F0F0F"/>
                </a:solidFill>
                <a:latin typeface="Arial MT"/>
                <a:cs typeface="Arial MT"/>
              </a:rPr>
              <a:t>(Project,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1550" spc="-10">
                <a:solidFill>
                  <a:srgbClr val="111111"/>
                </a:solidFill>
                <a:latin typeface="Arial MT"/>
                <a:cs typeface="Arial MT"/>
              </a:rPr>
              <a:t>Mechanical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	/</a:t>
            </a:r>
            <a:r>
              <a:rPr dirty="0" sz="1550" spc="7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 spc="-10">
                <a:solidFill>
                  <a:srgbClr val="111111"/>
                </a:solidFill>
                <a:latin typeface="Arial MT"/>
                <a:cs typeface="Arial MT"/>
              </a:rPr>
              <a:t>StruGtural,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1550" spc="3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endParaRPr sz="1550">
              <a:latin typeface="Arial MT"/>
              <a:cs typeface="Arial MT"/>
            </a:endParaRPr>
          </a:p>
          <a:p>
            <a:pPr marL="601980">
              <a:lnSpc>
                <a:spcPct val="100000"/>
              </a:lnSpc>
              <a:spcBef>
                <a:spcPts val="185"/>
              </a:spcBef>
            </a:pPr>
            <a:r>
              <a:rPr dirty="0" sz="1500" spc="-10">
                <a:solidFill>
                  <a:srgbClr val="0F0F0F"/>
                </a:solidFill>
                <a:latin typeface="Arial MT"/>
                <a:cs typeface="Arial MT"/>
              </a:rPr>
              <a:t>EleGtrical)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88589"/>
            <a:ext cx="7772400" cy="141199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3599"/>
            <a:ext cx="2423160" cy="44021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2126" y="332234"/>
            <a:ext cx="299258" cy="39452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483" y="3525838"/>
            <a:ext cx="133003" cy="12043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483" y="3766708"/>
            <a:ext cx="133003" cy="12043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4483" y="4015883"/>
            <a:ext cx="133003" cy="1245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483" y="4277518"/>
            <a:ext cx="133003" cy="12043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4483" y="4547459"/>
            <a:ext cx="133003" cy="12043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4483" y="4804940"/>
            <a:ext cx="133003" cy="12043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4483" y="5049963"/>
            <a:ext cx="133003" cy="12043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4483" y="5544161"/>
            <a:ext cx="133003" cy="12043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38247" y="497764"/>
            <a:ext cx="6727825" cy="703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6765">
              <a:lnSpc>
                <a:spcPct val="100000"/>
              </a:lnSpc>
              <a:spcBef>
                <a:spcPts val="95"/>
              </a:spcBef>
              <a:tabLst>
                <a:tab pos="4248785" algn="l"/>
                <a:tab pos="5517515" algn="l"/>
              </a:tabLst>
            </a:pPr>
            <a:r>
              <a:rPr dirty="0" sz="1300">
                <a:solidFill>
                  <a:srgbClr val="1A114D"/>
                </a:solidFill>
                <a:latin typeface="Arial MT"/>
                <a:cs typeface="Arial MT"/>
              </a:rPr>
              <a:t>P</a:t>
            </a:r>
            <a:r>
              <a:rPr dirty="0" sz="1300" spc="300">
                <a:solidFill>
                  <a:srgbClr val="1A114D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8"/>
                </a:solidFill>
                <a:latin typeface="Arial MT"/>
                <a:cs typeface="Arial MT"/>
              </a:rPr>
              <a:t>I</a:t>
            </a:r>
            <a:r>
              <a:rPr dirty="0" sz="1300" spc="340">
                <a:solidFill>
                  <a:srgbClr val="1C1348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162"/>
                </a:solidFill>
                <a:latin typeface="Arial MT"/>
                <a:cs typeface="Arial MT"/>
              </a:rPr>
              <a:t>V</a:t>
            </a:r>
            <a:r>
              <a:rPr dirty="0" sz="1300" spc="290">
                <a:solidFill>
                  <a:srgbClr val="21116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14D"/>
                </a:solidFill>
                <a:latin typeface="Arial MT"/>
                <a:cs typeface="Arial MT"/>
              </a:rPr>
              <a:t>I</a:t>
            </a:r>
            <a:r>
              <a:rPr dirty="0" sz="1300" spc="360">
                <a:solidFill>
                  <a:srgbClr val="1C114D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11854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211854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2F2360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F2360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81870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81870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2A1A74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A1A7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A1670"/>
                </a:solidFill>
                <a:latin typeface="Arial MT"/>
                <a:cs typeface="Arial MT"/>
              </a:rPr>
              <a:t>R</a:t>
            </a:r>
            <a:r>
              <a:rPr dirty="0" sz="1300" spc="355">
                <a:solidFill>
                  <a:srgbClr val="2A167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860"/>
                </a:solidFill>
                <a:latin typeface="Arial MT"/>
                <a:cs typeface="Arial MT"/>
              </a:rPr>
              <a:t>G</a:t>
            </a:r>
            <a:r>
              <a:rPr dirty="0" sz="1300" spc="285">
                <a:solidFill>
                  <a:srgbClr val="261860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31562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31562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231364"/>
                </a:solidFill>
                <a:latin typeface="Arial MT"/>
                <a:cs typeface="Arial MT"/>
              </a:rPr>
              <a:t>L</a:t>
            </a:r>
            <a:r>
              <a:rPr dirty="0" sz="1300" spc="335">
                <a:solidFill>
                  <a:srgbClr val="23136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35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3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85B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2318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55B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2115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6"/>
                </a:solidFill>
                <a:latin typeface="Arial MT"/>
                <a:cs typeface="Arial MT"/>
              </a:rPr>
              <a:t>T</a:t>
            </a:r>
            <a:r>
              <a:rPr dirty="0" sz="1300" spc="265">
                <a:solidFill>
                  <a:srgbClr val="1C1346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F1356"/>
                </a:solidFill>
                <a:latin typeface="Arial MT"/>
                <a:cs typeface="Arial MT"/>
              </a:rPr>
              <a:t>E</a:t>
            </a:r>
            <a:r>
              <a:rPr dirty="0" sz="1300" spc="240">
                <a:solidFill>
                  <a:srgbClr val="1F1356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231A4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Arial MT"/>
              <a:cs typeface="Arial MT"/>
            </a:endParaRPr>
          </a:p>
          <a:p>
            <a:pPr algn="just" marL="16510">
              <a:lnSpc>
                <a:spcPct val="100000"/>
              </a:lnSpc>
            </a:pPr>
            <a:r>
              <a:rPr dirty="0" sz="1850">
                <a:solidFill>
                  <a:srgbClr val="9C211C"/>
                </a:solidFill>
                <a:latin typeface="Arial MT"/>
                <a:cs typeface="Arial MT"/>
              </a:rPr>
              <a:t>PROCUREMENT</a:t>
            </a:r>
            <a:r>
              <a:rPr dirty="0" sz="1850" spc="60">
                <a:solidFill>
                  <a:srgbClr val="9C211C"/>
                </a:solidFill>
                <a:latin typeface="Arial MT"/>
                <a:cs typeface="Arial MT"/>
              </a:rPr>
              <a:t>  </a:t>
            </a:r>
            <a:r>
              <a:rPr dirty="0" sz="1850" spc="-10">
                <a:solidFill>
                  <a:srgbClr val="9A231C"/>
                </a:solidFill>
                <a:latin typeface="Arial MT"/>
                <a:cs typeface="Arial MT"/>
              </a:rPr>
              <a:t>SERVICES</a:t>
            </a:r>
            <a:endParaRPr sz="1850">
              <a:latin typeface="Arial MT"/>
              <a:cs typeface="Arial MT"/>
            </a:endParaRPr>
          </a:p>
          <a:p>
            <a:pPr algn="just" marL="12700" marR="17780" indent="3175">
              <a:lnSpc>
                <a:spcPct val="106600"/>
              </a:lnSpc>
              <a:spcBef>
                <a:spcPts val="15"/>
              </a:spcBef>
            </a:pPr>
            <a:r>
              <a:rPr dirty="0" sz="1550">
                <a:solidFill>
                  <a:srgbClr val="161616"/>
                </a:solidFill>
                <a:latin typeface="Arial MT"/>
                <a:cs typeface="Arial MT"/>
              </a:rPr>
              <a:t>We</a:t>
            </a:r>
            <a:r>
              <a:rPr dirty="0" sz="1550" spc="1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provide</a:t>
            </a:r>
            <a:r>
              <a:rPr dirty="0" sz="1550" spc="20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technical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assistance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75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1550" spc="1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Materials</a:t>
            </a:r>
            <a:r>
              <a:rPr dirty="0" sz="1550" spc="3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Procurement</a:t>
            </a:r>
            <a:r>
              <a:rPr dirty="0" sz="1550" spc="3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latin typeface="Arial MT"/>
                <a:cs typeface="Arial MT"/>
              </a:rPr>
              <a:t>and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Supplies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according</a:t>
            </a:r>
            <a:r>
              <a:rPr dirty="0" sz="1600" spc="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to</a:t>
            </a:r>
            <a:r>
              <a:rPr dirty="0" sz="1600" spc="3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specification</a:t>
            </a:r>
            <a:r>
              <a:rPr dirty="0" sz="1600" spc="16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solidFill>
                  <a:srgbClr val="111111"/>
                </a:solidFill>
                <a:latin typeface="Arial"/>
                <a:cs typeface="Arial"/>
              </a:rPr>
              <a:t>of</a:t>
            </a:r>
            <a:r>
              <a:rPr dirty="0" sz="1600" spc="240" i="1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1600" spc="8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clients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12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dirty="0" sz="160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specified</a:t>
            </a:r>
            <a:r>
              <a:rPr dirty="0" sz="1600" spc="12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and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on</a:t>
            </a:r>
            <a:r>
              <a:rPr dirty="0" sz="1600" spc="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budget</a:t>
            </a:r>
            <a:r>
              <a:rPr dirty="0" sz="1600" spc="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too.</a:t>
            </a:r>
            <a:r>
              <a:rPr dirty="0" sz="1600" spc="7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Our</a:t>
            </a:r>
            <a:r>
              <a:rPr dirty="0" sz="1600" spc="9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procurement</a:t>
            </a:r>
            <a:r>
              <a:rPr dirty="0" sz="1600" spc="2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network/team</a:t>
            </a:r>
            <a:r>
              <a:rPr dirty="0" sz="1600" spc="28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is</a:t>
            </a:r>
            <a:r>
              <a:rPr dirty="0" sz="1600" spc="5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well</a:t>
            </a:r>
            <a:r>
              <a:rPr dirty="0" sz="1600" spc="8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equipped</a:t>
            </a:r>
            <a:r>
              <a:rPr dirty="0" sz="1600" spc="1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is</a:t>
            </a:r>
            <a:r>
              <a:rPr dirty="0" sz="1600" spc="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61616"/>
                </a:solidFill>
                <a:latin typeface="Arial MT"/>
                <a:cs typeface="Arial MT"/>
              </a:rPr>
              <a:t>in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synergy</a:t>
            </a:r>
            <a:r>
              <a:rPr dirty="0" sz="1550" spc="4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with</a:t>
            </a:r>
            <a:r>
              <a:rPr dirty="0" sz="1550" spc="4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manufacturers</a:t>
            </a:r>
            <a:r>
              <a:rPr dirty="0" sz="1550" spc="5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550" spc="3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other</a:t>
            </a:r>
            <a:r>
              <a:rPr dirty="0" sz="1550" spc="4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buyers</a:t>
            </a:r>
            <a:r>
              <a:rPr dirty="0" sz="1550" spc="42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0F0F0F"/>
                </a:solidFill>
                <a:latin typeface="Arial MT"/>
                <a:cs typeface="Arial MT"/>
              </a:rPr>
              <a:t>around</a:t>
            </a:r>
            <a:r>
              <a:rPr dirty="0" sz="1550" spc="3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550" spc="3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world,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161616"/>
                </a:solidFill>
                <a:latin typeface="Arial MT"/>
                <a:cs typeface="Arial MT"/>
              </a:rPr>
              <a:t>which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facilitates</a:t>
            </a:r>
            <a:r>
              <a:rPr dirty="0" sz="1550" spc="48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our</a:t>
            </a:r>
            <a:r>
              <a:rPr dirty="0" sz="1550" spc="459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ease</a:t>
            </a:r>
            <a:r>
              <a:rPr dirty="0" sz="1550" spc="3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550" spc="4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procurements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550" spc="40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delivery.</a:t>
            </a:r>
            <a:r>
              <a:rPr dirty="0" sz="1550" spc="4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We</a:t>
            </a:r>
            <a:r>
              <a:rPr dirty="0" sz="1550" spc="38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dirty="0" sz="1550" spc="3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stockiest</a:t>
            </a:r>
            <a:r>
              <a:rPr dirty="0" sz="1550" spc="4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111111"/>
                </a:solidFill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materials</a:t>
            </a:r>
            <a:r>
              <a:rPr dirty="0" sz="1600" spc="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which</a:t>
            </a:r>
            <a:r>
              <a:rPr dirty="0" sz="1600" spc="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we</a:t>
            </a:r>
            <a:r>
              <a:rPr dirty="0" sz="1600" spc="-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could</a:t>
            </a:r>
            <a:r>
              <a:rPr dirty="0" sz="1600" spc="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deliver</a:t>
            </a:r>
            <a:r>
              <a:rPr dirty="0" sz="1600" spc="11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within</a:t>
            </a:r>
            <a:r>
              <a:rPr dirty="0" sz="1600" spc="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short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notice.</a:t>
            </a:r>
            <a:r>
              <a:rPr dirty="0" sz="1600" spc="7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Some</a:t>
            </a:r>
            <a:r>
              <a:rPr dirty="0" sz="160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these </a:t>
            </a:r>
            <a:r>
              <a:rPr dirty="0" sz="1500" spc="10">
                <a:latin typeface="Arial MT"/>
                <a:cs typeface="Arial MT"/>
              </a:rPr>
              <a:t>materials</a:t>
            </a:r>
            <a:r>
              <a:rPr dirty="0" sz="1500" spc="320">
                <a:latin typeface="Arial MT"/>
                <a:cs typeface="Arial MT"/>
              </a:rPr>
              <a:t> </a:t>
            </a:r>
            <a:r>
              <a:rPr dirty="0" sz="1500" spc="55">
                <a:latin typeface="Arial MT"/>
                <a:cs typeface="Arial MT"/>
              </a:rPr>
              <a:t>include: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6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  <a:spcBef>
                <a:spcPts val="5"/>
              </a:spcBef>
            </a:pPr>
            <a:r>
              <a:rPr dirty="0" sz="1600" spc="-20">
                <a:solidFill>
                  <a:srgbClr val="0F0F0F"/>
                </a:solidFill>
                <a:latin typeface="Arial MT"/>
                <a:cs typeface="Arial MT"/>
              </a:rPr>
              <a:t>Fire</a:t>
            </a:r>
            <a:r>
              <a:rPr dirty="0" sz="1600" spc="-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Protection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Equipment</a:t>
            </a:r>
            <a:r>
              <a:rPr dirty="0" sz="1600" spc="10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-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Accessories</a:t>
            </a:r>
            <a:endParaRPr sz="1600">
              <a:latin typeface="Arial MT"/>
              <a:cs typeface="Arial MT"/>
            </a:endParaRPr>
          </a:p>
          <a:p>
            <a:pPr marL="585470">
              <a:lnSpc>
                <a:spcPct val="100000"/>
              </a:lnSpc>
              <a:spcBef>
                <a:spcPts val="90"/>
              </a:spcBef>
            </a:pP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Line</a:t>
            </a:r>
            <a:r>
              <a:rPr dirty="0" sz="1600" spc="-1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Steel</a:t>
            </a:r>
            <a:r>
              <a:rPr dirty="0" sz="1600" spc="-12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Pipes</a:t>
            </a:r>
            <a:r>
              <a:rPr dirty="0" sz="160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(Seamless</a:t>
            </a:r>
            <a:r>
              <a:rPr dirty="0" sz="1600" spc="-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or</a:t>
            </a:r>
            <a:r>
              <a:rPr dirty="0" sz="1600" spc="-1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Welded)</a:t>
            </a:r>
            <a:r>
              <a:rPr dirty="0" sz="1600" spc="10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-1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all</a:t>
            </a:r>
            <a:r>
              <a:rPr dirty="0" sz="1600" spc="-15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sizes</a:t>
            </a:r>
            <a:endParaRPr sz="1600">
              <a:latin typeface="Arial MT"/>
              <a:cs typeface="Arial MT"/>
            </a:endParaRPr>
          </a:p>
          <a:p>
            <a:pPr marL="586105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Arial MT"/>
                <a:cs typeface="Arial MT"/>
              </a:rPr>
              <a:t>Casings/Tubing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550" spc="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51515"/>
                </a:solidFill>
                <a:latin typeface="Arial MT"/>
                <a:cs typeface="Arial MT"/>
              </a:rPr>
              <a:t>Flanges</a:t>
            </a:r>
            <a:r>
              <a:rPr dirty="0" sz="1550" spc="1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550" spc="1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all</a:t>
            </a:r>
            <a:r>
              <a:rPr dirty="0" sz="1550" spc="6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A0A0A"/>
                </a:solidFill>
                <a:latin typeface="Arial MT"/>
                <a:cs typeface="Arial MT"/>
              </a:rPr>
              <a:t>grades</a:t>
            </a:r>
            <a:endParaRPr sz="1550">
              <a:latin typeface="Arial MT"/>
              <a:cs typeface="Arial MT"/>
            </a:endParaRPr>
          </a:p>
          <a:p>
            <a:pPr marL="584200" marR="56515" indent="2540">
              <a:lnSpc>
                <a:spcPct val="104700"/>
              </a:lnSpc>
              <a:spcBef>
                <a:spcPts val="10"/>
              </a:spcBef>
            </a:pP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Safety</a:t>
            </a:r>
            <a:r>
              <a:rPr dirty="0" sz="1600" spc="-3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&amp;</a:t>
            </a:r>
            <a:r>
              <a:rPr dirty="0" sz="1600" spc="-11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0F0F0F"/>
                </a:solidFill>
                <a:latin typeface="Arial MT"/>
                <a:cs typeface="Arial MT"/>
              </a:rPr>
              <a:t>Environmental</a:t>
            </a:r>
            <a:r>
              <a:rPr dirty="0" sz="160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0C0C0C"/>
                </a:solidFill>
                <a:latin typeface="Arial MT"/>
                <a:cs typeface="Arial MT"/>
              </a:rPr>
              <a:t>Products</a:t>
            </a:r>
            <a:r>
              <a:rPr dirty="0" sz="1600" spc="-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dirty="0" sz="1600" spc="-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131313"/>
                </a:solidFill>
                <a:latin typeface="Arial MT"/>
                <a:cs typeface="Arial MT"/>
              </a:rPr>
              <a:t>Onshore/</a:t>
            </a:r>
            <a:r>
              <a:rPr dirty="0" sz="1600" spc="-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10">
                <a:solidFill>
                  <a:srgbClr val="111111"/>
                </a:solidFill>
                <a:latin typeface="Arial MT"/>
                <a:cs typeface="Arial MT"/>
              </a:rPr>
              <a:t>O0shore</a:t>
            </a:r>
            <a:r>
              <a:rPr dirty="0" sz="160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operations </a:t>
            </a:r>
            <a:r>
              <a:rPr dirty="0" sz="1600">
                <a:latin typeface="Arial MT"/>
                <a:cs typeface="Arial MT"/>
              </a:rPr>
              <a:t>Hygienic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valves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fittings,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swivel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31313"/>
                </a:solidFill>
                <a:latin typeface="Arial MT"/>
                <a:cs typeface="Arial MT"/>
              </a:rPr>
              <a:t>joints</a:t>
            </a:r>
            <a:endParaRPr sz="1600">
              <a:latin typeface="Arial MT"/>
              <a:cs typeface="Arial MT"/>
            </a:endParaRPr>
          </a:p>
          <a:p>
            <a:pPr marL="584835">
              <a:lnSpc>
                <a:spcPct val="100000"/>
              </a:lnSpc>
              <a:spcBef>
                <a:spcPts val="125"/>
              </a:spcBef>
            </a:pPr>
            <a:r>
              <a:rPr dirty="0" sz="1550" spc="-20">
                <a:solidFill>
                  <a:srgbClr val="111111"/>
                </a:solidFill>
                <a:latin typeface="Arial MT"/>
                <a:cs typeface="Arial MT"/>
              </a:rPr>
              <a:t>PPE</a:t>
            </a:r>
            <a:r>
              <a:rPr dirty="0" sz="1550" spc="-11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E0E0E"/>
                </a:solidFill>
                <a:latin typeface="Arial MT"/>
                <a:cs typeface="Arial MT"/>
              </a:rPr>
              <a:t>Materials</a:t>
            </a:r>
            <a:endParaRPr sz="1550">
              <a:latin typeface="Arial MT"/>
              <a:cs typeface="Arial MT"/>
            </a:endParaRPr>
          </a:p>
          <a:p>
            <a:pPr algn="just" marL="58547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Marine</a:t>
            </a:r>
            <a:r>
              <a:rPr dirty="0" sz="1600" spc="2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Equipment:</a:t>
            </a:r>
            <a:r>
              <a:rPr dirty="0" sz="1600" spc="32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Tugs,</a:t>
            </a:r>
            <a:r>
              <a:rPr dirty="0" sz="1600" spc="2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Flat</a:t>
            </a:r>
            <a:r>
              <a:rPr dirty="0" sz="1600" spc="2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barges,</a:t>
            </a:r>
            <a:r>
              <a:rPr dirty="0" sz="1600" spc="2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Fuel</a:t>
            </a:r>
            <a:r>
              <a:rPr dirty="0" sz="1600" spc="24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barges,</a:t>
            </a:r>
            <a:r>
              <a:rPr dirty="0" sz="1600" spc="2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Work</a:t>
            </a:r>
            <a:r>
              <a:rPr dirty="0" sz="1600" spc="2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barges</a:t>
            </a:r>
            <a:endParaRPr sz="1600">
              <a:latin typeface="Arial MT"/>
              <a:cs typeface="Arial MT"/>
            </a:endParaRPr>
          </a:p>
          <a:p>
            <a:pPr algn="just" marL="584200">
              <a:lnSpc>
                <a:spcPct val="100000"/>
              </a:lnSpc>
              <a:spcBef>
                <a:spcPts val="90"/>
              </a:spcBef>
            </a:pP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Consumables</a:t>
            </a:r>
            <a:r>
              <a:rPr dirty="0" sz="1600" spc="22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 algn="just" marL="584200" marR="22225">
              <a:lnSpc>
                <a:spcPct val="106300"/>
              </a:lnSpc>
              <a:spcBef>
                <a:spcPts val="10"/>
              </a:spcBef>
            </a:pPr>
            <a:r>
              <a:rPr dirty="0" sz="1550">
                <a:latin typeface="Arial MT"/>
                <a:cs typeface="Arial MT"/>
              </a:rPr>
              <a:t>Equipment</a:t>
            </a:r>
            <a:r>
              <a:rPr dirty="0" sz="1550" spc="180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leasing</a:t>
            </a:r>
            <a:r>
              <a:rPr dirty="0" sz="1550" spc="14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&amp;</a:t>
            </a:r>
            <a:r>
              <a:rPr dirty="0" sz="1550" spc="9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80808"/>
                </a:solidFill>
                <a:latin typeface="Arial MT"/>
                <a:cs typeface="Arial MT"/>
              </a:rPr>
              <a:t>Rental</a:t>
            </a:r>
            <a:r>
              <a:rPr dirty="0" sz="1550" spc="110">
                <a:solidFill>
                  <a:srgbClr val="080808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Services:</a:t>
            </a:r>
            <a:r>
              <a:rPr dirty="0" sz="1550" spc="175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Sca0old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Materials,</a:t>
            </a:r>
            <a:r>
              <a:rPr dirty="0" sz="1550" spc="12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550" spc="-20">
                <a:solidFill>
                  <a:srgbClr val="151515"/>
                </a:solidFill>
                <a:latin typeface="Arial MT"/>
                <a:cs typeface="Arial MT"/>
              </a:rPr>
              <a:t>Boat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House,</a:t>
            </a:r>
            <a:r>
              <a:rPr dirty="0" sz="1550" spc="2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Containers,</a:t>
            </a:r>
            <a:r>
              <a:rPr dirty="0" sz="1550" spc="33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Trucks,</a:t>
            </a:r>
            <a:r>
              <a:rPr dirty="0" sz="1550" spc="25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Flatbed</a:t>
            </a:r>
            <a:r>
              <a:rPr dirty="0" sz="1550" spc="2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trailer(s),</a:t>
            </a:r>
            <a:r>
              <a:rPr dirty="0" sz="1550" spc="2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Crew</a:t>
            </a:r>
            <a:r>
              <a:rPr dirty="0" sz="1550" spc="27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Buses</a:t>
            </a:r>
            <a:r>
              <a:rPr dirty="0" sz="1550" spc="3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60">
                <a:solidFill>
                  <a:srgbClr val="111111"/>
                </a:solidFill>
                <a:latin typeface="Arial MT"/>
                <a:cs typeface="Arial MT"/>
              </a:rPr>
              <a:t>&amp;</a:t>
            </a:r>
            <a:r>
              <a:rPr dirty="0" sz="1550" spc="1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111111"/>
                </a:solidFill>
                <a:latin typeface="Arial MT"/>
                <a:cs typeface="Arial MT"/>
              </a:rPr>
              <a:t>Large </a:t>
            </a:r>
            <a:r>
              <a:rPr dirty="0" sz="1600" spc="-45">
                <a:latin typeface="Arial MT"/>
                <a:cs typeface="Arial MT"/>
              </a:rPr>
              <a:t>Vans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-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other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related</a:t>
            </a:r>
            <a:r>
              <a:rPr dirty="0" sz="1600" spc="-8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70707"/>
                </a:solidFill>
                <a:latin typeface="Arial MT"/>
                <a:cs typeface="Arial MT"/>
              </a:rPr>
              <a:t>Equipment.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550">
              <a:latin typeface="Arial MT"/>
              <a:cs typeface="Arial MT"/>
            </a:endParaRPr>
          </a:p>
          <a:p>
            <a:pPr algn="just" marL="15240" marR="20955">
              <a:lnSpc>
                <a:spcPct val="104700"/>
              </a:lnSpc>
            </a:pPr>
            <a:r>
              <a:rPr dirty="0" sz="1550">
                <a:latin typeface="Arial MT"/>
                <a:cs typeface="Arial MT"/>
              </a:rPr>
              <a:t>Pivic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has</a:t>
            </a:r>
            <a:r>
              <a:rPr dirty="0" sz="1550" spc="2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been</a:t>
            </a:r>
            <a:r>
              <a:rPr dirty="0" sz="1550" spc="229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1550" spc="20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existence</a:t>
            </a:r>
            <a:r>
              <a:rPr dirty="0" sz="1550" spc="26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dirty="0" sz="1550" spc="27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 spc="65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550" spc="11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relatively</a:t>
            </a:r>
            <a:r>
              <a:rPr dirty="0" sz="1550" spc="3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short</a:t>
            </a:r>
            <a:r>
              <a:rPr dirty="0" sz="1550" spc="2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period,</a:t>
            </a:r>
            <a:r>
              <a:rPr dirty="0" sz="1550" spc="26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but</a:t>
            </a:r>
            <a:r>
              <a:rPr dirty="0" sz="1550" spc="26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we</a:t>
            </a:r>
            <a:r>
              <a:rPr dirty="0" sz="1550" spc="2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are</a:t>
            </a:r>
            <a:r>
              <a:rPr dirty="0" sz="1550" spc="204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0F0F0F"/>
                </a:solidFill>
                <a:latin typeface="Arial MT"/>
                <a:cs typeface="Arial MT"/>
              </a:rPr>
              <a:t>very </a:t>
            </a:r>
            <a:r>
              <a:rPr dirty="0" sz="1600">
                <a:latin typeface="Arial MT"/>
                <a:cs typeface="Arial MT"/>
              </a:rPr>
              <a:t>determined</a:t>
            </a:r>
            <a:r>
              <a:rPr dirty="0" sz="1600" spc="11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to</a:t>
            </a:r>
            <a:r>
              <a:rPr dirty="0" sz="1600" spc="40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consistently</a:t>
            </a:r>
            <a:r>
              <a:rPr dirty="0" sz="1600" spc="10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10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80808"/>
                </a:solidFill>
                <a:latin typeface="Arial MT"/>
                <a:cs typeface="Arial MT"/>
              </a:rPr>
              <a:t>high</a:t>
            </a:r>
            <a:r>
              <a:rPr dirty="0" sz="1600" spc="55">
                <a:solidFill>
                  <a:srgbClr val="080808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standard</a:t>
            </a:r>
            <a:r>
              <a:rPr dirty="0" sz="1600" spc="114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600" spc="9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e0iciency</a:t>
            </a:r>
            <a:r>
              <a:rPr dirty="0" sz="1600" spc="12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quality</a:t>
            </a:r>
            <a:r>
              <a:rPr dirty="0" sz="1600" spc="4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1600" spc="37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all</a:t>
            </a:r>
            <a:r>
              <a:rPr dirty="0" sz="1600" spc="38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00" spc="4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deliverables,</a:t>
            </a:r>
            <a:r>
              <a:rPr dirty="0" sz="1600" spc="85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which</a:t>
            </a:r>
            <a:r>
              <a:rPr dirty="0" sz="1600" spc="4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will</a:t>
            </a:r>
            <a:r>
              <a:rPr dirty="0" sz="1600" spc="3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earn</a:t>
            </a:r>
            <a:r>
              <a:rPr dirty="0" sz="1600" spc="4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us</a:t>
            </a:r>
            <a:r>
              <a:rPr dirty="0" sz="1600" spc="3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the</a:t>
            </a:r>
            <a:r>
              <a:rPr dirty="0" sz="1600" spc="4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confidence</a:t>
            </a:r>
            <a:r>
              <a:rPr dirty="0" sz="1600" spc="25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 spc="-25">
                <a:solidFill>
                  <a:srgbClr val="151515"/>
                </a:solidFill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satisfaction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-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our</a:t>
            </a:r>
            <a:r>
              <a:rPr dirty="0" sz="16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clients</a:t>
            </a:r>
            <a:r>
              <a:rPr dirty="0" sz="1600" spc="-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Arial MT"/>
                <a:cs typeface="Arial MT"/>
              </a:rPr>
              <a:t>at</a:t>
            </a:r>
            <a:r>
              <a:rPr dirty="0" sz="1600" spc="-1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all</a:t>
            </a:r>
            <a:r>
              <a:rPr dirty="0" sz="1600" spc="-1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times.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07762"/>
            <a:ext cx="7761732" cy="140966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472" y="2860796"/>
            <a:ext cx="3230940" cy="3938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7046"/>
            <a:ext cx="2412823" cy="4353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6724" y="331687"/>
            <a:ext cx="299007" cy="39802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40839" y="496922"/>
            <a:ext cx="6694170" cy="178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08350">
              <a:lnSpc>
                <a:spcPct val="100000"/>
              </a:lnSpc>
              <a:spcBef>
                <a:spcPts val="90"/>
              </a:spcBef>
              <a:tabLst>
                <a:tab pos="4225925" algn="l"/>
                <a:tab pos="5488940" algn="l"/>
              </a:tabLst>
            </a:pPr>
            <a:r>
              <a:rPr dirty="0" sz="1300">
                <a:solidFill>
                  <a:srgbClr val="1C1544"/>
                </a:solidFill>
                <a:latin typeface="Arial MT"/>
                <a:cs typeface="Arial MT"/>
              </a:rPr>
              <a:t>P</a:t>
            </a:r>
            <a:r>
              <a:rPr dirty="0" sz="1300" spc="285">
                <a:solidFill>
                  <a:srgbClr val="1C154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1344"/>
                </a:solidFill>
                <a:latin typeface="Arial MT"/>
                <a:cs typeface="Arial MT"/>
              </a:rPr>
              <a:t>I</a:t>
            </a:r>
            <a:r>
              <a:rPr dirty="0" sz="1300" spc="330">
                <a:solidFill>
                  <a:srgbClr val="1A134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A59"/>
                </a:solidFill>
                <a:latin typeface="Arial MT"/>
                <a:cs typeface="Arial MT"/>
              </a:rPr>
              <a:t>V</a:t>
            </a:r>
            <a:r>
              <a:rPr dirty="0" sz="1300" spc="280">
                <a:solidFill>
                  <a:srgbClr val="261A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114D"/>
                </a:solidFill>
                <a:latin typeface="Arial MT"/>
                <a:cs typeface="Arial MT"/>
              </a:rPr>
              <a:t>I</a:t>
            </a:r>
            <a:r>
              <a:rPr dirty="0" sz="1300" spc="360">
                <a:solidFill>
                  <a:srgbClr val="1A114D"/>
                </a:solidFill>
                <a:latin typeface="Arial MT"/>
                <a:cs typeface="Arial MT"/>
              </a:rPr>
              <a:t> </a:t>
            </a:r>
            <a:r>
              <a:rPr dirty="0" sz="1300" spc="30">
                <a:solidFill>
                  <a:srgbClr val="1A0E4F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1A0E4F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211359"/>
                </a:solidFill>
                <a:latin typeface="Arial MT"/>
                <a:cs typeface="Arial MT"/>
              </a:rPr>
              <a:t>E</a:t>
            </a:r>
            <a:r>
              <a:rPr dirty="0" sz="1300" spc="250">
                <a:solidFill>
                  <a:srgbClr val="211359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10F69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10F69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241860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4186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862"/>
                </a:solidFill>
                <a:latin typeface="Arial MT"/>
                <a:cs typeface="Arial MT"/>
              </a:rPr>
              <a:t>R</a:t>
            </a:r>
            <a:r>
              <a:rPr dirty="0" sz="1300" spc="320">
                <a:solidFill>
                  <a:srgbClr val="26186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660"/>
                </a:solidFill>
                <a:latin typeface="Arial MT"/>
                <a:cs typeface="Arial MT"/>
              </a:rPr>
              <a:t>G</a:t>
            </a:r>
            <a:r>
              <a:rPr dirty="0" sz="1300" spc="285">
                <a:solidFill>
                  <a:srgbClr val="231660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61659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61659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1F115E"/>
                </a:solidFill>
                <a:latin typeface="Arial MT"/>
                <a:cs typeface="Arial MT"/>
              </a:rPr>
              <a:t>L</a:t>
            </a:r>
            <a:r>
              <a:rPr dirty="0" sz="1300" spc="335">
                <a:solidFill>
                  <a:srgbClr val="1F115E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F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C13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B215B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2B21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550"/>
                </a:solidFill>
                <a:latin typeface="Arial MT"/>
                <a:cs typeface="Arial MT"/>
              </a:rPr>
              <a:t>I</a:t>
            </a:r>
            <a:r>
              <a:rPr dirty="0" sz="1300" spc="310">
                <a:solidFill>
                  <a:srgbClr val="1F155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54B"/>
                </a:solidFill>
                <a:latin typeface="Arial MT"/>
                <a:cs typeface="Arial MT"/>
              </a:rPr>
              <a:t>T</a:t>
            </a:r>
            <a:r>
              <a:rPr dirty="0" sz="1300" spc="300">
                <a:solidFill>
                  <a:srgbClr val="1D154B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A0F46"/>
                </a:solidFill>
                <a:latin typeface="Arial MT"/>
                <a:cs typeface="Arial MT"/>
              </a:rPr>
              <a:t>E</a:t>
            </a:r>
            <a:r>
              <a:rPr dirty="0" sz="1300" spc="240">
                <a:solidFill>
                  <a:srgbClr val="1A0F46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211852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300">
              <a:latin typeface="Arial MT"/>
              <a:cs typeface="Arial MT"/>
            </a:endParaRPr>
          </a:p>
          <a:p>
            <a:pPr algn="just" marL="12700" marR="17780">
              <a:lnSpc>
                <a:spcPct val="125600"/>
              </a:lnSpc>
            </a:pP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PIVIC</a:t>
            </a:r>
            <a:r>
              <a:rPr dirty="0" sz="1550" spc="3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51515"/>
                </a:solidFill>
                <a:latin typeface="Arial MT"/>
                <a:cs typeface="Arial MT"/>
              </a:rPr>
              <a:t>is</a:t>
            </a:r>
            <a:r>
              <a:rPr dirty="0" sz="1550" spc="254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gradually</a:t>
            </a:r>
            <a:r>
              <a:rPr dirty="0" sz="1550" spc="3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acquiring</a:t>
            </a:r>
            <a:r>
              <a:rPr dirty="0" sz="1550" spc="3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 spc="65">
                <a:latin typeface="Arial MT"/>
                <a:cs typeface="Arial MT"/>
              </a:rPr>
              <a:t>a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reputation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550" spc="3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high</a:t>
            </a:r>
            <a:r>
              <a:rPr dirty="0" sz="1550" spc="2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level</a:t>
            </a:r>
            <a:r>
              <a:rPr dirty="0" sz="1550" spc="3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550" spc="3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e0iciency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0F0F0F"/>
                </a:solidFill>
                <a:latin typeface="Arial MT"/>
                <a:cs typeface="Arial MT"/>
              </a:rPr>
              <a:t>and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work</a:t>
            </a:r>
            <a:r>
              <a:rPr dirty="0" sz="1550" spc="35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51515"/>
                </a:solidFill>
                <a:latin typeface="Arial MT"/>
                <a:cs typeface="Arial MT"/>
              </a:rPr>
              <a:t>ethics,</a:t>
            </a:r>
            <a:r>
              <a:rPr dirty="0" sz="1550" spc="35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based</a:t>
            </a:r>
            <a:r>
              <a:rPr dirty="0" sz="1550" spc="34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1550" spc="3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550" spc="3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existing</a:t>
            </a:r>
            <a:r>
              <a:rPr dirty="0" sz="1550" spc="40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61616"/>
                </a:solidFill>
                <a:latin typeface="Arial MT"/>
                <a:cs typeface="Arial MT"/>
              </a:rPr>
              <a:t>field</a:t>
            </a:r>
            <a:r>
              <a:rPr dirty="0" sz="1550" spc="3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experiences,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therefore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we</a:t>
            </a:r>
            <a:r>
              <a:rPr dirty="0" sz="1550" spc="25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151515"/>
                </a:solidFill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determined</a:t>
            </a:r>
            <a:r>
              <a:rPr dirty="0" sz="1600" spc="29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to</a:t>
            </a:r>
            <a:r>
              <a:rPr dirty="0" sz="1600" spc="18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uphold</a:t>
            </a:r>
            <a:r>
              <a:rPr dirty="0" sz="1600" spc="25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20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improve</a:t>
            </a:r>
            <a:r>
              <a:rPr dirty="0" sz="1600" spc="30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on</a:t>
            </a:r>
            <a:r>
              <a:rPr dirty="0" sz="1600" spc="18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00" spc="2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successes</a:t>
            </a:r>
            <a:r>
              <a:rPr dirty="0" sz="1600" spc="29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and</a:t>
            </a:r>
            <a:r>
              <a:rPr dirty="0" sz="1600" spc="18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continuously </a:t>
            </a:r>
            <a:r>
              <a:rPr dirty="0" sz="1600" spc="-25">
                <a:solidFill>
                  <a:srgbClr val="0E0E0E"/>
                </a:solidFill>
                <a:latin typeface="Arial MT"/>
                <a:cs typeface="Arial MT"/>
              </a:rPr>
              <a:t>strive</a:t>
            </a:r>
            <a:r>
              <a:rPr dirty="0" sz="1600" spc="-8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to</a:t>
            </a:r>
            <a:r>
              <a:rPr dirty="0" sz="1600" spc="-9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maintain</a:t>
            </a:r>
            <a:r>
              <a:rPr dirty="0" sz="1600" spc="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-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live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up</a:t>
            </a:r>
            <a:r>
              <a:rPr dirty="0" sz="1600" spc="-1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our</a:t>
            </a:r>
            <a:r>
              <a:rPr dirty="0" sz="1600" spc="-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aims</a:t>
            </a:r>
            <a:r>
              <a:rPr dirty="0" sz="1600" spc="-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-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7118" y="3326042"/>
            <a:ext cx="6686550" cy="299656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15875">
              <a:lnSpc>
                <a:spcPct val="100000"/>
              </a:lnSpc>
              <a:spcBef>
                <a:spcPts val="825"/>
              </a:spcBef>
            </a:pP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PIVIC</a:t>
            </a:r>
            <a:r>
              <a:rPr dirty="0" sz="1600" spc="2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ENERGY</a:t>
            </a:r>
            <a:r>
              <a:rPr dirty="0" sz="1600" spc="38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LIMITED</a:t>
            </a:r>
            <a:r>
              <a:rPr dirty="0" sz="1600" spc="3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is</a:t>
            </a:r>
            <a:r>
              <a:rPr dirty="0" sz="1600" spc="2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solely</a:t>
            </a:r>
            <a:r>
              <a:rPr dirty="0" sz="1600" spc="32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an</a:t>
            </a:r>
            <a:r>
              <a:rPr dirty="0" sz="1600" spc="2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indigenous</a:t>
            </a:r>
            <a:r>
              <a:rPr dirty="0" sz="1600" spc="4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company</a:t>
            </a:r>
            <a:r>
              <a:rPr dirty="0" sz="1600" spc="4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F0F0F"/>
                </a:solidFill>
                <a:latin typeface="Arial MT"/>
                <a:cs typeface="Arial MT"/>
              </a:rPr>
              <a:t>100%</a:t>
            </a:r>
            <a:endParaRPr sz="1600">
              <a:latin typeface="Arial MT"/>
              <a:cs typeface="Arial MT"/>
            </a:endParaRPr>
          </a:p>
          <a:p>
            <a:pPr algn="just" marL="16510">
              <a:lnSpc>
                <a:spcPct val="100000"/>
              </a:lnSpc>
              <a:spcBef>
                <a:spcPts val="725"/>
              </a:spcBef>
            </a:pP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Nigerian</a:t>
            </a:r>
            <a:r>
              <a:rPr dirty="0" sz="1550" spc="1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C0C0C"/>
                </a:solidFill>
                <a:latin typeface="Arial MT"/>
                <a:cs typeface="Arial MT"/>
              </a:rPr>
              <a:t>content.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550">
              <a:latin typeface="Arial MT"/>
              <a:cs typeface="Arial MT"/>
            </a:endParaRPr>
          </a:p>
          <a:p>
            <a:pPr algn="just" marL="12700" marR="5080" indent="3175">
              <a:lnSpc>
                <a:spcPct val="136700"/>
              </a:lnSpc>
              <a:spcBef>
                <a:spcPts val="5"/>
              </a:spcBef>
            </a:pP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PIVIC</a:t>
            </a:r>
            <a:r>
              <a:rPr dirty="0" sz="1600" spc="20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ENERGY</a:t>
            </a:r>
            <a:r>
              <a:rPr dirty="0" sz="1600" spc="254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LIMITED</a:t>
            </a:r>
            <a:r>
              <a:rPr dirty="0" sz="1600" spc="29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encourages</a:t>
            </a:r>
            <a:r>
              <a:rPr dirty="0" sz="1600" spc="26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600" spc="1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local</a:t>
            </a:r>
            <a:r>
              <a:rPr dirty="0" sz="1600" spc="15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Gontent</a:t>
            </a:r>
            <a:r>
              <a:rPr dirty="0" sz="1600" spc="2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2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chain</a:t>
            </a:r>
            <a:r>
              <a:rPr dirty="0" sz="1600" spc="2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F0F0F"/>
                </a:solidFill>
                <a:latin typeface="Arial MT"/>
                <a:cs typeface="Arial MT"/>
              </a:rPr>
              <a:t>by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purchasing</a:t>
            </a:r>
            <a:r>
              <a:rPr dirty="0" sz="1550" spc="26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equipment,</a:t>
            </a:r>
            <a:r>
              <a:rPr dirty="0" sz="1550" spc="24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materials</a:t>
            </a:r>
            <a:r>
              <a:rPr dirty="0" sz="1550" spc="19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550" spc="17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other</a:t>
            </a:r>
            <a:r>
              <a:rPr dirty="0" sz="1550" spc="215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supplies</a:t>
            </a:r>
            <a:r>
              <a:rPr dirty="0" sz="1550" spc="204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that</a:t>
            </a:r>
            <a:r>
              <a:rPr dirty="0" sz="1550" spc="18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131313"/>
                </a:solidFill>
                <a:latin typeface="Arial MT"/>
                <a:cs typeface="Arial MT"/>
              </a:rPr>
              <a:t>could</a:t>
            </a:r>
            <a:r>
              <a:rPr dirty="0" sz="1550" spc="185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550" spc="30">
                <a:solidFill>
                  <a:srgbClr val="161616"/>
                </a:solidFill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sourced</a:t>
            </a:r>
            <a:r>
              <a:rPr dirty="0" sz="1600" spc="34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locally</a:t>
            </a:r>
            <a:r>
              <a:rPr dirty="0" sz="1600" spc="3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from</a:t>
            </a:r>
            <a:r>
              <a:rPr dirty="0" sz="1600" spc="3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Nigerian</a:t>
            </a:r>
            <a:r>
              <a:rPr dirty="0" sz="1600" spc="3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suppliers</a:t>
            </a:r>
            <a:r>
              <a:rPr dirty="0" sz="1600" spc="40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dirty="0" sz="1600" spc="2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contractors.</a:t>
            </a:r>
            <a:r>
              <a:rPr dirty="0" sz="1600" spc="4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</a:t>
            </a:r>
            <a:r>
              <a:rPr dirty="0" sz="1600" spc="365"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61616"/>
                </a:solidFill>
                <a:latin typeface="Arial MT"/>
                <a:cs typeface="Arial MT"/>
              </a:rPr>
              <a:t>we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advocate</a:t>
            </a:r>
            <a:r>
              <a:rPr dirty="0" sz="1600" spc="5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for</a:t>
            </a:r>
            <a:r>
              <a:rPr dirty="0" sz="1600" spc="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the</a:t>
            </a:r>
            <a:r>
              <a:rPr dirty="0" sz="1600" spc="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utilization</a:t>
            </a:r>
            <a:r>
              <a:rPr dirty="0" sz="1600" spc="16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600" spc="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our</a:t>
            </a:r>
            <a:r>
              <a:rPr dirty="0" sz="1600" spc="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local</a:t>
            </a:r>
            <a:r>
              <a:rPr dirty="0" sz="1600" spc="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0F0F0F"/>
                </a:solidFill>
                <a:latin typeface="Arial MT"/>
                <a:cs typeface="Arial MT"/>
              </a:rPr>
              <a:t>resourGes</a:t>
            </a:r>
            <a:r>
              <a:rPr dirty="0" sz="1600" spc="1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both</a:t>
            </a:r>
            <a:r>
              <a:rPr dirty="0" sz="1600" spc="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professionally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Arial MT"/>
                <a:cs typeface="Arial MT"/>
              </a:rPr>
              <a:t>and </a:t>
            </a:r>
            <a:r>
              <a:rPr dirty="0" sz="1550">
                <a:latin typeface="Arial MT"/>
                <a:cs typeface="Arial MT"/>
              </a:rPr>
              <a:t>materially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A1A1A"/>
                </a:solidFill>
                <a:latin typeface="Arial MT"/>
                <a:cs typeface="Arial MT"/>
              </a:rPr>
              <a:t>in</a:t>
            </a:r>
            <a:r>
              <a:rPr dirty="0" sz="1550" spc="35">
                <a:solidFill>
                  <a:srgbClr val="1A1A1A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consonance</a:t>
            </a:r>
            <a:r>
              <a:rPr dirty="0" sz="1550" spc="12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with</a:t>
            </a:r>
            <a:r>
              <a:rPr dirty="0" sz="1550" spc="4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1550" spc="4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local</a:t>
            </a:r>
            <a:r>
              <a:rPr dirty="0" sz="1550" spc="4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content</a:t>
            </a:r>
            <a:r>
              <a:rPr dirty="0" sz="1550" spc="9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61616"/>
                </a:solidFill>
                <a:latin typeface="Arial MT"/>
                <a:cs typeface="Arial MT"/>
              </a:rPr>
              <a:t>policy</a:t>
            </a:r>
            <a:r>
              <a:rPr dirty="0" sz="1550" spc="85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1550" spc="45">
                <a:solidFill>
                  <a:srgbClr val="1A1A1A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1550" spc="46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C0C0C"/>
                </a:solidFill>
                <a:latin typeface="Arial MT"/>
                <a:cs typeface="Arial MT"/>
              </a:rPr>
              <a:t>Federal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Government</a:t>
            </a:r>
            <a:r>
              <a:rPr dirty="0" sz="1600" spc="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600" spc="-1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Nigeria.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02630"/>
            <a:ext cx="7772400" cy="14143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341" y="1422651"/>
            <a:ext cx="224443" cy="212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0553" y="1422651"/>
            <a:ext cx="224443" cy="2121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24299"/>
            <a:ext cx="2423160" cy="44093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2126" y="332784"/>
            <a:ext cx="299258" cy="39518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109" y="5898596"/>
            <a:ext cx="149629" cy="14143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52492" y="498609"/>
            <a:ext cx="34137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4719" algn="l"/>
                <a:tab pos="2203450" algn="l"/>
              </a:tabLst>
            </a:pPr>
            <a:r>
              <a:rPr dirty="0" sz="1300">
                <a:solidFill>
                  <a:srgbClr val="1A114D"/>
                </a:solidFill>
                <a:latin typeface="Arial MT"/>
                <a:cs typeface="Arial MT"/>
              </a:rPr>
              <a:t>P</a:t>
            </a:r>
            <a:r>
              <a:rPr dirty="0" sz="1300" spc="300">
                <a:solidFill>
                  <a:srgbClr val="1A114D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8"/>
                </a:solidFill>
                <a:latin typeface="Arial MT"/>
                <a:cs typeface="Arial MT"/>
              </a:rPr>
              <a:t>I</a:t>
            </a:r>
            <a:r>
              <a:rPr dirty="0" sz="1300" spc="340">
                <a:solidFill>
                  <a:srgbClr val="1C1348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162"/>
                </a:solidFill>
                <a:latin typeface="Arial MT"/>
                <a:cs typeface="Arial MT"/>
              </a:rPr>
              <a:t>V</a:t>
            </a:r>
            <a:r>
              <a:rPr dirty="0" sz="1300" spc="290">
                <a:solidFill>
                  <a:srgbClr val="21116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14D"/>
                </a:solidFill>
                <a:latin typeface="Arial MT"/>
                <a:cs typeface="Arial MT"/>
              </a:rPr>
              <a:t>I</a:t>
            </a:r>
            <a:r>
              <a:rPr dirty="0" sz="1300" spc="360">
                <a:solidFill>
                  <a:srgbClr val="1C114D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11854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211854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2F2360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F2360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81870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81870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2A1A74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A1A7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A1670"/>
                </a:solidFill>
                <a:latin typeface="Arial MT"/>
                <a:cs typeface="Arial MT"/>
              </a:rPr>
              <a:t>R</a:t>
            </a:r>
            <a:r>
              <a:rPr dirty="0" sz="1300" spc="355">
                <a:solidFill>
                  <a:srgbClr val="2A1670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860"/>
                </a:solidFill>
                <a:latin typeface="Arial MT"/>
                <a:cs typeface="Arial MT"/>
              </a:rPr>
              <a:t>G</a:t>
            </a:r>
            <a:r>
              <a:rPr dirty="0" sz="1300" spc="285">
                <a:solidFill>
                  <a:srgbClr val="261860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31562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31562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231364"/>
                </a:solidFill>
                <a:latin typeface="Arial MT"/>
                <a:cs typeface="Arial MT"/>
              </a:rPr>
              <a:t>L</a:t>
            </a:r>
            <a:r>
              <a:rPr dirty="0" sz="1300" spc="335">
                <a:solidFill>
                  <a:srgbClr val="23136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35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F13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85B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2318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55B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2115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6"/>
                </a:solidFill>
                <a:latin typeface="Arial MT"/>
                <a:cs typeface="Arial MT"/>
              </a:rPr>
              <a:t>T</a:t>
            </a:r>
            <a:r>
              <a:rPr dirty="0" sz="1300" spc="265">
                <a:solidFill>
                  <a:srgbClr val="1C1346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F1356"/>
                </a:solidFill>
                <a:latin typeface="Arial MT"/>
                <a:cs typeface="Arial MT"/>
              </a:rPr>
              <a:t>E</a:t>
            </a:r>
            <a:r>
              <a:rPr dirty="0" sz="1300" spc="240">
                <a:solidFill>
                  <a:srgbClr val="1F1356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231A4F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2921" y="1834252"/>
            <a:ext cx="6710680" cy="1084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635">
              <a:lnSpc>
                <a:spcPct val="108600"/>
              </a:lnSpc>
              <a:spcBef>
                <a:spcPts val="85"/>
              </a:spcBef>
            </a:pP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19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control</a:t>
            </a:r>
            <a:r>
              <a:rPr dirty="0" sz="1600" spc="20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600" spc="185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products</a:t>
            </a:r>
            <a:r>
              <a:rPr dirty="0" sz="1600" spc="20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and</a:t>
            </a:r>
            <a:r>
              <a:rPr dirty="0" sz="1600" spc="180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21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shall</a:t>
            </a:r>
            <a:r>
              <a:rPr dirty="0" sz="1600" spc="18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remain</a:t>
            </a:r>
            <a:r>
              <a:rPr dirty="0" sz="1600" spc="22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600" spc="114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veritable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instrument</a:t>
            </a:r>
            <a:r>
              <a:rPr dirty="0" sz="1600" spc="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of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quality</a:t>
            </a:r>
            <a:r>
              <a:rPr dirty="0" sz="16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assurance</a:t>
            </a:r>
            <a:r>
              <a:rPr dirty="0" sz="1600" spc="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dirty="0" sz="160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 spc="-40">
                <a:solidFill>
                  <a:srgbClr val="131313"/>
                </a:solidFill>
                <a:latin typeface="Arial MT"/>
                <a:cs typeface="Arial MT"/>
              </a:rPr>
              <a:t>PIVIC</a:t>
            </a:r>
            <a:r>
              <a:rPr dirty="0" sz="160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0C0C0C"/>
                </a:solidFill>
                <a:latin typeface="Arial MT"/>
                <a:cs typeface="Arial MT"/>
              </a:rPr>
              <a:t>ENERGY</a:t>
            </a:r>
            <a:r>
              <a:rPr dirty="0" sz="1600" spc="8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5">
                <a:solidFill>
                  <a:srgbClr val="0A0A0A"/>
                </a:solidFill>
                <a:latin typeface="Arial MT"/>
                <a:cs typeface="Arial MT"/>
              </a:rPr>
              <a:t>LTD</a:t>
            </a:r>
            <a:r>
              <a:rPr dirty="0" sz="160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shall</a:t>
            </a:r>
            <a:r>
              <a:rPr dirty="0" sz="1600" spc="-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form</a:t>
            </a:r>
            <a:r>
              <a:rPr dirty="0" sz="1600" spc="-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61616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hub</a:t>
            </a:r>
            <a:r>
              <a:rPr dirty="0" sz="1600" spc="16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1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nucleus</a:t>
            </a:r>
            <a:r>
              <a:rPr dirty="0" sz="1600" spc="2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dirty="0" sz="1600" spc="2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our</a:t>
            </a:r>
            <a:r>
              <a:rPr dirty="0" sz="1600" spc="2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215">
                <a:latin typeface="Arial MT"/>
                <a:cs typeface="Arial MT"/>
              </a:rPr>
              <a:t> </a:t>
            </a:r>
            <a:r>
              <a:rPr dirty="0" sz="1600" spc="50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dirty="0" sz="1600" spc="1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our</a:t>
            </a:r>
            <a:r>
              <a:rPr dirty="0" sz="1600" spc="19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clients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dirty="0" sz="1600" spc="1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public</a:t>
            </a:r>
            <a:r>
              <a:rPr dirty="0" sz="1600" spc="2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A1A1A"/>
                </a:solidFill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general.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Consequently,</a:t>
            </a:r>
            <a:r>
              <a:rPr dirty="0" sz="1600" spc="15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00" spc="-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policy</a:t>
            </a:r>
            <a:r>
              <a:rPr dirty="0" sz="1600" spc="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objective</a:t>
            </a:r>
            <a:r>
              <a:rPr dirty="0" sz="16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is</a:t>
            </a:r>
            <a:r>
              <a:rPr dirty="0" sz="1600" spc="-9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geared</a:t>
            </a:r>
            <a:r>
              <a:rPr dirty="0" sz="1600" spc="-3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towards: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1077" y="3193467"/>
            <a:ext cx="17843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5">
                <a:solidFill>
                  <a:srgbClr val="131313"/>
                </a:solidFill>
                <a:latin typeface="Arial MT"/>
                <a:cs typeface="Arial MT"/>
              </a:rPr>
              <a:t>1.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1170" y="3155990"/>
            <a:ext cx="6115685" cy="818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 indent="-635">
              <a:lnSpc>
                <a:spcPct val="109200"/>
              </a:lnSpc>
              <a:spcBef>
                <a:spcPts val="120"/>
              </a:spcBef>
            </a:pPr>
            <a:r>
              <a:rPr dirty="0" sz="1550">
                <a:latin typeface="Arial MT"/>
                <a:cs typeface="Arial MT"/>
              </a:rPr>
              <a:t>Ensuring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dirty="0" sz="1550" spc="2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550" spc="3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engineering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0C0C0C"/>
                </a:solidFill>
                <a:latin typeface="Arial MT"/>
                <a:cs typeface="Arial MT"/>
              </a:rPr>
              <a:t>products</a:t>
            </a:r>
            <a:r>
              <a:rPr dirty="0" sz="1550" spc="3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26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services</a:t>
            </a:r>
            <a:r>
              <a:rPr dirty="0" sz="1550" spc="35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65">
                <a:solidFill>
                  <a:srgbClr val="151515"/>
                </a:solidFill>
                <a:latin typeface="Arial MT"/>
                <a:cs typeface="Arial MT"/>
              </a:rPr>
              <a:t>comply</a:t>
            </a:r>
            <a:r>
              <a:rPr dirty="0" sz="1550" spc="30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with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all</a:t>
            </a:r>
            <a:r>
              <a:rPr dirty="0" sz="1600" spc="3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relevant</a:t>
            </a:r>
            <a:r>
              <a:rPr dirty="0" sz="1600" spc="4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industry</a:t>
            </a:r>
            <a:r>
              <a:rPr dirty="0" sz="1600" spc="409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codes</a:t>
            </a:r>
            <a:r>
              <a:rPr dirty="0" sz="1600" spc="3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32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standards,</a:t>
            </a:r>
            <a:r>
              <a:rPr dirty="0" sz="1600" spc="49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statutory</a:t>
            </a:r>
            <a:r>
              <a:rPr dirty="0" sz="1600" spc="4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requisitions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clients'</a:t>
            </a:r>
            <a:r>
              <a:rPr dirty="0" sz="1600" spc="3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product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specification.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2765" y="4245548"/>
            <a:ext cx="1905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131313"/>
                </a:solidFill>
                <a:latin typeface="Arial MT"/>
                <a:cs typeface="Arial MT"/>
              </a:rPr>
              <a:t>2.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0664" y="4208629"/>
            <a:ext cx="6122035" cy="1350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94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Ensuring</a:t>
            </a:r>
            <a:r>
              <a:rPr dirty="0" sz="1600" spc="6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full</a:t>
            </a:r>
            <a:r>
              <a:rPr dirty="0" sz="1600" spc="459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implementation</a:t>
            </a:r>
            <a:r>
              <a:rPr dirty="0" sz="1600" spc="39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5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customers/vendors'</a:t>
            </a:r>
            <a:r>
              <a:rPr dirty="0" sz="1600" spc="48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engineering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data</a:t>
            </a:r>
            <a:r>
              <a:rPr dirty="0" sz="1600" spc="1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that</a:t>
            </a:r>
            <a:r>
              <a:rPr dirty="0" sz="1600" spc="2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will</a:t>
            </a:r>
            <a:r>
              <a:rPr dirty="0" sz="1600" spc="229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satisfy</a:t>
            </a:r>
            <a:r>
              <a:rPr dirty="0" sz="1600" spc="29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the</a:t>
            </a:r>
            <a:r>
              <a:rPr dirty="0" sz="1600" spc="20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technical</a:t>
            </a:r>
            <a:r>
              <a:rPr dirty="0" sz="1600" spc="3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requirements</a:t>
            </a:r>
            <a:r>
              <a:rPr dirty="0" sz="1600" spc="4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laid</a:t>
            </a:r>
            <a:r>
              <a:rPr dirty="0" sz="1600" spc="2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</a:t>
            </a:r>
            <a:r>
              <a:rPr dirty="0" sz="1600" spc="27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by</a:t>
            </a:r>
            <a:r>
              <a:rPr dirty="0" sz="1600" spc="204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81818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clients</a:t>
            </a:r>
            <a:r>
              <a:rPr dirty="0" sz="160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</a:t>
            </a:r>
            <a:r>
              <a:rPr dirty="0" sz="1600" spc="-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terms</a:t>
            </a:r>
            <a:r>
              <a:rPr dirty="0" sz="1600" spc="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dirty="0" sz="1600" spc="8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performance,</a:t>
            </a:r>
            <a:r>
              <a:rPr dirty="0" sz="1600" spc="22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reliability</a:t>
            </a:r>
            <a:r>
              <a:rPr dirty="0" sz="1600" spc="1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A0A0A"/>
                </a:solidFill>
                <a:latin typeface="Arial MT"/>
                <a:cs typeface="Arial MT"/>
              </a:rPr>
              <a:t>safety.</a:t>
            </a:r>
            <a:r>
              <a:rPr dirty="0" sz="1600" spc="9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 spc="-145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1600" spc="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this</a:t>
            </a:r>
            <a:r>
              <a:rPr dirty="0" sz="1600" spc="5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e0ect, </a:t>
            </a:r>
            <a:r>
              <a:rPr dirty="0" sz="1550">
                <a:solidFill>
                  <a:srgbClr val="0E0E0E"/>
                </a:solidFill>
                <a:latin typeface="Arial MT"/>
                <a:cs typeface="Arial MT"/>
              </a:rPr>
              <a:t>work</a:t>
            </a:r>
            <a:r>
              <a:rPr dirty="0" sz="1550" spc="34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75">
                <a:solidFill>
                  <a:srgbClr val="161616"/>
                </a:solidFill>
                <a:latin typeface="Arial MT"/>
                <a:cs typeface="Arial MT"/>
              </a:rPr>
              <a:t>on</a:t>
            </a:r>
            <a:r>
              <a:rPr dirty="0" sz="1550" spc="2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client's</a:t>
            </a:r>
            <a:r>
              <a:rPr dirty="0" sz="1550" spc="3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projects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51515"/>
                </a:solidFill>
                <a:latin typeface="Arial MT"/>
                <a:cs typeface="Arial MT"/>
              </a:rPr>
              <a:t>shall</a:t>
            </a:r>
            <a:r>
              <a:rPr dirty="0" sz="1550" spc="24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not</a:t>
            </a:r>
            <a:r>
              <a:rPr dirty="0" sz="1550" spc="2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Gommence</a:t>
            </a:r>
            <a:r>
              <a:rPr dirty="0" sz="1550" spc="4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until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A0A0A"/>
                </a:solidFill>
                <a:latin typeface="Arial MT"/>
                <a:cs typeface="Arial MT"/>
              </a:rPr>
              <a:t>there</a:t>
            </a:r>
            <a:r>
              <a:rPr dirty="0" sz="1550" spc="2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are</a:t>
            </a:r>
            <a:r>
              <a:rPr dirty="0" sz="1550" spc="2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F0F0F"/>
                </a:solidFill>
                <a:latin typeface="Arial MT"/>
                <a:cs typeface="Arial MT"/>
              </a:rPr>
              <a:t>valid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approval</a:t>
            </a:r>
            <a:r>
              <a:rPr dirty="0" sz="1600" spc="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45">
                <a:solidFill>
                  <a:srgbClr val="0C0C0C"/>
                </a:solidFill>
                <a:latin typeface="Arial MT"/>
                <a:cs typeface="Arial MT"/>
              </a:rPr>
              <a:t>of</a:t>
            </a:r>
            <a:r>
              <a:rPr dirty="0" sz="1600" spc="4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construction</a:t>
            </a:r>
            <a:r>
              <a:rPr dirty="0" sz="1600" spc="13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drawings.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88769" y="5817433"/>
            <a:ext cx="49460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300" algn="l"/>
                <a:tab pos="2223135" algn="l"/>
                <a:tab pos="3539490" algn="l"/>
                <a:tab pos="4314825" algn="l"/>
                <a:tab pos="4769485" algn="l"/>
              </a:tabLst>
            </a:pPr>
            <a:r>
              <a:rPr dirty="0" sz="1600" spc="-10">
                <a:latin typeface="Arial MT"/>
                <a:cs typeface="Arial MT"/>
              </a:rPr>
              <a:t>Ensuring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satisfactory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construction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results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5">
                <a:solidFill>
                  <a:srgbClr val="0F0F0F"/>
                </a:solidFill>
                <a:latin typeface="Arial MT"/>
                <a:cs typeface="Arial MT"/>
              </a:rPr>
              <a:t>are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30664" y="5797674"/>
            <a:ext cx="5584825" cy="55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35575">
              <a:lnSpc>
                <a:spcPct val="108300"/>
              </a:lnSpc>
              <a:spcBef>
                <a:spcPts val="100"/>
              </a:spcBef>
              <a:tabLst>
                <a:tab pos="2129155" algn="l"/>
                <a:tab pos="2961005" algn="l"/>
                <a:tab pos="4525010" algn="l"/>
                <a:tab pos="5107305" algn="l"/>
              </a:tabLst>
            </a:pPr>
            <a:r>
              <a:rPr dirty="0" sz="1600" spc="-20">
                <a:solidFill>
                  <a:srgbClr val="0C0C0C"/>
                </a:solidFill>
                <a:latin typeface="Arial MT"/>
                <a:cs typeface="Arial MT"/>
              </a:rPr>
              <a:t>line </a:t>
            </a:r>
            <a:r>
              <a:rPr dirty="0" sz="1600" spc="45">
                <a:latin typeface="Arial MT"/>
                <a:cs typeface="Arial MT"/>
              </a:rPr>
              <a:t>customer’s/vendor's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40">
                <a:latin typeface="Arial MT"/>
                <a:cs typeface="Arial MT"/>
              </a:rPr>
              <a:t>design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45">
                <a:solidFill>
                  <a:srgbClr val="0E0E0E"/>
                </a:solidFill>
                <a:latin typeface="Arial MT"/>
                <a:cs typeface="Arial MT"/>
              </a:rPr>
              <a:t>specifications.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131313"/>
                </a:solidFill>
                <a:latin typeface="Arial MT"/>
                <a:cs typeface="Arial MT"/>
              </a:rPr>
              <a:t>This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0F0F0F"/>
                </a:solidFill>
                <a:latin typeface="Arial MT"/>
                <a:cs typeface="Arial MT"/>
              </a:rPr>
              <a:t>will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08999" y="5797674"/>
            <a:ext cx="538480" cy="55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3510">
              <a:lnSpc>
                <a:spcPct val="108300"/>
              </a:lnSpc>
              <a:spcBef>
                <a:spcPts val="100"/>
              </a:spcBef>
            </a:pPr>
            <a:r>
              <a:rPr dirty="0" sz="1600" spc="-20">
                <a:solidFill>
                  <a:srgbClr val="131313"/>
                </a:solidFill>
                <a:latin typeface="Arial MT"/>
                <a:cs typeface="Arial MT"/>
              </a:rPr>
              <a:t>with </a:t>
            </a:r>
            <a:r>
              <a:rPr dirty="0" sz="1600" spc="-10">
                <a:solidFill>
                  <a:srgbClr val="0A0A0A"/>
                </a:solidFill>
                <a:latin typeface="Arial MT"/>
                <a:cs typeface="Arial MT"/>
              </a:rPr>
              <a:t>entail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29453" y="6325968"/>
            <a:ext cx="6115050" cy="8204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1270">
              <a:lnSpc>
                <a:spcPct val="108800"/>
              </a:lnSpc>
              <a:spcBef>
                <a:spcPts val="90"/>
              </a:spcBef>
            </a:pP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application</a:t>
            </a:r>
            <a:r>
              <a:rPr dirty="0" sz="1600" spc="2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600" spc="25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appropriate</a:t>
            </a:r>
            <a:r>
              <a:rPr dirty="0" sz="1600" spc="3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engineering</a:t>
            </a:r>
            <a:r>
              <a:rPr dirty="0" sz="1600" spc="37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data</a:t>
            </a:r>
            <a:r>
              <a:rPr dirty="0" sz="1600" spc="1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for</a:t>
            </a:r>
            <a:r>
              <a:rPr dirty="0" sz="1600" spc="229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fabrication</a:t>
            </a:r>
            <a:r>
              <a:rPr dirty="0" sz="1600" spc="3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works,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construction</a:t>
            </a:r>
            <a:r>
              <a:rPr dirty="0" sz="1600" spc="2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assembling</a:t>
            </a:r>
            <a:r>
              <a:rPr dirty="0" sz="1600" spc="229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dirty="0" sz="1600" spc="10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inspections</a:t>
            </a:r>
            <a:r>
              <a:rPr dirty="0" sz="1600" spc="2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at</a:t>
            </a:r>
            <a:r>
              <a:rPr dirty="0" sz="1600" spc="1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23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stage</a:t>
            </a:r>
            <a:r>
              <a:rPr dirty="0" sz="1600" spc="1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600" spc="1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works,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1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commissioning/project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transfer</a:t>
            </a:r>
            <a:r>
              <a:rPr dirty="0" sz="1600" spc="2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to</a:t>
            </a:r>
            <a:r>
              <a:rPr dirty="0" sz="1600" spc="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Gustomer.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5824" y="7381518"/>
            <a:ext cx="1917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151515"/>
                </a:solidFill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29453" y="7383597"/>
            <a:ext cx="61239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Ensuring</a:t>
            </a:r>
            <a:r>
              <a:rPr dirty="0" sz="1600" spc="3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3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various</a:t>
            </a:r>
            <a:r>
              <a:rPr dirty="0" sz="1600" spc="3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revised</a:t>
            </a:r>
            <a:r>
              <a:rPr dirty="0" sz="1600" spc="3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industry</a:t>
            </a:r>
            <a:r>
              <a:rPr dirty="0" sz="1600" spc="3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Godes</a:t>
            </a:r>
            <a:r>
              <a:rPr dirty="0" sz="1600" spc="3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and</a:t>
            </a:r>
            <a:r>
              <a:rPr dirty="0" sz="1600" spc="29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standards</a:t>
            </a:r>
            <a:r>
              <a:rPr dirty="0" sz="1600" spc="40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51515"/>
                </a:solidFill>
                <a:latin typeface="Arial MT"/>
                <a:cs typeface="Arial MT"/>
              </a:rPr>
              <a:t>are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readily</a:t>
            </a:r>
            <a:r>
              <a:rPr dirty="0" sz="1600" spc="-11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available</a:t>
            </a:r>
            <a:r>
              <a:rPr dirty="0" sz="1600" spc="-11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in-house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for</a:t>
            </a:r>
            <a:r>
              <a:rPr dirty="0" sz="1600" spc="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ease</a:t>
            </a:r>
            <a:r>
              <a:rPr dirty="0" sz="1600" spc="-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409" i="1">
                <a:solidFill>
                  <a:srgbClr val="131313"/>
                </a:solidFill>
                <a:latin typeface="Arial"/>
                <a:cs typeface="Arial"/>
              </a:rPr>
              <a:t>o1</a:t>
            </a:r>
            <a:r>
              <a:rPr dirty="0" sz="1600" spc="300" i="1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reference.</a:t>
            </a:r>
            <a:r>
              <a:rPr dirty="0" sz="1600" spc="5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shall</a:t>
            </a:r>
            <a:r>
              <a:rPr dirty="0" sz="1600" spc="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include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not</a:t>
            </a:r>
            <a:r>
              <a:rPr dirty="0" sz="1600" spc="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limited</a:t>
            </a:r>
            <a:r>
              <a:rPr dirty="0" sz="1600" spc="6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engineering</a:t>
            </a:r>
            <a:r>
              <a:rPr dirty="0" sz="1600" spc="2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codes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published</a:t>
            </a:r>
            <a:r>
              <a:rPr dirty="0" sz="1600" spc="1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16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following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48554"/>
            <a:ext cx="7772400" cy="14018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4299"/>
            <a:ext cx="2428875" cy="43261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0831" y="328623"/>
            <a:ext cx="303090" cy="39518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30880" y="490288"/>
            <a:ext cx="6151880" cy="136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42565">
              <a:lnSpc>
                <a:spcPct val="100000"/>
              </a:lnSpc>
              <a:spcBef>
                <a:spcPts val="95"/>
              </a:spcBef>
              <a:tabLst>
                <a:tab pos="3667760" algn="l"/>
                <a:tab pos="4939030" algn="l"/>
              </a:tabLst>
            </a:pPr>
            <a:r>
              <a:rPr dirty="0" sz="1300" spc="75">
                <a:solidFill>
                  <a:srgbClr val="1C133F"/>
                </a:solidFill>
                <a:latin typeface="Arial MT"/>
                <a:cs typeface="Arial MT"/>
              </a:rPr>
              <a:t>P</a:t>
            </a:r>
            <a:r>
              <a:rPr dirty="0" sz="1300" spc="275">
                <a:solidFill>
                  <a:srgbClr val="1C133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A1146"/>
                </a:solidFill>
                <a:latin typeface="Arial MT"/>
                <a:cs typeface="Arial MT"/>
              </a:rPr>
              <a:t>I</a:t>
            </a:r>
            <a:r>
              <a:rPr dirty="0" sz="1300" spc="305">
                <a:solidFill>
                  <a:srgbClr val="1A114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54"/>
                </a:solidFill>
                <a:latin typeface="Arial MT"/>
                <a:cs typeface="Arial MT"/>
              </a:rPr>
              <a:t>V</a:t>
            </a:r>
            <a:r>
              <a:rPr dirty="0" sz="1300" spc="310">
                <a:solidFill>
                  <a:srgbClr val="21165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4F"/>
                </a:solidFill>
                <a:latin typeface="Arial MT"/>
                <a:cs typeface="Arial MT"/>
              </a:rPr>
              <a:t>I</a:t>
            </a:r>
            <a:r>
              <a:rPr dirty="0" sz="1300" spc="355">
                <a:solidFill>
                  <a:srgbClr val="21164F"/>
                </a:solidFill>
                <a:latin typeface="Arial MT"/>
                <a:cs typeface="Arial MT"/>
              </a:rPr>
              <a:t> </a:t>
            </a:r>
            <a:r>
              <a:rPr dirty="0" sz="1300" spc="30">
                <a:solidFill>
                  <a:srgbClr val="1A0E59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1A0E59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211359"/>
                </a:solidFill>
                <a:latin typeface="Arial MT"/>
                <a:cs typeface="Arial MT"/>
              </a:rPr>
              <a:t>E</a:t>
            </a:r>
            <a:r>
              <a:rPr dirty="0" sz="1300" spc="285">
                <a:solidFill>
                  <a:srgbClr val="211359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61670"/>
                </a:solidFill>
                <a:latin typeface="Arial MT"/>
                <a:cs typeface="Arial MT"/>
              </a:rPr>
              <a:t>N</a:t>
            </a:r>
            <a:r>
              <a:rPr dirty="0" sz="1300" spc="275">
                <a:solidFill>
                  <a:srgbClr val="261670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241669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24166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664"/>
                </a:solidFill>
                <a:latin typeface="Arial MT"/>
                <a:cs typeface="Arial MT"/>
              </a:rPr>
              <a:t>R</a:t>
            </a:r>
            <a:r>
              <a:rPr dirty="0" sz="1300" spc="355">
                <a:solidFill>
                  <a:srgbClr val="261664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154"/>
                </a:solidFill>
                <a:latin typeface="Arial MT"/>
                <a:cs typeface="Arial MT"/>
              </a:rPr>
              <a:t>G</a:t>
            </a:r>
            <a:r>
              <a:rPr dirty="0" sz="1300" spc="285">
                <a:solidFill>
                  <a:srgbClr val="1F1154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31567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31567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1D0F67"/>
                </a:solidFill>
                <a:latin typeface="Arial MT"/>
                <a:cs typeface="Arial MT"/>
              </a:rPr>
              <a:t>L</a:t>
            </a:r>
            <a:r>
              <a:rPr dirty="0" sz="1300" spc="365">
                <a:solidFill>
                  <a:srgbClr val="1D0F6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1659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2116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F164F"/>
                </a:solidFill>
                <a:latin typeface="Arial MT"/>
                <a:cs typeface="Arial MT"/>
              </a:rPr>
              <a:t>M</a:t>
            </a:r>
            <a:r>
              <a:rPr dirty="0" sz="1300" spc="409">
                <a:solidFill>
                  <a:srgbClr val="1F16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F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C13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D"/>
                </a:solidFill>
                <a:latin typeface="Arial MT"/>
                <a:cs typeface="Arial MT"/>
              </a:rPr>
              <a:t>T</a:t>
            </a:r>
            <a:r>
              <a:rPr dirty="0" sz="1300" spc="265">
                <a:solidFill>
                  <a:srgbClr val="1C134D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1D1354"/>
                </a:solidFill>
                <a:latin typeface="Arial MT"/>
                <a:cs typeface="Arial MT"/>
              </a:rPr>
              <a:t>E</a:t>
            </a:r>
            <a:r>
              <a:rPr dirty="0" sz="1300" spc="275">
                <a:solidFill>
                  <a:srgbClr val="1D1354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C1352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300">
              <a:latin typeface="Arial MT"/>
              <a:cs typeface="Arial MT"/>
            </a:endParaRPr>
          </a:p>
          <a:p>
            <a:pPr algn="just" marL="12700" marR="15240" indent="1270">
              <a:lnSpc>
                <a:spcPct val="100699"/>
              </a:lnSpc>
            </a:pPr>
            <a:r>
              <a:rPr dirty="0" sz="1600">
                <a:latin typeface="Arial MT"/>
                <a:cs typeface="Arial MT"/>
              </a:rPr>
              <a:t>bodies</a:t>
            </a:r>
            <a:r>
              <a:rPr dirty="0" sz="1600" spc="204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on</a:t>
            </a:r>
            <a:r>
              <a:rPr dirty="0" sz="1600" spc="16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engineering</a:t>
            </a:r>
            <a:r>
              <a:rPr dirty="0" sz="1600" spc="31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subject:</a:t>
            </a:r>
            <a:r>
              <a:rPr dirty="0" sz="1600" spc="2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ASME/ANSI,</a:t>
            </a:r>
            <a:r>
              <a:rPr dirty="0" sz="1600" spc="3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API,</a:t>
            </a:r>
            <a:r>
              <a:rPr dirty="0" sz="1600" spc="19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AWS,</a:t>
            </a:r>
            <a:r>
              <a:rPr dirty="0" sz="1600" spc="2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BS,</a:t>
            </a:r>
            <a:r>
              <a:rPr dirty="0" sz="1600" spc="1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TWI,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IEC,</a:t>
            </a:r>
            <a:r>
              <a:rPr dirty="0" sz="1600" spc="18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ICI,</a:t>
            </a:r>
            <a:r>
              <a:rPr dirty="0" sz="1600" spc="21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and</a:t>
            </a:r>
            <a:r>
              <a:rPr dirty="0" sz="1600" spc="210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Clients'</a:t>
            </a:r>
            <a:r>
              <a:rPr dirty="0" sz="1600" spc="229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in-house</a:t>
            </a:r>
            <a:r>
              <a:rPr dirty="0" sz="1600" spc="21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standard</a:t>
            </a:r>
            <a:r>
              <a:rPr dirty="0" sz="1600" spc="240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practices</a:t>
            </a:r>
            <a:r>
              <a:rPr dirty="0" sz="1600" spc="24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shall</a:t>
            </a:r>
            <a:r>
              <a:rPr dirty="0" sz="1600" spc="229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 spc="-25">
                <a:solidFill>
                  <a:srgbClr val="0A0A0A"/>
                </a:solidFill>
                <a:latin typeface="Arial MT"/>
                <a:cs typeface="Arial MT"/>
              </a:rPr>
              <a:t>be </a:t>
            </a:r>
            <a:r>
              <a:rPr dirty="0" sz="1550" spc="-10">
                <a:latin typeface="Arial MT"/>
                <a:cs typeface="Arial MT"/>
              </a:rPr>
              <a:t>maintained.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9912" y="2086612"/>
            <a:ext cx="1981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151515"/>
                </a:solidFill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3594" y="2069452"/>
            <a:ext cx="6137910" cy="7550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4"/>
              </a:spcBef>
            </a:pP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Establishing</a:t>
            </a:r>
            <a:r>
              <a:rPr dirty="0" sz="1600" spc="18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600" spc="6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system</a:t>
            </a:r>
            <a:r>
              <a:rPr dirty="0" sz="1600" spc="114">
                <a:solidFill>
                  <a:srgbClr val="0E0E0E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600" spc="130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13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Control</a:t>
            </a:r>
            <a:r>
              <a:rPr dirty="0" sz="1600" spc="13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Audit</a:t>
            </a:r>
            <a:r>
              <a:rPr dirty="0" sz="1600" spc="114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latin typeface="Arial MT"/>
                <a:cs typeface="Arial MT"/>
              </a:rPr>
              <a:t>vis-à-</a:t>
            </a:r>
            <a:r>
              <a:rPr dirty="0" sz="1600">
                <a:latin typeface="Arial MT"/>
                <a:cs typeface="Arial MT"/>
              </a:rPr>
              <a:t>vis</a:t>
            </a:r>
            <a:r>
              <a:rPr dirty="0" sz="1600" spc="130">
                <a:latin typeface="Arial MT"/>
                <a:cs typeface="Arial MT"/>
              </a:rPr>
              <a:t>  </a:t>
            </a:r>
            <a:r>
              <a:rPr dirty="0" sz="1600" spc="-20">
                <a:solidFill>
                  <a:srgbClr val="131313"/>
                </a:solidFill>
                <a:latin typeface="Arial MT"/>
                <a:cs typeface="Arial MT"/>
              </a:rPr>
              <a:t>non-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conformity</a:t>
            </a:r>
            <a:r>
              <a:rPr dirty="0" sz="1600" spc="3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2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collection</a:t>
            </a:r>
            <a:r>
              <a:rPr dirty="0" sz="1600" spc="29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600" spc="27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statistic</a:t>
            </a:r>
            <a:r>
              <a:rPr dirty="0" sz="1600" spc="3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processing</a:t>
            </a:r>
            <a:r>
              <a:rPr dirty="0" sz="1600" spc="42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with</a:t>
            </a:r>
            <a:r>
              <a:rPr dirty="0" sz="1600" spc="2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1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view</a:t>
            </a:r>
            <a:r>
              <a:rPr dirty="0" sz="1600" spc="2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11111"/>
                </a:solidFill>
                <a:latin typeface="Arial MT"/>
                <a:cs typeface="Arial MT"/>
              </a:rPr>
              <a:t>to </a:t>
            </a:r>
            <a:r>
              <a:rPr dirty="0" sz="1600" spc="20">
                <a:solidFill>
                  <a:srgbClr val="131313"/>
                </a:solidFill>
                <a:latin typeface="Arial MT"/>
                <a:cs typeface="Arial MT"/>
              </a:rPr>
              <a:t>eliminating</a:t>
            </a:r>
            <a:r>
              <a:rPr dirty="0" sz="1600" spc="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latin typeface="Arial MT"/>
                <a:cs typeface="Arial MT"/>
              </a:rPr>
              <a:t>non-conformities</a:t>
            </a:r>
            <a:r>
              <a:rPr dirty="0" sz="1600" spc="-130"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-1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 spc="2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0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deliverables.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4482" y="3043020"/>
            <a:ext cx="19304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5">
                <a:solidFill>
                  <a:srgbClr val="111111"/>
                </a:solidFill>
                <a:latin typeface="Arial MT"/>
                <a:cs typeface="Arial MT"/>
              </a:rPr>
              <a:t>6.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073" y="3030020"/>
            <a:ext cx="6141720" cy="7632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4604" marR="5080" indent="-2540">
              <a:lnSpc>
                <a:spcPct val="97600"/>
              </a:lnSpc>
              <a:spcBef>
                <a:spcPts val="170"/>
              </a:spcBef>
            </a:pP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Investigating</a:t>
            </a:r>
            <a:r>
              <a:rPr dirty="0" sz="1650" spc="2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any</a:t>
            </a:r>
            <a:r>
              <a:rPr dirty="0" sz="1650" spc="100"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operational</a:t>
            </a:r>
            <a:r>
              <a:rPr dirty="0" sz="1650" spc="2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non-conformity</a:t>
            </a:r>
            <a:r>
              <a:rPr dirty="0" sz="1650" spc="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E0E0E"/>
                </a:solidFill>
                <a:latin typeface="Arial MT"/>
                <a:cs typeface="Arial MT"/>
              </a:rPr>
              <a:t>promptly</a:t>
            </a:r>
            <a:r>
              <a:rPr dirty="0" sz="1650" spc="16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1650" spc="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order</a:t>
            </a:r>
            <a:r>
              <a:rPr dirty="0" sz="1650" spc="8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0F0F0F"/>
                </a:solidFill>
                <a:latin typeface="Arial MT"/>
                <a:cs typeface="Arial MT"/>
              </a:rPr>
              <a:t>to </a:t>
            </a:r>
            <a:r>
              <a:rPr dirty="0" sz="1650">
                <a:latin typeface="Arial MT"/>
                <a:cs typeface="Arial MT"/>
              </a:rPr>
              <a:t>unearth</a:t>
            </a:r>
            <a:r>
              <a:rPr dirty="0" sz="1650" spc="325"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any</a:t>
            </a:r>
            <a:r>
              <a:rPr dirty="0" sz="1650" spc="3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deficiencies</a:t>
            </a:r>
            <a:r>
              <a:rPr dirty="0" sz="1650" spc="409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arising,</a:t>
            </a:r>
            <a:r>
              <a:rPr dirty="0" sz="1650" spc="35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correct</a:t>
            </a:r>
            <a:r>
              <a:rPr dirty="0" sz="1650" spc="3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275"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prevent</a:t>
            </a:r>
            <a:r>
              <a:rPr dirty="0" sz="1650" spc="3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future</a:t>
            </a:r>
            <a:r>
              <a:rPr dirty="0" sz="1650" spc="3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151515"/>
                </a:solidFill>
                <a:latin typeface="Arial MT"/>
                <a:cs typeface="Arial MT"/>
              </a:rPr>
              <a:t>re- </a:t>
            </a:r>
            <a:r>
              <a:rPr dirty="0" sz="1600" spc="-10">
                <a:latin typeface="Arial MT"/>
                <a:cs typeface="Arial MT"/>
              </a:rPr>
              <a:t>occurrenGe.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2949" y="4020920"/>
            <a:ext cx="19494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111111"/>
                </a:solidFill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4154" y="4007920"/>
            <a:ext cx="6127115" cy="753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-635">
              <a:lnSpc>
                <a:spcPct val="100699"/>
              </a:lnSpc>
              <a:spcBef>
                <a:spcPts val="90"/>
              </a:spcBef>
            </a:pPr>
            <a:r>
              <a:rPr dirty="0" sz="1600">
                <a:latin typeface="Arial MT"/>
                <a:cs typeface="Arial MT"/>
              </a:rPr>
              <a:t>Preventing</a:t>
            </a:r>
            <a:r>
              <a:rPr dirty="0" sz="1600" spc="220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17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cases</a:t>
            </a:r>
            <a:r>
              <a:rPr dirty="0" sz="1600" spc="18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1600" spc="20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“failure</a:t>
            </a:r>
            <a:r>
              <a:rPr dirty="0" sz="1600" spc="200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</a:t>
            </a:r>
            <a:r>
              <a:rPr dirty="0" sz="1600" spc="13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service"</a:t>
            </a:r>
            <a:r>
              <a:rPr dirty="0" sz="1600" spc="229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 spc="5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dirty="0" sz="1600" spc="15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</a:t>
            </a:r>
            <a:r>
              <a:rPr dirty="0" sz="1600" spc="13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consistent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approach</a:t>
            </a:r>
            <a:r>
              <a:rPr dirty="0" sz="1600" spc="48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towards</a:t>
            </a:r>
            <a:r>
              <a:rPr dirty="0" sz="1600" spc="45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quality</a:t>
            </a:r>
            <a:r>
              <a:rPr dirty="0" sz="1600" spc="4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assurance</a:t>
            </a:r>
            <a:r>
              <a:rPr dirty="0" sz="1600" spc="48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4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re-assurance</a:t>
            </a:r>
            <a:r>
              <a:rPr dirty="0" sz="1600" spc="4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at</a:t>
            </a:r>
            <a:r>
              <a:rPr dirty="0" sz="1600" spc="4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every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stage</a:t>
            </a:r>
            <a:r>
              <a:rPr dirty="0" sz="155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of</a:t>
            </a:r>
            <a:r>
              <a:rPr dirty="0" sz="1550" spc="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contract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 spc="40">
                <a:latin typeface="Arial MT"/>
                <a:cs typeface="Arial MT"/>
              </a:rPr>
              <a:t>implementation.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3897" y="4981487"/>
            <a:ext cx="19304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5">
                <a:solidFill>
                  <a:srgbClr val="131313"/>
                </a:solidFill>
                <a:latin typeface="Arial MT"/>
                <a:cs typeface="Arial MT"/>
              </a:rPr>
              <a:t>8.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2571" y="4977154"/>
            <a:ext cx="6137275" cy="7537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 indent="635">
              <a:lnSpc>
                <a:spcPct val="102299"/>
              </a:lnSpc>
              <a:spcBef>
                <a:spcPts val="60"/>
              </a:spcBef>
            </a:pP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Establishing</a:t>
            </a:r>
            <a:r>
              <a:rPr dirty="0" sz="1600" spc="5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dirty="0" sz="1600" spc="30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well-defined</a:t>
            </a:r>
            <a:r>
              <a:rPr dirty="0" sz="1600" spc="2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45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control</a:t>
            </a:r>
            <a:r>
              <a:rPr dirty="0" sz="1600" spc="3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procedure,</a:t>
            </a:r>
            <a:r>
              <a:rPr dirty="0" sz="1600" spc="4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plans</a:t>
            </a:r>
            <a:r>
              <a:rPr dirty="0" sz="1600" spc="37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550">
                <a:latin typeface="Arial MT"/>
                <a:cs typeface="Arial MT"/>
              </a:rPr>
              <a:t>personnel</a:t>
            </a:r>
            <a:r>
              <a:rPr dirty="0" sz="1550" spc="330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F0F0F"/>
                </a:solidFill>
                <a:latin typeface="Arial MT"/>
                <a:cs typeface="Arial MT"/>
              </a:rPr>
              <a:t>roles</a:t>
            </a:r>
            <a:r>
              <a:rPr dirty="0" sz="1550" spc="27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550" spc="26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functions</a:t>
            </a:r>
            <a:r>
              <a:rPr dirty="0" sz="1550" spc="29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550" spc="55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dirty="0" sz="1550" spc="275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ensuring</a:t>
            </a:r>
            <a:r>
              <a:rPr dirty="0" sz="1550" spc="285"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dirty="0" sz="1550" spc="254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these</a:t>
            </a:r>
            <a:r>
              <a:rPr dirty="0" sz="1550" spc="27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550" spc="-25">
                <a:solidFill>
                  <a:srgbClr val="0F0F0F"/>
                </a:solidFill>
                <a:latin typeface="Arial MT"/>
                <a:cs typeface="Arial MT"/>
              </a:rPr>
              <a:t>are </a:t>
            </a:r>
            <a:r>
              <a:rPr dirty="0" sz="1550" spc="10">
                <a:latin typeface="Arial MT"/>
                <a:cs typeface="Arial MT"/>
              </a:rPr>
              <a:t>adequately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50">
                <a:solidFill>
                  <a:srgbClr val="0F0F0F"/>
                </a:solidFill>
                <a:latin typeface="Arial MT"/>
                <a:cs typeface="Arial MT"/>
              </a:rPr>
              <a:t>communicated</a:t>
            </a:r>
            <a:r>
              <a:rPr dirty="0" sz="155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latin typeface="Arial MT"/>
                <a:cs typeface="Arial MT"/>
              </a:rPr>
              <a:t>to</a:t>
            </a:r>
            <a:r>
              <a:rPr dirty="0" sz="1550" spc="-60"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151515"/>
                </a:solidFill>
                <a:latin typeface="Arial MT"/>
                <a:cs typeface="Arial MT"/>
              </a:rPr>
              <a:t>all</a:t>
            </a:r>
            <a:r>
              <a:rPr dirty="0" sz="1550" spc="-5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F0F0F"/>
                </a:solidFill>
                <a:latin typeface="Arial MT"/>
                <a:cs typeface="Arial MT"/>
              </a:rPr>
              <a:t>levels</a:t>
            </a:r>
            <a:r>
              <a:rPr dirty="0" sz="1550" spc="-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1550" spc="-1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E0E0E"/>
                </a:solidFill>
                <a:latin typeface="Arial MT"/>
                <a:cs typeface="Arial MT"/>
              </a:rPr>
              <a:t>the</a:t>
            </a:r>
            <a:r>
              <a:rPr dirty="0" sz="1550" spc="-2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A0A0A"/>
                </a:solidFill>
                <a:latin typeface="Arial MT"/>
                <a:cs typeface="Arial MT"/>
              </a:rPr>
              <a:t>organization.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9553" y="5950720"/>
            <a:ext cx="19939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5">
                <a:solidFill>
                  <a:srgbClr val="0E0E0E"/>
                </a:solidFill>
                <a:latin typeface="Arial MT"/>
                <a:cs typeface="Arial MT"/>
              </a:rPr>
              <a:t>9.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31304" y="5948640"/>
            <a:ext cx="6140450" cy="12363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2540">
              <a:lnSpc>
                <a:spcPct val="102000"/>
              </a:lnSpc>
              <a:spcBef>
                <a:spcPts val="80"/>
              </a:spcBef>
            </a:pPr>
            <a:r>
              <a:rPr dirty="0" sz="1550" spc="30">
                <a:latin typeface="Arial MT"/>
                <a:cs typeface="Arial MT"/>
              </a:rPr>
              <a:t>Ensuring</a:t>
            </a:r>
            <a:r>
              <a:rPr dirty="0" sz="1550" spc="-90">
                <a:latin typeface="Arial MT"/>
                <a:cs typeface="Arial MT"/>
              </a:rPr>
              <a:t> </a:t>
            </a:r>
            <a:r>
              <a:rPr dirty="0" sz="1550" spc="30">
                <a:solidFill>
                  <a:srgbClr val="131313"/>
                </a:solidFill>
                <a:latin typeface="Arial MT"/>
                <a:cs typeface="Arial MT"/>
              </a:rPr>
              <a:t>that</a:t>
            </a:r>
            <a:r>
              <a:rPr dirty="0" sz="1550" spc="-1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131313"/>
                </a:solidFill>
                <a:latin typeface="Arial MT"/>
                <a:cs typeface="Arial MT"/>
              </a:rPr>
              <a:t>for</a:t>
            </a:r>
            <a:r>
              <a:rPr dirty="0" sz="1550" spc="-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every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40">
                <a:solidFill>
                  <a:srgbClr val="0A0A0A"/>
                </a:solidFill>
                <a:latin typeface="Arial MT"/>
                <a:cs typeface="Arial MT"/>
              </a:rPr>
              <a:t>contract,</a:t>
            </a:r>
            <a:r>
              <a:rPr dirty="0" sz="1550" spc="-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 spc="15">
                <a:solidFill>
                  <a:srgbClr val="080808"/>
                </a:solidFill>
                <a:latin typeface="Arial MT"/>
                <a:cs typeface="Arial MT"/>
              </a:rPr>
              <a:t>QA</a:t>
            </a:r>
            <a:r>
              <a:rPr dirty="0" sz="1550" spc="-10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records</a:t>
            </a:r>
            <a:r>
              <a:rPr dirty="0" sz="1550" spc="-7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are</a:t>
            </a:r>
            <a:r>
              <a:rPr dirty="0" sz="1550" spc="-10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readily</a:t>
            </a:r>
            <a:r>
              <a:rPr dirty="0" sz="1550" spc="509">
                <a:latin typeface="Arial MT"/>
                <a:cs typeface="Arial MT"/>
              </a:rPr>
              <a:t> </a:t>
            </a:r>
            <a:r>
              <a:rPr dirty="0" sz="1550" spc="30">
                <a:solidFill>
                  <a:srgbClr val="111111"/>
                </a:solidFill>
                <a:latin typeface="Arial MT"/>
                <a:cs typeface="Arial MT"/>
              </a:rPr>
              <a:t>ava</a:t>
            </a:r>
            <a:r>
              <a:rPr dirty="0" sz="1550" spc="1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5">
                <a:solidFill>
                  <a:srgbClr val="1A1A1A"/>
                </a:solidFill>
                <a:latin typeface="Arial MT"/>
                <a:cs typeface="Arial MT"/>
              </a:rPr>
              <a:t>i</a:t>
            </a:r>
            <a:r>
              <a:rPr dirty="0" sz="1550" spc="-2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181818"/>
                </a:solidFill>
                <a:latin typeface="Arial MT"/>
                <a:cs typeface="Arial MT"/>
              </a:rPr>
              <a:t>I</a:t>
            </a:r>
            <a:r>
              <a:rPr dirty="0" sz="1550" spc="-19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550" spc="150">
                <a:solidFill>
                  <a:srgbClr val="111111"/>
                </a:solidFill>
                <a:latin typeface="Arial MT"/>
                <a:cs typeface="Arial MT"/>
              </a:rPr>
              <a:t>ab</a:t>
            </a:r>
            <a:r>
              <a:rPr dirty="0" sz="1550" spc="-2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95">
                <a:solidFill>
                  <a:srgbClr val="1A1A1A"/>
                </a:solidFill>
                <a:latin typeface="Arial MT"/>
                <a:cs typeface="Arial MT"/>
              </a:rPr>
              <a:t>I</a:t>
            </a:r>
            <a:r>
              <a:rPr dirty="0" sz="1550" spc="95">
                <a:solidFill>
                  <a:srgbClr val="151515"/>
                </a:solidFill>
                <a:latin typeface="Arial MT"/>
                <a:cs typeface="Arial MT"/>
              </a:rPr>
              <a:t>e</a:t>
            </a:r>
            <a:r>
              <a:rPr dirty="0" sz="1550" spc="-1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for</a:t>
            </a:r>
            <a:r>
              <a:rPr dirty="0" sz="1600" spc="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easy</a:t>
            </a:r>
            <a:r>
              <a:rPr dirty="0" sz="1600" spc="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</a:t>
            </a:r>
            <a:r>
              <a:rPr dirty="0" sz="160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all</a:t>
            </a:r>
            <a:r>
              <a:rPr dirty="0" sz="1600" spc="-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times.</a:t>
            </a:r>
            <a:r>
              <a:rPr dirty="0" sz="1600" spc="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Also</a:t>
            </a:r>
            <a:r>
              <a:rPr dirty="0" sz="1600">
                <a:latin typeface="Arial MT"/>
                <a:cs typeface="Arial MT"/>
              </a:rPr>
              <a:t>,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Arial MT"/>
                <a:cs typeface="Arial MT"/>
              </a:rPr>
              <a:t>a</a:t>
            </a:r>
            <a:r>
              <a:rPr dirty="0" sz="1600" spc="-8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25">
                <a:solidFill>
                  <a:srgbClr val="0E0E0E"/>
                </a:solidFill>
                <a:latin typeface="Arial MT"/>
                <a:cs typeface="Arial MT"/>
              </a:rPr>
              <a:t>complete</a:t>
            </a:r>
            <a:r>
              <a:rPr dirty="0" sz="1600" spc="9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111111"/>
                </a:solidFill>
                <a:latin typeface="Arial MT"/>
                <a:cs typeface="Arial MT"/>
              </a:rPr>
              <a:t>dossier</a:t>
            </a:r>
            <a:r>
              <a:rPr dirty="0" sz="1600" spc="1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F0F0F"/>
                </a:solidFill>
                <a:latin typeface="Arial MT"/>
                <a:cs typeface="Arial MT"/>
              </a:rPr>
              <a:t>o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f</a:t>
            </a:r>
            <a:r>
              <a:rPr dirty="0" sz="1600" spc="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F0F0F"/>
                </a:solidFill>
                <a:latin typeface="Arial MT"/>
                <a:cs typeface="Arial MT"/>
              </a:rPr>
              <a:t>As-Built </a:t>
            </a:r>
            <a:r>
              <a:rPr dirty="0" sz="1550" spc="15">
                <a:latin typeface="Arial MT"/>
                <a:cs typeface="Arial MT"/>
              </a:rPr>
              <a:t>file</a:t>
            </a:r>
            <a:r>
              <a:rPr dirty="0" sz="1550" spc="860">
                <a:latin typeface="Arial MT"/>
                <a:cs typeface="Arial MT"/>
              </a:rPr>
              <a:t> </a:t>
            </a:r>
            <a:r>
              <a:rPr dirty="0" sz="1550" spc="55">
                <a:latin typeface="Arial MT"/>
                <a:cs typeface="Arial MT"/>
              </a:rPr>
              <a:t>comprising</a:t>
            </a:r>
            <a:r>
              <a:rPr dirty="0" sz="1550" spc="965"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131313"/>
                </a:solidFill>
                <a:latin typeface="Arial MT"/>
                <a:cs typeface="Arial MT"/>
              </a:rPr>
              <a:t>AFSC</a:t>
            </a:r>
            <a:r>
              <a:rPr dirty="0" sz="1550">
                <a:solidFill>
                  <a:srgbClr val="131313"/>
                </a:solidFill>
                <a:latin typeface="Arial MT"/>
                <a:cs typeface="Arial MT"/>
              </a:rPr>
              <a:t>,</a:t>
            </a:r>
            <a:r>
              <a:rPr dirty="0" sz="1550" spc="9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 spc="30">
                <a:solidFill>
                  <a:srgbClr val="0A0A0A"/>
                </a:solidFill>
                <a:latin typeface="Arial MT"/>
                <a:cs typeface="Arial MT"/>
              </a:rPr>
              <a:t>materials</a:t>
            </a:r>
            <a:r>
              <a:rPr dirty="0" sz="1550" spc="90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1550" spc="8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40">
                <a:solidFill>
                  <a:srgbClr val="0C0C0C"/>
                </a:solidFill>
                <a:latin typeface="Arial MT"/>
                <a:cs typeface="Arial MT"/>
              </a:rPr>
              <a:t>inspection</a:t>
            </a:r>
            <a:r>
              <a:rPr dirty="0" sz="1550" spc="95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75">
                <a:latin typeface="Arial MT"/>
                <a:cs typeface="Arial MT"/>
              </a:rPr>
              <a:t>celificates,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provisional</a:t>
            </a:r>
            <a:r>
              <a:rPr dirty="0" sz="1550" spc="1050">
                <a:latin typeface="Arial MT"/>
                <a:cs typeface="Arial MT"/>
              </a:rPr>
              <a:t> </a:t>
            </a:r>
            <a:r>
              <a:rPr dirty="0" sz="1550" spc="7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550" spc="9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20">
                <a:solidFill>
                  <a:srgbClr val="0C0C0C"/>
                </a:solidFill>
                <a:latin typeface="Arial MT"/>
                <a:cs typeface="Arial MT"/>
              </a:rPr>
              <a:t>final</a:t>
            </a:r>
            <a:r>
              <a:rPr dirty="0" sz="1550" spc="97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10">
                <a:solidFill>
                  <a:srgbClr val="0E0E0E"/>
                </a:solidFill>
                <a:latin typeface="Arial MT"/>
                <a:cs typeface="Arial MT"/>
              </a:rPr>
              <a:t>aGceptance</a:t>
            </a:r>
            <a:r>
              <a:rPr dirty="0" sz="1550" spc="102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550" spc="35">
                <a:solidFill>
                  <a:srgbClr val="0F0F0F"/>
                </a:solidFill>
                <a:latin typeface="Arial MT"/>
                <a:cs typeface="Arial MT"/>
              </a:rPr>
              <a:t>certificates</a:t>
            </a:r>
            <a:r>
              <a:rPr dirty="0" sz="1550" spc="10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etc.</a:t>
            </a:r>
            <a:r>
              <a:rPr dirty="0" sz="1550" spc="969">
                <a:latin typeface="Arial MT"/>
                <a:cs typeface="Arial MT"/>
              </a:rPr>
              <a:t> </a:t>
            </a:r>
            <a:r>
              <a:rPr dirty="0" sz="1550" spc="25">
                <a:solidFill>
                  <a:srgbClr val="111111"/>
                </a:solidFill>
                <a:latin typeface="Arial MT"/>
                <a:cs typeface="Arial MT"/>
              </a:rPr>
              <a:t>shall</a:t>
            </a:r>
            <a:r>
              <a:rPr dirty="0" sz="1550" spc="9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0C0C0C"/>
                </a:solidFill>
                <a:latin typeface="Arial MT"/>
                <a:cs typeface="Arial MT"/>
              </a:rPr>
              <a:t>be</a:t>
            </a:r>
            <a:r>
              <a:rPr dirty="0" sz="1550" spc="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40">
                <a:solidFill>
                  <a:srgbClr val="111111"/>
                </a:solidFill>
                <a:latin typeface="Arial MT"/>
                <a:cs typeface="Arial MT"/>
              </a:rPr>
              <a:t>maintained</a:t>
            </a:r>
            <a:r>
              <a:rPr dirty="0" sz="155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550" spc="-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30">
                <a:solidFill>
                  <a:srgbClr val="151515"/>
                </a:solidFill>
                <a:latin typeface="Arial MT"/>
                <a:cs typeface="Arial MT"/>
              </a:rPr>
              <a:t>issued</a:t>
            </a:r>
            <a:r>
              <a:rPr dirty="0" sz="1550" spc="-11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50" spc="55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1550" spc="-1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45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550" spc="-1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-45">
                <a:solidFill>
                  <a:srgbClr val="0F0F0F"/>
                </a:solidFill>
                <a:latin typeface="Arial MT"/>
                <a:cs typeface="Arial MT"/>
              </a:rPr>
              <a:t>Glient</a:t>
            </a:r>
            <a:r>
              <a:rPr dirty="0" sz="1550" spc="-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25">
                <a:solidFill>
                  <a:srgbClr val="0F0F0F"/>
                </a:solidFill>
                <a:latin typeface="Arial MT"/>
                <a:cs typeface="Arial MT"/>
              </a:rPr>
              <a:t>at</a:t>
            </a:r>
            <a:r>
              <a:rPr dirty="0" sz="1550" spc="-1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550" spc="35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550" spc="-1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550" spc="45">
                <a:solidFill>
                  <a:srgbClr val="161616"/>
                </a:solidFill>
                <a:latin typeface="Arial MT"/>
                <a:cs typeface="Arial MT"/>
              </a:rPr>
              <a:t>end</a:t>
            </a:r>
            <a:r>
              <a:rPr dirty="0" sz="1550" spc="-10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of</a:t>
            </a:r>
            <a:r>
              <a:rPr dirty="0" sz="1550" spc="-80">
                <a:latin typeface="Arial MT"/>
                <a:cs typeface="Arial MT"/>
              </a:rPr>
              <a:t> </a:t>
            </a:r>
            <a:r>
              <a:rPr dirty="0" sz="1550" spc="40">
                <a:solidFill>
                  <a:srgbClr val="0E0E0E"/>
                </a:solidFill>
                <a:latin typeface="Arial MT"/>
                <a:cs typeface="Arial MT"/>
              </a:rPr>
              <a:t>contract.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3224" y="7400238"/>
            <a:ext cx="6720205" cy="51117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03250" marR="5080" indent="-591185">
              <a:lnSpc>
                <a:spcPts val="1900"/>
              </a:lnSpc>
              <a:spcBef>
                <a:spcPts val="180"/>
              </a:spcBef>
              <a:tabLst>
                <a:tab pos="602615" algn="l"/>
              </a:tabLst>
            </a:pPr>
            <a:r>
              <a:rPr dirty="0" sz="1500" spc="-25">
                <a:solidFill>
                  <a:srgbClr val="111111"/>
                </a:solidFill>
                <a:latin typeface="Arial MT"/>
                <a:cs typeface="Arial MT"/>
              </a:rPr>
              <a:t>10.</a:t>
            </a:r>
            <a:r>
              <a:rPr dirty="0" sz="150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Encouraging</a:t>
            </a:r>
            <a:r>
              <a:rPr dirty="0" sz="1600" spc="409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those</a:t>
            </a:r>
            <a:r>
              <a:rPr dirty="0" sz="1600" spc="3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employed</a:t>
            </a:r>
            <a:r>
              <a:rPr dirty="0" sz="1600" spc="409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through</a:t>
            </a:r>
            <a:r>
              <a:rPr dirty="0" sz="1600" spc="42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periodic</a:t>
            </a:r>
            <a:r>
              <a:rPr dirty="0" sz="1600" spc="48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inducements</a:t>
            </a:r>
            <a:r>
              <a:rPr dirty="0" sz="1600" spc="480"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151515"/>
                </a:solidFill>
                <a:latin typeface="Arial MT"/>
                <a:cs typeface="Arial MT"/>
              </a:rPr>
              <a:t>that </a:t>
            </a:r>
            <a:r>
              <a:rPr dirty="0" sz="1600">
                <a:solidFill>
                  <a:srgbClr val="0E0E0E"/>
                </a:solidFill>
                <a:latin typeface="Arial MT"/>
                <a:cs typeface="Arial MT"/>
              </a:rPr>
              <a:t>excel</a:t>
            </a:r>
            <a:r>
              <a:rPr dirty="0" sz="1600" spc="-2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1600" spc="-8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helping</a:t>
            </a:r>
            <a:r>
              <a:rPr dirty="0" sz="1600" spc="2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1600" spc="-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meeting</a:t>
            </a:r>
            <a:r>
              <a:rPr dirty="0" sz="1600" spc="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600" spc="-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company's</a:t>
            </a:r>
            <a:r>
              <a:rPr dirty="0" sz="1600" spc="114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45">
                <a:solidFill>
                  <a:srgbClr val="0E0E0E"/>
                </a:solidFill>
                <a:latin typeface="Arial MT"/>
                <a:cs typeface="Arial MT"/>
              </a:rPr>
              <a:t>QA</a:t>
            </a:r>
            <a:r>
              <a:rPr dirty="0" sz="1600" spc="1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41573"/>
            <a:ext cx="7772400" cy="140069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438" y="4592780"/>
            <a:ext cx="4241379" cy="3906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524" y="1371598"/>
            <a:ext cx="6177208" cy="3906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23948"/>
            <a:ext cx="2463406" cy="4322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2562" y="328352"/>
            <a:ext cx="307406" cy="39485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916893" y="489873"/>
            <a:ext cx="347027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0594" algn="l"/>
                <a:tab pos="2239645" algn="l"/>
              </a:tabLst>
            </a:pPr>
            <a:r>
              <a:rPr dirty="0" sz="1300" spc="75">
                <a:solidFill>
                  <a:srgbClr val="1C1346"/>
                </a:solidFill>
                <a:latin typeface="Arial MT"/>
                <a:cs typeface="Arial MT"/>
              </a:rPr>
              <a:t>P</a:t>
            </a:r>
            <a:r>
              <a:rPr dirty="0" sz="1300" spc="285">
                <a:solidFill>
                  <a:srgbClr val="1C1346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4F"/>
                </a:solidFill>
                <a:latin typeface="Arial MT"/>
                <a:cs typeface="Arial MT"/>
              </a:rPr>
              <a:t>I</a:t>
            </a:r>
            <a:r>
              <a:rPr dirty="0" sz="1300" spc="355">
                <a:solidFill>
                  <a:srgbClr val="1C134F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61A5B"/>
                </a:solidFill>
                <a:latin typeface="Arial MT"/>
                <a:cs typeface="Arial MT"/>
              </a:rPr>
              <a:t>V</a:t>
            </a:r>
            <a:r>
              <a:rPr dirty="0" sz="1300" spc="285">
                <a:solidFill>
                  <a:srgbClr val="261A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352"/>
                </a:solidFill>
                <a:latin typeface="Arial MT"/>
                <a:cs typeface="Arial MT"/>
              </a:rPr>
              <a:t>I</a:t>
            </a:r>
            <a:r>
              <a:rPr dirty="0" sz="1300" spc="385">
                <a:solidFill>
                  <a:srgbClr val="1C1352"/>
                </a:solidFill>
                <a:latin typeface="Arial MT"/>
                <a:cs typeface="Arial MT"/>
              </a:rPr>
              <a:t> </a:t>
            </a:r>
            <a:r>
              <a:rPr dirty="0" sz="1300" spc="30">
                <a:solidFill>
                  <a:srgbClr val="1A0F54"/>
                </a:solidFill>
                <a:latin typeface="Arial MT"/>
                <a:cs typeface="Arial MT"/>
              </a:rPr>
              <a:t>C</a:t>
            </a:r>
            <a:r>
              <a:rPr dirty="0" sz="1300">
                <a:solidFill>
                  <a:srgbClr val="1A0F54"/>
                </a:solidFill>
                <a:latin typeface="Arial MT"/>
                <a:cs typeface="Arial MT"/>
              </a:rPr>
              <a:t>	</a:t>
            </a:r>
            <a:r>
              <a:rPr dirty="0" sz="1300" spc="85">
                <a:solidFill>
                  <a:srgbClr val="1F1359"/>
                </a:solidFill>
                <a:latin typeface="Arial MT"/>
                <a:cs typeface="Arial MT"/>
              </a:rPr>
              <a:t>E</a:t>
            </a:r>
            <a:r>
              <a:rPr dirty="0" sz="1300" spc="254">
                <a:solidFill>
                  <a:srgbClr val="1F1359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10F5D"/>
                </a:solidFill>
                <a:latin typeface="Arial MT"/>
                <a:cs typeface="Arial MT"/>
              </a:rPr>
              <a:t>N</a:t>
            </a:r>
            <a:r>
              <a:rPr dirty="0" sz="1300" spc="300">
                <a:solidFill>
                  <a:srgbClr val="210F5D"/>
                </a:solidFill>
                <a:latin typeface="Arial MT"/>
                <a:cs typeface="Arial MT"/>
              </a:rPr>
              <a:t> </a:t>
            </a:r>
            <a:r>
              <a:rPr dirty="0" sz="1300" spc="60">
                <a:solidFill>
                  <a:srgbClr val="2A1869"/>
                </a:solidFill>
                <a:latin typeface="Arial MT"/>
                <a:cs typeface="Arial MT"/>
              </a:rPr>
              <a:t>E</a:t>
            </a:r>
            <a:r>
              <a:rPr dirty="0" sz="1300" spc="275">
                <a:solidFill>
                  <a:srgbClr val="2A186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8136B"/>
                </a:solidFill>
                <a:latin typeface="Arial MT"/>
                <a:cs typeface="Arial MT"/>
              </a:rPr>
              <a:t>R</a:t>
            </a:r>
            <a:r>
              <a:rPr dirty="0" sz="1300" spc="350">
                <a:solidFill>
                  <a:srgbClr val="28136B"/>
                </a:solidFill>
                <a:latin typeface="Arial MT"/>
                <a:cs typeface="Arial MT"/>
              </a:rPr>
              <a:t> </a:t>
            </a:r>
            <a:r>
              <a:rPr dirty="0" sz="1300" spc="80">
                <a:solidFill>
                  <a:srgbClr val="281A66"/>
                </a:solidFill>
                <a:latin typeface="Arial MT"/>
                <a:cs typeface="Arial MT"/>
              </a:rPr>
              <a:t>G</a:t>
            </a:r>
            <a:r>
              <a:rPr dirty="0" sz="1300" spc="265">
                <a:solidFill>
                  <a:srgbClr val="281A66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1155D"/>
                </a:solidFill>
                <a:latin typeface="Arial MT"/>
                <a:cs typeface="Arial MT"/>
              </a:rPr>
              <a:t>Y</a:t>
            </a:r>
            <a:r>
              <a:rPr dirty="0" sz="1300">
                <a:solidFill>
                  <a:srgbClr val="21155D"/>
                </a:solidFill>
                <a:latin typeface="Arial MT"/>
                <a:cs typeface="Arial MT"/>
              </a:rPr>
              <a:t>	</a:t>
            </a:r>
            <a:r>
              <a:rPr dirty="0" sz="1300">
                <a:solidFill>
                  <a:srgbClr val="1A0A5B"/>
                </a:solidFill>
                <a:latin typeface="Arial MT"/>
                <a:cs typeface="Arial MT"/>
              </a:rPr>
              <a:t>L</a:t>
            </a:r>
            <a:r>
              <a:rPr dirty="0" sz="1300" spc="345">
                <a:solidFill>
                  <a:srgbClr val="1A0A5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31859"/>
                </a:solidFill>
                <a:latin typeface="Arial MT"/>
                <a:cs typeface="Arial MT"/>
              </a:rPr>
              <a:t>I</a:t>
            </a:r>
            <a:r>
              <a:rPr dirty="0" sz="1300" spc="380">
                <a:solidFill>
                  <a:srgbClr val="23185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152"/>
                </a:solidFill>
                <a:latin typeface="Arial MT"/>
                <a:cs typeface="Arial MT"/>
              </a:rPr>
              <a:t>M</a:t>
            </a:r>
            <a:r>
              <a:rPr dirty="0" sz="1300" spc="415">
                <a:solidFill>
                  <a:srgbClr val="1D1152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15B"/>
                </a:solidFill>
                <a:latin typeface="Arial MT"/>
                <a:cs typeface="Arial MT"/>
              </a:rPr>
              <a:t>I</a:t>
            </a:r>
            <a:r>
              <a:rPr dirty="0" sz="1300" spc="345">
                <a:solidFill>
                  <a:srgbClr val="1D115B"/>
                </a:solidFill>
                <a:latin typeface="Arial MT"/>
                <a:cs typeface="Arial MT"/>
              </a:rPr>
              <a:t> </a:t>
            </a:r>
            <a:r>
              <a:rPr dirty="0" sz="1300" spc="55">
                <a:solidFill>
                  <a:srgbClr val="1D1350"/>
                </a:solidFill>
                <a:latin typeface="Arial MT"/>
                <a:cs typeface="Arial MT"/>
              </a:rPr>
              <a:t>T</a:t>
            </a:r>
            <a:r>
              <a:rPr dirty="0" sz="1300" spc="270">
                <a:solidFill>
                  <a:srgbClr val="1D1350"/>
                </a:solidFill>
                <a:latin typeface="Arial MT"/>
                <a:cs typeface="Arial MT"/>
              </a:rPr>
              <a:t> </a:t>
            </a:r>
            <a:r>
              <a:rPr dirty="0" sz="1300" spc="75">
                <a:solidFill>
                  <a:srgbClr val="1F1550"/>
                </a:solidFill>
                <a:latin typeface="Arial MT"/>
                <a:cs typeface="Arial MT"/>
              </a:rPr>
              <a:t>E</a:t>
            </a:r>
            <a:r>
              <a:rPr dirty="0" sz="1300" spc="270">
                <a:solidFill>
                  <a:srgbClr val="1F1550"/>
                </a:solidFill>
                <a:latin typeface="Arial MT"/>
                <a:cs typeface="Arial MT"/>
              </a:rPr>
              <a:t> </a:t>
            </a:r>
            <a:r>
              <a:rPr dirty="0" sz="1300" spc="25">
                <a:solidFill>
                  <a:srgbClr val="1C1149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4481" y="1937843"/>
            <a:ext cx="6552565" cy="217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6510" marR="12700" indent="-2540">
              <a:lnSpc>
                <a:spcPct val="109900"/>
              </a:lnSpc>
              <a:spcBef>
                <a:spcPts val="100"/>
              </a:spcBef>
            </a:pP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PIVIC</a:t>
            </a:r>
            <a:r>
              <a:rPr dirty="0" sz="1600" spc="12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operates</a:t>
            </a:r>
            <a:r>
              <a:rPr dirty="0" sz="1600" spc="17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51515"/>
                </a:solidFill>
                <a:latin typeface="Arial MT"/>
                <a:cs typeface="Arial MT"/>
              </a:rPr>
              <a:t>an</a:t>
            </a:r>
            <a:r>
              <a:rPr dirty="0" sz="1600" spc="90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Integrated</a:t>
            </a:r>
            <a:r>
              <a:rPr dirty="0" sz="1600" spc="15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225"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System</a:t>
            </a:r>
            <a:r>
              <a:rPr dirty="0" sz="1600" spc="16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(IMS),</a:t>
            </a:r>
            <a:r>
              <a:rPr dirty="0" sz="1600" spc="135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00" spc="-50">
                <a:solidFill>
                  <a:srgbClr val="0C0C0C"/>
                </a:solidFill>
                <a:latin typeface="Arial MT"/>
                <a:cs typeface="Arial MT"/>
              </a:rPr>
              <a:t>whÎGh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includes</a:t>
            </a:r>
            <a:r>
              <a:rPr dirty="0" sz="1600" spc="114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75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dirty="0" sz="1600" spc="-114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health,</a:t>
            </a:r>
            <a:r>
              <a:rPr dirty="0" sz="160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safety</a:t>
            </a:r>
            <a:r>
              <a:rPr dirty="0" sz="1600" spc="11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160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environmental</a:t>
            </a:r>
            <a:r>
              <a:rPr dirty="0" sz="1600" spc="17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management</a:t>
            </a:r>
            <a:r>
              <a:rPr dirty="0" sz="1600" spc="26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F0F0F"/>
                </a:solidFill>
                <a:latin typeface="Arial MT"/>
                <a:cs typeface="Arial MT"/>
              </a:rPr>
              <a:t>system.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Arial MT"/>
              <a:cs typeface="Arial MT"/>
            </a:endParaRPr>
          </a:p>
          <a:p>
            <a:pPr algn="just" marL="14604" marR="5080" indent="-2540">
              <a:lnSpc>
                <a:spcPct val="107400"/>
              </a:lnSpc>
            </a:pP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To</a:t>
            </a:r>
            <a:r>
              <a:rPr dirty="0" sz="1600" spc="2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the</a:t>
            </a:r>
            <a:r>
              <a:rPr dirty="0" sz="1600" spc="2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best</a:t>
            </a:r>
            <a:r>
              <a:rPr dirty="0" sz="1600" spc="2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600" spc="27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our</a:t>
            </a:r>
            <a:r>
              <a:rPr dirty="0" sz="1600" spc="26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abilities,</a:t>
            </a:r>
            <a:r>
              <a:rPr dirty="0" sz="1600" spc="35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we</a:t>
            </a:r>
            <a:r>
              <a:rPr dirty="0" sz="1600" spc="2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eliminate</a:t>
            </a:r>
            <a:r>
              <a:rPr dirty="0" sz="1600" spc="28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2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61616"/>
                </a:solidFill>
                <a:latin typeface="Arial MT"/>
                <a:cs typeface="Arial MT"/>
              </a:rPr>
              <a:t>or</a:t>
            </a:r>
            <a:r>
              <a:rPr dirty="0" sz="1600" spc="26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minimize</a:t>
            </a:r>
            <a:r>
              <a:rPr dirty="0" sz="1600" spc="31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health</a:t>
            </a:r>
            <a:r>
              <a:rPr dirty="0" sz="1600" spc="2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F0F0F"/>
                </a:solidFill>
                <a:latin typeface="Arial MT"/>
                <a:cs typeface="Arial MT"/>
              </a:rPr>
              <a:t>and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safety</a:t>
            </a:r>
            <a:r>
              <a:rPr dirty="0" sz="1650" spc="90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risk</a:t>
            </a:r>
            <a:r>
              <a:rPr dirty="0" sz="1650" spc="95">
                <a:solidFill>
                  <a:srgbClr val="0F0F0F"/>
                </a:solidFill>
                <a:latin typeface="Arial MT"/>
                <a:cs typeface="Arial MT"/>
              </a:rPr>
              <a:t> 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by</a:t>
            </a:r>
            <a:r>
              <a:rPr dirty="0" sz="1650" spc="55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650">
                <a:latin typeface="Arial MT"/>
                <a:cs typeface="Arial MT"/>
              </a:rPr>
              <a:t>maintaining</a:t>
            </a:r>
            <a:r>
              <a:rPr dirty="0" sz="1650" spc="120">
                <a:latin typeface="Arial MT"/>
                <a:cs typeface="Arial MT"/>
              </a:rPr>
              <a:t>  </a:t>
            </a:r>
            <a:r>
              <a:rPr dirty="0" sz="1650" spc="5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650" spc="2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650">
                <a:latin typeface="Arial MT"/>
                <a:cs typeface="Arial MT"/>
              </a:rPr>
              <a:t>prevention</a:t>
            </a:r>
            <a:r>
              <a:rPr dirty="0" sz="1650" spc="114">
                <a:latin typeface="Arial MT"/>
                <a:cs typeface="Arial MT"/>
              </a:rPr>
              <a:t>  </a:t>
            </a:r>
            <a:r>
              <a:rPr dirty="0" sz="165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1650" spc="80">
                <a:solidFill>
                  <a:srgbClr val="0A0A0A"/>
                </a:solidFill>
                <a:latin typeface="Arial MT"/>
                <a:cs typeface="Arial MT"/>
              </a:rPr>
              <a:t>  </a:t>
            </a:r>
            <a:r>
              <a:rPr dirty="0" sz="1650" spc="-10">
                <a:solidFill>
                  <a:srgbClr val="0C0C0C"/>
                </a:solidFill>
                <a:latin typeface="Arial MT"/>
                <a:cs typeface="Arial MT"/>
              </a:rPr>
              <a:t>ill-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health</a:t>
            </a:r>
            <a:r>
              <a:rPr dirty="0" sz="1650" spc="114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65">
                <a:latin typeface="Arial MT"/>
                <a:cs typeface="Arial MT"/>
              </a:rPr>
              <a:t>  </a:t>
            </a:r>
            <a:r>
              <a:rPr dirty="0" sz="1650" spc="-10">
                <a:solidFill>
                  <a:srgbClr val="0E0E0E"/>
                </a:solidFill>
                <a:latin typeface="Arial MT"/>
                <a:cs typeface="Arial MT"/>
              </a:rPr>
              <a:t>injuries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program</a:t>
            </a:r>
            <a:r>
              <a:rPr dirty="0" sz="1650" spc="-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while</a:t>
            </a:r>
            <a:r>
              <a:rPr dirty="0" sz="1650" spc="-4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0E0E0E"/>
                </a:solidFill>
                <a:latin typeface="Arial MT"/>
                <a:cs typeface="Arial MT"/>
              </a:rPr>
              <a:t>at</a:t>
            </a:r>
            <a:r>
              <a:rPr dirty="0" sz="1650" spc="-7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0A0A0A"/>
                </a:solidFill>
                <a:latin typeface="Arial MT"/>
                <a:cs typeface="Arial MT"/>
              </a:rPr>
              <a:t>work.</a:t>
            </a:r>
            <a:endParaRPr sz="1650">
              <a:latin typeface="Arial MT"/>
              <a:cs typeface="Arial MT"/>
            </a:endParaRPr>
          </a:p>
          <a:p>
            <a:pPr algn="just" marL="14604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We</a:t>
            </a:r>
            <a:r>
              <a:rPr dirty="0" sz="1600" spc="1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focus</a:t>
            </a:r>
            <a:r>
              <a:rPr dirty="0" sz="1600" spc="22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1600" spc="15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project</a:t>
            </a:r>
            <a:r>
              <a:rPr dirty="0" sz="1600" spc="2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A0A0A"/>
                </a:solidFill>
                <a:latin typeface="Arial MT"/>
                <a:cs typeface="Arial MT"/>
              </a:rPr>
              <a:t>delivering</a:t>
            </a:r>
            <a:r>
              <a:rPr dirty="0" sz="1600" spc="3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600" spc="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charted</a:t>
            </a:r>
            <a:r>
              <a:rPr dirty="0" sz="1600" spc="2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26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service</a:t>
            </a:r>
            <a:r>
              <a:rPr dirty="0" sz="1600" spc="20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1600" spc="1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our</a:t>
            </a:r>
            <a:r>
              <a:rPr dirty="0" sz="1600" spc="165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51515"/>
                </a:solidFill>
                <a:latin typeface="Arial MT"/>
                <a:cs typeface="Arial MT"/>
              </a:rPr>
              <a:t>Glients</a:t>
            </a:r>
            <a:endParaRPr sz="1600">
              <a:latin typeface="Arial MT"/>
              <a:cs typeface="Arial MT"/>
            </a:endParaRPr>
          </a:p>
          <a:p>
            <a:pPr algn="just" marL="13970">
              <a:lnSpc>
                <a:spcPct val="100000"/>
              </a:lnSpc>
              <a:spcBef>
                <a:spcPts val="209"/>
              </a:spcBef>
            </a:pP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that</a:t>
            </a:r>
            <a:r>
              <a:rPr dirty="0" sz="1600" spc="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subsequently</a:t>
            </a:r>
            <a:r>
              <a:rPr dirty="0" sz="1600" spc="2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exceeds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their</a:t>
            </a:r>
            <a:r>
              <a:rPr dirty="0" sz="1600" spc="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151515"/>
                </a:solidFill>
                <a:latin typeface="Arial MT"/>
                <a:cs typeface="Arial MT"/>
              </a:rPr>
              <a:t>impliGit</a:t>
            </a:r>
            <a:r>
              <a:rPr dirty="0" sz="1600" spc="11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E0E0E"/>
                </a:solidFill>
                <a:latin typeface="Arial MT"/>
                <a:cs typeface="Arial MT"/>
              </a:rPr>
              <a:t>expectations.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1921" y="5161972"/>
            <a:ext cx="6553834" cy="21818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06425" marR="5080" indent="-593725">
              <a:lnSpc>
                <a:spcPct val="110800"/>
              </a:lnSpc>
              <a:spcBef>
                <a:spcPts val="90"/>
              </a:spcBef>
              <a:tabLst>
                <a:tab pos="607060" algn="l"/>
              </a:tabLst>
            </a:pPr>
            <a:r>
              <a:rPr dirty="0" sz="1600" spc="15">
                <a:solidFill>
                  <a:srgbClr val="1A1A1A"/>
                </a:solidFill>
                <a:latin typeface="Arial MT"/>
                <a:cs typeface="Arial MT"/>
              </a:rPr>
              <a:t>M</a:t>
            </a:r>
            <a:r>
              <a:rPr dirty="0" sz="160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1600" spc="-30">
                <a:solidFill>
                  <a:srgbClr val="0F0F0F"/>
                </a:solidFill>
                <a:latin typeface="Arial MT"/>
                <a:cs typeface="Arial MT"/>
              </a:rPr>
              <a:t>We</a:t>
            </a:r>
            <a:r>
              <a:rPr dirty="0" sz="1600" spc="-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conduct</a:t>
            </a:r>
            <a:r>
              <a:rPr dirty="0" sz="1600" spc="1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00" spc="5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business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00" spc="75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1600" spc="-1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80808"/>
                </a:solidFill>
                <a:latin typeface="Arial MT"/>
                <a:cs typeface="Arial MT"/>
              </a:rPr>
              <a:t>manner</a:t>
            </a:r>
            <a:r>
              <a:rPr dirty="0" sz="1600" spc="12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C0C0C"/>
                </a:solidFill>
                <a:latin typeface="Arial MT"/>
                <a:cs typeface="Arial MT"/>
              </a:rPr>
              <a:t>that</a:t>
            </a:r>
            <a:r>
              <a:rPr dirty="0" sz="1600" spc="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assures</a:t>
            </a:r>
            <a:r>
              <a:rPr dirty="0" sz="1600" spc="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160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11111"/>
                </a:solidFill>
                <a:latin typeface="Arial MT"/>
                <a:cs typeface="Arial MT"/>
              </a:rPr>
              <a:t>health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1600" spc="-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safety </a:t>
            </a:r>
            <a:r>
              <a:rPr dirty="0" sz="1600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A0A0A"/>
                </a:solidFill>
                <a:latin typeface="Arial MT"/>
                <a:cs typeface="Arial MT"/>
              </a:rPr>
              <a:t>workforGe</a:t>
            </a:r>
            <a:r>
              <a:rPr dirty="0" sz="1600" spc="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00" spc="-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11111"/>
                </a:solidFill>
                <a:latin typeface="Arial MT"/>
                <a:cs typeface="Arial MT"/>
              </a:rPr>
              <a:t>our</a:t>
            </a:r>
            <a:r>
              <a:rPr dirty="0" sz="160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Arial MT"/>
                <a:cs typeface="Arial MT"/>
              </a:rPr>
              <a:t>community.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>
              <a:latin typeface="Arial MT"/>
              <a:cs typeface="Arial MT"/>
            </a:endParaRPr>
          </a:p>
          <a:p>
            <a:pPr marL="609600" marR="6985" indent="-597535">
              <a:lnSpc>
                <a:spcPct val="106600"/>
              </a:lnSpc>
              <a:tabLst>
                <a:tab pos="607060" algn="l"/>
              </a:tabLst>
            </a:pPr>
            <a:r>
              <a:rPr dirty="0" sz="1650" spc="100">
                <a:solidFill>
                  <a:srgbClr val="1A1A1A"/>
                </a:solidFill>
                <a:latin typeface="Arial MT"/>
                <a:cs typeface="Arial MT"/>
              </a:rPr>
              <a:t>M</a:t>
            </a:r>
            <a:r>
              <a:rPr dirty="0" sz="165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1650">
                <a:latin typeface="Arial MT"/>
                <a:cs typeface="Arial MT"/>
              </a:rPr>
              <a:t>We</a:t>
            </a:r>
            <a:r>
              <a:rPr dirty="0" sz="1650" spc="390"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51515"/>
                </a:solidFill>
                <a:latin typeface="Arial MT"/>
                <a:cs typeface="Arial MT"/>
              </a:rPr>
              <a:t>will</a:t>
            </a:r>
            <a:r>
              <a:rPr dirty="0" sz="1650" spc="36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61616"/>
                </a:solidFill>
                <a:latin typeface="Arial MT"/>
                <a:cs typeface="Arial MT"/>
              </a:rPr>
              <a:t>be</a:t>
            </a:r>
            <a:r>
              <a:rPr dirty="0" sz="1650" spc="3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A0A0A"/>
                </a:solidFill>
                <a:latin typeface="Arial MT"/>
                <a:cs typeface="Arial MT"/>
              </a:rPr>
              <a:t>honest</a:t>
            </a:r>
            <a:r>
              <a:rPr dirty="0" sz="1650" spc="4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50" spc="36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responsible</a:t>
            </a:r>
            <a:r>
              <a:rPr dirty="0" sz="1650" spc="459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51515"/>
                </a:solidFill>
                <a:latin typeface="Arial MT"/>
                <a:cs typeface="Arial MT"/>
              </a:rPr>
              <a:t>in</a:t>
            </a:r>
            <a:r>
              <a:rPr dirty="0" sz="1650" spc="34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our</a:t>
            </a:r>
            <a:r>
              <a:rPr dirty="0" sz="1650" spc="43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dealings</a:t>
            </a:r>
            <a:r>
              <a:rPr dirty="0" sz="1650" spc="49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with</a:t>
            </a:r>
            <a:r>
              <a:rPr dirty="0" sz="1650" spc="3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0F0F0F"/>
                </a:solidFill>
                <a:latin typeface="Arial MT"/>
                <a:cs typeface="Arial MT"/>
              </a:rPr>
              <a:t>our </a:t>
            </a:r>
            <a:r>
              <a:rPr dirty="0" sz="1650" spc="-10">
                <a:solidFill>
                  <a:srgbClr val="0C0C0C"/>
                </a:solidFill>
                <a:latin typeface="Arial MT"/>
                <a:cs typeface="Arial MT"/>
              </a:rPr>
              <a:t>client's</a:t>
            </a:r>
            <a:r>
              <a:rPr dirty="0" sz="1650" spc="-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employees</a:t>
            </a:r>
            <a:r>
              <a:rPr dirty="0" sz="1650" spc="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50" spc="-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070707"/>
                </a:solidFill>
                <a:latin typeface="Arial MT"/>
                <a:cs typeface="Arial MT"/>
              </a:rPr>
              <a:t>suppliers.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650">
              <a:latin typeface="Arial MT"/>
              <a:cs typeface="Arial MT"/>
            </a:endParaRPr>
          </a:p>
          <a:p>
            <a:pPr marL="606425" marR="6985" indent="-594360">
              <a:lnSpc>
                <a:spcPct val="107400"/>
              </a:lnSpc>
              <a:spcBef>
                <a:spcPts val="5"/>
              </a:spcBef>
              <a:tabLst>
                <a:tab pos="607060" algn="l"/>
                <a:tab pos="3084195" algn="l"/>
              </a:tabLst>
            </a:pPr>
            <a:r>
              <a:rPr dirty="0" sz="1650" spc="100">
                <a:solidFill>
                  <a:srgbClr val="1A1A1A"/>
                </a:solidFill>
                <a:latin typeface="Arial MT"/>
                <a:cs typeface="Arial MT"/>
              </a:rPr>
              <a:t>M</a:t>
            </a:r>
            <a:r>
              <a:rPr dirty="0" sz="165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We</a:t>
            </a:r>
            <a:r>
              <a:rPr dirty="0" sz="1650" spc="3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will</a:t>
            </a:r>
            <a:r>
              <a:rPr dirty="0" sz="1650" spc="3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be</a:t>
            </a:r>
            <a:r>
              <a:rPr dirty="0" sz="1650" spc="3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accountable,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>
                <a:solidFill>
                  <a:srgbClr val="0C0C0C"/>
                </a:solidFill>
                <a:latin typeface="Arial MT"/>
                <a:cs typeface="Arial MT"/>
              </a:rPr>
              <a:t>individually</a:t>
            </a:r>
            <a:r>
              <a:rPr dirty="0" sz="1650" spc="35">
                <a:solidFill>
                  <a:srgbClr val="0C0C0C"/>
                </a:solidFill>
                <a:latin typeface="Arial MT"/>
                <a:cs typeface="Arial MT"/>
              </a:rPr>
              <a:t> 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650" spc="40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A0A0A"/>
                </a:solidFill>
                <a:latin typeface="Arial MT"/>
                <a:cs typeface="Arial MT"/>
              </a:rPr>
              <a:t>as</a:t>
            </a:r>
            <a:r>
              <a:rPr dirty="0" sz="1650" spc="3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a</a:t>
            </a:r>
            <a:r>
              <a:rPr dirty="0" sz="1650" spc="2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11111"/>
                </a:solidFill>
                <a:latin typeface="Arial MT"/>
                <a:cs typeface="Arial MT"/>
              </a:rPr>
              <a:t>team,</a:t>
            </a:r>
            <a:r>
              <a:rPr dirty="0" sz="1650" spc="4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dirty="0" sz="1650" spc="4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111111"/>
                </a:solidFill>
                <a:latin typeface="Arial MT"/>
                <a:cs typeface="Arial MT"/>
              </a:rPr>
              <a:t>our </a:t>
            </a:r>
            <a:r>
              <a:rPr dirty="0" sz="1650">
                <a:solidFill>
                  <a:srgbClr val="0F0F0F"/>
                </a:solidFill>
                <a:latin typeface="Arial MT"/>
                <a:cs typeface="Arial MT"/>
              </a:rPr>
              <a:t>actions</a:t>
            </a:r>
            <a:r>
              <a:rPr dirty="0" sz="1650" spc="-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110"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31313"/>
                </a:solidFill>
                <a:latin typeface="Arial MT"/>
                <a:cs typeface="Arial MT"/>
              </a:rPr>
              <a:t>our</a:t>
            </a:r>
            <a:r>
              <a:rPr dirty="0" sz="1650" spc="-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0C0C0C"/>
                </a:solidFill>
                <a:latin typeface="Arial MT"/>
                <a:cs typeface="Arial MT"/>
              </a:rPr>
              <a:t>results.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JB PRINCEWILL</dc:creator>
  <dcterms:created xsi:type="dcterms:W3CDTF">2024-02-26T11:44:12Z</dcterms:created>
  <dcterms:modified xsi:type="dcterms:W3CDTF">2024-02-26T11:44:12Z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2024-02-26T00:00:00Z</vt:filetime>
  </property>
  <property fmtid="{D5CDD505-2E9C-101B-9397-08002B2CF9AE}" pid="5" name="Producer">
    <vt:lpwstr>Microsoft® Word 2016</vt:lpwstr>
  </property>
</Properties>
</file>