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74" r:id="rId4"/>
    <p:sldId id="258" r:id="rId5"/>
    <p:sldId id="259" r:id="rId6"/>
    <p:sldId id="260" r:id="rId7"/>
    <p:sldId id="262" r:id="rId8"/>
    <p:sldId id="264" r:id="rId9"/>
    <p:sldId id="261" r:id="rId10"/>
    <p:sldId id="263" r:id="rId11"/>
    <p:sldId id="265" r:id="rId12"/>
    <p:sldId id="271" r:id="rId13"/>
    <p:sldId id="266" r:id="rId14"/>
    <p:sldId id="267" r:id="rId15"/>
    <p:sldId id="275" r:id="rId16"/>
    <p:sldId id="268" r:id="rId17"/>
    <p:sldId id="272" r:id="rId18"/>
    <p:sldId id="273" r:id="rId19"/>
    <p:sldId id="269"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44"/>
    <p:restoredTop sz="72104"/>
  </p:normalViewPr>
  <p:slideViewPr>
    <p:cSldViewPr snapToGrid="0" snapToObjects="1">
      <p:cViewPr varScale="1">
        <p:scale>
          <a:sx n="80" d="100"/>
          <a:sy n="80"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EA7C4-C2AC-4EF3-8D35-76B0DF6E194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540ED33-D55B-49F1-85A2-AE02E52EBC19}">
      <dgm:prSet/>
      <dgm:spPr/>
      <dgm:t>
        <a:bodyPr/>
        <a:lstStyle/>
        <a:p>
          <a:pPr>
            <a:lnSpc>
              <a:spcPct val="100000"/>
            </a:lnSpc>
          </a:pPr>
          <a:r>
            <a:rPr lang="en-US" dirty="0"/>
            <a:t>Research outputs - publications, code, data, protocols, outreach materials, </a:t>
          </a:r>
          <a:r>
            <a:rPr lang="en-US" dirty="0" err="1"/>
            <a:t>ecetera</a:t>
          </a:r>
          <a:endParaRPr lang="en-US" dirty="0"/>
        </a:p>
      </dgm:t>
    </dgm:pt>
    <dgm:pt modelId="{EF141790-4722-4594-864B-ACC4F4ACAE8C}" type="parTrans" cxnId="{B3214441-D883-4682-AEA7-CEA9DC6BA9C7}">
      <dgm:prSet/>
      <dgm:spPr/>
      <dgm:t>
        <a:bodyPr/>
        <a:lstStyle/>
        <a:p>
          <a:endParaRPr lang="en-US"/>
        </a:p>
      </dgm:t>
    </dgm:pt>
    <dgm:pt modelId="{4CEC34CE-31E5-47A9-BB8C-7A9A9B4C5C7E}" type="sibTrans" cxnId="{B3214441-D883-4682-AEA7-CEA9DC6BA9C7}">
      <dgm:prSet/>
      <dgm:spPr/>
      <dgm:t>
        <a:bodyPr/>
        <a:lstStyle/>
        <a:p>
          <a:endParaRPr lang="en-US"/>
        </a:p>
      </dgm:t>
    </dgm:pt>
    <dgm:pt modelId="{C81031C7-FAEA-4537-A48E-E04831DDBBC3}">
      <dgm:prSet/>
      <dgm:spPr/>
      <dgm:t>
        <a:bodyPr/>
        <a:lstStyle/>
        <a:p>
          <a:pPr>
            <a:lnSpc>
              <a:spcPct val="100000"/>
            </a:lnSpc>
          </a:pPr>
          <a:r>
            <a:rPr lang="en-US"/>
            <a:t>They cost: Time, effort, and resources</a:t>
          </a:r>
        </a:p>
      </dgm:t>
    </dgm:pt>
    <dgm:pt modelId="{61083FF1-E6CB-4698-A257-F72B14908603}" type="parTrans" cxnId="{F797C690-5F49-440E-AD67-968788623A2E}">
      <dgm:prSet/>
      <dgm:spPr/>
      <dgm:t>
        <a:bodyPr/>
        <a:lstStyle/>
        <a:p>
          <a:endParaRPr lang="en-US"/>
        </a:p>
      </dgm:t>
    </dgm:pt>
    <dgm:pt modelId="{E29A0B86-BD73-4C0F-9132-D8573A86F01B}" type="sibTrans" cxnId="{F797C690-5F49-440E-AD67-968788623A2E}">
      <dgm:prSet/>
      <dgm:spPr/>
      <dgm:t>
        <a:bodyPr/>
        <a:lstStyle/>
        <a:p>
          <a:endParaRPr lang="en-US"/>
        </a:p>
      </dgm:t>
    </dgm:pt>
    <dgm:pt modelId="{27F20724-5782-4B67-859C-7D5C9106FD8B}">
      <dgm:prSet/>
      <dgm:spPr/>
      <dgm:t>
        <a:bodyPr/>
        <a:lstStyle/>
        <a:p>
          <a:pPr>
            <a:lnSpc>
              <a:spcPct val="100000"/>
            </a:lnSpc>
          </a:pPr>
          <a:r>
            <a:rPr lang="en-US" dirty="0"/>
            <a:t>They provide: Foundation for scientific discoveries</a:t>
          </a:r>
        </a:p>
      </dgm:t>
    </dgm:pt>
    <dgm:pt modelId="{7F020185-FE47-4563-9E1E-EE4AB32FEB49}" type="parTrans" cxnId="{DFB0789D-99CC-4DF1-859F-B6E0A1514DF2}">
      <dgm:prSet/>
      <dgm:spPr/>
      <dgm:t>
        <a:bodyPr/>
        <a:lstStyle/>
        <a:p>
          <a:endParaRPr lang="en-US"/>
        </a:p>
      </dgm:t>
    </dgm:pt>
    <dgm:pt modelId="{5D4222FB-5C77-4EB4-9044-6C33F3C38874}" type="sibTrans" cxnId="{DFB0789D-99CC-4DF1-859F-B6E0A1514DF2}">
      <dgm:prSet/>
      <dgm:spPr/>
      <dgm:t>
        <a:bodyPr/>
        <a:lstStyle/>
        <a:p>
          <a:endParaRPr lang="en-US"/>
        </a:p>
      </dgm:t>
    </dgm:pt>
    <dgm:pt modelId="{4D70FB46-6273-4C7B-B82E-86483DAB5E84}" type="pres">
      <dgm:prSet presAssocID="{08CEA7C4-C2AC-4EF3-8D35-76B0DF6E1942}" presName="root" presStyleCnt="0">
        <dgm:presLayoutVars>
          <dgm:dir/>
          <dgm:resizeHandles val="exact"/>
        </dgm:presLayoutVars>
      </dgm:prSet>
      <dgm:spPr/>
    </dgm:pt>
    <dgm:pt modelId="{FDE2EED2-BD40-458F-B24A-698FA07330F9}" type="pres">
      <dgm:prSet presAssocID="{B540ED33-D55B-49F1-85A2-AE02E52EBC19}" presName="compNode" presStyleCnt="0"/>
      <dgm:spPr/>
    </dgm:pt>
    <dgm:pt modelId="{7E18AD3D-A943-4C1E-B3E4-C5560DFE8E67}" type="pres">
      <dgm:prSet presAssocID="{B540ED33-D55B-49F1-85A2-AE02E52EBC19}" presName="bgRect" presStyleLbl="bgShp" presStyleIdx="0" presStyleCnt="3"/>
      <dgm:spPr/>
    </dgm:pt>
    <dgm:pt modelId="{67BD6C86-F7DE-4907-8A8B-400FBB5F2F45}" type="pres">
      <dgm:prSet presAssocID="{B540ED33-D55B-49F1-85A2-AE02E52EBC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0DA5BE8-247A-4867-B6FC-FA6DC5EE829B}" type="pres">
      <dgm:prSet presAssocID="{B540ED33-D55B-49F1-85A2-AE02E52EBC19}" presName="spaceRect" presStyleCnt="0"/>
      <dgm:spPr/>
    </dgm:pt>
    <dgm:pt modelId="{DCBA0956-C067-462B-9E87-485C9139EEB4}" type="pres">
      <dgm:prSet presAssocID="{B540ED33-D55B-49F1-85A2-AE02E52EBC19}" presName="parTx" presStyleLbl="revTx" presStyleIdx="0" presStyleCnt="3">
        <dgm:presLayoutVars>
          <dgm:chMax val="0"/>
          <dgm:chPref val="0"/>
        </dgm:presLayoutVars>
      </dgm:prSet>
      <dgm:spPr/>
    </dgm:pt>
    <dgm:pt modelId="{D18EB245-A074-4E70-A919-CD6288EB8F82}" type="pres">
      <dgm:prSet presAssocID="{4CEC34CE-31E5-47A9-BB8C-7A9A9B4C5C7E}" presName="sibTrans" presStyleCnt="0"/>
      <dgm:spPr/>
    </dgm:pt>
    <dgm:pt modelId="{36A45FB5-2CD0-475E-A29E-BB46A005DB4D}" type="pres">
      <dgm:prSet presAssocID="{C81031C7-FAEA-4537-A48E-E04831DDBBC3}" presName="compNode" presStyleCnt="0"/>
      <dgm:spPr/>
    </dgm:pt>
    <dgm:pt modelId="{A2D46FC1-CD14-46F9-97E8-861E624FEF5A}" type="pres">
      <dgm:prSet presAssocID="{C81031C7-FAEA-4537-A48E-E04831DDBBC3}" presName="bgRect" presStyleLbl="bgShp" presStyleIdx="1" presStyleCnt="3"/>
      <dgm:spPr/>
    </dgm:pt>
    <dgm:pt modelId="{3704D11F-2D0B-4A0F-94BF-A993E4A893E2}" type="pres">
      <dgm:prSet presAssocID="{C81031C7-FAEA-4537-A48E-E04831DDBB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BC51A791-6CBA-4A0B-9394-D43ADFDE1A72}" type="pres">
      <dgm:prSet presAssocID="{C81031C7-FAEA-4537-A48E-E04831DDBBC3}" presName="spaceRect" presStyleCnt="0"/>
      <dgm:spPr/>
    </dgm:pt>
    <dgm:pt modelId="{C43FB450-48D5-4221-889E-5A5C6891506E}" type="pres">
      <dgm:prSet presAssocID="{C81031C7-FAEA-4537-A48E-E04831DDBBC3}" presName="parTx" presStyleLbl="revTx" presStyleIdx="1" presStyleCnt="3">
        <dgm:presLayoutVars>
          <dgm:chMax val="0"/>
          <dgm:chPref val="0"/>
        </dgm:presLayoutVars>
      </dgm:prSet>
      <dgm:spPr/>
    </dgm:pt>
    <dgm:pt modelId="{A6490A29-0F1F-4C3A-A3DC-4C1965B539F2}" type="pres">
      <dgm:prSet presAssocID="{E29A0B86-BD73-4C0F-9132-D8573A86F01B}" presName="sibTrans" presStyleCnt="0"/>
      <dgm:spPr/>
    </dgm:pt>
    <dgm:pt modelId="{50377C6E-E616-4EBE-9088-793727E96A94}" type="pres">
      <dgm:prSet presAssocID="{27F20724-5782-4B67-859C-7D5C9106FD8B}" presName="compNode" presStyleCnt="0"/>
      <dgm:spPr/>
    </dgm:pt>
    <dgm:pt modelId="{3B692FD4-AAA8-4110-9276-25A80D0BEDEE}" type="pres">
      <dgm:prSet presAssocID="{27F20724-5782-4B67-859C-7D5C9106FD8B}" presName="bgRect" presStyleLbl="bgShp" presStyleIdx="2" presStyleCnt="3"/>
      <dgm:spPr/>
    </dgm:pt>
    <dgm:pt modelId="{40A3A49D-0F1D-414D-85A8-E0C34520AD92}" type="pres">
      <dgm:prSet presAssocID="{27F20724-5782-4B67-859C-7D5C9106FD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ome"/>
        </a:ext>
      </dgm:extLst>
    </dgm:pt>
    <dgm:pt modelId="{6F40B2F0-01FD-4459-936D-32E4F91FDFDC}" type="pres">
      <dgm:prSet presAssocID="{27F20724-5782-4B67-859C-7D5C9106FD8B}" presName="spaceRect" presStyleCnt="0"/>
      <dgm:spPr/>
    </dgm:pt>
    <dgm:pt modelId="{0A48A1EF-C8C8-481E-8C13-832594582520}" type="pres">
      <dgm:prSet presAssocID="{27F20724-5782-4B67-859C-7D5C9106FD8B}" presName="parTx" presStyleLbl="revTx" presStyleIdx="2" presStyleCnt="3">
        <dgm:presLayoutVars>
          <dgm:chMax val="0"/>
          <dgm:chPref val="0"/>
        </dgm:presLayoutVars>
      </dgm:prSet>
      <dgm:spPr/>
    </dgm:pt>
  </dgm:ptLst>
  <dgm:cxnLst>
    <dgm:cxn modelId="{B3214441-D883-4682-AEA7-CEA9DC6BA9C7}" srcId="{08CEA7C4-C2AC-4EF3-8D35-76B0DF6E1942}" destId="{B540ED33-D55B-49F1-85A2-AE02E52EBC19}" srcOrd="0" destOrd="0" parTransId="{EF141790-4722-4594-864B-ACC4F4ACAE8C}" sibTransId="{4CEC34CE-31E5-47A9-BB8C-7A9A9B4C5C7E}"/>
    <dgm:cxn modelId="{90F98567-17D5-4A11-9B53-DA385B716533}" type="presOf" srcId="{27F20724-5782-4B67-859C-7D5C9106FD8B}" destId="{0A48A1EF-C8C8-481E-8C13-832594582520}" srcOrd="0" destOrd="0" presId="urn:microsoft.com/office/officeart/2018/2/layout/IconVerticalSolidList"/>
    <dgm:cxn modelId="{B616F986-1064-4A98-98C6-D0DEE2E1F658}" type="presOf" srcId="{08CEA7C4-C2AC-4EF3-8D35-76B0DF6E1942}" destId="{4D70FB46-6273-4C7B-B82E-86483DAB5E84}" srcOrd="0" destOrd="0" presId="urn:microsoft.com/office/officeart/2018/2/layout/IconVerticalSolidList"/>
    <dgm:cxn modelId="{F797C690-5F49-440E-AD67-968788623A2E}" srcId="{08CEA7C4-C2AC-4EF3-8D35-76B0DF6E1942}" destId="{C81031C7-FAEA-4537-A48E-E04831DDBBC3}" srcOrd="1" destOrd="0" parTransId="{61083FF1-E6CB-4698-A257-F72B14908603}" sibTransId="{E29A0B86-BD73-4C0F-9132-D8573A86F01B}"/>
    <dgm:cxn modelId="{DFB0789D-99CC-4DF1-859F-B6E0A1514DF2}" srcId="{08CEA7C4-C2AC-4EF3-8D35-76B0DF6E1942}" destId="{27F20724-5782-4B67-859C-7D5C9106FD8B}" srcOrd="2" destOrd="0" parTransId="{7F020185-FE47-4563-9E1E-EE4AB32FEB49}" sibTransId="{5D4222FB-5C77-4EB4-9044-6C33F3C38874}"/>
    <dgm:cxn modelId="{9AF590DF-5C2A-4533-9463-78A4F574654D}" type="presOf" srcId="{C81031C7-FAEA-4537-A48E-E04831DDBBC3}" destId="{C43FB450-48D5-4221-889E-5A5C6891506E}" srcOrd="0" destOrd="0" presId="urn:microsoft.com/office/officeart/2018/2/layout/IconVerticalSolidList"/>
    <dgm:cxn modelId="{ACB20BF2-F024-4DA0-AD8B-C7CC9A2ACC82}" type="presOf" srcId="{B540ED33-D55B-49F1-85A2-AE02E52EBC19}" destId="{DCBA0956-C067-462B-9E87-485C9139EEB4}" srcOrd="0" destOrd="0" presId="urn:microsoft.com/office/officeart/2018/2/layout/IconVerticalSolidList"/>
    <dgm:cxn modelId="{CFED0AFC-496D-4291-9D41-91AE91611DF4}" type="presParOf" srcId="{4D70FB46-6273-4C7B-B82E-86483DAB5E84}" destId="{FDE2EED2-BD40-458F-B24A-698FA07330F9}" srcOrd="0" destOrd="0" presId="urn:microsoft.com/office/officeart/2018/2/layout/IconVerticalSolidList"/>
    <dgm:cxn modelId="{5805055C-1136-434F-8650-90DA381780E9}" type="presParOf" srcId="{FDE2EED2-BD40-458F-B24A-698FA07330F9}" destId="{7E18AD3D-A943-4C1E-B3E4-C5560DFE8E67}" srcOrd="0" destOrd="0" presId="urn:microsoft.com/office/officeart/2018/2/layout/IconVerticalSolidList"/>
    <dgm:cxn modelId="{7E8D7324-7E71-4CAC-9D1A-33A67BA3F1E3}" type="presParOf" srcId="{FDE2EED2-BD40-458F-B24A-698FA07330F9}" destId="{67BD6C86-F7DE-4907-8A8B-400FBB5F2F45}" srcOrd="1" destOrd="0" presId="urn:microsoft.com/office/officeart/2018/2/layout/IconVerticalSolidList"/>
    <dgm:cxn modelId="{FAD7B6FF-34B6-4332-B46C-B552C51A6652}" type="presParOf" srcId="{FDE2EED2-BD40-458F-B24A-698FA07330F9}" destId="{20DA5BE8-247A-4867-B6FC-FA6DC5EE829B}" srcOrd="2" destOrd="0" presId="urn:microsoft.com/office/officeart/2018/2/layout/IconVerticalSolidList"/>
    <dgm:cxn modelId="{90CBBC76-F069-47E6-809E-76E841197BDA}" type="presParOf" srcId="{FDE2EED2-BD40-458F-B24A-698FA07330F9}" destId="{DCBA0956-C067-462B-9E87-485C9139EEB4}" srcOrd="3" destOrd="0" presId="urn:microsoft.com/office/officeart/2018/2/layout/IconVerticalSolidList"/>
    <dgm:cxn modelId="{91B5C92D-4D50-462D-A1DE-AE093DEA696D}" type="presParOf" srcId="{4D70FB46-6273-4C7B-B82E-86483DAB5E84}" destId="{D18EB245-A074-4E70-A919-CD6288EB8F82}" srcOrd="1" destOrd="0" presId="urn:microsoft.com/office/officeart/2018/2/layout/IconVerticalSolidList"/>
    <dgm:cxn modelId="{96132100-F1C5-4946-89B2-B5583F4CE8EF}" type="presParOf" srcId="{4D70FB46-6273-4C7B-B82E-86483DAB5E84}" destId="{36A45FB5-2CD0-475E-A29E-BB46A005DB4D}" srcOrd="2" destOrd="0" presId="urn:microsoft.com/office/officeart/2018/2/layout/IconVerticalSolidList"/>
    <dgm:cxn modelId="{60A801A9-4A05-46B1-8D02-39A37F2E0BCE}" type="presParOf" srcId="{36A45FB5-2CD0-475E-A29E-BB46A005DB4D}" destId="{A2D46FC1-CD14-46F9-97E8-861E624FEF5A}" srcOrd="0" destOrd="0" presId="urn:microsoft.com/office/officeart/2018/2/layout/IconVerticalSolidList"/>
    <dgm:cxn modelId="{7AD33E77-C250-459B-8044-581B3E919BC3}" type="presParOf" srcId="{36A45FB5-2CD0-475E-A29E-BB46A005DB4D}" destId="{3704D11F-2D0B-4A0F-94BF-A993E4A893E2}" srcOrd="1" destOrd="0" presId="urn:microsoft.com/office/officeart/2018/2/layout/IconVerticalSolidList"/>
    <dgm:cxn modelId="{40087262-4814-4BB6-BA73-E62D492AFFEF}" type="presParOf" srcId="{36A45FB5-2CD0-475E-A29E-BB46A005DB4D}" destId="{BC51A791-6CBA-4A0B-9394-D43ADFDE1A72}" srcOrd="2" destOrd="0" presId="urn:microsoft.com/office/officeart/2018/2/layout/IconVerticalSolidList"/>
    <dgm:cxn modelId="{C26582A2-680F-4702-BC9D-E77A9BE9653F}" type="presParOf" srcId="{36A45FB5-2CD0-475E-A29E-BB46A005DB4D}" destId="{C43FB450-48D5-4221-889E-5A5C6891506E}" srcOrd="3" destOrd="0" presId="urn:microsoft.com/office/officeart/2018/2/layout/IconVerticalSolidList"/>
    <dgm:cxn modelId="{D246167E-306A-4509-A031-0622995EE29E}" type="presParOf" srcId="{4D70FB46-6273-4C7B-B82E-86483DAB5E84}" destId="{A6490A29-0F1F-4C3A-A3DC-4C1965B539F2}" srcOrd="3" destOrd="0" presId="urn:microsoft.com/office/officeart/2018/2/layout/IconVerticalSolidList"/>
    <dgm:cxn modelId="{9BB157ED-8196-4A1D-BD65-EC8AA96F16EB}" type="presParOf" srcId="{4D70FB46-6273-4C7B-B82E-86483DAB5E84}" destId="{50377C6E-E616-4EBE-9088-793727E96A94}" srcOrd="4" destOrd="0" presId="urn:microsoft.com/office/officeart/2018/2/layout/IconVerticalSolidList"/>
    <dgm:cxn modelId="{4FCBA8DF-0AA8-4CD1-8C91-412CA7A694A5}" type="presParOf" srcId="{50377C6E-E616-4EBE-9088-793727E96A94}" destId="{3B692FD4-AAA8-4110-9276-25A80D0BEDEE}" srcOrd="0" destOrd="0" presId="urn:microsoft.com/office/officeart/2018/2/layout/IconVerticalSolidList"/>
    <dgm:cxn modelId="{8EF2ACCD-70B8-4D83-A057-69D9E2456D43}" type="presParOf" srcId="{50377C6E-E616-4EBE-9088-793727E96A94}" destId="{40A3A49D-0F1D-414D-85A8-E0C34520AD92}" srcOrd="1" destOrd="0" presId="urn:microsoft.com/office/officeart/2018/2/layout/IconVerticalSolidList"/>
    <dgm:cxn modelId="{25CC9252-0ACD-4CA2-9C0E-2434C035C296}" type="presParOf" srcId="{50377C6E-E616-4EBE-9088-793727E96A94}" destId="{6F40B2F0-01FD-4459-936D-32E4F91FDFDC}" srcOrd="2" destOrd="0" presId="urn:microsoft.com/office/officeart/2018/2/layout/IconVerticalSolidList"/>
    <dgm:cxn modelId="{8351641D-D825-4158-98DB-9872BDE6D25D}" type="presParOf" srcId="{50377C6E-E616-4EBE-9088-793727E96A94}" destId="{0A48A1EF-C8C8-481E-8C13-83259458252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829BED-5775-4B4C-9360-0380A5EE20CF}" type="doc">
      <dgm:prSet loTypeId="urn:microsoft.com/office/officeart/2018/5/layout/IconCircleLabelList" loCatId="icon" qsTypeId="urn:microsoft.com/office/officeart/2005/8/quickstyle/simple1" qsCatId="simple" csTypeId="urn:microsoft.com/office/officeart/2005/8/colors/accent1_3" csCatId="accent1" phldr="1"/>
      <dgm:spPr/>
      <dgm:t>
        <a:bodyPr/>
        <a:lstStyle/>
        <a:p>
          <a:endParaRPr lang="en-US"/>
        </a:p>
      </dgm:t>
    </dgm:pt>
    <dgm:pt modelId="{889B4C54-D11B-410A-B80C-FA8F304F7769}">
      <dgm:prSet/>
      <dgm:spPr/>
      <dgm:t>
        <a:bodyPr/>
        <a:lstStyle/>
        <a:p>
          <a:pPr>
            <a:lnSpc>
              <a:spcPct val="100000"/>
            </a:lnSpc>
            <a:defRPr cap="all"/>
          </a:pPr>
          <a:r>
            <a:rPr lang="en-US" dirty="0"/>
            <a:t>Structural – how do items in your dataset fit together</a:t>
          </a:r>
        </a:p>
      </dgm:t>
    </dgm:pt>
    <dgm:pt modelId="{60C1609B-3611-4CA3-88A6-D5939742576C}" type="parTrans" cxnId="{175117D5-D9AC-4EDC-8CAE-12C597B12DB7}">
      <dgm:prSet/>
      <dgm:spPr/>
      <dgm:t>
        <a:bodyPr/>
        <a:lstStyle/>
        <a:p>
          <a:endParaRPr lang="en-US"/>
        </a:p>
      </dgm:t>
    </dgm:pt>
    <dgm:pt modelId="{38D6C2B8-B478-4908-AC3A-34A3471410DF}" type="sibTrans" cxnId="{175117D5-D9AC-4EDC-8CAE-12C597B12DB7}">
      <dgm:prSet/>
      <dgm:spPr/>
      <dgm:t>
        <a:bodyPr/>
        <a:lstStyle/>
        <a:p>
          <a:endParaRPr lang="en-US"/>
        </a:p>
      </dgm:t>
    </dgm:pt>
    <dgm:pt modelId="{2B078837-F6EB-4852-BDD7-50BB1D5C4004}">
      <dgm:prSet/>
      <dgm:spPr/>
      <dgm:t>
        <a:bodyPr/>
        <a:lstStyle/>
        <a:p>
          <a:pPr>
            <a:lnSpc>
              <a:spcPct val="100000"/>
            </a:lnSpc>
            <a:defRPr cap="all"/>
          </a:pPr>
          <a:r>
            <a:rPr lang="en-US" dirty="0"/>
            <a:t>Descriptive – Who created the output, when, where, why</a:t>
          </a:r>
        </a:p>
      </dgm:t>
    </dgm:pt>
    <dgm:pt modelId="{D1772BDC-B927-4C03-B29E-F6E191CD9787}" type="parTrans" cxnId="{E6C82B88-3043-4B19-B31F-3C5F9A50D811}">
      <dgm:prSet/>
      <dgm:spPr/>
      <dgm:t>
        <a:bodyPr/>
        <a:lstStyle/>
        <a:p>
          <a:endParaRPr lang="en-US"/>
        </a:p>
      </dgm:t>
    </dgm:pt>
    <dgm:pt modelId="{1E4C68F7-5CC4-4686-8CB3-3645A481C36D}" type="sibTrans" cxnId="{E6C82B88-3043-4B19-B31F-3C5F9A50D811}">
      <dgm:prSet/>
      <dgm:spPr/>
      <dgm:t>
        <a:bodyPr/>
        <a:lstStyle/>
        <a:p>
          <a:endParaRPr lang="en-US"/>
        </a:p>
      </dgm:t>
    </dgm:pt>
    <dgm:pt modelId="{CEBD9E0B-0A27-47D8-8AED-5ED713953C85}" type="pres">
      <dgm:prSet presAssocID="{20829BED-5775-4B4C-9360-0380A5EE20CF}" presName="root" presStyleCnt="0">
        <dgm:presLayoutVars>
          <dgm:dir/>
          <dgm:resizeHandles val="exact"/>
        </dgm:presLayoutVars>
      </dgm:prSet>
      <dgm:spPr/>
    </dgm:pt>
    <dgm:pt modelId="{404043F1-4F13-4E80-8232-D64F9063E154}" type="pres">
      <dgm:prSet presAssocID="{889B4C54-D11B-410A-B80C-FA8F304F7769}" presName="compNode" presStyleCnt="0"/>
      <dgm:spPr/>
    </dgm:pt>
    <dgm:pt modelId="{4261F4DF-08AD-41C3-A168-4087A0B37489}" type="pres">
      <dgm:prSet presAssocID="{889B4C54-D11B-410A-B80C-FA8F304F7769}" presName="iconBgRect" presStyleLbl="bgShp" presStyleIdx="0" presStyleCnt="2"/>
      <dgm:spPr/>
    </dgm:pt>
    <dgm:pt modelId="{3209032D-361A-4C19-8581-49A9AFE0F5C4}" type="pres">
      <dgm:prSet presAssocID="{889B4C54-D11B-410A-B80C-FA8F304F7769}"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ilding Brick Wall outline"/>
        </a:ext>
      </dgm:extLst>
    </dgm:pt>
    <dgm:pt modelId="{62507CD2-9ED1-4644-9E62-77B9675CA6A3}" type="pres">
      <dgm:prSet presAssocID="{889B4C54-D11B-410A-B80C-FA8F304F7769}" presName="spaceRect" presStyleCnt="0"/>
      <dgm:spPr/>
    </dgm:pt>
    <dgm:pt modelId="{1BCE3B24-6F03-494F-A16C-F7C2DC268DA4}" type="pres">
      <dgm:prSet presAssocID="{889B4C54-D11B-410A-B80C-FA8F304F7769}" presName="textRect" presStyleLbl="revTx" presStyleIdx="0" presStyleCnt="2">
        <dgm:presLayoutVars>
          <dgm:chMax val="1"/>
          <dgm:chPref val="1"/>
        </dgm:presLayoutVars>
      </dgm:prSet>
      <dgm:spPr/>
    </dgm:pt>
    <dgm:pt modelId="{DC560B0C-E234-4572-9EEC-E577B9E057C4}" type="pres">
      <dgm:prSet presAssocID="{38D6C2B8-B478-4908-AC3A-34A3471410DF}" presName="sibTrans" presStyleCnt="0"/>
      <dgm:spPr/>
    </dgm:pt>
    <dgm:pt modelId="{10635AA1-F707-47EF-BA7C-873CD5D93714}" type="pres">
      <dgm:prSet presAssocID="{2B078837-F6EB-4852-BDD7-50BB1D5C4004}" presName="compNode" presStyleCnt="0"/>
      <dgm:spPr/>
    </dgm:pt>
    <dgm:pt modelId="{24821C15-ADC0-4607-A2A8-D4CEF2E4821E}" type="pres">
      <dgm:prSet presAssocID="{2B078837-F6EB-4852-BDD7-50BB1D5C4004}" presName="iconBgRect" presStyleLbl="bgShp" presStyleIdx="1" presStyleCnt="2"/>
      <dgm:spPr/>
    </dgm:pt>
    <dgm:pt modelId="{B9B9F9D5-589D-4797-96F8-FCB1A90883E2}" type="pres">
      <dgm:prSet presAssocID="{2B078837-F6EB-4852-BDD7-50BB1D5C400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log outline"/>
        </a:ext>
      </dgm:extLst>
    </dgm:pt>
    <dgm:pt modelId="{06A9318C-DFBC-4E86-8C6A-C845686A675E}" type="pres">
      <dgm:prSet presAssocID="{2B078837-F6EB-4852-BDD7-50BB1D5C4004}" presName="spaceRect" presStyleCnt="0"/>
      <dgm:spPr/>
    </dgm:pt>
    <dgm:pt modelId="{2D9C170F-CCD2-480C-BA28-928AA79E345F}" type="pres">
      <dgm:prSet presAssocID="{2B078837-F6EB-4852-BDD7-50BB1D5C4004}" presName="textRect" presStyleLbl="revTx" presStyleIdx="1" presStyleCnt="2">
        <dgm:presLayoutVars>
          <dgm:chMax val="1"/>
          <dgm:chPref val="1"/>
        </dgm:presLayoutVars>
      </dgm:prSet>
      <dgm:spPr/>
    </dgm:pt>
  </dgm:ptLst>
  <dgm:cxnLst>
    <dgm:cxn modelId="{E6C82B88-3043-4B19-B31F-3C5F9A50D811}" srcId="{20829BED-5775-4B4C-9360-0380A5EE20CF}" destId="{2B078837-F6EB-4852-BDD7-50BB1D5C4004}" srcOrd="1" destOrd="0" parTransId="{D1772BDC-B927-4C03-B29E-F6E191CD9787}" sibTransId="{1E4C68F7-5CC4-4686-8CB3-3645A481C36D}"/>
    <dgm:cxn modelId="{98BF0BCD-754F-46D8-9F8E-D76834200821}" type="presOf" srcId="{889B4C54-D11B-410A-B80C-FA8F304F7769}" destId="{1BCE3B24-6F03-494F-A16C-F7C2DC268DA4}" srcOrd="0" destOrd="0" presId="urn:microsoft.com/office/officeart/2018/5/layout/IconCircleLabelList"/>
    <dgm:cxn modelId="{175117D5-D9AC-4EDC-8CAE-12C597B12DB7}" srcId="{20829BED-5775-4B4C-9360-0380A5EE20CF}" destId="{889B4C54-D11B-410A-B80C-FA8F304F7769}" srcOrd="0" destOrd="0" parTransId="{60C1609B-3611-4CA3-88A6-D5939742576C}" sibTransId="{38D6C2B8-B478-4908-AC3A-34A3471410DF}"/>
    <dgm:cxn modelId="{8E3F7DDC-E6F7-48BF-90AC-4B675EB63915}" type="presOf" srcId="{2B078837-F6EB-4852-BDD7-50BB1D5C4004}" destId="{2D9C170F-CCD2-480C-BA28-928AA79E345F}" srcOrd="0" destOrd="0" presId="urn:microsoft.com/office/officeart/2018/5/layout/IconCircleLabelList"/>
    <dgm:cxn modelId="{4AABAEDF-07E8-4973-9C70-DE398AAA97A9}" type="presOf" srcId="{20829BED-5775-4B4C-9360-0380A5EE20CF}" destId="{CEBD9E0B-0A27-47D8-8AED-5ED713953C85}" srcOrd="0" destOrd="0" presId="urn:microsoft.com/office/officeart/2018/5/layout/IconCircleLabelList"/>
    <dgm:cxn modelId="{572E9264-0139-428F-860C-8D35F269A2F4}" type="presParOf" srcId="{CEBD9E0B-0A27-47D8-8AED-5ED713953C85}" destId="{404043F1-4F13-4E80-8232-D64F9063E154}" srcOrd="0" destOrd="0" presId="urn:microsoft.com/office/officeart/2018/5/layout/IconCircleLabelList"/>
    <dgm:cxn modelId="{949EB11B-2902-406E-9C67-B2DBB040BD63}" type="presParOf" srcId="{404043F1-4F13-4E80-8232-D64F9063E154}" destId="{4261F4DF-08AD-41C3-A168-4087A0B37489}" srcOrd="0" destOrd="0" presId="urn:microsoft.com/office/officeart/2018/5/layout/IconCircleLabelList"/>
    <dgm:cxn modelId="{43648A55-1384-4051-834D-E1D05954E883}" type="presParOf" srcId="{404043F1-4F13-4E80-8232-D64F9063E154}" destId="{3209032D-361A-4C19-8581-49A9AFE0F5C4}" srcOrd="1" destOrd="0" presId="urn:microsoft.com/office/officeart/2018/5/layout/IconCircleLabelList"/>
    <dgm:cxn modelId="{D13B3FC2-7ED8-4484-8B15-73CC0BD76B13}" type="presParOf" srcId="{404043F1-4F13-4E80-8232-D64F9063E154}" destId="{62507CD2-9ED1-4644-9E62-77B9675CA6A3}" srcOrd="2" destOrd="0" presId="urn:microsoft.com/office/officeart/2018/5/layout/IconCircleLabelList"/>
    <dgm:cxn modelId="{3F9AEE2E-E222-4DA7-BAC9-C2880BF14506}" type="presParOf" srcId="{404043F1-4F13-4E80-8232-D64F9063E154}" destId="{1BCE3B24-6F03-494F-A16C-F7C2DC268DA4}" srcOrd="3" destOrd="0" presId="urn:microsoft.com/office/officeart/2018/5/layout/IconCircleLabelList"/>
    <dgm:cxn modelId="{C28B3F21-E257-465A-9337-E6369AC9DF5E}" type="presParOf" srcId="{CEBD9E0B-0A27-47D8-8AED-5ED713953C85}" destId="{DC560B0C-E234-4572-9EEC-E577B9E057C4}" srcOrd="1" destOrd="0" presId="urn:microsoft.com/office/officeart/2018/5/layout/IconCircleLabelList"/>
    <dgm:cxn modelId="{73C9B013-A29F-4734-87B1-39841AE52A81}" type="presParOf" srcId="{CEBD9E0B-0A27-47D8-8AED-5ED713953C85}" destId="{10635AA1-F707-47EF-BA7C-873CD5D93714}" srcOrd="2" destOrd="0" presId="urn:microsoft.com/office/officeart/2018/5/layout/IconCircleLabelList"/>
    <dgm:cxn modelId="{818F4869-0084-43EE-BEE1-C77396454963}" type="presParOf" srcId="{10635AA1-F707-47EF-BA7C-873CD5D93714}" destId="{24821C15-ADC0-4607-A2A8-D4CEF2E4821E}" srcOrd="0" destOrd="0" presId="urn:microsoft.com/office/officeart/2018/5/layout/IconCircleLabelList"/>
    <dgm:cxn modelId="{B5BC4FF6-288D-4BF6-B498-25723E814F69}" type="presParOf" srcId="{10635AA1-F707-47EF-BA7C-873CD5D93714}" destId="{B9B9F9D5-589D-4797-96F8-FCB1A90883E2}" srcOrd="1" destOrd="0" presId="urn:microsoft.com/office/officeart/2018/5/layout/IconCircleLabelList"/>
    <dgm:cxn modelId="{46E57C2C-3FC6-46D4-80C3-6427498FCE79}" type="presParOf" srcId="{10635AA1-F707-47EF-BA7C-873CD5D93714}" destId="{06A9318C-DFBC-4E86-8C6A-C845686A675E}" srcOrd="2" destOrd="0" presId="urn:microsoft.com/office/officeart/2018/5/layout/IconCircleLabelList"/>
    <dgm:cxn modelId="{78AF946B-30C0-497B-9FBF-7937AAF277F8}" type="presParOf" srcId="{10635AA1-F707-47EF-BA7C-873CD5D93714}" destId="{2D9C170F-CCD2-480C-BA28-928AA79E345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18AD3D-A943-4C1E-B3E4-C5560DFE8E67}">
      <dsp:nvSpPr>
        <dsp:cNvPr id="0" name=""/>
        <dsp:cNvSpPr/>
      </dsp:nvSpPr>
      <dsp:spPr>
        <a:xfrm>
          <a:off x="0" y="444"/>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D6C86-F7DE-4907-8A8B-400FBB5F2F45}">
      <dsp:nvSpPr>
        <dsp:cNvPr id="0" name=""/>
        <dsp:cNvSpPr/>
      </dsp:nvSpPr>
      <dsp:spPr>
        <a:xfrm>
          <a:off x="314932" y="234691"/>
          <a:ext cx="572603" cy="572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BA0956-C067-462B-9E87-485C9139EEB4}">
      <dsp:nvSpPr>
        <dsp:cNvPr id="0" name=""/>
        <dsp:cNvSpPr/>
      </dsp:nvSpPr>
      <dsp:spPr>
        <a:xfrm>
          <a:off x="1202468" y="444"/>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dirty="0"/>
            <a:t>Research outputs - publications, code, data, protocols, outreach materials, </a:t>
          </a:r>
          <a:r>
            <a:rPr lang="en-US" sz="2500" kern="1200" dirty="0" err="1"/>
            <a:t>ecetera</a:t>
          </a:r>
          <a:endParaRPr lang="en-US" sz="2500" kern="1200" dirty="0"/>
        </a:p>
      </dsp:txBody>
      <dsp:txXfrm>
        <a:off x="1202468" y="444"/>
        <a:ext cx="9313131" cy="1041098"/>
      </dsp:txXfrm>
    </dsp:sp>
    <dsp:sp modelId="{A2D46FC1-CD14-46F9-97E8-861E624FEF5A}">
      <dsp:nvSpPr>
        <dsp:cNvPr id="0" name=""/>
        <dsp:cNvSpPr/>
      </dsp:nvSpPr>
      <dsp:spPr>
        <a:xfrm>
          <a:off x="0" y="1301817"/>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04D11F-2D0B-4A0F-94BF-A993E4A893E2}">
      <dsp:nvSpPr>
        <dsp:cNvPr id="0" name=""/>
        <dsp:cNvSpPr/>
      </dsp:nvSpPr>
      <dsp:spPr>
        <a:xfrm>
          <a:off x="314932" y="1536064"/>
          <a:ext cx="572603" cy="572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FB450-48D5-4221-889E-5A5C6891506E}">
      <dsp:nvSpPr>
        <dsp:cNvPr id="0" name=""/>
        <dsp:cNvSpPr/>
      </dsp:nvSpPr>
      <dsp:spPr>
        <a:xfrm>
          <a:off x="1202468" y="1301817"/>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a:t>They cost: Time, effort, and resources</a:t>
          </a:r>
        </a:p>
      </dsp:txBody>
      <dsp:txXfrm>
        <a:off x="1202468" y="1301817"/>
        <a:ext cx="9313131" cy="1041098"/>
      </dsp:txXfrm>
    </dsp:sp>
    <dsp:sp modelId="{3B692FD4-AAA8-4110-9276-25A80D0BEDEE}">
      <dsp:nvSpPr>
        <dsp:cNvPr id="0" name=""/>
        <dsp:cNvSpPr/>
      </dsp:nvSpPr>
      <dsp:spPr>
        <a:xfrm>
          <a:off x="0" y="2603190"/>
          <a:ext cx="10515600" cy="10410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3A49D-0F1D-414D-85A8-E0C34520AD92}">
      <dsp:nvSpPr>
        <dsp:cNvPr id="0" name=""/>
        <dsp:cNvSpPr/>
      </dsp:nvSpPr>
      <dsp:spPr>
        <a:xfrm>
          <a:off x="314932" y="2837437"/>
          <a:ext cx="572603" cy="572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8A1EF-C8C8-481E-8C13-832594582520}">
      <dsp:nvSpPr>
        <dsp:cNvPr id="0" name=""/>
        <dsp:cNvSpPr/>
      </dsp:nvSpPr>
      <dsp:spPr>
        <a:xfrm>
          <a:off x="1202468" y="2603190"/>
          <a:ext cx="9313131" cy="104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183" tIns="110183" rIns="110183" bIns="110183" numCol="1" spcCol="1270" anchor="ctr" anchorCtr="0">
          <a:noAutofit/>
        </a:bodyPr>
        <a:lstStyle/>
        <a:p>
          <a:pPr marL="0" lvl="0" indent="0" algn="l" defTabSz="1111250">
            <a:lnSpc>
              <a:spcPct val="100000"/>
            </a:lnSpc>
            <a:spcBef>
              <a:spcPct val="0"/>
            </a:spcBef>
            <a:spcAft>
              <a:spcPct val="35000"/>
            </a:spcAft>
            <a:buNone/>
          </a:pPr>
          <a:r>
            <a:rPr lang="en-US" sz="2500" kern="1200" dirty="0"/>
            <a:t>They provide: Foundation for scientific discoveries</a:t>
          </a:r>
        </a:p>
      </dsp:txBody>
      <dsp:txXfrm>
        <a:off x="1202468" y="2603190"/>
        <a:ext cx="9313131" cy="1041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1F4DF-08AD-41C3-A168-4087A0B37489}">
      <dsp:nvSpPr>
        <dsp:cNvPr id="0" name=""/>
        <dsp:cNvSpPr/>
      </dsp:nvSpPr>
      <dsp:spPr>
        <a:xfrm>
          <a:off x="2044800" y="37566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09032D-361A-4C19-8581-49A9AFE0F5C4}">
      <dsp:nvSpPr>
        <dsp:cNvPr id="0" name=""/>
        <dsp:cNvSpPr/>
      </dsp:nvSpPr>
      <dsp:spPr>
        <a:xfrm>
          <a:off x="2512800" y="843669"/>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CE3B24-6F03-494F-A16C-F7C2DC268DA4}">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Structural – how do items in your dataset fit together</a:t>
          </a:r>
        </a:p>
      </dsp:txBody>
      <dsp:txXfrm>
        <a:off x="1342800" y="3255669"/>
        <a:ext cx="3600000" cy="720000"/>
      </dsp:txXfrm>
    </dsp:sp>
    <dsp:sp modelId="{24821C15-ADC0-4607-A2A8-D4CEF2E4821E}">
      <dsp:nvSpPr>
        <dsp:cNvPr id="0" name=""/>
        <dsp:cNvSpPr/>
      </dsp:nvSpPr>
      <dsp:spPr>
        <a:xfrm>
          <a:off x="6274800" y="37566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B9F9D5-589D-4797-96F8-FCB1A90883E2}">
      <dsp:nvSpPr>
        <dsp:cNvPr id="0" name=""/>
        <dsp:cNvSpPr/>
      </dsp:nvSpPr>
      <dsp:spPr>
        <a:xfrm>
          <a:off x="6742800" y="843669"/>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9C170F-CCD2-480C-BA28-928AA79E345F}">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Descriptive – Who created the output, when, where, why</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5946D-CAF8-9F4F-9EFF-0AD160FE2EE3}"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AF0FF-EACF-E44E-A814-689DA5D8CBF5}" type="slidenum">
              <a:rPr lang="en-US" smtClean="0"/>
              <a:t>‹#›</a:t>
            </a:fld>
            <a:endParaRPr lang="en-US"/>
          </a:p>
        </p:txBody>
      </p:sp>
    </p:spTree>
    <p:extLst>
      <p:ext uri="{BB962C8B-B14F-4D97-AF65-F5344CB8AC3E}">
        <p14:creationId xmlns:p14="http://schemas.microsoft.com/office/powerpoint/2010/main" val="355880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not only valuable to the researchers who collected the data but also to broader scientific community. Entire fields of research have been created by the ability to re-use data.</a:t>
            </a:r>
          </a:p>
        </p:txBody>
      </p:sp>
      <p:sp>
        <p:nvSpPr>
          <p:cNvPr id="4" name="Slide Number Placeholder 3"/>
          <p:cNvSpPr>
            <a:spLocks noGrp="1"/>
          </p:cNvSpPr>
          <p:nvPr>
            <p:ph type="sldNum" sz="quarter" idx="5"/>
          </p:nvPr>
        </p:nvSpPr>
        <p:spPr/>
        <p:txBody>
          <a:bodyPr/>
          <a:lstStyle/>
          <a:p>
            <a:fld id="{465AF0FF-EACF-E44E-A814-689DA5D8CBF5}" type="slidenum">
              <a:rPr lang="en-US" smtClean="0"/>
              <a:t>2</a:t>
            </a:fld>
            <a:endParaRPr lang="en-US"/>
          </a:p>
        </p:txBody>
      </p:sp>
    </p:spTree>
    <p:extLst>
      <p:ext uri="{BB962C8B-B14F-4D97-AF65-F5344CB8AC3E}">
        <p14:creationId xmlns:p14="http://schemas.microsoft.com/office/powerpoint/2010/main" val="55654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structural vs descriptive metadata</a:t>
            </a:r>
          </a:p>
          <a:p>
            <a:r>
              <a:rPr lang="en-US" dirty="0"/>
              <a:t>   - linking items in metadata </a:t>
            </a:r>
          </a:p>
          <a:p>
            <a:r>
              <a:rPr lang="en-US" dirty="0"/>
              <a:t>   - importance of permanent IDs</a:t>
            </a:r>
          </a:p>
        </p:txBody>
      </p:sp>
      <p:sp>
        <p:nvSpPr>
          <p:cNvPr id="4" name="Slide Number Placeholder 3"/>
          <p:cNvSpPr>
            <a:spLocks noGrp="1"/>
          </p:cNvSpPr>
          <p:nvPr>
            <p:ph type="sldNum" sz="quarter" idx="5"/>
          </p:nvPr>
        </p:nvSpPr>
        <p:spPr/>
        <p:txBody>
          <a:bodyPr/>
          <a:lstStyle/>
          <a:p>
            <a:fld id="{465AF0FF-EACF-E44E-A814-689DA5D8CBF5}" type="slidenum">
              <a:rPr lang="en-US" smtClean="0"/>
              <a:t>12</a:t>
            </a:fld>
            <a:endParaRPr lang="en-US"/>
          </a:p>
        </p:txBody>
      </p:sp>
    </p:spTree>
    <p:extLst>
      <p:ext uri="{BB962C8B-B14F-4D97-AF65-F5344CB8AC3E}">
        <p14:creationId xmlns:p14="http://schemas.microsoft.com/office/powerpoint/2010/main" val="290557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yet (5/30/2023) implemented in deposits but will be in the near future – check in on this before the talk</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14</a:t>
            </a:fld>
            <a:endParaRPr lang="en-US"/>
          </a:p>
        </p:txBody>
      </p:sp>
    </p:spTree>
    <p:extLst>
      <p:ext uri="{BB962C8B-B14F-4D97-AF65-F5344CB8AC3E}">
        <p14:creationId xmlns:p14="http://schemas.microsoft.com/office/powerpoint/2010/main" val="422357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every dataset can be </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15</a:t>
            </a:fld>
            <a:endParaRPr lang="en-US"/>
          </a:p>
        </p:txBody>
      </p:sp>
    </p:spTree>
    <p:extLst>
      <p:ext uri="{BB962C8B-B14F-4D97-AF65-F5344CB8AC3E}">
        <p14:creationId xmlns:p14="http://schemas.microsoft.com/office/powerpoint/2010/main" val="3357550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16</a:t>
            </a:fld>
            <a:endParaRPr lang="en-US"/>
          </a:p>
        </p:txBody>
      </p:sp>
    </p:spTree>
    <p:extLst>
      <p:ext uri="{BB962C8B-B14F-4D97-AF65-F5344CB8AC3E}">
        <p14:creationId xmlns:p14="http://schemas.microsoft.com/office/powerpoint/2010/main" val="3613656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17</a:t>
            </a:fld>
            <a:endParaRPr lang="en-US"/>
          </a:p>
        </p:txBody>
      </p:sp>
    </p:spTree>
    <p:extLst>
      <p:ext uri="{BB962C8B-B14F-4D97-AF65-F5344CB8AC3E}">
        <p14:creationId xmlns:p14="http://schemas.microsoft.com/office/powerpoint/2010/main" val="23509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18</a:t>
            </a:fld>
            <a:endParaRPr lang="en-US"/>
          </a:p>
        </p:txBody>
      </p:sp>
    </p:spTree>
    <p:extLst>
      <p:ext uri="{BB962C8B-B14F-4D97-AF65-F5344CB8AC3E}">
        <p14:creationId xmlns:p14="http://schemas.microsoft.com/office/powerpoint/2010/main" val="2866962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19</a:t>
            </a:fld>
            <a:endParaRPr lang="en-US"/>
          </a:p>
        </p:txBody>
      </p:sp>
    </p:spTree>
    <p:extLst>
      <p:ext uri="{BB962C8B-B14F-4D97-AF65-F5344CB8AC3E}">
        <p14:creationId xmlns:p14="http://schemas.microsoft.com/office/powerpoint/2010/main" val="101478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Avenir" panose="02000503020000020003" pitchFamily="2" charset="0"/>
              </a:rPr>
              <a:t>Our ability to access data decays over time.</a:t>
            </a:r>
          </a:p>
          <a:p>
            <a:pPr algn="l">
              <a:buFont typeface="Arial" panose="020B0604020202020204" pitchFamily="34" charset="0"/>
              <a:buChar char="•"/>
            </a:pPr>
            <a:r>
              <a:rPr lang="en-US" b="0" i="0" dirty="0">
                <a:solidFill>
                  <a:srgbClr val="000000"/>
                </a:solidFill>
                <a:effectLst/>
                <a:latin typeface="Avenir" panose="02000503020000020003" pitchFamily="2" charset="0"/>
              </a:rPr>
              <a:t>A 2013 study looking at data access for 516 articles published over a 20 year period and found that the odds of an author retrieving the data related to their published paper dropped by 17% per year.</a:t>
            </a:r>
          </a:p>
          <a:p>
            <a:pPr algn="l">
              <a:buFont typeface="Arial" panose="020B0604020202020204" pitchFamily="34" charset="0"/>
              <a:buChar char="•"/>
            </a:pPr>
            <a:r>
              <a:rPr lang="en-US" b="0" i="0" dirty="0">
                <a:solidFill>
                  <a:srgbClr val="000000"/>
                </a:solidFill>
                <a:effectLst/>
                <a:latin typeface="Avenir" panose="02000503020000020003" pitchFamily="2" charset="0"/>
              </a:rPr>
              <a:t>Interestingly, there was no relationship between time and response rate. So authors of older and newer papers were just as likely to respond.</a:t>
            </a:r>
          </a:p>
          <a:p>
            <a:pPr algn="l">
              <a:buFont typeface="Arial" panose="020B0604020202020204" pitchFamily="34" charset="0"/>
              <a:buChar char="•"/>
            </a:pPr>
            <a:r>
              <a:rPr lang="en-US" b="0" i="0" dirty="0">
                <a:solidFill>
                  <a:srgbClr val="000000"/>
                </a:solidFill>
                <a:effectLst/>
                <a:latin typeface="Avenir" panose="02000503020000020003" pitchFamily="2" charset="0"/>
              </a:rPr>
              <a:t>The study authors concluded that individual researchers should not be responsible for managing their data long term</a:t>
            </a:r>
          </a:p>
          <a:p>
            <a:pPr algn="l">
              <a:buFont typeface="Arial" panose="020B0604020202020204" pitchFamily="34" charset="0"/>
              <a:buChar char="•"/>
            </a:pPr>
            <a:r>
              <a:rPr lang="en-US" b="0" i="0" dirty="0">
                <a:solidFill>
                  <a:srgbClr val="000000"/>
                </a:solidFill>
                <a:effectLst/>
                <a:latin typeface="Avenir" panose="02000503020000020003" pitchFamily="2" charset="0"/>
              </a:rPr>
              <a:t>To be good long term data stewards, we use data Management Plan and will put our research outputs into data repositories.</a:t>
            </a:r>
          </a:p>
        </p:txBody>
      </p:sp>
      <p:sp>
        <p:nvSpPr>
          <p:cNvPr id="4" name="Slide Number Placeholder 3"/>
          <p:cNvSpPr>
            <a:spLocks noGrp="1"/>
          </p:cNvSpPr>
          <p:nvPr>
            <p:ph type="sldNum" sz="quarter" idx="5"/>
          </p:nvPr>
        </p:nvSpPr>
        <p:spPr/>
        <p:txBody>
          <a:bodyPr/>
          <a:lstStyle/>
          <a:p>
            <a:fld id="{465AF0FF-EACF-E44E-A814-689DA5D8CBF5}" type="slidenum">
              <a:rPr lang="en-US" smtClean="0"/>
              <a:t>3</a:t>
            </a:fld>
            <a:endParaRPr lang="en-US"/>
          </a:p>
        </p:txBody>
      </p:sp>
    </p:spTree>
    <p:extLst>
      <p:ext uri="{BB962C8B-B14F-4D97-AF65-F5344CB8AC3E}">
        <p14:creationId xmlns:p14="http://schemas.microsoft.com/office/powerpoint/2010/main" val="327768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this notion more concrete – lets think back to  the discussion on climate change research we had several weeks ago. During that discussion we were looking for examples of EHA’s climate related work that could be expanded by looking a them through the lens of climate change. </a:t>
            </a:r>
          </a:p>
          <a:p>
            <a:endParaRPr lang="en-US" dirty="0"/>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4</a:t>
            </a:fld>
            <a:endParaRPr lang="en-US"/>
          </a:p>
        </p:txBody>
      </p:sp>
    </p:spTree>
    <p:extLst>
      <p:ext uri="{BB962C8B-B14F-4D97-AF65-F5344CB8AC3E}">
        <p14:creationId xmlns:p14="http://schemas.microsoft.com/office/powerpoint/2010/main" val="3604445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5</a:t>
            </a:fld>
            <a:endParaRPr lang="en-US"/>
          </a:p>
        </p:txBody>
      </p:sp>
    </p:spTree>
    <p:extLst>
      <p:ext uri="{BB962C8B-B14F-4D97-AF65-F5344CB8AC3E}">
        <p14:creationId xmlns:p14="http://schemas.microsoft.com/office/powerpoint/2010/main" val="4017018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7</a:t>
            </a:fld>
            <a:endParaRPr lang="en-US"/>
          </a:p>
        </p:txBody>
      </p:sp>
    </p:spTree>
    <p:extLst>
      <p:ext uri="{BB962C8B-B14F-4D97-AF65-F5344CB8AC3E}">
        <p14:creationId xmlns:p14="http://schemas.microsoft.com/office/powerpoint/2010/main" val="2845366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other repositories are people using for their data?</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8</a:t>
            </a:fld>
            <a:endParaRPr lang="en-US"/>
          </a:p>
        </p:txBody>
      </p:sp>
    </p:spTree>
    <p:extLst>
      <p:ext uri="{BB962C8B-B14F-4D97-AF65-F5344CB8AC3E}">
        <p14:creationId xmlns:p14="http://schemas.microsoft.com/office/powerpoint/2010/main" val="360944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AutoNum type="arabicParenR"/>
            </a:pPr>
            <a:r>
              <a:rPr lang="en-US" dirty="0"/>
              <a:t>Long-term funding and planning, including a contingency plan for unforeseen circumstances.</a:t>
            </a:r>
          </a:p>
          <a:p>
            <a:pPr marL="457200" lvl="0" indent="-457200">
              <a:buAutoNum type="arabicParenR"/>
            </a:pPr>
            <a:r>
              <a:rPr lang="en-US" dirty="0"/>
              <a:t>Unique persistent identifiers are assigned to research outputs.</a:t>
            </a:r>
          </a:p>
          <a:p>
            <a:pPr marL="457200" lvl="0" indent="-457200">
              <a:buAutoNum type="arabicParenR"/>
            </a:pPr>
            <a:r>
              <a:rPr lang="en-US" dirty="0"/>
              <a:t>Metadata is required allowing researchers to discover outputs and to link outputs, people, and institutions.</a:t>
            </a:r>
          </a:p>
          <a:p>
            <a:pPr marL="457200" lvl="0" indent="-457200">
              <a:buAutoNum type="arabicParenR"/>
            </a:pPr>
            <a:r>
              <a:rPr lang="en-US" dirty="0"/>
              <a:t>Access is free and unencumbered while respecting ethical and privacy concerns</a:t>
            </a:r>
          </a:p>
          <a:p>
            <a:pPr marL="457200" lvl="0" indent="-457200">
              <a:buAutoNum type="arabicParenR"/>
            </a:pPr>
            <a:r>
              <a:rPr lang="en-US" dirty="0"/>
              <a:t>Security, integrity and confidentiality.</a:t>
            </a:r>
          </a:p>
          <a:p>
            <a:pPr marL="457200" lvl="0" indent="-457200">
              <a:buAutoNum type="arabicParenR"/>
            </a:pPr>
            <a:r>
              <a:rPr lang="en-US" dirty="0"/>
              <a:t>Provenance for research outputs.</a:t>
            </a:r>
          </a:p>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9</a:t>
            </a:fld>
            <a:endParaRPr lang="en-US"/>
          </a:p>
        </p:txBody>
      </p:sp>
    </p:spTree>
    <p:extLst>
      <p:ext uri="{BB962C8B-B14F-4D97-AF65-F5344CB8AC3E}">
        <p14:creationId xmlns:p14="http://schemas.microsoft.com/office/powerpoint/2010/main" val="1089371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10</a:t>
            </a:fld>
            <a:endParaRPr lang="en-US"/>
          </a:p>
        </p:txBody>
      </p:sp>
    </p:spTree>
    <p:extLst>
      <p:ext uri="{BB962C8B-B14F-4D97-AF65-F5344CB8AC3E}">
        <p14:creationId xmlns:p14="http://schemas.microsoft.com/office/powerpoint/2010/main" val="80521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5AF0FF-EACF-E44E-A814-689DA5D8CBF5}" type="slidenum">
              <a:rPr lang="en-US" smtClean="0"/>
              <a:t>11</a:t>
            </a:fld>
            <a:endParaRPr lang="en-US"/>
          </a:p>
        </p:txBody>
      </p:sp>
    </p:spTree>
    <p:extLst>
      <p:ext uri="{BB962C8B-B14F-4D97-AF65-F5344CB8AC3E}">
        <p14:creationId xmlns:p14="http://schemas.microsoft.com/office/powerpoint/2010/main" val="2553274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6/5/23</a:t>
            </a:fld>
            <a:endParaRPr lang="en-US"/>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6/5/23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6/5/23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6/5/23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6/5/23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6/5/23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6/5/23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6/5/23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E5909F8-E5F4-9E41-A8C0-CA1B137C1383}" type="datetimeFigureOut">
              <a:rPr lang="en-US"/>
              <a:pPr>
                <a:defRPr/>
              </a:pPr>
              <a:t>6/5/23</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venir Book" panose="02000503020000020003"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F4C8ED1-A0FC-7A42-AB98-6D6FEAE78410}" type="slidenum">
              <a:rPr lang="en-US"/>
              <a:pPr>
                <a:defRPr/>
              </a:pPr>
              <a:t>‹#›</a:t>
            </a:fld>
            <a:endParaRPr lang="en-US" dirty="0"/>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90000"/>
        </a:lnSpc>
        <a:spcBef>
          <a:spcPct val="0"/>
        </a:spcBef>
        <a:spcAft>
          <a:spcPct val="0"/>
        </a:spcAft>
        <a:defRPr sz="4400" kern="1200">
          <a:solidFill>
            <a:schemeClr val="tx1"/>
          </a:solidFill>
          <a:latin typeface="Avenir Book" panose="02000503020000020003" pitchFamily="2"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venir Book" panose="02000503020000020003" pitchFamily="2"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venir Book" panose="02000503020000020003" pitchFamily="2" charset="0"/>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venir Book" panose="02000503020000020003" pitchFamily="2" charset="0"/>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3data.org/searc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fairsharing.org/search?fairsharingRegistry=Database"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hyperlink" Target="https://dmptool.org/pla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x.doi.org/10.1016/j.cub.2013.11.01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science.nih.gov/data-ecosystem/generalist-repository-ecosystem-initiativ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marL="0" lvl="0" indent="0">
              <a:buNone/>
            </a:pPr>
            <a:r>
              <a:t>Building Blocks of Reproducibility</a:t>
            </a:r>
          </a:p>
        </p:txBody>
      </p:sp>
      <p:sp>
        <p:nvSpPr>
          <p:cNvPr id="3" name="Subtitle 2"/>
          <p:cNvSpPr>
            <a:spLocks noGrp="1"/>
          </p:cNvSpPr>
          <p:nvPr userDrawn="1">
            <p:ph type="subTitle" idx="1"/>
          </p:nvPr>
        </p:nvSpPr>
        <p:spPr>
          <a:xfrm>
            <a:off x="2669894" y="4528014"/>
            <a:ext cx="9167148" cy="1655762"/>
          </a:xfrm>
        </p:spPr>
        <p:txBody>
          <a:bodyPr/>
          <a:lstStyle/>
          <a:p>
            <a:pPr marL="0" lvl="0" indent="0">
              <a:buNone/>
            </a:pPr>
            <a:r>
              <a:t>Long term research output storage</a:t>
            </a:r>
            <a:br/>
            <a:br/>
            <a:r>
              <a:t>Collin Schwantes</a:t>
            </a:r>
          </a:p>
        </p:txBody>
      </p:sp>
      <p:sp>
        <p:nvSpPr>
          <p:cNvPr id="7" name="Date Placeholder 3"/>
          <p:cNvSpPr>
            <a:spLocks noGrp="1"/>
          </p:cNvSpPr>
          <p:nvPr userDrawn="1">
            <p:ph type="dt" sz="half" idx="10"/>
          </p:nvPr>
        </p:nvSpPr>
        <p:spPr>
          <a:xfrm>
            <a:off x="2669893" y="6356351"/>
            <a:ext cx="2743200" cy="365125"/>
          </a:xfrm>
        </p:spPr>
        <p:txBody>
          <a:bodyPr/>
          <a:lstStyle/>
          <a:p>
            <a:pPr marL="0" lvl="0" indent="0">
              <a:buNone/>
            </a:pPr>
            <a:r>
              <a:t>2023-06-05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Finding an appropriate repository</a:t>
            </a:r>
          </a:p>
        </p:txBody>
      </p:sp>
      <p:sp>
        <p:nvSpPr>
          <p:cNvPr id="3" name="Content Placeholder 2"/>
          <p:cNvSpPr>
            <a:spLocks noGrp="1"/>
          </p:cNvSpPr>
          <p:nvPr>
            <p:ph idx="1"/>
          </p:nvPr>
        </p:nvSpPr>
        <p:spPr/>
        <p:txBody>
          <a:bodyPr/>
          <a:lstStyle/>
          <a:p>
            <a:pPr marL="457200" lvl="0" indent="-457200">
              <a:buAutoNum type="arabicParenR"/>
            </a:pPr>
            <a:r>
              <a:t>If your funder requires you to use a specific repository - use it</a:t>
            </a:r>
          </a:p>
          <a:p>
            <a:pPr marL="457200" lvl="0" indent="-457200">
              <a:buAutoNum type="arabicParenR"/>
            </a:pPr>
            <a:r>
              <a:t>If people in your field always deposit the type of data your collecting in a particular repository - join the herd</a:t>
            </a:r>
          </a:p>
          <a:p>
            <a:pPr marL="457200" lvl="0" indent="-457200">
              <a:buAutoNum type="arabicParenR"/>
            </a:pPr>
            <a:r>
              <a:t>If there is a repository that specializes in the type of data you collected and it meets your funder’s criteria or EHA’s criteria for a good repository? - go for it</a:t>
            </a:r>
          </a:p>
          <a:p>
            <a:pPr marL="457200" lvl="0" indent="-457200">
              <a:buAutoNum type="arabicParenR"/>
            </a:pPr>
            <a:r>
              <a:t>Put your data in a generalist repository. They’ll take anything</a:t>
            </a:r>
          </a:p>
          <a:p>
            <a:pPr marL="0" lvl="0" indent="0">
              <a:buNone/>
            </a:pPr>
            <a:r>
              <a:t>Repository Catalogs: </a:t>
            </a:r>
            <a:r>
              <a:rPr>
                <a:hlinkClick r:id="rId3"/>
              </a:rPr>
              <a:t>Re3data</a:t>
            </a:r>
            <a:r>
              <a:t> </a:t>
            </a:r>
            <a:r>
              <a:rPr>
                <a:hlinkClick r:id="rId4"/>
              </a:rPr>
              <a:t>FAIRSharing.org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lang="en-US" dirty="0"/>
              <a:t>Metadata</a:t>
            </a:r>
            <a:endParaRPr dirty="0"/>
          </a:p>
        </p:txBody>
      </p:sp>
      <p:graphicFrame>
        <p:nvGraphicFramePr>
          <p:cNvPr id="5" name="Content Placeholder 2">
            <a:extLst>
              <a:ext uri="{FF2B5EF4-FFF2-40B4-BE49-F238E27FC236}">
                <a16:creationId xmlns:a16="http://schemas.microsoft.com/office/drawing/2014/main" id="{6C2BF9D3-5B54-0D65-6B5D-8D243BB42BD1}"/>
              </a:ext>
            </a:extLst>
          </p:cNvPr>
          <p:cNvGraphicFramePr>
            <a:graphicFrameLocks noGrp="1"/>
          </p:cNvGraphicFramePr>
          <p:nvPr>
            <p:ph idx="1"/>
            <p:extLst>
              <p:ext uri="{D42A27DB-BD31-4B8C-83A1-F6EECF244321}">
                <p14:modId xmlns:p14="http://schemas.microsoft.com/office/powerpoint/2010/main" val="2100140214"/>
              </p:ext>
            </p:extLst>
          </p:nvPr>
        </p:nvGraphicFramePr>
        <p:xfrm>
          <a:off x="838200" y="1472699"/>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Metadata – Descriptive metadata</a:t>
            </a:r>
            <a:endParaRPr dirty="0"/>
          </a:p>
        </p:txBody>
      </p:sp>
      <p:sp>
        <p:nvSpPr>
          <p:cNvPr id="3" name="Content Placeholder 2"/>
          <p:cNvSpPr>
            <a:spLocks noGrp="1"/>
          </p:cNvSpPr>
          <p:nvPr>
            <p:ph idx="1"/>
          </p:nvPr>
        </p:nvSpPr>
        <p:spPr>
          <a:xfrm>
            <a:off x="838200" y="1825625"/>
            <a:ext cx="6573253" cy="4351338"/>
          </a:xfrm>
        </p:spPr>
        <p:txBody>
          <a:bodyPr/>
          <a:lstStyle/>
          <a:p>
            <a:pPr lvl="0"/>
            <a:r>
              <a:rPr lang="en-US" dirty="0"/>
              <a:t>Vital for creating findable research outputs</a:t>
            </a:r>
          </a:p>
          <a:p>
            <a:pPr lvl="0"/>
            <a:r>
              <a:rPr lang="en-US" dirty="0"/>
              <a:t> Required for both generalist and specialist repositories</a:t>
            </a:r>
          </a:p>
          <a:p>
            <a:pPr lvl="0"/>
            <a:r>
              <a:rPr lang="en-US" dirty="0"/>
              <a:t>Allows you to link items via PIDs</a:t>
            </a:r>
            <a:endParaRPr dirty="0"/>
          </a:p>
        </p:txBody>
      </p:sp>
      <p:grpSp>
        <p:nvGrpSpPr>
          <p:cNvPr id="7" name="Group 6">
            <a:extLst>
              <a:ext uri="{FF2B5EF4-FFF2-40B4-BE49-F238E27FC236}">
                <a16:creationId xmlns:a16="http://schemas.microsoft.com/office/drawing/2014/main" id="{B7728633-372F-413B-A90A-215B7C86471F}"/>
              </a:ext>
            </a:extLst>
          </p:cNvPr>
          <p:cNvGrpSpPr/>
          <p:nvPr/>
        </p:nvGrpSpPr>
        <p:grpSpPr>
          <a:xfrm>
            <a:off x="7350494" y="1960560"/>
            <a:ext cx="4351338" cy="4351338"/>
            <a:chOff x="4998000" y="2331000"/>
            <a:chExt cx="2196000" cy="2196000"/>
          </a:xfrm>
        </p:grpSpPr>
        <p:sp>
          <p:nvSpPr>
            <p:cNvPr id="5" name="Oval 4">
              <a:extLst>
                <a:ext uri="{FF2B5EF4-FFF2-40B4-BE49-F238E27FC236}">
                  <a16:creationId xmlns:a16="http://schemas.microsoft.com/office/drawing/2014/main" id="{DBBE1D47-6940-0E14-E440-10763CDC634B}"/>
                </a:ext>
              </a:extLst>
            </p:cNvPr>
            <p:cNvSpPr/>
            <p:nvPr/>
          </p:nvSpPr>
          <p:spPr>
            <a:xfrm>
              <a:off x="4998000" y="2331000"/>
              <a:ext cx="2196000" cy="2196000"/>
            </a:xfrm>
            <a:prstGeom prst="ellipse">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Rectangle 5" descr="Blog outline">
              <a:extLst>
                <a:ext uri="{FF2B5EF4-FFF2-40B4-BE49-F238E27FC236}">
                  <a16:creationId xmlns:a16="http://schemas.microsoft.com/office/drawing/2014/main" id="{69B3C34B-CF47-66B3-A078-27F542357708}"/>
                </a:ext>
              </a:extLst>
            </p:cNvPr>
            <p:cNvSpPr/>
            <p:nvPr/>
          </p:nvSpPr>
          <p:spPr>
            <a:xfrm>
              <a:off x="5466000" y="2799000"/>
              <a:ext cx="1260000" cy="1260000"/>
            </a:xfrm>
            <a:prstGeom prst="rect">
              <a:avLst/>
            </a:prstGeom>
            <a:blipFill>
              <a:blip r:embed="rId3">
                <a:extLs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shade val="80000"/>
                <a:hueOff val="734331"/>
                <a:satOff val="-58335"/>
                <a:lumOff val="36971"/>
                <a:alphaOff val="0"/>
              </a:schemeClr>
            </a:effectRef>
            <a:fontRef idx="minor">
              <a:schemeClr val="lt1"/>
            </a:fontRef>
          </p:style>
        </p:sp>
      </p:grpSp>
    </p:spTree>
    <p:extLst>
      <p:ext uri="{BB962C8B-B14F-4D97-AF65-F5344CB8AC3E}">
        <p14:creationId xmlns:p14="http://schemas.microsoft.com/office/powerpoint/2010/main" val="16835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Documentation</a:t>
            </a:r>
          </a:p>
        </p:txBody>
      </p:sp>
      <p:sp>
        <p:nvSpPr>
          <p:cNvPr id="3" name="Content Placeholder 2">
            <a:extLst>
              <a:ext uri="{FF2B5EF4-FFF2-40B4-BE49-F238E27FC236}">
                <a16:creationId xmlns:a16="http://schemas.microsoft.com/office/drawing/2014/main" id="{77C2B929-C8AA-174C-83A1-399B908BA06D}"/>
              </a:ext>
            </a:extLst>
          </p:cNvPr>
          <p:cNvSpPr>
            <a:spLocks noGrp="1"/>
          </p:cNvSpPr>
          <p:nvPr>
            <p:ph idx="1"/>
          </p:nvPr>
        </p:nvSpPr>
        <p:spPr>
          <a:xfrm>
            <a:off x="838200" y="1825625"/>
            <a:ext cx="9573126" cy="4351338"/>
          </a:xfrm>
        </p:spPr>
        <p:txBody>
          <a:bodyPr/>
          <a:lstStyle/>
          <a:p>
            <a:pPr lvl="0"/>
            <a:r>
              <a:rPr lang="en-US" dirty="0"/>
              <a:t>Critical for output reuse, but not the focus of this talk</a:t>
            </a:r>
          </a:p>
          <a:p>
            <a:pPr lvl="0"/>
            <a:r>
              <a:rPr lang="en-US" dirty="0"/>
              <a:t>Keep in mind that someone may be coming to your item with little to no context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Version</a:t>
            </a:r>
            <a:r>
              <a:rPr lang="en-US" dirty="0"/>
              <a:t>ing </a:t>
            </a:r>
            <a:endParaRPr dirty="0"/>
          </a:p>
        </p:txBody>
      </p:sp>
      <p:sp>
        <p:nvSpPr>
          <p:cNvPr id="3" name="Content Placeholder 2"/>
          <p:cNvSpPr>
            <a:spLocks noGrp="1"/>
          </p:cNvSpPr>
          <p:nvPr>
            <p:ph idx="1"/>
          </p:nvPr>
        </p:nvSpPr>
        <p:spPr/>
        <p:txBody>
          <a:bodyPr/>
          <a:lstStyle/>
          <a:p>
            <a:pPr lvl="0"/>
            <a:r>
              <a:rPr lang="en-US" dirty="0"/>
              <a:t> Expect outputs to change over time</a:t>
            </a:r>
          </a:p>
          <a:p>
            <a:pPr lvl="1"/>
            <a:r>
              <a:rPr lang="en-US" dirty="0"/>
              <a:t>Updated taxonomies</a:t>
            </a:r>
          </a:p>
          <a:p>
            <a:pPr lvl="1"/>
            <a:r>
              <a:rPr lang="en-US" dirty="0"/>
              <a:t>Modifications to code</a:t>
            </a:r>
          </a:p>
          <a:p>
            <a:pPr lvl="1"/>
            <a:r>
              <a:rPr lang="en-US" dirty="0"/>
              <a:t>Revisions </a:t>
            </a:r>
          </a:p>
          <a:p>
            <a:pPr lvl="1"/>
            <a:r>
              <a:rPr lang="en-US" dirty="0"/>
              <a:t>Improved documentation/metadata</a:t>
            </a:r>
          </a:p>
          <a:p>
            <a:r>
              <a:rPr lang="en-US" dirty="0"/>
              <a:t>Versions allow you track provenance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Access Restriction </a:t>
            </a:r>
            <a:endParaRPr dirty="0"/>
          </a:p>
        </p:txBody>
      </p:sp>
      <p:sp>
        <p:nvSpPr>
          <p:cNvPr id="3" name="Content Placeholder 2"/>
          <p:cNvSpPr>
            <a:spLocks noGrp="1"/>
          </p:cNvSpPr>
          <p:nvPr>
            <p:ph idx="1"/>
          </p:nvPr>
        </p:nvSpPr>
        <p:spPr/>
        <p:txBody>
          <a:bodyPr/>
          <a:lstStyle/>
          <a:p>
            <a:pPr lvl="0"/>
            <a:r>
              <a:rPr lang="en-US" dirty="0"/>
              <a:t>Not every dataset can be shared</a:t>
            </a:r>
          </a:p>
          <a:p>
            <a:pPr lvl="1"/>
            <a:r>
              <a:rPr lang="en-US" dirty="0"/>
              <a:t>Ethical concerns</a:t>
            </a:r>
          </a:p>
          <a:p>
            <a:pPr lvl="1"/>
            <a:r>
              <a:rPr lang="en-US" dirty="0"/>
              <a:t>Policies at collaborator’s institutions</a:t>
            </a:r>
          </a:p>
          <a:p>
            <a:pPr lvl="1"/>
            <a:r>
              <a:rPr lang="en-US" dirty="0"/>
              <a:t>Funder restrictions</a:t>
            </a:r>
          </a:p>
          <a:p>
            <a:pPr marL="0" lvl="0" indent="0">
              <a:buNone/>
            </a:pPr>
            <a:r>
              <a:rPr lang="en-US" dirty="0"/>
              <a:t>Access restrictions include:</a:t>
            </a:r>
          </a:p>
          <a:p>
            <a:pPr lvl="0">
              <a:buFontTx/>
              <a:buChar char="-"/>
            </a:pPr>
            <a:r>
              <a:rPr lang="en-US" dirty="0"/>
              <a:t>Open – Fully accessible</a:t>
            </a:r>
          </a:p>
          <a:p>
            <a:pPr lvl="0">
              <a:buFontTx/>
              <a:buChar char="-"/>
            </a:pPr>
            <a:r>
              <a:rPr lang="en-US" dirty="0"/>
              <a:t>Restricted – Metadata are available, files must be requested</a:t>
            </a:r>
          </a:p>
          <a:p>
            <a:pPr marL="0" indent="0">
              <a:buNone/>
            </a:pPr>
            <a:r>
              <a:rPr lang="en-US" dirty="0"/>
              <a:t>- Embargo – Withhold sharing for a certain period</a:t>
            </a:r>
          </a:p>
          <a:p>
            <a:pPr lvl="0"/>
            <a:endParaRPr lang="en-US" dirty="0"/>
          </a:p>
        </p:txBody>
      </p:sp>
    </p:spTree>
    <p:extLst>
      <p:ext uri="{BB962C8B-B14F-4D97-AF65-F5344CB8AC3E}">
        <p14:creationId xmlns:p14="http://schemas.microsoft.com/office/powerpoint/2010/main" val="355913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Desired </a:t>
            </a:r>
            <a:r>
              <a:rPr lang="en-US" dirty="0"/>
              <a:t>G</a:t>
            </a:r>
            <a:r>
              <a:rPr dirty="0"/>
              <a:t>eneral workflow for EHA </a:t>
            </a:r>
            <a:r>
              <a:rPr lang="en-US" dirty="0"/>
              <a:t>Research Outputs</a:t>
            </a:r>
            <a:endParaRPr dirty="0"/>
          </a:p>
        </p:txBody>
      </p:sp>
      <p:sp>
        <p:nvSpPr>
          <p:cNvPr id="3" name="Content Placeholder 2"/>
          <p:cNvSpPr>
            <a:spLocks noGrp="1"/>
          </p:cNvSpPr>
          <p:nvPr>
            <p:ph sz="half" idx="1"/>
          </p:nvPr>
        </p:nvSpPr>
        <p:spPr>
          <a:xfrm>
            <a:off x="838200" y="1825625"/>
            <a:ext cx="5181600" cy="4351338"/>
          </a:xfrm>
        </p:spPr>
        <p:txBody>
          <a:bodyPr wrap="square" anchor="t">
            <a:normAutofit/>
          </a:bodyPr>
          <a:lstStyle/>
          <a:p>
            <a:pPr marL="0" lvl="0" indent="0">
              <a:buNone/>
            </a:pPr>
            <a:r>
              <a:rPr lang="en-US" dirty="0"/>
              <a:t>Goals:  </a:t>
            </a:r>
          </a:p>
          <a:p>
            <a:pPr marL="514350" lvl="0" indent="-514350">
              <a:buAutoNum type="arabicParenR"/>
            </a:pPr>
            <a:r>
              <a:rPr lang="en-US" dirty="0"/>
              <a:t>EHA research outputs are archived in a FAIR enough state. </a:t>
            </a:r>
          </a:p>
          <a:p>
            <a:pPr marL="514350" lvl="0" indent="-514350">
              <a:buAutoNum type="arabicParenR"/>
            </a:pPr>
            <a:r>
              <a:rPr lang="en-US" dirty="0"/>
              <a:t>Outputs can be collated into a searchable catalog to facilitate reuse</a:t>
            </a:r>
          </a:p>
        </p:txBody>
      </p:sp>
      <p:pic>
        <p:nvPicPr>
          <p:cNvPr id="6" name="Graphic 5" descr="Network outline">
            <a:extLst>
              <a:ext uri="{FF2B5EF4-FFF2-40B4-BE49-F238E27FC236}">
                <a16:creationId xmlns:a16="http://schemas.microsoft.com/office/drawing/2014/main" id="{D67B68E7-C6C8-0159-4EB5-FDAEE45CD8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7331" y="1825625"/>
            <a:ext cx="4351338" cy="43513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Desired general workflow for EHA </a:t>
            </a:r>
            <a:r>
              <a:rPr lang="en-US" dirty="0"/>
              <a:t>Research Outputs</a:t>
            </a:r>
            <a:endParaRPr dirty="0"/>
          </a:p>
        </p:txBody>
      </p:sp>
      <p:sp>
        <p:nvSpPr>
          <p:cNvPr id="3" name="Content Placeholder 2"/>
          <p:cNvSpPr>
            <a:spLocks noGrp="1"/>
          </p:cNvSpPr>
          <p:nvPr>
            <p:ph idx="1"/>
          </p:nvPr>
        </p:nvSpPr>
        <p:spPr/>
        <p:txBody>
          <a:bodyPr/>
          <a:lstStyle/>
          <a:p>
            <a:pPr marL="0" lvl="0" indent="0">
              <a:buNone/>
            </a:pPr>
            <a:r>
              <a:rPr lang="en-US" dirty="0"/>
              <a:t>Steps:  </a:t>
            </a:r>
          </a:p>
          <a:p>
            <a:pPr marL="514350" lvl="0" indent="-514350">
              <a:buAutoNum type="arabicParenR"/>
            </a:pPr>
            <a:r>
              <a:rPr lang="en-US" dirty="0"/>
              <a:t>Projects create and update DMP describing intentions for data deposition (</a:t>
            </a:r>
            <a:r>
              <a:rPr lang="en-US" dirty="0" err="1">
                <a:hlinkClick r:id="rId3"/>
              </a:rPr>
              <a:t>dmptool.org</a:t>
            </a:r>
            <a:r>
              <a:rPr lang="en-US" dirty="0"/>
              <a:t>)</a:t>
            </a:r>
          </a:p>
          <a:p>
            <a:pPr marL="514350" lvl="0" indent="-514350">
              <a:buAutoNum type="arabicParenR"/>
            </a:pPr>
            <a:r>
              <a:rPr lang="en-US" dirty="0"/>
              <a:t>Well described research outputs are deposited in repositories with metadata that links them to EHA </a:t>
            </a:r>
          </a:p>
          <a:p>
            <a:pPr marL="514350" lvl="0" indent="-514350">
              <a:buAutoNum type="arabicParenR"/>
            </a:pPr>
            <a:r>
              <a:rPr lang="en-US" dirty="0"/>
              <a:t>PIDs for deposited items are scraped and added to the EHA Research outputs catalog </a:t>
            </a:r>
          </a:p>
        </p:txBody>
      </p:sp>
    </p:spTree>
    <p:extLst>
      <p:ext uri="{BB962C8B-B14F-4D97-AF65-F5344CB8AC3E}">
        <p14:creationId xmlns:p14="http://schemas.microsoft.com/office/powerpoint/2010/main" val="226007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Zenodo Walk through</a:t>
            </a:r>
            <a:endParaRPr dirty="0"/>
          </a:p>
        </p:txBody>
      </p:sp>
      <p:sp>
        <p:nvSpPr>
          <p:cNvPr id="3" name="Content Placeholder 2"/>
          <p:cNvSpPr>
            <a:spLocks noGrp="1"/>
          </p:cNvSpPr>
          <p:nvPr>
            <p:ph idx="1"/>
          </p:nvPr>
        </p:nvSpPr>
        <p:spPr/>
        <p:txBody>
          <a:bodyPr/>
          <a:lstStyle/>
          <a:p>
            <a:pPr marL="0" lvl="0" indent="0">
              <a:buNone/>
            </a:pPr>
            <a:r>
              <a:rPr lang="en-US" dirty="0"/>
              <a:t>- Upload an Item</a:t>
            </a:r>
          </a:p>
          <a:p>
            <a:pPr lvl="0">
              <a:buFontTx/>
              <a:buChar char="-"/>
            </a:pPr>
            <a:r>
              <a:rPr lang="en-US" dirty="0"/>
              <a:t>Add appropriate minimal metadata</a:t>
            </a:r>
          </a:p>
          <a:p>
            <a:pPr lvl="0">
              <a:buFontTx/>
              <a:buChar char="-"/>
            </a:pPr>
            <a:r>
              <a:rPr lang="en-US" dirty="0"/>
              <a:t>Add to community</a:t>
            </a:r>
          </a:p>
          <a:p>
            <a:pPr lvl="0">
              <a:buFontTx/>
              <a:buChar char="-"/>
            </a:pPr>
            <a:r>
              <a:rPr lang="en-US" dirty="0"/>
              <a:t>Update the item to show versioning</a:t>
            </a:r>
          </a:p>
          <a:p>
            <a:pPr marL="0" lvl="0" indent="0">
              <a:buNone/>
            </a:pPr>
            <a:endParaRPr lang="en-US" dirty="0"/>
          </a:p>
          <a:p>
            <a:pPr lvl="0">
              <a:buFontTx/>
              <a:buChar char="-"/>
            </a:pPr>
            <a:r>
              <a:rPr lang="en-US" dirty="0"/>
              <a:t>https://</a:t>
            </a:r>
            <a:r>
              <a:rPr lang="en-US" dirty="0" err="1"/>
              <a:t>sandbox.zenodo.org</a:t>
            </a:r>
            <a:r>
              <a:rPr lang="en-US" dirty="0"/>
              <a:t>/</a:t>
            </a:r>
          </a:p>
        </p:txBody>
      </p:sp>
    </p:spTree>
    <p:extLst>
      <p:ext uri="{BB962C8B-B14F-4D97-AF65-F5344CB8AC3E}">
        <p14:creationId xmlns:p14="http://schemas.microsoft.com/office/powerpoint/2010/main" val="29678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Deposits package overview</a:t>
            </a:r>
          </a:p>
        </p:txBody>
      </p:sp>
      <p:sp>
        <p:nvSpPr>
          <p:cNvPr id="3" name="Content Placeholder 2"/>
          <p:cNvSpPr>
            <a:spLocks noGrp="1"/>
          </p:cNvSpPr>
          <p:nvPr>
            <p:ph idx="1"/>
          </p:nvPr>
        </p:nvSpPr>
        <p:spPr/>
        <p:txBody>
          <a:bodyPr/>
          <a:lstStyle/>
          <a:p>
            <a:pPr lvl="0"/>
            <a:r>
              <a:t>Tabular data</a:t>
            </a:r>
          </a:p>
          <a:p>
            <a:pPr lvl="0"/>
            <a:r>
              <a:t>Non-tabular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t>Research outputs are valuable</a:t>
            </a:r>
          </a:p>
        </p:txBody>
      </p:sp>
      <p:graphicFrame>
        <p:nvGraphicFramePr>
          <p:cNvPr id="5" name="Content Placeholder 2">
            <a:extLst>
              <a:ext uri="{FF2B5EF4-FFF2-40B4-BE49-F238E27FC236}">
                <a16:creationId xmlns:a16="http://schemas.microsoft.com/office/drawing/2014/main" id="{66B37D13-525F-6844-1F3B-988D0F9651D4}"/>
              </a:ext>
            </a:extLst>
          </p:cNvPr>
          <p:cNvGraphicFramePr>
            <a:graphicFrameLocks noGrp="1"/>
          </p:cNvGraphicFramePr>
          <p:nvPr>
            <p:ph idx="1"/>
            <p:extLst>
              <p:ext uri="{D42A27DB-BD31-4B8C-83A1-F6EECF244321}">
                <p14:modId xmlns:p14="http://schemas.microsoft.com/office/powerpoint/2010/main" val="2729158416"/>
              </p:ext>
            </p:extLst>
          </p:nvPr>
        </p:nvGraphicFramePr>
        <p:xfrm>
          <a:off x="838200" y="1825624"/>
          <a:ext cx="10515600" cy="3644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Research outputs </a:t>
            </a:r>
            <a:r>
              <a:rPr lang="en-US" dirty="0"/>
              <a:t>can be lost</a:t>
            </a:r>
            <a:endParaRPr dirty="0"/>
          </a:p>
        </p:txBody>
      </p:sp>
      <p:sp>
        <p:nvSpPr>
          <p:cNvPr id="4" name="Content Placeholder 3">
            <a:extLst>
              <a:ext uri="{FF2B5EF4-FFF2-40B4-BE49-F238E27FC236}">
                <a16:creationId xmlns:a16="http://schemas.microsoft.com/office/drawing/2014/main" id="{52AD2102-B689-EF4A-C834-3F5882ADD10B}"/>
              </a:ext>
            </a:extLst>
          </p:cNvPr>
          <p:cNvSpPr>
            <a:spLocks noGrp="1"/>
          </p:cNvSpPr>
          <p:nvPr>
            <p:ph idx="1"/>
          </p:nvPr>
        </p:nvSpPr>
        <p:spPr>
          <a:xfrm>
            <a:off x="838200" y="1825625"/>
            <a:ext cx="5626768" cy="4351338"/>
          </a:xfrm>
        </p:spPr>
        <p:txBody>
          <a:bodyPr/>
          <a:lstStyle/>
          <a:p>
            <a:pPr algn="l">
              <a:buFont typeface="Arial" panose="020B0604020202020204" pitchFamily="34" charset="0"/>
              <a:buChar char="•"/>
            </a:pPr>
            <a:r>
              <a:rPr lang="en-US" b="0" i="0" dirty="0">
                <a:solidFill>
                  <a:srgbClr val="000000"/>
                </a:solidFill>
                <a:effectLst/>
                <a:latin typeface="Avenir" panose="02000503020000020003" pitchFamily="2" charset="0"/>
              </a:rPr>
              <a:t>Odds of having data associated with paper drop by 17% per year</a:t>
            </a:r>
          </a:p>
          <a:p>
            <a:pPr algn="l">
              <a:buFont typeface="Arial" panose="020B0604020202020204" pitchFamily="34" charset="0"/>
              <a:buChar char="•"/>
            </a:pPr>
            <a:r>
              <a:rPr lang="en-US" b="0" i="0" dirty="0">
                <a:solidFill>
                  <a:srgbClr val="000000"/>
                </a:solidFill>
                <a:effectLst/>
                <a:latin typeface="Avenir" panose="02000503020000020003" pitchFamily="2" charset="0"/>
              </a:rPr>
              <a:t>Response rates were not impacted by article age</a:t>
            </a:r>
          </a:p>
          <a:p>
            <a:pPr algn="l">
              <a:buFont typeface="Arial" panose="020B0604020202020204" pitchFamily="34" charset="0"/>
              <a:buChar char="•"/>
            </a:pPr>
            <a:r>
              <a:rPr lang="en-US" b="0" i="0" dirty="0">
                <a:solidFill>
                  <a:srgbClr val="000000"/>
                </a:solidFill>
                <a:effectLst/>
                <a:latin typeface="Avenir" panose="02000503020000020003" pitchFamily="2" charset="0"/>
              </a:rPr>
              <a:t>Individual authors should not be responsible for long term data management</a:t>
            </a:r>
          </a:p>
          <a:p>
            <a:endParaRPr lang="en-US" dirty="0"/>
          </a:p>
        </p:txBody>
      </p:sp>
      <p:sp>
        <p:nvSpPr>
          <p:cNvPr id="7" name="TextBox 6">
            <a:extLst>
              <a:ext uri="{FF2B5EF4-FFF2-40B4-BE49-F238E27FC236}">
                <a16:creationId xmlns:a16="http://schemas.microsoft.com/office/drawing/2014/main" id="{65A6A354-A3B5-00F9-6E02-BA4F0B32DBD2}"/>
              </a:ext>
            </a:extLst>
          </p:cNvPr>
          <p:cNvSpPr txBox="1"/>
          <p:nvPr/>
        </p:nvSpPr>
        <p:spPr>
          <a:xfrm>
            <a:off x="3048000" y="5992297"/>
            <a:ext cx="8598568" cy="369332"/>
          </a:xfrm>
          <a:prstGeom prst="rect">
            <a:avLst/>
          </a:prstGeom>
          <a:noFill/>
        </p:spPr>
        <p:txBody>
          <a:bodyPr wrap="square">
            <a:spAutoFit/>
          </a:bodyPr>
          <a:lstStyle/>
          <a:p>
            <a:pPr algn="l"/>
            <a:r>
              <a:rPr lang="en-US" b="0" i="0" dirty="0">
                <a:solidFill>
                  <a:srgbClr val="000000"/>
                </a:solidFill>
                <a:effectLst/>
                <a:latin typeface="Avenir" panose="02000503020000020003" pitchFamily="2" charset="0"/>
              </a:rPr>
              <a:t>Vines, T. H. et al. </a:t>
            </a:r>
            <a:r>
              <a:rPr lang="en-US" b="0" i="0" dirty="0" err="1">
                <a:solidFill>
                  <a:srgbClr val="000000"/>
                </a:solidFill>
                <a:effectLst/>
                <a:latin typeface="Avenir" panose="02000503020000020003" pitchFamily="2" charset="0"/>
              </a:rPr>
              <a:t>Curr</a:t>
            </a:r>
            <a:r>
              <a:rPr lang="en-US" b="0" i="0" dirty="0">
                <a:solidFill>
                  <a:srgbClr val="000000"/>
                </a:solidFill>
                <a:effectLst/>
                <a:latin typeface="Avenir" panose="02000503020000020003" pitchFamily="2" charset="0"/>
              </a:rPr>
              <a:t>. Biol. </a:t>
            </a:r>
            <a:r>
              <a:rPr lang="en-US" b="0" i="0" u="none" strike="noStrike" dirty="0">
                <a:solidFill>
                  <a:srgbClr val="000000"/>
                </a:solidFill>
                <a:effectLst/>
                <a:latin typeface="Avenir" panose="02000503020000020003" pitchFamily="2" charset="0"/>
                <a:hlinkClick r:id="rId3"/>
              </a:rPr>
              <a:t>http://dx.doi.org/10.1016/j.cub.2013.11.014</a:t>
            </a:r>
            <a:r>
              <a:rPr lang="en-US" b="0" i="0" dirty="0">
                <a:solidFill>
                  <a:srgbClr val="000000"/>
                </a:solidFill>
                <a:effectLst/>
                <a:latin typeface="Avenir" panose="02000503020000020003" pitchFamily="2" charset="0"/>
              </a:rPr>
              <a:t> (2013)</a:t>
            </a:r>
          </a:p>
        </p:txBody>
      </p:sp>
      <p:pic>
        <p:nvPicPr>
          <p:cNvPr id="1026" name="Picture 2" descr="dataset decay">
            <a:extLst>
              <a:ext uri="{FF2B5EF4-FFF2-40B4-BE49-F238E27FC236}">
                <a16:creationId xmlns:a16="http://schemas.microsoft.com/office/drawing/2014/main" id="{C645B487-3B84-E588-5CC9-5E8226F98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230" y="1556084"/>
            <a:ext cx="4867570" cy="416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32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9346949" cy="858253"/>
          </a:xfrm>
        </p:spPr>
        <p:txBody>
          <a:bodyPr wrap="square" anchor="b">
            <a:normAutofit/>
          </a:bodyPr>
          <a:lstStyle/>
          <a:p>
            <a:pPr marL="0" lvl="0" indent="0">
              <a:buNone/>
            </a:pPr>
            <a:r>
              <a:rPr dirty="0"/>
              <a:t>Thought exercise: Climate Change Brainstorm</a:t>
            </a:r>
          </a:p>
        </p:txBody>
      </p:sp>
      <p:pic>
        <p:nvPicPr>
          <p:cNvPr id="5" name="Picture Placeholder 4" descr="Group brainstorm outline">
            <a:extLst>
              <a:ext uri="{FF2B5EF4-FFF2-40B4-BE49-F238E27FC236}">
                <a16:creationId xmlns:a16="http://schemas.microsoft.com/office/drawing/2014/main" id="{F79366F9-9EA4-A45C-6957-2D1093E84BFA}"/>
              </a:ext>
            </a:extLst>
          </p:cNvPr>
          <p:cNvPicPr>
            <a:picLocks noGrp="1" noChangeAspect="1"/>
          </p:cNvPicPr>
          <p:nvPr>
            <p:ph type="pic" idx="1"/>
          </p:nvPr>
        </p:nvPicPr>
        <p:blipFill>
          <a:blip r:embed="rId3">
            <a:extLst>
              <a:ext uri="{96DAC541-7B7A-43D3-8B79-37D633B846F1}">
                <asvg:svgBlip xmlns:asvg="http://schemas.microsoft.com/office/drawing/2016/SVG/main" r:embed="rId4"/>
              </a:ext>
            </a:extLst>
          </a:blip>
          <a:srcRect t="10520" b="10520"/>
          <a:stretch>
            <a:fillRect/>
          </a:stretch>
        </p:blipFill>
        <p:spPr>
          <a:xfrm>
            <a:off x="6898874" y="2342147"/>
            <a:ext cx="4456513" cy="3518903"/>
          </a:xfrm>
        </p:spPr>
      </p:pic>
      <p:sp>
        <p:nvSpPr>
          <p:cNvPr id="3" name="Content Placeholder 2"/>
          <p:cNvSpPr>
            <a:spLocks noGrp="1"/>
          </p:cNvSpPr>
          <p:nvPr>
            <p:ph type="body" sz="half" idx="2"/>
          </p:nvPr>
        </p:nvSpPr>
        <p:spPr>
          <a:xfrm>
            <a:off x="836613" y="1736558"/>
            <a:ext cx="5721433" cy="3811588"/>
          </a:xfrm>
        </p:spPr>
        <p:txBody>
          <a:bodyPr wrap="square" anchor="t">
            <a:normAutofit/>
          </a:bodyPr>
          <a:lstStyle/>
          <a:p>
            <a:pPr lvl="0"/>
            <a:r>
              <a:rPr sz="2400" dirty="0"/>
              <a:t>Several weeks </a:t>
            </a:r>
            <a:r>
              <a:rPr lang="en-US" sz="2400" dirty="0"/>
              <a:t>ago,</a:t>
            </a:r>
            <a:r>
              <a:rPr sz="2400" dirty="0"/>
              <a:t> we had a discussion of research questions EHA could answer or has answered relating to climate change. </a:t>
            </a:r>
            <a:endParaRPr lang="en-US" sz="2400" dirty="0"/>
          </a:p>
          <a:p>
            <a:pPr lvl="0"/>
            <a:endParaRPr lang="en-US" sz="2400" dirty="0"/>
          </a:p>
          <a:p>
            <a:pPr lvl="0"/>
            <a:r>
              <a:rPr sz="2400" dirty="0"/>
              <a:t>How might that discussion have gone differently if we had a catalog of </a:t>
            </a:r>
            <a:r>
              <a:rPr lang="en-US" sz="2400" dirty="0"/>
              <a:t>deposited </a:t>
            </a:r>
            <a:r>
              <a:rPr sz="2400" dirty="0"/>
              <a:t>research outputs?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Benefits of long term research output deposition</a:t>
            </a:r>
          </a:p>
        </p:txBody>
      </p:sp>
      <p:sp>
        <p:nvSpPr>
          <p:cNvPr id="3" name="Content Placeholder 2"/>
          <p:cNvSpPr>
            <a:spLocks noGrp="1"/>
          </p:cNvSpPr>
          <p:nvPr>
            <p:ph idx="1"/>
          </p:nvPr>
        </p:nvSpPr>
        <p:spPr/>
        <p:txBody>
          <a:bodyPr/>
          <a:lstStyle/>
          <a:p>
            <a:pPr lvl="0"/>
            <a:r>
              <a:t>Your outputs will be stored in a safe location</a:t>
            </a:r>
          </a:p>
          <a:p>
            <a:pPr lvl="0"/>
            <a:r>
              <a:t>Your outputs will be readily accessible</a:t>
            </a:r>
          </a:p>
          <a:p>
            <a:pPr lvl="0"/>
            <a:r>
              <a:t>Your outputs will have a persistent identifier (PID) that can be cited</a:t>
            </a:r>
          </a:p>
          <a:p>
            <a:pPr lvl="0"/>
            <a:r>
              <a:t>Your outputs will be cataloged and discoverable in searches</a:t>
            </a:r>
          </a:p>
          <a:p>
            <a:pPr lvl="0"/>
            <a:r>
              <a:t>Your research will be more FAIR</a:t>
            </a:r>
          </a:p>
          <a:p>
            <a:pPr lvl="0"/>
            <a:r>
              <a:t>You will likely be complying with funding requirements</a:t>
            </a:r>
          </a:p>
          <a:p>
            <a:pPr lvl="0"/>
            <a:r>
              <a:t>Easier for you to reuse work to get funding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Repositories</a:t>
            </a:r>
          </a:p>
        </p:txBody>
      </p:sp>
      <p:sp>
        <p:nvSpPr>
          <p:cNvPr id="3" name="Content Placeholder 2"/>
          <p:cNvSpPr>
            <a:spLocks noGrp="1"/>
          </p:cNvSpPr>
          <p:nvPr>
            <p:ph idx="1"/>
          </p:nvPr>
        </p:nvSpPr>
        <p:spPr/>
        <p:txBody>
          <a:bodyPr/>
          <a:lstStyle/>
          <a:p>
            <a:pPr lvl="0"/>
            <a:r>
              <a:t>Structured long-term file storage services that provide access research outputs</a:t>
            </a:r>
          </a:p>
          <a:p>
            <a:pPr lvl="0"/>
            <a:r>
              <a:t>Most can generate persistent identifiers (PIDs)</a:t>
            </a:r>
          </a:p>
          <a:p>
            <a:pPr lvl="0"/>
            <a:r>
              <a:t>Most allow you to link research outputs, people, and institutions through metadata.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Generalists vs specialist Repositories</a:t>
            </a:r>
          </a:p>
        </p:txBody>
      </p:sp>
      <p:sp>
        <p:nvSpPr>
          <p:cNvPr id="3" name="Content Placeholder 2"/>
          <p:cNvSpPr>
            <a:spLocks noGrp="1"/>
          </p:cNvSpPr>
          <p:nvPr>
            <p:ph idx="1"/>
          </p:nvPr>
        </p:nvSpPr>
        <p:spPr/>
        <p:txBody>
          <a:bodyPr/>
          <a:lstStyle/>
          <a:p>
            <a:pPr marL="0" lvl="0" indent="0">
              <a:buNone/>
            </a:pPr>
            <a:r>
              <a:rPr b="1" u="sng" dirty="0"/>
              <a:t>Generalist repositories </a:t>
            </a:r>
            <a:r>
              <a:rPr dirty="0"/>
              <a:t>will accept all kinds of outputs, usually in all kinds of formats. They typically have requirements around descriptive metadata that allow objects to be discoverable. See the </a:t>
            </a:r>
            <a:r>
              <a:rPr dirty="0">
                <a:hlinkClick r:id="rId3"/>
              </a:rPr>
              <a:t>GREI Initiative</a:t>
            </a:r>
            <a:r>
              <a:rPr dirty="0"/>
              <a:t> for more on common practices between generalist repositories.</a:t>
            </a:r>
          </a:p>
          <a:p>
            <a:pPr marL="0" lvl="0" indent="0">
              <a:buNone/>
            </a:pPr>
            <a:r>
              <a:rPr b="1" u="sng" dirty="0"/>
              <a:t>Specialist repositories </a:t>
            </a:r>
            <a:r>
              <a:rPr dirty="0"/>
              <a:t>will accept particular research outputs from a particular area of study. Outputs have to conform to the data standard (controlled vocabularies, file formats, metadata) prescribed by the repository.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Repositories commonly used by EHA</a:t>
            </a:r>
          </a:p>
        </p:txBody>
      </p:sp>
      <p:graphicFrame>
        <p:nvGraphicFramePr>
          <p:cNvPr id="4" name="Table 4">
            <a:extLst>
              <a:ext uri="{FF2B5EF4-FFF2-40B4-BE49-F238E27FC236}">
                <a16:creationId xmlns:a16="http://schemas.microsoft.com/office/drawing/2014/main" id="{26C2D482-5E72-01C0-C8A7-EA1167E33E7B}"/>
              </a:ext>
            </a:extLst>
          </p:cNvPr>
          <p:cNvGraphicFramePr>
            <a:graphicFrameLocks noGrp="1"/>
          </p:cNvGraphicFramePr>
          <p:nvPr>
            <p:ph idx="1"/>
            <p:extLst>
              <p:ext uri="{D42A27DB-BD31-4B8C-83A1-F6EECF244321}">
                <p14:modId xmlns:p14="http://schemas.microsoft.com/office/powerpoint/2010/main" val="1195598978"/>
              </p:ext>
            </p:extLst>
          </p:nvPr>
        </p:nvGraphicFramePr>
        <p:xfrm>
          <a:off x="838199" y="1697289"/>
          <a:ext cx="10295022" cy="3776715"/>
        </p:xfrm>
        <a:graphic>
          <a:graphicData uri="http://schemas.openxmlformats.org/drawingml/2006/table">
            <a:tbl>
              <a:tblPr firstRow="1" bandRow="1">
                <a:tableStyleId>{5C22544A-7EE6-4342-B048-85BDC9FD1C3A}</a:tableStyleId>
              </a:tblPr>
              <a:tblGrid>
                <a:gridCol w="3431674">
                  <a:extLst>
                    <a:ext uri="{9D8B030D-6E8A-4147-A177-3AD203B41FA5}">
                      <a16:colId xmlns:a16="http://schemas.microsoft.com/office/drawing/2014/main" val="946618433"/>
                    </a:ext>
                  </a:extLst>
                </a:gridCol>
                <a:gridCol w="3431674">
                  <a:extLst>
                    <a:ext uri="{9D8B030D-6E8A-4147-A177-3AD203B41FA5}">
                      <a16:colId xmlns:a16="http://schemas.microsoft.com/office/drawing/2014/main" val="817096933"/>
                    </a:ext>
                  </a:extLst>
                </a:gridCol>
                <a:gridCol w="3431674">
                  <a:extLst>
                    <a:ext uri="{9D8B030D-6E8A-4147-A177-3AD203B41FA5}">
                      <a16:colId xmlns:a16="http://schemas.microsoft.com/office/drawing/2014/main" val="1015949285"/>
                    </a:ext>
                  </a:extLst>
                </a:gridCol>
              </a:tblGrid>
              <a:tr h="607267">
                <a:tc>
                  <a:txBody>
                    <a:bodyPr/>
                    <a:lstStyle/>
                    <a:p>
                      <a:pPr algn="ctr"/>
                      <a:r>
                        <a:rPr lang="en-US" sz="3600" dirty="0"/>
                        <a:t>Name</a:t>
                      </a:r>
                    </a:p>
                  </a:txBody>
                  <a:tcPr anchor="ctr"/>
                </a:tc>
                <a:tc>
                  <a:txBody>
                    <a:bodyPr/>
                    <a:lstStyle/>
                    <a:p>
                      <a:pPr algn="ctr"/>
                      <a:r>
                        <a:rPr lang="en-US" sz="3600" dirty="0"/>
                        <a:t>Type</a:t>
                      </a:r>
                    </a:p>
                  </a:txBody>
                  <a:tcPr anchor="ctr"/>
                </a:tc>
                <a:tc>
                  <a:txBody>
                    <a:bodyPr/>
                    <a:lstStyle/>
                    <a:p>
                      <a:pPr algn="ctr"/>
                      <a:r>
                        <a:rPr lang="en-US" sz="3600" dirty="0"/>
                        <a:t>Description</a:t>
                      </a:r>
                    </a:p>
                  </a:txBody>
                  <a:tcPr anchor="ctr"/>
                </a:tc>
                <a:extLst>
                  <a:ext uri="{0D108BD9-81ED-4DB2-BD59-A6C34878D82A}">
                    <a16:rowId xmlns:a16="http://schemas.microsoft.com/office/drawing/2014/main" val="2778888766"/>
                  </a:ext>
                </a:extLst>
              </a:tr>
              <a:tr h="576315">
                <a:tc>
                  <a:txBody>
                    <a:bodyPr/>
                    <a:lstStyle/>
                    <a:p>
                      <a:pPr algn="ctr"/>
                      <a:r>
                        <a:rPr lang="en-US" sz="2400" dirty="0"/>
                        <a:t>Zenodo</a:t>
                      </a:r>
                    </a:p>
                  </a:txBody>
                  <a:tcPr anchor="ctr"/>
                </a:tc>
                <a:tc>
                  <a:txBody>
                    <a:bodyPr/>
                    <a:lstStyle/>
                    <a:p>
                      <a:pPr algn="ctr"/>
                      <a:r>
                        <a:rPr lang="en-US" sz="2400" kern="1200" dirty="0">
                          <a:solidFill>
                            <a:schemeClr val="dk1"/>
                          </a:solidFill>
                          <a:latin typeface="+mn-lt"/>
                          <a:ea typeface="+mn-ea"/>
                          <a:cs typeface="+mn-cs"/>
                        </a:rPr>
                        <a:t>Generalist</a:t>
                      </a:r>
                    </a:p>
                  </a:txBody>
                  <a:tcPr anchor="ctr"/>
                </a:tc>
                <a:tc>
                  <a:txBody>
                    <a:bodyPr/>
                    <a:lstStyle/>
                    <a:p>
                      <a:r>
                        <a:rPr lang="en-US" dirty="0"/>
                        <a:t>Accepts any file less than 50 </a:t>
                      </a:r>
                      <a:r>
                        <a:rPr lang="en-US" dirty="0" err="1"/>
                        <a:t>gb</a:t>
                      </a:r>
                      <a:endParaRPr lang="en-US" dirty="0"/>
                    </a:p>
                  </a:txBody>
                  <a:tcPr/>
                </a:tc>
                <a:extLst>
                  <a:ext uri="{0D108BD9-81ED-4DB2-BD59-A6C34878D82A}">
                    <a16:rowId xmlns:a16="http://schemas.microsoft.com/office/drawing/2014/main" val="1086382309"/>
                  </a:ext>
                </a:extLst>
              </a:tr>
              <a:tr h="607267">
                <a:tc>
                  <a:txBody>
                    <a:bodyPr/>
                    <a:lstStyle/>
                    <a:p>
                      <a:pPr marL="0" algn="ctr" defTabSz="914400" rtl="0" eaLnBrk="1" latinLnBrk="0" hangingPunct="1"/>
                      <a:r>
                        <a:rPr lang="en-US" sz="2400" kern="1200" dirty="0">
                          <a:solidFill>
                            <a:schemeClr val="dk1"/>
                          </a:solidFill>
                          <a:latin typeface="+mn-lt"/>
                          <a:ea typeface="+mn-ea"/>
                          <a:cs typeface="+mn-cs"/>
                        </a:rPr>
                        <a:t>GenBank</a:t>
                      </a:r>
                    </a:p>
                  </a:txBody>
                  <a:tcPr/>
                </a:tc>
                <a:tc>
                  <a:txBody>
                    <a:bodyPr/>
                    <a:lstStyle/>
                    <a:p>
                      <a:pPr algn="ctr"/>
                      <a:r>
                        <a:rPr lang="en-US" sz="2400" kern="1200" dirty="0">
                          <a:solidFill>
                            <a:schemeClr val="dk1"/>
                          </a:solidFill>
                          <a:latin typeface="+mn-lt"/>
                          <a:ea typeface="+mn-ea"/>
                          <a:cs typeface="+mn-cs"/>
                        </a:rPr>
                        <a:t>Specialist</a:t>
                      </a:r>
                    </a:p>
                  </a:txBody>
                  <a:tcPr/>
                </a:tc>
                <a:tc>
                  <a:txBody>
                    <a:bodyPr/>
                    <a:lstStyle/>
                    <a:p>
                      <a:r>
                        <a:rPr lang="en-US" dirty="0"/>
                        <a:t>Accepts nucleotide data in specific formats</a:t>
                      </a:r>
                    </a:p>
                  </a:txBody>
                  <a:tcPr/>
                </a:tc>
                <a:extLst>
                  <a:ext uri="{0D108BD9-81ED-4DB2-BD59-A6C34878D82A}">
                    <a16:rowId xmlns:a16="http://schemas.microsoft.com/office/drawing/2014/main" val="3122991356"/>
                  </a:ext>
                </a:extLst>
              </a:tr>
              <a:tr h="607267">
                <a:tc>
                  <a:txBody>
                    <a:bodyPr/>
                    <a:lstStyle/>
                    <a:p>
                      <a:pPr marL="0" algn="ctr" defTabSz="914400" rtl="0" eaLnBrk="1" latinLnBrk="0" hangingPunct="1"/>
                      <a:r>
                        <a:rPr lang="en-US" sz="2400" kern="1200" dirty="0">
                          <a:solidFill>
                            <a:schemeClr val="dk1"/>
                          </a:solidFill>
                          <a:latin typeface="+mn-lt"/>
                          <a:ea typeface="+mn-ea"/>
                          <a:cs typeface="+mn-cs"/>
                        </a:rPr>
                        <a:t>Open Science Framework</a:t>
                      </a:r>
                    </a:p>
                  </a:txBody>
                  <a:tcPr/>
                </a:tc>
                <a:tc>
                  <a:txBody>
                    <a:bodyPr/>
                    <a:lstStyle/>
                    <a:p>
                      <a:pPr algn="ctr"/>
                      <a:r>
                        <a:rPr lang="en-US" sz="2400" kern="1200" dirty="0">
                          <a:solidFill>
                            <a:schemeClr val="dk1"/>
                          </a:solidFill>
                          <a:latin typeface="+mn-lt"/>
                          <a:ea typeface="+mn-ea"/>
                          <a:cs typeface="+mn-cs"/>
                        </a:rPr>
                        <a:t>Generalist</a:t>
                      </a:r>
                    </a:p>
                  </a:txBody>
                  <a:tcPr/>
                </a:tc>
                <a:tc>
                  <a:txBody>
                    <a:bodyPr/>
                    <a:lstStyle/>
                    <a:p>
                      <a:r>
                        <a:rPr lang="en-US" dirty="0"/>
                        <a:t>Accepts any file type, integrated projects and wiki features</a:t>
                      </a:r>
                    </a:p>
                  </a:txBody>
                  <a:tcPr/>
                </a:tc>
                <a:extLst>
                  <a:ext uri="{0D108BD9-81ED-4DB2-BD59-A6C34878D82A}">
                    <a16:rowId xmlns:a16="http://schemas.microsoft.com/office/drawing/2014/main" val="3649510923"/>
                  </a:ext>
                </a:extLst>
              </a:tr>
              <a:tr h="607267">
                <a:tc>
                  <a:txBody>
                    <a:bodyPr/>
                    <a:lstStyle/>
                    <a:p>
                      <a:pPr marL="0" algn="ctr" defTabSz="914400" rtl="0" eaLnBrk="1" latinLnBrk="0" hangingPunct="1"/>
                      <a:r>
                        <a:rPr lang="en-US" sz="2400" kern="1200" dirty="0">
                          <a:solidFill>
                            <a:schemeClr val="dk1"/>
                          </a:solidFill>
                          <a:latin typeface="+mn-lt"/>
                          <a:ea typeface="+mn-ea"/>
                          <a:cs typeface="+mn-cs"/>
                        </a:rPr>
                        <a:t>GBIF</a:t>
                      </a:r>
                    </a:p>
                  </a:txBody>
                  <a:tcPr/>
                </a:tc>
                <a:tc>
                  <a:txBody>
                    <a:bodyPr/>
                    <a:lstStyle/>
                    <a:p>
                      <a:pPr algn="ctr"/>
                      <a:r>
                        <a:rPr lang="en-US" sz="2400" kern="1200" dirty="0">
                          <a:solidFill>
                            <a:schemeClr val="dk1"/>
                          </a:solidFill>
                          <a:latin typeface="+mn-lt"/>
                          <a:ea typeface="+mn-ea"/>
                          <a:cs typeface="+mn-cs"/>
                        </a:rPr>
                        <a:t>Specialist</a:t>
                      </a:r>
                    </a:p>
                  </a:txBody>
                  <a:tcPr/>
                </a:tc>
                <a:tc>
                  <a:txBody>
                    <a:bodyPr/>
                    <a:lstStyle/>
                    <a:p>
                      <a:r>
                        <a:rPr lang="en-US" dirty="0"/>
                        <a:t>Accepts species occurrence data in a specific format</a:t>
                      </a:r>
                    </a:p>
                  </a:txBody>
                  <a:tcPr/>
                </a:tc>
                <a:extLst>
                  <a:ext uri="{0D108BD9-81ED-4DB2-BD59-A6C34878D82A}">
                    <a16:rowId xmlns:a16="http://schemas.microsoft.com/office/drawing/2014/main" val="3034482004"/>
                  </a:ext>
                </a:extLst>
              </a:tr>
              <a:tr h="607267">
                <a:tc>
                  <a:txBody>
                    <a:bodyPr/>
                    <a:lstStyle/>
                    <a:p>
                      <a:pPr marL="0" algn="ctr" defTabSz="914400" rtl="0" eaLnBrk="1" latinLnBrk="0" hangingPunct="1"/>
                      <a:r>
                        <a:rPr lang="en-US" sz="2400" kern="1200" dirty="0">
                          <a:solidFill>
                            <a:schemeClr val="dk1"/>
                          </a:solidFill>
                          <a:latin typeface="+mn-lt"/>
                          <a:ea typeface="+mn-ea"/>
                          <a:cs typeface="+mn-cs"/>
                        </a:rPr>
                        <a:t>Figshare</a:t>
                      </a:r>
                    </a:p>
                  </a:txBody>
                  <a:tcPr/>
                </a:tc>
                <a:tc>
                  <a:txBody>
                    <a:bodyPr/>
                    <a:lstStyle/>
                    <a:p>
                      <a:pPr algn="ctr"/>
                      <a:r>
                        <a:rPr lang="en-US" sz="2400" kern="1200" dirty="0">
                          <a:solidFill>
                            <a:schemeClr val="dk1"/>
                          </a:solidFill>
                          <a:latin typeface="+mn-lt"/>
                          <a:ea typeface="+mn-ea"/>
                          <a:cs typeface="+mn-cs"/>
                        </a:rPr>
                        <a:t>Generalist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Accepts any file less than 20 </a:t>
                      </a:r>
                      <a:r>
                        <a:rPr lang="en-US" dirty="0" err="1"/>
                        <a:t>gb</a:t>
                      </a:r>
                      <a:endParaRPr lang="en-US" dirty="0"/>
                    </a:p>
                    <a:p>
                      <a:endParaRPr lang="en-US" dirty="0"/>
                    </a:p>
                  </a:txBody>
                  <a:tcPr/>
                </a:tc>
                <a:extLst>
                  <a:ext uri="{0D108BD9-81ED-4DB2-BD59-A6C34878D82A}">
                    <a16:rowId xmlns:a16="http://schemas.microsoft.com/office/drawing/2014/main" val="285650362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What qualifies as a good repository?</a:t>
            </a:r>
          </a:p>
        </p:txBody>
      </p:sp>
      <p:sp>
        <p:nvSpPr>
          <p:cNvPr id="3" name="Content Placeholder 2"/>
          <p:cNvSpPr>
            <a:spLocks noGrp="1"/>
          </p:cNvSpPr>
          <p:nvPr>
            <p:ph idx="1"/>
          </p:nvPr>
        </p:nvSpPr>
        <p:spPr>
          <a:xfrm>
            <a:off x="689810" y="1825625"/>
            <a:ext cx="10663989" cy="3772287"/>
          </a:xfrm>
        </p:spPr>
        <p:txBody>
          <a:bodyPr/>
          <a:lstStyle/>
          <a:p>
            <a:pPr marL="457200" lvl="0" indent="-457200">
              <a:buAutoNum type="arabicParenR"/>
            </a:pPr>
            <a:r>
              <a:rPr dirty="0"/>
              <a:t>Long-term funding and planning, including a contingency plan for unforeseen circumstances</a:t>
            </a:r>
          </a:p>
          <a:p>
            <a:pPr marL="457200" lvl="0" indent="-457200">
              <a:buAutoNum type="arabicParenR"/>
            </a:pPr>
            <a:r>
              <a:rPr dirty="0"/>
              <a:t>Unique persistent identifiers are assigned to research outputs.</a:t>
            </a:r>
          </a:p>
          <a:p>
            <a:pPr marL="457200" lvl="0" indent="-457200">
              <a:buAutoNum type="arabicParenR"/>
            </a:pPr>
            <a:r>
              <a:rPr dirty="0"/>
              <a:t>Metadata is required </a:t>
            </a:r>
            <a:endParaRPr lang="en-US" dirty="0"/>
          </a:p>
          <a:p>
            <a:pPr marL="457200" lvl="0" indent="-457200">
              <a:buAutoNum type="arabicParenR"/>
            </a:pPr>
            <a:r>
              <a:rPr dirty="0"/>
              <a:t>Access is free and unencumbered while respecting ethical and privacy concerns</a:t>
            </a:r>
          </a:p>
          <a:p>
            <a:pPr marL="457200" lvl="0" indent="-457200">
              <a:buAutoNum type="arabicParenR"/>
            </a:pPr>
            <a:r>
              <a:rPr dirty="0"/>
              <a:t>Security, integrity and confidentiality</a:t>
            </a:r>
          </a:p>
          <a:p>
            <a:pPr marL="457200" lvl="0" indent="-457200">
              <a:buAutoNum type="arabicParenR"/>
            </a:pPr>
            <a:r>
              <a:rPr dirty="0"/>
              <a:t>Provenance for research outputs.</a:t>
            </a:r>
          </a:p>
        </p:txBody>
      </p:sp>
    </p:spTree>
  </p:cSld>
  <p:clrMapOvr>
    <a:masterClrMapping/>
  </p:clrMapOvr>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1141</Words>
  <Application>Microsoft Macintosh PowerPoint</Application>
  <PresentationFormat>Widescreen</PresentationFormat>
  <Paragraphs>143</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vt:lpstr>
      <vt:lpstr>Avenir Book</vt:lpstr>
      <vt:lpstr>Calibri</vt:lpstr>
      <vt:lpstr>Calibri Light</vt:lpstr>
      <vt:lpstr>EcoHealth Alliance</vt:lpstr>
      <vt:lpstr>Building Blocks of Reproducibility</vt:lpstr>
      <vt:lpstr>Research outputs are valuable</vt:lpstr>
      <vt:lpstr>Research outputs can be lost</vt:lpstr>
      <vt:lpstr>Thought exercise: Climate Change Brainstorm</vt:lpstr>
      <vt:lpstr>Benefits of long term research output deposition</vt:lpstr>
      <vt:lpstr>Repositories</vt:lpstr>
      <vt:lpstr>Generalists vs specialist Repositories</vt:lpstr>
      <vt:lpstr>Repositories commonly used by EHA</vt:lpstr>
      <vt:lpstr>What qualifies as a good repository?</vt:lpstr>
      <vt:lpstr>Finding an appropriate repository</vt:lpstr>
      <vt:lpstr>Metadata</vt:lpstr>
      <vt:lpstr>Metadata – Descriptive metadata</vt:lpstr>
      <vt:lpstr>Documentation</vt:lpstr>
      <vt:lpstr>Versioning </vt:lpstr>
      <vt:lpstr>Access Restriction </vt:lpstr>
      <vt:lpstr>Desired General workflow for EHA Research Outputs</vt:lpstr>
      <vt:lpstr>Desired general workflow for EHA Research Outputs</vt:lpstr>
      <vt:lpstr>Zenodo Walk through</vt:lpstr>
      <vt:lpstr>Deposits package overview</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EcoHealth Alliance</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EcoHealth Alliance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Reproducibility</dc:title>
  <dc:creator>Collin Schwantes</dc:creator>
  <cp:keywords/>
  <cp:lastModifiedBy>Collin Schwantes</cp:lastModifiedBy>
  <cp:revision>8</cp:revision>
  <dcterms:created xsi:type="dcterms:W3CDTF">2023-06-06T05:25:14Z</dcterms:created>
  <dcterms:modified xsi:type="dcterms:W3CDTF">2023-06-06T17:19:53Z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2023-06-05</vt:lpwstr>
  </property>
  <property fmtid="{D5CDD505-2E9C-101B-9397-08002B2CF9AE}" pid="3" name="output">
    <vt:lpwstr>ehastyle::eha_avenir_pptx</vt:lpwstr>
  </property>
  <property fmtid="{D5CDD505-2E9C-101B-9397-08002B2CF9AE}" pid="4" name="subtitle">
    <vt:lpwstr>Long term research output storage</vt:lpwstr>
  </property>
</Properties>
</file>