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9" r:id="rId12"/>
    <p:sldId id="271" r:id="rId13"/>
    <p:sldId id="270" r:id="rId14"/>
    <p:sldId id="266" r:id="rId15"/>
    <p:sldId id="267" r:id="rId16"/>
    <p:sldId id="272" r:id="rId17"/>
    <p:sldId id="268" r:id="rId18"/>
    <p:sldId id="273" r:id="rId1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778"/>
    <p:restoredTop sz="79336"/>
  </p:normalViewPr>
  <p:slideViewPr>
    <p:cSldViewPr snapToGrid="0" snapToObjects="1">
      <p:cViewPr varScale="1">
        <p:scale>
          <a:sx n="81" d="100"/>
          <a:sy n="81" d="100"/>
        </p:scale>
        <p:origin x="184" y="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73B2E2-41CA-B841-8968-DF449C625077}" type="datetimeFigureOut">
              <a:rPr lang="en-US" smtClean="0"/>
              <a:t>12/6/22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762A6D-D4AF-F74B-8B55-693873EC09E2}" type="slidenum">
              <a:rPr lang="en-US" smtClean="0"/>
              <a:t>‹#›</a:t>
            </a:fld>
            <a:endParaRPr lang="en-US" dirty="0"/>
          </a:p>
        </p:txBody>
      </p:sp>
    </p:spTree>
    <p:extLst>
      <p:ext uri="{BB962C8B-B14F-4D97-AF65-F5344CB8AC3E}">
        <p14:creationId xmlns:p14="http://schemas.microsoft.com/office/powerpoint/2010/main" val="2331994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762A6D-D4AF-F74B-8B55-693873EC09E2}" type="slidenum">
              <a:rPr lang="en-US" smtClean="0"/>
              <a:t>1</a:t>
            </a:fld>
            <a:endParaRPr lang="en-US" dirty="0"/>
          </a:p>
        </p:txBody>
      </p:sp>
    </p:spTree>
    <p:extLst>
      <p:ext uri="{BB962C8B-B14F-4D97-AF65-F5344CB8AC3E}">
        <p14:creationId xmlns:p14="http://schemas.microsoft.com/office/powerpoint/2010/main" val="3572376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762A6D-D4AF-F74B-8B55-693873EC09E2}" type="slidenum">
              <a:rPr lang="en-US" smtClean="0"/>
              <a:t>16</a:t>
            </a:fld>
            <a:endParaRPr lang="en-US" dirty="0"/>
          </a:p>
        </p:txBody>
      </p:sp>
    </p:spTree>
    <p:extLst>
      <p:ext uri="{BB962C8B-B14F-4D97-AF65-F5344CB8AC3E}">
        <p14:creationId xmlns:p14="http://schemas.microsoft.com/office/powerpoint/2010/main" val="236456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Making your data FAIR means that its discoverable by other people and ideally computers, they can acquire the materials they found, they can open the materials, and the materials have enough context that they can be included in other analyses. </a:t>
            </a:r>
          </a:p>
        </p:txBody>
      </p:sp>
      <p:sp>
        <p:nvSpPr>
          <p:cNvPr id="4" name="Slide Number Placeholder 3"/>
          <p:cNvSpPr>
            <a:spLocks noGrp="1"/>
          </p:cNvSpPr>
          <p:nvPr>
            <p:ph type="sldNum" sz="quarter" idx="5"/>
          </p:nvPr>
        </p:nvSpPr>
        <p:spPr/>
        <p:txBody>
          <a:bodyPr/>
          <a:lstStyle/>
          <a:p>
            <a:fld id="{90762A6D-D4AF-F74B-8B55-693873EC09E2}" type="slidenum">
              <a:rPr lang="en-US" smtClean="0"/>
              <a:t>17</a:t>
            </a:fld>
            <a:endParaRPr lang="en-US" dirty="0"/>
          </a:p>
        </p:txBody>
      </p:sp>
    </p:spTree>
    <p:extLst>
      <p:ext uri="{BB962C8B-B14F-4D97-AF65-F5344CB8AC3E}">
        <p14:creationId xmlns:p14="http://schemas.microsoft.com/office/powerpoint/2010/main" val="2218590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762A6D-D4AF-F74B-8B55-693873EC09E2}" type="slidenum">
              <a:rPr lang="en-US" smtClean="0"/>
              <a:t>2</a:t>
            </a:fld>
            <a:endParaRPr lang="en-US" dirty="0"/>
          </a:p>
        </p:txBody>
      </p:sp>
    </p:spTree>
    <p:extLst>
      <p:ext uri="{BB962C8B-B14F-4D97-AF65-F5344CB8AC3E}">
        <p14:creationId xmlns:p14="http://schemas.microsoft.com/office/powerpoint/2010/main" val="3630761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 This strategy was developed off the archetypal EHA project that creates animal sampling (in Airtable) and human survey data (in ODK), and uses other data sets to inform statistical modeling done in R.</a:t>
            </a:r>
          </a:p>
          <a:p>
            <a:pPr lvl="0"/>
            <a:r>
              <a:rPr lang="en-US" dirty="0"/>
              <a:t>Decouple publication of results from release of data and code</a:t>
            </a:r>
          </a:p>
          <a:p>
            <a:pPr lvl="0"/>
            <a:r>
              <a:rPr lang="en-US" dirty="0"/>
              <a:t>Over arching goal is to end projects with FAIR research outputs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FAIR – findable accessible Interoperable and reproducible- meaning that your data is   discoverable by other people and ideally computers, they can acquire the materials they found, they can open the materials, and the materials have enough context that they can be included in other analyses. </a:t>
            </a:r>
          </a:p>
          <a:p>
            <a:endParaRPr lang="en-US" dirty="0"/>
          </a:p>
        </p:txBody>
      </p:sp>
      <p:sp>
        <p:nvSpPr>
          <p:cNvPr id="4" name="Slide Number Placeholder 3"/>
          <p:cNvSpPr>
            <a:spLocks noGrp="1"/>
          </p:cNvSpPr>
          <p:nvPr>
            <p:ph type="sldNum" sz="quarter" idx="5"/>
          </p:nvPr>
        </p:nvSpPr>
        <p:spPr/>
        <p:txBody>
          <a:bodyPr/>
          <a:lstStyle/>
          <a:p>
            <a:fld id="{90762A6D-D4AF-F74B-8B55-693873EC09E2}" type="slidenum">
              <a:rPr lang="en-US" smtClean="0"/>
              <a:t>4</a:t>
            </a:fld>
            <a:endParaRPr lang="en-US" dirty="0"/>
          </a:p>
        </p:txBody>
      </p:sp>
    </p:spTree>
    <p:extLst>
      <p:ext uri="{BB962C8B-B14F-4D97-AF65-F5344CB8AC3E}">
        <p14:creationId xmlns:p14="http://schemas.microsoft.com/office/powerpoint/2010/main" val="2921595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762A6D-D4AF-F74B-8B55-693873EC09E2}" type="slidenum">
              <a:rPr lang="en-US" smtClean="0"/>
              <a:t>9</a:t>
            </a:fld>
            <a:endParaRPr lang="en-US" dirty="0"/>
          </a:p>
        </p:txBody>
      </p:sp>
    </p:spTree>
    <p:extLst>
      <p:ext uri="{BB962C8B-B14F-4D97-AF65-F5344CB8AC3E}">
        <p14:creationId xmlns:p14="http://schemas.microsoft.com/office/powerpoint/2010/main" val="3171612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762A6D-D4AF-F74B-8B55-693873EC09E2}" type="slidenum">
              <a:rPr lang="en-US" smtClean="0"/>
              <a:t>10</a:t>
            </a:fld>
            <a:endParaRPr lang="en-US" dirty="0"/>
          </a:p>
        </p:txBody>
      </p:sp>
    </p:spTree>
    <p:extLst>
      <p:ext uri="{BB962C8B-B14F-4D97-AF65-F5344CB8AC3E}">
        <p14:creationId xmlns:p14="http://schemas.microsoft.com/office/powerpoint/2010/main" val="3374190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 all projects need to go through this process – no</a:t>
            </a:r>
          </a:p>
          <a:p>
            <a:endParaRPr lang="en-US" dirty="0"/>
          </a:p>
        </p:txBody>
      </p:sp>
      <p:sp>
        <p:nvSpPr>
          <p:cNvPr id="4" name="Slide Number Placeholder 3"/>
          <p:cNvSpPr>
            <a:spLocks noGrp="1"/>
          </p:cNvSpPr>
          <p:nvPr>
            <p:ph type="sldNum" sz="quarter" idx="5"/>
          </p:nvPr>
        </p:nvSpPr>
        <p:spPr/>
        <p:txBody>
          <a:bodyPr/>
          <a:lstStyle/>
          <a:p>
            <a:fld id="{90762A6D-D4AF-F74B-8B55-693873EC09E2}" type="slidenum">
              <a:rPr lang="en-US" smtClean="0"/>
              <a:t>11</a:t>
            </a:fld>
            <a:endParaRPr lang="en-US" dirty="0"/>
          </a:p>
        </p:txBody>
      </p:sp>
    </p:spTree>
    <p:extLst>
      <p:ext uri="{BB962C8B-B14F-4D97-AF65-F5344CB8AC3E}">
        <p14:creationId xmlns:p14="http://schemas.microsoft.com/office/powerpoint/2010/main" val="187937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762A6D-D4AF-F74B-8B55-693873EC09E2}" type="slidenum">
              <a:rPr lang="en-US" smtClean="0"/>
              <a:t>12</a:t>
            </a:fld>
            <a:endParaRPr lang="en-US" dirty="0"/>
          </a:p>
        </p:txBody>
      </p:sp>
    </p:spTree>
    <p:extLst>
      <p:ext uri="{BB962C8B-B14F-4D97-AF65-F5344CB8AC3E}">
        <p14:creationId xmlns:p14="http://schemas.microsoft.com/office/powerpoint/2010/main" val="1624982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everyone to think about a project they are currently working on. Lets say that you’ve included the following in your DMP. </a:t>
            </a:r>
          </a:p>
          <a:p>
            <a:endParaRPr lang="en-US" dirty="0"/>
          </a:p>
          <a:p>
            <a:r>
              <a:rPr lang="en-US" dirty="0"/>
              <a:t>What does NIH policy mean?</a:t>
            </a:r>
          </a:p>
          <a:p>
            <a:r>
              <a:rPr lang="en-US" dirty="0"/>
              <a:t>Type of data sharing with NIH ---</a:t>
            </a:r>
          </a:p>
          <a:p>
            <a:r>
              <a:rPr lang="en-US" dirty="0"/>
              <a:t>With partners in non-us countries - we spend a lot of time setting up data sharing agreements. Even materials transfer it depends on types of data and significance of findings. Best we can do is working </a:t>
            </a:r>
          </a:p>
          <a:p>
            <a:endParaRPr lang="en-US" dirty="0"/>
          </a:p>
          <a:p>
            <a:r>
              <a:rPr lang="en-US" dirty="0"/>
              <a:t>Each project with 5-6 institutions - starting this conversation is very helpful. </a:t>
            </a:r>
          </a:p>
          <a:p>
            <a:endParaRPr lang="en-US" dirty="0"/>
          </a:p>
          <a:p>
            <a:r>
              <a:rPr lang="en-US" dirty="0"/>
              <a:t>1) Most important client is yourself - even we </a:t>
            </a:r>
          </a:p>
          <a:p>
            <a:r>
              <a:rPr lang="en-US" dirty="0"/>
              <a:t>2) there is a time where you have no more funding where going back to the data and documenting it becomes extremely difficult. </a:t>
            </a:r>
          </a:p>
          <a:p>
            <a:r>
              <a:rPr lang="en-US" dirty="0"/>
              <a:t>3) Important this </a:t>
            </a:r>
            <a:r>
              <a:rPr lang="en-US" dirty="0" err="1"/>
              <a:t>doesnt</a:t>
            </a:r>
            <a:r>
              <a:rPr lang="en-US" dirty="0"/>
              <a:t> come last minute scramble </a:t>
            </a:r>
          </a:p>
          <a:p>
            <a:endParaRPr lang="en-US" dirty="0"/>
          </a:p>
          <a:p>
            <a:r>
              <a:rPr lang="en-US" dirty="0"/>
              <a:t>What </a:t>
            </a:r>
            <a:r>
              <a:rPr lang="en-US" dirty="0" err="1"/>
              <a:t>didnt</a:t>
            </a:r>
            <a:r>
              <a:rPr lang="en-US" dirty="0"/>
              <a:t> we do well on predict - end of predict -- where are the samples, what are the </a:t>
            </a:r>
            <a:r>
              <a:rPr lang="en-US" dirty="0" err="1"/>
              <a:t>codiitions</a:t>
            </a:r>
            <a:r>
              <a:rPr lang="en-US" dirty="0"/>
              <a:t> for that, physical, EDITH - now with USAID is hard to access and many data are not published. </a:t>
            </a:r>
          </a:p>
          <a:p>
            <a:r>
              <a:rPr lang="en-US" dirty="0"/>
              <a:t>- when we </a:t>
            </a:r>
          </a:p>
          <a:p>
            <a:endParaRPr lang="en-US" dirty="0"/>
          </a:p>
          <a:p>
            <a:r>
              <a:rPr lang="en-US" dirty="0"/>
              <a:t>We did a good job in the beginning honoring partner relationships - went too close to the end on wrap up. Need to build in more time when we are funded and bring partners along. well before the end -- no surprises for partners. </a:t>
            </a:r>
            <a:br>
              <a:rPr lang="en-US" dirty="0"/>
            </a:br>
            <a:br>
              <a:rPr lang="en-US" dirty="0"/>
            </a:br>
            <a:r>
              <a:rPr lang="en-US" dirty="0"/>
              <a:t>Trigger conversation and process early - it </a:t>
            </a:r>
            <a:r>
              <a:rPr lang="en-US" dirty="0" err="1"/>
              <a:t>didnt</a:t>
            </a:r>
            <a:r>
              <a:rPr lang="en-US" dirty="0"/>
              <a:t> have an end state in mind. All cleaning </a:t>
            </a:r>
            <a:r>
              <a:rPr lang="en-US" dirty="0" err="1"/>
              <a:t>happned</a:t>
            </a:r>
            <a:r>
              <a:rPr lang="en-US" dirty="0"/>
              <a:t> at the end. Currently happening on an on </a:t>
            </a:r>
            <a:r>
              <a:rPr lang="en-US" dirty="0" err="1"/>
              <a:t>goingn</a:t>
            </a:r>
            <a:r>
              <a:rPr lang="en-US" dirty="0"/>
              <a:t> basis. </a:t>
            </a:r>
          </a:p>
        </p:txBody>
      </p:sp>
      <p:sp>
        <p:nvSpPr>
          <p:cNvPr id="4" name="Slide Number Placeholder 3"/>
          <p:cNvSpPr>
            <a:spLocks noGrp="1"/>
          </p:cNvSpPr>
          <p:nvPr>
            <p:ph type="sldNum" sz="quarter" idx="5"/>
          </p:nvPr>
        </p:nvSpPr>
        <p:spPr/>
        <p:txBody>
          <a:bodyPr/>
          <a:lstStyle/>
          <a:p>
            <a:fld id="{90762A6D-D4AF-F74B-8B55-693873EC09E2}" type="slidenum">
              <a:rPr lang="en-US" smtClean="0"/>
              <a:t>14</a:t>
            </a:fld>
            <a:endParaRPr lang="en-US" dirty="0"/>
          </a:p>
        </p:txBody>
      </p:sp>
    </p:spTree>
    <p:extLst>
      <p:ext uri="{BB962C8B-B14F-4D97-AF65-F5344CB8AC3E}">
        <p14:creationId xmlns:p14="http://schemas.microsoft.com/office/powerpoint/2010/main" val="23650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Whats</a:t>
            </a:r>
            <a:r>
              <a:rPr lang="en-US" dirty="0"/>
              <a:t> the scope of the data in the project - this is the whole project dataset from this is the publication. </a:t>
            </a:r>
          </a:p>
          <a:p>
            <a:endParaRPr lang="en-US" dirty="0"/>
          </a:p>
          <a:p>
            <a:r>
              <a:rPr lang="en-US" dirty="0"/>
              <a:t>Tensions with care principle - </a:t>
            </a:r>
          </a:p>
          <a:p>
            <a:endParaRPr lang="en-US" dirty="0"/>
          </a:p>
          <a:p>
            <a:r>
              <a:rPr lang="en-US" dirty="0" err="1"/>
              <a:t>Whats</a:t>
            </a:r>
            <a:r>
              <a:rPr lang="en-US" dirty="0"/>
              <a:t> our expectation given timeline --- </a:t>
            </a:r>
          </a:p>
          <a:p>
            <a:endParaRPr lang="en-US" dirty="0"/>
          </a:p>
          <a:p>
            <a:r>
              <a:rPr lang="en-US" dirty="0"/>
              <a:t>6 m </a:t>
            </a:r>
            <a:r>
              <a:rPr lang="en-US" dirty="0" err="1"/>
              <a:t>onths</a:t>
            </a:r>
            <a:r>
              <a:rPr lang="en-US" dirty="0"/>
              <a:t> to </a:t>
            </a:r>
          </a:p>
        </p:txBody>
      </p:sp>
      <p:sp>
        <p:nvSpPr>
          <p:cNvPr id="4" name="Slide Number Placeholder 3"/>
          <p:cNvSpPr>
            <a:spLocks noGrp="1"/>
          </p:cNvSpPr>
          <p:nvPr>
            <p:ph type="sldNum" sz="quarter" idx="5"/>
          </p:nvPr>
        </p:nvSpPr>
        <p:spPr/>
        <p:txBody>
          <a:bodyPr/>
          <a:lstStyle/>
          <a:p>
            <a:fld id="{90762A6D-D4AF-F74B-8B55-693873EC09E2}" type="slidenum">
              <a:rPr lang="en-US" smtClean="0"/>
              <a:t>15</a:t>
            </a:fld>
            <a:endParaRPr lang="en-US" dirty="0"/>
          </a:p>
        </p:txBody>
      </p:sp>
    </p:spTree>
    <p:extLst>
      <p:ext uri="{BB962C8B-B14F-4D97-AF65-F5344CB8AC3E}">
        <p14:creationId xmlns:p14="http://schemas.microsoft.com/office/powerpoint/2010/main" val="5387700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3" name="Picture 12" descr="A picture containing icon&#10;&#10;Description automatically generated">
            <a:extLst>
              <a:ext uri="{FF2B5EF4-FFF2-40B4-BE49-F238E27FC236}">
                <a16:creationId xmlns:a16="http://schemas.microsoft.com/office/drawing/2014/main" id="{0023FA93-C6FC-194B-AB6D-1E7321C9E2CA}"/>
              </a:ext>
            </a:extLst>
          </p:cNvPr>
          <p:cNvPicPr>
            <a:picLocks noChangeAspect="1"/>
          </p:cNvPicPr>
          <p:nvPr userDrawn="1"/>
        </p:nvPicPr>
        <p:blipFill>
          <a:blip r:embed="rId2"/>
          <a:stretch>
            <a:fillRect/>
          </a:stretch>
        </p:blipFill>
        <p:spPr>
          <a:xfrm>
            <a:off x="-2592769" y="-873008"/>
            <a:ext cx="7967770" cy="8128796"/>
          </a:xfrm>
          <a:prstGeom prst="rect">
            <a:avLst/>
          </a:prstGeom>
        </p:spPr>
      </p:pic>
      <p:sp>
        <p:nvSpPr>
          <p:cNvPr id="2" name="Title 1"/>
          <p:cNvSpPr>
            <a:spLocks noGrp="1"/>
          </p:cNvSpPr>
          <p:nvPr userDrawn="1">
            <p:ph type="ctrTitle"/>
          </p:nvPr>
        </p:nvSpPr>
        <p:spPr>
          <a:xfrm>
            <a:off x="2669894" y="2036763"/>
            <a:ext cx="9167149" cy="2387600"/>
          </a:xfrm>
          <a:prstGeom prst="rect">
            <a:avLst/>
          </a:prstGeom>
        </p:spPr>
        <p:txBody>
          <a:bodyPr anchor="b"/>
          <a:lstStyle>
            <a:lvl1pPr algn="l">
              <a:defRPr sz="6000"/>
            </a:lvl1pPr>
          </a:lstStyle>
          <a:p>
            <a:r>
              <a:rPr lang="en-US"/>
              <a:t>Click to edit Master title style</a:t>
            </a:r>
            <a:endParaRPr lang="en-US" dirty="0"/>
          </a:p>
        </p:txBody>
      </p:sp>
      <p:sp>
        <p:nvSpPr>
          <p:cNvPr id="3" name="Subtitle 2"/>
          <p:cNvSpPr>
            <a:spLocks noGrp="1"/>
          </p:cNvSpPr>
          <p:nvPr userDrawn="1">
            <p:ph type="subTitle" idx="1"/>
          </p:nvPr>
        </p:nvSpPr>
        <p:spPr>
          <a:xfrm>
            <a:off x="2669894" y="4528014"/>
            <a:ext cx="9167148"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3"/>
          <p:cNvSpPr>
            <a:spLocks noGrp="1"/>
          </p:cNvSpPr>
          <p:nvPr userDrawn="1">
            <p:ph type="dt" sz="half" idx="10"/>
          </p:nvPr>
        </p:nvSpPr>
        <p:spPr>
          <a:xfrm>
            <a:off x="2669893" y="6356351"/>
            <a:ext cx="2743200" cy="365125"/>
          </a:xfrm>
        </p:spPr>
        <p:txBody>
          <a:bodyPr/>
          <a:lstStyle>
            <a:lvl1pPr>
              <a:defRPr/>
            </a:lvl1pPr>
          </a:lstStyle>
          <a:p>
            <a:pPr>
              <a:defRPr/>
            </a:pPr>
            <a:fld id="{9F5F8883-ED81-8A43-8C4C-E912FBE83FFD}" type="datetimeFigureOut">
              <a:rPr lang="en-US"/>
              <a:pPr>
                <a:defRPr/>
              </a:pPr>
              <a:t>12/6/22</a:t>
            </a:fld>
            <a:endParaRPr lang="en-US" dirty="0"/>
          </a:p>
        </p:txBody>
      </p:sp>
      <p:sp>
        <p:nvSpPr>
          <p:cNvPr id="8" name="Footer Placeholder 4"/>
          <p:cNvSpPr>
            <a:spLocks noGrp="1"/>
          </p:cNvSpPr>
          <p:nvPr userDrawn="1">
            <p:ph type="ftr" sz="quarter" idx="11"/>
          </p:nvPr>
        </p:nvSpPr>
        <p:spPr>
          <a:xfrm>
            <a:off x="5772887" y="6356351"/>
            <a:ext cx="4114800" cy="365125"/>
          </a:xfrm>
        </p:spPr>
        <p:txBody>
          <a:bodyPr/>
          <a:lstStyle>
            <a:lvl1pPr>
              <a:defRPr/>
            </a:lvl1pPr>
          </a:lstStyle>
          <a:p>
            <a:pPr>
              <a:defRPr/>
            </a:pPr>
            <a:endParaRPr lang="en-US" dirty="0"/>
          </a:p>
        </p:txBody>
      </p:sp>
      <p:sp>
        <p:nvSpPr>
          <p:cNvPr id="9" name="Slide Number Placeholder 5"/>
          <p:cNvSpPr>
            <a:spLocks noGrp="1"/>
          </p:cNvSpPr>
          <p:nvPr userDrawn="1">
            <p:ph type="sldNum" sz="quarter" idx="12"/>
          </p:nvPr>
        </p:nvSpPr>
        <p:spPr>
          <a:xfrm>
            <a:off x="10617841" y="6358200"/>
            <a:ext cx="1219200" cy="365125"/>
          </a:xfrm>
        </p:spPr>
        <p:txBody>
          <a:bodyPr/>
          <a:lstStyle>
            <a:lvl1pPr>
              <a:defRPr/>
            </a:lvl1pPr>
          </a:lstStyle>
          <a:p>
            <a:pPr>
              <a:defRPr/>
            </a:pPr>
            <a:fld id="{81E3F838-819E-804E-A2B7-1243A9F14E44}" type="slidenum">
              <a:rPr lang="en-US"/>
              <a:pPr>
                <a:defRPr/>
              </a:pPr>
              <a:t>‹#›</a:t>
            </a:fld>
            <a:endParaRPr lang="en-US" dirty="0"/>
          </a:p>
        </p:txBody>
      </p:sp>
      <p:sp>
        <p:nvSpPr>
          <p:cNvPr id="11" name="TextBox 10"/>
          <p:cNvSpPr txBox="1"/>
          <p:nvPr userDrawn="1"/>
        </p:nvSpPr>
        <p:spPr>
          <a:xfrm>
            <a:off x="12979079" y="162045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59425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BBA262F-6D2D-AF4E-A27B-7973DAA7FF06}" type="datetimeFigureOut">
              <a:rPr lang="en-US"/>
              <a:pPr>
                <a:defRPr/>
              </a:pPr>
              <a:t>12/6/22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50F3ABA-7DE1-9F4C-BB47-ED9989A87C37}" type="slidenum">
              <a:rPr lang="en-US"/>
              <a:pPr>
                <a:defRPr/>
              </a:pPr>
              <a:t>‹#›</a:t>
            </a:fld>
            <a:endParaRPr lang="en-US" dirty="0"/>
          </a:p>
        </p:txBody>
      </p:sp>
    </p:spTree>
    <p:extLst>
      <p:ext uri="{BB962C8B-B14F-4D97-AF65-F5344CB8AC3E}">
        <p14:creationId xmlns:p14="http://schemas.microsoft.com/office/powerpoint/2010/main" val="651180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D3469AF-0625-A341-A22A-11E19A4D63C1}" type="datetimeFigureOut">
              <a:rPr lang="en-US"/>
              <a:pPr>
                <a:defRPr/>
              </a:pPr>
              <a:t>12/6/22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3F3A387-48EB-5B49-A7D6-5EAD737A5F36}" type="slidenum">
              <a:rPr lang="en-US"/>
              <a:pPr>
                <a:defRPr/>
              </a:pPr>
              <a:t>‹#›</a:t>
            </a:fld>
            <a:endParaRPr lang="en-US" dirty="0"/>
          </a:p>
        </p:txBody>
      </p:sp>
    </p:spTree>
    <p:extLst>
      <p:ext uri="{BB962C8B-B14F-4D97-AF65-F5344CB8AC3E}">
        <p14:creationId xmlns:p14="http://schemas.microsoft.com/office/powerpoint/2010/main" val="812620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1310834C-3610-5A4C-B9A2-17A9DDE50563}" type="datetimeFigureOut">
              <a:rPr lang="en-US"/>
              <a:pPr>
                <a:defRPr/>
              </a:pPr>
              <a:t>12/6/22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0FD9421-F757-0248-A848-E4A19D8DB622}" type="slidenum">
              <a:rPr lang="en-US"/>
              <a:pPr>
                <a:defRPr/>
              </a:pPr>
              <a:t>‹#›</a:t>
            </a:fld>
            <a:endParaRPr lang="en-US" dirty="0"/>
          </a:p>
        </p:txBody>
      </p:sp>
    </p:spTree>
    <p:extLst>
      <p:ext uri="{BB962C8B-B14F-4D97-AF65-F5344CB8AC3E}">
        <p14:creationId xmlns:p14="http://schemas.microsoft.com/office/powerpoint/2010/main" val="1259383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a:prstGeom prst="rect">
            <a:avLst/>
          </a:prstGeo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AD8B772-149F-1442-BE8E-5DDCEFE1A1DE}" type="datetimeFigureOut">
              <a:rPr lang="en-US"/>
              <a:pPr>
                <a:defRPr/>
              </a:pPr>
              <a:t>12/6/22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A87106D3-3682-4F48-A347-37C33187D159}" type="slidenum">
              <a:rPr lang="en-US"/>
              <a:pPr>
                <a:defRPr/>
              </a:pPr>
              <a:t>‹#›</a:t>
            </a:fld>
            <a:endParaRPr lang="en-US" dirty="0"/>
          </a:p>
        </p:txBody>
      </p:sp>
    </p:spTree>
    <p:extLst>
      <p:ext uri="{BB962C8B-B14F-4D97-AF65-F5344CB8AC3E}">
        <p14:creationId xmlns:p14="http://schemas.microsoft.com/office/powerpoint/2010/main" val="86399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D7C54E0D-795B-6A4E-856E-C33D76C6B924}" type="datetimeFigureOut">
              <a:rPr lang="en-US"/>
              <a:pPr>
                <a:defRPr/>
              </a:pPr>
              <a:t>12/6/22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51CFF33-7999-664D-A16D-A7631894007B}" type="slidenum">
              <a:rPr lang="en-US"/>
              <a:pPr>
                <a:defRPr/>
              </a:pPr>
              <a:t>‹#›</a:t>
            </a:fld>
            <a:endParaRPr lang="en-US" dirty="0"/>
          </a:p>
        </p:txBody>
      </p:sp>
    </p:spTree>
    <p:extLst>
      <p:ext uri="{BB962C8B-B14F-4D97-AF65-F5344CB8AC3E}">
        <p14:creationId xmlns:p14="http://schemas.microsoft.com/office/powerpoint/2010/main" val="2041716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62FF5C87-2633-AF40-A1FF-1FC17EE873B5}" type="datetimeFigureOut">
              <a:rPr lang="en-US"/>
              <a:pPr>
                <a:defRPr/>
              </a:pPr>
              <a:t>12/6/22</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0A6167F-C30D-394E-8704-047EF7DD4CFE}" type="slidenum">
              <a:rPr lang="en-US"/>
              <a:pPr>
                <a:defRPr/>
              </a:pPr>
              <a:t>‹#›</a:t>
            </a:fld>
            <a:endParaRPr lang="en-US" dirty="0"/>
          </a:p>
        </p:txBody>
      </p:sp>
    </p:spTree>
    <p:extLst>
      <p:ext uri="{BB962C8B-B14F-4D97-AF65-F5344CB8AC3E}">
        <p14:creationId xmlns:p14="http://schemas.microsoft.com/office/powerpoint/2010/main" val="495600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BC2F6672-0240-A944-9C42-8FFE6DBC9F57}" type="datetimeFigureOut">
              <a:rPr lang="en-US"/>
              <a:pPr>
                <a:defRPr/>
              </a:pPr>
              <a:t>12/6/22</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E9E19B90-1681-B245-BEF6-686188B25A41}" type="slidenum">
              <a:rPr lang="en-US"/>
              <a:pPr>
                <a:defRPr/>
              </a:pPr>
              <a:t>‹#›</a:t>
            </a:fld>
            <a:endParaRPr lang="en-US" dirty="0"/>
          </a:p>
        </p:txBody>
      </p:sp>
    </p:spTree>
    <p:extLst>
      <p:ext uri="{BB962C8B-B14F-4D97-AF65-F5344CB8AC3E}">
        <p14:creationId xmlns:p14="http://schemas.microsoft.com/office/powerpoint/2010/main" val="1608356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8A87E1B-FEA3-574A-A1BC-363AF69C0E25}" type="datetimeFigureOut">
              <a:rPr lang="en-US"/>
              <a:pPr>
                <a:defRPr/>
              </a:pPr>
              <a:t>12/6/22</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414186D8-276C-8548-97E8-7D7D9F06D77A}" type="slidenum">
              <a:rPr lang="en-US"/>
              <a:pPr>
                <a:defRPr/>
              </a:pPr>
              <a:t>‹#›</a:t>
            </a:fld>
            <a:endParaRPr lang="en-US" dirty="0"/>
          </a:p>
        </p:txBody>
      </p:sp>
    </p:spTree>
    <p:extLst>
      <p:ext uri="{BB962C8B-B14F-4D97-AF65-F5344CB8AC3E}">
        <p14:creationId xmlns:p14="http://schemas.microsoft.com/office/powerpoint/2010/main" val="127005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58B68BB-DE37-A94F-9BB1-587641A2280D}" type="datetimeFigureOut">
              <a:rPr lang="en-US"/>
              <a:pPr>
                <a:defRPr/>
              </a:pPr>
              <a:t>12/6/22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3A70CC3-5722-4A46-8F36-999031F8C4ED}" type="slidenum">
              <a:rPr lang="en-US"/>
              <a:pPr>
                <a:defRPr/>
              </a:pPr>
              <a:t>‹#›</a:t>
            </a:fld>
            <a:endParaRPr lang="en-US" dirty="0"/>
          </a:p>
        </p:txBody>
      </p:sp>
    </p:spTree>
    <p:extLst>
      <p:ext uri="{BB962C8B-B14F-4D97-AF65-F5344CB8AC3E}">
        <p14:creationId xmlns:p14="http://schemas.microsoft.com/office/powerpoint/2010/main" val="1989627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BCFFF1D-1C75-9841-BF91-CDE4E1069074}" type="datetimeFigureOut">
              <a:rPr lang="en-US"/>
              <a:pPr>
                <a:defRPr/>
              </a:pPr>
              <a:t>12/6/22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14827322-84EA-F149-B401-526E1F738F12}" type="slidenum">
              <a:rPr lang="en-US"/>
              <a:pPr>
                <a:defRPr/>
              </a:pPr>
              <a:t>‹#›</a:t>
            </a:fld>
            <a:endParaRPr lang="en-US" dirty="0"/>
          </a:p>
        </p:txBody>
      </p:sp>
    </p:spTree>
    <p:extLst>
      <p:ext uri="{BB962C8B-B14F-4D97-AF65-F5344CB8AC3E}">
        <p14:creationId xmlns:p14="http://schemas.microsoft.com/office/powerpoint/2010/main" val="1206600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CE5909F8-E5F4-9E41-A8C0-CA1B137C1383}" type="datetimeFigureOut">
              <a:rPr lang="en-US"/>
              <a:pPr>
                <a:defRPr/>
              </a:pPr>
              <a:t>12/6/22</a:t>
            </a:fld>
            <a:endParaRPr lang="en-US" dirty="0"/>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Avenir Book" panose="02000503020000020003" pitchFamily="2" charset="0"/>
              </a:defRPr>
            </a:lvl1pPr>
          </a:lstStyle>
          <a:p>
            <a:pPr>
              <a:defRPr/>
            </a:pPr>
            <a:endParaRPr lang="en-US" dirty="0"/>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3F4C8ED1-A0FC-7A42-AB98-6D6FEAE78410}" type="slidenum">
              <a:rPr lang="en-US"/>
              <a:pPr>
                <a:defRPr/>
              </a:pPr>
              <a:t>‹#›</a:t>
            </a:fld>
            <a:endParaRPr lang="en-US" dirty="0"/>
          </a:p>
        </p:txBody>
      </p:sp>
      <p:pic>
        <p:nvPicPr>
          <p:cNvPr id="1030"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auto">
          <a:xfrm>
            <a:off x="855119" y="5657850"/>
            <a:ext cx="1819291"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itle Placeholder 7"/>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rtl="0" eaLnBrk="1" fontAlgn="base" hangingPunct="1">
        <a:lnSpc>
          <a:spcPct val="90000"/>
        </a:lnSpc>
        <a:spcBef>
          <a:spcPct val="0"/>
        </a:spcBef>
        <a:spcAft>
          <a:spcPct val="0"/>
        </a:spcAft>
        <a:defRPr sz="4400" kern="1200">
          <a:solidFill>
            <a:schemeClr val="tx1"/>
          </a:solidFill>
          <a:latin typeface="Avenir Book" panose="02000503020000020003" pitchFamily="2" charset="0"/>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charset="0"/>
        </a:defRPr>
      </a:lvl2pPr>
      <a:lvl3pPr algn="l" rtl="0" eaLnBrk="1" fontAlgn="base" hangingPunct="1">
        <a:lnSpc>
          <a:spcPct val="90000"/>
        </a:lnSpc>
        <a:spcBef>
          <a:spcPct val="0"/>
        </a:spcBef>
        <a:spcAft>
          <a:spcPct val="0"/>
        </a:spcAft>
        <a:defRPr sz="4400">
          <a:solidFill>
            <a:schemeClr val="tx1"/>
          </a:solidFill>
          <a:latin typeface="Calibri Light" charset="0"/>
        </a:defRPr>
      </a:lvl3pPr>
      <a:lvl4pPr algn="l" rtl="0" eaLnBrk="1" fontAlgn="base" hangingPunct="1">
        <a:lnSpc>
          <a:spcPct val="90000"/>
        </a:lnSpc>
        <a:spcBef>
          <a:spcPct val="0"/>
        </a:spcBef>
        <a:spcAft>
          <a:spcPct val="0"/>
        </a:spcAft>
        <a:defRPr sz="4400">
          <a:solidFill>
            <a:schemeClr val="tx1"/>
          </a:solidFill>
          <a:latin typeface="Calibri Light" charset="0"/>
        </a:defRPr>
      </a:lvl4pPr>
      <a:lvl5pPr algn="l" rtl="0" eaLnBrk="1" fontAlgn="base" hangingPunct="1">
        <a:lnSpc>
          <a:spcPct val="90000"/>
        </a:lnSpc>
        <a:spcBef>
          <a:spcPct val="0"/>
        </a:spcBef>
        <a:spcAft>
          <a:spcPct val="0"/>
        </a:spcAft>
        <a:defRPr sz="4400">
          <a:solidFill>
            <a:schemeClr val="tx1"/>
          </a:solidFill>
          <a:latin typeface="Calibri Light" charset="0"/>
        </a:defRPr>
      </a:lvl5pPr>
      <a:lvl6pPr marL="457200" algn="l" rtl="0" eaLnBrk="1" fontAlgn="base" hangingPunct="1">
        <a:lnSpc>
          <a:spcPct val="90000"/>
        </a:lnSpc>
        <a:spcBef>
          <a:spcPct val="0"/>
        </a:spcBef>
        <a:spcAft>
          <a:spcPct val="0"/>
        </a:spcAft>
        <a:defRPr sz="4400">
          <a:solidFill>
            <a:schemeClr val="tx1"/>
          </a:solidFill>
          <a:latin typeface="Calibri Light" charset="0"/>
        </a:defRPr>
      </a:lvl6pPr>
      <a:lvl7pPr marL="914400" algn="l" rtl="0" eaLnBrk="1" fontAlgn="base" hangingPunct="1">
        <a:lnSpc>
          <a:spcPct val="90000"/>
        </a:lnSpc>
        <a:spcBef>
          <a:spcPct val="0"/>
        </a:spcBef>
        <a:spcAft>
          <a:spcPct val="0"/>
        </a:spcAft>
        <a:defRPr sz="4400">
          <a:solidFill>
            <a:schemeClr val="tx1"/>
          </a:solidFill>
          <a:latin typeface="Calibri Light" charset="0"/>
        </a:defRPr>
      </a:lvl7pPr>
      <a:lvl8pPr marL="1371600" algn="l" rtl="0" eaLnBrk="1" fontAlgn="base" hangingPunct="1">
        <a:lnSpc>
          <a:spcPct val="90000"/>
        </a:lnSpc>
        <a:spcBef>
          <a:spcPct val="0"/>
        </a:spcBef>
        <a:spcAft>
          <a:spcPct val="0"/>
        </a:spcAft>
        <a:defRPr sz="4400">
          <a:solidFill>
            <a:schemeClr val="tx1"/>
          </a:solidFill>
          <a:latin typeface="Calibri Light" charset="0"/>
        </a:defRPr>
      </a:lvl8pPr>
      <a:lvl9pPr marL="1828800" algn="l" rtl="0" eaLnBrk="1" fontAlgn="base" hangingPunct="1">
        <a:lnSpc>
          <a:spcPct val="90000"/>
        </a:lnSpc>
        <a:spcBef>
          <a:spcPct val="0"/>
        </a:spcBef>
        <a:spcAft>
          <a:spcPct val="0"/>
        </a:spcAft>
        <a:defRPr sz="4400">
          <a:solidFill>
            <a:schemeClr val="tx1"/>
          </a:solidFill>
          <a:latin typeface="Calibri Light" charset="0"/>
        </a:defRPr>
      </a:lvl9pPr>
    </p:titleStyle>
    <p:body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Avenir Book" panose="02000503020000020003" pitchFamily="2" charset="0"/>
          <a:ea typeface="+mn-ea"/>
          <a:cs typeface="+mn-cs"/>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Avenir Book" panose="02000503020000020003" pitchFamily="2" charset="0"/>
          <a:ea typeface="+mn-ea"/>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Avenir Book" panose="02000503020000020003" pitchFamily="2" charset="0"/>
          <a:ea typeface="+mn-ea"/>
          <a:cs typeface="+mn-cs"/>
        </a:defRPr>
      </a:lvl3pPr>
      <a:lvl4pPr marL="1600200" indent="-228600" algn="l" rtl="0" eaLnBrk="1" fontAlgn="base" hangingPunct="1">
        <a:lnSpc>
          <a:spcPct val="90000"/>
        </a:lnSpc>
        <a:spcBef>
          <a:spcPts val="500"/>
        </a:spcBef>
        <a:spcAft>
          <a:spcPct val="0"/>
        </a:spcAft>
        <a:buFont typeface="Arial" charset="0"/>
        <a:buChar char="•"/>
        <a:defRPr kern="1200">
          <a:solidFill>
            <a:schemeClr val="tx1"/>
          </a:solidFill>
          <a:latin typeface="Avenir Book" panose="02000503020000020003" pitchFamily="2" charset="0"/>
          <a:ea typeface="+mn-ea"/>
          <a:cs typeface="+mn-cs"/>
        </a:defRPr>
      </a:lvl4pPr>
      <a:lvl5pPr marL="2057400" indent="-228600" algn="l" rtl="0" eaLnBrk="1" fontAlgn="base" hangingPunct="1">
        <a:lnSpc>
          <a:spcPct val="90000"/>
        </a:lnSpc>
        <a:spcBef>
          <a:spcPts val="500"/>
        </a:spcBef>
        <a:spcAft>
          <a:spcPct val="0"/>
        </a:spcAft>
        <a:buFont typeface="Arial" charset="0"/>
        <a:buChar char="•"/>
        <a:defRPr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1.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userDrawn="1">
            <p:ph type="ctrTitle"/>
          </p:nvPr>
        </p:nvSpPr>
        <p:spPr>
          <a:xfrm>
            <a:off x="2669894" y="2036763"/>
            <a:ext cx="9167149" cy="2387600"/>
          </a:xfrm>
          <a:prstGeom prst="rect">
            <a:avLst/>
          </a:prstGeom>
        </p:spPr>
        <p:txBody>
          <a:bodyPr/>
          <a:lstStyle/>
          <a:p>
            <a:pPr marL="0" lvl="0" indent="0">
              <a:buNone/>
            </a:pPr>
            <a:r>
              <a:rPr dirty="0"/>
              <a:t>Discussion on</a:t>
            </a:r>
            <a:r>
              <a:rPr lang="en-US" dirty="0"/>
              <a:t> an</a:t>
            </a:r>
            <a:r>
              <a:rPr dirty="0"/>
              <a:t> End of Project Strategy</a:t>
            </a:r>
          </a:p>
        </p:txBody>
      </p:sp>
      <p:sp>
        <p:nvSpPr>
          <p:cNvPr id="3" name="Subtitle 2"/>
          <p:cNvSpPr>
            <a:spLocks noGrp="1"/>
          </p:cNvSpPr>
          <p:nvPr userDrawn="1">
            <p:ph type="subTitle" idx="1"/>
          </p:nvPr>
        </p:nvSpPr>
        <p:spPr>
          <a:xfrm>
            <a:off x="2669894" y="4528014"/>
            <a:ext cx="9167148" cy="1655762"/>
          </a:xfrm>
        </p:spPr>
        <p:txBody>
          <a:bodyPr/>
          <a:lstStyle/>
          <a:p>
            <a:pPr marL="0" lvl="0" indent="0">
              <a:buNone/>
            </a:pPr>
            <a:br>
              <a:rPr dirty="0"/>
            </a:br>
            <a:br>
              <a:rPr dirty="0"/>
            </a:br>
            <a:r>
              <a:rPr dirty="0"/>
              <a:t>Collin Schwantes</a:t>
            </a:r>
          </a:p>
        </p:txBody>
      </p:sp>
      <p:sp>
        <p:nvSpPr>
          <p:cNvPr id="7" name="Date Placeholder 3"/>
          <p:cNvSpPr>
            <a:spLocks noGrp="1"/>
          </p:cNvSpPr>
          <p:nvPr userDrawn="1">
            <p:ph type="dt" sz="half" idx="10"/>
          </p:nvPr>
        </p:nvSpPr>
        <p:spPr>
          <a:xfrm>
            <a:off x="2669893" y="6356351"/>
            <a:ext cx="2743200" cy="365125"/>
          </a:xfrm>
        </p:spPr>
        <p:txBody>
          <a:bodyPr/>
          <a:lstStyle/>
          <a:p>
            <a:pPr marL="0" lvl="0" indent="0">
              <a:buNone/>
            </a:pPr>
            <a:r>
              <a:rPr dirty="0"/>
              <a:t>2022-12-06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p:spPr>
        <p:txBody>
          <a:bodyPr wrap="square" anchor="ctr">
            <a:normAutofit/>
          </a:bodyPr>
          <a:lstStyle/>
          <a:p>
            <a:pPr marL="0" lvl="0" indent="0">
              <a:buNone/>
            </a:pPr>
            <a:r>
              <a:rPr dirty="0"/>
              <a:t>Mechanics of process</a:t>
            </a:r>
          </a:p>
        </p:txBody>
      </p:sp>
      <p:sp>
        <p:nvSpPr>
          <p:cNvPr id="3" name="Content Placeholder 2"/>
          <p:cNvSpPr>
            <a:spLocks noGrp="1"/>
          </p:cNvSpPr>
          <p:nvPr>
            <p:ph sz="half" idx="1"/>
          </p:nvPr>
        </p:nvSpPr>
        <p:spPr>
          <a:xfrm>
            <a:off x="838199" y="1825625"/>
            <a:ext cx="7170683" cy="4351338"/>
          </a:xfrm>
        </p:spPr>
        <p:txBody>
          <a:bodyPr wrap="square" anchor="t">
            <a:normAutofit/>
          </a:bodyPr>
          <a:lstStyle/>
          <a:p>
            <a:pPr lvl="0"/>
            <a:r>
              <a:rPr dirty="0"/>
              <a:t>Criteria for initiating close out process</a:t>
            </a:r>
          </a:p>
          <a:p>
            <a:pPr lvl="0"/>
            <a:r>
              <a:rPr lang="en-US" dirty="0"/>
              <a:t>Roles and </a:t>
            </a:r>
            <a:r>
              <a:rPr dirty="0"/>
              <a:t>responsibilities</a:t>
            </a:r>
            <a:endParaRPr lang="en-US" dirty="0"/>
          </a:p>
          <a:p>
            <a:r>
              <a:rPr lang="en-US" dirty="0"/>
              <a:t>Definition of done</a:t>
            </a:r>
          </a:p>
          <a:p>
            <a:pPr lvl="0"/>
            <a:endParaRPr dirty="0"/>
          </a:p>
          <a:p>
            <a:pPr marL="0" lvl="0" indent="0">
              <a:buNone/>
            </a:pPr>
            <a:endParaRPr dirty="0"/>
          </a:p>
        </p:txBody>
      </p:sp>
      <p:pic>
        <p:nvPicPr>
          <p:cNvPr id="5" name="Graphic 4" descr="Gears outline">
            <a:extLst>
              <a:ext uri="{FF2B5EF4-FFF2-40B4-BE49-F238E27FC236}">
                <a16:creationId xmlns:a16="http://schemas.microsoft.com/office/drawing/2014/main" id="{0F643605-A0EA-EB2D-A6D5-687172637F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87331" y="1825625"/>
            <a:ext cx="4351338" cy="435133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p:spPr>
        <p:txBody>
          <a:bodyPr wrap="square" anchor="ctr">
            <a:normAutofit/>
          </a:bodyPr>
          <a:lstStyle/>
          <a:p>
            <a:pPr marL="0" lvl="0" indent="0">
              <a:buNone/>
            </a:pPr>
            <a:r>
              <a:rPr dirty="0"/>
              <a:t>Mechanics of process</a:t>
            </a:r>
            <a:r>
              <a:rPr lang="en-US" dirty="0"/>
              <a:t>: Criteria</a:t>
            </a:r>
            <a:endParaRPr dirty="0"/>
          </a:p>
        </p:txBody>
      </p:sp>
      <p:sp>
        <p:nvSpPr>
          <p:cNvPr id="3" name="Content Placeholder 2"/>
          <p:cNvSpPr>
            <a:spLocks noGrp="1"/>
          </p:cNvSpPr>
          <p:nvPr>
            <p:ph idx="1"/>
          </p:nvPr>
        </p:nvSpPr>
        <p:spPr>
          <a:xfrm>
            <a:off x="838200" y="1825625"/>
            <a:ext cx="10515600" cy="4351338"/>
          </a:xfrm>
        </p:spPr>
        <p:txBody>
          <a:bodyPr wrap="square" anchor="t">
            <a:normAutofit/>
          </a:bodyPr>
          <a:lstStyle/>
          <a:p>
            <a:pPr lvl="0"/>
            <a:r>
              <a:rPr lang="en-US" dirty="0"/>
              <a:t>Project has research outputs that are should be cataloged for future use</a:t>
            </a:r>
          </a:p>
          <a:p>
            <a:r>
              <a:rPr lang="en-US" dirty="0"/>
              <a:t>At least some project outputs can be shared beyond immediate team members</a:t>
            </a:r>
          </a:p>
          <a:p>
            <a:pPr lvl="0"/>
            <a:r>
              <a:rPr lang="en-US" dirty="0"/>
              <a:t>Project is nearing the end of its funding period</a:t>
            </a:r>
          </a:p>
          <a:p>
            <a:pPr lvl="0"/>
            <a:endParaRPr lang="en-US" dirty="0"/>
          </a:p>
          <a:p>
            <a:pPr marL="0" lvl="0" indent="0">
              <a:buNone/>
            </a:pPr>
            <a:endParaRPr lang="en-US" dirty="0"/>
          </a:p>
          <a:p>
            <a:pPr marL="0" lvl="0" indent="0">
              <a:buNone/>
            </a:pPr>
            <a:endParaRPr dirty="0"/>
          </a:p>
        </p:txBody>
      </p:sp>
    </p:spTree>
    <p:extLst>
      <p:ext uri="{BB962C8B-B14F-4D97-AF65-F5344CB8AC3E}">
        <p14:creationId xmlns:p14="http://schemas.microsoft.com/office/powerpoint/2010/main" val="720386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pPr marL="0" lvl="0" indent="0">
              <a:buNone/>
            </a:pPr>
            <a:r>
              <a:rPr dirty="0"/>
              <a:t>Mechanics of process</a:t>
            </a:r>
            <a:r>
              <a:rPr lang="en-US" dirty="0"/>
              <a:t>: Roles and Responsibilities</a:t>
            </a:r>
            <a:endParaRPr dirty="0"/>
          </a:p>
        </p:txBody>
      </p:sp>
      <p:sp>
        <p:nvSpPr>
          <p:cNvPr id="5" name="Content Placeholder 4">
            <a:extLst>
              <a:ext uri="{FF2B5EF4-FFF2-40B4-BE49-F238E27FC236}">
                <a16:creationId xmlns:a16="http://schemas.microsoft.com/office/drawing/2014/main" id="{D9EFC040-68B3-A834-9C55-011CA1EE73D3}"/>
              </a:ext>
            </a:extLst>
          </p:cNvPr>
          <p:cNvSpPr>
            <a:spLocks noGrp="1"/>
          </p:cNvSpPr>
          <p:nvPr>
            <p:ph sz="half" idx="1"/>
          </p:nvPr>
        </p:nvSpPr>
        <p:spPr/>
        <p:txBody>
          <a:bodyPr/>
          <a:lstStyle/>
          <a:p>
            <a:pPr marL="0" indent="0" algn="ctr">
              <a:buNone/>
            </a:pPr>
            <a:r>
              <a:rPr lang="en-US" u="sng" dirty="0"/>
              <a:t>Project Team</a:t>
            </a:r>
          </a:p>
          <a:p>
            <a:r>
              <a:rPr lang="en-US" dirty="0"/>
              <a:t>Review and update DMP</a:t>
            </a:r>
          </a:p>
          <a:p>
            <a:r>
              <a:rPr lang="en-US" dirty="0"/>
              <a:t>Identify and prepare materials for release</a:t>
            </a:r>
          </a:p>
          <a:p>
            <a:r>
              <a:rPr lang="en-US" dirty="0"/>
              <a:t>Verify released materials meet expectations and align with DMP</a:t>
            </a:r>
          </a:p>
          <a:p>
            <a:r>
              <a:rPr lang="en-US" dirty="0"/>
              <a:t>Decommission assets</a:t>
            </a:r>
          </a:p>
        </p:txBody>
      </p:sp>
      <p:sp>
        <p:nvSpPr>
          <p:cNvPr id="6" name="Content Placeholder 5">
            <a:extLst>
              <a:ext uri="{FF2B5EF4-FFF2-40B4-BE49-F238E27FC236}">
                <a16:creationId xmlns:a16="http://schemas.microsoft.com/office/drawing/2014/main" id="{D8FD31FB-F0C5-58E6-F6E9-FC264527A417}"/>
              </a:ext>
            </a:extLst>
          </p:cNvPr>
          <p:cNvSpPr>
            <a:spLocks noGrp="1"/>
          </p:cNvSpPr>
          <p:nvPr>
            <p:ph sz="half" idx="2"/>
          </p:nvPr>
        </p:nvSpPr>
        <p:spPr/>
        <p:txBody>
          <a:bodyPr/>
          <a:lstStyle/>
          <a:p>
            <a:pPr marL="0" indent="0" algn="ctr">
              <a:buNone/>
            </a:pPr>
            <a:r>
              <a:rPr lang="en-US" u="sng" dirty="0"/>
              <a:t>Data Librarian</a:t>
            </a:r>
          </a:p>
          <a:p>
            <a:r>
              <a:rPr lang="en-US" dirty="0"/>
              <a:t>Review updated DMP</a:t>
            </a:r>
          </a:p>
          <a:p>
            <a:r>
              <a:rPr lang="en-US" dirty="0"/>
              <a:t>Provide support for preparing materials to be released</a:t>
            </a:r>
          </a:p>
          <a:p>
            <a:r>
              <a:rPr lang="en-US" dirty="0"/>
              <a:t>Verify materials are FAIR</a:t>
            </a:r>
          </a:p>
          <a:p>
            <a:r>
              <a:rPr lang="en-US" dirty="0"/>
              <a:t>Verify released materials are properly linked to DMP and other research outputs</a:t>
            </a:r>
          </a:p>
        </p:txBody>
      </p:sp>
    </p:spTree>
    <p:extLst>
      <p:ext uri="{BB962C8B-B14F-4D97-AF65-F5344CB8AC3E}">
        <p14:creationId xmlns:p14="http://schemas.microsoft.com/office/powerpoint/2010/main" val="3167690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dirty="0"/>
              <a:t>Mechanics of process</a:t>
            </a:r>
            <a:r>
              <a:rPr lang="en-US" dirty="0"/>
              <a:t>: Definition of Done</a:t>
            </a:r>
            <a:endParaRPr dirty="0"/>
          </a:p>
        </p:txBody>
      </p:sp>
      <p:sp>
        <p:nvSpPr>
          <p:cNvPr id="3" name="Content Placeholder 2"/>
          <p:cNvSpPr>
            <a:spLocks noGrp="1"/>
          </p:cNvSpPr>
          <p:nvPr>
            <p:ph idx="1"/>
          </p:nvPr>
        </p:nvSpPr>
        <p:spPr/>
        <p:txBody>
          <a:bodyPr/>
          <a:lstStyle/>
          <a:p>
            <a:r>
              <a:rPr lang="en-US" dirty="0"/>
              <a:t>Project materials have been placed into long term storage as defined by the DMP</a:t>
            </a:r>
          </a:p>
          <a:p>
            <a:r>
              <a:rPr lang="en-US" dirty="0"/>
              <a:t>Assets have been decommissioned and user access has been reviewed</a:t>
            </a:r>
          </a:p>
          <a:p>
            <a:r>
              <a:rPr lang="en-US" dirty="0"/>
              <a:t>Research outputs are properly linked to each other </a:t>
            </a:r>
          </a:p>
          <a:p>
            <a:r>
              <a:rPr lang="en-US" dirty="0"/>
              <a:t>Research outputs are in a FAIR state</a:t>
            </a:r>
          </a:p>
          <a:p>
            <a:endParaRPr lang="en-US" dirty="0"/>
          </a:p>
        </p:txBody>
      </p:sp>
      <p:pic>
        <p:nvPicPr>
          <p:cNvPr id="7" name="Graphic 6" descr="Checklist with solid fill">
            <a:extLst>
              <a:ext uri="{FF2B5EF4-FFF2-40B4-BE49-F238E27FC236}">
                <a16:creationId xmlns:a16="http://schemas.microsoft.com/office/drawing/2014/main" id="{AAE1C76E-9C08-D4DF-F908-B82C5E480E0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91296" y="3991411"/>
            <a:ext cx="2501462" cy="2501462"/>
          </a:xfrm>
          <a:prstGeom prst="rect">
            <a:avLst/>
          </a:prstGeom>
        </p:spPr>
      </p:pic>
    </p:spTree>
    <p:extLst>
      <p:ext uri="{BB962C8B-B14F-4D97-AF65-F5344CB8AC3E}">
        <p14:creationId xmlns:p14="http://schemas.microsoft.com/office/powerpoint/2010/main" val="3374790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lang="en-US" dirty="0"/>
              <a:t>Concrete </a:t>
            </a:r>
            <a:r>
              <a:rPr dirty="0"/>
              <a:t>Example</a:t>
            </a:r>
          </a:p>
        </p:txBody>
      </p:sp>
      <p:sp>
        <p:nvSpPr>
          <p:cNvPr id="3" name="Content Placeholder 2"/>
          <p:cNvSpPr>
            <a:spLocks noGrp="1"/>
          </p:cNvSpPr>
          <p:nvPr>
            <p:ph idx="1"/>
          </p:nvPr>
        </p:nvSpPr>
        <p:spPr/>
        <p:txBody>
          <a:bodyPr/>
          <a:lstStyle/>
          <a:p>
            <a:pPr marL="0" lvl="0" indent="0">
              <a:buNone/>
            </a:pPr>
            <a:r>
              <a:rPr dirty="0"/>
              <a:t>We say we are going to do the following in a DMP</a:t>
            </a:r>
            <a:r>
              <a:rPr lang="en-US" dirty="0"/>
              <a:t>, what’s needed to make each item a reality? How long do you expect it to take?</a:t>
            </a:r>
          </a:p>
          <a:p>
            <a:pPr lvl="0"/>
            <a:r>
              <a:rPr lang="en-US" dirty="0"/>
              <a:t>Release version controlled reproducible code</a:t>
            </a:r>
          </a:p>
          <a:p>
            <a:pPr lvl="0"/>
            <a:r>
              <a:rPr dirty="0"/>
              <a:t>Deposit</a:t>
            </a:r>
            <a:r>
              <a:rPr lang="en-US" dirty="0"/>
              <a:t> animal</a:t>
            </a:r>
            <a:r>
              <a:rPr dirty="0"/>
              <a:t> </a:t>
            </a:r>
            <a:r>
              <a:rPr lang="en-US" dirty="0"/>
              <a:t>viral</a:t>
            </a:r>
            <a:r>
              <a:rPr dirty="0"/>
              <a:t>-survey data in Zenodo</a:t>
            </a:r>
          </a:p>
          <a:p>
            <a:pPr lvl="0"/>
            <a:r>
              <a:rPr dirty="0"/>
              <a:t>Deposit anonymized human survey data in Zenodo</a:t>
            </a:r>
          </a:p>
          <a:p>
            <a:pPr lvl="0"/>
            <a:r>
              <a:rPr dirty="0"/>
              <a:t>Publish nucleotide sequence data to Genbank</a:t>
            </a:r>
          </a:p>
          <a:p>
            <a:pPr lvl="0"/>
            <a:r>
              <a:rPr dirty="0"/>
              <a:t>Update data management plan with research outputs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dirty="0"/>
              <a:t>Discussion</a:t>
            </a:r>
          </a:p>
        </p:txBody>
      </p:sp>
      <p:sp>
        <p:nvSpPr>
          <p:cNvPr id="3" name="Content Placeholder 2"/>
          <p:cNvSpPr>
            <a:spLocks noGrp="1"/>
          </p:cNvSpPr>
          <p:nvPr>
            <p:ph idx="1"/>
          </p:nvPr>
        </p:nvSpPr>
        <p:spPr/>
        <p:txBody>
          <a:bodyPr/>
          <a:lstStyle/>
          <a:p>
            <a:pPr lvl="0"/>
            <a:r>
              <a:rPr dirty="0"/>
              <a:t>Accommodating schedules and approaches to when and how things are released </a:t>
            </a:r>
            <a:r>
              <a:rPr lang="en-US" dirty="0"/>
              <a:t>–</a:t>
            </a:r>
            <a:r>
              <a:rPr dirty="0"/>
              <a:t> what</a:t>
            </a:r>
            <a:r>
              <a:rPr lang="en-US" dirty="0"/>
              <a:t> i</a:t>
            </a:r>
            <a:r>
              <a:rPr dirty="0"/>
              <a:t>s a reasonable timeline?</a:t>
            </a:r>
          </a:p>
          <a:p>
            <a:pPr lvl="0"/>
            <a:r>
              <a:rPr dirty="0"/>
              <a:t>How might we handle project extensions or second phases of a project?</a:t>
            </a:r>
          </a:p>
          <a:p>
            <a:pPr lvl="0"/>
            <a:r>
              <a:rPr dirty="0"/>
              <a:t>How should we close out assets? (Airtable, </a:t>
            </a:r>
            <a:r>
              <a:rPr lang="en-US" dirty="0"/>
              <a:t>AWS</a:t>
            </a:r>
            <a:r>
              <a:rPr dirty="0"/>
              <a:t>, </a:t>
            </a:r>
            <a:r>
              <a:rPr lang="en-US" dirty="0"/>
              <a:t>ODK</a:t>
            </a:r>
            <a:r>
              <a:rPr dirty="0"/>
              <a:t>, etc.)</a:t>
            </a:r>
          </a:p>
          <a:p>
            <a:pPr lvl="0"/>
            <a:r>
              <a:rPr dirty="0"/>
              <a:t>Where do we need support for this work? Training, infrastructure?</a:t>
            </a:r>
          </a:p>
          <a:p>
            <a:pPr lvl="0"/>
            <a:r>
              <a:rPr dirty="0"/>
              <a:t>How might we </a:t>
            </a:r>
            <a:r>
              <a:rPr lang="en-US" dirty="0"/>
              <a:t>make private</a:t>
            </a:r>
            <a:r>
              <a:rPr dirty="0"/>
              <a:t> data or assets</a:t>
            </a:r>
            <a:r>
              <a:rPr lang="en-US" dirty="0"/>
              <a:t> findable</a:t>
            </a:r>
            <a:r>
              <a:rPr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8"/>
            <a:ext cx="10515600" cy="1325563"/>
          </a:xfrm>
          <a:prstGeom prst="rect">
            <a:avLst/>
          </a:prstGeom>
        </p:spPr>
        <p:txBody>
          <a:bodyPr/>
          <a:lstStyle/>
          <a:p>
            <a:pPr marL="0" lvl="0" indent="0" algn="ctr">
              <a:buNone/>
            </a:pPr>
            <a:r>
              <a:rPr lang="en-US" dirty="0"/>
              <a:t>Thanks!</a:t>
            </a:r>
            <a:endParaRPr dirty="0"/>
          </a:p>
        </p:txBody>
      </p:sp>
    </p:spTree>
    <p:extLst>
      <p:ext uri="{BB962C8B-B14F-4D97-AF65-F5344CB8AC3E}">
        <p14:creationId xmlns:p14="http://schemas.microsoft.com/office/powerpoint/2010/main" val="2205921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6182F-74B5-5F89-11D7-659512E38AA3}"/>
              </a:ext>
            </a:extLst>
          </p:cNvPr>
          <p:cNvSpPr>
            <a:spLocks noGrp="1"/>
          </p:cNvSpPr>
          <p:nvPr>
            <p:ph type="title"/>
          </p:nvPr>
        </p:nvSpPr>
        <p:spPr/>
        <p:txBody>
          <a:bodyPr/>
          <a:lstStyle/>
          <a:p>
            <a:r>
              <a:rPr lang="en-US" dirty="0"/>
              <a:t>FAIR Data</a:t>
            </a:r>
          </a:p>
        </p:txBody>
      </p:sp>
      <p:sp>
        <p:nvSpPr>
          <p:cNvPr id="3" name="Content Placeholder 2">
            <a:extLst>
              <a:ext uri="{FF2B5EF4-FFF2-40B4-BE49-F238E27FC236}">
                <a16:creationId xmlns:a16="http://schemas.microsoft.com/office/drawing/2014/main" id="{480F3121-AF0E-C7DB-E049-6381AEA44F65}"/>
              </a:ext>
            </a:extLst>
          </p:cNvPr>
          <p:cNvSpPr>
            <a:spLocks noGrp="1"/>
          </p:cNvSpPr>
          <p:nvPr>
            <p:ph idx="1"/>
          </p:nvPr>
        </p:nvSpPr>
        <p:spPr/>
        <p:txBody>
          <a:bodyPr/>
          <a:lstStyle/>
          <a:p>
            <a:r>
              <a:rPr lang="en-US" dirty="0"/>
              <a:t>Findable – meta data is searchable in a public repository/catalog</a:t>
            </a:r>
          </a:p>
          <a:p>
            <a:r>
              <a:rPr lang="en-US" dirty="0"/>
              <a:t>Accessible – no arbitrary restrictions on acquiring data</a:t>
            </a:r>
          </a:p>
          <a:p>
            <a:r>
              <a:rPr lang="en-US" dirty="0"/>
              <a:t>Interoperable – no proprietary/restrictive file formats</a:t>
            </a:r>
          </a:p>
          <a:p>
            <a:r>
              <a:rPr lang="en-US" dirty="0"/>
              <a:t>Reusable – meta data and other documentation are sufficient to understand the materials and data have a permissive license</a:t>
            </a:r>
          </a:p>
        </p:txBody>
      </p:sp>
    </p:spTree>
    <p:extLst>
      <p:ext uri="{BB962C8B-B14F-4D97-AF65-F5344CB8AC3E}">
        <p14:creationId xmlns:p14="http://schemas.microsoft.com/office/powerpoint/2010/main" val="302417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68D59-0B74-B331-D3CE-B9C3F5BB699C}"/>
              </a:ext>
            </a:extLst>
          </p:cNvPr>
          <p:cNvSpPr>
            <a:spLocks noGrp="1"/>
          </p:cNvSpPr>
          <p:nvPr>
            <p:ph type="title"/>
          </p:nvPr>
        </p:nvSpPr>
        <p:spPr/>
        <p:txBody>
          <a:bodyPr/>
          <a:lstStyle/>
          <a:p>
            <a:r>
              <a:rPr lang="en-US" dirty="0"/>
              <a:t>DMPTool.org</a:t>
            </a:r>
          </a:p>
        </p:txBody>
      </p:sp>
      <p:sp>
        <p:nvSpPr>
          <p:cNvPr id="3" name="Content Placeholder 2">
            <a:extLst>
              <a:ext uri="{FF2B5EF4-FFF2-40B4-BE49-F238E27FC236}">
                <a16:creationId xmlns:a16="http://schemas.microsoft.com/office/drawing/2014/main" id="{0AE233C8-3A38-84DA-17CC-71E6EEE117C3}"/>
              </a:ext>
            </a:extLst>
          </p:cNvPr>
          <p:cNvSpPr>
            <a:spLocks noGrp="1"/>
          </p:cNvSpPr>
          <p:nvPr>
            <p:ph idx="1"/>
          </p:nvPr>
        </p:nvSpPr>
        <p:spPr/>
        <p:txBody>
          <a:bodyPr/>
          <a:lstStyle/>
          <a:p>
            <a:r>
              <a:rPr lang="en-US" dirty="0"/>
              <a:t>A wizard for creating data management plans</a:t>
            </a:r>
          </a:p>
          <a:p>
            <a:r>
              <a:rPr lang="en-US" dirty="0"/>
              <a:t>Allows for networking research outputs via stable identifiers</a:t>
            </a:r>
          </a:p>
          <a:p>
            <a:r>
              <a:rPr lang="en-US" dirty="0"/>
              <a:t>Creates a central location for information about projects with data outputs</a:t>
            </a:r>
          </a:p>
          <a:p>
            <a:pPr marL="0" indent="0">
              <a:buNone/>
            </a:pPr>
            <a:r>
              <a:rPr lang="en-US" dirty="0"/>
              <a:t> </a:t>
            </a:r>
          </a:p>
        </p:txBody>
      </p:sp>
    </p:spTree>
    <p:extLst>
      <p:ext uri="{BB962C8B-B14F-4D97-AF65-F5344CB8AC3E}">
        <p14:creationId xmlns:p14="http://schemas.microsoft.com/office/powerpoint/2010/main" val="1359071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dirty="0"/>
              <a:t>Introduction</a:t>
            </a:r>
          </a:p>
        </p:txBody>
      </p:sp>
      <p:sp>
        <p:nvSpPr>
          <p:cNvPr id="3" name="Content Placeholder 2"/>
          <p:cNvSpPr>
            <a:spLocks noGrp="1"/>
          </p:cNvSpPr>
          <p:nvPr>
            <p:ph idx="1"/>
          </p:nvPr>
        </p:nvSpPr>
        <p:spPr/>
        <p:txBody>
          <a:bodyPr/>
          <a:lstStyle/>
          <a:p>
            <a:pPr lvl="0"/>
            <a:r>
              <a:rPr dirty="0"/>
              <a:t>Ending projects properly ensures compliance with award obligations, supports proper management of resources, and facilitates reuse of research outputs (code, data, protocols, etc.).</a:t>
            </a:r>
          </a:p>
          <a:p>
            <a:pPr lvl="0"/>
            <a:r>
              <a:rPr dirty="0"/>
              <a:t>Creating reusable research outputs increases research impact</a:t>
            </a:r>
          </a:p>
          <a:p>
            <a:pPr lvl="0"/>
            <a:r>
              <a:rPr dirty="0"/>
              <a:t>Primary beneficiary will be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dirty="0"/>
              <a:t>Goal</a:t>
            </a:r>
            <a:r>
              <a:rPr lang="en-US" dirty="0"/>
              <a:t>s</a:t>
            </a:r>
            <a:r>
              <a:rPr dirty="0"/>
              <a:t> of today’s discussion</a:t>
            </a:r>
          </a:p>
        </p:txBody>
      </p:sp>
      <p:sp>
        <p:nvSpPr>
          <p:cNvPr id="3" name="Content Placeholder 2"/>
          <p:cNvSpPr>
            <a:spLocks noGrp="1"/>
          </p:cNvSpPr>
          <p:nvPr>
            <p:ph idx="1"/>
          </p:nvPr>
        </p:nvSpPr>
        <p:spPr/>
        <p:txBody>
          <a:bodyPr/>
          <a:lstStyle/>
          <a:p>
            <a:pPr lvl="0"/>
            <a:r>
              <a:rPr dirty="0"/>
              <a:t>Provide an overview of </a:t>
            </a:r>
            <a:r>
              <a:rPr lang="en-US" dirty="0"/>
              <a:t>the</a:t>
            </a:r>
            <a:r>
              <a:rPr dirty="0"/>
              <a:t> strategy</a:t>
            </a:r>
          </a:p>
          <a:p>
            <a:pPr lvl="0"/>
            <a:r>
              <a:rPr dirty="0"/>
              <a:t>Understand where </a:t>
            </a:r>
            <a:r>
              <a:rPr lang="en-US" dirty="0"/>
              <a:t>it</a:t>
            </a:r>
            <a:r>
              <a:rPr dirty="0"/>
              <a:t> might break down</a:t>
            </a:r>
          </a:p>
          <a:p>
            <a:pPr lvl="0"/>
            <a:r>
              <a:rPr dirty="0"/>
              <a:t>Determine what training or infrastructure is needed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dirty="0"/>
              <a:t>Overview of strategy</a:t>
            </a:r>
          </a:p>
        </p:txBody>
      </p:sp>
      <p:sp>
        <p:nvSpPr>
          <p:cNvPr id="3" name="Content Placeholder 2"/>
          <p:cNvSpPr>
            <a:spLocks noGrp="1"/>
          </p:cNvSpPr>
          <p:nvPr>
            <p:ph idx="1"/>
          </p:nvPr>
        </p:nvSpPr>
        <p:spPr/>
        <p:txBody>
          <a:bodyPr/>
          <a:lstStyle/>
          <a:p>
            <a:pPr lvl="0"/>
            <a:r>
              <a:rPr dirty="0"/>
              <a:t>This strategy was developed </a:t>
            </a:r>
            <a:r>
              <a:rPr lang="en-US" dirty="0"/>
              <a:t>using the </a:t>
            </a:r>
            <a:r>
              <a:rPr dirty="0"/>
              <a:t>archetypal EHA project </a:t>
            </a:r>
            <a:endParaRPr lang="en-US" dirty="0"/>
          </a:p>
          <a:p>
            <a:pPr lvl="1"/>
            <a:r>
              <a:rPr lang="en-US" dirty="0"/>
              <a:t>A</a:t>
            </a:r>
            <a:r>
              <a:rPr dirty="0"/>
              <a:t>nimal sampling </a:t>
            </a:r>
            <a:r>
              <a:rPr lang="en-US" dirty="0"/>
              <a:t>data </a:t>
            </a:r>
            <a:r>
              <a:rPr dirty="0"/>
              <a:t>in Airtable</a:t>
            </a:r>
            <a:endParaRPr lang="en-US" dirty="0"/>
          </a:p>
          <a:p>
            <a:pPr lvl="1"/>
            <a:r>
              <a:rPr lang="en-US" dirty="0"/>
              <a:t>H</a:t>
            </a:r>
            <a:r>
              <a:rPr dirty="0"/>
              <a:t>uman survey data in ODK </a:t>
            </a:r>
            <a:endParaRPr lang="en-US" dirty="0"/>
          </a:p>
          <a:p>
            <a:pPr lvl="1"/>
            <a:r>
              <a:rPr lang="en-US" dirty="0"/>
              <a:t>Oth</a:t>
            </a:r>
            <a:r>
              <a:rPr dirty="0"/>
              <a:t>er data sets to inform statistical modeling done in R.</a:t>
            </a:r>
          </a:p>
          <a:p>
            <a:pPr lvl="0"/>
            <a:r>
              <a:rPr dirty="0"/>
              <a:t>Decouple publication of results from release of data and code</a:t>
            </a:r>
          </a:p>
          <a:p>
            <a:pPr lvl="0"/>
            <a:r>
              <a:rPr dirty="0"/>
              <a:t>Over arching goal is to end projects with FAIR research outputs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dirty="0"/>
              <a:t>Overview of strategy: Guiding principles</a:t>
            </a:r>
          </a:p>
        </p:txBody>
      </p:sp>
      <p:sp>
        <p:nvSpPr>
          <p:cNvPr id="3" name="Content Placeholder 2"/>
          <p:cNvSpPr>
            <a:spLocks noGrp="1"/>
          </p:cNvSpPr>
          <p:nvPr>
            <p:ph idx="1"/>
          </p:nvPr>
        </p:nvSpPr>
        <p:spPr/>
        <p:txBody>
          <a:bodyPr/>
          <a:lstStyle/>
          <a:p>
            <a:pPr lvl="0"/>
            <a:r>
              <a:rPr dirty="0"/>
              <a:t>Data management plans change with the project</a:t>
            </a:r>
          </a:p>
          <a:p>
            <a:pPr lvl="0"/>
            <a:r>
              <a:rPr dirty="0"/>
              <a:t>Digital and physical assets are properly managed</a:t>
            </a:r>
          </a:p>
          <a:p>
            <a:pPr lvl="0"/>
            <a:r>
              <a:rPr dirty="0"/>
              <a:t>Published outputs can be found and interpreted by users outside the project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dirty="0"/>
              <a:t>Overview of Strategy: Living data management plans</a:t>
            </a:r>
          </a:p>
        </p:txBody>
      </p:sp>
      <p:sp>
        <p:nvSpPr>
          <p:cNvPr id="3" name="Content Placeholder 2"/>
          <p:cNvSpPr>
            <a:spLocks noGrp="1"/>
          </p:cNvSpPr>
          <p:nvPr>
            <p:ph idx="1"/>
          </p:nvPr>
        </p:nvSpPr>
        <p:spPr/>
        <p:txBody>
          <a:bodyPr/>
          <a:lstStyle/>
          <a:p>
            <a:pPr lvl="0"/>
            <a:r>
              <a:rPr dirty="0"/>
              <a:t>The data management plan should serve as hub that records connections to different research outputs.</a:t>
            </a:r>
          </a:p>
          <a:p>
            <a:pPr lvl="0"/>
            <a:r>
              <a:rPr dirty="0"/>
              <a:t>Data management plans should facilitate end of project activities.</a:t>
            </a:r>
          </a:p>
          <a:p>
            <a:pPr lvl="1"/>
            <a:r>
              <a:rPr dirty="0"/>
              <a:t>Assets are described</a:t>
            </a:r>
          </a:p>
          <a:p>
            <a:pPr lvl="1"/>
            <a:r>
              <a:rPr dirty="0"/>
              <a:t>Roles and responsibilities are delineated</a:t>
            </a:r>
          </a:p>
          <a:p>
            <a:pPr lvl="1"/>
            <a:r>
              <a:rPr dirty="0"/>
              <a:t>Standards and repositories are outlined</a:t>
            </a:r>
          </a:p>
        </p:txBody>
      </p:sp>
      <p:pic>
        <p:nvPicPr>
          <p:cNvPr id="1026" name="Picture 2">
            <a:extLst>
              <a:ext uri="{FF2B5EF4-FFF2-40B4-BE49-F238E27FC236}">
                <a16:creationId xmlns:a16="http://schemas.microsoft.com/office/drawing/2014/main" id="{EB9C0293-F9CA-C9BE-B5A1-630F2E0BC4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600" y="3429000"/>
            <a:ext cx="3297620" cy="32976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dirty="0"/>
              <a:t>Overview of Strategy: Asset Management</a:t>
            </a:r>
          </a:p>
        </p:txBody>
      </p:sp>
      <p:sp>
        <p:nvSpPr>
          <p:cNvPr id="3" name="Content Placeholder 2"/>
          <p:cNvSpPr>
            <a:spLocks noGrp="1"/>
          </p:cNvSpPr>
          <p:nvPr>
            <p:ph idx="1"/>
          </p:nvPr>
        </p:nvSpPr>
        <p:spPr/>
        <p:txBody>
          <a:bodyPr/>
          <a:lstStyle/>
          <a:p>
            <a:pPr lvl="0"/>
            <a:r>
              <a:rPr dirty="0"/>
              <a:t>Where possible, services that are no longer needed should be shut down</a:t>
            </a:r>
          </a:p>
          <a:p>
            <a:pPr lvl="0"/>
            <a:r>
              <a:rPr lang="en-US" dirty="0"/>
              <a:t>Where possible, code running against cloud based data stores (Airtable, ODK, AWS) should be run from version controlled data files.</a:t>
            </a:r>
            <a:endParaRPr dirty="0"/>
          </a:p>
          <a:p>
            <a:pPr lvl="0"/>
            <a:r>
              <a:rPr dirty="0"/>
              <a:t>User access to services should be reviewed</a:t>
            </a:r>
          </a:p>
          <a:p>
            <a:pPr lvl="0"/>
            <a:r>
              <a:rPr dirty="0"/>
              <a:t>Physical items should be appropriately archived and documented (e.g. reagents, specimens, etc.)</a:t>
            </a:r>
          </a:p>
        </p:txBody>
      </p:sp>
      <p:pic>
        <p:nvPicPr>
          <p:cNvPr id="5" name="Graphic 4" descr="Ui Ux with solid fill">
            <a:extLst>
              <a:ext uri="{FF2B5EF4-FFF2-40B4-BE49-F238E27FC236}">
                <a16:creationId xmlns:a16="http://schemas.microsoft.com/office/drawing/2014/main" id="{D4AA722C-165B-0988-DD7E-F2C872B562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04131" y="4351283"/>
            <a:ext cx="2433144" cy="24331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dirty="0"/>
              <a:t>Overview of Strategy: Code</a:t>
            </a:r>
          </a:p>
        </p:txBody>
      </p:sp>
      <p:sp>
        <p:nvSpPr>
          <p:cNvPr id="3" name="Content Placeholder 2"/>
          <p:cNvSpPr>
            <a:spLocks noGrp="1"/>
          </p:cNvSpPr>
          <p:nvPr>
            <p:ph idx="1"/>
          </p:nvPr>
        </p:nvSpPr>
        <p:spPr/>
        <p:txBody>
          <a:bodyPr/>
          <a:lstStyle/>
          <a:p>
            <a:pPr lvl="0"/>
            <a:r>
              <a:rPr dirty="0"/>
              <a:t>Use best practices for reproducible software</a:t>
            </a:r>
          </a:p>
          <a:p>
            <a:pPr lvl="1"/>
            <a:r>
              <a:rPr dirty="0"/>
              <a:t>self contained projects (RStudio projects)</a:t>
            </a:r>
          </a:p>
          <a:p>
            <a:pPr lvl="1"/>
            <a:r>
              <a:rPr dirty="0"/>
              <a:t>version controlled code (git and GitHub)</a:t>
            </a:r>
          </a:p>
          <a:p>
            <a:pPr lvl="1"/>
            <a:r>
              <a:rPr dirty="0"/>
              <a:t>literate coding practices (in line documentation)</a:t>
            </a:r>
          </a:p>
          <a:p>
            <a:pPr lvl="1"/>
            <a:r>
              <a:rPr dirty="0"/>
              <a:t>dependency management (renv, docker)</a:t>
            </a:r>
          </a:p>
          <a:p>
            <a:pPr lvl="1"/>
            <a:r>
              <a:rPr dirty="0"/>
              <a:t>automated code runs (targets, docker)</a:t>
            </a:r>
          </a:p>
          <a:p>
            <a:pPr lvl="0"/>
            <a:r>
              <a:rPr dirty="0"/>
              <a:t>Provide sufficient meta data about your project to give context and facilitate attribution</a:t>
            </a:r>
          </a:p>
        </p:txBody>
      </p:sp>
      <p:pic>
        <p:nvPicPr>
          <p:cNvPr id="5" name="Graphic 4" descr="Programmer female outline">
            <a:extLst>
              <a:ext uri="{FF2B5EF4-FFF2-40B4-BE49-F238E27FC236}">
                <a16:creationId xmlns:a16="http://schemas.microsoft.com/office/drawing/2014/main" id="{914F8870-2C2A-49A1-F775-3F7B3F9789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66537" y="386557"/>
            <a:ext cx="3444463" cy="344446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dirty="0"/>
              <a:t>Overview of Strategy: Data</a:t>
            </a:r>
          </a:p>
        </p:txBody>
      </p:sp>
      <p:sp>
        <p:nvSpPr>
          <p:cNvPr id="3" name="Content Placeholder 2"/>
          <p:cNvSpPr>
            <a:spLocks noGrp="1"/>
          </p:cNvSpPr>
          <p:nvPr>
            <p:ph idx="1"/>
          </p:nvPr>
        </p:nvSpPr>
        <p:spPr/>
        <p:txBody>
          <a:bodyPr/>
          <a:lstStyle/>
          <a:p>
            <a:pPr lvl="0"/>
            <a:r>
              <a:rPr dirty="0"/>
              <a:t>Outputs should conform to a standard</a:t>
            </a:r>
          </a:p>
          <a:p>
            <a:pPr lvl="1"/>
            <a:r>
              <a:rPr dirty="0"/>
              <a:t>Default for data being frictionless data</a:t>
            </a:r>
            <a:r>
              <a:rPr lang="en-US" dirty="0"/>
              <a:t> standard</a:t>
            </a:r>
            <a:r>
              <a:rPr dirty="0"/>
              <a:t>.</a:t>
            </a:r>
          </a:p>
          <a:p>
            <a:pPr lvl="0"/>
            <a:r>
              <a:rPr dirty="0"/>
              <a:t>Outputs should should have project level and item level metadata</a:t>
            </a:r>
          </a:p>
          <a:p>
            <a:pPr lvl="0"/>
            <a:r>
              <a:rPr dirty="0"/>
              <a:t>Outputs should contain or describe a</a:t>
            </a:r>
            <a:r>
              <a:rPr lang="en-US" dirty="0"/>
              <a:t>ny</a:t>
            </a:r>
            <a:r>
              <a:rPr dirty="0"/>
              <a:t> necessary dependencies</a:t>
            </a:r>
            <a:endParaRPr lang="en-US" dirty="0"/>
          </a:p>
          <a:p>
            <a:pPr lvl="0"/>
            <a:r>
              <a:rPr lang="en-US" dirty="0"/>
              <a:t>Outputs should be as FAIR as possible</a:t>
            </a:r>
            <a:endParaRPr dirty="0"/>
          </a:p>
        </p:txBody>
      </p:sp>
      <p:pic>
        <p:nvPicPr>
          <p:cNvPr id="5" name="Graphic 4" descr="Folder Search outline">
            <a:extLst>
              <a:ext uri="{FF2B5EF4-FFF2-40B4-BE49-F238E27FC236}">
                <a16:creationId xmlns:a16="http://schemas.microsoft.com/office/drawing/2014/main" id="{2B1037E0-4861-2E03-F048-33E75897263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18331" y="3636687"/>
            <a:ext cx="2864069" cy="2864069"/>
          </a:xfrm>
          <a:prstGeom prst="rect">
            <a:avLst/>
          </a:prstGeom>
        </p:spPr>
      </p:pic>
    </p:spTree>
  </p:cSld>
  <p:clrMapOvr>
    <a:masterClrMapping/>
  </p:clrMapOvr>
</p:sld>
</file>

<file path=ppt/theme/theme1.xml><?xml version="1.0" encoding="utf-8"?>
<a:theme xmlns:a="http://schemas.openxmlformats.org/drawingml/2006/main" name="EcoHealth Alliance">
  <a:themeElements>
    <a:clrScheme name="EcoHealth Alliance">
      <a:dk1>
        <a:srgbClr val="000000"/>
      </a:dk1>
      <a:lt1>
        <a:srgbClr val="FFFFFF"/>
      </a:lt1>
      <a:dk2>
        <a:srgbClr val="44546A"/>
      </a:dk2>
      <a:lt2>
        <a:srgbClr val="E7E6E6"/>
      </a:lt2>
      <a:accent1>
        <a:srgbClr val="64A70B"/>
      </a:accent1>
      <a:accent2>
        <a:srgbClr val="3000B2"/>
      </a:accent2>
      <a:accent3>
        <a:srgbClr val="A01283"/>
      </a:accent3>
      <a:accent4>
        <a:srgbClr val="006CB2"/>
      </a:accent4>
      <a:accent5>
        <a:srgbClr val="B20043"/>
      </a:accent5>
      <a:accent6>
        <a:srgbClr val="0078B2"/>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0" id="{2591EDF2-9776-2948-9D79-10EBE8ABA5D0}" vid="{60514B06-E92A-6542-8049-383C4DE97A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9886</TotalTime>
  <Words>1239</Words>
  <Application>Microsoft Macintosh PowerPoint</Application>
  <PresentationFormat>Widescreen</PresentationFormat>
  <Paragraphs>137</Paragraphs>
  <Slides>18</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Avenir Book</vt:lpstr>
      <vt:lpstr>Calibri</vt:lpstr>
      <vt:lpstr>Calibri Light</vt:lpstr>
      <vt:lpstr>EcoHealth Alliance</vt:lpstr>
      <vt:lpstr>Discussion on an End of Project Strategy</vt:lpstr>
      <vt:lpstr>Introduction</vt:lpstr>
      <vt:lpstr>Goals of today’s discussion</vt:lpstr>
      <vt:lpstr>Overview of strategy</vt:lpstr>
      <vt:lpstr>Overview of strategy: Guiding principles</vt:lpstr>
      <vt:lpstr>Overview of Strategy: Living data management plans</vt:lpstr>
      <vt:lpstr>Overview of Strategy: Asset Management</vt:lpstr>
      <vt:lpstr>Overview of Strategy: Code</vt:lpstr>
      <vt:lpstr>Overview of Strategy: Data</vt:lpstr>
      <vt:lpstr>Mechanics of process</vt:lpstr>
      <vt:lpstr>Mechanics of process: Criteria</vt:lpstr>
      <vt:lpstr>Mechanics of process: Roles and Responsibilities</vt:lpstr>
      <vt:lpstr>Mechanics of process: Definition of Done</vt:lpstr>
      <vt:lpstr>Concrete Example</vt:lpstr>
      <vt:lpstr>Discussion</vt:lpstr>
      <vt:lpstr>Thanks!</vt:lpstr>
      <vt:lpstr>FAIR Data</vt:lpstr>
      <vt:lpstr>DMPTool.org</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emplate>EcoHealth Alliance</Template>
  <TotalTime>2</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Avenir Book</vt:lpstr>
      <vt:lpstr>Calibri</vt:lpstr>
      <vt:lpstr>Calibri Light</vt:lpstr>
      <vt:lpstr>EcoHealth Alliance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Discussion on End of Project Strategy</dc:title>
  <dc:creator>Collin Schwantes</dc:creator>
  <cp:keywords/>
  <cp:lastModifiedBy>Collin Schwantes</cp:lastModifiedBy>
  <cp:revision>12</cp:revision>
  <dcterms:created xsi:type="dcterms:W3CDTF">2022-12-06T14:13:42Z</dcterms:created>
  <dcterms:modified xsi:type="dcterms:W3CDTF">2022-12-13T14:48:42Z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2022-12-06</vt:lpwstr>
  </property>
  <property fmtid="{D5CDD505-2E9C-101B-9397-08002B2CF9AE}" pid="3" name="output">
    <vt:lpwstr>ehastyle::eha_avenir_pptx</vt:lpwstr>
  </property>
</Properties>
</file>