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algn="l" eaLnBrk="0" fontAlgn="base" hangingPunct="0" rtl="0">
      <a:spcBef>
        <a:spcPct val="0"/>
      </a:spcBef>
      <a:spcAft>
        <a:spcPct val="0"/>
      </a:spcAft>
      <a:defRPr kern="1200">
        <a:solidFill>
          <a:schemeClr val="tx1"/>
        </a:solidFill>
        <a:latin charset="0" typeface="Calibri"/>
        <a:ea typeface="+mn-ea"/>
        <a:cs typeface="+mn-cs"/>
      </a:defRPr>
    </a:lvl1pPr>
    <a:lvl2pPr algn="l" eaLnBrk="0" fontAlgn="base" hangingPunct="0" marL="457200" rtl="0">
      <a:spcBef>
        <a:spcPct val="0"/>
      </a:spcBef>
      <a:spcAft>
        <a:spcPct val="0"/>
      </a:spcAft>
      <a:defRPr kern="1200">
        <a:solidFill>
          <a:schemeClr val="tx1"/>
        </a:solidFill>
        <a:latin charset="0" typeface="Calibri"/>
        <a:ea typeface="+mn-ea"/>
        <a:cs typeface="+mn-cs"/>
      </a:defRPr>
    </a:lvl2pPr>
    <a:lvl3pPr algn="l" eaLnBrk="0" fontAlgn="base" hangingPunct="0" marL="914400" rtl="0">
      <a:spcBef>
        <a:spcPct val="0"/>
      </a:spcBef>
      <a:spcAft>
        <a:spcPct val="0"/>
      </a:spcAft>
      <a:defRPr kern="1200">
        <a:solidFill>
          <a:schemeClr val="tx1"/>
        </a:solidFill>
        <a:latin charset="0" typeface="Calibri"/>
        <a:ea typeface="+mn-ea"/>
        <a:cs typeface="+mn-cs"/>
      </a:defRPr>
    </a:lvl3pPr>
    <a:lvl4pPr algn="l" eaLnBrk="0" fontAlgn="base" hangingPunct="0" marL="1371600" rtl="0">
      <a:spcBef>
        <a:spcPct val="0"/>
      </a:spcBef>
      <a:spcAft>
        <a:spcPct val="0"/>
      </a:spcAft>
      <a:defRPr kern="1200">
        <a:solidFill>
          <a:schemeClr val="tx1"/>
        </a:solidFill>
        <a:latin charset="0" typeface="Calibri"/>
        <a:ea typeface="+mn-ea"/>
        <a:cs typeface="+mn-cs"/>
      </a:defRPr>
    </a:lvl4pPr>
    <a:lvl5pPr algn="l" eaLnBrk="0" fontAlgn="base" hangingPunct="0" marL="1828800" rtl="0">
      <a:spcBef>
        <a:spcPct val="0"/>
      </a:spcBef>
      <a:spcAft>
        <a:spcPct val="0"/>
      </a:spcAft>
      <a:defRPr kern="1200">
        <a:solidFill>
          <a:schemeClr val="tx1"/>
        </a:solidFill>
        <a:latin charset="0" typeface="Calibri"/>
        <a:ea typeface="+mn-ea"/>
        <a:cs typeface="+mn-cs"/>
      </a:defRPr>
    </a:lvl5pPr>
    <a:lvl6pPr algn="l" defTabSz="914400" eaLnBrk="1" hangingPunct="1" latinLnBrk="0" marL="2286000" rtl="0">
      <a:defRPr kern="1200">
        <a:solidFill>
          <a:schemeClr val="tx1"/>
        </a:solidFill>
        <a:latin charset="0" typeface="Calibri"/>
        <a:ea typeface="+mn-ea"/>
        <a:cs typeface="+mn-cs"/>
      </a:defRPr>
    </a:lvl6pPr>
    <a:lvl7pPr algn="l" defTabSz="914400" eaLnBrk="1" hangingPunct="1" latinLnBrk="0" marL="2743200" rtl="0">
      <a:defRPr kern="1200">
        <a:solidFill>
          <a:schemeClr val="tx1"/>
        </a:solidFill>
        <a:latin charset="0" typeface="Calibri"/>
        <a:ea typeface="+mn-ea"/>
        <a:cs typeface="+mn-cs"/>
      </a:defRPr>
    </a:lvl7pPr>
    <a:lvl8pPr algn="l" defTabSz="914400" eaLnBrk="1" hangingPunct="1" latinLnBrk="0" marL="3200400" rtl="0">
      <a:defRPr kern="1200">
        <a:solidFill>
          <a:schemeClr val="tx1"/>
        </a:solidFill>
        <a:latin charset="0" typeface="Calibri"/>
        <a:ea typeface="+mn-ea"/>
        <a:cs typeface="+mn-cs"/>
      </a:defRPr>
    </a:lvl8pPr>
    <a:lvl9pPr algn="l" defTabSz="914400" eaLnBrk="1" hangingPunct="1" latinLnBrk="0" marL="3657600" rtl="0">
      <a:defRPr kern="1200">
        <a:solidFill>
          <a:schemeClr val="tx1"/>
        </a:solidFill>
        <a:latin charset="0" typeface="Calibri"/>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9749"/>
    <p:restoredTop sz="94613"/>
  </p:normalViewPr>
  <p:slideViewPr>
    <p:cSldViewPr snapToGrid="0" snapToObjects="1">
      <p:cViewPr varScale="1">
        <p:scale>
          <a:sx d="100" n="128"/>
          <a:sy d="100" n="128"/>
        </p:scale>
        <p:origin x="216" y="184"/>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 Id="rId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7/15/21</a:t>
            </a:fld>
            <a:endParaRPr lang="en-US"/>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7/15/21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7/15/21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7/15/21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7/15/21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7/15/21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7/15/21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7/15/21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7/15/21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7/15/21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7/15/21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idx="1" type="body"/>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t" anchorCtr="0" bIns="45720" compatLnSpc="1" lIns="91440" numCol="1" rIns="91440" tIns="45720" vert="horz" wrap="square">
            <a:prstTxWarp prst="textNoShape">
              <a:avLst/>
            </a:prstTxWarp>
          </a:bodyPr>
          <a:lstStyle/>
          <a:p>
            <a:pPr lvl="0"/>
            <a:r>
              <a:rPr altLang="en-US" dirty="0" lang="en-US"/>
              <a:t>Click to edit Master text styles</a:t>
            </a:r>
          </a:p>
          <a:p>
            <a:pPr lvl="1"/>
            <a:r>
              <a:rPr altLang="en-US" dirty="0" lang="en-US"/>
              <a:t>Second level</a:t>
            </a:r>
          </a:p>
          <a:p>
            <a:pPr lvl="2"/>
            <a:r>
              <a:rPr altLang="en-US" dirty="0" lang="en-US"/>
              <a:t>Third level</a:t>
            </a:r>
          </a:p>
          <a:p>
            <a:pPr lvl="3"/>
            <a:r>
              <a:rPr altLang="en-US" dirty="0" lang="en-US"/>
              <a:t>Fourth level</a:t>
            </a:r>
          </a:p>
          <a:p>
            <a:pPr lvl="4"/>
            <a:r>
              <a:rPr altLang="en-US" dirty="0" lang="en-US"/>
              <a:t>Fifth level</a:t>
            </a:r>
          </a:p>
        </p:txBody>
      </p:sp>
      <p:sp>
        <p:nvSpPr>
          <p:cNvPr id="4" name="Date Placeholder 3"/>
          <p:cNvSpPr>
            <a:spLocks noGrp="1"/>
          </p:cNvSpPr>
          <p:nvPr>
            <p:ph idx="2" sz="half" type="dt"/>
          </p:nvPr>
        </p:nvSpPr>
        <p:spPr>
          <a:xfrm>
            <a:off x="838200" y="6356351"/>
            <a:ext cx="2743200" cy="365125"/>
          </a:xfrm>
          <a:prstGeom prst="rect">
            <a:avLst/>
          </a:prstGeom>
        </p:spPr>
        <p:txBody>
          <a:bodyPr anchor="ctr" bIns="45720" lIns="91440" rIns="91440" rtlCol="0" tIns="45720" vert="horz"/>
          <a:lstStyle>
            <a:lvl1pPr algn="l" eaLnBrk="1" fontAlgn="auto" hangingPunct="1">
              <a:spcBef>
                <a:spcPts val="0"/>
              </a:spcBef>
              <a:spcAft>
                <a:spcPts val="0"/>
              </a:spcAft>
              <a:defRPr smtClean="0" sz="1200">
                <a:solidFill>
                  <a:schemeClr val="tx1">
                    <a:tint val="75000"/>
                  </a:schemeClr>
                </a:solidFill>
                <a:latin typeface="+mn-lt"/>
              </a:defRPr>
            </a:lvl1pPr>
          </a:lstStyle>
          <a:p>
            <a:pPr>
              <a:defRPr/>
            </a:pPr>
            <a:fld id="{CE5909F8-E5F4-9E41-A8C0-CA1B137C1383}" type="datetimeFigureOut">
              <a:rPr lang="en-US"/>
              <a:pPr>
                <a:defRPr/>
              </a:pPr>
              <a:t>7/15/21</a:t>
            </a:fld>
            <a:endParaRPr dirty="0" lang="en-US"/>
          </a:p>
        </p:txBody>
      </p:sp>
      <p:sp>
        <p:nvSpPr>
          <p:cNvPr id="5" name="Footer Placeholder 4"/>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eaLnBrk="1" fontAlgn="auto" hangingPunct="1">
              <a:spcBef>
                <a:spcPts val="0"/>
              </a:spcBef>
              <a:spcAft>
                <a:spcPts val="0"/>
              </a:spcAft>
              <a:defRPr sz="1200">
                <a:solidFill>
                  <a:schemeClr val="tx1">
                    <a:tint val="75000"/>
                  </a:schemeClr>
                </a:solidFill>
                <a:latin charset="0" panose="02000503020000020003" pitchFamily="2" typeface="Avenir Book"/>
              </a:defRPr>
            </a:lvl1pPr>
          </a:lstStyle>
          <a:p>
            <a:pPr>
              <a:defRPr/>
            </a:pPr>
            <a:endParaRPr dirty="0" lang="en-US"/>
          </a:p>
        </p:txBody>
      </p:sp>
      <p:sp>
        <p:nvSpPr>
          <p:cNvPr id="6" name="Slide Number Placeholder 5"/>
          <p:cNvSpPr>
            <a:spLocks noGrp="1"/>
          </p:cNvSpPr>
          <p:nvPr>
            <p:ph idx="4" sz="quarter" type="sldNum"/>
          </p:nvPr>
        </p:nvSpPr>
        <p:spPr>
          <a:xfrm>
            <a:off x="8610600" y="6356351"/>
            <a:ext cx="2743200" cy="365125"/>
          </a:xfrm>
          <a:prstGeom prst="rect">
            <a:avLst/>
          </a:prstGeom>
        </p:spPr>
        <p:txBody>
          <a:bodyPr anchor="ctr" bIns="45720" lIns="91440" rIns="91440" rtlCol="0" tIns="45720" vert="horz"/>
          <a:lstStyle>
            <a:lvl1pPr algn="r" eaLnBrk="1" fontAlgn="auto" hangingPunct="1">
              <a:spcBef>
                <a:spcPts val="0"/>
              </a:spcBef>
              <a:spcAft>
                <a:spcPts val="0"/>
              </a:spcAft>
              <a:defRPr smtClean="0" sz="1200">
                <a:solidFill>
                  <a:schemeClr val="tx1">
                    <a:tint val="75000"/>
                  </a:schemeClr>
                </a:solidFill>
                <a:latin typeface="+mn-lt"/>
              </a:defRPr>
            </a:lvl1pPr>
          </a:lstStyle>
          <a:p>
            <a:pPr>
              <a:defRPr/>
            </a:pPr>
            <a:fld id="{3F4C8ED1-A0FC-7A42-AB98-6D6FEAE78410}" type="slidenum">
              <a:rPr lang="en-US"/>
              <a:pPr>
                <a:defRPr/>
              </a:pPr>
              <a:t>‹#›</a:t>
            </a:fld>
            <a:endParaRPr dirty="0" lang="en-US"/>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nchor="ctr" anchorCtr="0" bIns="45720" compatLnSpc="1" lIns="91440" numCol="1" rIns="91440" tIns="45720" vert="horz" wrap="square">
            <a:prstTxWarp prst="textNoShape">
              <a:avLst/>
            </a:prstTxWarp>
          </a:bodyPr>
          <a:lstStyle/>
          <a:p>
            <a:pPr lvl="0"/>
            <a:r>
              <a:rPr altLang="en-US" dirty="0" lang="en-US"/>
              <a:t>Click to edit Master title style</a:t>
            </a:r>
          </a:p>
        </p:txBody>
      </p:sp>
    </p:spTree>
  </p:cSld>
  <p:clrMap accent1="accent1" accent2="accent2" accent3="accent3" accent4="accent4" accent5="accent5" accent6="accent6" bg1="lt1" bg2="lt2" folHlink="folHlink" hlink="hlink" tx1="dk1" tx2="dk2"/>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eaLnBrk="1" fontAlgn="base" hangingPunct="1" rtl="0">
        <a:lnSpc>
          <a:spcPct val="90000"/>
        </a:lnSpc>
        <a:spcBef>
          <a:spcPct val="0"/>
        </a:spcBef>
        <a:spcAft>
          <a:spcPct val="0"/>
        </a:spcAft>
        <a:defRPr kern="1200" sz="4400">
          <a:solidFill>
            <a:schemeClr val="tx1"/>
          </a:solidFill>
          <a:latin charset="0" panose="02000503020000020003" pitchFamily="2" typeface="Avenir Book"/>
          <a:ea typeface="+mj-ea"/>
          <a:cs typeface="+mj-cs"/>
        </a:defRPr>
      </a:lvl1pPr>
      <a:lvl2pPr algn="l" eaLnBrk="1" fontAlgn="base" hangingPunct="1" rtl="0">
        <a:lnSpc>
          <a:spcPct val="90000"/>
        </a:lnSpc>
        <a:spcBef>
          <a:spcPct val="0"/>
        </a:spcBef>
        <a:spcAft>
          <a:spcPct val="0"/>
        </a:spcAft>
        <a:defRPr sz="4400">
          <a:solidFill>
            <a:schemeClr val="tx1"/>
          </a:solidFill>
          <a:latin charset="0" typeface="Calibri Light"/>
        </a:defRPr>
      </a:lvl2pPr>
      <a:lvl3pPr algn="l" eaLnBrk="1" fontAlgn="base" hangingPunct="1" rtl="0">
        <a:lnSpc>
          <a:spcPct val="90000"/>
        </a:lnSpc>
        <a:spcBef>
          <a:spcPct val="0"/>
        </a:spcBef>
        <a:spcAft>
          <a:spcPct val="0"/>
        </a:spcAft>
        <a:defRPr sz="4400">
          <a:solidFill>
            <a:schemeClr val="tx1"/>
          </a:solidFill>
          <a:latin charset="0" typeface="Calibri Light"/>
        </a:defRPr>
      </a:lvl3pPr>
      <a:lvl4pPr algn="l" eaLnBrk="1" fontAlgn="base" hangingPunct="1" rtl="0">
        <a:lnSpc>
          <a:spcPct val="90000"/>
        </a:lnSpc>
        <a:spcBef>
          <a:spcPct val="0"/>
        </a:spcBef>
        <a:spcAft>
          <a:spcPct val="0"/>
        </a:spcAft>
        <a:defRPr sz="4400">
          <a:solidFill>
            <a:schemeClr val="tx1"/>
          </a:solidFill>
          <a:latin charset="0" typeface="Calibri Light"/>
        </a:defRPr>
      </a:lvl4pPr>
      <a:lvl5pPr algn="l" eaLnBrk="1" fontAlgn="base" hangingPunct="1" rtl="0">
        <a:lnSpc>
          <a:spcPct val="90000"/>
        </a:lnSpc>
        <a:spcBef>
          <a:spcPct val="0"/>
        </a:spcBef>
        <a:spcAft>
          <a:spcPct val="0"/>
        </a:spcAft>
        <a:defRPr sz="4400">
          <a:solidFill>
            <a:schemeClr val="tx1"/>
          </a:solidFill>
          <a:latin charset="0" typeface="Calibri Light"/>
        </a:defRPr>
      </a:lvl5pPr>
      <a:lvl6pPr algn="l" eaLnBrk="1" fontAlgn="base" hangingPunct="1" marL="457200" rtl="0">
        <a:lnSpc>
          <a:spcPct val="90000"/>
        </a:lnSpc>
        <a:spcBef>
          <a:spcPct val="0"/>
        </a:spcBef>
        <a:spcAft>
          <a:spcPct val="0"/>
        </a:spcAft>
        <a:defRPr sz="4400">
          <a:solidFill>
            <a:schemeClr val="tx1"/>
          </a:solidFill>
          <a:latin charset="0" typeface="Calibri Light"/>
        </a:defRPr>
      </a:lvl6pPr>
      <a:lvl7pPr algn="l" eaLnBrk="1" fontAlgn="base" hangingPunct="1" marL="914400" rtl="0">
        <a:lnSpc>
          <a:spcPct val="90000"/>
        </a:lnSpc>
        <a:spcBef>
          <a:spcPct val="0"/>
        </a:spcBef>
        <a:spcAft>
          <a:spcPct val="0"/>
        </a:spcAft>
        <a:defRPr sz="4400">
          <a:solidFill>
            <a:schemeClr val="tx1"/>
          </a:solidFill>
          <a:latin charset="0" typeface="Calibri Light"/>
        </a:defRPr>
      </a:lvl7pPr>
      <a:lvl8pPr algn="l" eaLnBrk="1" fontAlgn="base" hangingPunct="1" marL="1371600" rtl="0">
        <a:lnSpc>
          <a:spcPct val="90000"/>
        </a:lnSpc>
        <a:spcBef>
          <a:spcPct val="0"/>
        </a:spcBef>
        <a:spcAft>
          <a:spcPct val="0"/>
        </a:spcAft>
        <a:defRPr sz="4400">
          <a:solidFill>
            <a:schemeClr val="tx1"/>
          </a:solidFill>
          <a:latin charset="0" typeface="Calibri Light"/>
        </a:defRPr>
      </a:lvl8pPr>
      <a:lvl9pPr algn="l" eaLnBrk="1" fontAlgn="base" hangingPunct="1" marL="1828800" rtl="0">
        <a:lnSpc>
          <a:spcPct val="90000"/>
        </a:lnSpc>
        <a:spcBef>
          <a:spcPct val="0"/>
        </a:spcBef>
        <a:spcAft>
          <a:spcPct val="0"/>
        </a:spcAft>
        <a:defRPr sz="4400">
          <a:solidFill>
            <a:schemeClr val="tx1"/>
          </a:solidFill>
          <a:latin charset="0" typeface="Calibri Light"/>
        </a:defRPr>
      </a:lvl9pPr>
    </p:titleStyle>
    <p:bodyStyle>
      <a:lvl1pPr algn="l" eaLnBrk="1" fontAlgn="base" hangingPunct="1" indent="-228600" marL="228600" rtl="0">
        <a:lnSpc>
          <a:spcPct val="90000"/>
        </a:lnSpc>
        <a:spcBef>
          <a:spcPts val="1000"/>
        </a:spcBef>
        <a:spcAft>
          <a:spcPct val="0"/>
        </a:spcAft>
        <a:buFont charset="0" typeface="Arial"/>
        <a:buChar char="•"/>
        <a:defRPr kern="1200" sz="2800">
          <a:solidFill>
            <a:schemeClr val="tx1"/>
          </a:solidFill>
          <a:latin charset="0" panose="02000503020000020003" pitchFamily="2" typeface="Avenir Book"/>
          <a:ea typeface="+mn-ea"/>
          <a:cs typeface="+mn-cs"/>
        </a:defRPr>
      </a:lvl1pPr>
      <a:lvl2pPr algn="l" eaLnBrk="1" fontAlgn="base" hangingPunct="1" indent="-228600" marL="685800" rtl="0">
        <a:lnSpc>
          <a:spcPct val="90000"/>
        </a:lnSpc>
        <a:spcBef>
          <a:spcPts val="500"/>
        </a:spcBef>
        <a:spcAft>
          <a:spcPct val="0"/>
        </a:spcAft>
        <a:buFont charset="0" typeface="Arial"/>
        <a:buChar char="•"/>
        <a:defRPr kern="1200" sz="2400">
          <a:solidFill>
            <a:schemeClr val="tx1"/>
          </a:solidFill>
          <a:latin charset="0" panose="02000503020000020003" pitchFamily="2" typeface="Avenir Book"/>
          <a:ea typeface="+mn-ea"/>
          <a:cs typeface="+mn-cs"/>
        </a:defRPr>
      </a:lvl2pPr>
      <a:lvl3pPr algn="l" eaLnBrk="1" fontAlgn="base" hangingPunct="1" indent="-228600" marL="1143000" rtl="0">
        <a:lnSpc>
          <a:spcPct val="90000"/>
        </a:lnSpc>
        <a:spcBef>
          <a:spcPts val="500"/>
        </a:spcBef>
        <a:spcAft>
          <a:spcPct val="0"/>
        </a:spcAft>
        <a:buFont charset="0" typeface="Arial"/>
        <a:buChar char="•"/>
        <a:defRPr kern="1200" sz="2000">
          <a:solidFill>
            <a:schemeClr val="tx1"/>
          </a:solidFill>
          <a:latin charset="0" panose="02000503020000020003" pitchFamily="2" typeface="Avenir Book"/>
          <a:ea typeface="+mn-ea"/>
          <a:cs typeface="+mn-cs"/>
        </a:defRPr>
      </a:lvl3pPr>
      <a:lvl4pPr algn="l" eaLnBrk="1" fontAlgn="base" hangingPunct="1" indent="-228600" marL="1600200" rtl="0">
        <a:lnSpc>
          <a:spcPct val="90000"/>
        </a:lnSpc>
        <a:spcBef>
          <a:spcPts val="500"/>
        </a:spcBef>
        <a:spcAft>
          <a:spcPct val="0"/>
        </a:spcAft>
        <a:buFont charset="0" typeface="Arial"/>
        <a:buChar char="•"/>
        <a:defRPr kern="1200">
          <a:solidFill>
            <a:schemeClr val="tx1"/>
          </a:solidFill>
          <a:latin charset="0" panose="02000503020000020003" pitchFamily="2" typeface="Avenir Book"/>
          <a:ea typeface="+mn-ea"/>
          <a:cs typeface="+mn-cs"/>
        </a:defRPr>
      </a:lvl4pPr>
      <a:lvl5pPr algn="l" eaLnBrk="1" fontAlgn="base" hangingPunct="1" indent="-228600" marL="2057400" rtl="0">
        <a:lnSpc>
          <a:spcPct val="90000"/>
        </a:lnSpc>
        <a:spcBef>
          <a:spcPts val="500"/>
        </a:spcBef>
        <a:spcAft>
          <a:spcPct val="0"/>
        </a:spcAft>
        <a:buFont charset="0" typeface="Arial"/>
        <a:buChar char="•"/>
        <a:defRPr kern="1200">
          <a:solidFill>
            <a:schemeClr val="tx1"/>
          </a:solidFill>
          <a:latin charset="0" panose="02000503020000020003" pitchFamily="2" typeface="Avenir Book"/>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arrows.app/#/googledrive/ids=1uFfS65WW_nnppM4BTk8mQvacH3jr1KFe"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ecohealthalliance/airtabler"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lvl="0" indent="0" marL="0">
              <a:buNone/>
            </a:pPr>
            <a:r>
              <a:rPr/>
              <a:t>An Overview of the EcoHealth Alliance Data Management Workflow</a:t>
            </a:r>
          </a:p>
        </p:txBody>
      </p:sp>
      <p:sp>
        <p:nvSpPr>
          <p:cNvPr id="3" name="Subtitle 2"/>
          <p:cNvSpPr>
            <a:spLocks noGrp="1"/>
          </p:cNvSpPr>
          <p:nvPr userDrawn="1">
            <p:ph idx="1" type="subTitle"/>
          </p:nvPr>
        </p:nvSpPr>
        <p:spPr>
          <a:xfrm>
            <a:off x="2669894" y="4528014"/>
            <a:ext cx="9167148" cy="1655762"/>
          </a:xfrm>
        </p:spPr>
        <p:txBody>
          <a:bodyPr/>
          <a:lstStyle/>
          <a:p>
            <a:pPr lvl="0" indent="0" marL="0">
              <a:buNone/>
            </a:pPr>
            <a:br/>
            <a:br/>
            <a:r>
              <a:rPr/>
              <a:t>Collin Schwantes</a:t>
            </a:r>
          </a:p>
        </p:txBody>
      </p:sp>
      <p:sp>
        <p:nvSpPr>
          <p:cNvPr id="7" name="Date Placeholder 3"/>
          <p:cNvSpPr>
            <a:spLocks noGrp="1"/>
          </p:cNvSpPr>
          <p:nvPr userDrawn="1">
            <p:ph idx="10" sz="half" type="dt"/>
          </p:nvPr>
        </p:nvSpPr>
        <p:spPr>
          <a:xfrm>
            <a:off x="2669893" y="6356351"/>
            <a:ext cx="2743200" cy="365125"/>
          </a:xfrm>
        </p:spPr>
        <p:txBody>
          <a:bodyPr/>
          <a:lstStyle/>
          <a:p>
            <a:pPr lvl="0" indent="0" marL="0">
              <a:buNone/>
            </a:pPr>
            <a:r>
              <a:rPr/>
              <a:t>2023-02-08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From the DMP to the Database</a:t>
            </a:r>
          </a:p>
        </p:txBody>
      </p:sp>
      <p:sp>
        <p:nvSpPr>
          <p:cNvPr id="3" name="Content Placeholder 2"/>
          <p:cNvSpPr>
            <a:spLocks noGrp="1"/>
          </p:cNvSpPr>
          <p:nvPr>
            <p:ph idx="1"/>
          </p:nvPr>
        </p:nvSpPr>
        <p:spPr/>
        <p:txBody>
          <a:bodyPr/>
          <a:lstStyle/>
          <a:p>
            <a:pPr lvl="0"/>
            <a:r>
              <a:rPr/>
              <a:t>The DMP describes what the general size and purpose of a database will be</a:t>
            </a:r>
          </a:p>
          <a:p>
            <a:pPr lvl="0"/>
            <a:r>
              <a:rPr/>
              <a:t>Collect more specific use cases</a:t>
            </a:r>
          </a:p>
          <a:p>
            <a:pPr lvl="0"/>
            <a:r>
              <a:rPr/>
              <a:t>List out the entities in the database and define their properties</a:t>
            </a:r>
          </a:p>
          <a:p>
            <a:pPr lvl="0"/>
            <a:r>
              <a:rPr/>
              <a:t>Map out how the entities fit together (which properties link them)</a:t>
            </a:r>
          </a:p>
          <a:p>
            <a:pPr lvl="0"/>
            <a:r>
              <a:rPr/>
              <a:t>Check that the mapping meets the use cases</a:t>
            </a:r>
          </a:p>
          <a:p>
            <a:pPr lvl="0"/>
            <a:r>
              <a:rPr/>
              <a:t>Build base in Airtable</a:t>
            </a:r>
          </a:p>
          <a:p>
            <a:pPr lvl="0"/>
            <a:r>
              <a:rPr/>
              <a:t>Check that the base meets the use cases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Mapping entities with Arrows.io</a:t>
            </a:r>
          </a:p>
        </p:txBody>
      </p:sp>
      <p:sp>
        <p:nvSpPr>
          <p:cNvPr id="3" name="Content Placeholder 2"/>
          <p:cNvSpPr>
            <a:spLocks noGrp="1"/>
          </p:cNvSpPr>
          <p:nvPr>
            <p:ph idx="1"/>
          </p:nvPr>
        </p:nvSpPr>
        <p:spPr/>
        <p:txBody>
          <a:bodyPr/>
          <a:lstStyle/>
          <a:p>
            <a:pPr lvl="0"/>
            <a:r>
              <a:rPr/>
              <a:t>Simple</a:t>
            </a:r>
          </a:p>
          <a:p>
            <a:pPr lvl="0"/>
            <a:r>
              <a:rPr/>
              <a:t>Allows you to add properties and label edges</a:t>
            </a:r>
          </a:p>
          <a:p>
            <a:pPr lvl="0"/>
            <a:r>
              <a:rPr/>
              <a:t>Collaborative</a:t>
            </a:r>
          </a:p>
          <a:p>
            <a:pPr lvl="0" indent="0" marL="0">
              <a:buNone/>
            </a:pPr>
            <a:r>
              <a:rPr/>
              <a:t>Example: </a:t>
            </a:r>
            <a:r>
              <a:rPr>
                <a:hlinkClick r:id="rId2"/>
              </a:rPr>
              <a:t>https://arrows.app/#/googledrive/ids=1uFfS65WW_nnppM4BTk8mQvacH3jr1KFe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Benefits of using airtable</a:t>
            </a:r>
          </a:p>
        </p:txBody>
      </p:sp>
      <p:sp>
        <p:nvSpPr>
          <p:cNvPr id="3" name="Content Placeholder 2"/>
          <p:cNvSpPr>
            <a:spLocks noGrp="1"/>
          </p:cNvSpPr>
          <p:nvPr>
            <p:ph idx="1"/>
          </p:nvPr>
        </p:nvSpPr>
        <p:spPr/>
        <p:txBody>
          <a:bodyPr/>
          <a:lstStyle/>
          <a:p>
            <a:pPr lvl="0"/>
            <a:r>
              <a:rPr/>
              <a:t>Flexible “no-code” relational databases</a:t>
            </a:r>
          </a:p>
          <a:p>
            <a:pPr lvl="0"/>
            <a:r>
              <a:rPr/>
              <a:t>Excel-like data entry interfaces</a:t>
            </a:r>
          </a:p>
          <a:p>
            <a:pPr lvl="0"/>
            <a:r>
              <a:rPr/>
              <a:t>Type controls</a:t>
            </a:r>
          </a:p>
          <a:p>
            <a:pPr lvl="0"/>
            <a:r>
              <a:rPr/>
              <a:t>Integrated automations</a:t>
            </a:r>
          </a:p>
          <a:p>
            <a:pPr lvl="0"/>
            <a:r>
              <a:rPr/>
              <a:t>Robust data and metadata APIs</a:t>
            </a:r>
          </a:p>
          <a:p>
            <a:pPr lvl="0"/>
            <a:r>
              <a:rPr/>
              <a:t>Record history</a:t>
            </a:r>
          </a:p>
          <a:p>
            <a:pPr lvl="0"/>
            <a:r>
              <a:rPr/>
              <a:t>Synced tables as sources of truth</a:t>
            </a:r>
          </a:p>
          <a:p>
            <a:pPr lvl="0"/>
            <a:r>
              <a:rPr/>
              <a:t>Ability to set fine grain controls on data entry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Drawbacks</a:t>
            </a:r>
          </a:p>
        </p:txBody>
      </p:sp>
      <p:sp>
        <p:nvSpPr>
          <p:cNvPr id="3" name="Content Placeholder 2"/>
          <p:cNvSpPr>
            <a:spLocks noGrp="1"/>
          </p:cNvSpPr>
          <p:nvPr>
            <p:ph idx="1"/>
          </p:nvPr>
        </p:nvSpPr>
        <p:spPr/>
        <p:txBody>
          <a:bodyPr/>
          <a:lstStyle/>
          <a:p>
            <a:pPr lvl="0"/>
            <a:r>
              <a:rPr/>
              <a:t>The flexibility is a blessing and a curse.</a:t>
            </a:r>
          </a:p>
          <a:p>
            <a:pPr lvl="0"/>
            <a:r>
              <a:rPr/>
              <a:t>Not built to be used with data standards</a:t>
            </a:r>
          </a:p>
          <a:p>
            <a:pPr lvl="0"/>
            <a:r>
              <a:rPr/>
              <a:t>Cannot handle reasonably large data (more than 100,000 rows)</a:t>
            </a:r>
          </a:p>
          <a:p>
            <a:pPr lvl="0"/>
            <a:r>
              <a:rPr/>
              <a:t>Cannot natively create fixed data sets from which to do analysis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Descriptions and Metadata</a:t>
            </a:r>
          </a:p>
        </p:txBody>
      </p:sp>
      <p:sp>
        <p:nvSpPr>
          <p:cNvPr id="3" name="Content Placeholder 2"/>
          <p:cNvSpPr>
            <a:spLocks noGrp="1"/>
          </p:cNvSpPr>
          <p:nvPr>
            <p:ph idx="1"/>
          </p:nvPr>
        </p:nvSpPr>
        <p:spPr/>
        <p:txBody>
          <a:bodyPr/>
          <a:lstStyle/>
          <a:p>
            <a:pPr lvl="0"/>
            <a:r>
              <a:rPr/>
              <a:t>We use field descriptions and a custom metadata table to properly document bases</a:t>
            </a:r>
          </a:p>
          <a:p>
            <a:pPr lvl="0"/>
            <a:r>
              <a:rPr/>
              <a:t>The API and manage fields tool makes this less cumbersome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Automating tasks with the API and scripting</a:t>
            </a:r>
          </a:p>
        </p:txBody>
      </p:sp>
      <p:sp>
        <p:nvSpPr>
          <p:cNvPr id="3" name="Content Placeholder 2"/>
          <p:cNvSpPr>
            <a:spLocks noGrp="1"/>
          </p:cNvSpPr>
          <p:nvPr>
            <p:ph idx="1"/>
          </p:nvPr>
        </p:nvSpPr>
        <p:spPr/>
        <p:txBody>
          <a:bodyPr/>
          <a:lstStyle/>
          <a:p>
            <a:pPr lvl="0" indent="0" marL="0">
              <a:buNone/>
            </a:pPr>
            <a:r>
              <a:rPr/>
              <a:t>Because of the robust API, we can automate data management tasks like quality control checks, metadata generation, and backups in R using our publicly available version of the </a:t>
            </a:r>
            <a:r>
              <a:rPr>
                <a:latin typeface="Courier"/>
              </a:rPr>
              <a:t>airtabler</a:t>
            </a:r>
            <a:r>
              <a:rPr/>
              <a:t> package and Github Actions.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Airtabler</a:t>
            </a:r>
          </a:p>
        </p:txBody>
      </p:sp>
      <p:sp>
        <p:nvSpPr>
          <p:cNvPr id="3" name="Content Placeholder 2"/>
          <p:cNvSpPr>
            <a:spLocks noGrp="1"/>
          </p:cNvSpPr>
          <p:nvPr>
            <p:ph idx="1"/>
          </p:nvPr>
        </p:nvSpPr>
        <p:spPr/>
        <p:txBody>
          <a:bodyPr/>
          <a:lstStyle/>
          <a:p>
            <a:pPr lvl="0"/>
            <a:r>
              <a:rPr/>
              <a:t>R interface for Airtable data and metadata APIs</a:t>
            </a:r>
          </a:p>
          <a:p>
            <a:pPr lvl="0"/>
            <a:r>
              <a:rPr/>
              <a:t>Functions for generating metadata</a:t>
            </a:r>
          </a:p>
          <a:p>
            <a:pPr lvl="0"/>
            <a:r>
              <a:rPr/>
              <a:t>Functions for exporting fixed and versioned data</a:t>
            </a:r>
          </a:p>
          <a:p>
            <a:pPr lvl="0"/>
            <a:r>
              <a:rPr>
                <a:hlinkClick r:id="rId2"/>
              </a:rPr>
              <a:t>https://github.com/ecohealthalliance/airtabler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Why not just use integrated automations?</a:t>
            </a:r>
          </a:p>
        </p:txBody>
      </p:sp>
      <p:sp>
        <p:nvSpPr>
          <p:cNvPr id="3" name="Content Placeholder 2"/>
          <p:cNvSpPr>
            <a:spLocks noGrp="1"/>
          </p:cNvSpPr>
          <p:nvPr>
            <p:ph idx="1"/>
          </p:nvPr>
        </p:nvSpPr>
        <p:spPr/>
        <p:txBody>
          <a:bodyPr/>
          <a:lstStyle/>
          <a:p>
            <a:pPr lvl="0"/>
            <a:r>
              <a:rPr/>
              <a:t>Integrated automations are not version controlled nor easily exported from a base.</a:t>
            </a:r>
          </a:p>
          <a:p>
            <a:pPr lvl="0"/>
            <a:r>
              <a:rPr/>
              <a:t>We primarily work in R and scripting in Airtable is done in JavaScript</a:t>
            </a:r>
          </a:p>
          <a:p>
            <a:pPr lvl="0"/>
            <a:r>
              <a:rPr/>
              <a:t>It is easy to document Github based automations in an Airtable base via the Airtable API</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How are data validated?</a:t>
            </a:r>
          </a:p>
        </p:txBody>
      </p:sp>
      <p:sp>
        <p:nvSpPr>
          <p:cNvPr id="3" name="Content Placeholder 2"/>
          <p:cNvSpPr>
            <a:spLocks noGrp="1"/>
          </p:cNvSpPr>
          <p:nvPr>
            <p:ph idx="1"/>
          </p:nvPr>
        </p:nvSpPr>
        <p:spPr/>
        <p:txBody>
          <a:bodyPr/>
          <a:lstStyle/>
          <a:p>
            <a:pPr lvl="0"/>
            <a:r>
              <a:rPr/>
              <a:t>Data are validated as they come in via one of two systems</a:t>
            </a:r>
          </a:p>
          <a:p>
            <a:pPr lvl="1"/>
            <a:r>
              <a:rPr/>
              <a:t>Validation reports - modifies data in Airtable</a:t>
            </a:r>
          </a:p>
          <a:p>
            <a:pPr lvl="1"/>
            <a:r>
              <a:rPr/>
              <a:t>Validation logs - does not modify data in Airtable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Data validation reports</a:t>
            </a:r>
          </a:p>
        </p:txBody>
      </p:sp>
      <p:sp>
        <p:nvSpPr>
          <p:cNvPr id="3" name="Content Placeholder 2"/>
          <p:cNvSpPr>
            <a:spLocks noGrp="1"/>
          </p:cNvSpPr>
          <p:nvPr>
            <p:ph idx="1"/>
          </p:nvPr>
        </p:nvSpPr>
        <p:spPr/>
        <p:txBody>
          <a:bodyPr/>
          <a:lstStyle/>
          <a:p>
            <a:pPr lvl="0" indent="0" marL="0">
              <a:buNone/>
            </a:pPr>
            <a:r>
              <a:rPr/>
              <a:t>Validation reports are generated as markdown documents and issues are recorded in Airtable itself. Corrections are made directly in the base. All corrections are recorded automatically in the base history which is kept for 3 years. Additionally, validation reports are archived outside of Airtable (Google Drive, AWS S3, or DropBox).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Formally trained as a Community Ecologist</a:t>
            </a:r>
          </a:p>
          <a:p>
            <a:pPr lvl="0"/>
            <a:r>
              <a:rPr/>
              <a:t>Biosurveillance Scientist [consultant] at the National Biosurveillance Integration Center</a:t>
            </a:r>
          </a:p>
          <a:p>
            <a:pPr lvl="0"/>
            <a:r>
              <a:rPr/>
              <a:t>Data Science Craft Lead at Accenture Federal Service’s Discovery Lab</a:t>
            </a:r>
          </a:p>
          <a:p>
            <a:pPr lvl="0"/>
            <a:r>
              <a:rPr/>
              <a:t>Data Librarian at EcoHealth Alliance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Data validation logs</a:t>
            </a:r>
          </a:p>
        </p:txBody>
      </p:sp>
      <p:sp>
        <p:nvSpPr>
          <p:cNvPr id="3" name="Content Placeholder 2"/>
          <p:cNvSpPr>
            <a:spLocks noGrp="1"/>
          </p:cNvSpPr>
          <p:nvPr>
            <p:ph idx="1"/>
          </p:nvPr>
        </p:nvSpPr>
        <p:spPr/>
        <p:txBody>
          <a:bodyPr/>
          <a:lstStyle/>
          <a:p>
            <a:pPr lvl="0" indent="0" marL="0">
              <a:buNone/>
            </a:pPr>
            <a:r>
              <a:rPr/>
              <a:t>Validation logs are generated and data are corrected in the log. Data are ingested into R and the original value is replaced by the corrected value from the log. The validation log continuously grows with the data and original data in Airtable remain unmodified. Corrected data releases are published after each pass through the validation code.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Where do we end up?</a:t>
            </a:r>
          </a:p>
        </p:txBody>
      </p:sp>
      <p:sp>
        <p:nvSpPr>
          <p:cNvPr id="3" name="Content Placeholder 2"/>
          <p:cNvSpPr>
            <a:spLocks noGrp="1"/>
          </p:cNvSpPr>
          <p:nvPr>
            <p:ph idx="1"/>
          </p:nvPr>
        </p:nvSpPr>
        <p:spPr/>
        <p:txBody>
          <a:bodyPr/>
          <a:lstStyle/>
          <a:p>
            <a:pPr lvl="0"/>
            <a:r>
              <a:rPr/>
              <a:t>Airtable works well for 95% of database needs at EHA</a:t>
            </a:r>
          </a:p>
          <a:p>
            <a:pPr lvl="0"/>
            <a:r>
              <a:rPr/>
              <a:t>It is easy to use version controlled code for checking, displaying, and analyzing data</a:t>
            </a:r>
          </a:p>
          <a:p>
            <a:pPr lvl="0"/>
            <a:r>
              <a:rPr/>
              <a:t>Combined with careful planning in the DMP, versioned exports deposited into data repositories fit nicely into the FAIR framework</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Where are we going?</a:t>
            </a:r>
          </a:p>
        </p:txBody>
      </p:sp>
      <p:sp>
        <p:nvSpPr>
          <p:cNvPr id="3" name="Content Placeholder 2"/>
          <p:cNvSpPr>
            <a:spLocks noGrp="1"/>
          </p:cNvSpPr>
          <p:nvPr>
            <p:ph idx="1"/>
          </p:nvPr>
        </p:nvSpPr>
        <p:spPr/>
        <p:txBody>
          <a:bodyPr/>
          <a:lstStyle/>
          <a:p>
            <a:pPr lvl="0" indent="0" marL="0">
              <a:spcBef>
                <a:spcPts val="3000"/>
              </a:spcBef>
              <a:buNone/>
            </a:pPr>
            <a:r>
              <a:rPr b="1"/>
              <a:t>Automating data deposition</a:t>
            </a:r>
          </a:p>
          <a:p>
            <a:pPr lvl="0" indent="0" marL="0">
              <a:buNone/>
            </a:pPr>
            <a:r>
              <a:rPr/>
              <a:t>We are currently working on creating data exports from Airtable that can be directly deposited into repositories after human review.</a:t>
            </a:r>
          </a:p>
          <a:p>
            <a:pPr lvl="0" indent="0" marL="0">
              <a:spcBef>
                <a:spcPts val="3000"/>
              </a:spcBef>
              <a:buNone/>
            </a:pPr>
            <a:r>
              <a:rPr b="1"/>
              <a:t>One Health Data Standard Suite</a:t>
            </a:r>
          </a:p>
          <a:p>
            <a:pPr lvl="0" indent="0" marL="0">
              <a:buNone/>
            </a:pPr>
            <a:r>
              <a:rPr/>
              <a:t>Because of the interdisciplinary nature of our work, it can be difficult for researchers to pick a single data standard or single repository for their data.</a:t>
            </a:r>
          </a:p>
          <a:p>
            <a:pPr lvl="0" indent="0" marL="0">
              <a:buNone/>
            </a:pPr>
            <a:r>
              <a:rPr/>
              <a:t>We are currently compiling a set of data standards that will cover the majority of projects conducted at EHA.</a:t>
            </a:r>
          </a:p>
          <a:p>
            <a:pPr lvl="0" indent="0" marL="0">
              <a:spcBef>
                <a:spcPts val="3000"/>
              </a:spcBef>
              <a:buNone/>
            </a:pPr>
            <a:r>
              <a:rPr b="1"/>
              <a:t>Automated research output catalog</a:t>
            </a:r>
          </a:p>
          <a:p>
            <a:pPr lvl="0" indent="0" marL="0">
              <a:buNone/>
            </a:pPr>
            <a:r>
              <a:rPr/>
              <a:t>So that our work is easier to find and build off of internally, we are building a research output catalog. The DMPTool makes it possible to link research outputs to DMPs in a central place and provides an API for accessing that data programatically. We will leverage that linked data to produce a catalog in Airtable.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Thanks!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Sources of Truth</a:t>
            </a:r>
          </a:p>
        </p:txBody>
      </p:sp>
      <p:sp>
        <p:nvSpPr>
          <p:cNvPr id="3" name="Content Placeholder 2"/>
          <p:cNvSpPr>
            <a:spLocks noGrp="1"/>
          </p:cNvSpPr>
          <p:nvPr>
            <p:ph idx="1"/>
          </p:nvPr>
        </p:nvSpPr>
        <p:spPr/>
        <p:txBody>
          <a:bodyPr/>
          <a:lstStyle/>
          <a:p>
            <a:pPr lvl="0" indent="0" marL="0">
              <a:buNone/>
            </a:pPr>
            <a:r>
              <a:rPr/>
              <a:t>Tables can be synced across bases - allowing users to create single authoritative sources for a particular data type and use them across many bases.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EHA Reproducibility best practices</a:t>
            </a:r>
          </a:p>
        </p:txBody>
      </p:sp>
      <p:sp>
        <p:nvSpPr>
          <p:cNvPr id="3" name="Content Placeholder 2"/>
          <p:cNvSpPr>
            <a:spLocks noGrp="1"/>
          </p:cNvSpPr>
          <p:nvPr>
            <p:ph idx="1"/>
          </p:nvPr>
        </p:nvSpPr>
        <p:spPr/>
        <p:txBody>
          <a:bodyPr/>
          <a:lstStyle/>
          <a:p>
            <a:pPr lvl="0"/>
            <a:r>
              <a:rPr/>
              <a:t>EHA’s best practices include</a:t>
            </a:r>
          </a:p>
          <a:p>
            <a:pPr lvl="1"/>
            <a:r>
              <a:rPr/>
              <a:t>GIT backed code</a:t>
            </a:r>
          </a:p>
          <a:p>
            <a:pPr lvl="1"/>
            <a:r>
              <a:rPr/>
              <a:t>Using reliable, cloud based data stores</a:t>
            </a:r>
          </a:p>
          <a:p>
            <a:pPr lvl="1"/>
            <a:r>
              <a:rPr/>
              <a:t>Creating redundancy in data access</a:t>
            </a:r>
          </a:p>
          <a:p>
            <a:pPr lvl="1"/>
            <a:r>
              <a:rPr/>
              <a:t>Documenting processes/data early and updating documents often</a:t>
            </a:r>
          </a:p>
          <a:p>
            <a:pPr lvl="1"/>
            <a:r>
              <a:rPr/>
              <a:t>Re-Using templates and resources where appropriate</a:t>
            </a:r>
          </a:p>
          <a:p>
            <a:pPr lvl="1"/>
            <a:r>
              <a:rPr/>
              <a:t>Storing DMPs in DMPTool.org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What do I do as a data librarian?</a:t>
            </a:r>
          </a:p>
        </p:txBody>
      </p:sp>
      <p:sp>
        <p:nvSpPr>
          <p:cNvPr id="3" name="Content Placeholder 2"/>
          <p:cNvSpPr>
            <a:spLocks noGrp="1"/>
          </p:cNvSpPr>
          <p:nvPr>
            <p:ph idx="1"/>
          </p:nvPr>
        </p:nvSpPr>
        <p:spPr/>
        <p:txBody>
          <a:bodyPr/>
          <a:lstStyle/>
          <a:p>
            <a:pPr lvl="0"/>
            <a:r>
              <a:rPr/>
              <a:t>Develop the data/research output curation strategy for EHA</a:t>
            </a:r>
          </a:p>
          <a:p>
            <a:pPr lvl="0"/>
            <a:r>
              <a:rPr/>
              <a:t>Maintain knowledge bases</a:t>
            </a:r>
          </a:p>
          <a:p>
            <a:pPr lvl="0"/>
            <a:r>
              <a:rPr/>
              <a:t>Help teams with grant submissions</a:t>
            </a:r>
          </a:p>
          <a:p>
            <a:pPr lvl="0"/>
            <a:r>
              <a:rPr/>
              <a:t>Write code to automate data curation activities</a:t>
            </a:r>
          </a:p>
          <a:p>
            <a:pPr lvl="0"/>
            <a:r>
              <a:rPr/>
              <a:t>Ask data related questions at seminar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What are we going to talk about today</a:t>
            </a:r>
          </a:p>
        </p:txBody>
      </p:sp>
      <p:sp>
        <p:nvSpPr>
          <p:cNvPr id="3" name="Content Placeholder 2"/>
          <p:cNvSpPr>
            <a:spLocks noGrp="1"/>
          </p:cNvSpPr>
          <p:nvPr>
            <p:ph idx="1"/>
          </p:nvPr>
        </p:nvSpPr>
        <p:spPr/>
        <p:txBody>
          <a:bodyPr/>
          <a:lstStyle/>
          <a:p>
            <a:pPr lvl="0"/>
            <a:r>
              <a:rPr/>
              <a:t>EcoHeath Alliance’s general data management workflow in the context of Airtable</a:t>
            </a:r>
          </a:p>
          <a:p>
            <a:pPr lvl="0"/>
            <a:r>
              <a:rPr/>
              <a:t>Our immediate goal is to produce high quality data that is FAIR with as little friction as possible</a:t>
            </a:r>
          </a:p>
          <a:p>
            <a:pPr lvl="0"/>
            <a:r>
              <a:rPr/>
              <a:t>Near term, we would like that FAIR data to be structured and documented in such a way that harmonization is a relatively painless process.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What is FAIR data?</a:t>
            </a:r>
          </a:p>
        </p:txBody>
      </p:sp>
      <p:sp>
        <p:nvSpPr>
          <p:cNvPr id="3" name="Content Placeholder 2"/>
          <p:cNvSpPr>
            <a:spLocks noGrp="1"/>
          </p:cNvSpPr>
          <p:nvPr>
            <p:ph idx="1"/>
          </p:nvPr>
        </p:nvSpPr>
        <p:spPr/>
        <p:txBody>
          <a:bodyPr/>
          <a:lstStyle/>
          <a:p>
            <a:pPr lvl="0" indent="0" marL="0">
              <a:buNone/>
            </a:pPr>
            <a:r>
              <a:rPr i="1"/>
              <a:t>F</a:t>
            </a:r>
            <a:r>
              <a:rPr/>
              <a:t>indable </a:t>
            </a:r>
            <a:r>
              <a:rPr i="1"/>
              <a:t>A</a:t>
            </a:r>
            <a:r>
              <a:rPr/>
              <a:t>ccessible </a:t>
            </a:r>
            <a:r>
              <a:rPr i="1"/>
              <a:t>I</a:t>
            </a:r>
            <a:r>
              <a:rPr/>
              <a:t>nteroperable and </a:t>
            </a:r>
            <a:r>
              <a:rPr i="1"/>
              <a:t>R</a:t>
            </a:r>
            <a:r>
              <a:rPr/>
              <a:t>eusable</a:t>
            </a:r>
          </a:p>
          <a:p>
            <a:pPr lvl="0"/>
            <a:r>
              <a:rPr/>
              <a:t>FAIR Data can be found, interpreted, and linked by computers and the humans who operate them</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How do we acheive FAIR status?</a:t>
            </a:r>
          </a:p>
        </p:txBody>
      </p:sp>
      <p:sp>
        <p:nvSpPr>
          <p:cNvPr id="3" name="Content Placeholder 2"/>
          <p:cNvSpPr>
            <a:spLocks noGrp="1"/>
          </p:cNvSpPr>
          <p:nvPr>
            <p:ph idx="1"/>
          </p:nvPr>
        </p:nvSpPr>
        <p:spPr/>
        <p:txBody>
          <a:bodyPr/>
          <a:lstStyle/>
          <a:p>
            <a:pPr lvl="0"/>
            <a:r>
              <a:rPr/>
              <a:t>Well described data is deposited in searchable repositories in interoperable file formats</a:t>
            </a:r>
          </a:p>
          <a:p>
            <a:pPr lvl="0"/>
            <a:r>
              <a:rPr/>
              <a:t>To help with this process, we lean heavily on Data Management Plans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What is a Data Management Plan?</a:t>
            </a:r>
          </a:p>
        </p:txBody>
      </p:sp>
      <p:sp>
        <p:nvSpPr>
          <p:cNvPr id="3" name="Content Placeholder 2"/>
          <p:cNvSpPr>
            <a:spLocks noGrp="1"/>
          </p:cNvSpPr>
          <p:nvPr>
            <p:ph idx="1"/>
          </p:nvPr>
        </p:nvSpPr>
        <p:spPr/>
        <p:txBody>
          <a:bodyPr/>
          <a:lstStyle/>
          <a:p>
            <a:pPr lvl="0" indent="0" marL="0">
              <a:buNone/>
            </a:pPr>
            <a:r>
              <a:rPr/>
              <a:t>Data management plans (DMP) are living documents that help structure the creation and management of data throughout the lifecycle of a project.</a:t>
            </a:r>
          </a:p>
          <a:p>
            <a:pPr lvl="0" indent="0" marL="0">
              <a:buNone/>
            </a:pPr>
            <a:r>
              <a:rPr/>
              <a:t>DMPs are flexible and do not force researchers to choose a particular technology set but rather ask probing questions.</a:t>
            </a:r>
          </a:p>
          <a:p>
            <a:pPr lvl="0" indent="0" marL="0">
              <a:buNone/>
            </a:pPr>
            <a:r>
              <a:rPr/>
              <a:t>Organizing data management in this way provides a common framework for EHA think about data without requiring specific technologies be used in the research workflow.</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How do DMPs benefit EHA researchers?</a:t>
            </a:r>
          </a:p>
        </p:txBody>
      </p:sp>
      <p:sp>
        <p:nvSpPr>
          <p:cNvPr id="3" name="Content Placeholder 2"/>
          <p:cNvSpPr>
            <a:spLocks noGrp="1"/>
          </p:cNvSpPr>
          <p:nvPr>
            <p:ph idx="1"/>
          </p:nvPr>
        </p:nvSpPr>
        <p:spPr/>
        <p:txBody>
          <a:bodyPr/>
          <a:lstStyle/>
          <a:p>
            <a:pPr lvl="0"/>
            <a:r>
              <a:rPr/>
              <a:t>They provide a scaffold for researchers to conceptualize their project</a:t>
            </a:r>
          </a:p>
          <a:p>
            <a:pPr lvl="1"/>
            <a:r>
              <a:rPr/>
              <a:t>Data life cycle, Resources needed, etc.</a:t>
            </a:r>
          </a:p>
          <a:p>
            <a:pPr lvl="0"/>
            <a:r>
              <a:rPr/>
              <a:t>They make it easier collaborate</a:t>
            </a:r>
          </a:p>
          <a:p>
            <a:pPr lvl="1"/>
            <a:r>
              <a:rPr/>
              <a:t>Defining responsibilities, Committing to using data standards, Documenting how the project works</a:t>
            </a:r>
          </a:p>
          <a:p>
            <a:pPr lvl="0"/>
            <a:r>
              <a:rPr/>
              <a:t>They make it easier for data to be reused</a:t>
            </a:r>
          </a:p>
          <a:p>
            <a:pPr lvl="1"/>
            <a:r>
              <a:rPr/>
              <a:t>Researchers get more citations, their effort contributes to knowledge creation in unexpected ways, and their results become more reproducible</a:t>
            </a:r>
          </a:p>
          <a:p>
            <a:pPr lvl="0"/>
            <a:r>
              <a:rPr/>
              <a:t>DMPs are becoming more important in funding decisions</a:t>
            </a:r>
          </a:p>
          <a:p>
            <a:pPr lvl="1"/>
            <a:r>
              <a:rPr/>
              <a:t>NIH, NSF, NASA, Wellcome Trust, etc.</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lvl="0" indent="0" marL="0">
              <a:buNone/>
            </a:pPr>
            <a:r>
              <a:rPr/>
              <a:t>DMP’s connect components of your research</a:t>
            </a:r>
          </a:p>
        </p:txBody>
      </p:sp>
      <p:sp>
        <p:nvSpPr>
          <p:cNvPr id="3" name="Content Placeholder 2"/>
          <p:cNvSpPr>
            <a:spLocks noGrp="1"/>
          </p:cNvSpPr>
          <p:nvPr>
            <p:ph idx="1"/>
          </p:nvPr>
        </p:nvSpPr>
        <p:spPr/>
        <p:txBody>
          <a:bodyPr/>
          <a:lstStyle/>
          <a:p>
            <a:pPr lvl="0"/>
            <a:r>
              <a:rPr/>
              <a:t>The DMP uses persistent identifiers (PIDs) to connect authors, publications, data stored in repositories, github repositories, and other components of the research workflow. Some of this occurs automagically, other items must be curated by hand.</a:t>
            </a:r>
          </a:p>
          <a:p>
            <a:pPr lvl="0"/>
          </a:p>
        </p:txBody>
      </p:sp>
    </p:spTree>
  </p:cSld>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An Overview of the EcoHealth Alliance Data Management Workflow</dc:title>
  <dc:creator>Collin Schwantes</dc:creator>
  <cp:keywords/>
  <dcterms:created xsi:type="dcterms:W3CDTF">2023-02-08T16:51:00Z</dcterms:created>
  <dcterms:modified xsi:type="dcterms:W3CDTF">2023-02-08T10:51:01Z</dcterms:modified>
  <cp:lastModifiedBy>collinschwantes</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2023-02-08</vt:lpwstr>
  </property>
  <property fmtid="{D5CDD505-2E9C-101B-9397-08002B2CF9AE}" pid="3" name="output">
    <vt:lpwstr>ehastyle::eha_avenir_pptx</vt:lpwstr>
  </property>
</Properties>
</file>