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NUL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8" r:id="rId21"/>
    <p:sldId id="279" r:id="rId22"/>
    <p:sldId id="280" r:id="rId23"/>
    <p:sldId id="281" r:id="rId24"/>
    <p:sldId id="282" r:id="rId25"/>
    <p:sldId id="283"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4"/>
    <p:restoredTop sz="72989"/>
  </p:normalViewPr>
  <p:slideViewPr>
    <p:cSldViewPr snapToGrid="0" snapToObjects="1">
      <p:cViewPr varScale="1">
        <p:scale>
          <a:sx n="81" d="100"/>
          <a:sy n="81"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D14B4-74C4-8945-9B0E-FF791C078723}" type="datetimeFigureOut">
              <a:rPr lang="en-US" smtClean="0"/>
              <a:t>2/8/23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35947-7BE0-1448-8EC8-0C5E72264D8C}" type="slidenum">
              <a:rPr lang="en-US" smtClean="0"/>
              <a:t>‹#›</a:t>
            </a:fld>
            <a:endParaRPr lang="en-US" dirty="0"/>
          </a:p>
        </p:txBody>
      </p:sp>
    </p:spTree>
    <p:extLst>
      <p:ext uri="{BB962C8B-B14F-4D97-AF65-F5344CB8AC3E}">
        <p14:creationId xmlns:p14="http://schemas.microsoft.com/office/powerpoint/2010/main" val="177599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2</a:t>
            </a:fld>
            <a:endParaRPr lang="en-US" dirty="0"/>
          </a:p>
        </p:txBody>
      </p:sp>
    </p:spTree>
    <p:extLst>
      <p:ext uri="{BB962C8B-B14F-4D97-AF65-F5344CB8AC3E}">
        <p14:creationId xmlns:p14="http://schemas.microsoft.com/office/powerpoint/2010/main" val="104837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currently working on creating data exports from Airtable that can be directly deposited into repositories after human review.</a:t>
            </a:r>
          </a:p>
          <a:p>
            <a:pPr marL="0" lvl="0" indent="0">
              <a:buNone/>
            </a:pPr>
            <a:br>
              <a:rPr lang="en-US" dirty="0"/>
            </a:br>
            <a:r>
              <a:rPr lang="en-US" dirty="0"/>
              <a:t>Because of the interdisciplinary nature of our work, it can be difficult for researchers to pick a single data standard or single repository for their data. We are currently compiling a set of data standards that will cover the majority of projects conducted at EHA</a:t>
            </a:r>
          </a:p>
          <a:p>
            <a:pPr marL="0" lv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our work is easier to find and build off of internally, we are building a research output catalog. The </a:t>
            </a:r>
            <a:r>
              <a:rPr lang="en-US" dirty="0" err="1"/>
              <a:t>DMPTool</a:t>
            </a:r>
            <a:r>
              <a:rPr lang="en-US" dirty="0"/>
              <a:t> makes it possible to link research outputs to DMPs in a central place and provides an API for accessing that data </a:t>
            </a:r>
            <a:r>
              <a:rPr lang="en-US" dirty="0" err="1"/>
              <a:t>programatically</a:t>
            </a:r>
            <a:r>
              <a:rPr lang="en-US" dirty="0"/>
              <a:t>. We will leverage that linked data to produce a catalog in Airtable.</a:t>
            </a:r>
          </a:p>
          <a:p>
            <a:pPr marL="0" lvl="0" indent="0">
              <a:buNone/>
            </a:pPr>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22</a:t>
            </a:fld>
            <a:endParaRPr lang="en-US" dirty="0"/>
          </a:p>
        </p:txBody>
      </p:sp>
    </p:spTree>
    <p:extLst>
      <p:ext uri="{BB962C8B-B14F-4D97-AF65-F5344CB8AC3E}">
        <p14:creationId xmlns:p14="http://schemas.microsoft.com/office/powerpoint/2010/main" val="184274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en-US" dirty="0"/>
              <a:t>Data management plans (DMP) are living documents that help structure the creation and management of data throughout the lifecycle of a project.</a:t>
            </a:r>
          </a:p>
          <a:p>
            <a:pPr marL="0" lvl="0" indent="0">
              <a:buNone/>
            </a:pPr>
            <a:r>
              <a:rPr lang="en-US" dirty="0"/>
              <a:t>DMPs are flexible and do not force researchers to choose a particular technology set but rather ask probing questions.</a:t>
            </a:r>
          </a:p>
          <a:p>
            <a:pPr marL="0" lvl="0" indent="0">
              <a:buNone/>
            </a:pPr>
            <a:r>
              <a:rPr lang="en-US" dirty="0"/>
              <a:t>Organizing data management in this way provides a common framework for EHA think about data without requiring specific technologies be used in the research workflow.</a:t>
            </a:r>
          </a:p>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7</a:t>
            </a:fld>
            <a:endParaRPr lang="en-US" dirty="0"/>
          </a:p>
        </p:txBody>
      </p:sp>
    </p:spTree>
    <p:extLst>
      <p:ext uri="{BB962C8B-B14F-4D97-AF65-F5344CB8AC3E}">
        <p14:creationId xmlns:p14="http://schemas.microsoft.com/office/powerpoint/2010/main" val="41309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8</a:t>
            </a:fld>
            <a:endParaRPr lang="en-US" dirty="0"/>
          </a:p>
        </p:txBody>
      </p:sp>
    </p:spTree>
    <p:extLst>
      <p:ext uri="{BB962C8B-B14F-4D97-AF65-F5344CB8AC3E}">
        <p14:creationId xmlns:p14="http://schemas.microsoft.com/office/powerpoint/2010/main" val="403747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DMP uses persistent identifiers (PIDs) to connect authors, publications, data stored in repositories, GitHub repositories, and other components of the research workflow. Some of this occurs automagically, other items must be curated by hand.</a:t>
            </a:r>
          </a:p>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9</a:t>
            </a:fld>
            <a:endParaRPr lang="en-US" dirty="0"/>
          </a:p>
        </p:txBody>
      </p:sp>
    </p:spTree>
    <p:extLst>
      <p:ext uri="{BB962C8B-B14F-4D97-AF65-F5344CB8AC3E}">
        <p14:creationId xmlns:p14="http://schemas.microsoft.com/office/powerpoint/2010/main" val="3284517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10</a:t>
            </a:fld>
            <a:endParaRPr lang="en-US" dirty="0"/>
          </a:p>
        </p:txBody>
      </p:sp>
    </p:spTree>
    <p:extLst>
      <p:ext uri="{BB962C8B-B14F-4D97-AF65-F5344CB8AC3E}">
        <p14:creationId xmlns:p14="http://schemas.microsoft.com/office/powerpoint/2010/main" val="924064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11</a:t>
            </a:fld>
            <a:endParaRPr lang="en-US" dirty="0"/>
          </a:p>
        </p:txBody>
      </p:sp>
    </p:spTree>
    <p:extLst>
      <p:ext uri="{BB962C8B-B14F-4D97-AF65-F5344CB8AC3E}">
        <p14:creationId xmlns:p14="http://schemas.microsoft.com/office/powerpoint/2010/main" val="167935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the robust API, we can automate data management tasks like quality control checks, metadata generation, and backups in R using our publicly available version of the </a:t>
            </a:r>
            <a:r>
              <a:rPr lang="en-US" dirty="0">
                <a:latin typeface="Courier"/>
              </a:rPr>
              <a:t>airtabler</a:t>
            </a:r>
            <a:r>
              <a:rPr lang="en-US" dirty="0"/>
              <a:t> package and GitHub Actions.</a:t>
            </a:r>
          </a:p>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15</a:t>
            </a:fld>
            <a:endParaRPr lang="en-US" dirty="0"/>
          </a:p>
        </p:txBody>
      </p:sp>
    </p:spTree>
    <p:extLst>
      <p:ext uri="{BB962C8B-B14F-4D97-AF65-F5344CB8AC3E}">
        <p14:creationId xmlns:p14="http://schemas.microsoft.com/office/powerpoint/2010/main" val="80307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p>
        </p:txBody>
      </p:sp>
      <p:sp>
        <p:nvSpPr>
          <p:cNvPr id="4" name="Slide Number Placeholder 3"/>
          <p:cNvSpPr>
            <a:spLocks noGrp="1"/>
          </p:cNvSpPr>
          <p:nvPr>
            <p:ph type="sldNum" sz="quarter" idx="5"/>
          </p:nvPr>
        </p:nvSpPr>
        <p:spPr/>
        <p:txBody>
          <a:bodyPr/>
          <a:lstStyle/>
          <a:p>
            <a:fld id="{8BD35947-7BE0-1448-8EC8-0C5E72264D8C}" type="slidenum">
              <a:rPr lang="en-US" smtClean="0"/>
              <a:t>16</a:t>
            </a:fld>
            <a:endParaRPr lang="en-US" dirty="0"/>
          </a:p>
        </p:txBody>
      </p:sp>
    </p:spTree>
    <p:extLst>
      <p:ext uri="{BB962C8B-B14F-4D97-AF65-F5344CB8AC3E}">
        <p14:creationId xmlns:p14="http://schemas.microsoft.com/office/powerpoint/2010/main" val="137117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D35947-7BE0-1448-8EC8-0C5E72264D8C}" type="slidenum">
              <a:rPr lang="en-US" smtClean="0"/>
              <a:t>19</a:t>
            </a:fld>
            <a:endParaRPr lang="en-US" dirty="0"/>
          </a:p>
        </p:txBody>
      </p:sp>
    </p:spTree>
    <p:extLst>
      <p:ext uri="{BB962C8B-B14F-4D97-AF65-F5344CB8AC3E}">
        <p14:creationId xmlns:p14="http://schemas.microsoft.com/office/powerpoint/2010/main" val="2305797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2/8/23</a:t>
            </a:fld>
            <a:endParaRPr lang="en-US" dirty="0"/>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dirty="0"/>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dirty="0"/>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2/8/23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dirty="0"/>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2/8/23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dirty="0"/>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2/8/23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dirty="0"/>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2/8/23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dirty="0"/>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2/8/23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dirty="0"/>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2/8/23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dirty="0"/>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2/8/23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dirty="0"/>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2/8/23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dirty="0"/>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2/8/23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dirty="0"/>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2/8/23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dirty="0"/>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2/8/23</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ecohealthalliance/airtabl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rPr dirty="0"/>
              <a:t>An Overview of the EcoHealth Alliance Data Management Workflow</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br>
              <a:rPr dirty="0"/>
            </a:br>
            <a:br>
              <a:rPr dirty="0"/>
            </a:br>
            <a:r>
              <a:rPr dirty="0"/>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rPr dirty="0"/>
              <a:t>2023-02-08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From the DMP to the Database</a:t>
            </a:r>
          </a:p>
        </p:txBody>
      </p:sp>
      <p:sp>
        <p:nvSpPr>
          <p:cNvPr id="3" name="Content Placeholder 2"/>
          <p:cNvSpPr>
            <a:spLocks noGrp="1"/>
          </p:cNvSpPr>
          <p:nvPr>
            <p:ph idx="1"/>
          </p:nvPr>
        </p:nvSpPr>
        <p:spPr/>
        <p:txBody>
          <a:bodyPr/>
          <a:lstStyle/>
          <a:p>
            <a:pPr lvl="0"/>
            <a:r>
              <a:rPr dirty="0"/>
              <a:t>The DMP describes what the general size and purpose of a database will be</a:t>
            </a:r>
          </a:p>
          <a:p>
            <a:pPr lvl="0"/>
            <a:r>
              <a:rPr dirty="0"/>
              <a:t>Collect more specific use cases</a:t>
            </a:r>
          </a:p>
          <a:p>
            <a:pPr lvl="0"/>
            <a:r>
              <a:rPr dirty="0"/>
              <a:t>List out the entities in the database and define their properties</a:t>
            </a:r>
          </a:p>
          <a:p>
            <a:pPr lvl="0"/>
            <a:r>
              <a:rPr dirty="0"/>
              <a:t>Map out how the entities fit together (which properties link them)</a:t>
            </a:r>
          </a:p>
          <a:p>
            <a:pPr lvl="0"/>
            <a:r>
              <a:rPr dirty="0"/>
              <a:t>Check that the mapping meets the use cases</a:t>
            </a:r>
          </a:p>
          <a:p>
            <a:pPr lvl="0"/>
            <a:r>
              <a:rPr dirty="0"/>
              <a:t>Build base in Airtable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Mapping entities with </a:t>
            </a:r>
            <a:r>
              <a:rPr dirty="0" err="1"/>
              <a:t>Arrows.</a:t>
            </a:r>
            <a:r>
              <a:rPr lang="en-US" dirty="0" err="1"/>
              <a:t>app</a:t>
            </a:r>
            <a:endParaRPr dirty="0"/>
          </a:p>
        </p:txBody>
      </p:sp>
      <p:sp>
        <p:nvSpPr>
          <p:cNvPr id="3" name="Content Placeholder 2"/>
          <p:cNvSpPr>
            <a:spLocks noGrp="1"/>
          </p:cNvSpPr>
          <p:nvPr>
            <p:ph idx="1"/>
          </p:nvPr>
        </p:nvSpPr>
        <p:spPr/>
        <p:txBody>
          <a:bodyPr/>
          <a:lstStyle/>
          <a:p>
            <a:pPr lvl="0"/>
            <a:r>
              <a:rPr dirty="0"/>
              <a:t>Simple</a:t>
            </a:r>
          </a:p>
          <a:p>
            <a:pPr lvl="0"/>
            <a:r>
              <a:rPr dirty="0"/>
              <a:t>Allows you to add properties and label edges</a:t>
            </a:r>
          </a:p>
          <a:p>
            <a:pPr lvl="0"/>
            <a:r>
              <a:rPr dirty="0"/>
              <a:t>Collaborative</a:t>
            </a:r>
          </a:p>
        </p:txBody>
      </p:sp>
      <p:pic>
        <p:nvPicPr>
          <p:cNvPr id="5" name="Picture 4" descr="A picture containing timeline&#10;&#10;Description automatically generated">
            <a:extLst>
              <a:ext uri="{FF2B5EF4-FFF2-40B4-BE49-F238E27FC236}">
                <a16:creationId xmlns:a16="http://schemas.microsoft.com/office/drawing/2014/main" id="{E2959638-E6EB-6EB9-3AAF-C69C8BF6CE63}"/>
              </a:ext>
            </a:extLst>
          </p:cNvPr>
          <p:cNvPicPr>
            <a:picLocks noChangeAspect="1"/>
          </p:cNvPicPr>
          <p:nvPr/>
        </p:nvPicPr>
        <p:blipFill>
          <a:blip r:embed="rId3"/>
          <a:stretch>
            <a:fillRect/>
          </a:stretch>
        </p:blipFill>
        <p:spPr>
          <a:xfrm>
            <a:off x="2932386" y="2817216"/>
            <a:ext cx="7772400" cy="31921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Benefits of using </a:t>
            </a:r>
            <a:r>
              <a:rPr lang="en-US" dirty="0"/>
              <a:t>Airtable</a:t>
            </a:r>
            <a:endParaRPr dirty="0"/>
          </a:p>
        </p:txBody>
      </p:sp>
      <p:sp>
        <p:nvSpPr>
          <p:cNvPr id="3" name="Content Placeholder 2"/>
          <p:cNvSpPr>
            <a:spLocks noGrp="1"/>
          </p:cNvSpPr>
          <p:nvPr>
            <p:ph idx="1"/>
          </p:nvPr>
        </p:nvSpPr>
        <p:spPr/>
        <p:txBody>
          <a:bodyPr/>
          <a:lstStyle/>
          <a:p>
            <a:pPr lvl="0"/>
            <a:r>
              <a:rPr dirty="0"/>
              <a:t>Flexible “no-code” relational databases</a:t>
            </a:r>
          </a:p>
          <a:p>
            <a:pPr lvl="0"/>
            <a:r>
              <a:rPr dirty="0"/>
              <a:t>Excel-like data entry interfaces</a:t>
            </a:r>
          </a:p>
          <a:p>
            <a:pPr lvl="0"/>
            <a:r>
              <a:rPr dirty="0"/>
              <a:t>Type controls</a:t>
            </a:r>
          </a:p>
          <a:p>
            <a:pPr lvl="0"/>
            <a:r>
              <a:rPr dirty="0"/>
              <a:t>Integrated automations</a:t>
            </a:r>
          </a:p>
          <a:p>
            <a:pPr lvl="0"/>
            <a:r>
              <a:rPr dirty="0"/>
              <a:t>Robust data and metadata APIs</a:t>
            </a:r>
          </a:p>
          <a:p>
            <a:pPr lvl="0"/>
            <a:r>
              <a:rPr dirty="0"/>
              <a:t>Record history</a:t>
            </a:r>
          </a:p>
          <a:p>
            <a:pPr lvl="0"/>
            <a:r>
              <a:rPr dirty="0"/>
              <a:t>Ability to set fine grain controls on data entry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Drawbacks</a:t>
            </a:r>
          </a:p>
        </p:txBody>
      </p:sp>
      <p:sp>
        <p:nvSpPr>
          <p:cNvPr id="3" name="Content Placeholder 2"/>
          <p:cNvSpPr>
            <a:spLocks noGrp="1"/>
          </p:cNvSpPr>
          <p:nvPr>
            <p:ph idx="1"/>
          </p:nvPr>
        </p:nvSpPr>
        <p:spPr/>
        <p:txBody>
          <a:bodyPr/>
          <a:lstStyle/>
          <a:p>
            <a:pPr lvl="0"/>
            <a:r>
              <a:rPr dirty="0"/>
              <a:t>The flexibility is a blessing and a curse.</a:t>
            </a:r>
          </a:p>
          <a:p>
            <a:pPr lvl="0"/>
            <a:r>
              <a:rPr dirty="0"/>
              <a:t>Not built to be used with data standards</a:t>
            </a:r>
          </a:p>
          <a:p>
            <a:pPr lvl="0"/>
            <a:r>
              <a:rPr dirty="0"/>
              <a:t>Cannot handle reasonably large data (more than 100,000 rows)</a:t>
            </a:r>
          </a:p>
          <a:p>
            <a:pPr lvl="0"/>
            <a:r>
              <a:rPr dirty="0"/>
              <a:t>Cannot natively create fixed data sets </a:t>
            </a:r>
            <a:r>
              <a:rPr lang="en-US" dirty="0"/>
              <a:t>for</a:t>
            </a:r>
            <a:r>
              <a:rPr dirty="0"/>
              <a: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Descriptions and Metadata</a:t>
            </a:r>
          </a:p>
        </p:txBody>
      </p:sp>
      <p:sp>
        <p:nvSpPr>
          <p:cNvPr id="3" name="Content Placeholder 2"/>
          <p:cNvSpPr>
            <a:spLocks noGrp="1"/>
          </p:cNvSpPr>
          <p:nvPr>
            <p:ph idx="1"/>
          </p:nvPr>
        </p:nvSpPr>
        <p:spPr/>
        <p:txBody>
          <a:bodyPr/>
          <a:lstStyle/>
          <a:p>
            <a:pPr lvl="0"/>
            <a:r>
              <a:rPr dirty="0"/>
              <a:t>We use field descriptions and a custom metadata table to properly document bases</a:t>
            </a:r>
          </a:p>
          <a:p>
            <a:pPr lvl="0"/>
            <a:r>
              <a:rPr dirty="0"/>
              <a:t>The API and manage fields tool makes this less cumbersome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Automating tasks with the API and scripting</a:t>
            </a:r>
          </a:p>
        </p:txBody>
      </p:sp>
      <p:sp>
        <p:nvSpPr>
          <p:cNvPr id="3" name="Content Placeholder 2"/>
          <p:cNvSpPr>
            <a:spLocks noGrp="1"/>
          </p:cNvSpPr>
          <p:nvPr>
            <p:ph idx="1"/>
          </p:nvPr>
        </p:nvSpPr>
        <p:spPr/>
        <p:txBody>
          <a:bodyPr/>
          <a:lstStyle/>
          <a:p>
            <a:pPr lvl="0">
              <a:buFontTx/>
              <a:buChar char="-"/>
            </a:pPr>
            <a:r>
              <a:rPr lang="en-US" dirty="0"/>
              <a:t>Q</a:t>
            </a:r>
            <a:r>
              <a:rPr dirty="0"/>
              <a:t>uality control checks, </a:t>
            </a:r>
            <a:endParaRPr lang="en-US" dirty="0"/>
          </a:p>
          <a:p>
            <a:pPr lvl="0">
              <a:buFontTx/>
              <a:buChar char="-"/>
            </a:pPr>
            <a:r>
              <a:rPr lang="en-US" dirty="0"/>
              <a:t>M</a:t>
            </a:r>
            <a:r>
              <a:rPr dirty="0"/>
              <a:t>etadata generation </a:t>
            </a:r>
            <a:endParaRPr lang="en-US" dirty="0"/>
          </a:p>
          <a:p>
            <a:pPr lvl="0">
              <a:buFontTx/>
              <a:buChar char="-"/>
            </a:pPr>
            <a:r>
              <a:rPr lang="en-US" dirty="0"/>
              <a:t>Data backups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Airtabler</a:t>
            </a:r>
          </a:p>
        </p:txBody>
      </p:sp>
      <p:sp>
        <p:nvSpPr>
          <p:cNvPr id="3" name="Content Placeholder 2"/>
          <p:cNvSpPr>
            <a:spLocks noGrp="1"/>
          </p:cNvSpPr>
          <p:nvPr>
            <p:ph idx="1"/>
          </p:nvPr>
        </p:nvSpPr>
        <p:spPr/>
        <p:txBody>
          <a:bodyPr/>
          <a:lstStyle/>
          <a:p>
            <a:pPr lvl="0"/>
            <a:r>
              <a:rPr dirty="0"/>
              <a:t>R interface for Airtable data and metadata APIs</a:t>
            </a:r>
          </a:p>
          <a:p>
            <a:pPr lvl="0"/>
            <a:r>
              <a:rPr dirty="0"/>
              <a:t>Functions for generating metadata</a:t>
            </a:r>
          </a:p>
          <a:p>
            <a:pPr lvl="0"/>
            <a:r>
              <a:rPr dirty="0"/>
              <a:t>Functions for exporting fixed and versioned data</a:t>
            </a:r>
          </a:p>
          <a:p>
            <a:pPr lvl="0"/>
            <a:r>
              <a:rPr dirty="0">
                <a:hlinkClick r:id="rId3"/>
              </a:rPr>
              <a:t>https://</a:t>
            </a:r>
            <a:r>
              <a:rPr lang="en-US" dirty="0">
                <a:hlinkClick r:id="rId3"/>
              </a:rPr>
              <a:t>GitHub</a:t>
            </a:r>
            <a:r>
              <a:rPr dirty="0">
                <a:hlinkClick r:id="rId3"/>
              </a:rPr>
              <a:t>.com/ecohealthalliance/airtabler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Why not just use integrated automations?</a:t>
            </a:r>
          </a:p>
        </p:txBody>
      </p:sp>
      <p:sp>
        <p:nvSpPr>
          <p:cNvPr id="3" name="Content Placeholder 2"/>
          <p:cNvSpPr>
            <a:spLocks noGrp="1"/>
          </p:cNvSpPr>
          <p:nvPr>
            <p:ph idx="1"/>
          </p:nvPr>
        </p:nvSpPr>
        <p:spPr/>
        <p:txBody>
          <a:bodyPr/>
          <a:lstStyle/>
          <a:p>
            <a:pPr lvl="0"/>
            <a:r>
              <a:rPr dirty="0"/>
              <a:t>Integrated automations are not version controlled nor easily exported from a base.</a:t>
            </a:r>
          </a:p>
          <a:p>
            <a:pPr lvl="0"/>
            <a:r>
              <a:rPr dirty="0"/>
              <a:t>We primarily work in R and scripting in Airtable is done in JavaScript</a:t>
            </a:r>
          </a:p>
          <a:p>
            <a:pPr lvl="0"/>
            <a:r>
              <a:rPr dirty="0"/>
              <a:t>It is easy to document </a:t>
            </a:r>
            <a:r>
              <a:rPr lang="en-US" dirty="0"/>
              <a:t>GitHub</a:t>
            </a:r>
            <a:r>
              <a:rPr dirty="0"/>
              <a:t> based automations in an Airtable base via the Airtable API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How are data validated?</a:t>
            </a:r>
          </a:p>
        </p:txBody>
      </p:sp>
      <p:sp>
        <p:nvSpPr>
          <p:cNvPr id="3" name="Content Placeholder 2"/>
          <p:cNvSpPr>
            <a:spLocks noGrp="1"/>
          </p:cNvSpPr>
          <p:nvPr>
            <p:ph idx="1"/>
          </p:nvPr>
        </p:nvSpPr>
        <p:spPr/>
        <p:txBody>
          <a:bodyPr/>
          <a:lstStyle/>
          <a:p>
            <a:pPr lvl="0"/>
            <a:r>
              <a:t>Data are validated as they come in via one of two systems</a:t>
            </a:r>
          </a:p>
          <a:p>
            <a:pPr lvl="1"/>
            <a:r>
              <a:t>Validation reports - modifies data in Airtable</a:t>
            </a:r>
          </a:p>
          <a:p>
            <a:pPr lvl="1"/>
            <a:r>
              <a:t>Validation logs - does not modify data in Airtable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Data validation reports</a:t>
            </a:r>
          </a:p>
        </p:txBody>
      </p:sp>
      <p:sp>
        <p:nvSpPr>
          <p:cNvPr id="3" name="Content Placeholder 2"/>
          <p:cNvSpPr>
            <a:spLocks noGrp="1"/>
          </p:cNvSpPr>
          <p:nvPr>
            <p:ph idx="1"/>
          </p:nvPr>
        </p:nvSpPr>
        <p:spPr/>
        <p:txBody>
          <a:bodyPr/>
          <a:lstStyle/>
          <a:p>
            <a:pPr marL="0" lvl="0" indent="0">
              <a:buNone/>
            </a:pPr>
            <a:r>
              <a:rPr dirty="0"/>
              <a:t>Validation reports are generated as markdown documents and issues are recorded in Airtable itself. Corrections are made directly in the base. All corrections are recorded automatically in the base history which is kept for 3 years. Additionally, validation reports are archived outside of Airtable (Google Drive, AWS S3, or Dro</a:t>
            </a:r>
            <a:r>
              <a:rPr lang="en-US" dirty="0"/>
              <a:t>p</a:t>
            </a:r>
            <a:r>
              <a:rPr dirty="0"/>
              <a:t>box).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Introduction</a:t>
            </a:r>
          </a:p>
        </p:txBody>
      </p:sp>
      <p:sp>
        <p:nvSpPr>
          <p:cNvPr id="3" name="Content Placeholder 2"/>
          <p:cNvSpPr>
            <a:spLocks noGrp="1"/>
          </p:cNvSpPr>
          <p:nvPr>
            <p:ph idx="1"/>
          </p:nvPr>
        </p:nvSpPr>
        <p:spPr>
          <a:xfrm>
            <a:off x="838200" y="1825625"/>
            <a:ext cx="7239000" cy="4351338"/>
          </a:xfrm>
        </p:spPr>
        <p:txBody>
          <a:bodyPr/>
          <a:lstStyle/>
          <a:p>
            <a:pPr lvl="0"/>
            <a:r>
              <a:rPr dirty="0"/>
              <a:t>Formally trained as a Community Ecologist</a:t>
            </a:r>
          </a:p>
          <a:p>
            <a:pPr lvl="0"/>
            <a:r>
              <a:rPr dirty="0"/>
              <a:t>Biosurveillance Scientist at the National Biosurveillance Integration Center</a:t>
            </a:r>
            <a:r>
              <a:rPr lang="en-US" dirty="0"/>
              <a:t> (consultant)</a:t>
            </a:r>
            <a:endParaRPr dirty="0"/>
          </a:p>
          <a:p>
            <a:pPr lvl="0"/>
            <a:r>
              <a:rPr dirty="0"/>
              <a:t>Data Science Craft Lead at Accenture Federal Service’s Discovery Lab</a:t>
            </a:r>
          </a:p>
          <a:p>
            <a:pPr lvl="0"/>
            <a:r>
              <a:rPr dirty="0"/>
              <a:t>Data Librarian at EcoHealth Alliance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Data validation logs</a:t>
            </a:r>
          </a:p>
        </p:txBody>
      </p:sp>
      <p:sp>
        <p:nvSpPr>
          <p:cNvPr id="3" name="Content Placeholder 2"/>
          <p:cNvSpPr>
            <a:spLocks noGrp="1"/>
          </p:cNvSpPr>
          <p:nvPr>
            <p:ph idx="1"/>
          </p:nvPr>
        </p:nvSpPr>
        <p:spPr/>
        <p:txBody>
          <a:bodyPr/>
          <a:lstStyle/>
          <a:p>
            <a:pPr marL="0" lvl="0" indent="0">
              <a:buNone/>
            </a:pPr>
            <a:r>
              <a:t>Validation logs are generated and data are corrected in the log. Data are ingested into R and the original value is replaced by the corrected value from the log. The validation log continuously grows with the data and original data in Airtable remain unmodified. Corrected data releases are published after each pass through the validation code.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Where do we end up?</a:t>
            </a:r>
          </a:p>
        </p:txBody>
      </p:sp>
      <p:sp>
        <p:nvSpPr>
          <p:cNvPr id="3" name="Content Placeholder 2"/>
          <p:cNvSpPr>
            <a:spLocks noGrp="1"/>
          </p:cNvSpPr>
          <p:nvPr>
            <p:ph idx="1"/>
          </p:nvPr>
        </p:nvSpPr>
        <p:spPr/>
        <p:txBody>
          <a:bodyPr/>
          <a:lstStyle/>
          <a:p>
            <a:pPr lvl="0"/>
            <a:r>
              <a:rPr dirty="0"/>
              <a:t>Airtable works well for 95% of </a:t>
            </a:r>
            <a:r>
              <a:rPr lang="en-US" dirty="0"/>
              <a:t>database</a:t>
            </a:r>
            <a:r>
              <a:rPr dirty="0"/>
              <a:t> needs at EHA</a:t>
            </a:r>
          </a:p>
          <a:p>
            <a:pPr lvl="0"/>
            <a:r>
              <a:rPr dirty="0"/>
              <a:t>It is easy to use version controlled code for checking, displaying, and analyzing data</a:t>
            </a:r>
          </a:p>
          <a:p>
            <a:pPr lvl="0"/>
            <a:r>
              <a:rPr dirty="0"/>
              <a:t>Combined with careful planning in the DMP, versioned exports deposited into data repositories fit nicely into the FAIR framework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Where are we going?</a:t>
            </a:r>
          </a:p>
        </p:txBody>
      </p:sp>
      <p:sp>
        <p:nvSpPr>
          <p:cNvPr id="3" name="Content Placeholder 2"/>
          <p:cNvSpPr>
            <a:spLocks noGrp="1"/>
          </p:cNvSpPr>
          <p:nvPr>
            <p:ph idx="1"/>
          </p:nvPr>
        </p:nvSpPr>
        <p:spPr/>
        <p:txBody>
          <a:bodyPr/>
          <a:lstStyle/>
          <a:p>
            <a:pPr>
              <a:spcBef>
                <a:spcPts val="3000"/>
              </a:spcBef>
            </a:pPr>
            <a:r>
              <a:rPr b="1" dirty="0"/>
              <a:t>Automating data deposition</a:t>
            </a:r>
            <a:r>
              <a:rPr lang="en-US" b="1" dirty="0"/>
              <a:t> process</a:t>
            </a:r>
            <a:endParaRPr b="1" dirty="0"/>
          </a:p>
          <a:p>
            <a:pPr>
              <a:spcBef>
                <a:spcPts val="3000"/>
              </a:spcBef>
            </a:pPr>
            <a:r>
              <a:rPr b="1" dirty="0"/>
              <a:t>One Health Data Standard Suite</a:t>
            </a:r>
            <a:endParaRPr dirty="0"/>
          </a:p>
          <a:p>
            <a:pPr>
              <a:spcBef>
                <a:spcPts val="3000"/>
              </a:spcBef>
            </a:pPr>
            <a:r>
              <a:rPr b="1" dirty="0"/>
              <a:t>Automated </a:t>
            </a:r>
            <a:r>
              <a:rPr lang="en-US" b="1" dirty="0"/>
              <a:t>R</a:t>
            </a:r>
            <a:r>
              <a:rPr b="1" dirty="0"/>
              <a:t>esearch </a:t>
            </a:r>
            <a:r>
              <a:rPr lang="en-US" b="1" dirty="0"/>
              <a:t>O</a:t>
            </a:r>
            <a:r>
              <a:rPr b="1" dirty="0"/>
              <a:t>utput </a:t>
            </a:r>
            <a:r>
              <a:rPr lang="en-US" b="1" dirty="0"/>
              <a:t>C</a:t>
            </a:r>
            <a:r>
              <a:rPr b="1" dirty="0"/>
              <a:t>atalog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2738" y="2572300"/>
            <a:ext cx="10515600" cy="1325563"/>
          </a:xfrm>
          <a:prstGeom prst="rect">
            <a:avLst/>
          </a:prstGeom>
        </p:spPr>
        <p:txBody>
          <a:bodyPr/>
          <a:lstStyle/>
          <a:p>
            <a:pPr marL="0" lvl="0" indent="0">
              <a:buNone/>
            </a:pPr>
            <a:r>
              <a:rPr dirty="0"/>
              <a:t>Thanks!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Sources of Truth</a:t>
            </a:r>
          </a:p>
        </p:txBody>
      </p:sp>
      <p:sp>
        <p:nvSpPr>
          <p:cNvPr id="3" name="Content Placeholder 2"/>
          <p:cNvSpPr>
            <a:spLocks noGrp="1"/>
          </p:cNvSpPr>
          <p:nvPr>
            <p:ph idx="1"/>
          </p:nvPr>
        </p:nvSpPr>
        <p:spPr/>
        <p:txBody>
          <a:bodyPr/>
          <a:lstStyle/>
          <a:p>
            <a:pPr marL="0" lvl="0" indent="0">
              <a:buNone/>
            </a:pPr>
            <a:r>
              <a:t>Tables can be synced across bases - allowing users to create single authoritative sources for a particular data type and use them across many bases.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EHA Reproducibility best practices</a:t>
            </a:r>
          </a:p>
        </p:txBody>
      </p:sp>
      <p:sp>
        <p:nvSpPr>
          <p:cNvPr id="3" name="Content Placeholder 2"/>
          <p:cNvSpPr>
            <a:spLocks noGrp="1"/>
          </p:cNvSpPr>
          <p:nvPr>
            <p:ph idx="1"/>
          </p:nvPr>
        </p:nvSpPr>
        <p:spPr/>
        <p:txBody>
          <a:bodyPr/>
          <a:lstStyle/>
          <a:p>
            <a:pPr lvl="0"/>
            <a:r>
              <a:t>EHA’s best practices include</a:t>
            </a:r>
          </a:p>
          <a:p>
            <a:pPr lvl="1"/>
            <a:r>
              <a:t>GIT backed code</a:t>
            </a:r>
          </a:p>
          <a:p>
            <a:pPr lvl="1"/>
            <a:r>
              <a:t>Using reliable, cloud based data stores</a:t>
            </a:r>
          </a:p>
          <a:p>
            <a:pPr lvl="1"/>
            <a:r>
              <a:t>Creating redundancy in data access</a:t>
            </a:r>
          </a:p>
          <a:p>
            <a:pPr lvl="1"/>
            <a:r>
              <a:t>Documenting processes/data early and updating documents often</a:t>
            </a:r>
          </a:p>
          <a:p>
            <a:pPr lvl="1"/>
            <a:r>
              <a:t>Re-Using templates and resources where appropriate</a:t>
            </a:r>
          </a:p>
          <a:p>
            <a:pPr lvl="1"/>
            <a:r>
              <a:t>Storing DMPs in DMPTool.org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What do I do as a data librarian?</a:t>
            </a:r>
          </a:p>
        </p:txBody>
      </p:sp>
      <p:sp>
        <p:nvSpPr>
          <p:cNvPr id="3" name="Content Placeholder 2"/>
          <p:cNvSpPr>
            <a:spLocks noGrp="1"/>
          </p:cNvSpPr>
          <p:nvPr>
            <p:ph idx="1"/>
          </p:nvPr>
        </p:nvSpPr>
        <p:spPr/>
        <p:txBody>
          <a:bodyPr/>
          <a:lstStyle/>
          <a:p>
            <a:pPr lvl="0"/>
            <a:r>
              <a:rPr dirty="0"/>
              <a:t>Develop the data/research output curation strategy for EHA</a:t>
            </a:r>
          </a:p>
          <a:p>
            <a:pPr lvl="0"/>
            <a:r>
              <a:rPr dirty="0"/>
              <a:t>Maintain knowledge bases</a:t>
            </a:r>
          </a:p>
          <a:p>
            <a:pPr lvl="0"/>
            <a:r>
              <a:rPr dirty="0"/>
              <a:t>Help teams with grant submissions</a:t>
            </a:r>
          </a:p>
          <a:p>
            <a:pPr lvl="0"/>
            <a:r>
              <a:rPr dirty="0"/>
              <a:t>Write code to automate data curation activities</a:t>
            </a:r>
          </a:p>
          <a:p>
            <a:pPr lvl="0"/>
            <a:r>
              <a:rPr dirty="0"/>
              <a:t>Ask data related questions at seminar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What are we going to talk about today</a:t>
            </a:r>
          </a:p>
        </p:txBody>
      </p:sp>
      <p:sp>
        <p:nvSpPr>
          <p:cNvPr id="3" name="Content Placeholder 2"/>
          <p:cNvSpPr>
            <a:spLocks noGrp="1"/>
          </p:cNvSpPr>
          <p:nvPr>
            <p:ph idx="1"/>
          </p:nvPr>
        </p:nvSpPr>
        <p:spPr/>
        <p:txBody>
          <a:bodyPr/>
          <a:lstStyle/>
          <a:p>
            <a:pPr lvl="0"/>
            <a:r>
              <a:rPr lang="en-US" dirty="0"/>
              <a:t>EcoHealth</a:t>
            </a:r>
            <a:r>
              <a:rPr dirty="0"/>
              <a:t> Alliance’s general data management workflow in the context of Airtable</a:t>
            </a:r>
          </a:p>
          <a:p>
            <a:pPr lvl="0"/>
            <a:r>
              <a:rPr dirty="0"/>
              <a:t>Our immediate goal is to produce high quality data that is FAIR with as little friction as possible</a:t>
            </a:r>
          </a:p>
          <a:p>
            <a:pPr lvl="0"/>
            <a:r>
              <a:rPr dirty="0"/>
              <a:t>Near term, we would like that FAIR data to be structured and documented in such a way that harmonization is a relatively painless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What is FAIR data?</a:t>
            </a:r>
          </a:p>
        </p:txBody>
      </p:sp>
      <p:sp>
        <p:nvSpPr>
          <p:cNvPr id="3" name="Content Placeholder 2"/>
          <p:cNvSpPr>
            <a:spLocks noGrp="1"/>
          </p:cNvSpPr>
          <p:nvPr>
            <p:ph idx="1"/>
          </p:nvPr>
        </p:nvSpPr>
        <p:spPr/>
        <p:txBody>
          <a:bodyPr/>
          <a:lstStyle/>
          <a:p>
            <a:pPr marL="0" lvl="0" indent="0">
              <a:buNone/>
            </a:pPr>
            <a:r>
              <a:rPr lang="en-US" b="1" dirty="0"/>
              <a:t>F</a:t>
            </a:r>
            <a:r>
              <a:rPr dirty="0"/>
              <a:t>indable </a:t>
            </a:r>
            <a:r>
              <a:rPr lang="en-US" b="1" dirty="0"/>
              <a:t>A</a:t>
            </a:r>
            <a:r>
              <a:rPr dirty="0"/>
              <a:t>ccessible </a:t>
            </a:r>
            <a:r>
              <a:rPr b="1" dirty="0"/>
              <a:t>I</a:t>
            </a:r>
            <a:r>
              <a:rPr dirty="0"/>
              <a:t>nteroperable and </a:t>
            </a:r>
            <a:r>
              <a:rPr lang="en-US" b="1" dirty="0"/>
              <a:t>R</a:t>
            </a:r>
            <a:r>
              <a:rPr dirty="0"/>
              <a:t>eusable</a:t>
            </a:r>
          </a:p>
          <a:p>
            <a:pPr lvl="0"/>
            <a:r>
              <a:rPr dirty="0"/>
              <a:t>FAIR Data can be found, interpreted, and linked by computers and the humans who operate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How do we achieve FAIR status?</a:t>
            </a:r>
          </a:p>
        </p:txBody>
      </p:sp>
      <p:sp>
        <p:nvSpPr>
          <p:cNvPr id="3" name="Content Placeholder 2"/>
          <p:cNvSpPr>
            <a:spLocks noGrp="1"/>
          </p:cNvSpPr>
          <p:nvPr>
            <p:ph idx="1"/>
          </p:nvPr>
        </p:nvSpPr>
        <p:spPr/>
        <p:txBody>
          <a:bodyPr/>
          <a:lstStyle/>
          <a:p>
            <a:pPr lvl="0"/>
            <a:r>
              <a:rPr dirty="0"/>
              <a:t>Well described data is deposited in searchable repositories in interoperable file formats</a:t>
            </a:r>
          </a:p>
          <a:p>
            <a:pPr lvl="0"/>
            <a:r>
              <a:rPr dirty="0"/>
              <a:t>To help with this process, we lean heavily on Data Management Plans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What is a Data Management Plan?</a:t>
            </a:r>
          </a:p>
        </p:txBody>
      </p:sp>
      <p:sp>
        <p:nvSpPr>
          <p:cNvPr id="3" name="Content Placeholder 2"/>
          <p:cNvSpPr>
            <a:spLocks noGrp="1"/>
          </p:cNvSpPr>
          <p:nvPr>
            <p:ph idx="1"/>
          </p:nvPr>
        </p:nvSpPr>
        <p:spPr>
          <a:xfrm>
            <a:off x="838200" y="1825625"/>
            <a:ext cx="7589520" cy="4351338"/>
          </a:xfrm>
        </p:spPr>
        <p:txBody>
          <a:bodyPr/>
          <a:lstStyle/>
          <a:p>
            <a:pPr marL="0" lvl="0" indent="0">
              <a:buNone/>
            </a:pPr>
            <a:r>
              <a:rPr lang="en-US" dirty="0"/>
              <a:t>- L</a:t>
            </a:r>
            <a:r>
              <a:rPr dirty="0"/>
              <a:t>iving documents that help structure the creation and management of data throughout the lifecycle of a project</a:t>
            </a:r>
          </a:p>
          <a:p>
            <a:pPr marL="0" lvl="0" indent="0">
              <a:buNone/>
            </a:pPr>
            <a:r>
              <a:rPr lang="en-US" dirty="0"/>
              <a:t>- F</a:t>
            </a:r>
            <a:r>
              <a:rPr dirty="0"/>
              <a:t>lexible and ask probing questions</a:t>
            </a:r>
          </a:p>
          <a:p>
            <a:pPr marL="0" lvl="0" indent="0">
              <a:buNone/>
            </a:pPr>
            <a:r>
              <a:rPr lang="en-US" dirty="0"/>
              <a:t>- A </a:t>
            </a:r>
            <a:r>
              <a:rPr dirty="0"/>
              <a:t>common framework for EHA think about data</a:t>
            </a:r>
            <a:r>
              <a:rPr lang="en-US" dirty="0"/>
              <a:t> management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How do DMPs benefit EHA researchers?</a:t>
            </a:r>
          </a:p>
        </p:txBody>
      </p:sp>
      <p:sp>
        <p:nvSpPr>
          <p:cNvPr id="3" name="Content Placeholder 2"/>
          <p:cNvSpPr>
            <a:spLocks noGrp="1"/>
          </p:cNvSpPr>
          <p:nvPr>
            <p:ph idx="1"/>
          </p:nvPr>
        </p:nvSpPr>
        <p:spPr/>
        <p:txBody>
          <a:bodyPr/>
          <a:lstStyle/>
          <a:p>
            <a:pPr lvl="0"/>
            <a:r>
              <a:rPr sz="2000" dirty="0"/>
              <a:t>They provide a scaffold for researchers to conceptualize their project</a:t>
            </a:r>
          </a:p>
          <a:p>
            <a:pPr lvl="1"/>
            <a:r>
              <a:rPr sz="2000" dirty="0"/>
              <a:t>Data life cycle, Resources needed, etc.</a:t>
            </a:r>
          </a:p>
          <a:p>
            <a:pPr lvl="0"/>
            <a:r>
              <a:rPr sz="2000" dirty="0"/>
              <a:t>They make it easier collaborate</a:t>
            </a:r>
          </a:p>
          <a:p>
            <a:pPr lvl="1"/>
            <a:r>
              <a:rPr sz="2000" dirty="0"/>
              <a:t>Defining responsibilities, Committing to using data standards, Documenting how the project works</a:t>
            </a:r>
          </a:p>
          <a:p>
            <a:pPr lvl="0"/>
            <a:r>
              <a:rPr sz="2000" dirty="0"/>
              <a:t>They make it easier for data to be reused</a:t>
            </a:r>
          </a:p>
          <a:p>
            <a:pPr lvl="1"/>
            <a:r>
              <a:rPr sz="2000" dirty="0"/>
              <a:t>Researchers get more citations, their effort contributes to knowledge creation in unexpected ways, and their results become more reproducible</a:t>
            </a:r>
          </a:p>
          <a:p>
            <a:pPr lvl="0"/>
            <a:r>
              <a:rPr sz="2000" dirty="0"/>
              <a:t>DMPs are becoming more important in funding decisions</a:t>
            </a:r>
          </a:p>
          <a:p>
            <a:pPr lvl="1"/>
            <a:r>
              <a:rPr sz="2000" dirty="0"/>
              <a:t>NIH, NSF, NASA, Wellcome Trust,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DMP’s connect components of research</a:t>
            </a:r>
          </a:p>
        </p:txBody>
      </p:sp>
      <p:sp>
        <p:nvSpPr>
          <p:cNvPr id="3" name="Content Placeholder 2"/>
          <p:cNvSpPr>
            <a:spLocks noGrp="1"/>
          </p:cNvSpPr>
          <p:nvPr>
            <p:ph idx="1"/>
          </p:nvPr>
        </p:nvSpPr>
        <p:spPr>
          <a:xfrm>
            <a:off x="838200" y="1825625"/>
            <a:ext cx="6555828" cy="4351338"/>
          </a:xfrm>
        </p:spPr>
        <p:txBody>
          <a:bodyPr/>
          <a:lstStyle/>
          <a:p>
            <a:pPr lvl="0"/>
            <a:r>
              <a:rPr dirty="0"/>
              <a:t>The DMP uses persistent identifiers (PIDs) to connect </a:t>
            </a:r>
            <a:r>
              <a:rPr lang="en-US" dirty="0"/>
              <a:t>research outputs</a:t>
            </a:r>
            <a:endParaRPr dirty="0"/>
          </a:p>
          <a:p>
            <a:pPr lvl="0"/>
            <a:endParaRPr dirty="0"/>
          </a:p>
        </p:txBody>
      </p:sp>
      <p:pic>
        <p:nvPicPr>
          <p:cNvPr id="4" name="Picture 2">
            <a:extLst>
              <a:ext uri="{FF2B5EF4-FFF2-40B4-BE49-F238E27FC236}">
                <a16:creationId xmlns:a16="http://schemas.microsoft.com/office/drawing/2014/main" id="{86DD7D7A-53FC-1396-3F73-268F1619E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776" y="1825625"/>
            <a:ext cx="4837934" cy="48379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1236</Words>
  <Application>Microsoft Macintosh PowerPoint</Application>
  <PresentationFormat>Widescreen</PresentationFormat>
  <Paragraphs>126</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Book</vt:lpstr>
      <vt:lpstr>Calibri</vt:lpstr>
      <vt:lpstr>Calibri Light</vt:lpstr>
      <vt:lpstr>Courier</vt:lpstr>
      <vt:lpstr>EcoHealth Alliance</vt:lpstr>
      <vt:lpstr>An Overview of the EcoHealth Alliance Data Management Workflow</vt:lpstr>
      <vt:lpstr>Introduction</vt:lpstr>
      <vt:lpstr>What do I do as a data librarian?</vt:lpstr>
      <vt:lpstr>What are we going to talk about today</vt:lpstr>
      <vt:lpstr>What is FAIR data?</vt:lpstr>
      <vt:lpstr>How do we achieve FAIR status?</vt:lpstr>
      <vt:lpstr>What is a Data Management Plan?</vt:lpstr>
      <vt:lpstr>How do DMPs benefit EHA researchers?</vt:lpstr>
      <vt:lpstr>DMP’s connect components of research</vt:lpstr>
      <vt:lpstr>From the DMP to the Database</vt:lpstr>
      <vt:lpstr>Mapping entities with Arrows.app</vt:lpstr>
      <vt:lpstr>Benefits of using Airtable</vt:lpstr>
      <vt:lpstr>Drawbacks</vt:lpstr>
      <vt:lpstr>Descriptions and Metadata</vt:lpstr>
      <vt:lpstr>Automating tasks with the API and scripting</vt:lpstr>
      <vt:lpstr>Airtabler</vt:lpstr>
      <vt:lpstr>Why not just use integrated automations?</vt:lpstr>
      <vt:lpstr>How are data validated?</vt:lpstr>
      <vt:lpstr>Data validation reports</vt:lpstr>
      <vt:lpstr>Data validation logs</vt:lpstr>
      <vt:lpstr>Where do we end up?</vt:lpstr>
      <vt:lpstr>Where are we going?</vt:lpstr>
      <vt:lpstr>Thanks!</vt:lpstr>
      <vt:lpstr>Sources of Truth</vt:lpstr>
      <vt:lpstr>EHA Reproducibility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the EcoHealth Alliance Data Management Workflow</dc:title>
  <dc:creator>Collin Schwantes</dc:creator>
  <cp:keywords/>
  <cp:lastModifiedBy>Collin Schwantes</cp:lastModifiedBy>
  <cp:revision>12</cp:revision>
  <dcterms:created xsi:type="dcterms:W3CDTF">2023-02-08T15:59:08Z</dcterms:created>
  <dcterms:modified xsi:type="dcterms:W3CDTF">2023-02-08T17:57:38Z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2023-02-08</vt:lpwstr>
  </property>
  <property fmtid="{D5CDD505-2E9C-101B-9397-08002B2CF9AE}" pid="3" name="output">
    <vt:lpwstr>ehastyle::eha_avenir_pptx</vt:lpwstr>
  </property>
</Properties>
</file>