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75"/>
    <p:restoredTop sz="53521"/>
  </p:normalViewPr>
  <p:slideViewPr>
    <p:cSldViewPr snapToGrid="0" snapToObjects="1">
      <p:cViewPr>
        <p:scale>
          <a:sx n="95" d="100"/>
          <a:sy n="95" d="100"/>
        </p:scale>
        <p:origin x="472"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E0F39-5FD8-0A44-91C6-5667803EF6A3}" type="datetimeFigureOut">
              <a:rPr lang="en-US" smtClean="0"/>
              <a:t>5/5/19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4B464-AC4C-484E-89CC-E6D4C32A365B}" type="slidenum">
              <a:rPr lang="en-US" smtClean="0"/>
              <a:t>‹#›</a:t>
            </a:fld>
            <a:endParaRPr lang="en-US"/>
          </a:p>
        </p:txBody>
      </p:sp>
    </p:spTree>
    <p:extLst>
      <p:ext uri="{BB962C8B-B14F-4D97-AF65-F5344CB8AC3E}">
        <p14:creationId xmlns:p14="http://schemas.microsoft.com/office/powerpoint/2010/main" val="902138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Panels a) and b) show saliency over positions, comparing test samples correctly classified as off-targets versus true off-targets that were missed. For these samples, as with the embedding layer model, bases at the end of the sequence matter. However, the CNN model is more perceptive to content at the beginning of the sequence and less at the middle, compared to the embedding layer. This may be due to the model learning different patterns to deduce cleavage. Panels c) and d) show the average saliency for each (guide, off-target) sequence pairing across each position. As seen with the embedding layer model, at positions, single point differences such as AC and TG are weigh heavily on whether a sequence is classified as an off-target. More testing and research should be done as to the biological relevance of less obvious nucleotide pairings across positions.</a:t>
            </a:r>
          </a:p>
        </p:txBody>
      </p:sp>
      <p:sp>
        <p:nvSpPr>
          <p:cNvPr id="4" name="Slide Number Placeholder 3"/>
          <p:cNvSpPr>
            <a:spLocks noGrp="1"/>
          </p:cNvSpPr>
          <p:nvPr>
            <p:ph type="sldNum" sz="quarter" idx="5"/>
          </p:nvPr>
        </p:nvSpPr>
        <p:spPr/>
        <p:txBody>
          <a:bodyPr/>
          <a:lstStyle/>
          <a:p>
            <a:fld id="{32C4B464-AC4C-484E-89CC-E6D4C32A365B}" type="slidenum">
              <a:rPr lang="en-US" smtClean="0"/>
              <a:t>1</a:t>
            </a:fld>
            <a:endParaRPr lang="en-US"/>
          </a:p>
        </p:txBody>
      </p:sp>
    </p:spTree>
    <p:extLst>
      <p:ext uri="{BB962C8B-B14F-4D97-AF65-F5344CB8AC3E}">
        <p14:creationId xmlns:p14="http://schemas.microsoft.com/office/powerpoint/2010/main" val="2615207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seen at positions 10, 11, 19, 20, and 21, single point differences such as AC and TG are weigh heavily on whether a sequence is classified as an off-target, which makes sense, as the more mismatches in the sequence, the less likely a pair will result in cleavage. This absence of saliency in the false negative map may be why those pairs were misclassified.</a:t>
            </a:r>
          </a:p>
        </p:txBody>
      </p:sp>
      <p:sp>
        <p:nvSpPr>
          <p:cNvPr id="4" name="Slide Number Placeholder 3"/>
          <p:cNvSpPr>
            <a:spLocks noGrp="1"/>
          </p:cNvSpPr>
          <p:nvPr>
            <p:ph type="sldNum" sz="quarter" idx="5"/>
          </p:nvPr>
        </p:nvSpPr>
        <p:spPr/>
        <p:txBody>
          <a:bodyPr/>
          <a:lstStyle/>
          <a:p>
            <a:fld id="{32C4B464-AC4C-484E-89CC-E6D4C32A365B}" type="slidenum">
              <a:rPr lang="en-US" smtClean="0"/>
              <a:t>2</a:t>
            </a:fld>
            <a:endParaRPr lang="en-US"/>
          </a:p>
        </p:txBody>
      </p:sp>
    </p:spTree>
    <p:extLst>
      <p:ext uri="{BB962C8B-B14F-4D97-AF65-F5344CB8AC3E}">
        <p14:creationId xmlns:p14="http://schemas.microsoft.com/office/powerpoint/2010/main" val="2537286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Panel a) illustrates the process of activation mapping. We pass a baseline (black or average) input through our fixed, trained model in traditional feed-forward fashion to compute the probability of a pre-specified class. We </a:t>
            </a:r>
            <a:r>
              <a:rPr lang="en-US" dirty="0" err="1"/>
              <a:t>backpropograte</a:t>
            </a:r>
            <a:r>
              <a:rPr lang="en-US" dirty="0"/>
              <a:t> the gradient back to the input layer and update the associated input pixels to increase the probability of that class (gradient ascent). Resulting inputs that maximally activate the positive class and negative class, respectively, are shown in panels b) and c). Yellow indicates presence of a a given nucleotide pairing at that position. As expected, the positive class is activated more by cases where the nucleotides match (i.e. GG), whereas the neuron predicting that a pair will not result in cleavage is activated more by mismatches between the guide and sequence. </a:t>
            </a:r>
          </a:p>
        </p:txBody>
      </p:sp>
      <p:sp>
        <p:nvSpPr>
          <p:cNvPr id="4" name="Slide Number Placeholder 3"/>
          <p:cNvSpPr>
            <a:spLocks noGrp="1"/>
          </p:cNvSpPr>
          <p:nvPr>
            <p:ph type="sldNum" sz="quarter" idx="5"/>
          </p:nvPr>
        </p:nvSpPr>
        <p:spPr/>
        <p:txBody>
          <a:bodyPr/>
          <a:lstStyle/>
          <a:p>
            <a:fld id="{32C4B464-AC4C-484E-89CC-E6D4C32A365B}" type="slidenum">
              <a:rPr lang="en-US" smtClean="0"/>
              <a:t>3</a:t>
            </a:fld>
            <a:endParaRPr lang="en-US"/>
          </a:p>
        </p:txBody>
      </p:sp>
    </p:spTree>
    <p:extLst>
      <p:ext uri="{BB962C8B-B14F-4D97-AF65-F5344CB8AC3E}">
        <p14:creationId xmlns:p14="http://schemas.microsoft.com/office/powerpoint/2010/main" val="1900430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Panel a) shows results of the grid search run for the embedding model. L2 regularization coefficient has a large impact on performance. Dropout has a minor impact.</a:t>
            </a:r>
          </a:p>
          <a:p>
            <a:r>
              <a:rPr lang="en-US" dirty="0"/>
              <a:t>Panel b) illustrates what was removed from the embedding architecture to remove some of the non-linearities learned; rather than pass through a 50 neuron layer, we directly predict class probabilities from embedding layer output. Panel c) depicts the the grid search over the 1D CNN. Pooling window width has a minor impact compared to the larger impact of knocking out neurons (dropout) or damping weights (l2 coefficient). </a:t>
            </a:r>
          </a:p>
        </p:txBody>
      </p:sp>
      <p:sp>
        <p:nvSpPr>
          <p:cNvPr id="4" name="Slide Number Placeholder 3"/>
          <p:cNvSpPr>
            <a:spLocks noGrp="1"/>
          </p:cNvSpPr>
          <p:nvPr>
            <p:ph type="sldNum" sz="quarter" idx="5"/>
          </p:nvPr>
        </p:nvSpPr>
        <p:spPr/>
        <p:txBody>
          <a:bodyPr/>
          <a:lstStyle/>
          <a:p>
            <a:fld id="{32C4B464-AC4C-484E-89CC-E6D4C32A365B}" type="slidenum">
              <a:rPr lang="en-US" smtClean="0"/>
              <a:t>5</a:t>
            </a:fld>
            <a:endParaRPr lang="en-US"/>
          </a:p>
        </p:txBody>
      </p:sp>
    </p:spTree>
    <p:extLst>
      <p:ext uri="{BB962C8B-B14F-4D97-AF65-F5344CB8AC3E}">
        <p14:creationId xmlns:p14="http://schemas.microsoft.com/office/powerpoint/2010/main" val="2556412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Panel a) shows the off-target data, with sequences encoded via the new alphabet mapping, in a lower-dimensional space. PC1 was removed to control for variance explained by the fact that these data are a conglomerate from numerous other </a:t>
            </a:r>
            <a:r>
              <a:rPr lang="en-US" dirty="0" err="1"/>
              <a:t>expirements</a:t>
            </a:r>
            <a:r>
              <a:rPr lang="en-US" dirty="0"/>
              <a:t>. From the PCA, we see little clustering by whether the pair resulted in cleavage or not, suggesting that the new alphabet alone does not </a:t>
            </a:r>
            <a:r>
              <a:rPr lang="en-US" dirty="0" err="1"/>
              <a:t>intrinsicly</a:t>
            </a:r>
            <a:r>
              <a:rPr lang="en-US" dirty="0"/>
              <a:t> separate classes; patterns </a:t>
            </a:r>
            <a:r>
              <a:rPr lang="en-US"/>
              <a:t>and dependencies amongst </a:t>
            </a:r>
            <a:r>
              <a:rPr lang="en-US" dirty="0"/>
              <a:t>letters must be learned. Panels b) and c) depict frequency counts for each new alphabet letter, mapped back to the (guide, off-target) pair. Interestingly, match frequencies (i.e. CC) are increased in the positive class, indicating importance in evaluating mismatches towards predicting cleavage. Such patterns can be learned by our models.</a:t>
            </a:r>
          </a:p>
        </p:txBody>
      </p:sp>
      <p:sp>
        <p:nvSpPr>
          <p:cNvPr id="4" name="Slide Number Placeholder 3"/>
          <p:cNvSpPr>
            <a:spLocks noGrp="1"/>
          </p:cNvSpPr>
          <p:nvPr>
            <p:ph type="sldNum" sz="quarter" idx="5"/>
          </p:nvPr>
        </p:nvSpPr>
        <p:spPr/>
        <p:txBody>
          <a:bodyPr/>
          <a:lstStyle/>
          <a:p>
            <a:fld id="{32C4B464-AC4C-484E-89CC-E6D4C32A365B}" type="slidenum">
              <a:rPr lang="en-US" smtClean="0"/>
              <a:t>7</a:t>
            </a:fld>
            <a:endParaRPr lang="en-US"/>
          </a:p>
        </p:txBody>
      </p:sp>
    </p:spTree>
    <p:extLst>
      <p:ext uri="{BB962C8B-B14F-4D97-AF65-F5344CB8AC3E}">
        <p14:creationId xmlns:p14="http://schemas.microsoft.com/office/powerpoint/2010/main" val="2935326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F3D2-4C8F-2A4C-A304-290A89620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6FD939-91EC-1A4F-8911-179D3523CD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99DADE-28AD-5E49-9D49-428C66FA3D5C}"/>
              </a:ext>
            </a:extLst>
          </p:cNvPr>
          <p:cNvSpPr>
            <a:spLocks noGrp="1"/>
          </p:cNvSpPr>
          <p:nvPr>
            <p:ph type="dt" sz="half" idx="10"/>
          </p:nvPr>
        </p:nvSpPr>
        <p:spPr/>
        <p:txBody>
          <a:bodyPr/>
          <a:lstStyle/>
          <a:p>
            <a:fld id="{47A6DAFC-3974-2D48-A5AF-7CC9AE3DF08C}" type="datetimeFigureOut">
              <a:rPr lang="en-US" smtClean="0"/>
              <a:t>5/5/19</a:t>
            </a:fld>
            <a:endParaRPr lang="en-US"/>
          </a:p>
        </p:txBody>
      </p:sp>
      <p:sp>
        <p:nvSpPr>
          <p:cNvPr id="5" name="Footer Placeholder 4">
            <a:extLst>
              <a:ext uri="{FF2B5EF4-FFF2-40B4-BE49-F238E27FC236}">
                <a16:creationId xmlns:a16="http://schemas.microsoft.com/office/drawing/2014/main" id="{E18B86E1-984C-EB48-A19D-0CFD45BC3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6D9CB7-4770-7C4F-9193-7C87E92F5DB1}"/>
              </a:ext>
            </a:extLst>
          </p:cNvPr>
          <p:cNvSpPr>
            <a:spLocks noGrp="1"/>
          </p:cNvSpPr>
          <p:nvPr>
            <p:ph type="sldNum" sz="quarter" idx="12"/>
          </p:nvPr>
        </p:nvSpPr>
        <p:spPr/>
        <p:txBody>
          <a:bodyPr/>
          <a:lstStyle/>
          <a:p>
            <a:fld id="{BDF37873-B568-EF48-866D-B4708BE3130B}" type="slidenum">
              <a:rPr lang="en-US" smtClean="0"/>
              <a:t>‹#›</a:t>
            </a:fld>
            <a:endParaRPr lang="en-US"/>
          </a:p>
        </p:txBody>
      </p:sp>
    </p:spTree>
    <p:extLst>
      <p:ext uri="{BB962C8B-B14F-4D97-AF65-F5344CB8AC3E}">
        <p14:creationId xmlns:p14="http://schemas.microsoft.com/office/powerpoint/2010/main" val="356879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5A93-BBA8-0A4E-9805-B49A78FD68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8D4A96-B645-A54C-BB83-53A43AFD564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CDB45-DB6F-EF47-9F39-B6EDF9EBDC38}"/>
              </a:ext>
            </a:extLst>
          </p:cNvPr>
          <p:cNvSpPr>
            <a:spLocks noGrp="1"/>
          </p:cNvSpPr>
          <p:nvPr>
            <p:ph type="dt" sz="half" idx="10"/>
          </p:nvPr>
        </p:nvSpPr>
        <p:spPr/>
        <p:txBody>
          <a:bodyPr/>
          <a:lstStyle/>
          <a:p>
            <a:fld id="{47A6DAFC-3974-2D48-A5AF-7CC9AE3DF08C}" type="datetimeFigureOut">
              <a:rPr lang="en-US" smtClean="0"/>
              <a:t>5/5/19</a:t>
            </a:fld>
            <a:endParaRPr lang="en-US"/>
          </a:p>
        </p:txBody>
      </p:sp>
      <p:sp>
        <p:nvSpPr>
          <p:cNvPr id="5" name="Footer Placeholder 4">
            <a:extLst>
              <a:ext uri="{FF2B5EF4-FFF2-40B4-BE49-F238E27FC236}">
                <a16:creationId xmlns:a16="http://schemas.microsoft.com/office/drawing/2014/main" id="{0F8AEAB4-BCBD-824D-AC5A-1032721BCD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0789E-C790-9B40-AE7C-EB63B1AF4680}"/>
              </a:ext>
            </a:extLst>
          </p:cNvPr>
          <p:cNvSpPr>
            <a:spLocks noGrp="1"/>
          </p:cNvSpPr>
          <p:nvPr>
            <p:ph type="sldNum" sz="quarter" idx="12"/>
          </p:nvPr>
        </p:nvSpPr>
        <p:spPr/>
        <p:txBody>
          <a:bodyPr/>
          <a:lstStyle/>
          <a:p>
            <a:fld id="{BDF37873-B568-EF48-866D-B4708BE3130B}" type="slidenum">
              <a:rPr lang="en-US" smtClean="0"/>
              <a:t>‹#›</a:t>
            </a:fld>
            <a:endParaRPr lang="en-US"/>
          </a:p>
        </p:txBody>
      </p:sp>
    </p:spTree>
    <p:extLst>
      <p:ext uri="{BB962C8B-B14F-4D97-AF65-F5344CB8AC3E}">
        <p14:creationId xmlns:p14="http://schemas.microsoft.com/office/powerpoint/2010/main" val="989901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B8F7DD-54B6-2D40-8DF0-9249AFB504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3CA05B-8B92-044F-8960-20E3CDA7BE0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A0B1C0-E5F3-B849-A774-BFFB3FD2D5D0}"/>
              </a:ext>
            </a:extLst>
          </p:cNvPr>
          <p:cNvSpPr>
            <a:spLocks noGrp="1"/>
          </p:cNvSpPr>
          <p:nvPr>
            <p:ph type="dt" sz="half" idx="10"/>
          </p:nvPr>
        </p:nvSpPr>
        <p:spPr/>
        <p:txBody>
          <a:bodyPr/>
          <a:lstStyle/>
          <a:p>
            <a:fld id="{47A6DAFC-3974-2D48-A5AF-7CC9AE3DF08C}" type="datetimeFigureOut">
              <a:rPr lang="en-US" smtClean="0"/>
              <a:t>5/5/19</a:t>
            </a:fld>
            <a:endParaRPr lang="en-US"/>
          </a:p>
        </p:txBody>
      </p:sp>
      <p:sp>
        <p:nvSpPr>
          <p:cNvPr id="5" name="Footer Placeholder 4">
            <a:extLst>
              <a:ext uri="{FF2B5EF4-FFF2-40B4-BE49-F238E27FC236}">
                <a16:creationId xmlns:a16="http://schemas.microsoft.com/office/drawing/2014/main" id="{2A0233C5-A024-0E4E-B09A-9099F5745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CC78F-A233-564F-824C-0E310B5A49F9}"/>
              </a:ext>
            </a:extLst>
          </p:cNvPr>
          <p:cNvSpPr>
            <a:spLocks noGrp="1"/>
          </p:cNvSpPr>
          <p:nvPr>
            <p:ph type="sldNum" sz="quarter" idx="12"/>
          </p:nvPr>
        </p:nvSpPr>
        <p:spPr/>
        <p:txBody>
          <a:bodyPr/>
          <a:lstStyle/>
          <a:p>
            <a:fld id="{BDF37873-B568-EF48-866D-B4708BE3130B}" type="slidenum">
              <a:rPr lang="en-US" smtClean="0"/>
              <a:t>‹#›</a:t>
            </a:fld>
            <a:endParaRPr lang="en-US"/>
          </a:p>
        </p:txBody>
      </p:sp>
    </p:spTree>
    <p:extLst>
      <p:ext uri="{BB962C8B-B14F-4D97-AF65-F5344CB8AC3E}">
        <p14:creationId xmlns:p14="http://schemas.microsoft.com/office/powerpoint/2010/main" val="374790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AF3F-B514-F542-8DA9-2A7DE0AADB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A06537-F6DF-A047-A96B-7A4A93CA62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B9E53-77CE-9E46-95B9-9AD4355F046A}"/>
              </a:ext>
            </a:extLst>
          </p:cNvPr>
          <p:cNvSpPr>
            <a:spLocks noGrp="1"/>
          </p:cNvSpPr>
          <p:nvPr>
            <p:ph type="dt" sz="half" idx="10"/>
          </p:nvPr>
        </p:nvSpPr>
        <p:spPr/>
        <p:txBody>
          <a:bodyPr/>
          <a:lstStyle/>
          <a:p>
            <a:fld id="{47A6DAFC-3974-2D48-A5AF-7CC9AE3DF08C}" type="datetimeFigureOut">
              <a:rPr lang="en-US" smtClean="0"/>
              <a:t>5/5/19</a:t>
            </a:fld>
            <a:endParaRPr lang="en-US"/>
          </a:p>
        </p:txBody>
      </p:sp>
      <p:sp>
        <p:nvSpPr>
          <p:cNvPr id="5" name="Footer Placeholder 4">
            <a:extLst>
              <a:ext uri="{FF2B5EF4-FFF2-40B4-BE49-F238E27FC236}">
                <a16:creationId xmlns:a16="http://schemas.microsoft.com/office/drawing/2014/main" id="{FC2DC5EF-A562-DA44-A69E-1872CF53C6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CDB20-55CD-FD44-BF1B-69595A917D50}"/>
              </a:ext>
            </a:extLst>
          </p:cNvPr>
          <p:cNvSpPr>
            <a:spLocks noGrp="1"/>
          </p:cNvSpPr>
          <p:nvPr>
            <p:ph type="sldNum" sz="quarter" idx="12"/>
          </p:nvPr>
        </p:nvSpPr>
        <p:spPr/>
        <p:txBody>
          <a:bodyPr/>
          <a:lstStyle/>
          <a:p>
            <a:fld id="{BDF37873-B568-EF48-866D-B4708BE3130B}" type="slidenum">
              <a:rPr lang="en-US" smtClean="0"/>
              <a:t>‹#›</a:t>
            </a:fld>
            <a:endParaRPr lang="en-US"/>
          </a:p>
        </p:txBody>
      </p:sp>
    </p:spTree>
    <p:extLst>
      <p:ext uri="{BB962C8B-B14F-4D97-AF65-F5344CB8AC3E}">
        <p14:creationId xmlns:p14="http://schemas.microsoft.com/office/powerpoint/2010/main" val="4044830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BC8C-8F35-9541-BF26-103589BB50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118EE5-9B5C-8549-9CF6-D588F360C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4CDF0E-4A2F-A044-8399-E884C2513795}"/>
              </a:ext>
            </a:extLst>
          </p:cNvPr>
          <p:cNvSpPr>
            <a:spLocks noGrp="1"/>
          </p:cNvSpPr>
          <p:nvPr>
            <p:ph type="dt" sz="half" idx="10"/>
          </p:nvPr>
        </p:nvSpPr>
        <p:spPr/>
        <p:txBody>
          <a:bodyPr/>
          <a:lstStyle/>
          <a:p>
            <a:fld id="{47A6DAFC-3974-2D48-A5AF-7CC9AE3DF08C}" type="datetimeFigureOut">
              <a:rPr lang="en-US" smtClean="0"/>
              <a:t>5/5/19</a:t>
            </a:fld>
            <a:endParaRPr lang="en-US"/>
          </a:p>
        </p:txBody>
      </p:sp>
      <p:sp>
        <p:nvSpPr>
          <p:cNvPr id="5" name="Footer Placeholder 4">
            <a:extLst>
              <a:ext uri="{FF2B5EF4-FFF2-40B4-BE49-F238E27FC236}">
                <a16:creationId xmlns:a16="http://schemas.microsoft.com/office/drawing/2014/main" id="{1F293D1E-D719-FF4B-BD12-EA6675D3E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27DBD-3800-BC47-88B9-A2765C2B6B90}"/>
              </a:ext>
            </a:extLst>
          </p:cNvPr>
          <p:cNvSpPr>
            <a:spLocks noGrp="1"/>
          </p:cNvSpPr>
          <p:nvPr>
            <p:ph type="sldNum" sz="quarter" idx="12"/>
          </p:nvPr>
        </p:nvSpPr>
        <p:spPr/>
        <p:txBody>
          <a:bodyPr/>
          <a:lstStyle/>
          <a:p>
            <a:fld id="{BDF37873-B568-EF48-866D-B4708BE3130B}" type="slidenum">
              <a:rPr lang="en-US" smtClean="0"/>
              <a:t>‹#›</a:t>
            </a:fld>
            <a:endParaRPr lang="en-US"/>
          </a:p>
        </p:txBody>
      </p:sp>
    </p:spTree>
    <p:extLst>
      <p:ext uri="{BB962C8B-B14F-4D97-AF65-F5344CB8AC3E}">
        <p14:creationId xmlns:p14="http://schemas.microsoft.com/office/powerpoint/2010/main" val="15874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DAD4-4905-DB40-8E88-FB5CFA131B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242708-0458-5D41-B891-66BE49CFBD4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5F200C-1C0D-3E40-8A05-460A2E11FE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D869A4-DC1A-E343-A601-864795781696}"/>
              </a:ext>
            </a:extLst>
          </p:cNvPr>
          <p:cNvSpPr>
            <a:spLocks noGrp="1"/>
          </p:cNvSpPr>
          <p:nvPr>
            <p:ph type="dt" sz="half" idx="10"/>
          </p:nvPr>
        </p:nvSpPr>
        <p:spPr/>
        <p:txBody>
          <a:bodyPr/>
          <a:lstStyle/>
          <a:p>
            <a:fld id="{47A6DAFC-3974-2D48-A5AF-7CC9AE3DF08C}" type="datetimeFigureOut">
              <a:rPr lang="en-US" smtClean="0"/>
              <a:t>5/5/19</a:t>
            </a:fld>
            <a:endParaRPr lang="en-US"/>
          </a:p>
        </p:txBody>
      </p:sp>
      <p:sp>
        <p:nvSpPr>
          <p:cNvPr id="6" name="Footer Placeholder 5">
            <a:extLst>
              <a:ext uri="{FF2B5EF4-FFF2-40B4-BE49-F238E27FC236}">
                <a16:creationId xmlns:a16="http://schemas.microsoft.com/office/drawing/2014/main" id="{8DFF4C6A-F089-5F44-9E32-310BCEC5F1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35B1BB-A4A2-554A-9D1A-CB47A22F657C}"/>
              </a:ext>
            </a:extLst>
          </p:cNvPr>
          <p:cNvSpPr>
            <a:spLocks noGrp="1"/>
          </p:cNvSpPr>
          <p:nvPr>
            <p:ph type="sldNum" sz="quarter" idx="12"/>
          </p:nvPr>
        </p:nvSpPr>
        <p:spPr/>
        <p:txBody>
          <a:bodyPr/>
          <a:lstStyle/>
          <a:p>
            <a:fld id="{BDF37873-B568-EF48-866D-B4708BE3130B}" type="slidenum">
              <a:rPr lang="en-US" smtClean="0"/>
              <a:t>‹#›</a:t>
            </a:fld>
            <a:endParaRPr lang="en-US"/>
          </a:p>
        </p:txBody>
      </p:sp>
    </p:spTree>
    <p:extLst>
      <p:ext uri="{BB962C8B-B14F-4D97-AF65-F5344CB8AC3E}">
        <p14:creationId xmlns:p14="http://schemas.microsoft.com/office/powerpoint/2010/main" val="4188093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B8BC8-5AF8-F642-82EA-E8F4C2085B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468A1B-D4CE-2048-AD79-0B3174998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E4786A-9FF9-9446-B04C-3227B0827A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2343CB-E371-FB45-AC5E-EA23967D83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7CB362-D6E7-9941-B995-8FA493F9CF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944A58-7790-894D-ACF4-46172D866136}"/>
              </a:ext>
            </a:extLst>
          </p:cNvPr>
          <p:cNvSpPr>
            <a:spLocks noGrp="1"/>
          </p:cNvSpPr>
          <p:nvPr>
            <p:ph type="dt" sz="half" idx="10"/>
          </p:nvPr>
        </p:nvSpPr>
        <p:spPr/>
        <p:txBody>
          <a:bodyPr/>
          <a:lstStyle/>
          <a:p>
            <a:fld id="{47A6DAFC-3974-2D48-A5AF-7CC9AE3DF08C}" type="datetimeFigureOut">
              <a:rPr lang="en-US" smtClean="0"/>
              <a:t>5/5/19</a:t>
            </a:fld>
            <a:endParaRPr lang="en-US"/>
          </a:p>
        </p:txBody>
      </p:sp>
      <p:sp>
        <p:nvSpPr>
          <p:cNvPr id="8" name="Footer Placeholder 7">
            <a:extLst>
              <a:ext uri="{FF2B5EF4-FFF2-40B4-BE49-F238E27FC236}">
                <a16:creationId xmlns:a16="http://schemas.microsoft.com/office/drawing/2014/main" id="{0224D80A-E9BC-6D4A-9D56-E3CB7DF282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E34007-AFF5-AC4B-8F45-60F933EED4D6}"/>
              </a:ext>
            </a:extLst>
          </p:cNvPr>
          <p:cNvSpPr>
            <a:spLocks noGrp="1"/>
          </p:cNvSpPr>
          <p:nvPr>
            <p:ph type="sldNum" sz="quarter" idx="12"/>
          </p:nvPr>
        </p:nvSpPr>
        <p:spPr/>
        <p:txBody>
          <a:bodyPr/>
          <a:lstStyle/>
          <a:p>
            <a:fld id="{BDF37873-B568-EF48-866D-B4708BE3130B}" type="slidenum">
              <a:rPr lang="en-US" smtClean="0"/>
              <a:t>‹#›</a:t>
            </a:fld>
            <a:endParaRPr lang="en-US"/>
          </a:p>
        </p:txBody>
      </p:sp>
    </p:spTree>
    <p:extLst>
      <p:ext uri="{BB962C8B-B14F-4D97-AF65-F5344CB8AC3E}">
        <p14:creationId xmlns:p14="http://schemas.microsoft.com/office/powerpoint/2010/main" val="231167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D1AA2-DF30-AC41-9E91-B17295D3E1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C290AB-9591-0048-808E-76C832B1C1F8}"/>
              </a:ext>
            </a:extLst>
          </p:cNvPr>
          <p:cNvSpPr>
            <a:spLocks noGrp="1"/>
          </p:cNvSpPr>
          <p:nvPr>
            <p:ph type="dt" sz="half" idx="10"/>
          </p:nvPr>
        </p:nvSpPr>
        <p:spPr/>
        <p:txBody>
          <a:bodyPr/>
          <a:lstStyle/>
          <a:p>
            <a:fld id="{47A6DAFC-3974-2D48-A5AF-7CC9AE3DF08C}" type="datetimeFigureOut">
              <a:rPr lang="en-US" smtClean="0"/>
              <a:t>5/5/19</a:t>
            </a:fld>
            <a:endParaRPr lang="en-US"/>
          </a:p>
        </p:txBody>
      </p:sp>
      <p:sp>
        <p:nvSpPr>
          <p:cNvPr id="4" name="Footer Placeholder 3">
            <a:extLst>
              <a:ext uri="{FF2B5EF4-FFF2-40B4-BE49-F238E27FC236}">
                <a16:creationId xmlns:a16="http://schemas.microsoft.com/office/drawing/2014/main" id="{49098EF9-59BF-BF41-BE61-405D9C3C08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172DD8-4082-BB49-9C9E-20B7A8AAA758}"/>
              </a:ext>
            </a:extLst>
          </p:cNvPr>
          <p:cNvSpPr>
            <a:spLocks noGrp="1"/>
          </p:cNvSpPr>
          <p:nvPr>
            <p:ph type="sldNum" sz="quarter" idx="12"/>
          </p:nvPr>
        </p:nvSpPr>
        <p:spPr/>
        <p:txBody>
          <a:bodyPr/>
          <a:lstStyle/>
          <a:p>
            <a:fld id="{BDF37873-B568-EF48-866D-B4708BE3130B}" type="slidenum">
              <a:rPr lang="en-US" smtClean="0"/>
              <a:t>‹#›</a:t>
            </a:fld>
            <a:endParaRPr lang="en-US"/>
          </a:p>
        </p:txBody>
      </p:sp>
    </p:spTree>
    <p:extLst>
      <p:ext uri="{BB962C8B-B14F-4D97-AF65-F5344CB8AC3E}">
        <p14:creationId xmlns:p14="http://schemas.microsoft.com/office/powerpoint/2010/main" val="131613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283CFF-C76A-4B4C-A806-704E8222FD4C}"/>
              </a:ext>
            </a:extLst>
          </p:cNvPr>
          <p:cNvSpPr>
            <a:spLocks noGrp="1"/>
          </p:cNvSpPr>
          <p:nvPr>
            <p:ph type="dt" sz="half" idx="10"/>
          </p:nvPr>
        </p:nvSpPr>
        <p:spPr/>
        <p:txBody>
          <a:bodyPr/>
          <a:lstStyle/>
          <a:p>
            <a:fld id="{47A6DAFC-3974-2D48-A5AF-7CC9AE3DF08C}" type="datetimeFigureOut">
              <a:rPr lang="en-US" smtClean="0"/>
              <a:t>5/5/19</a:t>
            </a:fld>
            <a:endParaRPr lang="en-US"/>
          </a:p>
        </p:txBody>
      </p:sp>
      <p:sp>
        <p:nvSpPr>
          <p:cNvPr id="3" name="Footer Placeholder 2">
            <a:extLst>
              <a:ext uri="{FF2B5EF4-FFF2-40B4-BE49-F238E27FC236}">
                <a16:creationId xmlns:a16="http://schemas.microsoft.com/office/drawing/2014/main" id="{8F285054-A1C5-594E-A049-6BAE822BB7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4E0864-5FCA-C74C-9EC6-469C6E423553}"/>
              </a:ext>
            </a:extLst>
          </p:cNvPr>
          <p:cNvSpPr>
            <a:spLocks noGrp="1"/>
          </p:cNvSpPr>
          <p:nvPr>
            <p:ph type="sldNum" sz="quarter" idx="12"/>
          </p:nvPr>
        </p:nvSpPr>
        <p:spPr/>
        <p:txBody>
          <a:bodyPr/>
          <a:lstStyle/>
          <a:p>
            <a:fld id="{BDF37873-B568-EF48-866D-B4708BE3130B}" type="slidenum">
              <a:rPr lang="en-US" smtClean="0"/>
              <a:t>‹#›</a:t>
            </a:fld>
            <a:endParaRPr lang="en-US"/>
          </a:p>
        </p:txBody>
      </p:sp>
    </p:spTree>
    <p:extLst>
      <p:ext uri="{BB962C8B-B14F-4D97-AF65-F5344CB8AC3E}">
        <p14:creationId xmlns:p14="http://schemas.microsoft.com/office/powerpoint/2010/main" val="3917603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3A83-89D9-E64C-9F7F-4F164FFFA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983651-ADE1-DB43-BB92-0294B2636C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531DD8-FA27-E343-BD14-AAA3CC51C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725239-E177-284A-BBB9-2BF401E9754A}"/>
              </a:ext>
            </a:extLst>
          </p:cNvPr>
          <p:cNvSpPr>
            <a:spLocks noGrp="1"/>
          </p:cNvSpPr>
          <p:nvPr>
            <p:ph type="dt" sz="half" idx="10"/>
          </p:nvPr>
        </p:nvSpPr>
        <p:spPr/>
        <p:txBody>
          <a:bodyPr/>
          <a:lstStyle/>
          <a:p>
            <a:fld id="{47A6DAFC-3974-2D48-A5AF-7CC9AE3DF08C}" type="datetimeFigureOut">
              <a:rPr lang="en-US" smtClean="0"/>
              <a:t>5/5/19</a:t>
            </a:fld>
            <a:endParaRPr lang="en-US"/>
          </a:p>
        </p:txBody>
      </p:sp>
      <p:sp>
        <p:nvSpPr>
          <p:cNvPr id="6" name="Footer Placeholder 5">
            <a:extLst>
              <a:ext uri="{FF2B5EF4-FFF2-40B4-BE49-F238E27FC236}">
                <a16:creationId xmlns:a16="http://schemas.microsoft.com/office/drawing/2014/main" id="{4C89B264-2538-4240-85F1-0156783465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D86361-CED2-7647-98B2-CD67DE984531}"/>
              </a:ext>
            </a:extLst>
          </p:cNvPr>
          <p:cNvSpPr>
            <a:spLocks noGrp="1"/>
          </p:cNvSpPr>
          <p:nvPr>
            <p:ph type="sldNum" sz="quarter" idx="12"/>
          </p:nvPr>
        </p:nvSpPr>
        <p:spPr/>
        <p:txBody>
          <a:bodyPr/>
          <a:lstStyle/>
          <a:p>
            <a:fld id="{BDF37873-B568-EF48-866D-B4708BE3130B}" type="slidenum">
              <a:rPr lang="en-US" smtClean="0"/>
              <a:t>‹#›</a:t>
            </a:fld>
            <a:endParaRPr lang="en-US"/>
          </a:p>
        </p:txBody>
      </p:sp>
    </p:spTree>
    <p:extLst>
      <p:ext uri="{BB962C8B-B14F-4D97-AF65-F5344CB8AC3E}">
        <p14:creationId xmlns:p14="http://schemas.microsoft.com/office/powerpoint/2010/main" val="4254357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FF6BD-8D0D-3E4D-9CEA-F7603FA3C4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BD7C50-C028-CC41-B377-C0E60D6CB2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6F16F2-85A1-B54D-9189-1ADF2E04E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3CC000-DB39-0D40-B1CA-26CD219A2920}"/>
              </a:ext>
            </a:extLst>
          </p:cNvPr>
          <p:cNvSpPr>
            <a:spLocks noGrp="1"/>
          </p:cNvSpPr>
          <p:nvPr>
            <p:ph type="dt" sz="half" idx="10"/>
          </p:nvPr>
        </p:nvSpPr>
        <p:spPr/>
        <p:txBody>
          <a:bodyPr/>
          <a:lstStyle/>
          <a:p>
            <a:fld id="{47A6DAFC-3974-2D48-A5AF-7CC9AE3DF08C}" type="datetimeFigureOut">
              <a:rPr lang="en-US" smtClean="0"/>
              <a:t>5/5/19</a:t>
            </a:fld>
            <a:endParaRPr lang="en-US"/>
          </a:p>
        </p:txBody>
      </p:sp>
      <p:sp>
        <p:nvSpPr>
          <p:cNvPr id="6" name="Footer Placeholder 5">
            <a:extLst>
              <a:ext uri="{FF2B5EF4-FFF2-40B4-BE49-F238E27FC236}">
                <a16:creationId xmlns:a16="http://schemas.microsoft.com/office/drawing/2014/main" id="{B27875FE-6366-2D49-B742-AEDE62B952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FDE4F7-7555-BB45-878D-6155E3615B6E}"/>
              </a:ext>
            </a:extLst>
          </p:cNvPr>
          <p:cNvSpPr>
            <a:spLocks noGrp="1"/>
          </p:cNvSpPr>
          <p:nvPr>
            <p:ph type="sldNum" sz="quarter" idx="12"/>
          </p:nvPr>
        </p:nvSpPr>
        <p:spPr/>
        <p:txBody>
          <a:bodyPr/>
          <a:lstStyle/>
          <a:p>
            <a:fld id="{BDF37873-B568-EF48-866D-B4708BE3130B}" type="slidenum">
              <a:rPr lang="en-US" smtClean="0"/>
              <a:t>‹#›</a:t>
            </a:fld>
            <a:endParaRPr lang="en-US"/>
          </a:p>
        </p:txBody>
      </p:sp>
    </p:spTree>
    <p:extLst>
      <p:ext uri="{BB962C8B-B14F-4D97-AF65-F5344CB8AC3E}">
        <p14:creationId xmlns:p14="http://schemas.microsoft.com/office/powerpoint/2010/main" val="3475921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B52F80-9122-CF4F-A53B-463DB11AF7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C4883B-F62C-D448-8AF4-AA47DA642F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D9337-2B73-824E-8455-CEDFAEC69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A6DAFC-3974-2D48-A5AF-7CC9AE3DF08C}" type="datetimeFigureOut">
              <a:rPr lang="en-US" smtClean="0"/>
              <a:t>5/5/19</a:t>
            </a:fld>
            <a:endParaRPr lang="en-US"/>
          </a:p>
        </p:txBody>
      </p:sp>
      <p:sp>
        <p:nvSpPr>
          <p:cNvPr id="5" name="Footer Placeholder 4">
            <a:extLst>
              <a:ext uri="{FF2B5EF4-FFF2-40B4-BE49-F238E27FC236}">
                <a16:creationId xmlns:a16="http://schemas.microsoft.com/office/drawing/2014/main" id="{1904F489-63A7-F842-8994-C20857B33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55D2E2-F124-7943-9CF0-40F084F66F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37873-B568-EF48-866D-B4708BE3130B}" type="slidenum">
              <a:rPr lang="en-US" smtClean="0"/>
              <a:t>‹#›</a:t>
            </a:fld>
            <a:endParaRPr lang="en-US"/>
          </a:p>
        </p:txBody>
      </p:sp>
    </p:spTree>
    <p:extLst>
      <p:ext uri="{BB962C8B-B14F-4D97-AF65-F5344CB8AC3E}">
        <p14:creationId xmlns:p14="http://schemas.microsoft.com/office/powerpoint/2010/main" val="890401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CE6789-A340-504B-AEC5-145FE30F28CA}"/>
              </a:ext>
            </a:extLst>
          </p:cNvPr>
          <p:cNvPicPr>
            <a:picLocks noChangeAspect="1"/>
          </p:cNvPicPr>
          <p:nvPr/>
        </p:nvPicPr>
        <p:blipFill>
          <a:blip r:embed="rId3"/>
          <a:stretch>
            <a:fillRect/>
          </a:stretch>
        </p:blipFill>
        <p:spPr>
          <a:xfrm>
            <a:off x="6380900" y="810629"/>
            <a:ext cx="5669280" cy="2469779"/>
          </a:xfrm>
          <a:prstGeom prst="rect">
            <a:avLst/>
          </a:prstGeom>
        </p:spPr>
      </p:pic>
      <p:pic>
        <p:nvPicPr>
          <p:cNvPr id="7" name="Picture 6">
            <a:extLst>
              <a:ext uri="{FF2B5EF4-FFF2-40B4-BE49-F238E27FC236}">
                <a16:creationId xmlns:a16="http://schemas.microsoft.com/office/drawing/2014/main" id="{C7514FD6-BC3F-E94B-95EF-CA0863D6271A}"/>
              </a:ext>
            </a:extLst>
          </p:cNvPr>
          <p:cNvPicPr>
            <a:picLocks noChangeAspect="1"/>
          </p:cNvPicPr>
          <p:nvPr/>
        </p:nvPicPr>
        <p:blipFill>
          <a:blip r:embed="rId4"/>
          <a:stretch>
            <a:fillRect/>
          </a:stretch>
        </p:blipFill>
        <p:spPr>
          <a:xfrm>
            <a:off x="6380900" y="3713472"/>
            <a:ext cx="5443840" cy="2286000"/>
          </a:xfrm>
          <a:prstGeom prst="rect">
            <a:avLst/>
          </a:prstGeom>
        </p:spPr>
      </p:pic>
      <p:pic>
        <p:nvPicPr>
          <p:cNvPr id="9" name="Picture 8">
            <a:extLst>
              <a:ext uri="{FF2B5EF4-FFF2-40B4-BE49-F238E27FC236}">
                <a16:creationId xmlns:a16="http://schemas.microsoft.com/office/drawing/2014/main" id="{FA0149EF-DF06-5949-86A9-A8D56C7ABB59}"/>
              </a:ext>
            </a:extLst>
          </p:cNvPr>
          <p:cNvPicPr>
            <a:picLocks noChangeAspect="1"/>
          </p:cNvPicPr>
          <p:nvPr/>
        </p:nvPicPr>
        <p:blipFill>
          <a:blip r:embed="rId5"/>
          <a:stretch>
            <a:fillRect/>
          </a:stretch>
        </p:blipFill>
        <p:spPr>
          <a:xfrm>
            <a:off x="172397" y="926456"/>
            <a:ext cx="5669280" cy="2353952"/>
          </a:xfrm>
          <a:prstGeom prst="rect">
            <a:avLst/>
          </a:prstGeom>
        </p:spPr>
      </p:pic>
      <p:pic>
        <p:nvPicPr>
          <p:cNvPr id="11" name="Picture 10">
            <a:extLst>
              <a:ext uri="{FF2B5EF4-FFF2-40B4-BE49-F238E27FC236}">
                <a16:creationId xmlns:a16="http://schemas.microsoft.com/office/drawing/2014/main" id="{27A64AEF-26D9-2F44-A502-DE4801ED466E}"/>
              </a:ext>
            </a:extLst>
          </p:cNvPr>
          <p:cNvPicPr>
            <a:picLocks noChangeAspect="1"/>
          </p:cNvPicPr>
          <p:nvPr/>
        </p:nvPicPr>
        <p:blipFill>
          <a:blip r:embed="rId6"/>
          <a:stretch>
            <a:fillRect/>
          </a:stretch>
        </p:blipFill>
        <p:spPr>
          <a:xfrm>
            <a:off x="172397" y="3713472"/>
            <a:ext cx="5443838" cy="2286000"/>
          </a:xfrm>
          <a:prstGeom prst="rect">
            <a:avLst/>
          </a:prstGeom>
        </p:spPr>
      </p:pic>
      <p:sp>
        <p:nvSpPr>
          <p:cNvPr id="12" name="TextBox 11">
            <a:extLst>
              <a:ext uri="{FF2B5EF4-FFF2-40B4-BE49-F238E27FC236}">
                <a16:creationId xmlns:a16="http://schemas.microsoft.com/office/drawing/2014/main" id="{35CF1869-B6A0-7245-9BFF-880B538F4CDE}"/>
              </a:ext>
            </a:extLst>
          </p:cNvPr>
          <p:cNvSpPr txBox="1"/>
          <p:nvPr/>
        </p:nvSpPr>
        <p:spPr>
          <a:xfrm>
            <a:off x="172397" y="308726"/>
            <a:ext cx="617838" cy="369332"/>
          </a:xfrm>
          <a:prstGeom prst="rect">
            <a:avLst/>
          </a:prstGeom>
          <a:noFill/>
        </p:spPr>
        <p:txBody>
          <a:bodyPr wrap="square" rtlCol="0">
            <a:spAutoFit/>
          </a:bodyPr>
          <a:lstStyle/>
          <a:p>
            <a:r>
              <a:rPr lang="en-US" dirty="0"/>
              <a:t>a)</a:t>
            </a:r>
          </a:p>
        </p:txBody>
      </p:sp>
      <p:sp>
        <p:nvSpPr>
          <p:cNvPr id="13" name="TextBox 12">
            <a:extLst>
              <a:ext uri="{FF2B5EF4-FFF2-40B4-BE49-F238E27FC236}">
                <a16:creationId xmlns:a16="http://schemas.microsoft.com/office/drawing/2014/main" id="{E81230D9-57D8-A449-B0FE-797EF13BF4B9}"/>
              </a:ext>
            </a:extLst>
          </p:cNvPr>
          <p:cNvSpPr txBox="1"/>
          <p:nvPr/>
        </p:nvSpPr>
        <p:spPr>
          <a:xfrm>
            <a:off x="6380900" y="3224006"/>
            <a:ext cx="617838" cy="369332"/>
          </a:xfrm>
          <a:prstGeom prst="rect">
            <a:avLst/>
          </a:prstGeom>
          <a:noFill/>
        </p:spPr>
        <p:txBody>
          <a:bodyPr wrap="square" rtlCol="0">
            <a:spAutoFit/>
          </a:bodyPr>
          <a:lstStyle/>
          <a:p>
            <a:r>
              <a:rPr lang="en-US" dirty="0"/>
              <a:t>d)</a:t>
            </a:r>
          </a:p>
        </p:txBody>
      </p:sp>
      <p:sp>
        <p:nvSpPr>
          <p:cNvPr id="14" name="TextBox 13">
            <a:extLst>
              <a:ext uri="{FF2B5EF4-FFF2-40B4-BE49-F238E27FC236}">
                <a16:creationId xmlns:a16="http://schemas.microsoft.com/office/drawing/2014/main" id="{127B8C1B-F5E4-A141-AF5C-A81BAD5756D0}"/>
              </a:ext>
            </a:extLst>
          </p:cNvPr>
          <p:cNvSpPr txBox="1"/>
          <p:nvPr/>
        </p:nvSpPr>
        <p:spPr>
          <a:xfrm>
            <a:off x="6380900" y="276460"/>
            <a:ext cx="617838" cy="369332"/>
          </a:xfrm>
          <a:prstGeom prst="rect">
            <a:avLst/>
          </a:prstGeom>
          <a:noFill/>
        </p:spPr>
        <p:txBody>
          <a:bodyPr wrap="square" rtlCol="0">
            <a:spAutoFit/>
          </a:bodyPr>
          <a:lstStyle/>
          <a:p>
            <a:r>
              <a:rPr lang="en-US" dirty="0"/>
              <a:t>b)</a:t>
            </a:r>
          </a:p>
        </p:txBody>
      </p:sp>
      <p:sp>
        <p:nvSpPr>
          <p:cNvPr id="15" name="TextBox 14">
            <a:extLst>
              <a:ext uri="{FF2B5EF4-FFF2-40B4-BE49-F238E27FC236}">
                <a16:creationId xmlns:a16="http://schemas.microsoft.com/office/drawing/2014/main" id="{76B26A30-EA15-1E4A-824B-949A4D2B5F83}"/>
              </a:ext>
            </a:extLst>
          </p:cNvPr>
          <p:cNvSpPr txBox="1"/>
          <p:nvPr/>
        </p:nvSpPr>
        <p:spPr>
          <a:xfrm>
            <a:off x="168278" y="3408672"/>
            <a:ext cx="617838"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31940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CE6789-A340-504B-AEC5-145FE30F28CA}"/>
              </a:ext>
            </a:extLst>
          </p:cNvPr>
          <p:cNvPicPr>
            <a:picLocks noChangeAspect="1"/>
          </p:cNvPicPr>
          <p:nvPr/>
        </p:nvPicPr>
        <p:blipFill>
          <a:blip r:embed="rId3"/>
          <a:stretch>
            <a:fillRect/>
          </a:stretch>
        </p:blipFill>
        <p:spPr>
          <a:xfrm>
            <a:off x="6380900" y="855184"/>
            <a:ext cx="5669280" cy="2380668"/>
          </a:xfrm>
          <a:prstGeom prst="rect">
            <a:avLst/>
          </a:prstGeom>
        </p:spPr>
      </p:pic>
      <p:pic>
        <p:nvPicPr>
          <p:cNvPr id="7" name="Picture 6">
            <a:extLst>
              <a:ext uri="{FF2B5EF4-FFF2-40B4-BE49-F238E27FC236}">
                <a16:creationId xmlns:a16="http://schemas.microsoft.com/office/drawing/2014/main" id="{C7514FD6-BC3F-E94B-95EF-CA0863D6271A}"/>
              </a:ext>
            </a:extLst>
          </p:cNvPr>
          <p:cNvPicPr>
            <a:picLocks noChangeAspect="1"/>
          </p:cNvPicPr>
          <p:nvPr/>
        </p:nvPicPr>
        <p:blipFill>
          <a:blip r:embed="rId4"/>
          <a:stretch>
            <a:fillRect/>
          </a:stretch>
        </p:blipFill>
        <p:spPr>
          <a:xfrm>
            <a:off x="6380901" y="3713472"/>
            <a:ext cx="5443837" cy="2286000"/>
          </a:xfrm>
          <a:prstGeom prst="rect">
            <a:avLst/>
          </a:prstGeom>
        </p:spPr>
      </p:pic>
      <p:pic>
        <p:nvPicPr>
          <p:cNvPr id="9" name="Picture 8">
            <a:extLst>
              <a:ext uri="{FF2B5EF4-FFF2-40B4-BE49-F238E27FC236}">
                <a16:creationId xmlns:a16="http://schemas.microsoft.com/office/drawing/2014/main" id="{FA0149EF-DF06-5949-86A9-A8D56C7ABB59}"/>
              </a:ext>
            </a:extLst>
          </p:cNvPr>
          <p:cNvPicPr>
            <a:picLocks noChangeAspect="1"/>
          </p:cNvPicPr>
          <p:nvPr/>
        </p:nvPicPr>
        <p:blipFill>
          <a:blip r:embed="rId5"/>
          <a:stretch>
            <a:fillRect/>
          </a:stretch>
        </p:blipFill>
        <p:spPr>
          <a:xfrm>
            <a:off x="193605" y="926456"/>
            <a:ext cx="5626864" cy="2353952"/>
          </a:xfrm>
          <a:prstGeom prst="rect">
            <a:avLst/>
          </a:prstGeom>
        </p:spPr>
      </p:pic>
      <p:pic>
        <p:nvPicPr>
          <p:cNvPr id="11" name="Picture 10">
            <a:extLst>
              <a:ext uri="{FF2B5EF4-FFF2-40B4-BE49-F238E27FC236}">
                <a16:creationId xmlns:a16="http://schemas.microsoft.com/office/drawing/2014/main" id="{27A64AEF-26D9-2F44-A502-DE4801ED466E}"/>
              </a:ext>
            </a:extLst>
          </p:cNvPr>
          <p:cNvPicPr>
            <a:picLocks noChangeAspect="1"/>
          </p:cNvPicPr>
          <p:nvPr/>
        </p:nvPicPr>
        <p:blipFill>
          <a:blip r:embed="rId6"/>
          <a:stretch>
            <a:fillRect/>
          </a:stretch>
        </p:blipFill>
        <p:spPr>
          <a:xfrm>
            <a:off x="172397" y="3713472"/>
            <a:ext cx="5443837" cy="2286000"/>
          </a:xfrm>
          <a:prstGeom prst="rect">
            <a:avLst/>
          </a:prstGeom>
        </p:spPr>
      </p:pic>
      <p:sp>
        <p:nvSpPr>
          <p:cNvPr id="12" name="TextBox 11">
            <a:extLst>
              <a:ext uri="{FF2B5EF4-FFF2-40B4-BE49-F238E27FC236}">
                <a16:creationId xmlns:a16="http://schemas.microsoft.com/office/drawing/2014/main" id="{35CF1869-B6A0-7245-9BFF-880B538F4CDE}"/>
              </a:ext>
            </a:extLst>
          </p:cNvPr>
          <p:cNvSpPr txBox="1"/>
          <p:nvPr/>
        </p:nvSpPr>
        <p:spPr>
          <a:xfrm>
            <a:off x="172397" y="308726"/>
            <a:ext cx="617838" cy="369332"/>
          </a:xfrm>
          <a:prstGeom prst="rect">
            <a:avLst/>
          </a:prstGeom>
          <a:noFill/>
        </p:spPr>
        <p:txBody>
          <a:bodyPr wrap="square" rtlCol="0">
            <a:spAutoFit/>
          </a:bodyPr>
          <a:lstStyle/>
          <a:p>
            <a:r>
              <a:rPr lang="en-US" dirty="0"/>
              <a:t>a)</a:t>
            </a:r>
          </a:p>
        </p:txBody>
      </p:sp>
      <p:sp>
        <p:nvSpPr>
          <p:cNvPr id="13" name="TextBox 12">
            <a:extLst>
              <a:ext uri="{FF2B5EF4-FFF2-40B4-BE49-F238E27FC236}">
                <a16:creationId xmlns:a16="http://schemas.microsoft.com/office/drawing/2014/main" id="{E81230D9-57D8-A449-B0FE-797EF13BF4B9}"/>
              </a:ext>
            </a:extLst>
          </p:cNvPr>
          <p:cNvSpPr txBox="1"/>
          <p:nvPr/>
        </p:nvSpPr>
        <p:spPr>
          <a:xfrm>
            <a:off x="6380900" y="3224006"/>
            <a:ext cx="617838" cy="369332"/>
          </a:xfrm>
          <a:prstGeom prst="rect">
            <a:avLst/>
          </a:prstGeom>
          <a:noFill/>
        </p:spPr>
        <p:txBody>
          <a:bodyPr wrap="square" rtlCol="0">
            <a:spAutoFit/>
          </a:bodyPr>
          <a:lstStyle/>
          <a:p>
            <a:r>
              <a:rPr lang="en-US" dirty="0"/>
              <a:t>d)</a:t>
            </a:r>
          </a:p>
        </p:txBody>
      </p:sp>
      <p:sp>
        <p:nvSpPr>
          <p:cNvPr id="14" name="TextBox 13">
            <a:extLst>
              <a:ext uri="{FF2B5EF4-FFF2-40B4-BE49-F238E27FC236}">
                <a16:creationId xmlns:a16="http://schemas.microsoft.com/office/drawing/2014/main" id="{127B8C1B-F5E4-A141-AF5C-A81BAD5756D0}"/>
              </a:ext>
            </a:extLst>
          </p:cNvPr>
          <p:cNvSpPr txBox="1"/>
          <p:nvPr/>
        </p:nvSpPr>
        <p:spPr>
          <a:xfrm>
            <a:off x="6380900" y="276460"/>
            <a:ext cx="617838" cy="369332"/>
          </a:xfrm>
          <a:prstGeom prst="rect">
            <a:avLst/>
          </a:prstGeom>
          <a:noFill/>
        </p:spPr>
        <p:txBody>
          <a:bodyPr wrap="square" rtlCol="0">
            <a:spAutoFit/>
          </a:bodyPr>
          <a:lstStyle/>
          <a:p>
            <a:r>
              <a:rPr lang="en-US" dirty="0"/>
              <a:t>b)</a:t>
            </a:r>
          </a:p>
        </p:txBody>
      </p:sp>
      <p:sp>
        <p:nvSpPr>
          <p:cNvPr id="15" name="TextBox 14">
            <a:extLst>
              <a:ext uri="{FF2B5EF4-FFF2-40B4-BE49-F238E27FC236}">
                <a16:creationId xmlns:a16="http://schemas.microsoft.com/office/drawing/2014/main" id="{76B26A30-EA15-1E4A-824B-949A4D2B5F83}"/>
              </a:ext>
            </a:extLst>
          </p:cNvPr>
          <p:cNvSpPr txBox="1"/>
          <p:nvPr/>
        </p:nvSpPr>
        <p:spPr>
          <a:xfrm>
            <a:off x="168278" y="3408672"/>
            <a:ext cx="617838" cy="369332"/>
          </a:xfrm>
          <a:prstGeom prst="rect">
            <a:avLst/>
          </a:prstGeom>
          <a:noFill/>
        </p:spPr>
        <p:txBody>
          <a:bodyPr wrap="square" rtlCol="0">
            <a:spAutoFit/>
          </a:bodyPr>
          <a:lstStyle/>
          <a:p>
            <a:r>
              <a:rPr lang="en-US" dirty="0"/>
              <a:t>c)</a:t>
            </a:r>
          </a:p>
        </p:txBody>
      </p:sp>
      <p:pic>
        <p:nvPicPr>
          <p:cNvPr id="2" name="Picture 1">
            <a:extLst>
              <a:ext uri="{FF2B5EF4-FFF2-40B4-BE49-F238E27FC236}">
                <a16:creationId xmlns:a16="http://schemas.microsoft.com/office/drawing/2014/main" id="{6626C9AD-3123-074E-9F95-8518F83F4B8B}"/>
              </a:ext>
            </a:extLst>
          </p:cNvPr>
          <p:cNvPicPr>
            <a:picLocks noChangeAspect="1"/>
          </p:cNvPicPr>
          <p:nvPr/>
        </p:nvPicPr>
        <p:blipFill>
          <a:blip r:embed="rId7"/>
          <a:stretch>
            <a:fillRect/>
          </a:stretch>
        </p:blipFill>
        <p:spPr>
          <a:xfrm>
            <a:off x="0" y="0"/>
            <a:ext cx="12192000" cy="6858000"/>
          </a:xfrm>
          <a:prstGeom prst="rect">
            <a:avLst/>
          </a:prstGeom>
        </p:spPr>
      </p:pic>
    </p:spTree>
    <p:extLst>
      <p:ext uri="{BB962C8B-B14F-4D97-AF65-F5344CB8AC3E}">
        <p14:creationId xmlns:p14="http://schemas.microsoft.com/office/powerpoint/2010/main" val="286274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F554C4-C76D-FE4A-8913-5B28EBE0B55A}"/>
              </a:ext>
            </a:extLst>
          </p:cNvPr>
          <p:cNvSpPr txBox="1"/>
          <p:nvPr/>
        </p:nvSpPr>
        <p:spPr>
          <a:xfrm>
            <a:off x="4583760" y="147895"/>
            <a:ext cx="617838" cy="369332"/>
          </a:xfrm>
          <a:prstGeom prst="rect">
            <a:avLst/>
          </a:prstGeom>
          <a:noFill/>
        </p:spPr>
        <p:txBody>
          <a:bodyPr wrap="square" rtlCol="0">
            <a:spAutoFit/>
          </a:bodyPr>
          <a:lstStyle/>
          <a:p>
            <a:r>
              <a:rPr lang="en-US" dirty="0"/>
              <a:t>b)</a:t>
            </a:r>
          </a:p>
        </p:txBody>
      </p:sp>
      <p:sp>
        <p:nvSpPr>
          <p:cNvPr id="4" name="TextBox 3">
            <a:extLst>
              <a:ext uri="{FF2B5EF4-FFF2-40B4-BE49-F238E27FC236}">
                <a16:creationId xmlns:a16="http://schemas.microsoft.com/office/drawing/2014/main" id="{2825A126-7EF5-5741-A7E4-D1FC9FBEAFF6}"/>
              </a:ext>
            </a:extLst>
          </p:cNvPr>
          <p:cNvSpPr txBox="1"/>
          <p:nvPr/>
        </p:nvSpPr>
        <p:spPr>
          <a:xfrm>
            <a:off x="4583760" y="3336624"/>
            <a:ext cx="617838" cy="369332"/>
          </a:xfrm>
          <a:prstGeom prst="rect">
            <a:avLst/>
          </a:prstGeom>
          <a:noFill/>
        </p:spPr>
        <p:txBody>
          <a:bodyPr wrap="square" rtlCol="0">
            <a:spAutoFit/>
          </a:bodyPr>
          <a:lstStyle/>
          <a:p>
            <a:r>
              <a:rPr lang="en-US" dirty="0"/>
              <a:t>c)</a:t>
            </a:r>
          </a:p>
        </p:txBody>
      </p:sp>
      <p:pic>
        <p:nvPicPr>
          <p:cNvPr id="6" name="Picture 5">
            <a:extLst>
              <a:ext uri="{FF2B5EF4-FFF2-40B4-BE49-F238E27FC236}">
                <a16:creationId xmlns:a16="http://schemas.microsoft.com/office/drawing/2014/main" id="{1299C4A4-F10A-C94C-8431-6E6E92692450}"/>
              </a:ext>
            </a:extLst>
          </p:cNvPr>
          <p:cNvPicPr>
            <a:picLocks noChangeAspect="1"/>
          </p:cNvPicPr>
          <p:nvPr/>
        </p:nvPicPr>
        <p:blipFill>
          <a:blip r:embed="rId3"/>
          <a:stretch>
            <a:fillRect/>
          </a:stretch>
        </p:blipFill>
        <p:spPr>
          <a:xfrm>
            <a:off x="5201598" y="3705956"/>
            <a:ext cx="6795488" cy="2743200"/>
          </a:xfrm>
          <a:prstGeom prst="rect">
            <a:avLst/>
          </a:prstGeom>
        </p:spPr>
      </p:pic>
      <p:pic>
        <p:nvPicPr>
          <p:cNvPr id="8" name="Picture 7">
            <a:extLst>
              <a:ext uri="{FF2B5EF4-FFF2-40B4-BE49-F238E27FC236}">
                <a16:creationId xmlns:a16="http://schemas.microsoft.com/office/drawing/2014/main" id="{80E7FE53-6C82-354A-8D1D-9CDFC27BD517}"/>
              </a:ext>
            </a:extLst>
          </p:cNvPr>
          <p:cNvPicPr>
            <a:picLocks noChangeAspect="1"/>
          </p:cNvPicPr>
          <p:nvPr/>
        </p:nvPicPr>
        <p:blipFill>
          <a:blip r:embed="rId4"/>
          <a:stretch>
            <a:fillRect/>
          </a:stretch>
        </p:blipFill>
        <p:spPr>
          <a:xfrm>
            <a:off x="5201598" y="493392"/>
            <a:ext cx="6648893" cy="2743200"/>
          </a:xfrm>
          <a:prstGeom prst="rect">
            <a:avLst/>
          </a:prstGeom>
        </p:spPr>
      </p:pic>
      <p:sp>
        <p:nvSpPr>
          <p:cNvPr id="10" name="TextBox 9">
            <a:extLst>
              <a:ext uri="{FF2B5EF4-FFF2-40B4-BE49-F238E27FC236}">
                <a16:creationId xmlns:a16="http://schemas.microsoft.com/office/drawing/2014/main" id="{6B90A0F6-58AB-5549-B9ED-973D29AB0739}"/>
              </a:ext>
            </a:extLst>
          </p:cNvPr>
          <p:cNvSpPr txBox="1"/>
          <p:nvPr/>
        </p:nvSpPr>
        <p:spPr>
          <a:xfrm>
            <a:off x="172397" y="308726"/>
            <a:ext cx="617838" cy="369332"/>
          </a:xfrm>
          <a:prstGeom prst="rect">
            <a:avLst/>
          </a:prstGeom>
          <a:noFill/>
        </p:spPr>
        <p:txBody>
          <a:bodyPr wrap="square" rtlCol="0">
            <a:spAutoFit/>
          </a:bodyPr>
          <a:lstStyle/>
          <a:p>
            <a:r>
              <a:rPr lang="en-US" dirty="0"/>
              <a:t>a)</a:t>
            </a:r>
          </a:p>
        </p:txBody>
      </p:sp>
      <p:grpSp>
        <p:nvGrpSpPr>
          <p:cNvPr id="34" name="Group 33">
            <a:extLst>
              <a:ext uri="{FF2B5EF4-FFF2-40B4-BE49-F238E27FC236}">
                <a16:creationId xmlns:a16="http://schemas.microsoft.com/office/drawing/2014/main" id="{A62765DE-1CCA-684C-AA92-4E18B7E1BB55}"/>
              </a:ext>
            </a:extLst>
          </p:cNvPr>
          <p:cNvGrpSpPr/>
          <p:nvPr/>
        </p:nvGrpSpPr>
        <p:grpSpPr>
          <a:xfrm>
            <a:off x="135026" y="517227"/>
            <a:ext cx="3905333" cy="6157332"/>
            <a:chOff x="135026" y="517227"/>
            <a:chExt cx="3905333" cy="6157332"/>
          </a:xfrm>
        </p:grpSpPr>
        <p:sp>
          <p:nvSpPr>
            <p:cNvPr id="12" name="Rectangle 11">
              <a:extLst>
                <a:ext uri="{FF2B5EF4-FFF2-40B4-BE49-F238E27FC236}">
                  <a16:creationId xmlns:a16="http://schemas.microsoft.com/office/drawing/2014/main" id="{1D085AF3-0C76-DC48-93A8-2CEB80B03AC1}"/>
                </a:ext>
              </a:extLst>
            </p:cNvPr>
            <p:cNvSpPr/>
            <p:nvPr/>
          </p:nvSpPr>
          <p:spPr>
            <a:xfrm>
              <a:off x="1179473" y="517227"/>
              <a:ext cx="1816443" cy="92851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14" name="Rectangle 13">
              <a:extLst>
                <a:ext uri="{FF2B5EF4-FFF2-40B4-BE49-F238E27FC236}">
                  <a16:creationId xmlns:a16="http://schemas.microsoft.com/office/drawing/2014/main" id="{81F89421-E86A-0B41-B024-EE00DFD97DCF}"/>
                </a:ext>
              </a:extLst>
            </p:cNvPr>
            <p:cNvSpPr/>
            <p:nvPr/>
          </p:nvSpPr>
          <p:spPr>
            <a:xfrm>
              <a:off x="1179472" y="1967086"/>
              <a:ext cx="1816443" cy="92851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Convolution</a:t>
              </a:r>
            </a:p>
          </p:txBody>
        </p:sp>
        <p:sp>
          <p:nvSpPr>
            <p:cNvPr id="15" name="Rectangle 14">
              <a:extLst>
                <a:ext uri="{FF2B5EF4-FFF2-40B4-BE49-F238E27FC236}">
                  <a16:creationId xmlns:a16="http://schemas.microsoft.com/office/drawing/2014/main" id="{EE9DAACE-E39E-424D-A30F-843D14163549}"/>
                </a:ext>
              </a:extLst>
            </p:cNvPr>
            <p:cNvSpPr/>
            <p:nvPr/>
          </p:nvSpPr>
          <p:spPr>
            <a:xfrm>
              <a:off x="135026" y="3464845"/>
              <a:ext cx="3905333" cy="3693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Flatten</a:t>
              </a:r>
            </a:p>
          </p:txBody>
        </p:sp>
        <p:sp>
          <p:nvSpPr>
            <p:cNvPr id="16" name="Rectangle 15">
              <a:extLst>
                <a:ext uri="{FF2B5EF4-FFF2-40B4-BE49-F238E27FC236}">
                  <a16:creationId xmlns:a16="http://schemas.microsoft.com/office/drawing/2014/main" id="{8CC911E2-30CA-464D-B000-4FF1DB8C0DE1}"/>
                </a:ext>
              </a:extLst>
            </p:cNvPr>
            <p:cNvSpPr/>
            <p:nvPr/>
          </p:nvSpPr>
          <p:spPr>
            <a:xfrm>
              <a:off x="1179472" y="4403423"/>
              <a:ext cx="1816443" cy="38306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Layer</a:t>
              </a:r>
            </a:p>
          </p:txBody>
        </p:sp>
        <p:sp>
          <p:nvSpPr>
            <p:cNvPr id="17" name="Rectangle 16">
              <a:extLst>
                <a:ext uri="{FF2B5EF4-FFF2-40B4-BE49-F238E27FC236}">
                  <a16:creationId xmlns:a16="http://schemas.microsoft.com/office/drawing/2014/main" id="{418F7A8A-FF95-1745-9657-32A57088204B}"/>
                </a:ext>
              </a:extLst>
            </p:cNvPr>
            <p:cNvSpPr/>
            <p:nvPr/>
          </p:nvSpPr>
          <p:spPr>
            <a:xfrm>
              <a:off x="1634676" y="5355729"/>
              <a:ext cx="906031" cy="38306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a:t>
              </a:r>
            </a:p>
          </p:txBody>
        </p:sp>
        <p:sp>
          <p:nvSpPr>
            <p:cNvPr id="18" name="TextBox 17">
              <a:extLst>
                <a:ext uri="{FF2B5EF4-FFF2-40B4-BE49-F238E27FC236}">
                  <a16:creationId xmlns:a16="http://schemas.microsoft.com/office/drawing/2014/main" id="{B501C3A4-FD71-024F-95FA-F66FA2613647}"/>
                </a:ext>
              </a:extLst>
            </p:cNvPr>
            <p:cNvSpPr txBox="1"/>
            <p:nvPr/>
          </p:nvSpPr>
          <p:spPr>
            <a:xfrm>
              <a:off x="651767" y="6305227"/>
              <a:ext cx="3219385" cy="369332"/>
            </a:xfrm>
            <a:prstGeom prst="rect">
              <a:avLst/>
            </a:prstGeom>
            <a:noFill/>
          </p:spPr>
          <p:txBody>
            <a:bodyPr wrap="square" rtlCol="0">
              <a:spAutoFit/>
            </a:bodyPr>
            <a:lstStyle/>
            <a:p>
              <a:r>
                <a:rPr lang="en-US" dirty="0"/>
                <a:t>Class membership probabilities</a:t>
              </a:r>
            </a:p>
          </p:txBody>
        </p:sp>
        <p:cxnSp>
          <p:nvCxnSpPr>
            <p:cNvPr id="20" name="Straight Arrow Connector 19">
              <a:extLst>
                <a:ext uri="{FF2B5EF4-FFF2-40B4-BE49-F238E27FC236}">
                  <a16:creationId xmlns:a16="http://schemas.microsoft.com/office/drawing/2014/main" id="{CD272BAF-E2AE-6549-83A3-A270639ABF71}"/>
                </a:ext>
              </a:extLst>
            </p:cNvPr>
            <p:cNvCxnSpPr/>
            <p:nvPr/>
          </p:nvCxnSpPr>
          <p:spPr>
            <a:xfrm>
              <a:off x="1828800" y="5853281"/>
              <a:ext cx="0" cy="33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50E5DED-1E24-EB41-911A-5FDE02A3DEFA}"/>
                </a:ext>
              </a:extLst>
            </p:cNvPr>
            <p:cNvCxnSpPr>
              <a:cxnSpLocks/>
            </p:cNvCxnSpPr>
            <p:nvPr/>
          </p:nvCxnSpPr>
          <p:spPr>
            <a:xfrm flipV="1">
              <a:off x="2285551" y="5846987"/>
              <a:ext cx="0" cy="417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70D7A9E-53F8-B54A-AE75-F7F5ACE504D7}"/>
                </a:ext>
              </a:extLst>
            </p:cNvPr>
            <p:cNvCxnSpPr/>
            <p:nvPr/>
          </p:nvCxnSpPr>
          <p:spPr>
            <a:xfrm>
              <a:off x="1832470" y="4875098"/>
              <a:ext cx="0" cy="33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78D703-D984-384A-A8E5-C7091714B747}"/>
                </a:ext>
              </a:extLst>
            </p:cNvPr>
            <p:cNvCxnSpPr>
              <a:cxnSpLocks/>
            </p:cNvCxnSpPr>
            <p:nvPr/>
          </p:nvCxnSpPr>
          <p:spPr>
            <a:xfrm flipV="1">
              <a:off x="2289221" y="4868804"/>
              <a:ext cx="0" cy="417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1EFC0FA-11C3-554C-B5FB-F5DC214CC244}"/>
                </a:ext>
              </a:extLst>
            </p:cNvPr>
            <p:cNvCxnSpPr/>
            <p:nvPr/>
          </p:nvCxnSpPr>
          <p:spPr>
            <a:xfrm>
              <a:off x="1844827" y="3992214"/>
              <a:ext cx="0" cy="33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0347A90-62B8-1343-9B1F-00564CC0FA94}"/>
                </a:ext>
              </a:extLst>
            </p:cNvPr>
            <p:cNvCxnSpPr>
              <a:cxnSpLocks/>
            </p:cNvCxnSpPr>
            <p:nvPr/>
          </p:nvCxnSpPr>
          <p:spPr>
            <a:xfrm flipV="1">
              <a:off x="2301578" y="3985920"/>
              <a:ext cx="0" cy="417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9925010-53A9-B14A-A127-71752A442317}"/>
                </a:ext>
              </a:extLst>
            </p:cNvPr>
            <p:cNvCxnSpPr/>
            <p:nvPr/>
          </p:nvCxnSpPr>
          <p:spPr>
            <a:xfrm>
              <a:off x="1844827" y="2925415"/>
              <a:ext cx="0" cy="33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DAF6A28-8AF8-974F-9B05-D817DF748824}"/>
                </a:ext>
              </a:extLst>
            </p:cNvPr>
            <p:cNvCxnSpPr>
              <a:cxnSpLocks/>
            </p:cNvCxnSpPr>
            <p:nvPr/>
          </p:nvCxnSpPr>
          <p:spPr>
            <a:xfrm flipV="1">
              <a:off x="2301578" y="2919121"/>
              <a:ext cx="0" cy="417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1FDEB46-2245-0D45-A71D-F4EE5FA584F5}"/>
                </a:ext>
              </a:extLst>
            </p:cNvPr>
            <p:cNvCxnSpPr/>
            <p:nvPr/>
          </p:nvCxnSpPr>
          <p:spPr>
            <a:xfrm>
              <a:off x="1828800" y="1555877"/>
              <a:ext cx="0" cy="33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7CE21DA-D72B-7E49-9ACF-9893FBECAFD9}"/>
                </a:ext>
              </a:extLst>
            </p:cNvPr>
            <p:cNvCxnSpPr>
              <a:cxnSpLocks/>
            </p:cNvCxnSpPr>
            <p:nvPr/>
          </p:nvCxnSpPr>
          <p:spPr>
            <a:xfrm flipV="1">
              <a:off x="2285551" y="1549583"/>
              <a:ext cx="0" cy="417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292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554BD8-FB8C-234F-8958-E36CF071FD17}"/>
              </a:ext>
            </a:extLst>
          </p:cNvPr>
          <p:cNvSpPr txBox="1"/>
          <p:nvPr/>
        </p:nvSpPr>
        <p:spPr>
          <a:xfrm>
            <a:off x="172397" y="308726"/>
            <a:ext cx="617838" cy="369332"/>
          </a:xfrm>
          <a:prstGeom prst="rect">
            <a:avLst/>
          </a:prstGeom>
          <a:noFill/>
        </p:spPr>
        <p:txBody>
          <a:bodyPr wrap="square" rtlCol="0">
            <a:spAutoFit/>
          </a:bodyPr>
          <a:lstStyle/>
          <a:p>
            <a:r>
              <a:rPr lang="en-US" dirty="0"/>
              <a:t>a)</a:t>
            </a:r>
          </a:p>
        </p:txBody>
      </p:sp>
      <p:sp>
        <p:nvSpPr>
          <p:cNvPr id="7" name="TextBox 6">
            <a:extLst>
              <a:ext uri="{FF2B5EF4-FFF2-40B4-BE49-F238E27FC236}">
                <a16:creationId xmlns:a16="http://schemas.microsoft.com/office/drawing/2014/main" id="{FBECC1C2-C786-314A-A3CD-D5AC8414866A}"/>
              </a:ext>
            </a:extLst>
          </p:cNvPr>
          <p:cNvSpPr txBox="1"/>
          <p:nvPr/>
        </p:nvSpPr>
        <p:spPr>
          <a:xfrm>
            <a:off x="6420011" y="308726"/>
            <a:ext cx="617838" cy="369332"/>
          </a:xfrm>
          <a:prstGeom prst="rect">
            <a:avLst/>
          </a:prstGeom>
          <a:noFill/>
        </p:spPr>
        <p:txBody>
          <a:bodyPr wrap="square" rtlCol="0">
            <a:spAutoFit/>
          </a:bodyPr>
          <a:lstStyle/>
          <a:p>
            <a:r>
              <a:rPr lang="en-US" dirty="0"/>
              <a:t>b)</a:t>
            </a:r>
          </a:p>
        </p:txBody>
      </p:sp>
      <p:pic>
        <p:nvPicPr>
          <p:cNvPr id="9" name="Picture 8">
            <a:extLst>
              <a:ext uri="{FF2B5EF4-FFF2-40B4-BE49-F238E27FC236}">
                <a16:creationId xmlns:a16="http://schemas.microsoft.com/office/drawing/2014/main" id="{6F46A958-D740-F945-90B5-2BCBF596F33F}"/>
              </a:ext>
            </a:extLst>
          </p:cNvPr>
          <p:cNvPicPr>
            <a:picLocks noChangeAspect="1"/>
          </p:cNvPicPr>
          <p:nvPr/>
        </p:nvPicPr>
        <p:blipFill>
          <a:blip r:embed="rId2"/>
          <a:stretch>
            <a:fillRect/>
          </a:stretch>
        </p:blipFill>
        <p:spPr>
          <a:xfrm>
            <a:off x="172397" y="937802"/>
            <a:ext cx="5518040" cy="5387546"/>
          </a:xfrm>
          <a:prstGeom prst="rect">
            <a:avLst/>
          </a:prstGeom>
        </p:spPr>
      </p:pic>
      <p:pic>
        <p:nvPicPr>
          <p:cNvPr id="11" name="Picture 10">
            <a:extLst>
              <a:ext uri="{FF2B5EF4-FFF2-40B4-BE49-F238E27FC236}">
                <a16:creationId xmlns:a16="http://schemas.microsoft.com/office/drawing/2014/main" id="{9ED6E778-4B72-5F43-9F5A-61865963BC73}"/>
              </a:ext>
            </a:extLst>
          </p:cNvPr>
          <p:cNvPicPr>
            <a:picLocks noChangeAspect="1"/>
          </p:cNvPicPr>
          <p:nvPr/>
        </p:nvPicPr>
        <p:blipFill>
          <a:blip r:embed="rId3"/>
          <a:stretch>
            <a:fillRect/>
          </a:stretch>
        </p:blipFill>
        <p:spPr>
          <a:xfrm>
            <a:off x="6420011" y="1097974"/>
            <a:ext cx="5541330" cy="5227374"/>
          </a:xfrm>
          <a:prstGeom prst="rect">
            <a:avLst/>
          </a:prstGeom>
        </p:spPr>
      </p:pic>
      <p:sp>
        <p:nvSpPr>
          <p:cNvPr id="14" name="TextBox 13">
            <a:extLst>
              <a:ext uri="{FF2B5EF4-FFF2-40B4-BE49-F238E27FC236}">
                <a16:creationId xmlns:a16="http://schemas.microsoft.com/office/drawing/2014/main" id="{A70D51FD-F5F2-E442-9456-C40FBD7A5375}"/>
              </a:ext>
            </a:extLst>
          </p:cNvPr>
          <p:cNvSpPr txBox="1"/>
          <p:nvPr/>
        </p:nvSpPr>
        <p:spPr>
          <a:xfrm rot="5400000">
            <a:off x="4900437" y="4076046"/>
            <a:ext cx="2001794" cy="307777"/>
          </a:xfrm>
          <a:prstGeom prst="rect">
            <a:avLst/>
          </a:prstGeom>
          <a:noFill/>
        </p:spPr>
        <p:txBody>
          <a:bodyPr wrap="square" rtlCol="0">
            <a:spAutoFit/>
          </a:bodyPr>
          <a:lstStyle/>
          <a:p>
            <a:r>
              <a:rPr lang="en-US" sz="1400" dirty="0"/>
              <a:t>Nucleotide Pairing</a:t>
            </a:r>
          </a:p>
        </p:txBody>
      </p:sp>
      <p:sp>
        <p:nvSpPr>
          <p:cNvPr id="15" name="TextBox 14">
            <a:extLst>
              <a:ext uri="{FF2B5EF4-FFF2-40B4-BE49-F238E27FC236}">
                <a16:creationId xmlns:a16="http://schemas.microsoft.com/office/drawing/2014/main" id="{13E4353D-D4A2-3548-9820-FB01D75E1595}"/>
              </a:ext>
            </a:extLst>
          </p:cNvPr>
          <p:cNvSpPr txBox="1"/>
          <p:nvPr/>
        </p:nvSpPr>
        <p:spPr>
          <a:xfrm>
            <a:off x="2544415" y="6325348"/>
            <a:ext cx="2001794" cy="307777"/>
          </a:xfrm>
          <a:prstGeom prst="rect">
            <a:avLst/>
          </a:prstGeom>
          <a:noFill/>
        </p:spPr>
        <p:txBody>
          <a:bodyPr wrap="square" rtlCol="0">
            <a:spAutoFit/>
          </a:bodyPr>
          <a:lstStyle/>
          <a:p>
            <a:r>
              <a:rPr lang="en-US" sz="1400" dirty="0"/>
              <a:t>Embedding Dimension</a:t>
            </a:r>
          </a:p>
        </p:txBody>
      </p:sp>
    </p:spTree>
    <p:extLst>
      <p:ext uri="{BB962C8B-B14F-4D97-AF65-F5344CB8AC3E}">
        <p14:creationId xmlns:p14="http://schemas.microsoft.com/office/powerpoint/2010/main" val="4016074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44FF67-AE1A-414B-B83F-9E2FE3F40501}"/>
              </a:ext>
            </a:extLst>
          </p:cNvPr>
          <p:cNvPicPr>
            <a:picLocks noChangeAspect="1"/>
          </p:cNvPicPr>
          <p:nvPr/>
        </p:nvPicPr>
        <p:blipFill>
          <a:blip r:embed="rId3"/>
          <a:stretch>
            <a:fillRect/>
          </a:stretch>
        </p:blipFill>
        <p:spPr>
          <a:xfrm>
            <a:off x="395416" y="363871"/>
            <a:ext cx="5918887" cy="2941631"/>
          </a:xfrm>
          <a:prstGeom prst="rect">
            <a:avLst/>
          </a:prstGeom>
        </p:spPr>
      </p:pic>
      <p:pic>
        <p:nvPicPr>
          <p:cNvPr id="5" name="Picture 4">
            <a:extLst>
              <a:ext uri="{FF2B5EF4-FFF2-40B4-BE49-F238E27FC236}">
                <a16:creationId xmlns:a16="http://schemas.microsoft.com/office/drawing/2014/main" id="{FB33960B-4C46-134A-B0CD-6B443ACF1E05}"/>
              </a:ext>
            </a:extLst>
          </p:cNvPr>
          <p:cNvPicPr>
            <a:picLocks noChangeAspect="1"/>
          </p:cNvPicPr>
          <p:nvPr/>
        </p:nvPicPr>
        <p:blipFill>
          <a:blip r:embed="rId4"/>
          <a:stretch>
            <a:fillRect/>
          </a:stretch>
        </p:blipFill>
        <p:spPr>
          <a:xfrm>
            <a:off x="395416" y="3918686"/>
            <a:ext cx="11455156" cy="2333831"/>
          </a:xfrm>
          <a:prstGeom prst="rect">
            <a:avLst/>
          </a:prstGeom>
        </p:spPr>
      </p:pic>
      <p:sp>
        <p:nvSpPr>
          <p:cNvPr id="7" name="TextBox 6">
            <a:extLst>
              <a:ext uri="{FF2B5EF4-FFF2-40B4-BE49-F238E27FC236}">
                <a16:creationId xmlns:a16="http://schemas.microsoft.com/office/drawing/2014/main" id="{90F1F0FB-530B-BA4C-A91B-6F23F15168A7}"/>
              </a:ext>
            </a:extLst>
          </p:cNvPr>
          <p:cNvSpPr txBox="1"/>
          <p:nvPr/>
        </p:nvSpPr>
        <p:spPr>
          <a:xfrm>
            <a:off x="86497" y="0"/>
            <a:ext cx="617838" cy="369332"/>
          </a:xfrm>
          <a:prstGeom prst="rect">
            <a:avLst/>
          </a:prstGeom>
          <a:noFill/>
        </p:spPr>
        <p:txBody>
          <a:bodyPr wrap="square" rtlCol="0">
            <a:spAutoFit/>
          </a:bodyPr>
          <a:lstStyle/>
          <a:p>
            <a:r>
              <a:rPr lang="en-US" dirty="0"/>
              <a:t>a)</a:t>
            </a:r>
          </a:p>
        </p:txBody>
      </p:sp>
      <p:sp>
        <p:nvSpPr>
          <p:cNvPr id="8" name="TextBox 7">
            <a:extLst>
              <a:ext uri="{FF2B5EF4-FFF2-40B4-BE49-F238E27FC236}">
                <a16:creationId xmlns:a16="http://schemas.microsoft.com/office/drawing/2014/main" id="{7B9286B7-67CF-164A-AECE-1E3282EF484A}"/>
              </a:ext>
            </a:extLst>
          </p:cNvPr>
          <p:cNvSpPr txBox="1"/>
          <p:nvPr/>
        </p:nvSpPr>
        <p:spPr>
          <a:xfrm>
            <a:off x="86497" y="3484707"/>
            <a:ext cx="617838" cy="369332"/>
          </a:xfrm>
          <a:prstGeom prst="rect">
            <a:avLst/>
          </a:prstGeom>
          <a:noFill/>
        </p:spPr>
        <p:txBody>
          <a:bodyPr wrap="square" rtlCol="0">
            <a:spAutoFit/>
          </a:bodyPr>
          <a:lstStyle/>
          <a:p>
            <a:r>
              <a:rPr lang="en-US" dirty="0"/>
              <a:t>c)</a:t>
            </a:r>
          </a:p>
        </p:txBody>
      </p:sp>
      <p:sp>
        <p:nvSpPr>
          <p:cNvPr id="10" name="TextBox 9">
            <a:extLst>
              <a:ext uri="{FF2B5EF4-FFF2-40B4-BE49-F238E27FC236}">
                <a16:creationId xmlns:a16="http://schemas.microsoft.com/office/drawing/2014/main" id="{C8CE9D79-BDBA-0B42-A1B9-FCDC42C02D30}"/>
              </a:ext>
            </a:extLst>
          </p:cNvPr>
          <p:cNvSpPr txBox="1"/>
          <p:nvPr/>
        </p:nvSpPr>
        <p:spPr>
          <a:xfrm rot="16200000">
            <a:off x="-760514" y="1471800"/>
            <a:ext cx="2001794" cy="276999"/>
          </a:xfrm>
          <a:prstGeom prst="rect">
            <a:avLst/>
          </a:prstGeom>
          <a:noFill/>
        </p:spPr>
        <p:txBody>
          <a:bodyPr wrap="square" rtlCol="0">
            <a:spAutoFit/>
          </a:bodyPr>
          <a:lstStyle/>
          <a:p>
            <a:r>
              <a:rPr lang="en-US" sz="1200" dirty="0"/>
              <a:t>Precision-Recall</a:t>
            </a:r>
          </a:p>
        </p:txBody>
      </p:sp>
      <p:sp>
        <p:nvSpPr>
          <p:cNvPr id="11" name="TextBox 10">
            <a:extLst>
              <a:ext uri="{FF2B5EF4-FFF2-40B4-BE49-F238E27FC236}">
                <a16:creationId xmlns:a16="http://schemas.microsoft.com/office/drawing/2014/main" id="{4C2A2533-9CF0-E140-85CE-19334D1FBB91}"/>
              </a:ext>
            </a:extLst>
          </p:cNvPr>
          <p:cNvSpPr txBox="1"/>
          <p:nvPr/>
        </p:nvSpPr>
        <p:spPr>
          <a:xfrm>
            <a:off x="1180292" y="3370149"/>
            <a:ext cx="4942702" cy="276999"/>
          </a:xfrm>
          <a:prstGeom prst="rect">
            <a:avLst/>
          </a:prstGeom>
          <a:noFill/>
        </p:spPr>
        <p:txBody>
          <a:bodyPr wrap="square" rtlCol="0">
            <a:spAutoFit/>
          </a:bodyPr>
          <a:lstStyle/>
          <a:p>
            <a:r>
              <a:rPr lang="en-US" sz="1200" dirty="0"/>
              <a:t>Parameter Combination (Dropout Rate, L2 Regularization)</a:t>
            </a:r>
          </a:p>
        </p:txBody>
      </p:sp>
      <p:sp>
        <p:nvSpPr>
          <p:cNvPr id="13" name="TextBox 12">
            <a:extLst>
              <a:ext uri="{FF2B5EF4-FFF2-40B4-BE49-F238E27FC236}">
                <a16:creationId xmlns:a16="http://schemas.microsoft.com/office/drawing/2014/main" id="{2A95C0DB-6090-3A47-B64E-7855E2BB3B02}"/>
              </a:ext>
            </a:extLst>
          </p:cNvPr>
          <p:cNvSpPr txBox="1"/>
          <p:nvPr/>
        </p:nvSpPr>
        <p:spPr>
          <a:xfrm rot="16200000">
            <a:off x="-760514" y="4589050"/>
            <a:ext cx="2001794" cy="276999"/>
          </a:xfrm>
          <a:prstGeom prst="rect">
            <a:avLst/>
          </a:prstGeom>
          <a:noFill/>
        </p:spPr>
        <p:txBody>
          <a:bodyPr wrap="square" rtlCol="0">
            <a:spAutoFit/>
          </a:bodyPr>
          <a:lstStyle/>
          <a:p>
            <a:r>
              <a:rPr lang="en-US" sz="1200" dirty="0"/>
              <a:t>Precision-Recall</a:t>
            </a:r>
          </a:p>
        </p:txBody>
      </p:sp>
      <p:sp>
        <p:nvSpPr>
          <p:cNvPr id="14" name="Rectangle 13">
            <a:extLst>
              <a:ext uri="{FF2B5EF4-FFF2-40B4-BE49-F238E27FC236}">
                <a16:creationId xmlns:a16="http://schemas.microsoft.com/office/drawing/2014/main" id="{1C9C4DB9-BC38-EC4C-B58E-97791930D60A}"/>
              </a:ext>
            </a:extLst>
          </p:cNvPr>
          <p:cNvSpPr/>
          <p:nvPr/>
        </p:nvSpPr>
        <p:spPr>
          <a:xfrm>
            <a:off x="3927040" y="6405221"/>
            <a:ext cx="5151475" cy="276999"/>
          </a:xfrm>
          <a:prstGeom prst="rect">
            <a:avLst/>
          </a:prstGeom>
        </p:spPr>
        <p:txBody>
          <a:bodyPr wrap="none">
            <a:spAutoFit/>
          </a:bodyPr>
          <a:lstStyle/>
          <a:p>
            <a:r>
              <a:rPr lang="en-US" sz="1200" dirty="0"/>
              <a:t>Parameter Combination (Dropout Rate, L2 Regularization, Pooling Window Size)</a:t>
            </a:r>
          </a:p>
        </p:txBody>
      </p:sp>
      <p:grpSp>
        <p:nvGrpSpPr>
          <p:cNvPr id="68" name="Group 67">
            <a:extLst>
              <a:ext uri="{FF2B5EF4-FFF2-40B4-BE49-F238E27FC236}">
                <a16:creationId xmlns:a16="http://schemas.microsoft.com/office/drawing/2014/main" id="{2548807F-18BC-894D-B833-DD7DCA74BDED}"/>
              </a:ext>
            </a:extLst>
          </p:cNvPr>
          <p:cNvGrpSpPr/>
          <p:nvPr/>
        </p:nvGrpSpPr>
        <p:grpSpPr>
          <a:xfrm>
            <a:off x="7845642" y="413006"/>
            <a:ext cx="3782065" cy="3248751"/>
            <a:chOff x="135026" y="517227"/>
            <a:chExt cx="4345453" cy="6512234"/>
          </a:xfrm>
        </p:grpSpPr>
        <p:sp>
          <p:nvSpPr>
            <p:cNvPr id="69" name="Rectangle 68">
              <a:extLst>
                <a:ext uri="{FF2B5EF4-FFF2-40B4-BE49-F238E27FC236}">
                  <a16:creationId xmlns:a16="http://schemas.microsoft.com/office/drawing/2014/main" id="{85E90A1E-EC46-C946-BA64-62B6D5402C81}"/>
                </a:ext>
              </a:extLst>
            </p:cNvPr>
            <p:cNvSpPr/>
            <p:nvPr/>
          </p:nvSpPr>
          <p:spPr>
            <a:xfrm>
              <a:off x="1179473" y="517227"/>
              <a:ext cx="1816443" cy="92851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Input</a:t>
              </a:r>
            </a:p>
          </p:txBody>
        </p:sp>
        <p:sp>
          <p:nvSpPr>
            <p:cNvPr id="70" name="Rectangle 69">
              <a:extLst>
                <a:ext uri="{FF2B5EF4-FFF2-40B4-BE49-F238E27FC236}">
                  <a16:creationId xmlns:a16="http://schemas.microsoft.com/office/drawing/2014/main" id="{C87FE0F9-7E23-724A-B26C-157B967FAD52}"/>
                </a:ext>
              </a:extLst>
            </p:cNvPr>
            <p:cNvSpPr/>
            <p:nvPr/>
          </p:nvSpPr>
          <p:spPr>
            <a:xfrm>
              <a:off x="1179472" y="1967086"/>
              <a:ext cx="1816443" cy="92851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Embedding</a:t>
              </a:r>
            </a:p>
          </p:txBody>
        </p:sp>
        <p:sp>
          <p:nvSpPr>
            <p:cNvPr id="71" name="Rectangle 70">
              <a:extLst>
                <a:ext uri="{FF2B5EF4-FFF2-40B4-BE49-F238E27FC236}">
                  <a16:creationId xmlns:a16="http://schemas.microsoft.com/office/drawing/2014/main" id="{832EA9D3-1FF9-E641-B0F2-2722790AC317}"/>
                </a:ext>
              </a:extLst>
            </p:cNvPr>
            <p:cNvSpPr/>
            <p:nvPr/>
          </p:nvSpPr>
          <p:spPr>
            <a:xfrm>
              <a:off x="135026" y="3464845"/>
              <a:ext cx="3905333" cy="3693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Flatten</a:t>
              </a:r>
            </a:p>
          </p:txBody>
        </p:sp>
        <p:sp>
          <p:nvSpPr>
            <p:cNvPr id="72" name="Rectangle 71">
              <a:extLst>
                <a:ext uri="{FF2B5EF4-FFF2-40B4-BE49-F238E27FC236}">
                  <a16:creationId xmlns:a16="http://schemas.microsoft.com/office/drawing/2014/main" id="{AE0649E9-7F7F-0C45-8E9D-F35F263DF9AC}"/>
                </a:ext>
              </a:extLst>
            </p:cNvPr>
            <p:cNvSpPr/>
            <p:nvPr/>
          </p:nvSpPr>
          <p:spPr>
            <a:xfrm>
              <a:off x="1179472" y="4403422"/>
              <a:ext cx="1816443" cy="38306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Dense Layer</a:t>
              </a:r>
            </a:p>
          </p:txBody>
        </p:sp>
        <p:sp>
          <p:nvSpPr>
            <p:cNvPr id="73" name="Rectangle 72">
              <a:extLst>
                <a:ext uri="{FF2B5EF4-FFF2-40B4-BE49-F238E27FC236}">
                  <a16:creationId xmlns:a16="http://schemas.microsoft.com/office/drawing/2014/main" id="{5B5BD4EE-F79F-3447-9A17-39E8D238EF1E}"/>
                </a:ext>
              </a:extLst>
            </p:cNvPr>
            <p:cNvSpPr/>
            <p:nvPr/>
          </p:nvSpPr>
          <p:spPr>
            <a:xfrm>
              <a:off x="1634676" y="5355729"/>
              <a:ext cx="906031" cy="38306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Dense</a:t>
              </a:r>
            </a:p>
          </p:txBody>
        </p:sp>
        <p:sp>
          <p:nvSpPr>
            <p:cNvPr id="74" name="TextBox 73">
              <a:extLst>
                <a:ext uri="{FF2B5EF4-FFF2-40B4-BE49-F238E27FC236}">
                  <a16:creationId xmlns:a16="http://schemas.microsoft.com/office/drawing/2014/main" id="{FF8D8B42-B935-D44B-8714-E867D2C56D36}"/>
                </a:ext>
              </a:extLst>
            </p:cNvPr>
            <p:cNvSpPr txBox="1"/>
            <p:nvPr/>
          </p:nvSpPr>
          <p:spPr>
            <a:xfrm>
              <a:off x="807940" y="6474207"/>
              <a:ext cx="3672539" cy="555254"/>
            </a:xfrm>
            <a:prstGeom prst="rect">
              <a:avLst/>
            </a:prstGeom>
            <a:noFill/>
          </p:spPr>
          <p:txBody>
            <a:bodyPr wrap="square" rtlCol="0">
              <a:spAutoFit/>
            </a:bodyPr>
            <a:lstStyle/>
            <a:p>
              <a:r>
                <a:rPr lang="en-US" sz="1200" dirty="0"/>
                <a:t>Class membership probabilities</a:t>
              </a:r>
            </a:p>
          </p:txBody>
        </p:sp>
        <p:cxnSp>
          <p:nvCxnSpPr>
            <p:cNvPr id="75" name="Straight Arrow Connector 74">
              <a:extLst>
                <a:ext uri="{FF2B5EF4-FFF2-40B4-BE49-F238E27FC236}">
                  <a16:creationId xmlns:a16="http://schemas.microsoft.com/office/drawing/2014/main" id="{9CEB72C8-8216-3741-B256-C6195761A5DE}"/>
                </a:ext>
              </a:extLst>
            </p:cNvPr>
            <p:cNvCxnSpPr/>
            <p:nvPr/>
          </p:nvCxnSpPr>
          <p:spPr>
            <a:xfrm>
              <a:off x="2071284" y="5977882"/>
              <a:ext cx="0" cy="337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5DCA571-5FD7-C049-B5E1-24E8975C7E3F}"/>
                </a:ext>
              </a:extLst>
            </p:cNvPr>
            <p:cNvCxnSpPr/>
            <p:nvPr/>
          </p:nvCxnSpPr>
          <p:spPr>
            <a:xfrm>
              <a:off x="2071284" y="4923577"/>
              <a:ext cx="0" cy="337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840A5FE-3A2C-9540-A87D-8A27069F8CA6}"/>
                </a:ext>
              </a:extLst>
            </p:cNvPr>
            <p:cNvCxnSpPr/>
            <p:nvPr/>
          </p:nvCxnSpPr>
          <p:spPr>
            <a:xfrm>
              <a:off x="2087691" y="3834177"/>
              <a:ext cx="0" cy="337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8FC2FD0-731D-5346-82C6-D02F44DC09CC}"/>
                </a:ext>
              </a:extLst>
            </p:cNvPr>
            <p:cNvCxnSpPr/>
            <p:nvPr/>
          </p:nvCxnSpPr>
          <p:spPr>
            <a:xfrm>
              <a:off x="2087691" y="2917242"/>
              <a:ext cx="0" cy="337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5DD5E51-16EA-6140-AD58-EA339B55F6B9}"/>
                </a:ext>
              </a:extLst>
            </p:cNvPr>
            <p:cNvCxnSpPr>
              <a:cxnSpLocks/>
            </p:cNvCxnSpPr>
            <p:nvPr/>
          </p:nvCxnSpPr>
          <p:spPr>
            <a:xfrm>
              <a:off x="2087691" y="1621367"/>
              <a:ext cx="0" cy="337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DFA8E7F2-9C69-4448-97DA-DECBDBC23E5F}"/>
              </a:ext>
            </a:extLst>
          </p:cNvPr>
          <p:cNvSpPr txBox="1"/>
          <p:nvPr/>
        </p:nvSpPr>
        <p:spPr>
          <a:xfrm>
            <a:off x="6805825" y="177834"/>
            <a:ext cx="617838" cy="369332"/>
          </a:xfrm>
          <a:prstGeom prst="rect">
            <a:avLst/>
          </a:prstGeom>
          <a:noFill/>
        </p:spPr>
        <p:txBody>
          <a:bodyPr wrap="square" rtlCol="0">
            <a:spAutoFit/>
          </a:bodyPr>
          <a:lstStyle/>
          <a:p>
            <a:r>
              <a:rPr lang="en-US" dirty="0"/>
              <a:t>b)</a:t>
            </a:r>
          </a:p>
        </p:txBody>
      </p:sp>
      <p:cxnSp>
        <p:nvCxnSpPr>
          <p:cNvPr id="90" name="Straight Connector 89">
            <a:extLst>
              <a:ext uri="{FF2B5EF4-FFF2-40B4-BE49-F238E27FC236}">
                <a16:creationId xmlns:a16="http://schemas.microsoft.com/office/drawing/2014/main" id="{CFE6EDBA-B4A0-D244-AC01-C94FA1E584F7}"/>
              </a:ext>
            </a:extLst>
          </p:cNvPr>
          <p:cNvCxnSpPr/>
          <p:nvPr/>
        </p:nvCxnSpPr>
        <p:spPr>
          <a:xfrm>
            <a:off x="8754676" y="2236074"/>
            <a:ext cx="1580941" cy="459295"/>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FD3D5DB-AE1F-5C43-93FB-0B4D201DAF16}"/>
              </a:ext>
            </a:extLst>
          </p:cNvPr>
          <p:cNvCxnSpPr>
            <a:cxnSpLocks/>
          </p:cNvCxnSpPr>
          <p:nvPr/>
        </p:nvCxnSpPr>
        <p:spPr>
          <a:xfrm flipV="1">
            <a:off x="8754676" y="2220433"/>
            <a:ext cx="1492725" cy="536698"/>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218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861CF34-E7EA-8343-BE88-6A577F3B158D}"/>
              </a:ext>
            </a:extLst>
          </p:cNvPr>
          <p:cNvGraphicFramePr>
            <a:graphicFrameLocks noGrp="1"/>
          </p:cNvGraphicFramePr>
          <p:nvPr>
            <p:extLst>
              <p:ext uri="{D42A27DB-BD31-4B8C-83A1-F6EECF244321}">
                <p14:modId xmlns:p14="http://schemas.microsoft.com/office/powerpoint/2010/main" val="2884362320"/>
              </p:ext>
            </p:extLst>
          </p:nvPr>
        </p:nvGraphicFramePr>
        <p:xfrm>
          <a:off x="830729" y="502024"/>
          <a:ext cx="10142069" cy="5298016"/>
        </p:xfrm>
        <a:graphic>
          <a:graphicData uri="http://schemas.openxmlformats.org/drawingml/2006/table">
            <a:tbl>
              <a:tblPr firstRow="1" bandRow="1">
                <a:tableStyleId>{5C22544A-7EE6-4342-B048-85BDC9FD1C3A}</a:tableStyleId>
              </a:tblPr>
              <a:tblGrid>
                <a:gridCol w="1448867">
                  <a:extLst>
                    <a:ext uri="{9D8B030D-6E8A-4147-A177-3AD203B41FA5}">
                      <a16:colId xmlns:a16="http://schemas.microsoft.com/office/drawing/2014/main" val="1857987632"/>
                    </a:ext>
                  </a:extLst>
                </a:gridCol>
                <a:gridCol w="1448867">
                  <a:extLst>
                    <a:ext uri="{9D8B030D-6E8A-4147-A177-3AD203B41FA5}">
                      <a16:colId xmlns:a16="http://schemas.microsoft.com/office/drawing/2014/main" val="3477797069"/>
                    </a:ext>
                  </a:extLst>
                </a:gridCol>
                <a:gridCol w="1448867">
                  <a:extLst>
                    <a:ext uri="{9D8B030D-6E8A-4147-A177-3AD203B41FA5}">
                      <a16:colId xmlns:a16="http://schemas.microsoft.com/office/drawing/2014/main" val="2013747024"/>
                    </a:ext>
                  </a:extLst>
                </a:gridCol>
                <a:gridCol w="1448867">
                  <a:extLst>
                    <a:ext uri="{9D8B030D-6E8A-4147-A177-3AD203B41FA5}">
                      <a16:colId xmlns:a16="http://schemas.microsoft.com/office/drawing/2014/main" val="3035450002"/>
                    </a:ext>
                  </a:extLst>
                </a:gridCol>
                <a:gridCol w="1448867">
                  <a:extLst>
                    <a:ext uri="{9D8B030D-6E8A-4147-A177-3AD203B41FA5}">
                      <a16:colId xmlns:a16="http://schemas.microsoft.com/office/drawing/2014/main" val="2176606134"/>
                    </a:ext>
                  </a:extLst>
                </a:gridCol>
                <a:gridCol w="1448867">
                  <a:extLst>
                    <a:ext uri="{9D8B030D-6E8A-4147-A177-3AD203B41FA5}">
                      <a16:colId xmlns:a16="http://schemas.microsoft.com/office/drawing/2014/main" val="3109601393"/>
                    </a:ext>
                  </a:extLst>
                </a:gridCol>
                <a:gridCol w="1448867">
                  <a:extLst>
                    <a:ext uri="{9D8B030D-6E8A-4147-A177-3AD203B41FA5}">
                      <a16:colId xmlns:a16="http://schemas.microsoft.com/office/drawing/2014/main" val="2614479561"/>
                    </a:ext>
                  </a:extLst>
                </a:gridCol>
              </a:tblGrid>
              <a:tr h="1165411">
                <a:tc>
                  <a:txBody>
                    <a:bodyPr/>
                    <a:lstStyle/>
                    <a:p>
                      <a:r>
                        <a:rPr lang="en-US" dirty="0"/>
                        <a:t>Performance Metric</a:t>
                      </a:r>
                    </a:p>
                  </a:txBody>
                  <a:tcPr/>
                </a:tc>
                <a:tc>
                  <a:txBody>
                    <a:bodyPr/>
                    <a:lstStyle/>
                    <a:p>
                      <a:r>
                        <a:rPr lang="en-US" dirty="0"/>
                        <a:t>Logistic Regression </a:t>
                      </a:r>
                    </a:p>
                  </a:txBody>
                  <a:tcPr/>
                </a:tc>
                <a:tc>
                  <a:txBody>
                    <a:bodyPr/>
                    <a:lstStyle/>
                    <a:p>
                      <a:r>
                        <a:rPr lang="en-US" dirty="0"/>
                        <a:t>Logistic Regression (New </a:t>
                      </a:r>
                      <a:r>
                        <a:rPr lang="en-US" dirty="0" err="1"/>
                        <a:t>Alph</a:t>
                      </a:r>
                      <a:r>
                        <a:rPr lang="en-US" dirty="0"/>
                        <a:t>)</a:t>
                      </a:r>
                    </a:p>
                  </a:txBody>
                  <a:tcPr/>
                </a:tc>
                <a:tc>
                  <a:txBody>
                    <a:bodyPr/>
                    <a:lstStyle/>
                    <a:p>
                      <a:r>
                        <a:rPr lang="en-US" dirty="0"/>
                        <a:t>Single Layer, Fully Connected </a:t>
                      </a:r>
                    </a:p>
                  </a:txBody>
                  <a:tcPr/>
                </a:tc>
                <a:tc>
                  <a:txBody>
                    <a:bodyPr/>
                    <a:lstStyle/>
                    <a:p>
                      <a:r>
                        <a:rPr lang="en-US" dirty="0"/>
                        <a:t>Embedding Layer</a:t>
                      </a:r>
                    </a:p>
                  </a:txBody>
                  <a:tcPr/>
                </a:tc>
                <a:tc>
                  <a:txBody>
                    <a:bodyPr/>
                    <a:lstStyle/>
                    <a:p>
                      <a:r>
                        <a:rPr lang="en-US" dirty="0"/>
                        <a:t>1D CNN</a:t>
                      </a:r>
                    </a:p>
                  </a:txBody>
                  <a:tcPr/>
                </a:tc>
                <a:tc>
                  <a:txBody>
                    <a:bodyPr/>
                    <a:lstStyle/>
                    <a:p>
                      <a:r>
                        <a:rPr lang="en-US" dirty="0"/>
                        <a:t>Lu and Wong Model</a:t>
                      </a:r>
                    </a:p>
                  </a:txBody>
                  <a:tcPr/>
                </a:tc>
                <a:extLst>
                  <a:ext uri="{0D108BD9-81ED-4DB2-BD59-A6C34878D82A}">
                    <a16:rowId xmlns:a16="http://schemas.microsoft.com/office/drawing/2014/main" val="2724470169"/>
                  </a:ext>
                </a:extLst>
              </a:tr>
              <a:tr h="860309">
                <a:tc>
                  <a:txBody>
                    <a:bodyPr/>
                    <a:lstStyle/>
                    <a:p>
                      <a:r>
                        <a:rPr lang="en-US" dirty="0"/>
                        <a:t>Average Precision Recall</a:t>
                      </a:r>
                    </a:p>
                  </a:txBody>
                  <a:tcPr/>
                </a:tc>
                <a:tc>
                  <a:txBody>
                    <a:bodyPr/>
                    <a:lstStyle/>
                    <a:p>
                      <a:r>
                        <a:rPr lang="en-US" dirty="0"/>
                        <a:t>0.0</a:t>
                      </a:r>
                    </a:p>
                  </a:txBody>
                  <a:tcPr/>
                </a:tc>
                <a:tc>
                  <a:txBody>
                    <a:bodyPr/>
                    <a:lstStyle/>
                    <a:p>
                      <a:r>
                        <a:rPr lang="en-US" dirty="0"/>
                        <a:t>0.0</a:t>
                      </a:r>
                    </a:p>
                  </a:txBody>
                  <a:tcPr/>
                </a:tc>
                <a:tc>
                  <a:txBody>
                    <a:bodyPr/>
                    <a:lstStyle/>
                    <a:p>
                      <a:r>
                        <a:rPr lang="en-US" dirty="0"/>
                        <a:t>0.83</a:t>
                      </a:r>
                    </a:p>
                  </a:txBody>
                  <a:tcPr/>
                </a:tc>
                <a:tc>
                  <a:txBody>
                    <a:bodyPr/>
                    <a:lstStyle/>
                    <a:p>
                      <a:r>
                        <a:rPr lang="en-US" dirty="0"/>
                        <a:t>0.84</a:t>
                      </a:r>
                    </a:p>
                  </a:txBody>
                  <a:tcPr/>
                </a:tc>
                <a:tc>
                  <a:txBody>
                    <a:bodyPr/>
                    <a:lstStyle/>
                    <a:p>
                      <a:r>
                        <a:rPr lang="en-US" dirty="0"/>
                        <a:t>0.82</a:t>
                      </a:r>
                    </a:p>
                  </a:txBody>
                  <a:tcPr/>
                </a:tc>
                <a:tc>
                  <a:txBody>
                    <a:bodyPr/>
                    <a:lstStyle/>
                    <a:p>
                      <a:r>
                        <a:rPr lang="en-US" dirty="0"/>
                        <a:t>0.48</a:t>
                      </a:r>
                    </a:p>
                  </a:txBody>
                  <a:tcPr/>
                </a:tc>
                <a:extLst>
                  <a:ext uri="{0D108BD9-81ED-4DB2-BD59-A6C34878D82A}">
                    <a16:rowId xmlns:a16="http://schemas.microsoft.com/office/drawing/2014/main" val="903057843"/>
                  </a:ext>
                </a:extLst>
              </a:tr>
              <a:tr h="643641">
                <a:tc>
                  <a:txBody>
                    <a:bodyPr/>
                    <a:lstStyle/>
                    <a:p>
                      <a:r>
                        <a:rPr lang="en-US" dirty="0"/>
                        <a:t>AUC</a:t>
                      </a:r>
                    </a:p>
                  </a:txBody>
                  <a:tcPr/>
                </a:tc>
                <a:tc>
                  <a:txBody>
                    <a:bodyPr/>
                    <a:lstStyle/>
                    <a:p>
                      <a:r>
                        <a:rPr lang="en-US" dirty="0"/>
                        <a:t>0.5</a:t>
                      </a:r>
                    </a:p>
                  </a:txBody>
                  <a:tcPr/>
                </a:tc>
                <a:tc>
                  <a:txBody>
                    <a:bodyPr/>
                    <a:lstStyle/>
                    <a:p>
                      <a:r>
                        <a:rPr lang="en-US" dirty="0"/>
                        <a:t>0.5</a:t>
                      </a:r>
                    </a:p>
                  </a:txBody>
                  <a:tcPr/>
                </a:tc>
                <a:tc>
                  <a:txBody>
                    <a:bodyPr/>
                    <a:lstStyle/>
                    <a:p>
                      <a:r>
                        <a:rPr lang="en-US" dirty="0"/>
                        <a:t>0.75</a:t>
                      </a:r>
                    </a:p>
                  </a:txBody>
                  <a:tcPr/>
                </a:tc>
                <a:tc>
                  <a:txBody>
                    <a:bodyPr/>
                    <a:lstStyle/>
                    <a:p>
                      <a:r>
                        <a:rPr lang="en-US" dirty="0"/>
                        <a:t>0.76</a:t>
                      </a:r>
                    </a:p>
                  </a:txBody>
                  <a:tcPr/>
                </a:tc>
                <a:tc>
                  <a:txBody>
                    <a:bodyPr/>
                    <a:lstStyle/>
                    <a:p>
                      <a:r>
                        <a:rPr lang="en-US" dirty="0"/>
                        <a:t>0.81</a:t>
                      </a:r>
                    </a:p>
                  </a:txBody>
                  <a:tcPr/>
                </a:tc>
                <a:tc>
                  <a:txBody>
                    <a:bodyPr/>
                    <a:lstStyle/>
                    <a:p>
                      <a:r>
                        <a:rPr lang="en-US" dirty="0"/>
                        <a:t>0.97</a:t>
                      </a:r>
                    </a:p>
                  </a:txBody>
                  <a:tcPr/>
                </a:tc>
                <a:extLst>
                  <a:ext uri="{0D108BD9-81ED-4DB2-BD59-A6C34878D82A}">
                    <a16:rowId xmlns:a16="http://schemas.microsoft.com/office/drawing/2014/main" val="4222917356"/>
                  </a:ext>
                </a:extLst>
              </a:tr>
              <a:tr h="643641">
                <a:tc>
                  <a:txBody>
                    <a:bodyPr/>
                    <a:lstStyle/>
                    <a:p>
                      <a:r>
                        <a:rPr lang="en-US" dirty="0"/>
                        <a:t>Accuracy</a:t>
                      </a:r>
                    </a:p>
                  </a:txBody>
                  <a:tcPr/>
                </a:tc>
                <a:tc>
                  <a:txBody>
                    <a:bodyPr/>
                    <a:lstStyle/>
                    <a:p>
                      <a:r>
                        <a:rPr lang="en-US" dirty="0"/>
                        <a:t>0.99</a:t>
                      </a:r>
                    </a:p>
                  </a:txBody>
                  <a:tcPr/>
                </a:tc>
                <a:tc>
                  <a:txBody>
                    <a:bodyPr/>
                    <a:lstStyle/>
                    <a:p>
                      <a:r>
                        <a:rPr lang="en-US" dirty="0"/>
                        <a:t>0.99</a:t>
                      </a:r>
                    </a:p>
                  </a:txBody>
                  <a:tcPr/>
                </a:tc>
                <a:tc>
                  <a:txBody>
                    <a:bodyPr/>
                    <a:lstStyle/>
                    <a:p>
                      <a:r>
                        <a:rPr lang="en-US" dirty="0"/>
                        <a:t>0.99</a:t>
                      </a:r>
                    </a:p>
                  </a:txBody>
                  <a:tcPr/>
                </a:tc>
                <a:tc>
                  <a:txBody>
                    <a:bodyPr/>
                    <a:lstStyle/>
                    <a:p>
                      <a:r>
                        <a:rPr lang="en-US" dirty="0"/>
                        <a:t>0.99</a:t>
                      </a:r>
                    </a:p>
                  </a:txBody>
                  <a:tcPr/>
                </a:tc>
                <a:tc>
                  <a:txBody>
                    <a:bodyPr/>
                    <a:lstStyle/>
                    <a:p>
                      <a:r>
                        <a:rPr lang="en-US" dirty="0"/>
                        <a:t>0.99</a:t>
                      </a:r>
                    </a:p>
                  </a:txBody>
                  <a:tcPr/>
                </a:tc>
                <a:tc>
                  <a:txBody>
                    <a:bodyPr/>
                    <a:lstStyle/>
                    <a:p>
                      <a:r>
                        <a:rPr lang="en-US" dirty="0"/>
                        <a:t>0.99</a:t>
                      </a:r>
                    </a:p>
                  </a:txBody>
                  <a:tcPr/>
                </a:tc>
                <a:extLst>
                  <a:ext uri="{0D108BD9-81ED-4DB2-BD59-A6C34878D82A}">
                    <a16:rowId xmlns:a16="http://schemas.microsoft.com/office/drawing/2014/main" val="241227880"/>
                  </a:ext>
                </a:extLst>
              </a:tr>
              <a:tr h="643641">
                <a:tc>
                  <a:txBody>
                    <a:bodyPr/>
                    <a:lstStyle/>
                    <a:p>
                      <a:r>
                        <a:rPr lang="en-US" dirty="0"/>
                        <a:t>Recall</a:t>
                      </a:r>
                    </a:p>
                  </a:txBody>
                  <a:tcPr/>
                </a:tc>
                <a:tc>
                  <a:txBody>
                    <a:bodyPr/>
                    <a:lstStyle/>
                    <a:p>
                      <a:r>
                        <a:rPr lang="en-US" dirty="0"/>
                        <a:t>0.0</a:t>
                      </a:r>
                    </a:p>
                  </a:txBody>
                  <a:tcPr/>
                </a:tc>
                <a:tc>
                  <a:txBody>
                    <a:bodyPr/>
                    <a:lstStyle/>
                    <a:p>
                      <a:r>
                        <a:rPr lang="en-US" dirty="0"/>
                        <a:t>0.0</a:t>
                      </a:r>
                    </a:p>
                  </a:txBody>
                  <a:tcPr/>
                </a:tc>
                <a:tc>
                  <a:txBody>
                    <a:bodyPr/>
                    <a:lstStyle/>
                    <a:p>
                      <a:r>
                        <a:rPr lang="en-US" dirty="0"/>
                        <a:t>0.51</a:t>
                      </a:r>
                    </a:p>
                  </a:txBody>
                  <a:tcPr/>
                </a:tc>
                <a:tc>
                  <a:txBody>
                    <a:bodyPr/>
                    <a:lstStyle/>
                    <a:p>
                      <a:r>
                        <a:rPr lang="en-US" dirty="0"/>
                        <a:t>0.52</a:t>
                      </a:r>
                    </a:p>
                  </a:txBody>
                  <a:tcPr/>
                </a:tc>
                <a:tc>
                  <a:txBody>
                    <a:bodyPr/>
                    <a:lstStyle/>
                    <a:p>
                      <a:r>
                        <a:rPr lang="en-US" dirty="0"/>
                        <a:t>0.63</a:t>
                      </a:r>
                    </a:p>
                  </a:txBody>
                  <a:tcPr/>
                </a:tc>
                <a:tc>
                  <a:txBody>
                    <a:bodyPr/>
                    <a:lstStyle/>
                    <a:p>
                      <a:r>
                        <a:rPr lang="en-US" dirty="0"/>
                        <a:t>0.94</a:t>
                      </a:r>
                    </a:p>
                  </a:txBody>
                  <a:tcPr/>
                </a:tc>
                <a:extLst>
                  <a:ext uri="{0D108BD9-81ED-4DB2-BD59-A6C34878D82A}">
                    <a16:rowId xmlns:a16="http://schemas.microsoft.com/office/drawing/2014/main" val="1977106637"/>
                  </a:ext>
                </a:extLst>
              </a:tr>
              <a:tr h="643641">
                <a:tc>
                  <a:txBody>
                    <a:bodyPr/>
                    <a:lstStyle/>
                    <a:p>
                      <a:r>
                        <a:rPr lang="en-US" dirty="0"/>
                        <a:t>Precision</a:t>
                      </a:r>
                    </a:p>
                  </a:txBody>
                  <a:tcPr/>
                </a:tc>
                <a:tc>
                  <a:txBody>
                    <a:bodyPr/>
                    <a:lstStyle/>
                    <a:p>
                      <a:r>
                        <a:rPr lang="en-US" dirty="0"/>
                        <a:t>0.0</a:t>
                      </a:r>
                    </a:p>
                  </a:txBody>
                  <a:tcPr/>
                </a:tc>
                <a:tc>
                  <a:txBody>
                    <a:bodyPr/>
                    <a:lstStyle/>
                    <a:p>
                      <a:r>
                        <a:rPr lang="en-US" dirty="0"/>
                        <a:t>0.0</a:t>
                      </a:r>
                    </a:p>
                  </a:txBody>
                  <a:tcPr/>
                </a:tc>
                <a:tc>
                  <a:txBody>
                    <a:bodyPr/>
                    <a:lstStyle/>
                    <a:p>
                      <a:r>
                        <a:rPr lang="en-US" dirty="0"/>
                        <a:t>0.71</a:t>
                      </a:r>
                    </a:p>
                  </a:txBody>
                  <a:tcPr/>
                </a:tc>
                <a:tc>
                  <a:txBody>
                    <a:bodyPr/>
                    <a:lstStyle/>
                    <a:p>
                      <a:r>
                        <a:rPr lang="en-US" dirty="0"/>
                        <a:t>0.72</a:t>
                      </a:r>
                    </a:p>
                  </a:txBody>
                  <a:tcPr/>
                </a:tc>
                <a:tc>
                  <a:txBody>
                    <a:bodyPr/>
                    <a:lstStyle/>
                    <a:p>
                      <a:r>
                        <a:rPr lang="en-US" dirty="0"/>
                        <a:t>0.55</a:t>
                      </a:r>
                    </a:p>
                  </a:txBody>
                  <a:tcPr/>
                </a:tc>
                <a:tc>
                  <a:txBody>
                    <a:bodyPr/>
                    <a:lstStyle/>
                    <a:p>
                      <a:r>
                        <a:rPr lang="en-US" dirty="0"/>
                        <a:t>0.46</a:t>
                      </a:r>
                    </a:p>
                  </a:txBody>
                  <a:tcPr/>
                </a:tc>
                <a:extLst>
                  <a:ext uri="{0D108BD9-81ED-4DB2-BD59-A6C34878D82A}">
                    <a16:rowId xmlns:a16="http://schemas.microsoft.com/office/drawing/2014/main" val="3953634554"/>
                  </a:ext>
                </a:extLst>
              </a:tr>
              <a:tr h="643641">
                <a:tc>
                  <a:txBody>
                    <a:bodyPr/>
                    <a:lstStyle/>
                    <a:p>
                      <a:r>
                        <a:rPr lang="en-US" dirty="0"/>
                        <a:t>F1 Score</a:t>
                      </a:r>
                    </a:p>
                  </a:txBody>
                  <a:tcPr/>
                </a:tc>
                <a:tc>
                  <a:txBody>
                    <a:bodyPr/>
                    <a:lstStyle/>
                    <a:p>
                      <a:r>
                        <a:rPr lang="en-US" dirty="0"/>
                        <a:t>0.5</a:t>
                      </a:r>
                    </a:p>
                  </a:txBody>
                  <a:tcPr/>
                </a:tc>
                <a:tc>
                  <a:txBody>
                    <a:bodyPr/>
                    <a:lstStyle/>
                    <a:p>
                      <a:r>
                        <a:rPr lang="en-US" dirty="0"/>
                        <a:t>0.5</a:t>
                      </a:r>
                    </a:p>
                  </a:txBody>
                  <a:tcPr/>
                </a:tc>
                <a:tc>
                  <a:txBody>
                    <a:bodyPr/>
                    <a:lstStyle/>
                    <a:p>
                      <a:r>
                        <a:rPr lang="en-US" dirty="0"/>
                        <a:t>0.80</a:t>
                      </a:r>
                    </a:p>
                  </a:txBody>
                  <a:tcPr/>
                </a:tc>
                <a:tc>
                  <a:txBody>
                    <a:bodyPr/>
                    <a:lstStyle/>
                    <a:p>
                      <a:r>
                        <a:rPr lang="en-US" dirty="0"/>
                        <a:t>0.80</a:t>
                      </a:r>
                    </a:p>
                  </a:txBody>
                  <a:tcPr/>
                </a:tc>
                <a:tc>
                  <a:txBody>
                    <a:bodyPr/>
                    <a:lstStyle/>
                    <a:p>
                      <a:r>
                        <a:rPr lang="en-US" dirty="0"/>
                        <a:t>0.79</a:t>
                      </a:r>
                    </a:p>
                  </a:txBody>
                  <a:tcPr/>
                </a:tc>
                <a:tc>
                  <a:txBody>
                    <a:bodyPr/>
                    <a:lstStyle/>
                    <a:p>
                      <a:r>
                        <a:rPr lang="en-US" dirty="0"/>
                        <a:t>0.81</a:t>
                      </a:r>
                    </a:p>
                  </a:txBody>
                  <a:tcPr/>
                </a:tc>
                <a:extLst>
                  <a:ext uri="{0D108BD9-81ED-4DB2-BD59-A6C34878D82A}">
                    <a16:rowId xmlns:a16="http://schemas.microsoft.com/office/drawing/2014/main" val="1931307862"/>
                  </a:ext>
                </a:extLst>
              </a:tr>
            </a:tbl>
          </a:graphicData>
        </a:graphic>
      </p:graphicFrame>
    </p:spTree>
    <p:extLst>
      <p:ext uri="{BB962C8B-B14F-4D97-AF65-F5344CB8AC3E}">
        <p14:creationId xmlns:p14="http://schemas.microsoft.com/office/powerpoint/2010/main" val="2154309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2D59EE-7163-054B-9D03-88C83CE32A5A}"/>
              </a:ext>
            </a:extLst>
          </p:cNvPr>
          <p:cNvPicPr>
            <a:picLocks noChangeAspect="1"/>
          </p:cNvPicPr>
          <p:nvPr/>
        </p:nvPicPr>
        <p:blipFill>
          <a:blip r:embed="rId3"/>
          <a:stretch>
            <a:fillRect/>
          </a:stretch>
        </p:blipFill>
        <p:spPr>
          <a:xfrm>
            <a:off x="7105651" y="3473824"/>
            <a:ext cx="4534665" cy="3142130"/>
          </a:xfrm>
          <a:prstGeom prst="rect">
            <a:avLst/>
          </a:prstGeom>
        </p:spPr>
      </p:pic>
      <p:pic>
        <p:nvPicPr>
          <p:cNvPr id="7" name="Picture 6">
            <a:extLst>
              <a:ext uri="{FF2B5EF4-FFF2-40B4-BE49-F238E27FC236}">
                <a16:creationId xmlns:a16="http://schemas.microsoft.com/office/drawing/2014/main" id="{A26D0B7E-50BE-C24B-A7FC-670EA9789F4B}"/>
              </a:ext>
            </a:extLst>
          </p:cNvPr>
          <p:cNvPicPr>
            <a:picLocks noChangeAspect="1"/>
          </p:cNvPicPr>
          <p:nvPr/>
        </p:nvPicPr>
        <p:blipFill>
          <a:blip r:embed="rId4"/>
          <a:stretch>
            <a:fillRect/>
          </a:stretch>
        </p:blipFill>
        <p:spPr>
          <a:xfrm>
            <a:off x="7235028" y="242046"/>
            <a:ext cx="4405288" cy="3052483"/>
          </a:xfrm>
          <a:prstGeom prst="rect">
            <a:avLst/>
          </a:prstGeom>
        </p:spPr>
      </p:pic>
      <p:pic>
        <p:nvPicPr>
          <p:cNvPr id="9" name="Picture 8">
            <a:extLst>
              <a:ext uri="{FF2B5EF4-FFF2-40B4-BE49-F238E27FC236}">
                <a16:creationId xmlns:a16="http://schemas.microsoft.com/office/drawing/2014/main" id="{69C4175A-1699-A547-92B4-FFD6CD22C5AE}"/>
              </a:ext>
            </a:extLst>
          </p:cNvPr>
          <p:cNvPicPr>
            <a:picLocks noChangeAspect="1"/>
          </p:cNvPicPr>
          <p:nvPr/>
        </p:nvPicPr>
        <p:blipFill>
          <a:blip r:embed="rId5"/>
          <a:stretch>
            <a:fillRect/>
          </a:stretch>
        </p:blipFill>
        <p:spPr>
          <a:xfrm>
            <a:off x="360082" y="1134035"/>
            <a:ext cx="6135843" cy="4437529"/>
          </a:xfrm>
          <a:prstGeom prst="rect">
            <a:avLst/>
          </a:prstGeom>
        </p:spPr>
      </p:pic>
      <p:sp>
        <p:nvSpPr>
          <p:cNvPr id="10" name="TextBox 9">
            <a:extLst>
              <a:ext uri="{FF2B5EF4-FFF2-40B4-BE49-F238E27FC236}">
                <a16:creationId xmlns:a16="http://schemas.microsoft.com/office/drawing/2014/main" id="{F29BF200-C51C-FC4D-9B5A-197742F4A0DD}"/>
              </a:ext>
            </a:extLst>
          </p:cNvPr>
          <p:cNvSpPr txBox="1"/>
          <p:nvPr/>
        </p:nvSpPr>
        <p:spPr>
          <a:xfrm>
            <a:off x="172397" y="308726"/>
            <a:ext cx="617838" cy="369332"/>
          </a:xfrm>
          <a:prstGeom prst="rect">
            <a:avLst/>
          </a:prstGeom>
          <a:noFill/>
        </p:spPr>
        <p:txBody>
          <a:bodyPr wrap="square" rtlCol="0">
            <a:spAutoFit/>
          </a:bodyPr>
          <a:lstStyle/>
          <a:p>
            <a:r>
              <a:rPr lang="en-US" dirty="0"/>
              <a:t>a)</a:t>
            </a:r>
          </a:p>
        </p:txBody>
      </p:sp>
      <p:sp>
        <p:nvSpPr>
          <p:cNvPr id="11" name="TextBox 10">
            <a:extLst>
              <a:ext uri="{FF2B5EF4-FFF2-40B4-BE49-F238E27FC236}">
                <a16:creationId xmlns:a16="http://schemas.microsoft.com/office/drawing/2014/main" id="{754424D8-D20E-A548-8277-92886D1D71D6}"/>
              </a:ext>
            </a:extLst>
          </p:cNvPr>
          <p:cNvSpPr txBox="1"/>
          <p:nvPr/>
        </p:nvSpPr>
        <p:spPr>
          <a:xfrm>
            <a:off x="6495925" y="242046"/>
            <a:ext cx="617838" cy="369332"/>
          </a:xfrm>
          <a:prstGeom prst="rect">
            <a:avLst/>
          </a:prstGeom>
          <a:noFill/>
        </p:spPr>
        <p:txBody>
          <a:bodyPr wrap="square" rtlCol="0">
            <a:spAutoFit/>
          </a:bodyPr>
          <a:lstStyle/>
          <a:p>
            <a:r>
              <a:rPr lang="en-US" dirty="0"/>
              <a:t>b)</a:t>
            </a:r>
          </a:p>
        </p:txBody>
      </p:sp>
      <p:sp>
        <p:nvSpPr>
          <p:cNvPr id="12" name="TextBox 11">
            <a:extLst>
              <a:ext uri="{FF2B5EF4-FFF2-40B4-BE49-F238E27FC236}">
                <a16:creationId xmlns:a16="http://schemas.microsoft.com/office/drawing/2014/main" id="{650415B3-126E-3945-B999-F94973CA7405}"/>
              </a:ext>
            </a:extLst>
          </p:cNvPr>
          <p:cNvSpPr txBox="1"/>
          <p:nvPr/>
        </p:nvSpPr>
        <p:spPr>
          <a:xfrm>
            <a:off x="6487813" y="3385398"/>
            <a:ext cx="617838"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205037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793</Words>
  <Application>Microsoft Macintosh PowerPoint</Application>
  <PresentationFormat>Widescreen</PresentationFormat>
  <Paragraphs>97</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Collins</dc:creator>
  <cp:lastModifiedBy>Katie Collins</cp:lastModifiedBy>
  <cp:revision>21</cp:revision>
  <dcterms:created xsi:type="dcterms:W3CDTF">2019-05-05T18:21:31Z</dcterms:created>
  <dcterms:modified xsi:type="dcterms:W3CDTF">2019-05-06T00:42:50Z</dcterms:modified>
</cp:coreProperties>
</file>