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71" r:id="rId14"/>
    <p:sldId id="261" r:id="rId15"/>
    <p:sldId id="272" r:id="rId16"/>
    <p:sldId id="273" r:id="rId17"/>
    <p:sldId id="274" r:id="rId18"/>
    <p:sldId id="275" r:id="rId19"/>
    <p:sldId id="276" r:id="rId20"/>
    <p:sldId id="278" r:id="rId21"/>
    <p:sldId id="277" r:id="rId22"/>
    <p:sldId id="262" r:id="rId2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B726CA3C-F90C-4B66-9C73-74D5662761AC}">
          <p14:sldIdLst>
            <p14:sldId id="256"/>
            <p14:sldId id="257"/>
          </p14:sldIdLst>
        </p14:section>
        <p14:section name="Untitled Section" id="{EDB7BC03-B046-491A-9F83-626322BD269B}">
          <p14:sldIdLst>
            <p14:sldId id="258"/>
            <p14:sldId id="259"/>
            <p14:sldId id="264"/>
            <p14:sldId id="265"/>
            <p14:sldId id="266"/>
            <p14:sldId id="267"/>
            <p14:sldId id="268"/>
            <p14:sldId id="269"/>
            <p14:sldId id="270"/>
            <p14:sldId id="260"/>
            <p14:sldId id="271"/>
            <p14:sldId id="261"/>
            <p14:sldId id="272"/>
            <p14:sldId id="273"/>
            <p14:sldId id="274"/>
            <p14:sldId id="275"/>
            <p14:sldId id="276"/>
            <p14:sldId id="278"/>
            <p14:sldId id="277"/>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ollins%20Ehigiegba\Desktop\DATA%20ANALYST\KPMG\KPMG%20main%20Task%20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 based on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Analysis'!$B$15</c:f>
              <c:strCache>
                <c:ptCount val="1"/>
                <c:pt idx="0">
                  <c:v>Total</c:v>
                </c:pt>
              </c:strCache>
            </c:strRef>
          </c:tx>
          <c:spPr>
            <a:solidFill>
              <a:srgbClr val="0070C0"/>
            </a:solidFill>
            <a:ln>
              <a:noFill/>
            </a:ln>
            <a:effectLst/>
          </c:spPr>
          <c:invertIfNegative val="0"/>
          <c:dPt>
            <c:idx val="2"/>
            <c:invertIfNegative val="0"/>
            <c:bubble3D val="0"/>
            <c:spPr>
              <a:solidFill>
                <a:srgbClr val="4835FD"/>
              </a:solidFill>
              <a:ln>
                <a:noFill/>
              </a:ln>
              <a:effectLst/>
            </c:spPr>
            <c:extLst>
              <c:ext xmlns:c16="http://schemas.microsoft.com/office/drawing/2014/chart" uri="{C3380CC4-5D6E-409C-BE32-E72D297353CC}">
                <c16:uniqueId val="{00000001-E0B5-41CF-A3B2-4FFA50578670}"/>
              </c:ext>
            </c:extLst>
          </c:dPt>
          <c:cat>
            <c:strRef>
              <c:f>'Pivot Table Analysis'!$A$16:$A$21</c:f>
              <c:strCache>
                <c:ptCount val="5"/>
                <c:pt idx="0">
                  <c:v>20-30</c:v>
                </c:pt>
                <c:pt idx="1">
                  <c:v>30-40</c:v>
                </c:pt>
                <c:pt idx="2">
                  <c:v>40-50</c:v>
                </c:pt>
                <c:pt idx="3">
                  <c:v>50-60</c:v>
                </c:pt>
                <c:pt idx="4">
                  <c:v>60-70</c:v>
                </c:pt>
              </c:strCache>
            </c:strRef>
          </c:cat>
          <c:val>
            <c:numRef>
              <c:f>'Pivot Table Analysis'!$B$16:$B$21</c:f>
              <c:numCache>
                <c:formatCode>[$$-409]#,##0.00</c:formatCode>
                <c:ptCount val="5"/>
                <c:pt idx="0">
                  <c:v>1439018.500000003</c:v>
                </c:pt>
                <c:pt idx="1">
                  <c:v>1908871.6649719044</c:v>
                </c:pt>
                <c:pt idx="2">
                  <c:v>3487206.6199999657</c:v>
                </c:pt>
                <c:pt idx="3">
                  <c:v>2148127.3500000075</c:v>
                </c:pt>
                <c:pt idx="4">
                  <c:v>1692951.2500000028</c:v>
                </c:pt>
              </c:numCache>
            </c:numRef>
          </c:val>
          <c:extLst>
            <c:ext xmlns:c16="http://schemas.microsoft.com/office/drawing/2014/chart" uri="{C3380CC4-5D6E-409C-BE32-E72D297353CC}">
              <c16:uniqueId val="{00000000-E0B5-41CF-A3B2-4FFA50578670}"/>
            </c:ext>
          </c:extLst>
        </c:ser>
        <c:dLbls>
          <c:showLegendKey val="0"/>
          <c:showVal val="0"/>
          <c:showCatName val="0"/>
          <c:showSerName val="0"/>
          <c:showPercent val="0"/>
          <c:showBubbleSize val="0"/>
        </c:dLbls>
        <c:gapWidth val="219"/>
        <c:overlap val="-27"/>
        <c:axId val="1827167232"/>
        <c:axId val="1967033264"/>
      </c:barChart>
      <c:catAx>
        <c:axId val="182716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7033264"/>
        <c:crosses val="autoZero"/>
        <c:auto val="1"/>
        <c:lblAlgn val="ctr"/>
        <c:lblOffset val="100"/>
        <c:noMultiLvlLbl val="0"/>
      </c:catAx>
      <c:valAx>
        <c:axId val="1967033264"/>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7167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a:t>
            </a:r>
            <a:r>
              <a:rPr lang="en-US" baseline="0"/>
              <a:t> trends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 Analysis'!$B$148</c:f>
              <c:strCache>
                <c:ptCount val="1"/>
                <c:pt idx="0">
                  <c:v>Total</c:v>
                </c:pt>
              </c:strCache>
            </c:strRef>
          </c:tx>
          <c:spPr>
            <a:ln w="28575" cap="rnd">
              <a:solidFill>
                <a:srgbClr val="0070C0"/>
              </a:solidFill>
              <a:round/>
            </a:ln>
            <a:effectLst/>
          </c:spPr>
          <c:marker>
            <c:symbol val="none"/>
          </c:marker>
          <c:cat>
            <c:strRef>
              <c:f>'Pivot Table Analysis'!$A$149:$A$161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Table Analysis'!$B$149:$B$161</c:f>
              <c:numCache>
                <c:formatCode>[$$-409]#,##0</c:formatCode>
                <c:ptCount val="12"/>
                <c:pt idx="0">
                  <c:v>915151.35998779943</c:v>
                </c:pt>
                <c:pt idx="1">
                  <c:v>852514.23000000068</c:v>
                </c:pt>
                <c:pt idx="2">
                  <c:v>865312.5499999997</c:v>
                </c:pt>
                <c:pt idx="3">
                  <c:v>888856.88999999966</c:v>
                </c:pt>
                <c:pt idx="4">
                  <c:v>904003.21000000206</c:v>
                </c:pt>
                <c:pt idx="5">
                  <c:v>841815.26</c:v>
                </c:pt>
                <c:pt idx="6">
                  <c:v>919677.79000000097</c:v>
                </c:pt>
                <c:pt idx="7">
                  <c:v>951376.26999999967</c:v>
                </c:pt>
                <c:pt idx="8">
                  <c:v>843736.13000000245</c:v>
                </c:pt>
                <c:pt idx="9">
                  <c:v>968986.41498410027</c:v>
                </c:pt>
                <c:pt idx="10">
                  <c:v>900817.56999999925</c:v>
                </c:pt>
                <c:pt idx="11">
                  <c:v>876568.66000000248</c:v>
                </c:pt>
              </c:numCache>
            </c:numRef>
          </c:val>
          <c:smooth val="0"/>
          <c:extLst>
            <c:ext xmlns:c16="http://schemas.microsoft.com/office/drawing/2014/chart" uri="{C3380CC4-5D6E-409C-BE32-E72D297353CC}">
              <c16:uniqueId val="{00000000-9064-4748-A7B6-E1649E669415}"/>
            </c:ext>
          </c:extLst>
        </c:ser>
        <c:dLbls>
          <c:showLegendKey val="0"/>
          <c:showVal val="0"/>
          <c:showCatName val="0"/>
          <c:showSerName val="0"/>
          <c:showPercent val="0"/>
          <c:showBubbleSize val="0"/>
        </c:dLbls>
        <c:smooth val="0"/>
        <c:axId val="723600879"/>
        <c:axId val="625821903"/>
      </c:lineChart>
      <c:catAx>
        <c:axId val="723600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5821903"/>
        <c:crosses val="autoZero"/>
        <c:auto val="1"/>
        <c:lblAlgn val="ctr"/>
        <c:lblOffset val="100"/>
        <c:noMultiLvlLbl val="0"/>
      </c:catAx>
      <c:valAx>
        <c:axId val="625821903"/>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3600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profit based on product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'Pivot Table Analysis'!$B$167</c:f>
              <c:strCache>
                <c:ptCount val="1"/>
                <c:pt idx="0">
                  <c:v>Total</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FB4-46E1-99B4-073614A425D2}"/>
              </c:ext>
            </c:extLst>
          </c:dPt>
          <c:dPt>
            <c:idx val="1"/>
            <c:bubble3D val="0"/>
            <c:spPr>
              <a:solidFill>
                <a:srgbClr val="4835FD"/>
              </a:solidFill>
              <a:ln w="19050">
                <a:noFill/>
              </a:ln>
              <a:effectLst/>
            </c:spPr>
            <c:extLst>
              <c:ext xmlns:c16="http://schemas.microsoft.com/office/drawing/2014/chart" uri="{C3380CC4-5D6E-409C-BE32-E72D297353CC}">
                <c16:uniqueId val="{00000003-9FB4-46E1-99B4-073614A425D2}"/>
              </c:ext>
            </c:extLst>
          </c:dPt>
          <c:dPt>
            <c:idx val="2"/>
            <c:bubble3D val="0"/>
            <c:spPr>
              <a:solidFill>
                <a:schemeClr val="accent3"/>
              </a:solidFill>
              <a:ln w="19050">
                <a:noFill/>
              </a:ln>
              <a:effectLst/>
            </c:spPr>
            <c:extLst>
              <c:ext xmlns:c16="http://schemas.microsoft.com/office/drawing/2014/chart" uri="{C3380CC4-5D6E-409C-BE32-E72D297353CC}">
                <c16:uniqueId val="{00000005-9FB4-46E1-99B4-073614A425D2}"/>
              </c:ext>
            </c:extLst>
          </c:dPt>
          <c:cat>
            <c:strRef>
              <c:f>'Pivot Table Analysis'!$A$168:$A$171</c:f>
              <c:strCache>
                <c:ptCount val="3"/>
                <c:pt idx="0">
                  <c:v>large</c:v>
                </c:pt>
                <c:pt idx="1">
                  <c:v>medium</c:v>
                </c:pt>
                <c:pt idx="2">
                  <c:v>small</c:v>
                </c:pt>
              </c:strCache>
            </c:strRef>
          </c:cat>
          <c:val>
            <c:numRef>
              <c:f>'Pivot Table Analysis'!$B$168:$B$171</c:f>
              <c:numCache>
                <c:formatCode>0.00%</c:formatCode>
                <c:ptCount val="3"/>
                <c:pt idx="0">
                  <c:v>0.33322806247939712</c:v>
                </c:pt>
                <c:pt idx="1">
                  <c:v>0.63000152430045353</c:v>
                </c:pt>
                <c:pt idx="2">
                  <c:v>3.6770413220149435E-2</c:v>
                </c:pt>
              </c:numCache>
            </c:numRef>
          </c:val>
          <c:extLst>
            <c:ext xmlns:c16="http://schemas.microsoft.com/office/drawing/2014/chart" uri="{C3380CC4-5D6E-409C-BE32-E72D297353CC}">
              <c16:uniqueId val="{00000006-9FB4-46E1-99B4-073614A425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first name that owns car by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Analysis'!$B$186:$B$187</c:f>
              <c:strCache>
                <c:ptCount val="1"/>
                <c:pt idx="0">
                  <c:v>No</c:v>
                </c:pt>
              </c:strCache>
            </c:strRef>
          </c:tx>
          <c:spPr>
            <a:solidFill>
              <a:schemeClr val="accent1"/>
            </a:solidFill>
            <a:ln>
              <a:noFill/>
            </a:ln>
            <a:effectLst/>
          </c:spPr>
          <c:invertIfNegative val="0"/>
          <c:cat>
            <c:strRef>
              <c:f>'Pivot Table Analysis'!$A$188:$A$191</c:f>
              <c:strCache>
                <c:ptCount val="3"/>
                <c:pt idx="0">
                  <c:v>NSW</c:v>
                </c:pt>
                <c:pt idx="1">
                  <c:v>QLD</c:v>
                </c:pt>
                <c:pt idx="2">
                  <c:v>VIC</c:v>
                </c:pt>
              </c:strCache>
            </c:strRef>
          </c:cat>
          <c:val>
            <c:numRef>
              <c:f>'Pivot Table Analysis'!$B$188:$B$191</c:f>
              <c:numCache>
                <c:formatCode>General</c:formatCode>
                <c:ptCount val="3"/>
                <c:pt idx="0">
                  <c:v>4912</c:v>
                </c:pt>
                <c:pt idx="1">
                  <c:v>2003</c:v>
                </c:pt>
                <c:pt idx="2">
                  <c:v>2538</c:v>
                </c:pt>
              </c:numCache>
            </c:numRef>
          </c:val>
          <c:extLst>
            <c:ext xmlns:c16="http://schemas.microsoft.com/office/drawing/2014/chart" uri="{C3380CC4-5D6E-409C-BE32-E72D297353CC}">
              <c16:uniqueId val="{00000000-B7A2-4CC9-9686-12B05B90DAF4}"/>
            </c:ext>
          </c:extLst>
        </c:ser>
        <c:ser>
          <c:idx val="1"/>
          <c:order val="1"/>
          <c:tx>
            <c:strRef>
              <c:f>'Pivot Table Analysis'!$C$186:$C$187</c:f>
              <c:strCache>
                <c:ptCount val="1"/>
                <c:pt idx="0">
                  <c:v>Yes</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2-B7A2-4CC9-9686-12B05B90DAF4}"/>
              </c:ext>
            </c:extLst>
          </c:dPt>
          <c:cat>
            <c:strRef>
              <c:f>'Pivot Table Analysis'!$A$188:$A$191</c:f>
              <c:strCache>
                <c:ptCount val="3"/>
                <c:pt idx="0">
                  <c:v>NSW</c:v>
                </c:pt>
                <c:pt idx="1">
                  <c:v>QLD</c:v>
                </c:pt>
                <c:pt idx="2">
                  <c:v>VIC</c:v>
                </c:pt>
              </c:strCache>
            </c:strRef>
          </c:cat>
          <c:val>
            <c:numRef>
              <c:f>'Pivot Table Analysis'!$C$188:$C$191</c:f>
              <c:numCache>
                <c:formatCode>General</c:formatCode>
                <c:ptCount val="3"/>
                <c:pt idx="0">
                  <c:v>5481</c:v>
                </c:pt>
                <c:pt idx="1">
                  <c:v>2141</c:v>
                </c:pt>
                <c:pt idx="2">
                  <c:v>2370</c:v>
                </c:pt>
              </c:numCache>
            </c:numRef>
          </c:val>
          <c:extLst>
            <c:ext xmlns:c16="http://schemas.microsoft.com/office/drawing/2014/chart" uri="{C3380CC4-5D6E-409C-BE32-E72D297353CC}">
              <c16:uniqueId val="{00000001-B7A2-4CC9-9686-12B05B90DAF4}"/>
            </c:ext>
          </c:extLst>
        </c:ser>
        <c:dLbls>
          <c:showLegendKey val="0"/>
          <c:showVal val="0"/>
          <c:showCatName val="0"/>
          <c:showSerName val="0"/>
          <c:showPercent val="0"/>
          <c:showBubbleSize val="0"/>
        </c:dLbls>
        <c:gapWidth val="219"/>
        <c:overlap val="-27"/>
        <c:axId val="904658383"/>
        <c:axId val="893331647"/>
      </c:barChart>
      <c:catAx>
        <c:axId val="90465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331647"/>
        <c:crosses val="autoZero"/>
        <c:auto val="1"/>
        <c:lblAlgn val="ctr"/>
        <c:lblOffset val="100"/>
        <c:noMultiLvlLbl val="0"/>
      </c:catAx>
      <c:valAx>
        <c:axId val="893331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658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Bike</a:t>
            </a:r>
            <a:r>
              <a:rPr lang="en-US" baseline="0" dirty="0"/>
              <a:t> related purchases over past 3 years by Gender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Analysis'!$B$204</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1-5C65-463E-ABAA-B452D31DA905}"/>
              </c:ext>
            </c:extLst>
          </c:dPt>
          <c:cat>
            <c:strRef>
              <c:f>'Pivot Table Analysis'!$A$205:$A$207</c:f>
              <c:strCache>
                <c:ptCount val="2"/>
                <c:pt idx="0">
                  <c:v>Female</c:v>
                </c:pt>
                <c:pt idx="1">
                  <c:v>Male</c:v>
                </c:pt>
              </c:strCache>
            </c:strRef>
          </c:cat>
          <c:val>
            <c:numRef>
              <c:f>'Pivot Table Analysis'!$B$205:$B$207</c:f>
              <c:numCache>
                <c:formatCode>General</c:formatCode>
                <c:ptCount val="2"/>
                <c:pt idx="0">
                  <c:v>10031</c:v>
                </c:pt>
                <c:pt idx="1">
                  <c:v>9414</c:v>
                </c:pt>
              </c:numCache>
            </c:numRef>
          </c:val>
          <c:extLst>
            <c:ext xmlns:c16="http://schemas.microsoft.com/office/drawing/2014/chart" uri="{C3380CC4-5D6E-409C-BE32-E72D297353CC}">
              <c16:uniqueId val="{00000000-5C65-463E-ABAA-B452D31DA905}"/>
            </c:ext>
          </c:extLst>
        </c:ser>
        <c:dLbls>
          <c:showLegendKey val="0"/>
          <c:showVal val="0"/>
          <c:showCatName val="0"/>
          <c:showSerName val="0"/>
          <c:showPercent val="0"/>
          <c:showBubbleSize val="0"/>
        </c:dLbls>
        <c:gapWidth val="219"/>
        <c:overlap val="-27"/>
        <c:axId val="896463487"/>
        <c:axId val="740590975"/>
      </c:barChart>
      <c:catAx>
        <c:axId val="89646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0590975"/>
        <c:crosses val="autoZero"/>
        <c:auto val="1"/>
        <c:lblAlgn val="ctr"/>
        <c:lblOffset val="100"/>
        <c:noMultiLvlLbl val="0"/>
      </c:catAx>
      <c:valAx>
        <c:axId val="74059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463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a:t>
            </a:r>
            <a:r>
              <a:rPr lang="en-US" baseline="0"/>
              <a:t> related purchases for the past 3 years based on car owners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Analysis'!$B$222</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2-0AF9-4BF1-9E1B-501BF76E794C}"/>
              </c:ext>
            </c:extLst>
          </c:dPt>
          <c:dPt>
            <c:idx val="1"/>
            <c:invertIfNegative val="0"/>
            <c:bubble3D val="0"/>
            <c:spPr>
              <a:solidFill>
                <a:srgbClr val="0070C0"/>
              </a:solidFill>
              <a:ln>
                <a:noFill/>
              </a:ln>
              <a:effectLst/>
            </c:spPr>
            <c:extLst>
              <c:ext xmlns:c16="http://schemas.microsoft.com/office/drawing/2014/chart" uri="{C3380CC4-5D6E-409C-BE32-E72D297353CC}">
                <c16:uniqueId val="{00000001-0AF9-4BF1-9E1B-501BF76E794C}"/>
              </c:ext>
            </c:extLst>
          </c:dPt>
          <c:cat>
            <c:strRef>
              <c:f>'Pivot Table Analysis'!$A$223:$A$225</c:f>
              <c:strCache>
                <c:ptCount val="2"/>
                <c:pt idx="0">
                  <c:v>Yes</c:v>
                </c:pt>
                <c:pt idx="1">
                  <c:v>No</c:v>
                </c:pt>
              </c:strCache>
            </c:strRef>
          </c:cat>
          <c:val>
            <c:numRef>
              <c:f>'Pivot Table Analysis'!$B$223:$B$225</c:f>
              <c:numCache>
                <c:formatCode>General</c:formatCode>
                <c:ptCount val="2"/>
                <c:pt idx="0">
                  <c:v>9992</c:v>
                </c:pt>
                <c:pt idx="1">
                  <c:v>9453</c:v>
                </c:pt>
              </c:numCache>
            </c:numRef>
          </c:val>
          <c:extLst>
            <c:ext xmlns:c16="http://schemas.microsoft.com/office/drawing/2014/chart" uri="{C3380CC4-5D6E-409C-BE32-E72D297353CC}">
              <c16:uniqueId val="{00000000-0AF9-4BF1-9E1B-501BF76E794C}"/>
            </c:ext>
          </c:extLst>
        </c:ser>
        <c:dLbls>
          <c:showLegendKey val="0"/>
          <c:showVal val="0"/>
          <c:showCatName val="0"/>
          <c:showSerName val="0"/>
          <c:showPercent val="0"/>
          <c:showBubbleSize val="0"/>
        </c:dLbls>
        <c:gapWidth val="219"/>
        <c:overlap val="-27"/>
        <c:axId val="992775167"/>
        <c:axId val="530213999"/>
      </c:barChart>
      <c:catAx>
        <c:axId val="992775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Owns</a:t>
                </a:r>
                <a:r>
                  <a:rPr lang="en-US" baseline="0" dirty="0"/>
                  <a:t> a car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213999"/>
        <c:crosses val="autoZero"/>
        <c:auto val="1"/>
        <c:lblAlgn val="ctr"/>
        <c:lblOffset val="100"/>
        <c:noMultiLvlLbl val="0"/>
      </c:catAx>
      <c:valAx>
        <c:axId val="53021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277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a:t>
            </a:r>
            <a:r>
              <a:rPr lang="en-US" baseline="0"/>
              <a:t> of customers based on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710418650820266"/>
          <c:y val="0.19027777777777777"/>
          <c:w val="0.79982078901125431"/>
          <c:h val="0.73111111111111116"/>
        </c:manualLayout>
      </c:layout>
      <c:barChart>
        <c:barDir val="bar"/>
        <c:grouping val="clustered"/>
        <c:varyColors val="0"/>
        <c:ser>
          <c:idx val="0"/>
          <c:order val="0"/>
          <c:tx>
            <c:strRef>
              <c:f>'Pivot Table Analysis'!$B$239</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0-A48E-4898-8A5B-CA0152D26A3D}"/>
              </c:ext>
            </c:extLst>
          </c:dPt>
          <c:cat>
            <c:strRef>
              <c:f>'Pivot Table Analysis'!$A$240:$A$243</c:f>
              <c:strCache>
                <c:ptCount val="3"/>
                <c:pt idx="0">
                  <c:v>NSW</c:v>
                </c:pt>
                <c:pt idx="1">
                  <c:v>QLD</c:v>
                </c:pt>
                <c:pt idx="2">
                  <c:v>VIC</c:v>
                </c:pt>
              </c:strCache>
            </c:strRef>
          </c:cat>
          <c:val>
            <c:numRef>
              <c:f>'Pivot Table Analysis'!$B$240:$B$243</c:f>
              <c:numCache>
                <c:formatCode>General</c:formatCode>
                <c:ptCount val="3"/>
                <c:pt idx="0">
                  <c:v>10393</c:v>
                </c:pt>
                <c:pt idx="1">
                  <c:v>4144</c:v>
                </c:pt>
                <c:pt idx="2">
                  <c:v>4908</c:v>
                </c:pt>
              </c:numCache>
            </c:numRef>
          </c:val>
          <c:extLst>
            <c:ext xmlns:c16="http://schemas.microsoft.com/office/drawing/2014/chart" uri="{C3380CC4-5D6E-409C-BE32-E72D297353CC}">
              <c16:uniqueId val="{00000000-5350-4F52-8208-E4E1BC5164DD}"/>
            </c:ext>
          </c:extLst>
        </c:ser>
        <c:dLbls>
          <c:showLegendKey val="0"/>
          <c:showVal val="0"/>
          <c:showCatName val="0"/>
          <c:showSerName val="0"/>
          <c:showPercent val="0"/>
          <c:showBubbleSize val="0"/>
        </c:dLbls>
        <c:gapWidth val="182"/>
        <c:axId val="743030831"/>
        <c:axId val="167170911"/>
      </c:barChart>
      <c:catAx>
        <c:axId val="7430308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70911"/>
        <c:crosses val="autoZero"/>
        <c:auto val="1"/>
        <c:lblAlgn val="ctr"/>
        <c:lblOffset val="100"/>
        <c:noMultiLvlLbl val="0"/>
      </c:catAx>
      <c:valAx>
        <c:axId val="167170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3030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a:t>
            </a:r>
            <a:r>
              <a:rPr lang="en-US" baseline="0"/>
              <a:t> related purchases for the past 3 years based on car owners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Analysis'!$B$222</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2-0AF9-4BF1-9E1B-501BF76E794C}"/>
              </c:ext>
            </c:extLst>
          </c:dPt>
          <c:dPt>
            <c:idx val="1"/>
            <c:invertIfNegative val="0"/>
            <c:bubble3D val="0"/>
            <c:spPr>
              <a:solidFill>
                <a:srgbClr val="0070C0"/>
              </a:solidFill>
              <a:ln>
                <a:noFill/>
              </a:ln>
              <a:effectLst/>
            </c:spPr>
            <c:extLst>
              <c:ext xmlns:c16="http://schemas.microsoft.com/office/drawing/2014/chart" uri="{C3380CC4-5D6E-409C-BE32-E72D297353CC}">
                <c16:uniqueId val="{00000001-0AF9-4BF1-9E1B-501BF76E794C}"/>
              </c:ext>
            </c:extLst>
          </c:dPt>
          <c:cat>
            <c:strRef>
              <c:f>'Pivot Table Analysis'!$A$223:$A$225</c:f>
              <c:strCache>
                <c:ptCount val="2"/>
                <c:pt idx="0">
                  <c:v>Yes</c:v>
                </c:pt>
                <c:pt idx="1">
                  <c:v>No</c:v>
                </c:pt>
              </c:strCache>
            </c:strRef>
          </c:cat>
          <c:val>
            <c:numRef>
              <c:f>'Pivot Table Analysis'!$B$223:$B$225</c:f>
              <c:numCache>
                <c:formatCode>General</c:formatCode>
                <c:ptCount val="2"/>
                <c:pt idx="0">
                  <c:v>9992</c:v>
                </c:pt>
                <c:pt idx="1">
                  <c:v>9453</c:v>
                </c:pt>
              </c:numCache>
            </c:numRef>
          </c:val>
          <c:extLst>
            <c:ext xmlns:c16="http://schemas.microsoft.com/office/drawing/2014/chart" uri="{C3380CC4-5D6E-409C-BE32-E72D297353CC}">
              <c16:uniqueId val="{00000000-0AF9-4BF1-9E1B-501BF76E794C}"/>
            </c:ext>
          </c:extLst>
        </c:ser>
        <c:dLbls>
          <c:showLegendKey val="0"/>
          <c:showVal val="0"/>
          <c:showCatName val="0"/>
          <c:showSerName val="0"/>
          <c:showPercent val="0"/>
          <c:showBubbleSize val="0"/>
        </c:dLbls>
        <c:gapWidth val="219"/>
        <c:overlap val="-27"/>
        <c:axId val="992775167"/>
        <c:axId val="530213999"/>
      </c:barChart>
      <c:catAx>
        <c:axId val="992775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Owns</a:t>
                </a:r>
                <a:r>
                  <a:rPr lang="en-US" baseline="0" dirty="0"/>
                  <a:t> a car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213999"/>
        <c:crosses val="autoZero"/>
        <c:auto val="1"/>
        <c:lblAlgn val="ctr"/>
        <c:lblOffset val="100"/>
        <c:noMultiLvlLbl val="0"/>
      </c:catAx>
      <c:valAx>
        <c:axId val="530213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277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 based on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'Pivot Table Analysis'!$B$30</c:f>
              <c:strCache>
                <c:ptCount val="1"/>
                <c:pt idx="0">
                  <c:v>Total</c:v>
                </c:pt>
              </c:strCache>
            </c:strRef>
          </c:tx>
          <c:spPr>
            <a:ln>
              <a:noFill/>
            </a:ln>
          </c:spPr>
          <c:dPt>
            <c:idx val="0"/>
            <c:bubble3D val="0"/>
            <c:spPr>
              <a:solidFill>
                <a:srgbClr val="4835FD"/>
              </a:solidFill>
              <a:ln w="19050">
                <a:noFill/>
              </a:ln>
              <a:effectLst/>
            </c:spPr>
            <c:extLst>
              <c:ext xmlns:c16="http://schemas.microsoft.com/office/drawing/2014/chart" uri="{C3380CC4-5D6E-409C-BE32-E72D297353CC}">
                <c16:uniqueId val="{00000008-8CB9-412B-A81A-4852ABC62206}"/>
              </c:ext>
            </c:extLst>
          </c:dPt>
          <c:dPt>
            <c:idx val="1"/>
            <c:bubble3D val="0"/>
            <c:spPr>
              <a:solidFill>
                <a:schemeClr val="accent1"/>
              </a:solidFill>
              <a:ln w="19050">
                <a:noFill/>
              </a:ln>
              <a:effectLst/>
            </c:spPr>
            <c:extLst>
              <c:ext xmlns:c16="http://schemas.microsoft.com/office/drawing/2014/chart" uri="{C3380CC4-5D6E-409C-BE32-E72D297353CC}">
                <c16:uniqueId val="{00000009-8CB9-412B-A81A-4852ABC62206}"/>
              </c:ext>
            </c:extLst>
          </c:dPt>
          <c:dPt>
            <c:idx val="2"/>
            <c:bubble3D val="0"/>
            <c:spPr>
              <a:solidFill>
                <a:schemeClr val="accent3"/>
              </a:solidFill>
              <a:ln w="19050">
                <a:noFill/>
              </a:ln>
              <a:effectLst/>
            </c:spPr>
            <c:extLst>
              <c:ext xmlns:c16="http://schemas.microsoft.com/office/drawing/2014/chart" uri="{C3380CC4-5D6E-409C-BE32-E72D297353CC}">
                <c16:uniqueId val="{00000005-C6B2-4EC6-8344-8C8AC8A357D3}"/>
              </c:ext>
            </c:extLst>
          </c:dPt>
          <c:cat>
            <c:strRef>
              <c:f>'Pivot Table Analysis'!$A$31:$A$34</c:f>
              <c:strCache>
                <c:ptCount val="3"/>
                <c:pt idx="0">
                  <c:v>NSW</c:v>
                </c:pt>
                <c:pt idx="1">
                  <c:v>VIC</c:v>
                </c:pt>
                <c:pt idx="2">
                  <c:v>QLD</c:v>
                </c:pt>
              </c:strCache>
            </c:strRef>
          </c:cat>
          <c:val>
            <c:numRef>
              <c:f>'Pivot Table Analysis'!$B$31:$B$34</c:f>
              <c:numCache>
                <c:formatCode>[$$-409]#,##0.00</c:formatCode>
                <c:ptCount val="3"/>
                <c:pt idx="0">
                  <c:v>5700714.1549717607</c:v>
                </c:pt>
                <c:pt idx="1">
                  <c:v>2734477.6999999811</c:v>
                </c:pt>
                <c:pt idx="2">
                  <c:v>2293624.4800000032</c:v>
                </c:pt>
              </c:numCache>
            </c:numRef>
          </c:val>
          <c:extLst>
            <c:ext xmlns:c16="http://schemas.microsoft.com/office/drawing/2014/chart" uri="{C3380CC4-5D6E-409C-BE32-E72D297353CC}">
              <c16:uniqueId val="{00000007-8CB9-412B-A81A-4852ABC6220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a:t>
            </a:r>
            <a:r>
              <a:rPr lang="en-US" baseline="0"/>
              <a:t> group of past 3 years bike purchase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Analysis'!$B$3</c:f>
              <c:strCache>
                <c:ptCount val="1"/>
                <c:pt idx="0">
                  <c:v>Total</c:v>
                </c:pt>
              </c:strCache>
            </c:strRef>
          </c:tx>
          <c:spPr>
            <a:solidFill>
              <a:srgbClr val="0070C0"/>
            </a:solidFill>
            <a:ln>
              <a:noFill/>
            </a:ln>
            <a:effectLst/>
          </c:spPr>
          <c:invertIfNegative val="0"/>
          <c:dPt>
            <c:idx val="2"/>
            <c:invertIfNegative val="0"/>
            <c:bubble3D val="0"/>
            <c:spPr>
              <a:solidFill>
                <a:srgbClr val="4835FD"/>
              </a:solidFill>
              <a:ln>
                <a:noFill/>
              </a:ln>
              <a:effectLst/>
            </c:spPr>
            <c:extLst>
              <c:ext xmlns:c16="http://schemas.microsoft.com/office/drawing/2014/chart" uri="{C3380CC4-5D6E-409C-BE32-E72D297353CC}">
                <c16:uniqueId val="{00000001-FE57-4A9D-AD19-848E7FB10239}"/>
              </c:ext>
            </c:extLst>
          </c:dPt>
          <c:cat>
            <c:strRef>
              <c:f>'Pivot Table Analysis'!$A$4:$A$9</c:f>
              <c:strCache>
                <c:ptCount val="5"/>
                <c:pt idx="0">
                  <c:v>20-30</c:v>
                </c:pt>
                <c:pt idx="1">
                  <c:v>30-40</c:v>
                </c:pt>
                <c:pt idx="2">
                  <c:v>40-50</c:v>
                </c:pt>
                <c:pt idx="3">
                  <c:v>50-60</c:v>
                </c:pt>
                <c:pt idx="4">
                  <c:v>60-70</c:v>
                </c:pt>
              </c:strCache>
            </c:strRef>
          </c:cat>
          <c:val>
            <c:numRef>
              <c:f>'Pivot Table Analysis'!$B$4:$B$9</c:f>
              <c:numCache>
                <c:formatCode>General</c:formatCode>
                <c:ptCount val="5"/>
                <c:pt idx="0">
                  <c:v>2582</c:v>
                </c:pt>
                <c:pt idx="1">
                  <c:v>3429</c:v>
                </c:pt>
                <c:pt idx="2">
                  <c:v>6398</c:v>
                </c:pt>
                <c:pt idx="3">
                  <c:v>3864</c:v>
                </c:pt>
                <c:pt idx="4">
                  <c:v>3072</c:v>
                </c:pt>
              </c:numCache>
            </c:numRef>
          </c:val>
          <c:extLst>
            <c:ext xmlns:c16="http://schemas.microsoft.com/office/drawing/2014/chart" uri="{C3380CC4-5D6E-409C-BE32-E72D297353CC}">
              <c16:uniqueId val="{00000000-FE57-4A9D-AD19-848E7FB10239}"/>
            </c:ext>
          </c:extLst>
        </c:ser>
        <c:dLbls>
          <c:showLegendKey val="0"/>
          <c:showVal val="0"/>
          <c:showCatName val="0"/>
          <c:showSerName val="0"/>
          <c:showPercent val="0"/>
          <c:showBubbleSize val="0"/>
        </c:dLbls>
        <c:gapWidth val="219"/>
        <c:overlap val="-27"/>
        <c:axId val="1930003136"/>
        <c:axId val="1940446576"/>
      </c:barChart>
      <c:catAx>
        <c:axId val="193000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0446576"/>
        <c:crosses val="autoZero"/>
        <c:auto val="1"/>
        <c:lblAlgn val="ctr"/>
        <c:lblOffset val="100"/>
        <c:noMultiLvlLbl val="0"/>
      </c:catAx>
      <c:valAx>
        <c:axId val="194044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000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Analysis!PivotTable4</c:name>
    <c:fmtId val="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Avg. Profit in 2017 based on Gender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 Analysis'!$B$44:$B$45</c:f>
              <c:strCache>
                <c:ptCount val="1"/>
                <c:pt idx="0">
                  <c:v>Female</c:v>
                </c:pt>
              </c:strCache>
            </c:strRef>
          </c:tx>
          <c:spPr>
            <a:ln w="28575" cap="rnd">
              <a:solidFill>
                <a:srgbClr val="0070C0"/>
              </a:solidFill>
              <a:round/>
            </a:ln>
            <a:effectLst/>
          </c:spPr>
          <c:marker>
            <c:symbol val="none"/>
          </c:marker>
          <c:cat>
            <c:strRef>
              <c:f>'Pivot Table Analysis'!$A$46:$A$58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Table Analysis'!$B$46:$B$58</c:f>
              <c:numCache>
                <c:formatCode>[$$-409]#,##0.00</c:formatCode>
                <c:ptCount val="12"/>
                <c:pt idx="0">
                  <c:v>557.35582054309361</c:v>
                </c:pt>
                <c:pt idx="1">
                  <c:v>542.08436567164176</c:v>
                </c:pt>
                <c:pt idx="2">
                  <c:v>541.9597079439244</c:v>
                </c:pt>
                <c:pt idx="3">
                  <c:v>537.10826140567212</c:v>
                </c:pt>
                <c:pt idx="4">
                  <c:v>549.39384074941484</c:v>
                </c:pt>
                <c:pt idx="5">
                  <c:v>532.85821256038696</c:v>
                </c:pt>
                <c:pt idx="6">
                  <c:v>536.2131622911694</c:v>
                </c:pt>
                <c:pt idx="7">
                  <c:v>543.56966629588362</c:v>
                </c:pt>
                <c:pt idx="8">
                  <c:v>544.18438391699021</c:v>
                </c:pt>
                <c:pt idx="9">
                  <c:v>575.00991011235965</c:v>
                </c:pt>
                <c:pt idx="10">
                  <c:v>556.01241206030124</c:v>
                </c:pt>
                <c:pt idx="11">
                  <c:v>547.59005973715625</c:v>
                </c:pt>
              </c:numCache>
            </c:numRef>
          </c:val>
          <c:smooth val="0"/>
          <c:extLst>
            <c:ext xmlns:c16="http://schemas.microsoft.com/office/drawing/2014/chart" uri="{C3380CC4-5D6E-409C-BE32-E72D297353CC}">
              <c16:uniqueId val="{00000000-DC5E-48E1-A202-03C2CAD5C17B}"/>
            </c:ext>
          </c:extLst>
        </c:ser>
        <c:ser>
          <c:idx val="1"/>
          <c:order val="1"/>
          <c:tx>
            <c:strRef>
              <c:f>'Pivot Table Analysis'!$C$44:$C$45</c:f>
              <c:strCache>
                <c:ptCount val="1"/>
                <c:pt idx="0">
                  <c:v>Male</c:v>
                </c:pt>
              </c:strCache>
            </c:strRef>
          </c:tx>
          <c:spPr>
            <a:ln w="28575" cap="rnd">
              <a:solidFill>
                <a:srgbClr val="FF0000"/>
              </a:solidFill>
              <a:round/>
            </a:ln>
            <a:effectLst/>
          </c:spPr>
          <c:marker>
            <c:symbol val="none"/>
          </c:marker>
          <c:cat>
            <c:strRef>
              <c:f>'Pivot Table Analysis'!$A$46:$A$58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'Pivot Table Analysis'!$C$46:$C$58</c:f>
              <c:numCache>
                <c:formatCode>[$$-409]#,##0.00</c:formatCode>
                <c:ptCount val="12"/>
                <c:pt idx="0">
                  <c:v>562.98726809123229</c:v>
                </c:pt>
                <c:pt idx="1">
                  <c:v>538.34418604651205</c:v>
                </c:pt>
                <c:pt idx="2">
                  <c:v>541.69371120107951</c:v>
                </c:pt>
                <c:pt idx="3">
                  <c:v>565.16470074812958</c:v>
                </c:pt>
                <c:pt idx="4">
                  <c:v>552.50428208386279</c:v>
                </c:pt>
                <c:pt idx="5">
                  <c:v>565.03337094499204</c:v>
                </c:pt>
                <c:pt idx="6">
                  <c:v>565.30187499999943</c:v>
                </c:pt>
                <c:pt idx="7">
                  <c:v>575.50639303482592</c:v>
                </c:pt>
                <c:pt idx="8">
                  <c:v>555.92394495412873</c:v>
                </c:pt>
                <c:pt idx="9">
                  <c:v>548.89267104933958</c:v>
                </c:pt>
                <c:pt idx="10">
                  <c:v>565.02057953144299</c:v>
                </c:pt>
                <c:pt idx="11">
                  <c:v>542.45885862516297</c:v>
                </c:pt>
              </c:numCache>
            </c:numRef>
          </c:val>
          <c:smooth val="0"/>
          <c:extLst>
            <c:ext xmlns:c16="http://schemas.microsoft.com/office/drawing/2014/chart" uri="{C3380CC4-5D6E-409C-BE32-E72D297353CC}">
              <c16:uniqueId val="{00000001-DC5E-48E1-A202-03C2CAD5C17B}"/>
            </c:ext>
          </c:extLst>
        </c:ser>
        <c:dLbls>
          <c:showLegendKey val="0"/>
          <c:showVal val="0"/>
          <c:showCatName val="0"/>
          <c:showSerName val="0"/>
          <c:showPercent val="0"/>
          <c:showBubbleSize val="0"/>
        </c:dLbls>
        <c:smooth val="0"/>
        <c:axId val="1918903296"/>
        <c:axId val="1828303056"/>
      </c:lineChart>
      <c:catAx>
        <c:axId val="191890329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Transaction month</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8303056"/>
        <c:crosses val="autoZero"/>
        <c:auto val="1"/>
        <c:lblAlgn val="ctr"/>
        <c:lblOffset val="100"/>
        <c:noMultiLvlLbl val="0"/>
      </c:catAx>
      <c:valAx>
        <c:axId val="1828303056"/>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18903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Profit by weeks based on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Analysis'!$B$65:$B$66</c:f>
              <c:strCache>
                <c:ptCount val="1"/>
                <c:pt idx="0">
                  <c:v>Female</c:v>
                </c:pt>
              </c:strCache>
            </c:strRef>
          </c:tx>
          <c:spPr>
            <a:solidFill>
              <a:srgbClr val="0070C0"/>
            </a:solidFill>
            <a:ln>
              <a:noFill/>
            </a:ln>
            <a:effectLst/>
          </c:spPr>
          <c:invertIfNegative val="0"/>
          <c:dPt>
            <c:idx val="5"/>
            <c:invertIfNegative val="0"/>
            <c:bubble3D val="0"/>
            <c:spPr>
              <a:solidFill>
                <a:srgbClr val="4835FD"/>
              </a:solidFill>
              <a:ln>
                <a:noFill/>
              </a:ln>
              <a:effectLst/>
            </c:spPr>
            <c:extLst>
              <c:ext xmlns:c16="http://schemas.microsoft.com/office/drawing/2014/chart" uri="{C3380CC4-5D6E-409C-BE32-E72D297353CC}">
                <c16:uniqueId val="{00000002-5AF8-4DA8-A7F7-73C183BFAEC4}"/>
              </c:ext>
            </c:extLst>
          </c:dPt>
          <c:cat>
            <c:strRef>
              <c:f>'Pivot Table Analysis'!$A$67:$A$74</c:f>
              <c:strCache>
                <c:ptCount val="7"/>
                <c:pt idx="0">
                  <c:v>Monday</c:v>
                </c:pt>
                <c:pt idx="1">
                  <c:v>Tuesday</c:v>
                </c:pt>
                <c:pt idx="2">
                  <c:v>Wednesday</c:v>
                </c:pt>
                <c:pt idx="3">
                  <c:v>Thursday</c:v>
                </c:pt>
                <c:pt idx="4">
                  <c:v>Friday</c:v>
                </c:pt>
                <c:pt idx="5">
                  <c:v>Saturday</c:v>
                </c:pt>
                <c:pt idx="6">
                  <c:v>Sunday</c:v>
                </c:pt>
              </c:strCache>
            </c:strRef>
          </c:cat>
          <c:val>
            <c:numRef>
              <c:f>'Pivot Table Analysis'!$B$67:$B$74</c:f>
              <c:numCache>
                <c:formatCode>[$$-409]#,##0.00</c:formatCode>
                <c:ptCount val="7"/>
                <c:pt idx="0">
                  <c:v>524.73675549633629</c:v>
                </c:pt>
                <c:pt idx="1">
                  <c:v>530.86354948805547</c:v>
                </c:pt>
                <c:pt idx="2">
                  <c:v>559.31603219034275</c:v>
                </c:pt>
                <c:pt idx="3">
                  <c:v>541.30132667617636</c:v>
                </c:pt>
                <c:pt idx="4">
                  <c:v>555.15978308026081</c:v>
                </c:pt>
                <c:pt idx="5">
                  <c:v>577.92095812633204</c:v>
                </c:pt>
                <c:pt idx="6">
                  <c:v>542.64099167822451</c:v>
                </c:pt>
              </c:numCache>
            </c:numRef>
          </c:val>
          <c:extLst>
            <c:ext xmlns:c16="http://schemas.microsoft.com/office/drawing/2014/chart" uri="{C3380CC4-5D6E-409C-BE32-E72D297353CC}">
              <c16:uniqueId val="{00000000-5AF8-4DA8-A7F7-73C183BFAEC4}"/>
            </c:ext>
          </c:extLst>
        </c:ser>
        <c:dLbls>
          <c:showLegendKey val="0"/>
          <c:showVal val="0"/>
          <c:showCatName val="0"/>
          <c:showSerName val="0"/>
          <c:showPercent val="0"/>
          <c:showBubbleSize val="0"/>
        </c:dLbls>
        <c:gapWidth val="219"/>
        <c:overlap val="-27"/>
        <c:axId val="288402288"/>
        <c:axId val="1929945040"/>
      </c:barChart>
      <c:lineChart>
        <c:grouping val="standard"/>
        <c:varyColors val="0"/>
        <c:ser>
          <c:idx val="1"/>
          <c:order val="1"/>
          <c:tx>
            <c:strRef>
              <c:f>'Pivot Table Analysis'!$C$65:$C$66</c:f>
              <c:strCache>
                <c:ptCount val="1"/>
                <c:pt idx="0">
                  <c:v>Male</c:v>
                </c:pt>
              </c:strCache>
            </c:strRef>
          </c:tx>
          <c:spPr>
            <a:ln w="28575" cap="rnd">
              <a:solidFill>
                <a:srgbClr val="FF0000"/>
              </a:solidFill>
              <a:round/>
            </a:ln>
            <a:effectLst/>
          </c:spPr>
          <c:marker>
            <c:symbol val="none"/>
          </c:marker>
          <c:cat>
            <c:strRef>
              <c:f>'Pivot Table Analysis'!$A$67:$A$74</c:f>
              <c:strCache>
                <c:ptCount val="7"/>
                <c:pt idx="0">
                  <c:v>Monday</c:v>
                </c:pt>
                <c:pt idx="1">
                  <c:v>Tuesday</c:v>
                </c:pt>
                <c:pt idx="2">
                  <c:v>Wednesday</c:v>
                </c:pt>
                <c:pt idx="3">
                  <c:v>Thursday</c:v>
                </c:pt>
                <c:pt idx="4">
                  <c:v>Friday</c:v>
                </c:pt>
                <c:pt idx="5">
                  <c:v>Saturday</c:v>
                </c:pt>
                <c:pt idx="6">
                  <c:v>Sunday</c:v>
                </c:pt>
              </c:strCache>
            </c:strRef>
          </c:cat>
          <c:val>
            <c:numRef>
              <c:f>'Pivot Table Analysis'!$C$67:$C$74</c:f>
              <c:numCache>
                <c:formatCode>[$$-409]#,##0.00</c:formatCode>
                <c:ptCount val="7"/>
                <c:pt idx="0">
                  <c:v>554.00072196620522</c:v>
                </c:pt>
                <c:pt idx="1">
                  <c:v>563.34668700427528</c:v>
                </c:pt>
                <c:pt idx="2">
                  <c:v>562.85713773314239</c:v>
                </c:pt>
                <c:pt idx="3">
                  <c:v>578.29103915662733</c:v>
                </c:pt>
                <c:pt idx="4">
                  <c:v>552.4355729257436</c:v>
                </c:pt>
                <c:pt idx="5">
                  <c:v>551.23570853477042</c:v>
                </c:pt>
                <c:pt idx="6">
                  <c:v>535.28736649597727</c:v>
                </c:pt>
              </c:numCache>
            </c:numRef>
          </c:val>
          <c:smooth val="0"/>
          <c:extLst>
            <c:ext xmlns:c16="http://schemas.microsoft.com/office/drawing/2014/chart" uri="{C3380CC4-5D6E-409C-BE32-E72D297353CC}">
              <c16:uniqueId val="{00000001-5AF8-4DA8-A7F7-73C183BFAEC4}"/>
            </c:ext>
          </c:extLst>
        </c:ser>
        <c:dLbls>
          <c:showLegendKey val="0"/>
          <c:showVal val="0"/>
          <c:showCatName val="0"/>
          <c:showSerName val="0"/>
          <c:showPercent val="0"/>
          <c:showBubbleSize val="0"/>
        </c:dLbls>
        <c:marker val="1"/>
        <c:smooth val="0"/>
        <c:axId val="288402288"/>
        <c:axId val="1929945040"/>
      </c:lineChart>
      <c:catAx>
        <c:axId val="288402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Transaction 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945040"/>
        <c:crosses val="autoZero"/>
        <c:auto val="1"/>
        <c:lblAlgn val="ctr"/>
        <c:lblOffset val="100"/>
        <c:noMultiLvlLbl val="0"/>
      </c:catAx>
      <c:valAx>
        <c:axId val="1929945040"/>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4022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 based on wealth segment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'Pivot Table Analysis'!$B$83</c:f>
              <c:strCache>
                <c:ptCount val="1"/>
                <c:pt idx="0">
                  <c:v>Total</c:v>
                </c:pt>
              </c:strCache>
            </c:strRef>
          </c:tx>
          <c:spPr>
            <a:ln>
              <a:noFill/>
            </a:ln>
          </c:spPr>
          <c:dPt>
            <c:idx val="0"/>
            <c:bubble3D val="0"/>
            <c:spPr>
              <a:solidFill>
                <a:srgbClr val="4835FD"/>
              </a:solidFill>
              <a:ln w="19050">
                <a:noFill/>
              </a:ln>
              <a:effectLst/>
            </c:spPr>
            <c:extLst>
              <c:ext xmlns:c16="http://schemas.microsoft.com/office/drawing/2014/chart" uri="{C3380CC4-5D6E-409C-BE32-E72D297353CC}">
                <c16:uniqueId val="{00000001-5D53-476D-BC7D-BF6E94D900B0}"/>
              </c:ext>
            </c:extLst>
          </c:dPt>
          <c:dPt>
            <c:idx val="1"/>
            <c:bubble3D val="0"/>
            <c:spPr>
              <a:solidFill>
                <a:schemeClr val="accent1"/>
              </a:solidFill>
              <a:ln w="19050">
                <a:noFill/>
              </a:ln>
              <a:effectLst/>
            </c:spPr>
            <c:extLst>
              <c:ext xmlns:c16="http://schemas.microsoft.com/office/drawing/2014/chart" uri="{C3380CC4-5D6E-409C-BE32-E72D297353CC}">
                <c16:uniqueId val="{00000003-5D53-476D-BC7D-BF6E94D900B0}"/>
              </c:ext>
            </c:extLst>
          </c:dPt>
          <c:dPt>
            <c:idx val="2"/>
            <c:bubble3D val="0"/>
            <c:spPr>
              <a:solidFill>
                <a:schemeClr val="accent3"/>
              </a:solidFill>
              <a:ln w="19050">
                <a:noFill/>
              </a:ln>
              <a:effectLst/>
            </c:spPr>
            <c:extLst>
              <c:ext xmlns:c16="http://schemas.microsoft.com/office/drawing/2014/chart" uri="{C3380CC4-5D6E-409C-BE32-E72D297353CC}">
                <c16:uniqueId val="{00000005-5D53-476D-BC7D-BF6E94D900B0}"/>
              </c:ext>
            </c:extLst>
          </c:dPt>
          <c:cat>
            <c:strRef>
              <c:f>'Pivot Table Analysis'!$A$84:$A$87</c:f>
              <c:strCache>
                <c:ptCount val="3"/>
                <c:pt idx="0">
                  <c:v>Mass Customer</c:v>
                </c:pt>
                <c:pt idx="1">
                  <c:v>Affluent Customer</c:v>
                </c:pt>
                <c:pt idx="2">
                  <c:v>High Net Worth</c:v>
                </c:pt>
              </c:strCache>
            </c:strRef>
          </c:cat>
          <c:val>
            <c:numRef>
              <c:f>'Pivot Table Analysis'!$B$84:$B$87</c:f>
              <c:numCache>
                <c:formatCode>[$$-409]#,##0.00</c:formatCode>
                <c:ptCount val="3"/>
                <c:pt idx="0">
                  <c:v>5379604.7599998675</c:v>
                </c:pt>
                <c:pt idx="1">
                  <c:v>2715680.1649718853</c:v>
                </c:pt>
                <c:pt idx="2">
                  <c:v>2633531.4099999969</c:v>
                </c:pt>
              </c:numCache>
            </c:numRef>
          </c:val>
          <c:extLst>
            <c:ext xmlns:c16="http://schemas.microsoft.com/office/drawing/2014/chart" uri="{C3380CC4-5D6E-409C-BE32-E72D297353CC}">
              <c16:uniqueId val="{00000006-5D53-476D-BC7D-BF6E94D900B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Profit based on Industry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 Analysis'!$B$96</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1-11AC-450F-B778-0599476735CF}"/>
              </c:ext>
            </c:extLst>
          </c:dPt>
          <c:dPt>
            <c:idx val="1"/>
            <c:invertIfNegative val="0"/>
            <c:bubble3D val="0"/>
            <c:spPr>
              <a:solidFill>
                <a:srgbClr val="4835FD"/>
              </a:solidFill>
              <a:ln>
                <a:noFill/>
              </a:ln>
              <a:effectLst/>
            </c:spPr>
            <c:extLst>
              <c:ext xmlns:c16="http://schemas.microsoft.com/office/drawing/2014/chart" uri="{C3380CC4-5D6E-409C-BE32-E72D297353CC}">
                <c16:uniqueId val="{00000002-11AC-450F-B778-0599476735CF}"/>
              </c:ext>
            </c:extLst>
          </c:dPt>
          <c:cat>
            <c:strRef>
              <c:f>'Pivot Table Analysis'!$A$97:$A$106</c:f>
              <c:strCache>
                <c:ptCount val="9"/>
                <c:pt idx="0">
                  <c:v>Manufacturing</c:v>
                </c:pt>
                <c:pt idx="1">
                  <c:v>Financial Services</c:v>
                </c:pt>
                <c:pt idx="2">
                  <c:v>Health</c:v>
                </c:pt>
                <c:pt idx="3">
                  <c:v>Retail</c:v>
                </c:pt>
                <c:pt idx="4">
                  <c:v>Property</c:v>
                </c:pt>
                <c:pt idx="5">
                  <c:v>Entertainment</c:v>
                </c:pt>
                <c:pt idx="6">
                  <c:v>IT</c:v>
                </c:pt>
                <c:pt idx="7">
                  <c:v>Argiculture</c:v>
                </c:pt>
                <c:pt idx="8">
                  <c:v>Telecommunications</c:v>
                </c:pt>
              </c:strCache>
            </c:strRef>
          </c:cat>
          <c:val>
            <c:numRef>
              <c:f>'Pivot Table Analysis'!$B$97:$B$106</c:f>
              <c:numCache>
                <c:formatCode>[$$-409]#,##0.00</c:formatCode>
                <c:ptCount val="9"/>
                <c:pt idx="0">
                  <c:v>2241088.4900000063</c:v>
                </c:pt>
                <c:pt idx="1">
                  <c:v>2224131.3300000052</c:v>
                </c:pt>
                <c:pt idx="2">
                  <c:v>1652391.0500000063</c:v>
                </c:pt>
                <c:pt idx="3">
                  <c:v>960911.26000000141</c:v>
                </c:pt>
                <c:pt idx="4">
                  <c:v>715671.68000000075</c:v>
                </c:pt>
                <c:pt idx="5">
                  <c:v>393220.81999999937</c:v>
                </c:pt>
                <c:pt idx="6">
                  <c:v>360029.92999999988</c:v>
                </c:pt>
                <c:pt idx="7">
                  <c:v>287661.0899999995</c:v>
                </c:pt>
                <c:pt idx="8">
                  <c:v>194079.72999999981</c:v>
                </c:pt>
              </c:numCache>
            </c:numRef>
          </c:val>
          <c:extLst>
            <c:ext xmlns:c16="http://schemas.microsoft.com/office/drawing/2014/chart" uri="{C3380CC4-5D6E-409C-BE32-E72D297353CC}">
              <c16:uniqueId val="{00000000-11AC-450F-B778-0599476735CF}"/>
            </c:ext>
          </c:extLst>
        </c:ser>
        <c:dLbls>
          <c:showLegendKey val="0"/>
          <c:showVal val="0"/>
          <c:showCatName val="0"/>
          <c:showSerName val="0"/>
          <c:showPercent val="0"/>
          <c:showBubbleSize val="0"/>
        </c:dLbls>
        <c:gapWidth val="219"/>
        <c:axId val="332391600"/>
        <c:axId val="1929952112"/>
      </c:barChart>
      <c:catAx>
        <c:axId val="3323916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Industry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952112"/>
        <c:crosses val="autoZero"/>
        <c:auto val="1"/>
        <c:lblAlgn val="ctr"/>
        <c:lblOffset val="100"/>
        <c:noMultiLvlLbl val="0"/>
      </c:catAx>
      <c:valAx>
        <c:axId val="1929952112"/>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Profit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00" sourceLinked="1"/>
        <c:majorTickMark val="none"/>
        <c:minorTickMark val="none"/>
        <c:tickLblPos val="nextTo"/>
        <c:crossAx val="33239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Analysis!PivotTable8</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 purchased Brand among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Analysis'!$B$113</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1-66BA-4857-8433-FD3851485EC0}"/>
              </c:ext>
            </c:extLst>
          </c:dPt>
          <c:cat>
            <c:strRef>
              <c:f>'Pivot Table Analysis'!$A$114:$A$120</c:f>
              <c:strCache>
                <c:ptCount val="6"/>
                <c:pt idx="0">
                  <c:v>Solex</c:v>
                </c:pt>
                <c:pt idx="1">
                  <c:v>WeareA2B</c:v>
                </c:pt>
                <c:pt idx="2">
                  <c:v>Giant Bicycles</c:v>
                </c:pt>
                <c:pt idx="3">
                  <c:v>OHM Cycles</c:v>
                </c:pt>
                <c:pt idx="4">
                  <c:v>Trek Bicycles</c:v>
                </c:pt>
                <c:pt idx="5">
                  <c:v>Norco Bicycles</c:v>
                </c:pt>
              </c:strCache>
            </c:strRef>
          </c:cat>
          <c:val>
            <c:numRef>
              <c:f>'Pivot Table Analysis'!$B$114:$B$120</c:f>
              <c:numCache>
                <c:formatCode>General</c:formatCode>
                <c:ptCount val="6"/>
                <c:pt idx="0">
                  <c:v>4169</c:v>
                </c:pt>
                <c:pt idx="1">
                  <c:v>3245</c:v>
                </c:pt>
                <c:pt idx="2">
                  <c:v>3244</c:v>
                </c:pt>
                <c:pt idx="3">
                  <c:v>2993</c:v>
                </c:pt>
                <c:pt idx="4">
                  <c:v>2931</c:v>
                </c:pt>
                <c:pt idx="5">
                  <c:v>2863</c:v>
                </c:pt>
              </c:numCache>
            </c:numRef>
          </c:val>
          <c:extLst>
            <c:ext xmlns:c16="http://schemas.microsoft.com/office/drawing/2014/chart" uri="{C3380CC4-5D6E-409C-BE32-E72D297353CC}">
              <c16:uniqueId val="{00000000-66BA-4857-8433-FD3851485EC0}"/>
            </c:ext>
          </c:extLst>
        </c:ser>
        <c:dLbls>
          <c:showLegendKey val="0"/>
          <c:showVal val="0"/>
          <c:showCatName val="0"/>
          <c:showSerName val="0"/>
          <c:showPercent val="0"/>
          <c:showBubbleSize val="0"/>
        </c:dLbls>
        <c:gapWidth val="219"/>
        <c:overlap val="-27"/>
        <c:axId val="332354800"/>
        <c:axId val="1929939216"/>
      </c:barChart>
      <c:catAx>
        <c:axId val="332354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Brand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939216"/>
        <c:crosses val="autoZero"/>
        <c:auto val="1"/>
        <c:lblAlgn val="ctr"/>
        <c:lblOffset val="100"/>
        <c:noMultiLvlLbl val="0"/>
      </c:catAx>
      <c:valAx>
        <c:axId val="1929939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Transaction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35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main Task 2.xlsx]Pivot Table Analysis!PivotTable9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a:t>
            </a:r>
            <a:r>
              <a:rPr lang="en-US" baseline="0"/>
              <a:t> purchased Products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Analysis'!$B$132</c:f>
              <c:strCache>
                <c:ptCount val="1"/>
                <c:pt idx="0">
                  <c:v>Total</c:v>
                </c:pt>
              </c:strCache>
            </c:strRef>
          </c:tx>
          <c:spPr>
            <a:solidFill>
              <a:srgbClr val="0070C0"/>
            </a:solidFill>
            <a:ln>
              <a:noFill/>
            </a:ln>
            <a:effectLst/>
          </c:spPr>
          <c:invertIfNegative val="0"/>
          <c:dPt>
            <c:idx val="0"/>
            <c:invertIfNegative val="0"/>
            <c:bubble3D val="0"/>
            <c:spPr>
              <a:solidFill>
                <a:srgbClr val="4835FD"/>
              </a:solidFill>
              <a:ln>
                <a:noFill/>
              </a:ln>
              <a:effectLst/>
            </c:spPr>
            <c:extLst>
              <c:ext xmlns:c16="http://schemas.microsoft.com/office/drawing/2014/chart" uri="{C3380CC4-5D6E-409C-BE32-E72D297353CC}">
                <c16:uniqueId val="{00000001-BE5A-42A8-882C-0E0D08098BB6}"/>
              </c:ext>
            </c:extLst>
          </c:dPt>
          <c:cat>
            <c:strRef>
              <c:f>'Pivot Table Analysis'!$A$133:$A$137</c:f>
              <c:strCache>
                <c:ptCount val="4"/>
                <c:pt idx="0">
                  <c:v>Standard</c:v>
                </c:pt>
                <c:pt idx="1">
                  <c:v>Road</c:v>
                </c:pt>
                <c:pt idx="2">
                  <c:v>Touring</c:v>
                </c:pt>
                <c:pt idx="3">
                  <c:v>Mountain</c:v>
                </c:pt>
              </c:strCache>
            </c:strRef>
          </c:cat>
          <c:val>
            <c:numRef>
              <c:f>'Pivot Table Analysis'!$B$133:$B$137</c:f>
              <c:numCache>
                <c:formatCode>General</c:formatCode>
                <c:ptCount val="4"/>
                <c:pt idx="0">
                  <c:v>13920</c:v>
                </c:pt>
                <c:pt idx="1">
                  <c:v>3894</c:v>
                </c:pt>
                <c:pt idx="2">
                  <c:v>1213</c:v>
                </c:pt>
                <c:pt idx="3">
                  <c:v>418</c:v>
                </c:pt>
              </c:numCache>
            </c:numRef>
          </c:val>
          <c:extLst>
            <c:ext xmlns:c16="http://schemas.microsoft.com/office/drawing/2014/chart" uri="{C3380CC4-5D6E-409C-BE32-E72D297353CC}">
              <c16:uniqueId val="{00000000-BE5A-42A8-882C-0E0D08098BB6}"/>
            </c:ext>
          </c:extLst>
        </c:ser>
        <c:dLbls>
          <c:showLegendKey val="0"/>
          <c:showVal val="0"/>
          <c:showCatName val="0"/>
          <c:showSerName val="0"/>
          <c:showPercent val="0"/>
          <c:showBubbleSize val="0"/>
        </c:dLbls>
        <c:gapWidth val="219"/>
        <c:overlap val="-27"/>
        <c:axId val="1820224784"/>
        <c:axId val="1606516736"/>
      </c:barChart>
      <c:catAx>
        <c:axId val="1820224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 Line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6516736"/>
        <c:crosses val="autoZero"/>
        <c:auto val="1"/>
        <c:lblAlgn val="ctr"/>
        <c:lblOffset val="100"/>
        <c:noMultiLvlLbl val="0"/>
      </c:catAx>
      <c:valAx>
        <c:axId val="1606516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Transaction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224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a:softEdge rad="0"/>
    </a:effectLst>
    <a:scene3d>
      <a:camera prst="orthographicFront"/>
      <a:lightRig rig="threePt" dir="t">
        <a:rot lat="0" lon="0" rev="900000"/>
      </a:lightRig>
    </a:scene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9201" y="3039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1" y="3315475"/>
            <a:ext cx="3021978"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US" dirty="0"/>
              <a:t>Data analytics approach</a:t>
            </a:r>
          </a:p>
        </p:txBody>
      </p:sp>
      <p:pic>
        <p:nvPicPr>
          <p:cNvPr id="112" name="Shape 57" descr="Shape 57"/>
          <p:cNvPicPr>
            <a:picLocks noChangeAspect="1"/>
          </p:cNvPicPr>
          <p:nvPr/>
        </p:nvPicPr>
        <p:blipFill>
          <a:blip r:embed="rId2"/>
          <a:stretch>
            <a:fillRect/>
          </a:stretch>
        </p:blipFill>
        <p:spPr>
          <a:xfrm>
            <a:off x="593740" y="868900"/>
            <a:ext cx="1982300" cy="238701"/>
          </a:xfrm>
          <a:prstGeom prst="rect">
            <a:avLst/>
          </a:prstGeom>
          <a:ln w="12700">
            <a:miter lim="400000"/>
          </a:ln>
        </p:spPr>
      </p:pic>
      <p:sp>
        <p:nvSpPr>
          <p:cNvPr id="113" name="Shape 58"/>
          <p:cNvSpPr/>
          <p:nvPr/>
        </p:nvSpPr>
        <p:spPr>
          <a:xfrm>
            <a:off x="537899" y="3666599"/>
            <a:ext cx="2526387" cy="7386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lang="en-US" dirty="0"/>
          </a:p>
          <a:p>
            <a:r>
              <a:rPr lang="en-US" dirty="0"/>
              <a:t>Collins Ehigiegba -  Data Analyst</a:t>
            </a:r>
          </a:p>
          <a:p>
            <a:r>
              <a:rPr lang="en-US" dirty="0"/>
              <a:t>Date – 29/09/2023</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5958450" cy="5085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based on Job Industry</a:t>
            </a:r>
            <a:endParaRPr dirty="0"/>
          </a:p>
        </p:txBody>
      </p:sp>
      <p:sp>
        <p:nvSpPr>
          <p:cNvPr id="133" name="Shape 82"/>
          <p:cNvSpPr/>
          <p:nvPr/>
        </p:nvSpPr>
        <p:spPr>
          <a:xfrm>
            <a:off x="205025" y="2177259"/>
            <a:ext cx="4134600" cy="11132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C</a:t>
            </a:r>
            <a:r>
              <a:rPr lang="en-US" sz="1800" dirty="0">
                <a:latin typeface="Arial" panose="020B0604020202020204" pitchFamily="34" charset="0"/>
                <a:ea typeface="Arial" panose="020B0604020202020204" pitchFamily="34" charset="0"/>
                <a:cs typeface="Arial" panose="020B0604020202020204" pitchFamily="34" charset="0"/>
              </a:rPr>
              <a:t>ustomers related to </a:t>
            </a:r>
            <a:r>
              <a:rPr lang="en-US" sz="1800" dirty="0">
                <a:solidFill>
                  <a:srgbClr val="4835FD"/>
                </a:solidFill>
                <a:latin typeface="Arial" panose="020B0604020202020204" pitchFamily="34" charset="0"/>
                <a:ea typeface="Arial" panose="020B0604020202020204" pitchFamily="34" charset="0"/>
                <a:cs typeface="Arial" panose="020B0604020202020204" pitchFamily="34" charset="0"/>
              </a:rPr>
              <a:t>manufacturing and financial services</a:t>
            </a:r>
            <a:r>
              <a:rPr lang="en-US" sz="1800" dirty="0">
                <a:latin typeface="Arial" panose="020B0604020202020204" pitchFamily="34" charset="0"/>
                <a:ea typeface="Arial" panose="020B0604020202020204" pitchFamily="34" charset="0"/>
                <a:cs typeface="Arial" panose="020B0604020202020204" pitchFamily="34" charset="0"/>
              </a:rPr>
              <a:t> are more profitable than the others.</a:t>
            </a:r>
            <a:endPar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36429501-52C3-441B-87C8-0D28C59D7E03}"/>
              </a:ext>
            </a:extLst>
          </p:cNvPr>
          <p:cNvGraphicFramePr>
            <a:graphicFrameLocks/>
          </p:cNvGraphicFramePr>
          <p:nvPr>
            <p:extLst>
              <p:ext uri="{D42A27DB-BD31-4B8C-83A1-F6EECF244321}">
                <p14:modId xmlns:p14="http://schemas.microsoft.com/office/powerpoint/2010/main" val="2982721981"/>
              </p:ext>
            </p:extLst>
          </p:nvPr>
        </p:nvGraphicFramePr>
        <p:xfrm>
          <a:off x="5276994" y="2177259"/>
          <a:ext cx="3762303" cy="2632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88849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5420978"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purchased Brands among customers</a:t>
            </a:r>
            <a:endParaRPr dirty="0"/>
          </a:p>
        </p:txBody>
      </p:sp>
      <p:sp>
        <p:nvSpPr>
          <p:cNvPr id="133" name="Shape 82"/>
          <p:cNvSpPr/>
          <p:nvPr/>
        </p:nvSpPr>
        <p:spPr>
          <a:xfrm>
            <a:off x="205025" y="2177259"/>
            <a:ext cx="4134600" cy="14317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dirty="0">
                <a:latin typeface="Arial" panose="020B0604020202020204" pitchFamily="34" charset="0"/>
                <a:ea typeface="Arial" panose="020B0604020202020204" pitchFamily="34" charset="0"/>
                <a:cs typeface="Arial" panose="020B0604020202020204" pitchFamily="34" charset="0"/>
              </a:rPr>
              <a:t>T</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his shows that customers buy more </a:t>
            </a:r>
            <a:r>
              <a:rPr lang="en-US" sz="1800" b="0" i="0" spc="0" baseline="0" dirty="0" err="1">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Solex</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 brand</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than the others with a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transaction count of more than 3500.</a:t>
            </a:r>
          </a:p>
        </p:txBody>
      </p:sp>
      <p:graphicFrame>
        <p:nvGraphicFramePr>
          <p:cNvPr id="7" name="Chart 6">
            <a:extLst>
              <a:ext uri="{FF2B5EF4-FFF2-40B4-BE49-F238E27FC236}">
                <a16:creationId xmlns:a16="http://schemas.microsoft.com/office/drawing/2014/main" id="{8C03E674-A61D-4014-8280-A9CD96CCEA9E}"/>
              </a:ext>
            </a:extLst>
          </p:cNvPr>
          <p:cNvGraphicFramePr>
            <a:graphicFrameLocks/>
          </p:cNvGraphicFramePr>
          <p:nvPr>
            <p:extLst>
              <p:ext uri="{D42A27DB-BD31-4B8C-83A1-F6EECF244321}">
                <p14:modId xmlns:p14="http://schemas.microsoft.com/office/powerpoint/2010/main" val="2554119529"/>
              </p:ext>
            </p:extLst>
          </p:nvPr>
        </p:nvGraphicFramePr>
        <p:xfrm>
          <a:off x="5095511" y="1930071"/>
          <a:ext cx="3929826" cy="2893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7402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41" name="Shape 90"/>
          <p:cNvSpPr/>
          <p:nvPr/>
        </p:nvSpPr>
        <p:spPr>
          <a:xfrm>
            <a:off x="205025" y="1083299"/>
            <a:ext cx="5874688" cy="5085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Purchased Products Among Customers</a:t>
            </a:r>
            <a:endParaRPr dirty="0"/>
          </a:p>
        </p:txBody>
      </p:sp>
      <p:sp>
        <p:nvSpPr>
          <p:cNvPr id="142" name="Shape 91"/>
          <p:cNvSpPr/>
          <p:nvPr/>
        </p:nvSpPr>
        <p:spPr>
          <a:xfrm>
            <a:off x="205025" y="2164724"/>
            <a:ext cx="4134600" cy="14317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dirty="0">
                <a:latin typeface="Arial" panose="020B0604020202020204" pitchFamily="34" charset="0"/>
                <a:ea typeface="Arial" panose="020B0604020202020204" pitchFamily="34" charset="0"/>
                <a:cs typeface="Arial" panose="020B0604020202020204" pitchFamily="34" charset="0"/>
              </a:rPr>
              <a:t>T</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his shows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standard products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are the most purchased products among other products with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transaction count of 13500+</a:t>
            </a:r>
            <a:endParaRPr dirty="0">
              <a:solidFill>
                <a:srgbClr val="4835FD"/>
              </a:solidFill>
            </a:endParaRPr>
          </a:p>
        </p:txBody>
      </p:sp>
      <p:graphicFrame>
        <p:nvGraphicFramePr>
          <p:cNvPr id="11" name="Chart 10">
            <a:extLst>
              <a:ext uri="{FF2B5EF4-FFF2-40B4-BE49-F238E27FC236}">
                <a16:creationId xmlns:a16="http://schemas.microsoft.com/office/drawing/2014/main" id="{13D1D328-01BA-4EC3-BB8B-2E8D95BF87B4}"/>
              </a:ext>
            </a:extLst>
          </p:cNvPr>
          <p:cNvGraphicFramePr>
            <a:graphicFrameLocks/>
          </p:cNvGraphicFramePr>
          <p:nvPr>
            <p:extLst>
              <p:ext uri="{D42A27DB-BD31-4B8C-83A1-F6EECF244321}">
                <p14:modId xmlns:p14="http://schemas.microsoft.com/office/powerpoint/2010/main" val="2943277160"/>
              </p:ext>
            </p:extLst>
          </p:nvPr>
        </p:nvGraphicFramePr>
        <p:xfrm>
          <a:off x="4572000" y="2136326"/>
          <a:ext cx="41346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41" name="Shape 90"/>
          <p:cNvSpPr/>
          <p:nvPr/>
        </p:nvSpPr>
        <p:spPr>
          <a:xfrm>
            <a:off x="205025" y="1083299"/>
            <a:ext cx="5874688"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Most Profitable Months </a:t>
            </a:r>
            <a:endParaRPr dirty="0"/>
          </a:p>
        </p:txBody>
      </p:sp>
      <p:sp>
        <p:nvSpPr>
          <p:cNvPr id="142" name="Shape 91"/>
          <p:cNvSpPr/>
          <p:nvPr/>
        </p:nvSpPr>
        <p:spPr>
          <a:xfrm>
            <a:off x="205025" y="2164724"/>
            <a:ext cx="4134600" cy="14317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dirty="0">
                <a:latin typeface="Arial" panose="020B0604020202020204" pitchFamily="34" charset="0"/>
                <a:ea typeface="Arial" panose="020B0604020202020204" pitchFamily="34" charset="0"/>
                <a:cs typeface="Arial" panose="020B0604020202020204" pitchFamily="34" charset="0"/>
              </a:rPr>
              <a:t>This illustrates that the month of </a:t>
            </a:r>
            <a:r>
              <a:rPr lang="en-US" sz="1800" dirty="0">
                <a:solidFill>
                  <a:srgbClr val="4835FD"/>
                </a:solidFill>
                <a:latin typeface="Arial" panose="020B0604020202020204" pitchFamily="34" charset="0"/>
                <a:ea typeface="Arial" panose="020B0604020202020204" pitchFamily="34" charset="0"/>
                <a:cs typeface="Arial" panose="020B0604020202020204" pitchFamily="34" charset="0"/>
              </a:rPr>
              <a:t>October is the most profitable</a:t>
            </a:r>
            <a:r>
              <a:rPr lang="en-US" sz="1800" dirty="0">
                <a:latin typeface="Arial" panose="020B0604020202020204" pitchFamily="34" charset="0"/>
                <a:ea typeface="Arial" panose="020B0604020202020204" pitchFamily="34" charset="0"/>
                <a:cs typeface="Arial" panose="020B0604020202020204" pitchFamily="34" charset="0"/>
              </a:rPr>
              <a:t> while </a:t>
            </a:r>
            <a:r>
              <a:rPr lang="en-US" sz="1800" dirty="0">
                <a:solidFill>
                  <a:srgbClr val="4835FD"/>
                </a:solidFill>
                <a:latin typeface="Arial" panose="020B0604020202020204" pitchFamily="34" charset="0"/>
                <a:ea typeface="Arial" panose="020B0604020202020204" pitchFamily="34" charset="0"/>
                <a:cs typeface="Arial" panose="020B0604020202020204" pitchFamily="34" charset="0"/>
              </a:rPr>
              <a:t>September</a:t>
            </a:r>
            <a:r>
              <a:rPr lang="en-US" sz="1800" dirty="0">
                <a:latin typeface="Arial" panose="020B0604020202020204" pitchFamily="34" charset="0"/>
                <a:ea typeface="Arial" panose="020B0604020202020204" pitchFamily="34" charset="0"/>
                <a:cs typeface="Arial" panose="020B0604020202020204" pitchFamily="34" charset="0"/>
              </a:rPr>
              <a:t> shows a decline with less profit made.</a:t>
            </a:r>
            <a:endParaRPr lang="en-US" dirty="0">
              <a:solidFill>
                <a:srgbClr val="4835FD"/>
              </a:solidFill>
            </a:endParaRPr>
          </a:p>
        </p:txBody>
      </p:sp>
      <p:graphicFrame>
        <p:nvGraphicFramePr>
          <p:cNvPr id="7" name="Chart 6">
            <a:extLst>
              <a:ext uri="{FF2B5EF4-FFF2-40B4-BE49-F238E27FC236}">
                <a16:creationId xmlns:a16="http://schemas.microsoft.com/office/drawing/2014/main" id="{6474A16B-E63C-486E-B3FA-4BA7D3884852}"/>
              </a:ext>
            </a:extLst>
          </p:cNvPr>
          <p:cNvGraphicFramePr>
            <a:graphicFrameLocks/>
          </p:cNvGraphicFramePr>
          <p:nvPr>
            <p:extLst>
              <p:ext uri="{D42A27DB-BD31-4B8C-83A1-F6EECF244321}">
                <p14:modId xmlns:p14="http://schemas.microsoft.com/office/powerpoint/2010/main" val="3211551652"/>
              </p:ext>
            </p:extLst>
          </p:nvPr>
        </p:nvGraphicFramePr>
        <p:xfrm>
          <a:off x="4939403" y="2044748"/>
          <a:ext cx="367665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42450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Comparison of Total Profit based on Product size</a:t>
            </a:r>
            <a:endParaRPr dirty="0"/>
          </a:p>
        </p:txBody>
      </p:sp>
      <p:sp>
        <p:nvSpPr>
          <p:cNvPr id="151" name="Shape 100"/>
          <p:cNvSpPr/>
          <p:nvPr/>
        </p:nvSpPr>
        <p:spPr>
          <a:xfrm>
            <a:off x="205025" y="2164724"/>
            <a:ext cx="4134600" cy="202026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The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medium size products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are more profitable than the others with about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63%</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Hence, customers buy more medium product compared to large and small.</a:t>
            </a:r>
            <a:endParaRPr lang="en-US" dirty="0">
              <a:effectLst/>
            </a:endParaRPr>
          </a:p>
          <a:p>
            <a:endParaRPr dirty="0"/>
          </a:p>
        </p:txBody>
      </p:sp>
      <p:graphicFrame>
        <p:nvGraphicFramePr>
          <p:cNvPr id="10" name="Chart 9">
            <a:extLst>
              <a:ext uri="{FF2B5EF4-FFF2-40B4-BE49-F238E27FC236}">
                <a16:creationId xmlns:a16="http://schemas.microsoft.com/office/drawing/2014/main" id="{F585A71D-A0C3-4070-A6C5-A426CD9C86A4}"/>
              </a:ext>
            </a:extLst>
          </p:cNvPr>
          <p:cNvGraphicFramePr>
            <a:graphicFrameLocks/>
          </p:cNvGraphicFramePr>
          <p:nvPr>
            <p:extLst>
              <p:ext uri="{D42A27DB-BD31-4B8C-83A1-F6EECF244321}">
                <p14:modId xmlns:p14="http://schemas.microsoft.com/office/powerpoint/2010/main" val="1980117865"/>
              </p:ext>
            </p:extLst>
          </p:nvPr>
        </p:nvGraphicFramePr>
        <p:xfrm>
          <a:off x="5332352" y="2164724"/>
          <a:ext cx="32258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Count of First Name that owns a Car by States in Australia</a:t>
            </a:r>
            <a:endParaRPr dirty="0"/>
          </a:p>
        </p:txBody>
      </p:sp>
      <p:sp>
        <p:nvSpPr>
          <p:cNvPr id="151" name="Shape 100"/>
          <p:cNvSpPr/>
          <p:nvPr/>
        </p:nvSpPr>
        <p:spPr>
          <a:xfrm>
            <a:off x="205025" y="2164724"/>
            <a:ext cx="4134600" cy="111322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This shows that more customers owned a car in NSW as compare to the other available states.</a:t>
            </a:r>
            <a:endParaRPr dirty="0"/>
          </a:p>
        </p:txBody>
      </p:sp>
      <p:graphicFrame>
        <p:nvGraphicFramePr>
          <p:cNvPr id="7" name="Chart 6">
            <a:extLst>
              <a:ext uri="{FF2B5EF4-FFF2-40B4-BE49-F238E27FC236}">
                <a16:creationId xmlns:a16="http://schemas.microsoft.com/office/drawing/2014/main" id="{F1419735-46A8-4A50-9601-31C366FB4E0A}"/>
              </a:ext>
            </a:extLst>
          </p:cNvPr>
          <p:cNvGraphicFramePr>
            <a:graphicFrameLocks/>
          </p:cNvGraphicFramePr>
          <p:nvPr>
            <p:extLst>
              <p:ext uri="{D42A27DB-BD31-4B8C-83A1-F6EECF244321}">
                <p14:modId xmlns:p14="http://schemas.microsoft.com/office/powerpoint/2010/main" val="3601321126"/>
              </p:ext>
            </p:extLst>
          </p:nvPr>
        </p:nvGraphicFramePr>
        <p:xfrm>
          <a:off x="5179273" y="2054541"/>
          <a:ext cx="3759702" cy="29223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83390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purchases over the past 3 years by Gender</a:t>
            </a:r>
            <a:endParaRPr dirty="0"/>
          </a:p>
        </p:txBody>
      </p:sp>
      <p:sp>
        <p:nvSpPr>
          <p:cNvPr id="151" name="Shape 100"/>
          <p:cNvSpPr/>
          <p:nvPr/>
        </p:nvSpPr>
        <p:spPr>
          <a:xfrm>
            <a:off x="205025" y="2164724"/>
            <a:ext cx="4134600" cy="14317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Female customers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have done more Bike related purchases over the past 3 years with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51%</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than male customers. </a:t>
            </a:r>
            <a:endParaRPr dirty="0"/>
          </a:p>
        </p:txBody>
      </p:sp>
      <p:graphicFrame>
        <p:nvGraphicFramePr>
          <p:cNvPr id="8" name="Chart 7">
            <a:extLst>
              <a:ext uri="{FF2B5EF4-FFF2-40B4-BE49-F238E27FC236}">
                <a16:creationId xmlns:a16="http://schemas.microsoft.com/office/drawing/2014/main" id="{DCC9D5AA-EB62-439B-A0AE-9477F611B0A3}"/>
              </a:ext>
            </a:extLst>
          </p:cNvPr>
          <p:cNvGraphicFramePr>
            <a:graphicFrameLocks/>
          </p:cNvGraphicFramePr>
          <p:nvPr>
            <p:extLst>
              <p:ext uri="{D42A27DB-BD31-4B8C-83A1-F6EECF244321}">
                <p14:modId xmlns:p14="http://schemas.microsoft.com/office/powerpoint/2010/main" val="3791539935"/>
              </p:ext>
            </p:extLst>
          </p:nvPr>
        </p:nvGraphicFramePr>
        <p:xfrm>
          <a:off x="5053631" y="2088342"/>
          <a:ext cx="388534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44515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purchases for the past 3 years based on car owners</a:t>
            </a:r>
            <a:endParaRPr dirty="0"/>
          </a:p>
        </p:txBody>
      </p:sp>
      <p:sp>
        <p:nvSpPr>
          <p:cNvPr id="151" name="Shape 100"/>
          <p:cNvSpPr/>
          <p:nvPr/>
        </p:nvSpPr>
        <p:spPr>
          <a:xfrm>
            <a:off x="205025" y="2164724"/>
            <a:ext cx="4134600" cy="14317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This shows that about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51% of car owners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have also made Bike related purchases over the past 3 years.</a:t>
            </a:r>
            <a:endParaRPr dirty="0"/>
          </a:p>
        </p:txBody>
      </p:sp>
      <p:graphicFrame>
        <p:nvGraphicFramePr>
          <p:cNvPr id="7" name="Chart 6">
            <a:extLst>
              <a:ext uri="{FF2B5EF4-FFF2-40B4-BE49-F238E27FC236}">
                <a16:creationId xmlns:a16="http://schemas.microsoft.com/office/drawing/2014/main" id="{B87625C0-79A3-4806-B904-5A7780A3261F}"/>
              </a:ext>
            </a:extLst>
          </p:cNvPr>
          <p:cNvGraphicFramePr>
            <a:graphicFrameLocks/>
          </p:cNvGraphicFramePr>
          <p:nvPr>
            <p:extLst>
              <p:ext uri="{D42A27DB-BD31-4B8C-83A1-F6EECF244321}">
                <p14:modId xmlns:p14="http://schemas.microsoft.com/office/powerpoint/2010/main" val="1611376064"/>
              </p:ext>
            </p:extLst>
          </p:nvPr>
        </p:nvGraphicFramePr>
        <p:xfrm>
          <a:off x="4934289" y="2136326"/>
          <a:ext cx="3784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476639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Count of customers based on states in Australia</a:t>
            </a:r>
            <a:endParaRPr dirty="0"/>
          </a:p>
        </p:txBody>
      </p:sp>
      <p:sp>
        <p:nvSpPr>
          <p:cNvPr id="151" name="Shape 100"/>
          <p:cNvSpPr/>
          <p:nvPr/>
        </p:nvSpPr>
        <p:spPr>
          <a:xfrm>
            <a:off x="205025" y="2164724"/>
            <a:ext cx="4134600" cy="14317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dirty="0">
                <a:latin typeface="Arial" panose="020B0604020202020204" pitchFamily="34" charset="0"/>
                <a:ea typeface="Arial" panose="020B0604020202020204" pitchFamily="34" charset="0"/>
                <a:cs typeface="Arial" panose="020B0604020202020204" pitchFamily="34" charset="0"/>
              </a:rPr>
              <a:t> </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This shows that most customers are from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NSW</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with more than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52%</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than the others.</a:t>
            </a:r>
            <a:r>
              <a:rPr lang="en-US" sz="1800" dirty="0">
                <a:latin typeface="Arial" panose="020B0604020202020204" pitchFamily="34" charset="0"/>
                <a:ea typeface="Arial" panose="020B0604020202020204" pitchFamily="34" charset="0"/>
                <a:cs typeface="Arial" panose="020B0604020202020204" pitchFamily="34" charset="0"/>
              </a:rPr>
              <a:t> N</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SW shows the highest population of customer. </a:t>
            </a:r>
            <a:endParaRPr dirty="0"/>
          </a:p>
        </p:txBody>
      </p:sp>
      <p:graphicFrame>
        <p:nvGraphicFramePr>
          <p:cNvPr id="9" name="Chart 8">
            <a:extLst>
              <a:ext uri="{FF2B5EF4-FFF2-40B4-BE49-F238E27FC236}">
                <a16:creationId xmlns:a16="http://schemas.microsoft.com/office/drawing/2014/main" id="{6C74D32F-5FDB-40F7-9C59-D6BEC3C5B0CE}"/>
              </a:ext>
            </a:extLst>
          </p:cNvPr>
          <p:cNvGraphicFramePr>
            <a:graphicFrameLocks/>
          </p:cNvGraphicFramePr>
          <p:nvPr>
            <p:extLst>
              <p:ext uri="{D42A27DB-BD31-4B8C-83A1-F6EECF244321}">
                <p14:modId xmlns:p14="http://schemas.microsoft.com/office/powerpoint/2010/main" val="3925263264"/>
              </p:ext>
            </p:extLst>
          </p:nvPr>
        </p:nvGraphicFramePr>
        <p:xfrm>
          <a:off x="4920984" y="2136326"/>
          <a:ext cx="372745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94972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purchases for the past 3 years based on car owners</a:t>
            </a:r>
            <a:endParaRPr dirty="0"/>
          </a:p>
        </p:txBody>
      </p:sp>
      <p:sp>
        <p:nvSpPr>
          <p:cNvPr id="151" name="Shape 100"/>
          <p:cNvSpPr/>
          <p:nvPr/>
        </p:nvSpPr>
        <p:spPr>
          <a:xfrm>
            <a:off x="205025" y="2164724"/>
            <a:ext cx="4134600" cy="143177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This shows that about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51% of car owners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have also made Bike related purchases over the past 3 years.</a:t>
            </a:r>
            <a:endParaRPr dirty="0"/>
          </a:p>
        </p:txBody>
      </p:sp>
      <p:graphicFrame>
        <p:nvGraphicFramePr>
          <p:cNvPr id="7" name="Chart 6">
            <a:extLst>
              <a:ext uri="{FF2B5EF4-FFF2-40B4-BE49-F238E27FC236}">
                <a16:creationId xmlns:a16="http://schemas.microsoft.com/office/drawing/2014/main" id="{B87625C0-79A3-4806-B904-5A7780A3261F}"/>
              </a:ext>
            </a:extLst>
          </p:cNvPr>
          <p:cNvGraphicFramePr>
            <a:graphicFrameLocks/>
          </p:cNvGraphicFramePr>
          <p:nvPr/>
        </p:nvGraphicFramePr>
        <p:xfrm>
          <a:off x="4934289" y="2136326"/>
          <a:ext cx="3784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82775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Exploration</a:t>
            </a:r>
          </a:p>
          <a:p>
            <a:endParaRPr dirty="0"/>
          </a:p>
        </p:txBody>
      </p:sp>
      <p:sp>
        <p:nvSpPr>
          <p:cNvPr id="150" name="Shape 99"/>
          <p:cNvSpPr/>
          <p:nvPr/>
        </p:nvSpPr>
        <p:spPr>
          <a:xfrm>
            <a:off x="495591" y="1093518"/>
            <a:ext cx="8173759"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Targeted New Customers</a:t>
            </a:r>
            <a:endParaRPr dirty="0"/>
          </a:p>
        </p:txBody>
      </p:sp>
      <p:pic>
        <p:nvPicPr>
          <p:cNvPr id="5" name="Picture 4">
            <a:extLst>
              <a:ext uri="{FF2B5EF4-FFF2-40B4-BE49-F238E27FC236}">
                <a16:creationId xmlns:a16="http://schemas.microsoft.com/office/drawing/2014/main" id="{3B376827-65E5-42C2-A92C-305F3A726444}"/>
              </a:ext>
            </a:extLst>
          </p:cNvPr>
          <p:cNvPicPr>
            <a:picLocks noChangeAspect="1"/>
          </p:cNvPicPr>
          <p:nvPr/>
        </p:nvPicPr>
        <p:blipFill>
          <a:blip r:embed="rId2"/>
          <a:stretch>
            <a:fillRect/>
          </a:stretch>
        </p:blipFill>
        <p:spPr>
          <a:xfrm>
            <a:off x="495591" y="1905582"/>
            <a:ext cx="8173758" cy="2352311"/>
          </a:xfrm>
          <a:prstGeom prst="rect">
            <a:avLst/>
          </a:prstGeom>
        </p:spPr>
      </p:pic>
    </p:spTree>
    <p:extLst>
      <p:ext uri="{BB962C8B-B14F-4D97-AF65-F5344CB8AC3E}">
        <p14:creationId xmlns:p14="http://schemas.microsoft.com/office/powerpoint/2010/main" val="340422444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0"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20526" y="283449"/>
            <a:ext cx="8565600" cy="80018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US" sz="2000" b="1" i="0" u="none" strike="noStrike" cap="none" dirty="0">
                <a:solidFill>
                  <a:srgbClr val="FFFFFF"/>
                </a:solidFill>
                <a:latin typeface="Arial"/>
                <a:ea typeface="Arial"/>
                <a:cs typeface="Arial"/>
                <a:sym typeface="Arial"/>
              </a:rPr>
              <a:t>Model Development</a:t>
            </a:r>
            <a:endParaRPr lang="en-US" dirty="0"/>
          </a:p>
          <a:p>
            <a:endParaRPr dirty="0"/>
          </a:p>
        </p:txBody>
      </p:sp>
      <p:sp>
        <p:nvSpPr>
          <p:cNvPr id="150" name="Shape 99"/>
          <p:cNvSpPr/>
          <p:nvPr/>
        </p:nvSpPr>
        <p:spPr>
          <a:xfrm>
            <a:off x="220526" y="1102774"/>
            <a:ext cx="8565600" cy="86244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Recommendations: The Marketing team should deploy the targeted model based on:-</a:t>
            </a:r>
          </a:p>
        </p:txBody>
      </p:sp>
      <p:sp>
        <p:nvSpPr>
          <p:cNvPr id="12" name="TextBox 11">
            <a:extLst>
              <a:ext uri="{FF2B5EF4-FFF2-40B4-BE49-F238E27FC236}">
                <a16:creationId xmlns:a16="http://schemas.microsoft.com/office/drawing/2014/main" id="{B04F47AA-5AF5-40C9-842D-B26D7C34D59C}"/>
              </a:ext>
            </a:extLst>
          </p:cNvPr>
          <p:cNvSpPr txBox="1"/>
          <p:nvPr/>
        </p:nvSpPr>
        <p:spPr>
          <a:xfrm>
            <a:off x="220526" y="1984360"/>
            <a:ext cx="8565600" cy="3292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marR="0" lvl="0" indent="-317500" algn="l" rtl="0">
              <a:lnSpc>
                <a:spcPct val="115000"/>
              </a:lnSpc>
              <a:spcBef>
                <a:spcPts val="0"/>
              </a:spcBef>
              <a:spcAft>
                <a:spcPts val="0"/>
              </a:spcAft>
              <a:buSzPts val="1400"/>
              <a:buChar char="●"/>
            </a:pPr>
            <a:endParaRPr lang="en-US" dirty="0"/>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t>Customer between </a:t>
            </a:r>
            <a:r>
              <a:rPr lang="en-US" dirty="0">
                <a:solidFill>
                  <a:srgbClr val="0000FF"/>
                </a:solidFill>
              </a:rPr>
              <a:t>age 40 to 50.</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t>The customers living in the </a:t>
            </a:r>
            <a:r>
              <a:rPr lang="en-US" dirty="0">
                <a:solidFill>
                  <a:srgbClr val="4835FD"/>
                </a:solidFill>
              </a:rPr>
              <a:t>New South Wales state.</a:t>
            </a:r>
            <a:endPar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25450" marR="0" lvl="0" indent="-285750" algn="l" rtl="0">
              <a:lnSpc>
                <a:spcPct val="115000"/>
              </a:lnSpc>
              <a:spcBef>
                <a:spcPts val="0"/>
              </a:spcBef>
              <a:spcAft>
                <a:spcPts val="0"/>
              </a:spcAft>
              <a:buSzPts val="1400"/>
              <a:buFont typeface="Wingdings" panose="05000000000000000000" pitchFamily="2" charset="2"/>
              <a:buChar char="Ø"/>
            </a:pP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The customers </a:t>
            </a:r>
            <a:r>
              <a:rPr lang="en-US" sz="14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between the age of 40 to 50</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purchase more Bike.</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latin typeface="Arial" panose="020B0604020202020204" pitchFamily="34" charset="0"/>
                <a:ea typeface="Arial" panose="020B0604020202020204" pitchFamily="34" charset="0"/>
                <a:cs typeface="Arial" panose="020B0604020202020204" pitchFamily="34" charset="0"/>
              </a:rPr>
              <a:t>Male</a:t>
            </a:r>
            <a:r>
              <a:rPr lang="en-US" sz="14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 </a:t>
            </a:r>
            <a:r>
              <a:rPr lang="en-US" sz="1400" b="0" i="0" spc="0" baseline="0" dirty="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customers are more profitable around</a:t>
            </a:r>
            <a:r>
              <a:rPr lang="en-US" sz="14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 August</a:t>
            </a:r>
            <a:r>
              <a:rPr lang="en-US" dirty="0">
                <a:latin typeface="Arial" panose="020B0604020202020204" pitchFamily="34" charset="0"/>
                <a:ea typeface="Arial" panose="020B0604020202020204" pitchFamily="34" charset="0"/>
                <a:cs typeface="Arial" panose="020B0604020202020204" pitchFamily="34" charset="0"/>
              </a:rPr>
              <a:t> and midweek Thursday</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Female customers are showing signs of peak  in </a:t>
            </a:r>
            <a:r>
              <a:rPr lang="en-US" sz="14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October</a:t>
            </a:r>
            <a:r>
              <a:rPr lang="en-US" dirty="0">
                <a:latin typeface="Arial" panose="020B0604020202020204" pitchFamily="34" charset="0"/>
                <a:ea typeface="Arial" panose="020B0604020202020204" pitchFamily="34" charset="0"/>
                <a:cs typeface="Arial" panose="020B0604020202020204" pitchFamily="34" charset="0"/>
              </a:rPr>
              <a:t> and</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dirty="0">
                <a:latin typeface="Arial" panose="020B0604020202020204" pitchFamily="34" charset="0"/>
                <a:ea typeface="Arial" panose="020B0604020202020204" pitchFamily="34" charset="0"/>
                <a:cs typeface="Arial" panose="020B0604020202020204" pitchFamily="34" charset="0"/>
              </a:rPr>
              <a:t>S</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aturday.</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latin typeface="Arial" panose="020B0604020202020204" pitchFamily="34" charset="0"/>
                <a:ea typeface="Arial" panose="020B0604020202020204" pitchFamily="34" charset="0"/>
                <a:cs typeface="Arial" panose="020B0604020202020204" pitchFamily="34" charset="0"/>
              </a:rPr>
              <a:t>Customers in the </a:t>
            </a:r>
            <a:r>
              <a:rPr lang="en-US" dirty="0">
                <a:solidFill>
                  <a:srgbClr val="4835FD"/>
                </a:solidFill>
                <a:latin typeface="Arial" panose="020B0604020202020204" pitchFamily="34" charset="0"/>
                <a:ea typeface="Arial" panose="020B0604020202020204" pitchFamily="34" charset="0"/>
                <a:cs typeface="Arial" panose="020B0604020202020204" pitchFamily="34" charset="0"/>
              </a:rPr>
              <a:t>Mass Consumer</a:t>
            </a:r>
            <a:r>
              <a:rPr lang="en-US" dirty="0">
                <a:latin typeface="Arial" panose="020B0604020202020204" pitchFamily="34" charset="0"/>
                <a:ea typeface="Arial" panose="020B0604020202020204" pitchFamily="34" charset="0"/>
                <a:cs typeface="Arial" panose="020B0604020202020204" pitchFamily="34" charset="0"/>
              </a:rPr>
              <a:t> segment shows more strength.</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C</a:t>
            </a:r>
            <a:r>
              <a:rPr lang="en-US" sz="1400" dirty="0">
                <a:latin typeface="Arial" panose="020B0604020202020204" pitchFamily="34" charset="0"/>
                <a:ea typeface="Arial" panose="020B0604020202020204" pitchFamily="34" charset="0"/>
                <a:cs typeface="Arial" panose="020B0604020202020204" pitchFamily="34" charset="0"/>
              </a:rPr>
              <a:t>ustomers related to </a:t>
            </a:r>
            <a:r>
              <a:rPr lang="en-US" sz="1400" dirty="0">
                <a:solidFill>
                  <a:srgbClr val="4835FD"/>
                </a:solidFill>
                <a:latin typeface="Arial" panose="020B0604020202020204" pitchFamily="34" charset="0"/>
                <a:ea typeface="Arial" panose="020B0604020202020204" pitchFamily="34" charset="0"/>
                <a:cs typeface="Arial" panose="020B0604020202020204" pitchFamily="34" charset="0"/>
              </a:rPr>
              <a:t>manufacturing and financial services. </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sz="1400" b="0" i="0" spc="0" baseline="0" dirty="0" err="1">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Solex</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brand and </a:t>
            </a:r>
            <a:r>
              <a:rPr lang="en-US" sz="14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Standard</a:t>
            </a:r>
            <a:r>
              <a:rPr lang="en-US" sz="14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product as the top priority.</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latin typeface="Arial" panose="020B0604020202020204" pitchFamily="34" charset="0"/>
                <a:cs typeface="Arial" panose="020B0604020202020204" pitchFamily="34" charset="0"/>
              </a:rPr>
              <a:t>Customer buy more of </a:t>
            </a:r>
            <a:r>
              <a:rPr lang="en-US" dirty="0">
                <a:solidFill>
                  <a:srgbClr val="4835FD"/>
                </a:solidFill>
                <a:latin typeface="Arial" panose="020B0604020202020204" pitchFamily="34" charset="0"/>
                <a:cs typeface="Arial" panose="020B0604020202020204" pitchFamily="34" charset="0"/>
              </a:rPr>
              <a:t>Medium size</a:t>
            </a:r>
            <a:r>
              <a:rPr lang="en-US" dirty="0">
                <a:latin typeface="Arial" panose="020B0604020202020204" pitchFamily="34" charset="0"/>
                <a:cs typeface="Arial" panose="020B0604020202020204" pitchFamily="34" charset="0"/>
              </a:rPr>
              <a:t> product.</a:t>
            </a:r>
          </a:p>
          <a:p>
            <a:pPr marL="425450" marR="0" lvl="0" indent="-285750" algn="l" rtl="0">
              <a:lnSpc>
                <a:spcPct val="115000"/>
              </a:lnSpc>
              <a:spcBef>
                <a:spcPts val="0"/>
              </a:spcBef>
              <a:spcAft>
                <a:spcPts val="0"/>
              </a:spcAft>
              <a:buSzPts val="1400"/>
              <a:buFont typeface="Wingdings" panose="05000000000000000000" pitchFamily="2" charset="2"/>
              <a:buChar char="Ø"/>
            </a:pPr>
            <a:r>
              <a:rPr lang="en-US" dirty="0">
                <a:latin typeface="Arial" panose="020B0604020202020204" pitchFamily="34" charset="0"/>
                <a:cs typeface="Arial" panose="020B0604020202020204" pitchFamily="34" charset="0"/>
              </a:rPr>
              <a:t>Most of the highly valued customers are female.</a:t>
            </a:r>
          </a:p>
          <a:p>
            <a:pPr marL="425450" marR="0" lvl="0" indent="-285750" algn="l" rtl="0">
              <a:lnSpc>
                <a:spcPct val="115000"/>
              </a:lnSpc>
              <a:spcBef>
                <a:spcPts val="0"/>
              </a:spcBef>
              <a:spcAft>
                <a:spcPts val="0"/>
              </a:spcAft>
              <a:buSzPts val="1400"/>
              <a:buFont typeface="Wingdings" panose="05000000000000000000" pitchFamily="2" charset="2"/>
              <a:buChar char="Ø"/>
            </a:pPr>
            <a:endParaRPr lang="en-US" dirty="0"/>
          </a:p>
          <a:p>
            <a:pPr marL="425450" marR="0" lvl="0" indent="-285750" algn="l" rtl="0">
              <a:lnSpc>
                <a:spcPct val="115000"/>
              </a:lnSpc>
              <a:spcBef>
                <a:spcPts val="0"/>
              </a:spcBef>
              <a:spcAft>
                <a:spcPts val="0"/>
              </a:spcAft>
              <a:buSzPts val="1400"/>
              <a:buFont typeface="Wingdings" panose="05000000000000000000" pitchFamily="2" charset="2"/>
              <a:buChar char="Ø"/>
            </a:pPr>
            <a:endParaRPr lang="en-US" dirty="0"/>
          </a:p>
        </p:txBody>
      </p:sp>
    </p:spTree>
    <p:extLst>
      <p:ext uri="{BB962C8B-B14F-4D97-AF65-F5344CB8AC3E}">
        <p14:creationId xmlns:p14="http://schemas.microsoft.com/office/powerpoint/2010/main" val="130153362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0" y="0"/>
            <a:ext cx="9144000" cy="89486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20526" y="338317"/>
            <a:ext cx="8521425"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dirty="0"/>
              <a:t>Introduction</a:t>
            </a:r>
          </a:p>
        </p:txBody>
      </p:sp>
      <p:sp>
        <p:nvSpPr>
          <p:cNvPr id="11" name="TextBox 10">
            <a:extLst>
              <a:ext uri="{FF2B5EF4-FFF2-40B4-BE49-F238E27FC236}">
                <a16:creationId xmlns:a16="http://schemas.microsoft.com/office/drawing/2014/main" id="{14AD543F-F41C-46AF-B928-5C62D77B0408}"/>
              </a:ext>
            </a:extLst>
          </p:cNvPr>
          <p:cNvSpPr txBox="1"/>
          <p:nvPr/>
        </p:nvSpPr>
        <p:spPr>
          <a:xfrm>
            <a:off x="220526" y="1007697"/>
            <a:ext cx="3663926" cy="3752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rtl="0">
              <a:lnSpc>
                <a:spcPct val="115000"/>
              </a:lnSpc>
              <a:spcBef>
                <a:spcPts val="0"/>
              </a:spcBef>
              <a:spcAft>
                <a:spcPts val="0"/>
              </a:spcAft>
              <a:buClr>
                <a:srgbClr val="000000"/>
              </a:buClr>
              <a:buSzPts val="1500"/>
              <a:buFont typeface="Open Sans"/>
              <a:buNone/>
            </a:pPr>
            <a:r>
              <a:rPr lang="en-US" sz="1400" b="1" dirty="0">
                <a:ea typeface="Open Sans"/>
                <a:cs typeface="Open Sans"/>
                <a:sym typeface="Open Sans"/>
              </a:rPr>
              <a:t>Problem Statement:</a:t>
            </a:r>
          </a:p>
          <a:p>
            <a:pPr marL="0" marR="0" lvl="0" indent="0" algn="l" rtl="0">
              <a:lnSpc>
                <a:spcPct val="115000"/>
              </a:lnSpc>
              <a:spcBef>
                <a:spcPts val="0"/>
              </a:spcBef>
              <a:spcAft>
                <a:spcPts val="0"/>
              </a:spcAft>
              <a:buNone/>
            </a:pPr>
            <a:r>
              <a:rPr lang="en-US" sz="1400" dirty="0">
                <a:ea typeface="Open Sans"/>
                <a:cs typeface="Open Sans"/>
                <a:sym typeface="Open Sans"/>
              </a:rPr>
              <a:t>Sprocket Central Pty Ltd , a medium size bikes &amp; cycling accessories organization, has given us a new list of 1000 potential customers with their demographics and attributes. </a:t>
            </a:r>
            <a:r>
              <a:rPr lang="en-US" sz="1200" i="1" dirty="0">
                <a:ea typeface="Open Sans"/>
                <a:cs typeface="Open Sans"/>
                <a:sym typeface="Open Sans"/>
              </a:rPr>
              <a:t>(</a:t>
            </a:r>
            <a:r>
              <a:rPr lang="en-US" sz="900" i="1" dirty="0">
                <a:ea typeface="Open Sans"/>
                <a:cs typeface="Open Sans"/>
                <a:sym typeface="Open Sans"/>
              </a:rPr>
              <a:t>However, these customers do not have prior transaction history with the organization.</a:t>
            </a:r>
            <a:r>
              <a:rPr lang="en-US" sz="1200" i="1" dirty="0">
                <a:ea typeface="Open Sans"/>
                <a:cs typeface="Open Sans"/>
                <a:sym typeface="Open Sans"/>
              </a:rPr>
              <a:t>) </a:t>
            </a:r>
          </a:p>
          <a:p>
            <a:pPr marL="0" marR="0" lvl="0" indent="0" algn="l" rtl="0">
              <a:lnSpc>
                <a:spcPct val="115000"/>
              </a:lnSpc>
              <a:spcBef>
                <a:spcPts val="0"/>
              </a:spcBef>
              <a:spcAft>
                <a:spcPts val="0"/>
              </a:spcAft>
              <a:buNone/>
            </a:pPr>
            <a:endParaRPr lang="en-US" sz="1400" dirty="0">
              <a:ea typeface="Open Sans"/>
              <a:cs typeface="Open Sans"/>
              <a:sym typeface="Open Sans"/>
            </a:endParaRPr>
          </a:p>
          <a:p>
            <a:pPr marL="0" marR="0" lvl="0" indent="0" algn="l" rtl="0">
              <a:lnSpc>
                <a:spcPct val="115000"/>
              </a:lnSpc>
              <a:spcBef>
                <a:spcPts val="0"/>
              </a:spcBef>
              <a:spcAft>
                <a:spcPts val="0"/>
              </a:spcAft>
              <a:buNone/>
            </a:pPr>
            <a:r>
              <a:rPr lang="en-US" sz="1400" b="1" dirty="0">
                <a:ea typeface="Open Sans"/>
                <a:cs typeface="Open Sans"/>
                <a:sym typeface="Open Sans"/>
              </a:rPr>
              <a:t>Our goal: </a:t>
            </a:r>
          </a:p>
          <a:p>
            <a:pPr marL="0" marR="0" lvl="0" indent="0" algn="l" rtl="0">
              <a:lnSpc>
                <a:spcPct val="115000"/>
              </a:lnSpc>
              <a:spcBef>
                <a:spcPts val="0"/>
              </a:spcBef>
              <a:spcAft>
                <a:spcPts val="0"/>
              </a:spcAft>
              <a:buNone/>
            </a:pPr>
            <a:r>
              <a:rPr lang="en-US" sz="1400" dirty="0">
                <a:ea typeface="Open Sans"/>
                <a:cs typeface="Open Sans"/>
                <a:sym typeface="Open Sans"/>
              </a:rPr>
              <a:t>The marketing team at Sprocket Central Pty Ltd want to know about useful customer insights which could help optimize resources allocation for targeted marketing. Hence, improve performance by focusing on high value customers.</a:t>
            </a:r>
          </a:p>
        </p:txBody>
      </p:sp>
      <p:sp>
        <p:nvSpPr>
          <p:cNvPr id="13" name="TextBox 12">
            <a:extLst>
              <a:ext uri="{FF2B5EF4-FFF2-40B4-BE49-F238E27FC236}">
                <a16:creationId xmlns:a16="http://schemas.microsoft.com/office/drawing/2014/main" id="{C05841F8-F553-408C-8162-06244D79398B}"/>
              </a:ext>
            </a:extLst>
          </p:cNvPr>
          <p:cNvSpPr txBox="1"/>
          <p:nvPr/>
        </p:nvSpPr>
        <p:spPr>
          <a:xfrm>
            <a:off x="4685223" y="1162547"/>
            <a:ext cx="3895672" cy="3622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rtl="0">
              <a:lnSpc>
                <a:spcPct val="115000"/>
              </a:lnSpc>
              <a:spcBef>
                <a:spcPts val="0"/>
              </a:spcBef>
              <a:spcAft>
                <a:spcPts val="0"/>
              </a:spcAft>
              <a:buClr>
                <a:srgbClr val="000000"/>
              </a:buClr>
              <a:buSzPts val="1500"/>
              <a:buFont typeface="Open Sans"/>
              <a:buNone/>
            </a:pPr>
            <a:r>
              <a:rPr lang="en-US" sz="1400" b="1" dirty="0">
                <a:ea typeface="Open Sans"/>
                <a:cs typeface="Open Sans"/>
                <a:sym typeface="Open Sans"/>
              </a:rPr>
              <a:t>About Dataset:</a:t>
            </a:r>
          </a:p>
          <a:p>
            <a:pPr marL="0" marR="0" lvl="0" indent="0" algn="l" rtl="0">
              <a:lnSpc>
                <a:spcPct val="115000"/>
              </a:lnSpc>
              <a:spcBef>
                <a:spcPts val="0"/>
              </a:spcBef>
              <a:spcAft>
                <a:spcPts val="0"/>
              </a:spcAft>
              <a:buNone/>
            </a:pPr>
            <a:r>
              <a:rPr lang="en-US" sz="1400" dirty="0">
                <a:ea typeface="Open Sans"/>
                <a:cs typeface="Open Sans"/>
                <a:sym typeface="Open Sans"/>
              </a:rPr>
              <a:t>Sprocket Central Pty Ltd provided us 3 datasets:</a:t>
            </a:r>
          </a:p>
          <a:p>
            <a:pPr marL="457200" marR="0" lvl="0" indent="-323850" algn="l" rtl="0">
              <a:lnSpc>
                <a:spcPct val="115000"/>
              </a:lnSpc>
              <a:spcBef>
                <a:spcPts val="0"/>
              </a:spcBef>
              <a:spcAft>
                <a:spcPts val="0"/>
              </a:spcAft>
              <a:buSzPts val="1500"/>
              <a:buFont typeface="Open Sans"/>
              <a:buChar char="●"/>
            </a:pPr>
            <a:r>
              <a:rPr lang="en-US" sz="1400" dirty="0">
                <a:ea typeface="Open Sans"/>
                <a:cs typeface="Open Sans"/>
                <a:sym typeface="Open Sans"/>
              </a:rPr>
              <a:t>Customer Demographic </a:t>
            </a:r>
          </a:p>
          <a:p>
            <a:pPr marL="457200" marR="0" lvl="0" indent="-323850" algn="l" rtl="0">
              <a:lnSpc>
                <a:spcPct val="115000"/>
              </a:lnSpc>
              <a:spcBef>
                <a:spcPts val="0"/>
              </a:spcBef>
              <a:spcAft>
                <a:spcPts val="0"/>
              </a:spcAft>
              <a:buSzPts val="1500"/>
              <a:buFont typeface="Open Sans"/>
              <a:buChar char="●"/>
            </a:pPr>
            <a:r>
              <a:rPr lang="en-US" sz="1400" dirty="0">
                <a:ea typeface="Open Sans"/>
                <a:cs typeface="Open Sans"/>
                <a:sym typeface="Open Sans"/>
              </a:rPr>
              <a:t>Customer Addresses</a:t>
            </a:r>
          </a:p>
          <a:p>
            <a:pPr marL="457200" marR="0" lvl="0" indent="-323850" algn="l" rtl="0">
              <a:lnSpc>
                <a:spcPct val="115000"/>
              </a:lnSpc>
              <a:spcBef>
                <a:spcPts val="0"/>
              </a:spcBef>
              <a:spcAft>
                <a:spcPts val="0"/>
              </a:spcAft>
              <a:buSzPts val="1500"/>
              <a:buFont typeface="Open Sans"/>
              <a:buChar char="●"/>
            </a:pPr>
            <a:r>
              <a:rPr lang="en-US" sz="1400" dirty="0">
                <a:ea typeface="Open Sans"/>
                <a:cs typeface="Open Sans"/>
                <a:sym typeface="Open Sans"/>
              </a:rPr>
              <a:t>Transactions data</a:t>
            </a:r>
          </a:p>
          <a:p>
            <a:pPr marL="457200" marR="0" lvl="0" indent="-323850" algn="l" rtl="0">
              <a:lnSpc>
                <a:spcPct val="115000"/>
              </a:lnSpc>
              <a:spcBef>
                <a:spcPts val="0"/>
              </a:spcBef>
              <a:spcAft>
                <a:spcPts val="0"/>
              </a:spcAft>
              <a:buSzPts val="1500"/>
              <a:buFont typeface="Open Sans"/>
              <a:buChar char="●"/>
            </a:pPr>
            <a:r>
              <a:rPr lang="en-US" sz="1400" dirty="0">
                <a:ea typeface="Open Sans"/>
                <a:cs typeface="Open Sans"/>
                <a:sym typeface="Open Sans"/>
              </a:rPr>
              <a:t>New Customer List </a:t>
            </a:r>
            <a:r>
              <a:rPr lang="en-US" sz="1050" i="1" dirty="0">
                <a:ea typeface="Open Sans"/>
                <a:cs typeface="Open Sans"/>
                <a:sym typeface="Open Sans"/>
              </a:rPr>
              <a:t>(which is the target data)</a:t>
            </a:r>
          </a:p>
          <a:p>
            <a:pPr marL="457200" marR="0" lvl="0" indent="0" algn="l" rtl="0">
              <a:lnSpc>
                <a:spcPct val="115000"/>
              </a:lnSpc>
              <a:spcBef>
                <a:spcPts val="0"/>
              </a:spcBef>
              <a:spcAft>
                <a:spcPts val="0"/>
              </a:spcAft>
              <a:buNone/>
            </a:pPr>
            <a:endParaRPr lang="en-US" sz="1050" i="1" dirty="0">
              <a:ea typeface="Open Sans"/>
              <a:cs typeface="Open Sans"/>
              <a:sym typeface="Open Sans"/>
            </a:endParaRPr>
          </a:p>
          <a:p>
            <a:pPr marL="0" lvl="0" indent="0" algn="l" rtl="0">
              <a:lnSpc>
                <a:spcPct val="115000"/>
              </a:lnSpc>
              <a:spcBef>
                <a:spcPts val="0"/>
              </a:spcBef>
              <a:spcAft>
                <a:spcPts val="0"/>
              </a:spcAft>
              <a:buNone/>
            </a:pPr>
            <a:r>
              <a:rPr lang="en-US" sz="1400" b="1" dirty="0">
                <a:solidFill>
                  <a:schemeClr val="dk1"/>
                </a:solidFill>
                <a:ea typeface="Open Sans"/>
                <a:cs typeface="Open Sans"/>
                <a:sym typeface="Open Sans"/>
              </a:rPr>
              <a:t>Steps Taken:</a:t>
            </a:r>
          </a:p>
          <a:p>
            <a:pPr marL="457200" lvl="0" indent="-323850" algn="l" rtl="0">
              <a:lnSpc>
                <a:spcPct val="115000"/>
              </a:lnSpc>
              <a:spcBef>
                <a:spcPts val="0"/>
              </a:spcBef>
              <a:spcAft>
                <a:spcPts val="0"/>
              </a:spcAft>
              <a:buClr>
                <a:schemeClr val="dk1"/>
              </a:buClr>
              <a:buSzPts val="1500"/>
              <a:buFont typeface="Open Sans"/>
              <a:buChar char="●"/>
            </a:pPr>
            <a:r>
              <a:rPr lang="en-US" sz="1400" dirty="0">
                <a:solidFill>
                  <a:schemeClr val="dk1"/>
                </a:solidFill>
                <a:ea typeface="Open Sans"/>
                <a:cs typeface="Open Sans"/>
                <a:sym typeface="Open Sans"/>
              </a:rPr>
              <a:t>Data Cleaning →</a:t>
            </a:r>
            <a:r>
              <a:rPr lang="en-US" sz="1200" dirty="0">
                <a:solidFill>
                  <a:schemeClr val="dk1"/>
                </a:solidFill>
                <a:ea typeface="Open Sans"/>
                <a:cs typeface="Open Sans"/>
                <a:sym typeface="Open Sans"/>
              </a:rPr>
              <a:t> Cleaned for better quality</a:t>
            </a:r>
          </a:p>
          <a:p>
            <a:pPr marL="457200" lvl="0" indent="-323850" algn="l" rtl="0">
              <a:lnSpc>
                <a:spcPct val="115000"/>
              </a:lnSpc>
              <a:spcBef>
                <a:spcPts val="0"/>
              </a:spcBef>
              <a:spcAft>
                <a:spcPts val="0"/>
              </a:spcAft>
              <a:buClr>
                <a:schemeClr val="dk1"/>
              </a:buClr>
              <a:buSzPts val="1500"/>
              <a:buFont typeface="Open Sans"/>
              <a:buChar char="●"/>
            </a:pPr>
            <a:r>
              <a:rPr lang="en-US" sz="1400" dirty="0">
                <a:solidFill>
                  <a:schemeClr val="dk1"/>
                </a:solidFill>
                <a:ea typeface="Open Sans"/>
                <a:cs typeface="Open Sans"/>
                <a:sym typeface="Open Sans"/>
              </a:rPr>
              <a:t>Data Transformation → </a:t>
            </a:r>
            <a:r>
              <a:rPr lang="en-US" sz="1200" dirty="0">
                <a:solidFill>
                  <a:schemeClr val="dk1"/>
                </a:solidFill>
                <a:ea typeface="Open Sans"/>
                <a:cs typeface="Open Sans"/>
                <a:sym typeface="Open Sans"/>
              </a:rPr>
              <a:t>Merged the </a:t>
            </a:r>
            <a:r>
              <a:rPr lang="en-US" sz="1200" i="1" dirty="0">
                <a:solidFill>
                  <a:schemeClr val="dk1"/>
                </a:solidFill>
                <a:ea typeface="Open Sans"/>
                <a:cs typeface="Open Sans"/>
                <a:sym typeface="Open Sans"/>
              </a:rPr>
              <a:t>transactions, customer demographic, customer address</a:t>
            </a:r>
          </a:p>
          <a:p>
            <a:pPr marL="457200" lvl="0" indent="-323850" algn="l" rtl="0">
              <a:lnSpc>
                <a:spcPct val="115000"/>
              </a:lnSpc>
              <a:spcBef>
                <a:spcPts val="0"/>
              </a:spcBef>
              <a:spcAft>
                <a:spcPts val="0"/>
              </a:spcAft>
              <a:buClr>
                <a:schemeClr val="dk1"/>
              </a:buClr>
              <a:buSzPts val="1500"/>
              <a:buFont typeface="Open Sans"/>
              <a:buChar char="●"/>
            </a:pPr>
            <a:r>
              <a:rPr lang="en-US" sz="1400" dirty="0">
                <a:solidFill>
                  <a:schemeClr val="dk1"/>
                </a:solidFill>
                <a:ea typeface="Open Sans"/>
                <a:cs typeface="Open Sans"/>
                <a:sym typeface="Open Sans"/>
              </a:rPr>
              <a:t>Data Exploration → </a:t>
            </a:r>
            <a:r>
              <a:rPr lang="en-US" sz="1200" dirty="0">
                <a:solidFill>
                  <a:schemeClr val="dk1"/>
                </a:solidFill>
                <a:ea typeface="Open Sans"/>
                <a:cs typeface="Open Sans"/>
                <a:sym typeface="Open Sans"/>
              </a:rPr>
              <a:t>Explore the data to reveal insights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60866" y="984119"/>
            <a:ext cx="4422816" cy="5085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based on Age group</a:t>
            </a:r>
            <a:endParaRPr dirty="0"/>
          </a:p>
        </p:txBody>
      </p:sp>
      <p:sp>
        <p:nvSpPr>
          <p:cNvPr id="133" name="Shape 82"/>
          <p:cNvSpPr/>
          <p:nvPr/>
        </p:nvSpPr>
        <p:spPr>
          <a:xfrm>
            <a:off x="205025" y="2164724"/>
            <a:ext cx="4134600" cy="6929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r>
              <a:rPr lang="en-US" dirty="0"/>
              <a:t> The customers </a:t>
            </a:r>
            <a:r>
              <a:rPr lang="en-US" dirty="0">
                <a:solidFill>
                  <a:srgbClr val="4835FD"/>
                </a:solidFill>
              </a:rPr>
              <a:t>between the age group of 40 to 50</a:t>
            </a:r>
            <a:r>
              <a:rPr lang="en-US" dirty="0"/>
              <a:t> are the most profitable.</a:t>
            </a:r>
          </a:p>
        </p:txBody>
      </p:sp>
      <p:graphicFrame>
        <p:nvGraphicFramePr>
          <p:cNvPr id="13" name="Chart 12">
            <a:extLst>
              <a:ext uri="{FF2B5EF4-FFF2-40B4-BE49-F238E27FC236}">
                <a16:creationId xmlns:a16="http://schemas.microsoft.com/office/drawing/2014/main" id="{10A75334-5068-4F26-AA49-5A4FB1775831}"/>
              </a:ext>
            </a:extLst>
          </p:cNvPr>
          <p:cNvGraphicFramePr>
            <a:graphicFrameLocks/>
          </p:cNvGraphicFramePr>
          <p:nvPr>
            <p:extLst>
              <p:ext uri="{D42A27DB-BD31-4B8C-83A1-F6EECF244321}">
                <p14:modId xmlns:p14="http://schemas.microsoft.com/office/powerpoint/2010/main" val="312987162"/>
              </p:ext>
            </p:extLst>
          </p:nvPr>
        </p:nvGraphicFramePr>
        <p:xfrm>
          <a:off x="5109471" y="2073105"/>
          <a:ext cx="3661153" cy="25407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6202" y="-6350"/>
            <a:ext cx="91502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1083299"/>
            <a:ext cx="5790927"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based on states in Australia</a:t>
            </a:r>
            <a:endParaRPr dirty="0"/>
          </a:p>
        </p:txBody>
      </p:sp>
      <p:sp>
        <p:nvSpPr>
          <p:cNvPr id="133" name="Shape 82"/>
          <p:cNvSpPr/>
          <p:nvPr/>
        </p:nvSpPr>
        <p:spPr>
          <a:xfrm>
            <a:off x="205025" y="2164724"/>
            <a:ext cx="4134600" cy="9584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1" dirty="0"/>
              <a:t>Insights:</a:t>
            </a:r>
            <a:r>
              <a:rPr lang="en-US" dirty="0"/>
              <a:t> The </a:t>
            </a:r>
            <a:r>
              <a:rPr lang="en-US" dirty="0">
                <a:solidFill>
                  <a:srgbClr val="4835FD"/>
                </a:solidFill>
              </a:rPr>
              <a:t>NSW state is the most profitable as over 50%</a:t>
            </a:r>
            <a:r>
              <a:rPr lang="en-US" dirty="0"/>
              <a:t> of the profit is made by this state for Sprocket Central Pty Ltd</a:t>
            </a:r>
          </a:p>
        </p:txBody>
      </p:sp>
      <p:graphicFrame>
        <p:nvGraphicFramePr>
          <p:cNvPr id="10" name="Chart 9">
            <a:extLst>
              <a:ext uri="{FF2B5EF4-FFF2-40B4-BE49-F238E27FC236}">
                <a16:creationId xmlns:a16="http://schemas.microsoft.com/office/drawing/2014/main" id="{08FABFF6-865D-4E1E-B4F1-E06F18A56A80}"/>
              </a:ext>
            </a:extLst>
          </p:cNvPr>
          <p:cNvGraphicFramePr>
            <a:graphicFrameLocks/>
          </p:cNvGraphicFramePr>
          <p:nvPr>
            <p:extLst>
              <p:ext uri="{D42A27DB-BD31-4B8C-83A1-F6EECF244321}">
                <p14:modId xmlns:p14="http://schemas.microsoft.com/office/powerpoint/2010/main" val="2703878452"/>
              </p:ext>
            </p:extLst>
          </p:nvPr>
        </p:nvGraphicFramePr>
        <p:xfrm>
          <a:off x="5200213" y="2164724"/>
          <a:ext cx="3329533" cy="2305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39061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Count of past 3 years Bike purchased based on Age Group</a:t>
            </a:r>
            <a:endParaRPr dirty="0"/>
          </a:p>
        </p:txBody>
      </p:sp>
      <p:sp>
        <p:nvSpPr>
          <p:cNvPr id="133" name="Shape 82"/>
          <p:cNvSpPr/>
          <p:nvPr/>
        </p:nvSpPr>
        <p:spPr>
          <a:xfrm>
            <a:off x="205025" y="2164724"/>
            <a:ext cx="4134600" cy="11132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The customers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between the age of 40 to 50</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purchase more bike than the others.</a:t>
            </a:r>
            <a:r>
              <a:rPr lang="en-US" dirty="0"/>
              <a:t> </a:t>
            </a:r>
          </a:p>
        </p:txBody>
      </p:sp>
      <p:graphicFrame>
        <p:nvGraphicFramePr>
          <p:cNvPr id="10" name="Chart 9">
            <a:extLst>
              <a:ext uri="{FF2B5EF4-FFF2-40B4-BE49-F238E27FC236}">
                <a16:creationId xmlns:a16="http://schemas.microsoft.com/office/drawing/2014/main" id="{34C7BB88-3457-4FBD-8C18-DF565B3AFD02}"/>
              </a:ext>
            </a:extLst>
          </p:cNvPr>
          <p:cNvGraphicFramePr>
            <a:graphicFrameLocks/>
          </p:cNvGraphicFramePr>
          <p:nvPr>
            <p:extLst>
              <p:ext uri="{D42A27DB-BD31-4B8C-83A1-F6EECF244321}">
                <p14:modId xmlns:p14="http://schemas.microsoft.com/office/powerpoint/2010/main" val="3642460357"/>
              </p:ext>
            </p:extLst>
          </p:nvPr>
        </p:nvGraphicFramePr>
        <p:xfrm>
          <a:off x="5060611" y="2383149"/>
          <a:ext cx="3579436" cy="2139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43165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6614584"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Average Profit in the year 2017 based on Gender</a:t>
            </a:r>
            <a:endParaRPr dirty="0"/>
          </a:p>
        </p:txBody>
      </p:sp>
      <p:sp>
        <p:nvSpPr>
          <p:cNvPr id="133" name="Shape 82"/>
          <p:cNvSpPr/>
          <p:nvPr/>
        </p:nvSpPr>
        <p:spPr>
          <a:xfrm>
            <a:off x="205025" y="2164724"/>
            <a:ext cx="3668960" cy="175031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This shows that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male customers are more profitable around August</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while female customers are showing signs of peak profits in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October</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a:t>
            </a:r>
          </a:p>
        </p:txBody>
      </p:sp>
      <p:graphicFrame>
        <p:nvGraphicFramePr>
          <p:cNvPr id="10" name="Chart 9">
            <a:extLst>
              <a:ext uri="{FF2B5EF4-FFF2-40B4-BE49-F238E27FC236}">
                <a16:creationId xmlns:a16="http://schemas.microsoft.com/office/drawing/2014/main" id="{2373CFB3-DBD2-4D4C-AAA8-5F6205204CBE}"/>
              </a:ext>
            </a:extLst>
          </p:cNvPr>
          <p:cNvGraphicFramePr>
            <a:graphicFrameLocks/>
          </p:cNvGraphicFramePr>
          <p:nvPr>
            <p:extLst>
              <p:ext uri="{D42A27DB-BD31-4B8C-83A1-F6EECF244321}">
                <p14:modId xmlns:p14="http://schemas.microsoft.com/office/powerpoint/2010/main" val="2517289421"/>
              </p:ext>
            </p:extLst>
          </p:nvPr>
        </p:nvGraphicFramePr>
        <p:xfrm>
          <a:off x="4153191" y="2052564"/>
          <a:ext cx="487214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37553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5420978" cy="5085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Average Profit by weeks based on Gender</a:t>
            </a:r>
            <a:endParaRPr dirty="0"/>
          </a:p>
        </p:txBody>
      </p:sp>
      <p:sp>
        <p:nvSpPr>
          <p:cNvPr id="133" name="Shape 82"/>
          <p:cNvSpPr/>
          <p:nvPr/>
        </p:nvSpPr>
        <p:spPr>
          <a:xfrm>
            <a:off x="205025" y="2177259"/>
            <a:ext cx="4134600" cy="175031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Male customers do more transactions in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mid-week., around Thursday</a:t>
            </a:r>
            <a:r>
              <a:rPr lang="en-US" sz="1800" dirty="0">
                <a:latin typeface="Arial" panose="020B0604020202020204" pitchFamily="34" charset="0"/>
                <a:ea typeface="Arial" panose="020B0604020202020204" pitchFamily="34" charset="0"/>
                <a:cs typeface="Arial" panose="020B0604020202020204" pitchFamily="34" charset="0"/>
              </a:rPr>
              <a:t> while female customers are showing more signs of profit during </a:t>
            </a:r>
            <a:r>
              <a:rPr lang="en-US" sz="1800" dirty="0">
                <a:solidFill>
                  <a:srgbClr val="4835FD"/>
                </a:solidFill>
                <a:latin typeface="Arial" panose="020B0604020202020204" pitchFamily="34" charset="0"/>
                <a:ea typeface="Arial" panose="020B0604020202020204" pitchFamily="34" charset="0"/>
                <a:cs typeface="Arial" panose="020B0604020202020204" pitchFamily="34" charset="0"/>
              </a:rPr>
              <a:t>weekend i.e. Saturday.</a:t>
            </a:r>
            <a:endPar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endParaRPr>
          </a:p>
        </p:txBody>
      </p:sp>
      <p:graphicFrame>
        <p:nvGraphicFramePr>
          <p:cNvPr id="10" name="Chart 9">
            <a:extLst>
              <a:ext uri="{FF2B5EF4-FFF2-40B4-BE49-F238E27FC236}">
                <a16:creationId xmlns:a16="http://schemas.microsoft.com/office/drawing/2014/main" id="{97296C73-93D5-4556-9AA5-2D3FA6D97122}"/>
              </a:ext>
            </a:extLst>
          </p:cNvPr>
          <p:cNvGraphicFramePr>
            <a:graphicFrameLocks/>
          </p:cNvGraphicFramePr>
          <p:nvPr>
            <p:extLst>
              <p:ext uri="{D42A27DB-BD31-4B8C-83A1-F6EECF244321}">
                <p14:modId xmlns:p14="http://schemas.microsoft.com/office/powerpoint/2010/main" val="113204143"/>
              </p:ext>
            </p:extLst>
          </p:nvPr>
        </p:nvGraphicFramePr>
        <p:xfrm>
          <a:off x="4914027" y="2177259"/>
          <a:ext cx="4134600" cy="24857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12285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1083299"/>
            <a:ext cx="5553601" cy="5085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Total Profit based on wealth segment</a:t>
            </a:r>
            <a:endParaRPr dirty="0"/>
          </a:p>
        </p:txBody>
      </p:sp>
      <p:sp>
        <p:nvSpPr>
          <p:cNvPr id="133" name="Shape 82"/>
          <p:cNvSpPr/>
          <p:nvPr/>
        </p:nvSpPr>
        <p:spPr>
          <a:xfrm>
            <a:off x="205025" y="2177259"/>
            <a:ext cx="4134600" cy="175031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800" b="1"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Insights:</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The wealth segment of customers shows that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mass customers are 50%</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more profitable than the others. While </a:t>
            </a:r>
            <a:r>
              <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rPr>
              <a:t>affluent and high net worth customers share 25%</a:t>
            </a:r>
            <a:r>
              <a:rPr lang="en-US" sz="1800" b="0" i="0" spc="0" baseline="0" dirty="0">
                <a:ln>
                  <a:noFill/>
                </a:ln>
                <a:solidFill>
                  <a:srgbClr val="000000"/>
                </a:solidFill>
                <a:effectLst/>
                <a:latin typeface="Arial" panose="020B0604020202020204" pitchFamily="34" charset="0"/>
                <a:ea typeface="Arial" panose="020B0604020202020204" pitchFamily="34" charset="0"/>
                <a:cs typeface="Arial" panose="020B0604020202020204" pitchFamily="34" charset="0"/>
              </a:rPr>
              <a:t> each.</a:t>
            </a:r>
            <a:endParaRPr lang="en-US" sz="1800" b="0" i="0" spc="0" baseline="0" dirty="0">
              <a:ln>
                <a:noFill/>
              </a:ln>
              <a:solidFill>
                <a:srgbClr val="4835FD"/>
              </a:solidFill>
              <a:effectLst/>
              <a:latin typeface="Arial" panose="020B0604020202020204" pitchFamily="34" charset="0"/>
              <a:ea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6A1400-001D-4E3A-87D5-862C5640773B}"/>
              </a:ext>
            </a:extLst>
          </p:cNvPr>
          <p:cNvGraphicFramePr>
            <a:graphicFrameLocks/>
          </p:cNvGraphicFramePr>
          <p:nvPr>
            <p:extLst>
              <p:ext uri="{D42A27DB-BD31-4B8C-83A1-F6EECF244321}">
                <p14:modId xmlns:p14="http://schemas.microsoft.com/office/powerpoint/2010/main" val="2605163023"/>
              </p:ext>
            </p:extLst>
          </p:nvPr>
        </p:nvGraphicFramePr>
        <p:xfrm>
          <a:off x="5905209" y="2177259"/>
          <a:ext cx="3238791" cy="2514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138675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421</TotalTime>
  <Words>948</Words>
  <Application>Microsoft Office PowerPoint</Application>
  <PresentationFormat>On-screen Show (16:9)</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Collins</cp:lastModifiedBy>
  <cp:revision>9</cp:revision>
  <dcterms:modified xsi:type="dcterms:W3CDTF">2023-10-12T00:52:23Z</dcterms:modified>
</cp:coreProperties>
</file>