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79" r:id="rId6"/>
    <p:sldId id="280" r:id="rId7"/>
    <p:sldId id="281" r:id="rId8"/>
    <p:sldId id="282"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521415D9-36F7-43E2-AB2F-B90AF26B5E84}">
      <p14:sectionLst xmlns:p14="http://schemas.microsoft.com/office/powerpoint/2010/main">
        <p14:section name="Default Section" id="{B726CA3C-F90C-4B66-9C73-74D5662761AC}">
          <p14:sldIdLst>
            <p14:sldId id="256"/>
            <p14:sldId id="257"/>
          </p14:sldIdLst>
        </p14:section>
        <p14:section name="Untitled Section" id="{EDB7BC03-B046-491A-9F83-626322BD269B}">
          <p14:sldIdLst>
            <p14:sldId id="258"/>
            <p14:sldId id="259"/>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4D3D35"/>
    <a:srgbClr val="483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Shape 54"/>
          <p:cNvSpPr/>
          <p:nvPr/>
        </p:nvSpPr>
        <p:spPr>
          <a:xfrm rot="10800000" flipH="1">
            <a:off x="-19201" y="30399"/>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solidFill>
            <a:schemeClr val="accent1">
              <a:lumMod val="50000"/>
            </a:schemeClr>
          </a:solidFill>
          <a:ln w="12700">
            <a:miter lim="400000"/>
          </a:ln>
        </p:spPr>
        <p:txBody>
          <a:bodyPr lIns="45719" rIns="45719" anchor="ctr"/>
          <a:lstStyle/>
          <a:p>
            <a:endParaRPr/>
          </a:p>
        </p:txBody>
      </p:sp>
      <p:sp>
        <p:nvSpPr>
          <p:cNvPr id="110" name="Shape 55"/>
          <p:cNvSpPr/>
          <p:nvPr/>
        </p:nvSpPr>
        <p:spPr>
          <a:xfrm>
            <a:off x="537898" y="1895175"/>
            <a:ext cx="8333876" cy="12618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Tata – Data Visualization: Empowering Business with Effective Insights</a:t>
            </a:r>
          </a:p>
        </p:txBody>
      </p:sp>
      <p:sp>
        <p:nvSpPr>
          <p:cNvPr id="111" name="Shape 56"/>
          <p:cNvSpPr/>
          <p:nvPr/>
        </p:nvSpPr>
        <p:spPr>
          <a:xfrm>
            <a:off x="537901" y="3315475"/>
            <a:ext cx="3021978"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en-US" dirty="0"/>
              <a:t>Data analytics approach</a:t>
            </a:r>
          </a:p>
        </p:txBody>
      </p:sp>
      <p:pic>
        <p:nvPicPr>
          <p:cNvPr id="112" name="Shape 57" descr="Shape 57"/>
          <p:cNvPicPr>
            <a:picLocks noChangeAspect="1"/>
          </p:cNvPicPr>
          <p:nvPr/>
        </p:nvPicPr>
        <p:blipFill>
          <a:blip r:embed="rId2"/>
          <a:stretch>
            <a:fillRect/>
          </a:stretch>
        </p:blipFill>
        <p:spPr>
          <a:xfrm>
            <a:off x="593740" y="868900"/>
            <a:ext cx="1982300" cy="238701"/>
          </a:xfrm>
          <a:prstGeom prst="rect">
            <a:avLst/>
          </a:prstGeom>
          <a:ln w="12700">
            <a:miter lim="400000"/>
          </a:ln>
        </p:spPr>
      </p:pic>
      <p:sp>
        <p:nvSpPr>
          <p:cNvPr id="113" name="Shape 58"/>
          <p:cNvSpPr/>
          <p:nvPr/>
        </p:nvSpPr>
        <p:spPr>
          <a:xfrm>
            <a:off x="537898" y="3807885"/>
            <a:ext cx="3105742" cy="73863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lang="en-US" dirty="0"/>
          </a:p>
          <a:p>
            <a:r>
              <a:rPr lang="en-US" dirty="0"/>
              <a:t>Collins Ehigiegba -  Data Analyst</a:t>
            </a:r>
          </a:p>
          <a:p>
            <a:r>
              <a:rPr lang="en-US" dirty="0"/>
              <a:t>Date – 06/11/2023</a:t>
            </a:r>
            <a:endParaRPr dirty="0"/>
          </a:p>
        </p:txBody>
      </p:sp>
    </p:spTree>
  </p:cSld>
  <p:clrMapOvr>
    <a:masterClrMapping/>
  </p:clrMapOvr>
  <mc:AlternateContent xmlns:mc="http://schemas.openxmlformats.org/markup-compatibility/2006">
    <mc:Choice xmlns:p14="http://schemas.microsoft.com/office/powerpoint/2010/main" Requires="p14">
      <p:transition p14:dur="0" advTm="15871"/>
    </mc:Choice>
    <mc:Fallback>
      <p:transition advTm="1587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solidFill>
            <a:schemeClr val="accent1">
              <a:lumMod val="50000"/>
            </a:schemeClr>
          </a:soli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160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Recommendations</a:t>
            </a:r>
          </a:p>
        </p:txBody>
      </p:sp>
    </p:spTree>
  </p:cSld>
  <p:clrMapOvr>
    <a:masterClrMapping/>
  </p:clrMapOvr>
  <mc:AlternateContent xmlns:mc="http://schemas.openxmlformats.org/markup-compatibility/2006">
    <mc:Choice xmlns:p14="http://schemas.microsoft.com/office/powerpoint/2010/main" Requires="p14">
      <p:transition p14:dur="0" advTm="7841"/>
    </mc:Choice>
    <mc:Fallback>
      <p:transition advTm="784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0"/>
            <a:ext cx="9144000" cy="894868"/>
          </a:xfrm>
          <a:prstGeom prst="rect">
            <a:avLst/>
          </a:prstGeom>
          <a:solidFill>
            <a:schemeClr val="accent1">
              <a:lumMod val="50000"/>
            </a:schemeClr>
          </a:solidFill>
          <a:ln w="12700">
            <a:miter lim="400000"/>
          </a:ln>
        </p:spPr>
        <p:txBody>
          <a:bodyPr lIns="45719" rIns="45719" anchor="ctr"/>
          <a:lstStyle/>
          <a:p>
            <a:endParaRPr/>
          </a:p>
        </p:txBody>
      </p:sp>
      <p:sp>
        <p:nvSpPr>
          <p:cNvPr id="122" name="Shape 71"/>
          <p:cNvSpPr/>
          <p:nvPr/>
        </p:nvSpPr>
        <p:spPr>
          <a:xfrm>
            <a:off x="220526" y="338317"/>
            <a:ext cx="8521425"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Introduction</a:t>
            </a:r>
          </a:p>
        </p:txBody>
      </p:sp>
      <p:sp>
        <p:nvSpPr>
          <p:cNvPr id="11" name="TextBox 10">
            <a:extLst>
              <a:ext uri="{FF2B5EF4-FFF2-40B4-BE49-F238E27FC236}">
                <a16:creationId xmlns:a16="http://schemas.microsoft.com/office/drawing/2014/main" id="{14AD543F-F41C-46AF-B928-5C62D77B0408}"/>
              </a:ext>
            </a:extLst>
          </p:cNvPr>
          <p:cNvSpPr txBox="1"/>
          <p:nvPr/>
        </p:nvSpPr>
        <p:spPr>
          <a:xfrm>
            <a:off x="220526" y="956144"/>
            <a:ext cx="4127558" cy="3684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just" rtl="0">
              <a:lnSpc>
                <a:spcPct val="115000"/>
              </a:lnSpc>
              <a:spcBef>
                <a:spcPts val="0"/>
              </a:spcBef>
              <a:spcAft>
                <a:spcPts val="0"/>
              </a:spcAft>
              <a:buClr>
                <a:srgbClr val="000000"/>
              </a:buClr>
              <a:buSzPts val="1500"/>
              <a:buFont typeface="Open Sans"/>
              <a:buNone/>
            </a:pPr>
            <a:r>
              <a:rPr lang="en-US" sz="1200" b="1" dirty="0">
                <a:ea typeface="Open Sans"/>
                <a:cs typeface="Open Sans"/>
                <a:sym typeface="Open Sans"/>
              </a:rPr>
              <a:t>Problem Statement:</a:t>
            </a:r>
          </a:p>
          <a:p>
            <a:pPr marL="0" marR="0" lvl="0" indent="0" algn="just" rtl="0">
              <a:lnSpc>
                <a:spcPct val="115000"/>
              </a:lnSpc>
              <a:spcBef>
                <a:spcPts val="0"/>
              </a:spcBef>
              <a:spcAft>
                <a:spcPts val="0"/>
              </a:spcAft>
              <a:buNone/>
            </a:pPr>
            <a:r>
              <a:rPr lang="en-US" sz="1200" dirty="0">
                <a:solidFill>
                  <a:srgbClr val="000000"/>
                </a:solidFill>
                <a:effectLst/>
                <a:ea typeface="Calibri" panose="020F0502020204030204" pitchFamily="34" charset="0"/>
              </a:rPr>
              <a:t>Present your findings to the CEO and CMO. They are interested in your thought process and how you have handled the data cleanup and visualization phase. It is important to explain your thought process and ideas in a clear and straightforward way. You are also required to clearly present the analysis of all four questions asked by the CEO and CMO.</a:t>
            </a:r>
            <a:r>
              <a:rPr lang="en-US" sz="1200" i="1" dirty="0">
                <a:ea typeface="Open Sans"/>
                <a:cs typeface="Open Sans"/>
                <a:sym typeface="Open Sans"/>
              </a:rPr>
              <a:t> </a:t>
            </a:r>
          </a:p>
          <a:p>
            <a:pPr marL="0" marR="0" lvl="0" indent="0" algn="just" rtl="0">
              <a:lnSpc>
                <a:spcPct val="115000"/>
              </a:lnSpc>
              <a:spcBef>
                <a:spcPts val="0"/>
              </a:spcBef>
              <a:spcAft>
                <a:spcPts val="0"/>
              </a:spcAft>
              <a:buNone/>
            </a:pPr>
            <a:endParaRPr lang="en-US" sz="1200" dirty="0">
              <a:ea typeface="Open Sans"/>
              <a:cs typeface="Open Sans"/>
              <a:sym typeface="Open Sans"/>
            </a:endParaRPr>
          </a:p>
          <a:p>
            <a:pPr marL="0" marR="0" lvl="0" indent="0" algn="just" rtl="0">
              <a:lnSpc>
                <a:spcPct val="115000"/>
              </a:lnSpc>
              <a:spcBef>
                <a:spcPts val="0"/>
              </a:spcBef>
              <a:spcAft>
                <a:spcPts val="0"/>
              </a:spcAft>
              <a:buNone/>
            </a:pPr>
            <a:r>
              <a:rPr lang="en-US" sz="1200" b="1" dirty="0">
                <a:ea typeface="Open Sans"/>
                <a:cs typeface="Open Sans"/>
                <a:sym typeface="Open Sans"/>
              </a:rPr>
              <a:t>Our goal: </a:t>
            </a:r>
          </a:p>
          <a:p>
            <a:pPr marL="0" marR="0" lvl="0" indent="0" algn="just" rtl="0">
              <a:lnSpc>
                <a:spcPct val="115000"/>
              </a:lnSpc>
              <a:spcBef>
                <a:spcPts val="0"/>
              </a:spcBef>
              <a:spcAft>
                <a:spcPts val="0"/>
              </a:spcAft>
              <a:buNone/>
            </a:pPr>
            <a:r>
              <a:rPr lang="en-US" sz="1200" dirty="0">
                <a:solidFill>
                  <a:srgbClr val="000000"/>
                </a:solidFill>
                <a:effectLst/>
                <a:ea typeface="Calibri" panose="020F0502020204030204" pitchFamily="34" charset="0"/>
              </a:rPr>
              <a:t>The goal is to clean, analyze, transform and present  an insight answering the four different questions asked by the CEO and CMO in a clear and understanding way. These insights and recommendations will help the company in making proper decisions. The proper strategy to deploy to increase the company growth and revenue in the future while maintaining customer satisfaction.</a:t>
            </a:r>
            <a:endParaRPr lang="en-US" sz="1200" dirty="0">
              <a:ea typeface="Calibri" panose="020F0502020204030204" pitchFamily="34" charset="0"/>
            </a:endParaRPr>
          </a:p>
        </p:txBody>
      </p:sp>
      <p:sp>
        <p:nvSpPr>
          <p:cNvPr id="13" name="TextBox 12">
            <a:extLst>
              <a:ext uri="{FF2B5EF4-FFF2-40B4-BE49-F238E27FC236}">
                <a16:creationId xmlns:a16="http://schemas.microsoft.com/office/drawing/2014/main" id="{C05841F8-F553-408C-8162-06244D79398B}"/>
              </a:ext>
            </a:extLst>
          </p:cNvPr>
          <p:cNvSpPr txBox="1"/>
          <p:nvPr/>
        </p:nvSpPr>
        <p:spPr>
          <a:xfrm>
            <a:off x="4432398" y="973463"/>
            <a:ext cx="4127558" cy="32598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rtl="0">
              <a:lnSpc>
                <a:spcPct val="115000"/>
              </a:lnSpc>
              <a:spcBef>
                <a:spcPts val="0"/>
              </a:spcBef>
              <a:spcAft>
                <a:spcPts val="0"/>
              </a:spcAft>
              <a:buClr>
                <a:srgbClr val="000000"/>
              </a:buClr>
              <a:buSzPts val="1500"/>
              <a:buFont typeface="Open Sans"/>
              <a:buNone/>
            </a:pPr>
            <a:r>
              <a:rPr lang="en-US" sz="1200" b="1" dirty="0">
                <a:ea typeface="Open Sans"/>
                <a:cs typeface="Open Sans"/>
                <a:sym typeface="Open Sans"/>
              </a:rPr>
              <a:t>About Dataset:</a:t>
            </a:r>
          </a:p>
          <a:p>
            <a:pPr marL="0" marR="0" lvl="0" indent="0" algn="l" rtl="0">
              <a:lnSpc>
                <a:spcPct val="115000"/>
              </a:lnSpc>
              <a:spcBef>
                <a:spcPts val="0"/>
              </a:spcBef>
              <a:spcAft>
                <a:spcPts val="0"/>
              </a:spcAft>
              <a:buNone/>
            </a:pPr>
            <a:r>
              <a:rPr lang="en-US" sz="1200" dirty="0">
                <a:ea typeface="Open Sans"/>
                <a:cs typeface="Open Sans"/>
                <a:sym typeface="Open Sans"/>
              </a:rPr>
              <a:t>Online Retail store provided us with 1 datasets for our analysis and visualization:</a:t>
            </a:r>
          </a:p>
          <a:p>
            <a:pPr marL="0" marR="0" lvl="0" indent="0" algn="l" rtl="0">
              <a:lnSpc>
                <a:spcPct val="115000"/>
              </a:lnSpc>
              <a:spcBef>
                <a:spcPts val="0"/>
              </a:spcBef>
              <a:spcAft>
                <a:spcPts val="0"/>
              </a:spcAft>
              <a:buNone/>
            </a:pPr>
            <a:endParaRPr lang="en-US" sz="1200" i="1" dirty="0">
              <a:ea typeface="Open Sans"/>
              <a:cs typeface="Open Sans"/>
              <a:sym typeface="Open Sans"/>
            </a:endParaRPr>
          </a:p>
          <a:p>
            <a:pPr marL="0" lvl="0" indent="0" algn="l" rtl="0">
              <a:lnSpc>
                <a:spcPct val="115000"/>
              </a:lnSpc>
              <a:spcBef>
                <a:spcPts val="0"/>
              </a:spcBef>
              <a:spcAft>
                <a:spcPts val="0"/>
              </a:spcAft>
              <a:buNone/>
            </a:pPr>
            <a:r>
              <a:rPr lang="en-US" sz="1200" b="1" dirty="0">
                <a:solidFill>
                  <a:schemeClr val="dk1"/>
                </a:solidFill>
                <a:ea typeface="Open Sans"/>
                <a:cs typeface="Open Sans"/>
                <a:sym typeface="Open Sans"/>
              </a:rPr>
              <a:t>Steps Taken:</a:t>
            </a:r>
          </a:p>
          <a:p>
            <a:pPr marL="457200" lvl="0" indent="-323850" algn="l" rtl="0">
              <a:lnSpc>
                <a:spcPct val="115000"/>
              </a:lnSpc>
              <a:spcBef>
                <a:spcPts val="0"/>
              </a:spcBef>
              <a:spcAft>
                <a:spcPts val="0"/>
              </a:spcAft>
              <a:buClr>
                <a:schemeClr val="dk1"/>
              </a:buClr>
              <a:buSzPts val="1500"/>
              <a:buFont typeface="Open Sans"/>
              <a:buChar char="●"/>
            </a:pPr>
            <a:r>
              <a:rPr lang="en-US" sz="1200" dirty="0">
                <a:solidFill>
                  <a:schemeClr val="dk1"/>
                </a:solidFill>
                <a:ea typeface="Open Sans"/>
                <a:cs typeface="Open Sans"/>
                <a:sym typeface="Open Sans"/>
              </a:rPr>
              <a:t>Data Cleaning → </a:t>
            </a:r>
            <a:r>
              <a:rPr lang="en-US" sz="1200" dirty="0">
                <a:solidFill>
                  <a:srgbClr val="000000"/>
                </a:solidFill>
                <a:effectLst/>
                <a:ea typeface="Times New Roman" panose="02020603050405020304" pitchFamily="18" charset="0"/>
              </a:rPr>
              <a:t>Create a check that the quantity should not be below 1 unit and the Unit price should not be below $0</a:t>
            </a:r>
            <a:r>
              <a:rPr lang="en-US" sz="1200" dirty="0">
                <a:solidFill>
                  <a:schemeClr val="dk1"/>
                </a:solidFill>
                <a:effectLst/>
                <a:ea typeface="Times New Roman" panose="02020603050405020304" pitchFamily="18" charset="0"/>
                <a:sym typeface="Open Sans"/>
              </a:rPr>
              <a:t>. </a:t>
            </a:r>
            <a:r>
              <a:rPr lang="en-US" sz="1200" i="1" dirty="0">
                <a:solidFill>
                  <a:schemeClr val="dk1"/>
                </a:solidFill>
                <a:ea typeface="Open Sans"/>
                <a:cs typeface="Open Sans"/>
                <a:sym typeface="Open Sans"/>
              </a:rPr>
              <a:t>Cleaned for better quality</a:t>
            </a:r>
          </a:p>
          <a:p>
            <a:pPr marL="457200" lvl="0" indent="-323850" algn="l" rtl="0">
              <a:lnSpc>
                <a:spcPct val="115000"/>
              </a:lnSpc>
              <a:spcBef>
                <a:spcPts val="0"/>
              </a:spcBef>
              <a:spcAft>
                <a:spcPts val="0"/>
              </a:spcAft>
              <a:buClr>
                <a:schemeClr val="dk1"/>
              </a:buClr>
              <a:buSzPts val="1500"/>
              <a:buFont typeface="Open Sans"/>
              <a:buChar char="●"/>
            </a:pPr>
            <a:r>
              <a:rPr lang="en-US" sz="1200" dirty="0">
                <a:solidFill>
                  <a:schemeClr val="dk1"/>
                </a:solidFill>
                <a:ea typeface="Open Sans"/>
                <a:cs typeface="Open Sans"/>
                <a:sym typeface="Open Sans"/>
              </a:rPr>
              <a:t>Data Transformation → completeness check and new calculated columns of revenue with data type added.</a:t>
            </a:r>
            <a:endParaRPr lang="en-US" sz="1200" i="1" dirty="0">
              <a:solidFill>
                <a:schemeClr val="dk1"/>
              </a:solidFill>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200" dirty="0">
                <a:solidFill>
                  <a:schemeClr val="dk1"/>
                </a:solidFill>
                <a:ea typeface="Open Sans"/>
                <a:cs typeface="Open Sans"/>
                <a:sym typeface="Open Sans"/>
              </a:rPr>
              <a:t>Data Relevancy → </a:t>
            </a:r>
            <a:r>
              <a:rPr lang="en-US" sz="1200" dirty="0">
                <a:solidFill>
                  <a:srgbClr val="000000"/>
                </a:solidFill>
                <a:effectLst/>
                <a:ea typeface="Calibri" panose="020F0502020204030204" pitchFamily="34" charset="0"/>
              </a:rPr>
              <a:t>What is relevant to both the CEO and CMO respectively</a:t>
            </a:r>
            <a:r>
              <a:rPr lang="en-US" sz="1200" dirty="0">
                <a:effectLst/>
              </a:rPr>
              <a:t>?</a:t>
            </a:r>
            <a:endParaRPr lang="en-US" sz="1200" dirty="0">
              <a:solidFill>
                <a:schemeClr val="dk1"/>
              </a:solidFill>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200" dirty="0">
                <a:solidFill>
                  <a:schemeClr val="dk1"/>
                </a:solidFill>
                <a:ea typeface="Open Sans"/>
                <a:cs typeface="Open Sans"/>
                <a:sym typeface="Open Sans"/>
              </a:rPr>
              <a:t>Data Exploration → Explore the data to reveal insights</a:t>
            </a:r>
          </a:p>
        </p:txBody>
      </p:sp>
    </p:spTree>
  </p:cSld>
  <p:clrMapOvr>
    <a:masterClrMapping/>
  </p:clrMapOvr>
  <mc:AlternateContent xmlns:mc="http://schemas.openxmlformats.org/markup-compatibility/2006">
    <mc:Choice xmlns:p14="http://schemas.microsoft.com/office/powerpoint/2010/main" Requires="p14">
      <p:transition p14:dur="0" advTm="9148"/>
    </mc:Choice>
    <mc:Fallback>
      <p:transition advTm="91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18C16-A57C-4FBC-8989-9782E244FAD7}"/>
              </a:ext>
            </a:extLst>
          </p:cNvPr>
          <p:cNvPicPr>
            <a:picLocks noChangeAspect="1"/>
          </p:cNvPicPr>
          <p:nvPr/>
        </p:nvPicPr>
        <p:blipFill>
          <a:blip r:embed="rId2"/>
          <a:stretch>
            <a:fillRect/>
          </a:stretch>
        </p:blipFill>
        <p:spPr>
          <a:xfrm>
            <a:off x="3559840" y="832316"/>
            <a:ext cx="5584159" cy="4311184"/>
          </a:xfrm>
          <a:prstGeom prst="rect">
            <a:avLst/>
          </a:prstGeom>
          <a:solidFill>
            <a:schemeClr val="accent1">
              <a:lumMod val="50000"/>
            </a:schemeClr>
          </a:solidFill>
        </p:spPr>
      </p:pic>
      <p:sp>
        <p:nvSpPr>
          <p:cNvPr id="130" name="Shape 79"/>
          <p:cNvSpPr/>
          <p:nvPr/>
        </p:nvSpPr>
        <p:spPr>
          <a:xfrm>
            <a:off x="1" y="23052"/>
            <a:ext cx="9143999" cy="809264"/>
          </a:xfrm>
          <a:prstGeom prst="rect">
            <a:avLst/>
          </a:prstGeom>
          <a:solidFill>
            <a:schemeClr val="accent1">
              <a:lumMod val="50000"/>
            </a:schemeClr>
          </a:solidFill>
          <a:ln w="12700">
            <a:miter lim="400000"/>
          </a:ln>
        </p:spPr>
        <p:txBody>
          <a:bodyPr lIns="45719" rIns="45719" anchor="ctr"/>
          <a:lstStyle/>
          <a:p>
            <a:endParaRPr dirty="0"/>
          </a:p>
        </p:txBody>
      </p:sp>
      <p:sp>
        <p:nvSpPr>
          <p:cNvPr id="131" name="Shape 80"/>
          <p:cNvSpPr/>
          <p:nvPr/>
        </p:nvSpPr>
        <p:spPr>
          <a:xfrm>
            <a:off x="205025" y="263974"/>
            <a:ext cx="42828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US" dirty="0">
                <a:solidFill>
                  <a:schemeClr val="bg1"/>
                </a:solidFill>
              </a:rPr>
              <a:t>Total Revenue by Month, 2011</a:t>
            </a:r>
            <a:endParaRPr dirty="0">
              <a:solidFill>
                <a:schemeClr val="bg1"/>
              </a:solidFill>
            </a:endParaRPr>
          </a:p>
        </p:txBody>
      </p:sp>
      <p:sp>
        <p:nvSpPr>
          <p:cNvPr id="133" name="Shape 82"/>
          <p:cNvSpPr/>
          <p:nvPr/>
        </p:nvSpPr>
        <p:spPr>
          <a:xfrm>
            <a:off x="0" y="832316"/>
            <a:ext cx="3559839" cy="3878209"/>
          </a:xfrm>
          <a:prstGeom prst="rect">
            <a:avLst/>
          </a:prstGeom>
          <a:noFill/>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Insights:</a:t>
            </a:r>
          </a:p>
          <a:p>
            <a:pPr marL="285750" indent="-285750">
              <a:buFont typeface="Arial" panose="020B0604020202020204" pitchFamily="34" charset="0"/>
              <a:buChar char="•"/>
            </a:pPr>
            <a:r>
              <a:rPr lang="en-US" dirty="0"/>
              <a:t>The first 8 months had stable monthl</a:t>
            </a:r>
            <a:r>
              <a:rPr lang="en-US" dirty="0">
                <a:solidFill>
                  <a:srgbClr val="996633"/>
                </a:solidFill>
              </a:rPr>
              <a:t>y</a:t>
            </a:r>
            <a:r>
              <a:rPr lang="en-US" dirty="0">
                <a:solidFill>
                  <a:schemeClr val="accent1">
                    <a:lumMod val="75000"/>
                  </a:schemeClr>
                </a:solidFill>
              </a:rPr>
              <a:t> revenue with an average of $685M</a:t>
            </a:r>
          </a:p>
          <a:p>
            <a:pPr marL="285750" indent="-285750">
              <a:buFont typeface="Arial" panose="020B0604020202020204" pitchFamily="34" charset="0"/>
              <a:buChar char="•"/>
            </a:pPr>
            <a:r>
              <a:rPr lang="en-US" dirty="0"/>
              <a:t>We had a significant increase in revenue from </a:t>
            </a:r>
            <a:r>
              <a:rPr lang="en-US" dirty="0">
                <a:solidFill>
                  <a:schemeClr val="accent1">
                    <a:lumMod val="75000"/>
                  </a:schemeClr>
                </a:solidFill>
              </a:rPr>
              <a:t>September with the revenue peak at $1.16M </a:t>
            </a:r>
            <a:r>
              <a:rPr lang="en-US" dirty="0">
                <a:solidFill>
                  <a:schemeClr val="tx1"/>
                </a:solidFill>
              </a:rPr>
              <a:t>in</a:t>
            </a:r>
            <a:r>
              <a:rPr lang="en-US" dirty="0">
                <a:solidFill>
                  <a:srgbClr val="996633"/>
                </a:solidFill>
              </a:rPr>
              <a:t> </a:t>
            </a:r>
            <a:r>
              <a:rPr lang="en-US" dirty="0">
                <a:solidFill>
                  <a:schemeClr val="accent1">
                    <a:lumMod val="75000"/>
                  </a:schemeClr>
                </a:solidFill>
              </a:rPr>
              <a:t>November</a:t>
            </a:r>
            <a:r>
              <a:rPr lang="en-US" dirty="0"/>
              <a:t> and an average of </a:t>
            </a:r>
            <a:r>
              <a:rPr lang="en-US" dirty="0">
                <a:solidFill>
                  <a:schemeClr val="accent1">
                    <a:lumMod val="75000"/>
                  </a:schemeClr>
                </a:solidFill>
              </a:rPr>
              <a:t>21.17% increase in revenue from August to November.</a:t>
            </a:r>
          </a:p>
          <a:p>
            <a:pPr marL="285750" indent="-285750">
              <a:buFont typeface="Arial" panose="020B0604020202020204" pitchFamily="34" charset="0"/>
              <a:buChar char="•"/>
            </a:pPr>
            <a:r>
              <a:rPr lang="en-US" dirty="0"/>
              <a:t>The revenue trends from </a:t>
            </a:r>
            <a:r>
              <a:rPr lang="en-US" dirty="0">
                <a:solidFill>
                  <a:schemeClr val="accent1">
                    <a:lumMod val="75000"/>
                  </a:schemeClr>
                </a:solidFill>
              </a:rPr>
              <a:t>August to December</a:t>
            </a:r>
            <a:r>
              <a:rPr lang="en-US" dirty="0"/>
              <a:t> demonstrates how seasonality affects retail store sales.</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0" advTm="10195"/>
    </mc:Choice>
    <mc:Fallback>
      <p:transition advTm="101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 y="23052"/>
            <a:ext cx="9143999" cy="809264"/>
          </a:xfrm>
          <a:prstGeom prst="rect">
            <a:avLst/>
          </a:prstGeom>
          <a:solidFill>
            <a:schemeClr val="accent1">
              <a:lumMod val="50000"/>
            </a:schemeClr>
          </a:solidFill>
          <a:ln w="12700">
            <a:miter lim="400000"/>
          </a:ln>
        </p:spPr>
        <p:txBody>
          <a:bodyPr lIns="45719" rIns="45719" anchor="ctr"/>
          <a:lstStyle/>
          <a:p>
            <a:endParaRPr dirty="0"/>
          </a:p>
        </p:txBody>
      </p:sp>
      <p:sp>
        <p:nvSpPr>
          <p:cNvPr id="131" name="Shape 80"/>
          <p:cNvSpPr/>
          <p:nvPr/>
        </p:nvSpPr>
        <p:spPr>
          <a:xfrm>
            <a:off x="205024" y="263974"/>
            <a:ext cx="7601953"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lang="en-US" dirty="0">
                <a:solidFill>
                  <a:schemeClr val="bg1"/>
                </a:solidFill>
              </a:rPr>
              <a:t>Top 10 Countries by Revenue and their Quantity</a:t>
            </a:r>
            <a:endParaRPr dirty="0">
              <a:solidFill>
                <a:schemeClr val="bg1"/>
              </a:solidFill>
            </a:endParaRPr>
          </a:p>
        </p:txBody>
      </p:sp>
      <p:sp>
        <p:nvSpPr>
          <p:cNvPr id="133" name="Shape 82"/>
          <p:cNvSpPr/>
          <p:nvPr/>
        </p:nvSpPr>
        <p:spPr>
          <a:xfrm>
            <a:off x="0" y="832316"/>
            <a:ext cx="3559839" cy="4143666"/>
          </a:xfrm>
          <a:prstGeom prst="rect">
            <a:avLst/>
          </a:prstGeom>
          <a:noFill/>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Insights:</a:t>
            </a:r>
          </a:p>
          <a:p>
            <a:pPr marL="285750" indent="-285750">
              <a:buFont typeface="Arial" panose="020B0604020202020204" pitchFamily="34" charset="0"/>
              <a:buChar char="•"/>
            </a:pPr>
            <a:r>
              <a:rPr lang="en-US" dirty="0"/>
              <a:t>The charts shows the top 10 countries in revenue and the quantities bought in these countries </a:t>
            </a:r>
            <a:r>
              <a:rPr lang="en-US" dirty="0">
                <a:solidFill>
                  <a:schemeClr val="accent1">
                    <a:lumMod val="75000"/>
                  </a:schemeClr>
                </a:solidFill>
              </a:rPr>
              <a:t>except The United Kingdom</a:t>
            </a:r>
            <a:r>
              <a:rPr lang="en-US" dirty="0"/>
              <a:t>.</a:t>
            </a:r>
          </a:p>
          <a:p>
            <a:pPr marL="285750" indent="-285750">
              <a:buFont typeface="Arial" panose="020B0604020202020204" pitchFamily="34" charset="0"/>
              <a:buChar char="•"/>
            </a:pPr>
            <a:r>
              <a:rPr lang="en-US" dirty="0"/>
              <a:t>There is no major difference between the revenue and the quantity of goods sold in these countries, showing a high purchasing power in these countries.</a:t>
            </a:r>
          </a:p>
          <a:p>
            <a:pPr marL="285750" indent="-285750">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p>
        </p:txBody>
      </p:sp>
      <p:pic>
        <p:nvPicPr>
          <p:cNvPr id="4" name="Picture 3">
            <a:extLst>
              <a:ext uri="{FF2B5EF4-FFF2-40B4-BE49-F238E27FC236}">
                <a16:creationId xmlns:a16="http://schemas.microsoft.com/office/drawing/2014/main" id="{E6C340D3-5B4A-4C88-8EA8-E013B401EA0A}"/>
              </a:ext>
            </a:extLst>
          </p:cNvPr>
          <p:cNvPicPr>
            <a:picLocks noChangeAspect="1"/>
          </p:cNvPicPr>
          <p:nvPr/>
        </p:nvPicPr>
        <p:blipFill>
          <a:blip r:embed="rId2"/>
          <a:stretch>
            <a:fillRect/>
          </a:stretch>
        </p:blipFill>
        <p:spPr>
          <a:xfrm>
            <a:off x="3764863" y="832316"/>
            <a:ext cx="5374011" cy="4311184"/>
          </a:xfrm>
          <a:prstGeom prst="rect">
            <a:avLst/>
          </a:prstGeom>
        </p:spPr>
      </p:pic>
    </p:spTree>
    <p:extLst>
      <p:ext uri="{BB962C8B-B14F-4D97-AF65-F5344CB8AC3E}">
        <p14:creationId xmlns:p14="http://schemas.microsoft.com/office/powerpoint/2010/main" val="1772946229"/>
      </p:ext>
    </p:extLst>
  </p:cSld>
  <p:clrMapOvr>
    <a:masterClrMapping/>
  </p:clrMapOvr>
  <mc:AlternateContent xmlns:mc="http://schemas.openxmlformats.org/markup-compatibility/2006">
    <mc:Choice xmlns:p14="http://schemas.microsoft.com/office/powerpoint/2010/main" Requires="p14">
      <p:transition p14:dur="0" advTm="9188"/>
    </mc:Choice>
    <mc:Fallback>
      <p:transition advTm="918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 y="0"/>
            <a:ext cx="9143999" cy="832316"/>
          </a:xfrm>
          <a:prstGeom prst="rect">
            <a:avLst/>
          </a:prstGeom>
          <a:solidFill>
            <a:schemeClr val="accent1">
              <a:lumMod val="50000"/>
            </a:schemeClr>
          </a:solidFill>
          <a:ln w="12700">
            <a:miter lim="400000"/>
          </a:ln>
        </p:spPr>
        <p:txBody>
          <a:bodyPr lIns="45719" rIns="45719" anchor="ctr"/>
          <a:lstStyle/>
          <a:p>
            <a:endParaRPr dirty="0"/>
          </a:p>
        </p:txBody>
      </p:sp>
      <p:sp>
        <p:nvSpPr>
          <p:cNvPr id="131" name="Shape 80"/>
          <p:cNvSpPr/>
          <p:nvPr/>
        </p:nvSpPr>
        <p:spPr>
          <a:xfrm>
            <a:off x="205025" y="263974"/>
            <a:ext cx="83012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US" dirty="0">
                <a:solidFill>
                  <a:schemeClr val="bg1"/>
                </a:solidFill>
              </a:rPr>
              <a:t>Top 10 Customers by Revenue</a:t>
            </a:r>
            <a:endParaRPr dirty="0">
              <a:solidFill>
                <a:schemeClr val="bg1"/>
              </a:solidFill>
            </a:endParaRPr>
          </a:p>
        </p:txBody>
      </p:sp>
      <p:sp>
        <p:nvSpPr>
          <p:cNvPr id="133" name="Shape 82"/>
          <p:cNvSpPr/>
          <p:nvPr/>
        </p:nvSpPr>
        <p:spPr>
          <a:xfrm>
            <a:off x="0" y="832316"/>
            <a:ext cx="3559839" cy="3612752"/>
          </a:xfrm>
          <a:prstGeom prst="rect">
            <a:avLst/>
          </a:prstGeom>
          <a:noFill/>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Insights:</a:t>
            </a:r>
          </a:p>
          <a:p>
            <a:pPr marL="285750" indent="-285750">
              <a:buFont typeface="Arial" panose="020B0604020202020204" pitchFamily="34" charset="0"/>
              <a:buChar char="•"/>
            </a:pPr>
            <a:r>
              <a:rPr lang="en-US" dirty="0"/>
              <a:t>This chart shows that there is no major difference between the top 10 customers in terms of revenue generated.</a:t>
            </a:r>
          </a:p>
          <a:p>
            <a:pPr marL="285750" indent="-285750">
              <a:buFont typeface="Arial" panose="020B0604020202020204" pitchFamily="34" charset="0"/>
              <a:buChar char="•"/>
            </a:pPr>
            <a:r>
              <a:rPr lang="en-US" dirty="0"/>
              <a:t>The average difference between the </a:t>
            </a:r>
            <a:r>
              <a:rPr lang="en-US" dirty="0">
                <a:solidFill>
                  <a:schemeClr val="accent1">
                    <a:lumMod val="75000"/>
                  </a:schemeClr>
                </a:solidFill>
              </a:rPr>
              <a:t>top 10 customers is 15.67%</a:t>
            </a:r>
            <a:r>
              <a:rPr lang="en-US" dirty="0"/>
              <a:t>.</a:t>
            </a:r>
          </a:p>
          <a:p>
            <a:pPr marL="285750" indent="-285750">
              <a:buFont typeface="Arial" panose="020B0604020202020204" pitchFamily="34" charset="0"/>
              <a:buChar char="•"/>
            </a:pPr>
            <a:r>
              <a:rPr lang="en-US" dirty="0"/>
              <a:t>The company can aim to strengthen the relationship with these </a:t>
            </a:r>
            <a:r>
              <a:rPr lang="en-US" dirty="0">
                <a:solidFill>
                  <a:schemeClr val="accent1">
                    <a:lumMod val="75000"/>
                  </a:schemeClr>
                </a:solidFill>
              </a:rPr>
              <a:t>customers to increase customer loyalty and retention</a:t>
            </a:r>
            <a:r>
              <a:rPr lang="en-US" dirty="0"/>
              <a:t>, and </a:t>
            </a:r>
            <a:r>
              <a:rPr lang="en-US" dirty="0">
                <a:solidFill>
                  <a:schemeClr val="accent1">
                    <a:lumMod val="75000"/>
                  </a:schemeClr>
                </a:solidFill>
              </a:rPr>
              <a:t>ultimately drive more sales and revenue</a:t>
            </a:r>
            <a:r>
              <a:rPr lang="en-US" dirty="0"/>
              <a:t> for the company.</a:t>
            </a:r>
          </a:p>
        </p:txBody>
      </p:sp>
      <p:pic>
        <p:nvPicPr>
          <p:cNvPr id="4" name="Picture 3">
            <a:extLst>
              <a:ext uri="{FF2B5EF4-FFF2-40B4-BE49-F238E27FC236}">
                <a16:creationId xmlns:a16="http://schemas.microsoft.com/office/drawing/2014/main" id="{B2383437-7533-4677-B1D7-A1B4A114E30D}"/>
              </a:ext>
            </a:extLst>
          </p:cNvPr>
          <p:cNvPicPr>
            <a:picLocks noChangeAspect="1"/>
          </p:cNvPicPr>
          <p:nvPr/>
        </p:nvPicPr>
        <p:blipFill>
          <a:blip r:embed="rId2"/>
          <a:stretch>
            <a:fillRect/>
          </a:stretch>
        </p:blipFill>
        <p:spPr>
          <a:xfrm>
            <a:off x="3764864" y="832316"/>
            <a:ext cx="5379136" cy="4308302"/>
          </a:xfrm>
          <a:prstGeom prst="rect">
            <a:avLst/>
          </a:prstGeom>
        </p:spPr>
      </p:pic>
    </p:spTree>
    <p:extLst>
      <p:ext uri="{BB962C8B-B14F-4D97-AF65-F5344CB8AC3E}">
        <p14:creationId xmlns:p14="http://schemas.microsoft.com/office/powerpoint/2010/main" val="1193683813"/>
      </p:ext>
    </p:extLst>
  </p:cSld>
  <p:clrMapOvr>
    <a:masterClrMapping/>
  </p:clrMapOvr>
  <mc:AlternateContent xmlns:mc="http://schemas.openxmlformats.org/markup-compatibility/2006">
    <mc:Choice xmlns:p14="http://schemas.microsoft.com/office/powerpoint/2010/main" Requires="p14">
      <p:transition p14:dur="0" advTm="7911"/>
    </mc:Choice>
    <mc:Fallback>
      <p:transition advTm="791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 y="23052"/>
            <a:ext cx="9143999" cy="809264"/>
          </a:xfrm>
          <a:prstGeom prst="rect">
            <a:avLst/>
          </a:prstGeom>
          <a:solidFill>
            <a:schemeClr val="accent1">
              <a:lumMod val="50000"/>
            </a:schemeClr>
          </a:solidFill>
          <a:ln w="12700">
            <a:miter lim="400000"/>
          </a:ln>
        </p:spPr>
        <p:txBody>
          <a:bodyPr lIns="45719" rIns="45719" anchor="ctr"/>
          <a:lstStyle/>
          <a:p>
            <a:endParaRPr dirty="0"/>
          </a:p>
        </p:txBody>
      </p:sp>
      <p:sp>
        <p:nvSpPr>
          <p:cNvPr id="131" name="Shape 80"/>
          <p:cNvSpPr/>
          <p:nvPr/>
        </p:nvSpPr>
        <p:spPr>
          <a:xfrm>
            <a:off x="205025" y="263974"/>
            <a:ext cx="4282800" cy="49241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lang="en-US" dirty="0">
                <a:solidFill>
                  <a:schemeClr val="bg1"/>
                </a:solidFill>
              </a:rPr>
              <a:t>Total Revenue by Country</a:t>
            </a:r>
            <a:endParaRPr dirty="0">
              <a:solidFill>
                <a:schemeClr val="bg1"/>
              </a:solidFill>
            </a:endParaRPr>
          </a:p>
        </p:txBody>
      </p:sp>
      <p:sp>
        <p:nvSpPr>
          <p:cNvPr id="133" name="Shape 82"/>
          <p:cNvSpPr/>
          <p:nvPr/>
        </p:nvSpPr>
        <p:spPr>
          <a:xfrm>
            <a:off x="0" y="832316"/>
            <a:ext cx="3559839" cy="4409123"/>
          </a:xfrm>
          <a:prstGeom prst="rect">
            <a:avLst/>
          </a:prstGeom>
          <a:noFill/>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Insights:</a:t>
            </a:r>
          </a:p>
          <a:p>
            <a:pPr marL="285750" indent="-285750">
              <a:buFont typeface="Arial" panose="020B0604020202020204" pitchFamily="34" charset="0"/>
              <a:buChar char="•"/>
            </a:pPr>
            <a:r>
              <a:rPr lang="en-US" sz="1400" dirty="0"/>
              <a:t>This Map chart shows and compare the </a:t>
            </a:r>
            <a:r>
              <a:rPr lang="en-US" sz="1400" dirty="0">
                <a:solidFill>
                  <a:schemeClr val="accent1">
                    <a:lumMod val="75000"/>
                  </a:schemeClr>
                </a:solidFill>
              </a:rPr>
              <a:t>country that have produced the highest revenue to those that have not.</a:t>
            </a:r>
          </a:p>
          <a:p>
            <a:pPr marL="285750" indent="-285750">
              <a:buFont typeface="Arial" panose="020B0604020202020204" pitchFamily="34" charset="0"/>
              <a:buChar char="•"/>
            </a:pPr>
            <a:r>
              <a:rPr lang="en-US" sz="1400" dirty="0"/>
              <a:t>The Map also reveals that majority of </a:t>
            </a:r>
            <a:r>
              <a:rPr lang="en-US" sz="1400" dirty="0">
                <a:solidFill>
                  <a:schemeClr val="accent1">
                    <a:lumMod val="75000"/>
                  </a:schemeClr>
                </a:solidFill>
              </a:rPr>
              <a:t>sales occur in the European region,</a:t>
            </a:r>
            <a:r>
              <a:rPr lang="en-US" sz="1400" dirty="0"/>
              <a:t> with only a small number in the </a:t>
            </a:r>
            <a:r>
              <a:rPr lang="en-US" sz="1400" dirty="0">
                <a:solidFill>
                  <a:schemeClr val="accent1">
                    <a:lumMod val="75000"/>
                  </a:schemeClr>
                </a:solidFill>
              </a:rPr>
              <a:t>American region</a:t>
            </a:r>
            <a:r>
              <a:rPr lang="en-US" sz="1400" dirty="0"/>
              <a:t>.</a:t>
            </a:r>
          </a:p>
          <a:p>
            <a:pPr marL="285750" indent="-285750">
              <a:buFont typeface="Arial" panose="020B0604020202020204" pitchFamily="34" charset="0"/>
              <a:buChar char="•"/>
            </a:pPr>
            <a:r>
              <a:rPr lang="en-US" sz="1400" dirty="0"/>
              <a:t>The Map shows that there is no market for the items in </a:t>
            </a:r>
            <a:r>
              <a:rPr lang="en-US" sz="1400" dirty="0">
                <a:solidFill>
                  <a:schemeClr val="accent1">
                    <a:lumMod val="75000"/>
                  </a:schemeClr>
                </a:solidFill>
              </a:rPr>
              <a:t>Russia, Asia and Africa</a:t>
            </a:r>
            <a:r>
              <a:rPr lang="en-US" sz="1400" dirty="0"/>
              <a:t>.</a:t>
            </a:r>
          </a:p>
          <a:p>
            <a:pPr marL="285750" indent="-285750">
              <a:buFont typeface="Arial" panose="020B0604020202020204" pitchFamily="34" charset="0"/>
              <a:buChar char="•"/>
            </a:pPr>
            <a:r>
              <a:rPr lang="en-US" sz="1400" dirty="0"/>
              <a:t>The company can focus more on the </a:t>
            </a:r>
            <a:r>
              <a:rPr lang="en-US" sz="1400" dirty="0">
                <a:solidFill>
                  <a:schemeClr val="accent1">
                    <a:lumMod val="75000"/>
                  </a:schemeClr>
                </a:solidFill>
              </a:rPr>
              <a:t>European market</a:t>
            </a:r>
            <a:r>
              <a:rPr lang="en-US" sz="1400" dirty="0"/>
              <a:t> and dive deeper into countries in the region to come up with strategies that will maximize sales from each country in the </a:t>
            </a:r>
            <a:r>
              <a:rPr lang="en-US" sz="1400" dirty="0">
                <a:solidFill>
                  <a:schemeClr val="accent1">
                    <a:lumMod val="75000"/>
                  </a:schemeClr>
                </a:solidFill>
              </a:rPr>
              <a:t>region alongside Australia and Japan.</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0B9188E-ED3B-4CEE-8868-0177A8E6BAEE}"/>
              </a:ext>
            </a:extLst>
          </p:cNvPr>
          <p:cNvPicPr>
            <a:picLocks noChangeAspect="1"/>
          </p:cNvPicPr>
          <p:nvPr/>
        </p:nvPicPr>
        <p:blipFill>
          <a:blip r:embed="rId2"/>
          <a:stretch>
            <a:fillRect/>
          </a:stretch>
        </p:blipFill>
        <p:spPr>
          <a:xfrm>
            <a:off x="3764862" y="832316"/>
            <a:ext cx="5379138" cy="4311184"/>
          </a:xfrm>
          <a:prstGeom prst="rect">
            <a:avLst/>
          </a:prstGeom>
        </p:spPr>
      </p:pic>
    </p:spTree>
    <p:extLst>
      <p:ext uri="{BB962C8B-B14F-4D97-AF65-F5344CB8AC3E}">
        <p14:creationId xmlns:p14="http://schemas.microsoft.com/office/powerpoint/2010/main" val="397289163"/>
      </p:ext>
    </p:extLst>
  </p:cSld>
  <p:clrMapOvr>
    <a:masterClrMapping/>
  </p:clrMapOvr>
  <mc:AlternateContent xmlns:mc="http://schemas.openxmlformats.org/markup-compatibility/2006">
    <mc:Choice xmlns:p14="http://schemas.microsoft.com/office/powerpoint/2010/main" Requires="p14">
      <p:transition p14:dur="0" advTm="10790"/>
    </mc:Choice>
    <mc:Fallback>
      <p:transition advTm="107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 y="0"/>
            <a:ext cx="9143999" cy="809264"/>
          </a:xfrm>
          <a:prstGeom prst="rect">
            <a:avLst/>
          </a:prstGeom>
          <a:solidFill>
            <a:schemeClr val="accent1">
              <a:lumMod val="50000"/>
            </a:schemeClr>
          </a:solidFill>
          <a:ln w="12700">
            <a:miter lim="400000"/>
          </a:ln>
        </p:spPr>
        <p:txBody>
          <a:bodyPr lIns="45719" rIns="45719" anchor="ctr"/>
          <a:lstStyle/>
          <a:p>
            <a:endParaRPr dirty="0"/>
          </a:p>
        </p:txBody>
      </p:sp>
      <p:sp>
        <p:nvSpPr>
          <p:cNvPr id="131" name="Shape 80"/>
          <p:cNvSpPr/>
          <p:nvPr/>
        </p:nvSpPr>
        <p:spPr>
          <a:xfrm>
            <a:off x="205025" y="263974"/>
            <a:ext cx="428280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US" dirty="0">
                <a:solidFill>
                  <a:schemeClr val="bg1"/>
                </a:solidFill>
              </a:rPr>
              <a:t>Top Recommendations</a:t>
            </a:r>
            <a:endParaRPr dirty="0">
              <a:solidFill>
                <a:schemeClr val="bg1"/>
              </a:solidFill>
            </a:endParaRPr>
          </a:p>
        </p:txBody>
      </p:sp>
      <p:sp>
        <p:nvSpPr>
          <p:cNvPr id="133" name="Shape 82"/>
          <p:cNvSpPr/>
          <p:nvPr/>
        </p:nvSpPr>
        <p:spPr>
          <a:xfrm>
            <a:off x="-1" y="832316"/>
            <a:ext cx="9143999" cy="4320638"/>
          </a:xfrm>
          <a:prstGeom prst="rect">
            <a:avLst/>
          </a:prstGeom>
          <a:noFill/>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dirty="0"/>
              <a:t>The company should do a deeper research and analysis on products that are usually in high demand during low-sales months to come up with strategies for marketing these products.</a:t>
            </a:r>
          </a:p>
          <a:p>
            <a:pPr marL="285750" indent="-285750">
              <a:buFont typeface="Arial" panose="020B0604020202020204" pitchFamily="34" charset="0"/>
              <a:buChar char="•"/>
            </a:pPr>
            <a:r>
              <a:rPr lang="en-US" sz="1600" dirty="0"/>
              <a:t>The company should come up with strategies that aim at stocking and advertising seasonal products to maximize sales when the demand for these goods goes up.</a:t>
            </a:r>
          </a:p>
          <a:p>
            <a:pPr marL="285750" indent="-285750">
              <a:buFont typeface="Arial" panose="020B0604020202020204" pitchFamily="34" charset="0"/>
              <a:buChar char="•"/>
            </a:pPr>
            <a:r>
              <a:rPr lang="en-US" sz="1600" dirty="0"/>
              <a:t>To Strengthen customer relationship with the company, the marketing team should derive a strategy to compensate and incentivizing top revenue generating customers.</a:t>
            </a:r>
          </a:p>
          <a:p>
            <a:pPr marL="285750" indent="-285750">
              <a:buFont typeface="Arial" panose="020B0604020202020204" pitchFamily="34" charset="0"/>
              <a:buChar char="•"/>
            </a:pPr>
            <a:r>
              <a:rPr lang="en-US" sz="1600" dirty="0"/>
              <a:t>The European market has more opportunities for growth and the company should develop more strategies to increase its potentials in the region as well as plans to increase growth rate in other regions.</a:t>
            </a:r>
          </a:p>
          <a:p>
            <a:pPr marL="285750" indent="-285750">
              <a:buFont typeface="Arial" panose="020B0604020202020204" pitchFamily="34" charset="0"/>
              <a:buChar char="•"/>
            </a:pPr>
            <a:r>
              <a:rPr lang="en-US" sz="1600" dirty="0"/>
              <a:t>The company should do a deeper dive into the type of products and the revenue generated from these product in relation to each region. This will help in developing marketing specific for growth in these region.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5156764"/>
      </p:ext>
    </p:extLst>
  </p:cSld>
  <p:clrMapOvr>
    <a:masterClrMapping/>
  </p:clrMapOvr>
  <mc:AlternateContent xmlns:mc="http://schemas.openxmlformats.org/markup-compatibility/2006">
    <mc:Choice xmlns:p14="http://schemas.microsoft.com/office/powerpoint/2010/main" Requires="p14">
      <p:transition p14:dur="0" advTm="5983"/>
    </mc:Choice>
    <mc:Fallback>
      <p:transition advTm="5983"/>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609</TotalTime>
  <Words>730</Words>
  <Application>Microsoft Office PowerPoint</Application>
  <PresentationFormat>On-screen Show (16:9)</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Collins Ehigiegba</dc:creator>
  <cp:lastModifiedBy>Collins</cp:lastModifiedBy>
  <cp:revision>14</cp:revision>
  <dcterms:modified xsi:type="dcterms:W3CDTF">2023-11-06T16:22:35Z</dcterms:modified>
</cp:coreProperties>
</file>