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9" r:id="rId2"/>
    <p:sldId id="11452" r:id="rId3"/>
    <p:sldId id="11451" r:id="rId4"/>
    <p:sldId id="11368" r:id="rId5"/>
    <p:sldId id="267" r:id="rId6"/>
  </p:sldIdLst>
  <p:sldSz cx="12192000" cy="6858000"/>
  <p:notesSz cx="6858000" cy="9144000"/>
  <p:custDataLst>
    <p:tags r:id="rId8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5A23D"/>
    <a:srgbClr val="B2C248"/>
    <a:srgbClr val="CFD760"/>
    <a:srgbClr val="A6D7E2"/>
    <a:srgbClr val="40A8C0"/>
    <a:srgbClr val="3894AA"/>
    <a:srgbClr val="235D6B"/>
    <a:srgbClr val="256371"/>
    <a:srgbClr val="34899D"/>
    <a:srgbClr val="CAE7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401" autoAdjust="0"/>
    <p:restoredTop sz="94660"/>
  </p:normalViewPr>
  <p:slideViewPr>
    <p:cSldViewPr snapToGrid="0">
      <p:cViewPr varScale="1">
        <p:scale>
          <a:sx n="67" d="100"/>
          <a:sy n="67" d="100"/>
        </p:scale>
        <p:origin x="856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4" d="100"/>
        <a:sy n="74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2AC3A5-6DF8-4816-83D8-4AEE8089E692}" type="datetimeFigureOut">
              <a:rPr lang="zh-CN" altLang="en-US" smtClean="0"/>
              <a:t>2022/2/9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38BB25-3984-4E5D-8DF7-C33CEBA952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40014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38BB25-3984-4E5D-8DF7-C33CEBA9527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6422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F4CFB2-C55E-41FC-9828-D4E0DB74211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01523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38BB25-3984-4E5D-8DF7-C33CEBA9527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5032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:split orient="vert"/>
      </p:transition>
    </mc:Choice>
    <mc:Fallback xmlns="">
      <p:transition spd="slow" advClick="0" advTm="0">
        <p:split orient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211868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:split orient="vert"/>
      </p:transition>
    </mc:Choice>
    <mc:Fallback xmlns="">
      <p:transition spd="slow" advClick="0" advTm="0">
        <p:split orient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375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:split orient="vert"/>
      </p:transition>
    </mc:Choice>
    <mc:Fallback xmlns="">
      <p:transition spd="slow" advClick="0" advTm="0">
        <p:split orient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2A4E8-E49F-4FE4-8AA0-E05B91831C19}" type="datetimeFigureOut">
              <a:rPr lang="zh-CN" altLang="en-US" smtClean="0"/>
              <a:t>2022/2/9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5E78D-7E2F-4D93-A138-CDA2183A4E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0011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:split orient="vert"/>
      </p:transition>
    </mc:Choice>
    <mc:Fallback xmlns="">
      <p:transition spd="slow" advClick="0" advTm="0">
        <p:split orient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318000" y="2971800"/>
            <a:ext cx="355600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感谢您下载包图网平台上提供的</a:t>
            </a:r>
            <a:r>
              <a:rPr lang="en-US" altLang="zh-CN" sz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PPT</a:t>
            </a:r>
            <a:r>
              <a:rPr lang="zh-CN" altLang="en-US" sz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作品，为了您和包图网以及原创作者的利益，请勿复制、传播、销售，否则将承担法律责任！包图网将对作品进行维权，按照传播下载次数进行十倍的索取赔偿！</a:t>
            </a:r>
          </a:p>
          <a:p>
            <a:r>
              <a:rPr lang="en-US" altLang="zh-CN" sz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ibaotu.com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</p:sldLayoutIdLst>
  <mc:AlternateContent xmlns:mc="http://schemas.openxmlformats.org/markup-compatibility/2006" xmlns:p14="http://schemas.microsoft.com/office/powerpoint/2010/main">
    <mc:Choice Requires="p14">
      <p:transition spd="slow" p14:dur="1250" advClick="0" advTm="0">
        <p:split orient="vert"/>
      </p:transition>
    </mc:Choice>
    <mc:Fallback xmlns="">
      <p:transition spd="slow" advClick="0" advTm="0">
        <p:split orient="vert"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neuromusic/avocado-prices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B2C2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2494278" y="4532811"/>
            <a:ext cx="838998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latin typeface="Cambria" panose="02040503050406030204" pitchFamily="18" charset="0"/>
                <a:ea typeface="Cambria" panose="02040503050406030204" pitchFamily="18" charset="0"/>
                <a:sym typeface="FZHei-B01S" panose="02010601030101010101" pitchFamily="2" charset="-122"/>
              </a:rPr>
              <a:t>How Avocado Forecasting Supports Walmart’s Purchasing Decisions</a:t>
            </a:r>
            <a:endParaRPr lang="zh-CN" altLang="en-US" sz="4000" b="1" dirty="0">
              <a:latin typeface="Cambria" panose="02040503050406030204" pitchFamily="18" charset="0"/>
              <a:sym typeface="FZHei-B01S" panose="02010601030101010101" pitchFamily="2" charset="-122"/>
            </a:endParaRPr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5002" y="1252305"/>
            <a:ext cx="3235424" cy="3257892"/>
          </a:xfrm>
          <a:prstGeom prst="rect">
            <a:avLst/>
          </a:prstGeom>
        </p:spPr>
      </p:pic>
      <p:cxnSp>
        <p:nvCxnSpPr>
          <p:cNvPr id="45" name="直接连接符 44"/>
          <p:cNvCxnSpPr/>
          <p:nvPr/>
        </p:nvCxnSpPr>
        <p:spPr>
          <a:xfrm>
            <a:off x="3435531" y="1188719"/>
            <a:ext cx="0" cy="12801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2995748" y="687976"/>
            <a:ext cx="0" cy="5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>
            <a:off x="2995748" y="1375953"/>
            <a:ext cx="0" cy="5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>
            <a:off x="2995748" y="2063930"/>
            <a:ext cx="0" cy="5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>
            <a:off x="2625633" y="2582090"/>
            <a:ext cx="0" cy="36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>
            <a:off x="1432560" y="5194662"/>
            <a:ext cx="0" cy="12801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>
            <a:off x="1061718" y="4280262"/>
            <a:ext cx="0" cy="18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>
            <a:off x="1061718" y="4632196"/>
            <a:ext cx="0" cy="5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1061718" y="5344130"/>
            <a:ext cx="0" cy="36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>
            <a:off x="1061718" y="5876065"/>
            <a:ext cx="0" cy="5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/>
        </p:nvCxnSpPr>
        <p:spPr>
          <a:xfrm>
            <a:off x="1061718" y="6588000"/>
            <a:ext cx="0" cy="5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组合 58"/>
          <p:cNvGrpSpPr/>
          <p:nvPr/>
        </p:nvGrpSpPr>
        <p:grpSpPr>
          <a:xfrm>
            <a:off x="9643292" y="1171300"/>
            <a:ext cx="360000" cy="360000"/>
            <a:chOff x="10528663" y="2230843"/>
            <a:chExt cx="360000" cy="360000"/>
          </a:xfrm>
        </p:grpSpPr>
        <p:cxnSp>
          <p:nvCxnSpPr>
            <p:cNvPr id="57" name="直接连接符 56"/>
            <p:cNvCxnSpPr/>
            <p:nvPr/>
          </p:nvCxnSpPr>
          <p:spPr>
            <a:xfrm>
              <a:off x="10708663" y="2230843"/>
              <a:ext cx="0" cy="360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/>
            <p:nvPr/>
          </p:nvCxnSpPr>
          <p:spPr>
            <a:xfrm>
              <a:off x="10528663" y="2410843"/>
              <a:ext cx="360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组合 59"/>
          <p:cNvGrpSpPr/>
          <p:nvPr/>
        </p:nvGrpSpPr>
        <p:grpSpPr>
          <a:xfrm>
            <a:off x="1159692" y="656043"/>
            <a:ext cx="360000" cy="360000"/>
            <a:chOff x="10528663" y="2230843"/>
            <a:chExt cx="360000" cy="360000"/>
          </a:xfrm>
        </p:grpSpPr>
        <p:cxnSp>
          <p:nvCxnSpPr>
            <p:cNvPr id="61" name="直接连接符 60"/>
            <p:cNvCxnSpPr/>
            <p:nvPr/>
          </p:nvCxnSpPr>
          <p:spPr>
            <a:xfrm>
              <a:off x="10708663" y="2230843"/>
              <a:ext cx="0" cy="360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/>
            <p:nvPr/>
          </p:nvCxnSpPr>
          <p:spPr>
            <a:xfrm>
              <a:off x="10528663" y="2410843"/>
              <a:ext cx="360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3" name="直接连接符 62"/>
          <p:cNvCxnSpPr/>
          <p:nvPr/>
        </p:nvCxnSpPr>
        <p:spPr>
          <a:xfrm>
            <a:off x="10884262" y="4503782"/>
            <a:ext cx="0" cy="5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/>
          <p:nvPr/>
        </p:nvCxnSpPr>
        <p:spPr>
          <a:xfrm>
            <a:off x="10884262" y="5191759"/>
            <a:ext cx="0" cy="72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>
            <a:off x="11268890" y="5782491"/>
            <a:ext cx="0" cy="36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立方体 65"/>
          <p:cNvSpPr/>
          <p:nvPr/>
        </p:nvSpPr>
        <p:spPr>
          <a:xfrm rot="759971">
            <a:off x="1378857" y="2021113"/>
            <a:ext cx="377371" cy="360000"/>
          </a:xfrm>
          <a:prstGeom prst="cube">
            <a:avLst>
              <a:gd name="adj" fmla="val 29032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67" name="立方体 66"/>
          <p:cNvSpPr/>
          <p:nvPr/>
        </p:nvSpPr>
        <p:spPr>
          <a:xfrm rot="20629588">
            <a:off x="9662465" y="3977376"/>
            <a:ext cx="377371" cy="360000"/>
          </a:xfrm>
          <a:prstGeom prst="cube">
            <a:avLst>
              <a:gd name="adj" fmla="val 29032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68" name="弧形 67"/>
          <p:cNvSpPr/>
          <p:nvPr/>
        </p:nvSpPr>
        <p:spPr>
          <a:xfrm>
            <a:off x="1422401" y="4702628"/>
            <a:ext cx="360000" cy="360000"/>
          </a:xfrm>
          <a:prstGeom prst="arc">
            <a:avLst>
              <a:gd name="adj1" fmla="val 16200000"/>
              <a:gd name="adj2" fmla="val 5786267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69" name="弧形 68"/>
          <p:cNvSpPr/>
          <p:nvPr/>
        </p:nvSpPr>
        <p:spPr>
          <a:xfrm rot="16200000">
            <a:off x="8396515" y="3751943"/>
            <a:ext cx="360000" cy="360000"/>
          </a:xfrm>
          <a:prstGeom prst="arc">
            <a:avLst>
              <a:gd name="adj1" fmla="val 16200000"/>
              <a:gd name="adj2" fmla="val 5786267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cxnSp>
        <p:nvCxnSpPr>
          <p:cNvPr id="70" name="直接连接符 69"/>
          <p:cNvCxnSpPr/>
          <p:nvPr/>
        </p:nvCxnSpPr>
        <p:spPr>
          <a:xfrm>
            <a:off x="8540205" y="-270000"/>
            <a:ext cx="0" cy="5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/>
          <p:nvPr/>
        </p:nvCxnSpPr>
        <p:spPr>
          <a:xfrm>
            <a:off x="8540205" y="417977"/>
            <a:ext cx="0" cy="72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/>
          <p:nvPr/>
        </p:nvCxnSpPr>
        <p:spPr>
          <a:xfrm>
            <a:off x="8924833" y="1008709"/>
            <a:ext cx="0" cy="36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/>
          <p:nvPr/>
        </p:nvCxnSpPr>
        <p:spPr>
          <a:xfrm>
            <a:off x="8532948" y="1330959"/>
            <a:ext cx="0" cy="5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/>
          <p:nvPr/>
        </p:nvCxnSpPr>
        <p:spPr>
          <a:xfrm>
            <a:off x="8924834" y="1528353"/>
            <a:ext cx="0" cy="5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5F223AC-D1E1-43F3-9045-50FEC9235DEB}"/>
              </a:ext>
            </a:extLst>
          </p:cNvPr>
          <p:cNvSpPr txBox="1"/>
          <p:nvPr/>
        </p:nvSpPr>
        <p:spPr>
          <a:xfrm>
            <a:off x="6096000" y="5875993"/>
            <a:ext cx="55046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Group 5: </a:t>
            </a:r>
          </a:p>
          <a:p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Yuchen Gu, </a:t>
            </a:r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Quanfeng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Li, Wenjie Wu, Tingting Xie </a:t>
            </a:r>
          </a:p>
        </p:txBody>
      </p:sp>
    </p:spTree>
    <p:extLst>
      <p:ext uri="{BB962C8B-B14F-4D97-AF65-F5344CB8AC3E}">
        <p14:creationId xmlns:p14="http://schemas.microsoft.com/office/powerpoint/2010/main" val="1889195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ïṣḷiḋe"/>
          <p:cNvSpPr/>
          <p:nvPr/>
        </p:nvSpPr>
        <p:spPr>
          <a:xfrm rot="10800000">
            <a:off x="6294940" y="2350045"/>
            <a:ext cx="1693051" cy="1693051"/>
          </a:xfrm>
          <a:prstGeom prst="teardrop">
            <a:avLst/>
          </a:prstGeom>
          <a:solidFill>
            <a:srgbClr val="B2C2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dirty="0">
              <a:latin typeface="Cambria" panose="02040503050406030204" pitchFamily="18" charset="0"/>
              <a:ea typeface="微软雅黑" panose="020B0503020204020204" pitchFamily="34" charset="-122"/>
              <a:cs typeface="Arial" panose="020B0604020202020204" pitchFamily="34" charset="0"/>
              <a:sym typeface="FZHei-B01S" panose="02010601030101010101" pitchFamily="2" charset="-122"/>
            </a:endParaRPr>
          </a:p>
        </p:txBody>
      </p:sp>
      <p:sp>
        <p:nvSpPr>
          <p:cNvPr id="5" name="îSḻiḋê"/>
          <p:cNvSpPr/>
          <p:nvPr/>
        </p:nvSpPr>
        <p:spPr>
          <a:xfrm>
            <a:off x="4372531" y="2355502"/>
            <a:ext cx="1693051" cy="1693051"/>
          </a:xfrm>
          <a:prstGeom prst="teardrop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dirty="0">
              <a:latin typeface="Cambria" panose="02040503050406030204" pitchFamily="18" charset="0"/>
              <a:ea typeface="微软雅黑" panose="020B0503020204020204" pitchFamily="34" charset="-122"/>
              <a:cs typeface="Arial" panose="020B0604020202020204" pitchFamily="34" charset="0"/>
              <a:sym typeface="FZHei-B01S" panose="02010601030101010101" pitchFamily="2" charset="-122"/>
            </a:endParaRPr>
          </a:p>
        </p:txBody>
      </p:sp>
      <p:sp>
        <p:nvSpPr>
          <p:cNvPr id="6" name="íšḻíḋé"/>
          <p:cNvSpPr txBox="1"/>
          <p:nvPr/>
        </p:nvSpPr>
        <p:spPr>
          <a:xfrm>
            <a:off x="6644929" y="2782563"/>
            <a:ext cx="985793" cy="828014"/>
          </a:xfrm>
          <a:prstGeom prst="rect">
            <a:avLst/>
          </a:prstGeom>
          <a:noFill/>
        </p:spPr>
        <p:txBody>
          <a:bodyPr wrap="none" anchor="ctr" anchorCtr="1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Cambria" panose="02040503050406030204" pitchFamily="18" charset="0"/>
                <a:ea typeface="微软雅黑" panose="020B0503020204020204" pitchFamily="34" charset="-122"/>
                <a:cs typeface="Arial" panose="020B0604020202020204" pitchFamily="34" charset="0"/>
                <a:sym typeface="FZHei-B01S" panose="02010601030101010101" pitchFamily="2" charset="-122"/>
              </a:rPr>
              <a:t>Why </a:t>
            </a:r>
          </a:p>
          <a:p>
            <a:pPr algn="ctr"/>
            <a:r>
              <a:rPr lang="en-US" altLang="zh-CN" b="1" dirty="0">
                <a:solidFill>
                  <a:schemeClr val="bg1"/>
                </a:solidFill>
                <a:latin typeface="Cambria" panose="02040503050406030204" pitchFamily="18" charset="0"/>
                <a:ea typeface="微软雅黑" panose="020B0503020204020204" pitchFamily="34" charset="-122"/>
                <a:cs typeface="Arial" panose="020B0604020202020204" pitchFamily="34" charset="0"/>
                <a:sym typeface="FZHei-B01S" panose="02010601030101010101" pitchFamily="2" charset="-122"/>
              </a:rPr>
              <a:t>Forecasting </a:t>
            </a:r>
          </a:p>
          <a:p>
            <a:pPr algn="ctr"/>
            <a:r>
              <a:rPr lang="en-US" altLang="zh-CN" b="1" dirty="0">
                <a:solidFill>
                  <a:schemeClr val="bg1"/>
                </a:solidFill>
                <a:latin typeface="Cambria" panose="02040503050406030204" pitchFamily="18" charset="0"/>
                <a:ea typeface="微软雅黑" panose="020B0503020204020204" pitchFamily="34" charset="-122"/>
                <a:cs typeface="Arial" panose="020B0604020202020204" pitchFamily="34" charset="0"/>
                <a:sym typeface="FZHei-B01S" panose="02010601030101010101" pitchFamily="2" charset="-122"/>
              </a:rPr>
              <a:t>in R?</a:t>
            </a:r>
            <a:endParaRPr lang="zh-CN" altLang="en-US" b="1" dirty="0">
              <a:solidFill>
                <a:schemeClr val="bg1"/>
              </a:solidFill>
              <a:latin typeface="Cambria" panose="02040503050406030204" pitchFamily="18" charset="0"/>
              <a:ea typeface="微软雅黑" panose="020B0503020204020204" pitchFamily="34" charset="-122"/>
              <a:cs typeface="Arial" panose="020B0604020202020204" pitchFamily="34" charset="0"/>
              <a:sym typeface="FZHei-B01S" panose="02010601030101010101" pitchFamily="2" charset="-122"/>
            </a:endParaRPr>
          </a:p>
        </p:txBody>
      </p:sp>
      <p:sp>
        <p:nvSpPr>
          <p:cNvPr id="9" name="îṩ1iḑe"/>
          <p:cNvSpPr/>
          <p:nvPr/>
        </p:nvSpPr>
        <p:spPr>
          <a:xfrm>
            <a:off x="583955" y="4188115"/>
            <a:ext cx="2702797" cy="447053"/>
          </a:xfrm>
          <a:prstGeom prst="rect">
            <a:avLst/>
          </a:prstGeom>
          <a:noFill/>
          <a:ln>
            <a:noFill/>
          </a:ln>
        </p:spPr>
        <p:txBody>
          <a:bodyPr wrap="none" lIns="91412" tIns="45700" rIns="91412" bIns="45700" anchor="t" anchorCtr="0">
            <a:normAutofit/>
          </a:bodyPr>
          <a:lstStyle/>
          <a:p>
            <a:pPr>
              <a:buSzPct val="25000"/>
            </a:pPr>
            <a:endParaRPr lang="zh-CN" altLang="en-US" b="1" dirty="0">
              <a:latin typeface="Cambria" panose="02040503050406030204" pitchFamily="18" charset="0"/>
              <a:ea typeface="微软雅黑" panose="020B0503020204020204" pitchFamily="34" charset="-122"/>
              <a:cs typeface="Arial" panose="020B0604020202020204" pitchFamily="34" charset="0"/>
              <a:sym typeface="FZHei-B01S" panose="02010601030101010101" pitchFamily="2" charset="-122"/>
            </a:endParaRPr>
          </a:p>
        </p:txBody>
      </p:sp>
      <p:sp>
        <p:nvSpPr>
          <p:cNvPr id="14" name="išlîḑê"/>
          <p:cNvSpPr/>
          <p:nvPr/>
        </p:nvSpPr>
        <p:spPr>
          <a:xfrm>
            <a:off x="3925571" y="1749097"/>
            <a:ext cx="472714" cy="472714"/>
          </a:xfrm>
          <a:prstGeom prst="ellipse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dirty="0">
              <a:latin typeface="Cambria" panose="02040503050406030204" pitchFamily="18" charset="0"/>
              <a:ea typeface="微软雅黑" panose="020B0503020204020204" pitchFamily="34" charset="-122"/>
              <a:cs typeface="Arial" panose="020B0604020202020204" pitchFamily="34" charset="0"/>
              <a:sym typeface="FZHei-B01S" panose="02010601030101010101" pitchFamily="2" charset="-122"/>
            </a:endParaRPr>
          </a:p>
        </p:txBody>
      </p:sp>
      <p:sp>
        <p:nvSpPr>
          <p:cNvPr id="16" name="îṡľîḑê"/>
          <p:cNvSpPr/>
          <p:nvPr/>
        </p:nvSpPr>
        <p:spPr>
          <a:xfrm>
            <a:off x="3880270" y="3880297"/>
            <a:ext cx="472714" cy="472714"/>
          </a:xfrm>
          <a:prstGeom prst="ellipse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dirty="0">
              <a:latin typeface="Cambria" panose="02040503050406030204" pitchFamily="18" charset="0"/>
              <a:ea typeface="微软雅黑" panose="020B0503020204020204" pitchFamily="34" charset="-122"/>
              <a:cs typeface="Arial" panose="020B0604020202020204" pitchFamily="34" charset="0"/>
              <a:sym typeface="FZHei-B01S" panose="02010601030101010101" pitchFamily="2" charset="-122"/>
            </a:endParaRPr>
          </a:p>
        </p:txBody>
      </p:sp>
      <p:sp>
        <p:nvSpPr>
          <p:cNvPr id="17" name="îSḷíḓê"/>
          <p:cNvSpPr/>
          <p:nvPr/>
        </p:nvSpPr>
        <p:spPr>
          <a:xfrm>
            <a:off x="4063622" y="1892146"/>
            <a:ext cx="196614" cy="18661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800" y="63664"/>
                </a:moveTo>
                <a:lnTo>
                  <a:pt x="119800" y="63664"/>
                </a:lnTo>
                <a:cubicBezTo>
                  <a:pt x="119800" y="66596"/>
                  <a:pt x="118405" y="69528"/>
                  <a:pt x="114219" y="69528"/>
                </a:cubicBezTo>
                <a:cubicBezTo>
                  <a:pt x="112823" y="69528"/>
                  <a:pt x="111428" y="68062"/>
                  <a:pt x="111428" y="68062"/>
                </a:cubicBezTo>
                <a:lnTo>
                  <a:pt x="111428" y="68062"/>
                </a:lnTo>
                <a:cubicBezTo>
                  <a:pt x="60598" y="14869"/>
                  <a:pt x="60598" y="14869"/>
                  <a:pt x="60598" y="14869"/>
                </a:cubicBezTo>
                <a:lnTo>
                  <a:pt x="60598" y="14869"/>
                </a:lnTo>
                <a:lnTo>
                  <a:pt x="60598" y="14869"/>
                </a:lnTo>
                <a:lnTo>
                  <a:pt x="60598" y="14869"/>
                </a:lnTo>
                <a:cubicBezTo>
                  <a:pt x="9966" y="68062"/>
                  <a:pt x="9966" y="68062"/>
                  <a:pt x="9966" y="68062"/>
                </a:cubicBezTo>
                <a:lnTo>
                  <a:pt x="9966" y="68062"/>
                </a:lnTo>
                <a:cubicBezTo>
                  <a:pt x="8571" y="68062"/>
                  <a:pt x="7176" y="69528"/>
                  <a:pt x="5780" y="69528"/>
                </a:cubicBezTo>
                <a:cubicBezTo>
                  <a:pt x="2990" y="69528"/>
                  <a:pt x="0" y="66596"/>
                  <a:pt x="0" y="63664"/>
                </a:cubicBezTo>
                <a:cubicBezTo>
                  <a:pt x="0" y="62198"/>
                  <a:pt x="0" y="60523"/>
                  <a:pt x="1395" y="59057"/>
                </a:cubicBezTo>
                <a:cubicBezTo>
                  <a:pt x="56411" y="1465"/>
                  <a:pt x="56411" y="1465"/>
                  <a:pt x="56411" y="1465"/>
                </a:cubicBezTo>
                <a:cubicBezTo>
                  <a:pt x="57807" y="0"/>
                  <a:pt x="59202" y="0"/>
                  <a:pt x="60598" y="0"/>
                </a:cubicBezTo>
                <a:lnTo>
                  <a:pt x="60598" y="0"/>
                </a:lnTo>
                <a:lnTo>
                  <a:pt x="60598" y="0"/>
                </a:lnTo>
                <a:lnTo>
                  <a:pt x="60598" y="0"/>
                </a:lnTo>
                <a:lnTo>
                  <a:pt x="60598" y="0"/>
                </a:lnTo>
                <a:lnTo>
                  <a:pt x="60598" y="0"/>
                </a:lnTo>
                <a:lnTo>
                  <a:pt x="60598" y="0"/>
                </a:lnTo>
                <a:lnTo>
                  <a:pt x="60598" y="0"/>
                </a:lnTo>
                <a:cubicBezTo>
                  <a:pt x="61993" y="0"/>
                  <a:pt x="63388" y="1465"/>
                  <a:pt x="64784" y="1465"/>
                </a:cubicBezTo>
                <a:lnTo>
                  <a:pt x="64784" y="1465"/>
                </a:lnTo>
                <a:cubicBezTo>
                  <a:pt x="85913" y="25130"/>
                  <a:pt x="85913" y="25130"/>
                  <a:pt x="85913" y="25130"/>
                </a:cubicBezTo>
                <a:cubicBezTo>
                  <a:pt x="85913" y="19267"/>
                  <a:pt x="85913" y="19267"/>
                  <a:pt x="85913" y="19267"/>
                </a:cubicBezTo>
                <a:cubicBezTo>
                  <a:pt x="85913" y="16335"/>
                  <a:pt x="88903" y="13193"/>
                  <a:pt x="91694" y="13193"/>
                </a:cubicBezTo>
                <a:cubicBezTo>
                  <a:pt x="95880" y="13193"/>
                  <a:pt x="97275" y="16335"/>
                  <a:pt x="97275" y="19267"/>
                </a:cubicBezTo>
                <a:cubicBezTo>
                  <a:pt x="97275" y="36858"/>
                  <a:pt x="97275" y="36858"/>
                  <a:pt x="97275" y="36858"/>
                </a:cubicBezTo>
                <a:cubicBezTo>
                  <a:pt x="118405" y="59057"/>
                  <a:pt x="118405" y="59057"/>
                  <a:pt x="118405" y="59057"/>
                </a:cubicBezTo>
                <a:lnTo>
                  <a:pt x="118405" y="59057"/>
                </a:lnTo>
                <a:cubicBezTo>
                  <a:pt x="119800" y="60523"/>
                  <a:pt x="119800" y="62198"/>
                  <a:pt x="119800" y="63664"/>
                </a:cubicBezTo>
                <a:close/>
                <a:moveTo>
                  <a:pt x="108438" y="72460"/>
                </a:moveTo>
                <a:lnTo>
                  <a:pt x="108438" y="72460"/>
                </a:lnTo>
                <a:cubicBezTo>
                  <a:pt x="108438" y="90261"/>
                  <a:pt x="108438" y="90261"/>
                  <a:pt x="108438" y="90261"/>
                </a:cubicBezTo>
                <a:cubicBezTo>
                  <a:pt x="108438" y="99057"/>
                  <a:pt x="108438" y="99057"/>
                  <a:pt x="108438" y="99057"/>
                </a:cubicBezTo>
                <a:cubicBezTo>
                  <a:pt x="108438" y="113926"/>
                  <a:pt x="108438" y="113926"/>
                  <a:pt x="108438" y="113926"/>
                </a:cubicBezTo>
                <a:cubicBezTo>
                  <a:pt x="108438" y="118324"/>
                  <a:pt x="107043" y="119790"/>
                  <a:pt x="102857" y="119790"/>
                </a:cubicBezTo>
                <a:cubicBezTo>
                  <a:pt x="91694" y="119790"/>
                  <a:pt x="91694" y="119790"/>
                  <a:pt x="91694" y="119790"/>
                </a:cubicBezTo>
                <a:cubicBezTo>
                  <a:pt x="91694" y="72460"/>
                  <a:pt x="91694" y="72460"/>
                  <a:pt x="91694" y="72460"/>
                </a:cubicBezTo>
                <a:cubicBezTo>
                  <a:pt x="69169" y="72460"/>
                  <a:pt x="69169" y="72460"/>
                  <a:pt x="69169" y="72460"/>
                </a:cubicBezTo>
                <a:cubicBezTo>
                  <a:pt x="69169" y="119790"/>
                  <a:pt x="69169" y="119790"/>
                  <a:pt x="69169" y="119790"/>
                </a:cubicBezTo>
                <a:cubicBezTo>
                  <a:pt x="16943" y="119790"/>
                  <a:pt x="16943" y="119790"/>
                  <a:pt x="16943" y="119790"/>
                </a:cubicBezTo>
                <a:cubicBezTo>
                  <a:pt x="14152" y="119790"/>
                  <a:pt x="11362" y="118324"/>
                  <a:pt x="11362" y="113926"/>
                </a:cubicBezTo>
                <a:cubicBezTo>
                  <a:pt x="11362" y="99057"/>
                  <a:pt x="11362" y="99057"/>
                  <a:pt x="11362" y="99057"/>
                </a:cubicBezTo>
                <a:cubicBezTo>
                  <a:pt x="11362" y="90261"/>
                  <a:pt x="11362" y="90261"/>
                  <a:pt x="11362" y="90261"/>
                </a:cubicBezTo>
                <a:cubicBezTo>
                  <a:pt x="11362" y="72460"/>
                  <a:pt x="11362" y="72460"/>
                  <a:pt x="11362" y="72460"/>
                </a:cubicBezTo>
                <a:cubicBezTo>
                  <a:pt x="60598" y="22198"/>
                  <a:pt x="60598" y="22198"/>
                  <a:pt x="60598" y="22198"/>
                </a:cubicBezTo>
                <a:lnTo>
                  <a:pt x="108438" y="72460"/>
                </a:lnTo>
                <a:close/>
                <a:moveTo>
                  <a:pt x="50830" y="72460"/>
                </a:moveTo>
                <a:lnTo>
                  <a:pt x="50830" y="72460"/>
                </a:lnTo>
                <a:cubicBezTo>
                  <a:pt x="28305" y="72460"/>
                  <a:pt x="28305" y="72460"/>
                  <a:pt x="28305" y="72460"/>
                </a:cubicBezTo>
                <a:cubicBezTo>
                  <a:pt x="28305" y="96125"/>
                  <a:pt x="28305" y="96125"/>
                  <a:pt x="28305" y="96125"/>
                </a:cubicBezTo>
                <a:cubicBezTo>
                  <a:pt x="50830" y="96125"/>
                  <a:pt x="50830" y="96125"/>
                  <a:pt x="50830" y="96125"/>
                </a:cubicBezTo>
                <a:lnTo>
                  <a:pt x="50830" y="7246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anchor="ctr"/>
          <a:lstStyle/>
          <a:p>
            <a:pPr algn="ctr"/>
            <a:endParaRPr dirty="0">
              <a:latin typeface="Cambria" panose="02040503050406030204" pitchFamily="18" charset="0"/>
              <a:ea typeface="微软雅黑" panose="020B0503020204020204" pitchFamily="34" charset="-122"/>
              <a:cs typeface="Arial" panose="020B0604020202020204" pitchFamily="34" charset="0"/>
              <a:sym typeface="FZHei-B01S" panose="02010601030101010101" pitchFamily="2" charset="-122"/>
            </a:endParaRPr>
          </a:p>
        </p:txBody>
      </p:sp>
      <p:sp>
        <p:nvSpPr>
          <p:cNvPr id="18" name="iS1ïḋé"/>
          <p:cNvSpPr/>
          <p:nvPr/>
        </p:nvSpPr>
        <p:spPr>
          <a:xfrm>
            <a:off x="4018321" y="4030522"/>
            <a:ext cx="196614" cy="1722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009" y="65310"/>
                </a:moveTo>
                <a:lnTo>
                  <a:pt x="117009" y="65310"/>
                </a:lnTo>
                <a:lnTo>
                  <a:pt x="117009" y="65310"/>
                </a:lnTo>
                <a:cubicBezTo>
                  <a:pt x="61993" y="91073"/>
                  <a:pt x="61993" y="91073"/>
                  <a:pt x="61993" y="91073"/>
                </a:cubicBezTo>
                <a:lnTo>
                  <a:pt x="61993" y="91073"/>
                </a:lnTo>
                <a:lnTo>
                  <a:pt x="61993" y="91073"/>
                </a:lnTo>
                <a:lnTo>
                  <a:pt x="61993" y="91073"/>
                </a:lnTo>
                <a:cubicBezTo>
                  <a:pt x="61993" y="92655"/>
                  <a:pt x="60598" y="92655"/>
                  <a:pt x="60598" y="92655"/>
                </a:cubicBezTo>
                <a:cubicBezTo>
                  <a:pt x="59202" y="92655"/>
                  <a:pt x="59202" y="92655"/>
                  <a:pt x="57807" y="91073"/>
                </a:cubicBezTo>
                <a:lnTo>
                  <a:pt x="57807" y="91073"/>
                </a:lnTo>
                <a:lnTo>
                  <a:pt x="57807" y="91073"/>
                </a:lnTo>
                <a:lnTo>
                  <a:pt x="57807" y="91073"/>
                </a:lnTo>
                <a:cubicBezTo>
                  <a:pt x="2990" y="65310"/>
                  <a:pt x="2990" y="65310"/>
                  <a:pt x="2990" y="65310"/>
                </a:cubicBezTo>
                <a:lnTo>
                  <a:pt x="2990" y="65310"/>
                </a:lnTo>
                <a:cubicBezTo>
                  <a:pt x="1395" y="65310"/>
                  <a:pt x="0" y="62146"/>
                  <a:pt x="0" y="60564"/>
                </a:cubicBezTo>
                <a:cubicBezTo>
                  <a:pt x="0" y="55819"/>
                  <a:pt x="2990" y="54237"/>
                  <a:pt x="5780" y="54237"/>
                </a:cubicBezTo>
                <a:cubicBezTo>
                  <a:pt x="7176" y="54237"/>
                  <a:pt x="7176" y="54237"/>
                  <a:pt x="8571" y="54237"/>
                </a:cubicBezTo>
                <a:lnTo>
                  <a:pt x="8571" y="54237"/>
                </a:lnTo>
                <a:lnTo>
                  <a:pt x="8571" y="54237"/>
                </a:lnTo>
                <a:lnTo>
                  <a:pt x="8571" y="54237"/>
                </a:lnTo>
                <a:cubicBezTo>
                  <a:pt x="60598" y="78192"/>
                  <a:pt x="60598" y="78192"/>
                  <a:pt x="60598" y="78192"/>
                </a:cubicBezTo>
                <a:cubicBezTo>
                  <a:pt x="112823" y="54237"/>
                  <a:pt x="112823" y="54237"/>
                  <a:pt x="112823" y="54237"/>
                </a:cubicBezTo>
                <a:lnTo>
                  <a:pt x="112823" y="54237"/>
                </a:lnTo>
                <a:lnTo>
                  <a:pt x="112823" y="54237"/>
                </a:lnTo>
                <a:lnTo>
                  <a:pt x="112823" y="54237"/>
                </a:lnTo>
                <a:lnTo>
                  <a:pt x="114219" y="54237"/>
                </a:lnTo>
                <a:cubicBezTo>
                  <a:pt x="118405" y="54237"/>
                  <a:pt x="119800" y="55819"/>
                  <a:pt x="119800" y="60564"/>
                </a:cubicBezTo>
                <a:cubicBezTo>
                  <a:pt x="119800" y="62146"/>
                  <a:pt x="118405" y="65310"/>
                  <a:pt x="117009" y="65310"/>
                </a:cubicBezTo>
                <a:close/>
                <a:moveTo>
                  <a:pt x="117009" y="38192"/>
                </a:moveTo>
                <a:lnTo>
                  <a:pt x="117009" y="38192"/>
                </a:lnTo>
                <a:lnTo>
                  <a:pt x="117009" y="38192"/>
                </a:lnTo>
                <a:cubicBezTo>
                  <a:pt x="61993" y="63728"/>
                  <a:pt x="61993" y="63728"/>
                  <a:pt x="61993" y="63728"/>
                </a:cubicBezTo>
                <a:lnTo>
                  <a:pt x="61993" y="63728"/>
                </a:lnTo>
                <a:lnTo>
                  <a:pt x="61993" y="63728"/>
                </a:lnTo>
                <a:lnTo>
                  <a:pt x="61993" y="63728"/>
                </a:lnTo>
                <a:lnTo>
                  <a:pt x="60598" y="63728"/>
                </a:lnTo>
                <a:cubicBezTo>
                  <a:pt x="59202" y="63728"/>
                  <a:pt x="59202" y="63728"/>
                  <a:pt x="57807" y="63728"/>
                </a:cubicBezTo>
                <a:lnTo>
                  <a:pt x="57807" y="63728"/>
                </a:lnTo>
                <a:lnTo>
                  <a:pt x="57807" y="63728"/>
                </a:lnTo>
                <a:lnTo>
                  <a:pt x="57807" y="63728"/>
                </a:lnTo>
                <a:cubicBezTo>
                  <a:pt x="2990" y="38192"/>
                  <a:pt x="2990" y="38192"/>
                  <a:pt x="2990" y="38192"/>
                </a:cubicBezTo>
                <a:lnTo>
                  <a:pt x="2990" y="38192"/>
                </a:lnTo>
                <a:cubicBezTo>
                  <a:pt x="1395" y="36610"/>
                  <a:pt x="0" y="35028"/>
                  <a:pt x="0" y="31864"/>
                </a:cubicBezTo>
                <a:cubicBezTo>
                  <a:pt x="0" y="30282"/>
                  <a:pt x="1395" y="27118"/>
                  <a:pt x="2990" y="27118"/>
                </a:cubicBezTo>
                <a:lnTo>
                  <a:pt x="2990" y="27118"/>
                </a:lnTo>
                <a:cubicBezTo>
                  <a:pt x="57807" y="1581"/>
                  <a:pt x="57807" y="1581"/>
                  <a:pt x="57807" y="1581"/>
                </a:cubicBezTo>
                <a:lnTo>
                  <a:pt x="57807" y="1581"/>
                </a:lnTo>
                <a:lnTo>
                  <a:pt x="57807" y="1581"/>
                </a:lnTo>
                <a:lnTo>
                  <a:pt x="57807" y="1581"/>
                </a:lnTo>
                <a:cubicBezTo>
                  <a:pt x="59202" y="0"/>
                  <a:pt x="59202" y="0"/>
                  <a:pt x="60598" y="0"/>
                </a:cubicBezTo>
                <a:cubicBezTo>
                  <a:pt x="60598" y="0"/>
                  <a:pt x="61993" y="0"/>
                  <a:pt x="61993" y="1581"/>
                </a:cubicBezTo>
                <a:lnTo>
                  <a:pt x="61993" y="1581"/>
                </a:lnTo>
                <a:lnTo>
                  <a:pt x="61993" y="1581"/>
                </a:lnTo>
                <a:lnTo>
                  <a:pt x="61993" y="1581"/>
                </a:lnTo>
                <a:cubicBezTo>
                  <a:pt x="117009" y="27118"/>
                  <a:pt x="117009" y="27118"/>
                  <a:pt x="117009" y="27118"/>
                </a:cubicBezTo>
                <a:lnTo>
                  <a:pt x="117009" y="27118"/>
                </a:lnTo>
                <a:cubicBezTo>
                  <a:pt x="118405" y="27118"/>
                  <a:pt x="119800" y="30282"/>
                  <a:pt x="119800" y="31864"/>
                </a:cubicBezTo>
                <a:cubicBezTo>
                  <a:pt x="119800" y="35028"/>
                  <a:pt x="118405" y="36610"/>
                  <a:pt x="117009" y="38192"/>
                </a:cubicBezTo>
                <a:close/>
                <a:moveTo>
                  <a:pt x="5780" y="81355"/>
                </a:moveTo>
                <a:lnTo>
                  <a:pt x="5780" y="81355"/>
                </a:lnTo>
                <a:cubicBezTo>
                  <a:pt x="7176" y="81355"/>
                  <a:pt x="7176" y="81355"/>
                  <a:pt x="8571" y="81355"/>
                </a:cubicBezTo>
                <a:lnTo>
                  <a:pt x="8571" y="81355"/>
                </a:lnTo>
                <a:lnTo>
                  <a:pt x="8571" y="81355"/>
                </a:lnTo>
                <a:lnTo>
                  <a:pt x="8571" y="81355"/>
                </a:lnTo>
                <a:cubicBezTo>
                  <a:pt x="60598" y="106892"/>
                  <a:pt x="60598" y="106892"/>
                  <a:pt x="60598" y="106892"/>
                </a:cubicBezTo>
                <a:cubicBezTo>
                  <a:pt x="112823" y="81355"/>
                  <a:pt x="112823" y="81355"/>
                  <a:pt x="112823" y="81355"/>
                </a:cubicBezTo>
                <a:lnTo>
                  <a:pt x="112823" y="81355"/>
                </a:lnTo>
                <a:lnTo>
                  <a:pt x="112823" y="81355"/>
                </a:lnTo>
                <a:lnTo>
                  <a:pt x="112823" y="81355"/>
                </a:lnTo>
                <a:lnTo>
                  <a:pt x="114219" y="81355"/>
                </a:lnTo>
                <a:cubicBezTo>
                  <a:pt x="118405" y="81355"/>
                  <a:pt x="119800" y="84519"/>
                  <a:pt x="119800" y="87683"/>
                </a:cubicBezTo>
                <a:cubicBezTo>
                  <a:pt x="119800" y="91073"/>
                  <a:pt x="118405" y="92655"/>
                  <a:pt x="117009" y="94237"/>
                </a:cubicBezTo>
                <a:lnTo>
                  <a:pt x="117009" y="94237"/>
                </a:lnTo>
                <a:cubicBezTo>
                  <a:pt x="61993" y="119774"/>
                  <a:pt x="61993" y="119774"/>
                  <a:pt x="61993" y="119774"/>
                </a:cubicBezTo>
                <a:lnTo>
                  <a:pt x="61993" y="119774"/>
                </a:lnTo>
                <a:lnTo>
                  <a:pt x="61993" y="119774"/>
                </a:lnTo>
                <a:lnTo>
                  <a:pt x="61993" y="119774"/>
                </a:lnTo>
                <a:lnTo>
                  <a:pt x="60598" y="119774"/>
                </a:lnTo>
                <a:cubicBezTo>
                  <a:pt x="59202" y="119774"/>
                  <a:pt x="59202" y="119774"/>
                  <a:pt x="57807" y="119774"/>
                </a:cubicBezTo>
                <a:lnTo>
                  <a:pt x="57807" y="119774"/>
                </a:lnTo>
                <a:lnTo>
                  <a:pt x="57807" y="119774"/>
                </a:lnTo>
                <a:lnTo>
                  <a:pt x="57807" y="119774"/>
                </a:lnTo>
                <a:cubicBezTo>
                  <a:pt x="2990" y="94237"/>
                  <a:pt x="2990" y="94237"/>
                  <a:pt x="2990" y="94237"/>
                </a:cubicBezTo>
                <a:lnTo>
                  <a:pt x="2990" y="94237"/>
                </a:lnTo>
                <a:cubicBezTo>
                  <a:pt x="1395" y="92655"/>
                  <a:pt x="0" y="91073"/>
                  <a:pt x="0" y="87683"/>
                </a:cubicBezTo>
                <a:cubicBezTo>
                  <a:pt x="0" y="84519"/>
                  <a:pt x="2990" y="81355"/>
                  <a:pt x="5780" y="8135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anchor="ctr"/>
          <a:lstStyle/>
          <a:p>
            <a:pPr algn="ctr"/>
            <a:endParaRPr dirty="0">
              <a:latin typeface="Cambria" panose="02040503050406030204" pitchFamily="18" charset="0"/>
              <a:ea typeface="微软雅黑" panose="020B0503020204020204" pitchFamily="34" charset="-122"/>
              <a:cs typeface="Arial" panose="020B0604020202020204" pitchFamily="34" charset="0"/>
              <a:sym typeface="FZHei-B01S" panose="02010601030101010101" pitchFamily="2" charset="-122"/>
            </a:endParaRPr>
          </a:p>
        </p:txBody>
      </p:sp>
      <p:sp>
        <p:nvSpPr>
          <p:cNvPr id="20" name="iṩḻiḑe"/>
          <p:cNvSpPr/>
          <p:nvPr/>
        </p:nvSpPr>
        <p:spPr>
          <a:xfrm>
            <a:off x="8806693" y="3358610"/>
            <a:ext cx="2768573" cy="940852"/>
          </a:xfrm>
          <a:prstGeom prst="rect">
            <a:avLst/>
          </a:prstGeom>
          <a:noFill/>
          <a:ln>
            <a:noFill/>
          </a:ln>
        </p:spPr>
        <p:txBody>
          <a:bodyPr wrap="square" lIns="91412" tIns="45700" rIns="91412" bIns="45700" anchor="t" anchorCtr="0">
            <a:noAutofit/>
          </a:bodyPr>
          <a:lstStyle/>
          <a:p>
            <a:pPr marL="171450" indent="-171450">
              <a:lnSpc>
                <a:spcPct val="120000"/>
              </a:lnSpc>
              <a:buSzPct val="100000"/>
              <a:buFont typeface="Wingdings" panose="05000000000000000000" pitchFamily="2" charset="2"/>
              <a:buChar char="§"/>
            </a:pPr>
            <a:r>
              <a:rPr lang="en-US" altLang="zh-CN" sz="1300" dirty="0">
                <a:latin typeface="Cambria" panose="02040503050406030204" pitchFamily="18" charset="0"/>
                <a:ea typeface="微软雅黑" panose="020B0503020204020204" pitchFamily="34" charset="-122"/>
                <a:cs typeface="Arial" panose="020B0604020202020204" pitchFamily="34" charset="0"/>
                <a:sym typeface="FZHei-B01S" panose="02010601030101010101" pitchFamily="2" charset="-122"/>
              </a:rPr>
              <a:t>Compared to R, pivot table is not able to forecast scientifically with statistical models</a:t>
            </a:r>
          </a:p>
        </p:txBody>
      </p:sp>
      <p:sp>
        <p:nvSpPr>
          <p:cNvPr id="21" name="íṡ1îďe"/>
          <p:cNvSpPr/>
          <p:nvPr/>
        </p:nvSpPr>
        <p:spPr>
          <a:xfrm>
            <a:off x="8981432" y="3018257"/>
            <a:ext cx="1524580" cy="447053"/>
          </a:xfrm>
          <a:prstGeom prst="rect">
            <a:avLst/>
          </a:prstGeom>
          <a:noFill/>
          <a:ln>
            <a:noFill/>
          </a:ln>
        </p:spPr>
        <p:txBody>
          <a:bodyPr wrap="none" lIns="91412" tIns="45700" rIns="91412" bIns="45700" anchor="t" anchorCtr="0">
            <a:normAutofit/>
          </a:bodyPr>
          <a:lstStyle/>
          <a:p>
            <a:pPr>
              <a:buSzPct val="25000"/>
            </a:pPr>
            <a:r>
              <a:rPr lang="en-US" altLang="zh-CN" b="1" dirty="0">
                <a:latin typeface="Cambria" panose="02040503050406030204" pitchFamily="18" charset="0"/>
                <a:ea typeface="微软雅黑" panose="020B0503020204020204" pitchFamily="34" charset="-122"/>
                <a:cs typeface="Arial" panose="020B0604020202020204" pitchFamily="34" charset="0"/>
                <a:sym typeface="FZHei-B01S" panose="02010601030101010101" pitchFamily="2" charset="-122"/>
              </a:rPr>
              <a:t>High Accuracy</a:t>
            </a:r>
            <a:endParaRPr lang="zh-CN" altLang="en-US" b="1" dirty="0">
              <a:latin typeface="Cambria" panose="02040503050406030204" pitchFamily="18" charset="0"/>
              <a:ea typeface="微软雅黑" panose="020B0503020204020204" pitchFamily="34" charset="-122"/>
              <a:cs typeface="Arial" panose="020B0604020202020204" pitchFamily="34" charset="0"/>
              <a:sym typeface="FZHei-B01S" panose="02010601030101010101" pitchFamily="2" charset="-122"/>
            </a:endParaRPr>
          </a:p>
        </p:txBody>
      </p:sp>
      <p:sp>
        <p:nvSpPr>
          <p:cNvPr id="22" name="ï$ľiḍè"/>
          <p:cNvSpPr/>
          <p:nvPr/>
        </p:nvSpPr>
        <p:spPr>
          <a:xfrm>
            <a:off x="8698140" y="4760246"/>
            <a:ext cx="3061565" cy="984278"/>
          </a:xfrm>
          <a:prstGeom prst="rect">
            <a:avLst/>
          </a:prstGeom>
          <a:noFill/>
          <a:ln>
            <a:noFill/>
          </a:ln>
        </p:spPr>
        <p:txBody>
          <a:bodyPr wrap="square" lIns="91412" tIns="45700" rIns="91412" bIns="45700" anchor="t" anchorCtr="0">
            <a:normAutofit/>
          </a:bodyPr>
          <a:lstStyle/>
          <a:p>
            <a:pPr marL="171450" indent="-171450">
              <a:lnSpc>
                <a:spcPct val="120000"/>
              </a:lnSpc>
              <a:buSzPct val="100000"/>
              <a:buFont typeface="Wingdings" panose="05000000000000000000" pitchFamily="2" charset="2"/>
              <a:buChar char="§"/>
            </a:pPr>
            <a:r>
              <a:rPr lang="en-US" altLang="zh-CN" sz="1300" dirty="0">
                <a:latin typeface="Cambria" panose="02040503050406030204" pitchFamily="18" charset="0"/>
                <a:ea typeface="微软雅黑" panose="020B0503020204020204" pitchFamily="34" charset="-122"/>
                <a:cs typeface="Arial" panose="020B0604020202020204" pitchFamily="34" charset="0"/>
                <a:sym typeface="FZHei-B01S" panose="02010601030101010101" pitchFamily="2" charset="-122"/>
              </a:rPr>
              <a:t>R can create much more exquisite data visualization with fewer lines of code</a:t>
            </a:r>
            <a:endParaRPr lang="zh-CN" altLang="en-US" sz="1300" dirty="0">
              <a:latin typeface="Cambria" panose="02040503050406030204" pitchFamily="18" charset="0"/>
              <a:ea typeface="微软雅黑" panose="020B0503020204020204" pitchFamily="34" charset="-122"/>
              <a:cs typeface="Arial" panose="020B0604020202020204" pitchFamily="34" charset="0"/>
              <a:sym typeface="FZHei-B01S" panose="02010601030101010101" pitchFamily="2" charset="-122"/>
            </a:endParaRPr>
          </a:p>
        </p:txBody>
      </p:sp>
      <p:sp>
        <p:nvSpPr>
          <p:cNvPr id="23" name="îş1íḑè"/>
          <p:cNvSpPr/>
          <p:nvPr/>
        </p:nvSpPr>
        <p:spPr>
          <a:xfrm>
            <a:off x="8693638" y="4409219"/>
            <a:ext cx="2827719" cy="447053"/>
          </a:xfrm>
          <a:prstGeom prst="rect">
            <a:avLst/>
          </a:prstGeom>
          <a:noFill/>
          <a:ln>
            <a:noFill/>
          </a:ln>
        </p:spPr>
        <p:txBody>
          <a:bodyPr wrap="none" lIns="91412" tIns="45700" rIns="91412" bIns="45700" anchor="t" anchorCtr="0">
            <a:normAutofit/>
          </a:bodyPr>
          <a:lstStyle/>
          <a:p>
            <a:pPr>
              <a:buSzPct val="25000"/>
            </a:pPr>
            <a:r>
              <a:rPr lang="en-US" altLang="zh-CN" b="1" dirty="0">
                <a:latin typeface="Cambria" panose="02040503050406030204" pitchFamily="18" charset="0"/>
                <a:ea typeface="微软雅黑" panose="020B0503020204020204" pitchFamily="34" charset="-122"/>
                <a:cs typeface="Arial" panose="020B0604020202020204" pitchFamily="34" charset="0"/>
                <a:sym typeface="FZHei-B01S" panose="02010601030101010101" pitchFamily="2" charset="-122"/>
              </a:rPr>
              <a:t>Better Visualizations</a:t>
            </a:r>
            <a:endParaRPr lang="zh-CN" altLang="en-US" b="1" dirty="0">
              <a:latin typeface="Cambria" panose="02040503050406030204" pitchFamily="18" charset="0"/>
              <a:ea typeface="微软雅黑" panose="020B0503020204020204" pitchFamily="34" charset="-122"/>
              <a:cs typeface="Arial" panose="020B0604020202020204" pitchFamily="34" charset="0"/>
              <a:sym typeface="FZHei-B01S" panose="02010601030101010101" pitchFamily="2" charset="-122"/>
            </a:endParaRPr>
          </a:p>
        </p:txBody>
      </p:sp>
      <p:sp>
        <p:nvSpPr>
          <p:cNvPr id="24" name="ïsḻîḓe"/>
          <p:cNvSpPr/>
          <p:nvPr/>
        </p:nvSpPr>
        <p:spPr>
          <a:xfrm>
            <a:off x="8571562" y="1605460"/>
            <a:ext cx="2526654" cy="953696"/>
          </a:xfrm>
          <a:prstGeom prst="rect">
            <a:avLst/>
          </a:prstGeom>
          <a:noFill/>
          <a:ln>
            <a:noFill/>
          </a:ln>
        </p:spPr>
        <p:txBody>
          <a:bodyPr wrap="square" lIns="91412" tIns="45700" rIns="91412" bIns="45700" anchor="t" anchorCtr="0">
            <a:noAutofit/>
          </a:bodyPr>
          <a:lstStyle/>
          <a:p>
            <a:pPr marL="171450" indent="-171450">
              <a:lnSpc>
                <a:spcPct val="120000"/>
              </a:lnSpc>
              <a:buSzPct val="100000"/>
              <a:buFont typeface="Wingdings" panose="05000000000000000000" pitchFamily="2" charset="2"/>
              <a:buChar char="§"/>
            </a:pPr>
            <a:r>
              <a:rPr lang="en-US" altLang="zh-CN" sz="1300" dirty="0">
                <a:latin typeface="Cambria" panose="02040503050406030204" pitchFamily="18" charset="0"/>
                <a:ea typeface="微软雅黑" panose="020B0503020204020204" pitchFamily="34" charset="-122"/>
                <a:cs typeface="Arial" panose="020B0604020202020204" pitchFamily="34" charset="0"/>
                <a:sym typeface="FZHei-B01S" panose="02010601030101010101" pitchFamily="2" charset="-122"/>
              </a:rPr>
              <a:t>Forecasting in R reduces human errors of building models manually in Excel</a:t>
            </a:r>
          </a:p>
          <a:p>
            <a:pPr marL="171450" indent="-171450">
              <a:lnSpc>
                <a:spcPct val="120000"/>
              </a:lnSpc>
              <a:buSzPct val="100000"/>
              <a:buFont typeface="Wingdings" panose="05000000000000000000" pitchFamily="2" charset="2"/>
              <a:buChar char="§"/>
            </a:pPr>
            <a:r>
              <a:rPr lang="en-US" altLang="zh-CN" sz="1300" dirty="0">
                <a:latin typeface="Cambria" panose="02040503050406030204" pitchFamily="18" charset="0"/>
                <a:ea typeface="微软雅黑" panose="020B0503020204020204" pitchFamily="34" charset="-122"/>
                <a:cs typeface="Arial" panose="020B0604020202020204" pitchFamily="34" charset="0"/>
                <a:sym typeface="FZHei-B01S" panose="02010601030101010101" pitchFamily="2" charset="-122"/>
              </a:rPr>
              <a:t>R is good at coping with large data set</a:t>
            </a:r>
            <a:endParaRPr lang="zh-CN" altLang="en-US" sz="1300" dirty="0">
              <a:latin typeface="Cambria" panose="02040503050406030204" pitchFamily="18" charset="0"/>
              <a:ea typeface="微软雅黑" panose="020B0503020204020204" pitchFamily="34" charset="-122"/>
              <a:cs typeface="Arial" panose="020B0604020202020204" pitchFamily="34" charset="0"/>
              <a:sym typeface="FZHei-B01S" panose="02010601030101010101" pitchFamily="2" charset="-122"/>
            </a:endParaRPr>
          </a:p>
        </p:txBody>
      </p:sp>
      <p:sp>
        <p:nvSpPr>
          <p:cNvPr id="25" name="işḷïḑe"/>
          <p:cNvSpPr/>
          <p:nvPr/>
        </p:nvSpPr>
        <p:spPr>
          <a:xfrm>
            <a:off x="8582918" y="1254436"/>
            <a:ext cx="1524580" cy="447053"/>
          </a:xfrm>
          <a:prstGeom prst="rect">
            <a:avLst/>
          </a:prstGeom>
          <a:noFill/>
          <a:ln>
            <a:noFill/>
          </a:ln>
        </p:spPr>
        <p:txBody>
          <a:bodyPr wrap="none" lIns="91412" tIns="45700" rIns="91412" bIns="45700" anchor="t" anchorCtr="0">
            <a:normAutofit/>
          </a:bodyPr>
          <a:lstStyle/>
          <a:p>
            <a:pPr>
              <a:buSzPct val="25000"/>
            </a:pPr>
            <a:r>
              <a:rPr lang="en-US" altLang="zh-CN" b="1" dirty="0">
                <a:latin typeface="Cambria" panose="02040503050406030204" pitchFamily="18" charset="0"/>
                <a:ea typeface="微软雅黑" panose="020B0503020204020204" pitchFamily="34" charset="-122"/>
                <a:cs typeface="Arial" panose="020B0604020202020204" pitchFamily="34" charset="0"/>
                <a:sym typeface="FZHei-B01S" panose="02010601030101010101" pitchFamily="2" charset="-122"/>
              </a:rPr>
              <a:t>High efficiency</a:t>
            </a:r>
            <a:endParaRPr lang="zh-CN" altLang="en-US" b="1" dirty="0">
              <a:latin typeface="Cambria" panose="02040503050406030204" pitchFamily="18" charset="0"/>
              <a:ea typeface="微软雅黑" panose="020B0503020204020204" pitchFamily="34" charset="-122"/>
              <a:cs typeface="Arial" panose="020B0604020202020204" pitchFamily="34" charset="0"/>
              <a:sym typeface="FZHei-B01S" panose="02010601030101010101" pitchFamily="2" charset="-122"/>
            </a:endParaRPr>
          </a:p>
        </p:txBody>
      </p:sp>
      <p:sp>
        <p:nvSpPr>
          <p:cNvPr id="26" name="iŝļîďè"/>
          <p:cNvSpPr/>
          <p:nvPr/>
        </p:nvSpPr>
        <p:spPr>
          <a:xfrm>
            <a:off x="7999785" y="1512740"/>
            <a:ext cx="472714" cy="472714"/>
          </a:xfrm>
          <a:prstGeom prst="ellipse">
            <a:avLst/>
          </a:prstGeom>
          <a:noFill/>
          <a:ln>
            <a:solidFill>
              <a:schemeClr val="accent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dirty="0">
              <a:latin typeface="Cambria" panose="02040503050406030204" pitchFamily="18" charset="0"/>
              <a:ea typeface="微软雅黑" panose="020B0503020204020204" pitchFamily="34" charset="-122"/>
              <a:cs typeface="Arial" panose="020B0604020202020204" pitchFamily="34" charset="0"/>
              <a:sym typeface="FZHei-B01S" panose="02010601030101010101" pitchFamily="2" charset="-122"/>
            </a:endParaRPr>
          </a:p>
        </p:txBody>
      </p:sp>
      <p:sp>
        <p:nvSpPr>
          <p:cNvPr id="27" name="ïṡ1ïďe"/>
          <p:cNvSpPr/>
          <p:nvPr/>
        </p:nvSpPr>
        <p:spPr>
          <a:xfrm>
            <a:off x="8110502" y="4621502"/>
            <a:ext cx="472714" cy="472714"/>
          </a:xfrm>
          <a:prstGeom prst="ellipse">
            <a:avLst/>
          </a:prstGeom>
          <a:noFill/>
          <a:ln>
            <a:solidFill>
              <a:schemeClr val="accent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dirty="0">
              <a:latin typeface="Cambria" panose="02040503050406030204" pitchFamily="18" charset="0"/>
              <a:ea typeface="微软雅黑" panose="020B0503020204020204" pitchFamily="34" charset="-122"/>
              <a:cs typeface="Arial" panose="020B0604020202020204" pitchFamily="34" charset="0"/>
              <a:sym typeface="FZHei-B01S" panose="02010601030101010101" pitchFamily="2" charset="-122"/>
            </a:endParaRPr>
          </a:p>
        </p:txBody>
      </p:sp>
      <p:sp>
        <p:nvSpPr>
          <p:cNvPr id="28" name="iš1ïdé"/>
          <p:cNvSpPr/>
          <p:nvPr/>
        </p:nvSpPr>
        <p:spPr>
          <a:xfrm>
            <a:off x="8222541" y="3186987"/>
            <a:ext cx="472714" cy="472714"/>
          </a:xfrm>
          <a:prstGeom prst="ellipse">
            <a:avLst/>
          </a:prstGeom>
          <a:noFill/>
          <a:ln>
            <a:solidFill>
              <a:schemeClr val="accent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dirty="0">
              <a:latin typeface="Cambria" panose="02040503050406030204" pitchFamily="18" charset="0"/>
              <a:ea typeface="微软雅黑" panose="020B0503020204020204" pitchFamily="34" charset="-122"/>
              <a:cs typeface="Arial" panose="020B0604020202020204" pitchFamily="34" charset="0"/>
              <a:sym typeface="FZHei-B01S" panose="02010601030101010101" pitchFamily="2" charset="-122"/>
            </a:endParaRPr>
          </a:p>
        </p:txBody>
      </p:sp>
      <p:sp>
        <p:nvSpPr>
          <p:cNvPr id="29" name="îŝḷíḋè"/>
          <p:cNvSpPr/>
          <p:nvPr/>
        </p:nvSpPr>
        <p:spPr>
          <a:xfrm>
            <a:off x="8138731" y="1639888"/>
            <a:ext cx="196614" cy="18661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800" y="63664"/>
                </a:moveTo>
                <a:lnTo>
                  <a:pt x="119800" y="63664"/>
                </a:lnTo>
                <a:cubicBezTo>
                  <a:pt x="119800" y="66596"/>
                  <a:pt x="118405" y="69528"/>
                  <a:pt x="114219" y="69528"/>
                </a:cubicBezTo>
                <a:cubicBezTo>
                  <a:pt x="112823" y="69528"/>
                  <a:pt x="111428" y="68062"/>
                  <a:pt x="111428" y="68062"/>
                </a:cubicBezTo>
                <a:lnTo>
                  <a:pt x="111428" y="68062"/>
                </a:lnTo>
                <a:cubicBezTo>
                  <a:pt x="60598" y="14869"/>
                  <a:pt x="60598" y="14869"/>
                  <a:pt x="60598" y="14869"/>
                </a:cubicBezTo>
                <a:lnTo>
                  <a:pt x="60598" y="14869"/>
                </a:lnTo>
                <a:lnTo>
                  <a:pt x="60598" y="14869"/>
                </a:lnTo>
                <a:lnTo>
                  <a:pt x="60598" y="14869"/>
                </a:lnTo>
                <a:cubicBezTo>
                  <a:pt x="9966" y="68062"/>
                  <a:pt x="9966" y="68062"/>
                  <a:pt x="9966" y="68062"/>
                </a:cubicBezTo>
                <a:lnTo>
                  <a:pt x="9966" y="68062"/>
                </a:lnTo>
                <a:cubicBezTo>
                  <a:pt x="8571" y="68062"/>
                  <a:pt x="7176" y="69528"/>
                  <a:pt x="5780" y="69528"/>
                </a:cubicBezTo>
                <a:cubicBezTo>
                  <a:pt x="2990" y="69528"/>
                  <a:pt x="0" y="66596"/>
                  <a:pt x="0" y="63664"/>
                </a:cubicBezTo>
                <a:cubicBezTo>
                  <a:pt x="0" y="62198"/>
                  <a:pt x="0" y="60523"/>
                  <a:pt x="1395" y="59057"/>
                </a:cubicBezTo>
                <a:cubicBezTo>
                  <a:pt x="56411" y="1465"/>
                  <a:pt x="56411" y="1465"/>
                  <a:pt x="56411" y="1465"/>
                </a:cubicBezTo>
                <a:cubicBezTo>
                  <a:pt x="57807" y="0"/>
                  <a:pt x="59202" y="0"/>
                  <a:pt x="60598" y="0"/>
                </a:cubicBezTo>
                <a:lnTo>
                  <a:pt x="60598" y="0"/>
                </a:lnTo>
                <a:lnTo>
                  <a:pt x="60598" y="0"/>
                </a:lnTo>
                <a:lnTo>
                  <a:pt x="60598" y="0"/>
                </a:lnTo>
                <a:lnTo>
                  <a:pt x="60598" y="0"/>
                </a:lnTo>
                <a:lnTo>
                  <a:pt x="60598" y="0"/>
                </a:lnTo>
                <a:lnTo>
                  <a:pt x="60598" y="0"/>
                </a:lnTo>
                <a:lnTo>
                  <a:pt x="60598" y="0"/>
                </a:lnTo>
                <a:cubicBezTo>
                  <a:pt x="61993" y="0"/>
                  <a:pt x="63388" y="1465"/>
                  <a:pt x="64784" y="1465"/>
                </a:cubicBezTo>
                <a:lnTo>
                  <a:pt x="64784" y="1465"/>
                </a:lnTo>
                <a:cubicBezTo>
                  <a:pt x="85913" y="25130"/>
                  <a:pt x="85913" y="25130"/>
                  <a:pt x="85913" y="25130"/>
                </a:cubicBezTo>
                <a:cubicBezTo>
                  <a:pt x="85913" y="19267"/>
                  <a:pt x="85913" y="19267"/>
                  <a:pt x="85913" y="19267"/>
                </a:cubicBezTo>
                <a:cubicBezTo>
                  <a:pt x="85913" y="16335"/>
                  <a:pt x="88903" y="13193"/>
                  <a:pt x="91694" y="13193"/>
                </a:cubicBezTo>
                <a:cubicBezTo>
                  <a:pt x="95880" y="13193"/>
                  <a:pt x="97275" y="16335"/>
                  <a:pt x="97275" y="19267"/>
                </a:cubicBezTo>
                <a:cubicBezTo>
                  <a:pt x="97275" y="36858"/>
                  <a:pt x="97275" y="36858"/>
                  <a:pt x="97275" y="36858"/>
                </a:cubicBezTo>
                <a:cubicBezTo>
                  <a:pt x="118405" y="59057"/>
                  <a:pt x="118405" y="59057"/>
                  <a:pt x="118405" y="59057"/>
                </a:cubicBezTo>
                <a:lnTo>
                  <a:pt x="118405" y="59057"/>
                </a:lnTo>
                <a:cubicBezTo>
                  <a:pt x="119800" y="60523"/>
                  <a:pt x="119800" y="62198"/>
                  <a:pt x="119800" y="63664"/>
                </a:cubicBezTo>
                <a:close/>
                <a:moveTo>
                  <a:pt x="108438" y="72460"/>
                </a:moveTo>
                <a:lnTo>
                  <a:pt x="108438" y="72460"/>
                </a:lnTo>
                <a:cubicBezTo>
                  <a:pt x="108438" y="90261"/>
                  <a:pt x="108438" y="90261"/>
                  <a:pt x="108438" y="90261"/>
                </a:cubicBezTo>
                <a:cubicBezTo>
                  <a:pt x="108438" y="99057"/>
                  <a:pt x="108438" y="99057"/>
                  <a:pt x="108438" y="99057"/>
                </a:cubicBezTo>
                <a:cubicBezTo>
                  <a:pt x="108438" y="113926"/>
                  <a:pt x="108438" y="113926"/>
                  <a:pt x="108438" y="113926"/>
                </a:cubicBezTo>
                <a:cubicBezTo>
                  <a:pt x="108438" y="118324"/>
                  <a:pt x="107043" y="119790"/>
                  <a:pt x="102857" y="119790"/>
                </a:cubicBezTo>
                <a:cubicBezTo>
                  <a:pt x="91694" y="119790"/>
                  <a:pt x="91694" y="119790"/>
                  <a:pt x="91694" y="119790"/>
                </a:cubicBezTo>
                <a:cubicBezTo>
                  <a:pt x="91694" y="72460"/>
                  <a:pt x="91694" y="72460"/>
                  <a:pt x="91694" y="72460"/>
                </a:cubicBezTo>
                <a:cubicBezTo>
                  <a:pt x="69169" y="72460"/>
                  <a:pt x="69169" y="72460"/>
                  <a:pt x="69169" y="72460"/>
                </a:cubicBezTo>
                <a:cubicBezTo>
                  <a:pt x="69169" y="119790"/>
                  <a:pt x="69169" y="119790"/>
                  <a:pt x="69169" y="119790"/>
                </a:cubicBezTo>
                <a:cubicBezTo>
                  <a:pt x="16943" y="119790"/>
                  <a:pt x="16943" y="119790"/>
                  <a:pt x="16943" y="119790"/>
                </a:cubicBezTo>
                <a:cubicBezTo>
                  <a:pt x="14152" y="119790"/>
                  <a:pt x="11362" y="118324"/>
                  <a:pt x="11362" y="113926"/>
                </a:cubicBezTo>
                <a:cubicBezTo>
                  <a:pt x="11362" y="99057"/>
                  <a:pt x="11362" y="99057"/>
                  <a:pt x="11362" y="99057"/>
                </a:cubicBezTo>
                <a:cubicBezTo>
                  <a:pt x="11362" y="90261"/>
                  <a:pt x="11362" y="90261"/>
                  <a:pt x="11362" y="90261"/>
                </a:cubicBezTo>
                <a:cubicBezTo>
                  <a:pt x="11362" y="72460"/>
                  <a:pt x="11362" y="72460"/>
                  <a:pt x="11362" y="72460"/>
                </a:cubicBezTo>
                <a:cubicBezTo>
                  <a:pt x="60598" y="22198"/>
                  <a:pt x="60598" y="22198"/>
                  <a:pt x="60598" y="22198"/>
                </a:cubicBezTo>
                <a:lnTo>
                  <a:pt x="108438" y="72460"/>
                </a:lnTo>
                <a:close/>
                <a:moveTo>
                  <a:pt x="50830" y="72460"/>
                </a:moveTo>
                <a:lnTo>
                  <a:pt x="50830" y="72460"/>
                </a:lnTo>
                <a:cubicBezTo>
                  <a:pt x="28305" y="72460"/>
                  <a:pt x="28305" y="72460"/>
                  <a:pt x="28305" y="72460"/>
                </a:cubicBezTo>
                <a:cubicBezTo>
                  <a:pt x="28305" y="96125"/>
                  <a:pt x="28305" y="96125"/>
                  <a:pt x="28305" y="96125"/>
                </a:cubicBezTo>
                <a:cubicBezTo>
                  <a:pt x="50830" y="96125"/>
                  <a:pt x="50830" y="96125"/>
                  <a:pt x="50830" y="96125"/>
                </a:cubicBezTo>
                <a:lnTo>
                  <a:pt x="50830" y="7246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anchor="ctr"/>
          <a:lstStyle/>
          <a:p>
            <a:pPr algn="ctr"/>
            <a:endParaRPr dirty="0">
              <a:latin typeface="Cambria" panose="02040503050406030204" pitchFamily="18" charset="0"/>
              <a:ea typeface="微软雅黑" panose="020B0503020204020204" pitchFamily="34" charset="-122"/>
              <a:cs typeface="Arial" panose="020B0604020202020204" pitchFamily="34" charset="0"/>
              <a:sym typeface="FZHei-B01S" panose="02010601030101010101" pitchFamily="2" charset="-122"/>
            </a:endParaRPr>
          </a:p>
        </p:txBody>
      </p:sp>
      <p:sp>
        <p:nvSpPr>
          <p:cNvPr id="30" name="iṥļïḑê"/>
          <p:cNvSpPr/>
          <p:nvPr/>
        </p:nvSpPr>
        <p:spPr>
          <a:xfrm>
            <a:off x="8361487" y="3338105"/>
            <a:ext cx="196614" cy="1722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009" y="65310"/>
                </a:moveTo>
                <a:lnTo>
                  <a:pt x="117009" y="65310"/>
                </a:lnTo>
                <a:lnTo>
                  <a:pt x="117009" y="65310"/>
                </a:lnTo>
                <a:cubicBezTo>
                  <a:pt x="61993" y="91073"/>
                  <a:pt x="61993" y="91073"/>
                  <a:pt x="61993" y="91073"/>
                </a:cubicBezTo>
                <a:lnTo>
                  <a:pt x="61993" y="91073"/>
                </a:lnTo>
                <a:lnTo>
                  <a:pt x="61993" y="91073"/>
                </a:lnTo>
                <a:lnTo>
                  <a:pt x="61993" y="91073"/>
                </a:lnTo>
                <a:cubicBezTo>
                  <a:pt x="61993" y="92655"/>
                  <a:pt x="60598" y="92655"/>
                  <a:pt x="60598" y="92655"/>
                </a:cubicBezTo>
                <a:cubicBezTo>
                  <a:pt x="59202" y="92655"/>
                  <a:pt x="59202" y="92655"/>
                  <a:pt x="57807" y="91073"/>
                </a:cubicBezTo>
                <a:lnTo>
                  <a:pt x="57807" y="91073"/>
                </a:lnTo>
                <a:lnTo>
                  <a:pt x="57807" y="91073"/>
                </a:lnTo>
                <a:lnTo>
                  <a:pt x="57807" y="91073"/>
                </a:lnTo>
                <a:cubicBezTo>
                  <a:pt x="2990" y="65310"/>
                  <a:pt x="2990" y="65310"/>
                  <a:pt x="2990" y="65310"/>
                </a:cubicBezTo>
                <a:lnTo>
                  <a:pt x="2990" y="65310"/>
                </a:lnTo>
                <a:cubicBezTo>
                  <a:pt x="1395" y="65310"/>
                  <a:pt x="0" y="62146"/>
                  <a:pt x="0" y="60564"/>
                </a:cubicBezTo>
                <a:cubicBezTo>
                  <a:pt x="0" y="55819"/>
                  <a:pt x="2990" y="54237"/>
                  <a:pt x="5780" y="54237"/>
                </a:cubicBezTo>
                <a:cubicBezTo>
                  <a:pt x="7176" y="54237"/>
                  <a:pt x="7176" y="54237"/>
                  <a:pt x="8571" y="54237"/>
                </a:cubicBezTo>
                <a:lnTo>
                  <a:pt x="8571" y="54237"/>
                </a:lnTo>
                <a:lnTo>
                  <a:pt x="8571" y="54237"/>
                </a:lnTo>
                <a:lnTo>
                  <a:pt x="8571" y="54237"/>
                </a:lnTo>
                <a:cubicBezTo>
                  <a:pt x="60598" y="78192"/>
                  <a:pt x="60598" y="78192"/>
                  <a:pt x="60598" y="78192"/>
                </a:cubicBezTo>
                <a:cubicBezTo>
                  <a:pt x="112823" y="54237"/>
                  <a:pt x="112823" y="54237"/>
                  <a:pt x="112823" y="54237"/>
                </a:cubicBezTo>
                <a:lnTo>
                  <a:pt x="112823" y="54237"/>
                </a:lnTo>
                <a:lnTo>
                  <a:pt x="112823" y="54237"/>
                </a:lnTo>
                <a:lnTo>
                  <a:pt x="112823" y="54237"/>
                </a:lnTo>
                <a:lnTo>
                  <a:pt x="114219" y="54237"/>
                </a:lnTo>
                <a:cubicBezTo>
                  <a:pt x="118405" y="54237"/>
                  <a:pt x="119800" y="55819"/>
                  <a:pt x="119800" y="60564"/>
                </a:cubicBezTo>
                <a:cubicBezTo>
                  <a:pt x="119800" y="62146"/>
                  <a:pt x="118405" y="65310"/>
                  <a:pt x="117009" y="65310"/>
                </a:cubicBezTo>
                <a:close/>
                <a:moveTo>
                  <a:pt x="117009" y="38192"/>
                </a:moveTo>
                <a:lnTo>
                  <a:pt x="117009" y="38192"/>
                </a:lnTo>
                <a:lnTo>
                  <a:pt x="117009" y="38192"/>
                </a:lnTo>
                <a:cubicBezTo>
                  <a:pt x="61993" y="63728"/>
                  <a:pt x="61993" y="63728"/>
                  <a:pt x="61993" y="63728"/>
                </a:cubicBezTo>
                <a:lnTo>
                  <a:pt x="61993" y="63728"/>
                </a:lnTo>
                <a:lnTo>
                  <a:pt x="61993" y="63728"/>
                </a:lnTo>
                <a:lnTo>
                  <a:pt x="61993" y="63728"/>
                </a:lnTo>
                <a:lnTo>
                  <a:pt x="60598" y="63728"/>
                </a:lnTo>
                <a:cubicBezTo>
                  <a:pt x="59202" y="63728"/>
                  <a:pt x="59202" y="63728"/>
                  <a:pt x="57807" y="63728"/>
                </a:cubicBezTo>
                <a:lnTo>
                  <a:pt x="57807" y="63728"/>
                </a:lnTo>
                <a:lnTo>
                  <a:pt x="57807" y="63728"/>
                </a:lnTo>
                <a:lnTo>
                  <a:pt x="57807" y="63728"/>
                </a:lnTo>
                <a:cubicBezTo>
                  <a:pt x="2990" y="38192"/>
                  <a:pt x="2990" y="38192"/>
                  <a:pt x="2990" y="38192"/>
                </a:cubicBezTo>
                <a:lnTo>
                  <a:pt x="2990" y="38192"/>
                </a:lnTo>
                <a:cubicBezTo>
                  <a:pt x="1395" y="36610"/>
                  <a:pt x="0" y="35028"/>
                  <a:pt x="0" y="31864"/>
                </a:cubicBezTo>
                <a:cubicBezTo>
                  <a:pt x="0" y="30282"/>
                  <a:pt x="1395" y="27118"/>
                  <a:pt x="2990" y="27118"/>
                </a:cubicBezTo>
                <a:lnTo>
                  <a:pt x="2990" y="27118"/>
                </a:lnTo>
                <a:cubicBezTo>
                  <a:pt x="57807" y="1581"/>
                  <a:pt x="57807" y="1581"/>
                  <a:pt x="57807" y="1581"/>
                </a:cubicBezTo>
                <a:lnTo>
                  <a:pt x="57807" y="1581"/>
                </a:lnTo>
                <a:lnTo>
                  <a:pt x="57807" y="1581"/>
                </a:lnTo>
                <a:lnTo>
                  <a:pt x="57807" y="1581"/>
                </a:lnTo>
                <a:cubicBezTo>
                  <a:pt x="59202" y="0"/>
                  <a:pt x="59202" y="0"/>
                  <a:pt x="60598" y="0"/>
                </a:cubicBezTo>
                <a:cubicBezTo>
                  <a:pt x="60598" y="0"/>
                  <a:pt x="61993" y="0"/>
                  <a:pt x="61993" y="1581"/>
                </a:cubicBezTo>
                <a:lnTo>
                  <a:pt x="61993" y="1581"/>
                </a:lnTo>
                <a:lnTo>
                  <a:pt x="61993" y="1581"/>
                </a:lnTo>
                <a:lnTo>
                  <a:pt x="61993" y="1581"/>
                </a:lnTo>
                <a:cubicBezTo>
                  <a:pt x="117009" y="27118"/>
                  <a:pt x="117009" y="27118"/>
                  <a:pt x="117009" y="27118"/>
                </a:cubicBezTo>
                <a:lnTo>
                  <a:pt x="117009" y="27118"/>
                </a:lnTo>
                <a:cubicBezTo>
                  <a:pt x="118405" y="27118"/>
                  <a:pt x="119800" y="30282"/>
                  <a:pt x="119800" y="31864"/>
                </a:cubicBezTo>
                <a:cubicBezTo>
                  <a:pt x="119800" y="35028"/>
                  <a:pt x="118405" y="36610"/>
                  <a:pt x="117009" y="38192"/>
                </a:cubicBezTo>
                <a:close/>
                <a:moveTo>
                  <a:pt x="5780" y="81355"/>
                </a:moveTo>
                <a:lnTo>
                  <a:pt x="5780" y="81355"/>
                </a:lnTo>
                <a:cubicBezTo>
                  <a:pt x="7176" y="81355"/>
                  <a:pt x="7176" y="81355"/>
                  <a:pt x="8571" y="81355"/>
                </a:cubicBezTo>
                <a:lnTo>
                  <a:pt x="8571" y="81355"/>
                </a:lnTo>
                <a:lnTo>
                  <a:pt x="8571" y="81355"/>
                </a:lnTo>
                <a:lnTo>
                  <a:pt x="8571" y="81355"/>
                </a:lnTo>
                <a:cubicBezTo>
                  <a:pt x="60598" y="106892"/>
                  <a:pt x="60598" y="106892"/>
                  <a:pt x="60598" y="106892"/>
                </a:cubicBezTo>
                <a:cubicBezTo>
                  <a:pt x="112823" y="81355"/>
                  <a:pt x="112823" y="81355"/>
                  <a:pt x="112823" y="81355"/>
                </a:cubicBezTo>
                <a:lnTo>
                  <a:pt x="112823" y="81355"/>
                </a:lnTo>
                <a:lnTo>
                  <a:pt x="112823" y="81355"/>
                </a:lnTo>
                <a:lnTo>
                  <a:pt x="112823" y="81355"/>
                </a:lnTo>
                <a:lnTo>
                  <a:pt x="114219" y="81355"/>
                </a:lnTo>
                <a:cubicBezTo>
                  <a:pt x="118405" y="81355"/>
                  <a:pt x="119800" y="84519"/>
                  <a:pt x="119800" y="87683"/>
                </a:cubicBezTo>
                <a:cubicBezTo>
                  <a:pt x="119800" y="91073"/>
                  <a:pt x="118405" y="92655"/>
                  <a:pt x="117009" y="94237"/>
                </a:cubicBezTo>
                <a:lnTo>
                  <a:pt x="117009" y="94237"/>
                </a:lnTo>
                <a:cubicBezTo>
                  <a:pt x="61993" y="119774"/>
                  <a:pt x="61993" y="119774"/>
                  <a:pt x="61993" y="119774"/>
                </a:cubicBezTo>
                <a:lnTo>
                  <a:pt x="61993" y="119774"/>
                </a:lnTo>
                <a:lnTo>
                  <a:pt x="61993" y="119774"/>
                </a:lnTo>
                <a:lnTo>
                  <a:pt x="61993" y="119774"/>
                </a:lnTo>
                <a:lnTo>
                  <a:pt x="60598" y="119774"/>
                </a:lnTo>
                <a:cubicBezTo>
                  <a:pt x="59202" y="119774"/>
                  <a:pt x="59202" y="119774"/>
                  <a:pt x="57807" y="119774"/>
                </a:cubicBezTo>
                <a:lnTo>
                  <a:pt x="57807" y="119774"/>
                </a:lnTo>
                <a:lnTo>
                  <a:pt x="57807" y="119774"/>
                </a:lnTo>
                <a:lnTo>
                  <a:pt x="57807" y="119774"/>
                </a:lnTo>
                <a:cubicBezTo>
                  <a:pt x="2990" y="94237"/>
                  <a:pt x="2990" y="94237"/>
                  <a:pt x="2990" y="94237"/>
                </a:cubicBezTo>
                <a:lnTo>
                  <a:pt x="2990" y="94237"/>
                </a:lnTo>
                <a:cubicBezTo>
                  <a:pt x="1395" y="92655"/>
                  <a:pt x="0" y="91073"/>
                  <a:pt x="0" y="87683"/>
                </a:cubicBezTo>
                <a:cubicBezTo>
                  <a:pt x="0" y="84519"/>
                  <a:pt x="2990" y="81355"/>
                  <a:pt x="5780" y="8135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anchor="ctr"/>
          <a:lstStyle/>
          <a:p>
            <a:pPr algn="ctr"/>
            <a:endParaRPr dirty="0">
              <a:latin typeface="Cambria" panose="02040503050406030204" pitchFamily="18" charset="0"/>
              <a:ea typeface="微软雅黑" panose="020B0503020204020204" pitchFamily="34" charset="-122"/>
              <a:cs typeface="Arial" panose="020B0604020202020204" pitchFamily="34" charset="0"/>
              <a:sym typeface="FZHei-B01S" panose="02010601030101010101" pitchFamily="2" charset="-122"/>
            </a:endParaRPr>
          </a:p>
        </p:txBody>
      </p:sp>
      <p:sp>
        <p:nvSpPr>
          <p:cNvPr id="31" name="iSļídê"/>
          <p:cNvSpPr/>
          <p:nvPr/>
        </p:nvSpPr>
        <p:spPr>
          <a:xfrm>
            <a:off x="8284004" y="4760246"/>
            <a:ext cx="159301" cy="195231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2868" y="119800"/>
                </a:moveTo>
                <a:lnTo>
                  <a:pt x="112868" y="119800"/>
                </a:lnTo>
                <a:cubicBezTo>
                  <a:pt x="6885" y="119800"/>
                  <a:pt x="6885" y="119800"/>
                  <a:pt x="6885" y="119800"/>
                </a:cubicBezTo>
                <a:cubicBezTo>
                  <a:pt x="1721" y="119800"/>
                  <a:pt x="0" y="117004"/>
                  <a:pt x="0" y="114209"/>
                </a:cubicBezTo>
                <a:cubicBezTo>
                  <a:pt x="0" y="64891"/>
                  <a:pt x="0" y="64891"/>
                  <a:pt x="0" y="64891"/>
                </a:cubicBezTo>
                <a:cubicBezTo>
                  <a:pt x="0" y="62096"/>
                  <a:pt x="1721" y="59101"/>
                  <a:pt x="6885" y="59101"/>
                </a:cubicBezTo>
                <a:cubicBezTo>
                  <a:pt x="17213" y="59101"/>
                  <a:pt x="17213" y="59101"/>
                  <a:pt x="17213" y="59101"/>
                </a:cubicBezTo>
                <a:cubicBezTo>
                  <a:pt x="17213" y="33743"/>
                  <a:pt x="17213" y="33743"/>
                  <a:pt x="17213" y="33743"/>
                </a:cubicBezTo>
                <a:cubicBezTo>
                  <a:pt x="17213" y="13976"/>
                  <a:pt x="36393" y="0"/>
                  <a:pt x="59016" y="0"/>
                </a:cubicBezTo>
                <a:cubicBezTo>
                  <a:pt x="83360" y="0"/>
                  <a:pt x="100573" y="13976"/>
                  <a:pt x="100573" y="33743"/>
                </a:cubicBezTo>
                <a:cubicBezTo>
                  <a:pt x="100573" y="36539"/>
                  <a:pt x="98852" y="39534"/>
                  <a:pt x="93688" y="39534"/>
                </a:cubicBezTo>
                <a:cubicBezTo>
                  <a:pt x="90245" y="39534"/>
                  <a:pt x="86803" y="36539"/>
                  <a:pt x="86803" y="33743"/>
                </a:cubicBezTo>
                <a:cubicBezTo>
                  <a:pt x="86803" y="21164"/>
                  <a:pt x="74754" y="11181"/>
                  <a:pt x="59016" y="11181"/>
                </a:cubicBezTo>
                <a:cubicBezTo>
                  <a:pt x="43278" y="11181"/>
                  <a:pt x="31229" y="21164"/>
                  <a:pt x="31229" y="33743"/>
                </a:cubicBezTo>
                <a:cubicBezTo>
                  <a:pt x="31229" y="59101"/>
                  <a:pt x="31229" y="59101"/>
                  <a:pt x="31229" y="59101"/>
                </a:cubicBezTo>
                <a:cubicBezTo>
                  <a:pt x="86803" y="59101"/>
                  <a:pt x="86803" y="59101"/>
                  <a:pt x="86803" y="59101"/>
                </a:cubicBezTo>
                <a:cubicBezTo>
                  <a:pt x="100573" y="59101"/>
                  <a:pt x="100573" y="59101"/>
                  <a:pt x="100573" y="59101"/>
                </a:cubicBezTo>
                <a:cubicBezTo>
                  <a:pt x="112868" y="59101"/>
                  <a:pt x="112868" y="59101"/>
                  <a:pt x="112868" y="59101"/>
                </a:cubicBezTo>
                <a:cubicBezTo>
                  <a:pt x="116311" y="59101"/>
                  <a:pt x="119754" y="62096"/>
                  <a:pt x="119754" y="64891"/>
                </a:cubicBezTo>
                <a:cubicBezTo>
                  <a:pt x="119754" y="114209"/>
                  <a:pt x="119754" y="114209"/>
                  <a:pt x="119754" y="114209"/>
                </a:cubicBezTo>
                <a:cubicBezTo>
                  <a:pt x="119754" y="117004"/>
                  <a:pt x="116311" y="119800"/>
                  <a:pt x="112868" y="119800"/>
                </a:cubicBezTo>
                <a:close/>
                <a:moveTo>
                  <a:pt x="59016" y="70482"/>
                </a:moveTo>
                <a:lnTo>
                  <a:pt x="59016" y="70482"/>
                </a:lnTo>
                <a:cubicBezTo>
                  <a:pt x="52131" y="70482"/>
                  <a:pt x="45000" y="76073"/>
                  <a:pt x="45000" y="81863"/>
                </a:cubicBezTo>
                <a:cubicBezTo>
                  <a:pt x="45000" y="86056"/>
                  <a:pt x="48688" y="90249"/>
                  <a:pt x="52131" y="91647"/>
                </a:cubicBezTo>
                <a:cubicBezTo>
                  <a:pt x="52131" y="103028"/>
                  <a:pt x="52131" y="103028"/>
                  <a:pt x="52131" y="103028"/>
                </a:cubicBezTo>
                <a:cubicBezTo>
                  <a:pt x="52131" y="105823"/>
                  <a:pt x="55573" y="108618"/>
                  <a:pt x="59016" y="108618"/>
                </a:cubicBezTo>
                <a:cubicBezTo>
                  <a:pt x="64180" y="108618"/>
                  <a:pt x="65901" y="105823"/>
                  <a:pt x="65901" y="103028"/>
                </a:cubicBezTo>
                <a:cubicBezTo>
                  <a:pt x="65901" y="91647"/>
                  <a:pt x="65901" y="91647"/>
                  <a:pt x="65901" y="91647"/>
                </a:cubicBezTo>
                <a:cubicBezTo>
                  <a:pt x="71065" y="90249"/>
                  <a:pt x="72786" y="86056"/>
                  <a:pt x="72786" y="81863"/>
                </a:cubicBezTo>
                <a:cubicBezTo>
                  <a:pt x="72786" y="76073"/>
                  <a:pt x="67622" y="70482"/>
                  <a:pt x="59016" y="7048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anchor="ctr"/>
          <a:lstStyle/>
          <a:p>
            <a:pPr algn="ctr"/>
            <a:endParaRPr dirty="0">
              <a:latin typeface="Cambria" panose="02040503050406030204" pitchFamily="18" charset="0"/>
              <a:ea typeface="微软雅黑" panose="020B0503020204020204" pitchFamily="34" charset="-122"/>
              <a:cs typeface="Arial" panose="020B0604020202020204" pitchFamily="34" charset="0"/>
              <a:sym typeface="FZHei-B01S" panose="02010601030101010101" pitchFamily="2" charset="-122"/>
            </a:endParaRPr>
          </a:p>
        </p:txBody>
      </p: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4F82D2A0-4F22-9949-BBFB-47EFF9A7BFA1}"/>
              </a:ext>
            </a:extLst>
          </p:cNvPr>
          <p:cNvGrpSpPr/>
          <p:nvPr/>
        </p:nvGrpSpPr>
        <p:grpSpPr>
          <a:xfrm>
            <a:off x="509310" y="451479"/>
            <a:ext cx="3195214" cy="644434"/>
            <a:chOff x="988592" y="299097"/>
            <a:chExt cx="1667691" cy="644434"/>
          </a:xfrm>
        </p:grpSpPr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23988653-7C06-B542-BA34-948AF81A1676}"/>
                </a:ext>
              </a:extLst>
            </p:cNvPr>
            <p:cNvSpPr/>
            <p:nvPr/>
          </p:nvSpPr>
          <p:spPr>
            <a:xfrm>
              <a:off x="1193243" y="312160"/>
              <a:ext cx="1463040" cy="470263"/>
            </a:xfrm>
            <a:prstGeom prst="rect">
              <a:avLst/>
            </a:prstGeom>
            <a:solidFill>
              <a:srgbClr val="B2C248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Cambria" panose="02040503050406030204" pitchFamily="18" charset="0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842AA161-43AD-2E4D-A432-13E063075DD9}"/>
                </a:ext>
              </a:extLst>
            </p:cNvPr>
            <p:cNvSpPr/>
            <p:nvPr/>
          </p:nvSpPr>
          <p:spPr>
            <a:xfrm>
              <a:off x="1001654" y="473268"/>
              <a:ext cx="1463040" cy="47026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  <a:latin typeface="Cambria" panose="02040503050406030204" pitchFamily="18" charset="0"/>
                  <a:ea typeface="微软雅黑" panose="020B0503020204020204" pitchFamily="34" charset="-122"/>
                  <a:cs typeface="Arial" panose="020B0604020202020204" pitchFamily="34" charset="0"/>
                  <a:sym typeface="FZHei-B01S" panose="02010601030101010101" pitchFamily="2" charset="-122"/>
                </a:rPr>
                <a:t>Project Purpose</a:t>
              </a:r>
              <a:endParaRPr lang="zh-CN" altLang="en-US" b="1" dirty="0">
                <a:solidFill>
                  <a:schemeClr val="tx1"/>
                </a:solidFill>
                <a:latin typeface="Cambria" panose="02040503050406030204" pitchFamily="18" charset="0"/>
                <a:ea typeface="微软雅黑" panose="020B0503020204020204" pitchFamily="34" charset="-122"/>
                <a:cs typeface="Arial" panose="020B0604020202020204" pitchFamily="34" charset="0"/>
                <a:sym typeface="FZHei-B01S" panose="02010601030101010101" pitchFamily="2" charset="-122"/>
              </a:endParaRPr>
            </a:p>
          </p:txBody>
        </p:sp>
        <p:cxnSp>
          <p:nvCxnSpPr>
            <p:cNvPr id="41" name="直接连接符 53">
              <a:extLst>
                <a:ext uri="{FF2B5EF4-FFF2-40B4-BE49-F238E27FC236}">
                  <a16:creationId xmlns:a16="http://schemas.microsoft.com/office/drawing/2014/main" id="{4D75945B-4120-B44E-AB5B-5E700667C22E}"/>
                </a:ext>
              </a:extLst>
            </p:cNvPr>
            <p:cNvCxnSpPr/>
            <p:nvPr/>
          </p:nvCxnSpPr>
          <p:spPr>
            <a:xfrm flipH="1">
              <a:off x="988592" y="316514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55">
              <a:extLst>
                <a:ext uri="{FF2B5EF4-FFF2-40B4-BE49-F238E27FC236}">
                  <a16:creationId xmlns:a16="http://schemas.microsoft.com/office/drawing/2014/main" id="{CCEE803B-E00F-D147-857B-E7841B8B9A91}"/>
                </a:ext>
              </a:extLst>
            </p:cNvPr>
            <p:cNvCxnSpPr/>
            <p:nvPr/>
          </p:nvCxnSpPr>
          <p:spPr>
            <a:xfrm flipH="1">
              <a:off x="2434215" y="299097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56">
              <a:extLst>
                <a:ext uri="{FF2B5EF4-FFF2-40B4-BE49-F238E27FC236}">
                  <a16:creationId xmlns:a16="http://schemas.microsoft.com/office/drawing/2014/main" id="{48A7E29B-B2B1-A849-B74E-189E13470A3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69050" y="782423"/>
              <a:ext cx="187233" cy="15240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íšḻíḋé">
            <a:extLst>
              <a:ext uri="{FF2B5EF4-FFF2-40B4-BE49-F238E27FC236}">
                <a16:creationId xmlns:a16="http://schemas.microsoft.com/office/drawing/2014/main" id="{372DD09F-59A5-406E-81E0-50E58843EA0E}"/>
              </a:ext>
            </a:extLst>
          </p:cNvPr>
          <p:cNvSpPr txBox="1"/>
          <p:nvPr/>
        </p:nvSpPr>
        <p:spPr>
          <a:xfrm>
            <a:off x="4726159" y="2727946"/>
            <a:ext cx="985793" cy="828014"/>
          </a:xfrm>
          <a:prstGeom prst="rect">
            <a:avLst/>
          </a:prstGeom>
          <a:noFill/>
        </p:spPr>
        <p:txBody>
          <a:bodyPr wrap="none" anchor="ctr" anchorCtr="1">
            <a:norm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Cambria" panose="02040503050406030204" pitchFamily="18" charset="0"/>
                <a:ea typeface="微软雅黑" panose="020B0503020204020204" pitchFamily="34" charset="-122"/>
                <a:cs typeface="Arial" panose="020B0604020202020204" pitchFamily="34" charset="0"/>
                <a:sym typeface="FZHei-B01S" panose="02010601030101010101" pitchFamily="2" charset="-122"/>
              </a:rPr>
              <a:t>Problem </a:t>
            </a:r>
          </a:p>
          <a:p>
            <a:pPr algn="ctr"/>
            <a:r>
              <a:rPr lang="en-US" altLang="zh-CN" b="1" dirty="0">
                <a:solidFill>
                  <a:schemeClr val="bg1"/>
                </a:solidFill>
                <a:latin typeface="Cambria" panose="02040503050406030204" pitchFamily="18" charset="0"/>
                <a:ea typeface="微软雅黑" panose="020B0503020204020204" pitchFamily="34" charset="-122"/>
                <a:cs typeface="Arial" panose="020B0604020202020204" pitchFamily="34" charset="0"/>
                <a:sym typeface="FZHei-B01S" panose="02010601030101010101" pitchFamily="2" charset="-122"/>
              </a:rPr>
              <a:t>Statements</a:t>
            </a:r>
          </a:p>
        </p:txBody>
      </p:sp>
      <p:sp>
        <p:nvSpPr>
          <p:cNvPr id="44" name="îṩ1iḑe">
            <a:extLst>
              <a:ext uri="{FF2B5EF4-FFF2-40B4-BE49-F238E27FC236}">
                <a16:creationId xmlns:a16="http://schemas.microsoft.com/office/drawing/2014/main" id="{F68AEC7D-0C57-6C4B-BFF8-24DD7D9166F1}"/>
              </a:ext>
            </a:extLst>
          </p:cNvPr>
          <p:cNvSpPr/>
          <p:nvPr/>
        </p:nvSpPr>
        <p:spPr>
          <a:xfrm>
            <a:off x="603112" y="4028157"/>
            <a:ext cx="2702797" cy="447053"/>
          </a:xfrm>
          <a:prstGeom prst="rect">
            <a:avLst/>
          </a:prstGeom>
          <a:noFill/>
          <a:ln>
            <a:noFill/>
          </a:ln>
        </p:spPr>
        <p:txBody>
          <a:bodyPr wrap="none" lIns="91412" tIns="45700" rIns="91412" bIns="45700" anchor="t" anchorCtr="0">
            <a:normAutofit/>
          </a:bodyPr>
          <a:lstStyle/>
          <a:p>
            <a:pPr>
              <a:buSzPct val="25000"/>
            </a:pPr>
            <a:r>
              <a:rPr lang="en-US" altLang="zh-CN" b="1" dirty="0">
                <a:latin typeface="Cambria" panose="02040503050406030204" pitchFamily="18" charset="0"/>
                <a:ea typeface="微软雅黑" panose="020B0503020204020204" pitchFamily="34" charset="-122"/>
                <a:cs typeface="Arial" panose="020B0604020202020204" pitchFamily="34" charset="0"/>
                <a:sym typeface="FZHei-B01S" panose="02010601030101010101" pitchFamily="2" charset="-122"/>
              </a:rPr>
              <a:t>Operational Purchasing</a:t>
            </a:r>
            <a:endParaRPr lang="zh-CN" altLang="en-US" b="1" dirty="0">
              <a:latin typeface="Cambria" panose="02040503050406030204" pitchFamily="18" charset="0"/>
              <a:ea typeface="微软雅黑" panose="020B0503020204020204" pitchFamily="34" charset="-122"/>
              <a:cs typeface="Arial" panose="020B0604020202020204" pitchFamily="34" charset="0"/>
              <a:sym typeface="FZHei-B01S" panose="02010601030101010101" pitchFamily="2" charset="-122"/>
            </a:endParaRPr>
          </a:p>
        </p:txBody>
      </p:sp>
      <p:sp>
        <p:nvSpPr>
          <p:cNvPr id="45" name="iṧ1îḍè">
            <a:extLst>
              <a:ext uri="{FF2B5EF4-FFF2-40B4-BE49-F238E27FC236}">
                <a16:creationId xmlns:a16="http://schemas.microsoft.com/office/drawing/2014/main" id="{048F4DEE-041C-C44E-B934-189D7D25F427}"/>
              </a:ext>
            </a:extLst>
          </p:cNvPr>
          <p:cNvSpPr/>
          <p:nvPr/>
        </p:nvSpPr>
        <p:spPr>
          <a:xfrm>
            <a:off x="513838" y="1709872"/>
            <a:ext cx="3411733" cy="2036148"/>
          </a:xfrm>
          <a:prstGeom prst="rect">
            <a:avLst/>
          </a:prstGeom>
          <a:noFill/>
          <a:ln>
            <a:noFill/>
          </a:ln>
        </p:spPr>
        <p:txBody>
          <a:bodyPr wrap="square" lIns="91412" tIns="45700" rIns="91412" bIns="45700" anchor="t" anchorCtr="0">
            <a:noAutofit/>
          </a:bodyPr>
          <a:lstStyle/>
          <a:p>
            <a:pPr marL="171450" indent="-171450">
              <a:lnSpc>
                <a:spcPct val="120000"/>
              </a:lnSpc>
              <a:buSzPct val="100000"/>
              <a:buFont typeface="Wingdings" panose="05000000000000000000" pitchFamily="2" charset="2"/>
              <a:buChar char="§"/>
            </a:pPr>
            <a:r>
              <a:rPr lang="en-US" altLang="zh-CN" sz="1300" b="1" dirty="0">
                <a:latin typeface="Cambria" panose="02040503050406030204" pitchFamily="18" charset="0"/>
                <a:ea typeface="微软雅黑" panose="020B0503020204020204" pitchFamily="34" charset="-122"/>
                <a:cs typeface="Arial" panose="020B0604020202020204" pitchFamily="34" charset="0"/>
                <a:sym typeface="FZHei-B01S" panose="02010601030101010101" pitchFamily="2" charset="-122"/>
              </a:rPr>
              <a:t>General trends of avocado demand</a:t>
            </a:r>
          </a:p>
          <a:p>
            <a:pPr>
              <a:lnSpc>
                <a:spcPct val="120000"/>
              </a:lnSpc>
              <a:buSzPct val="100000"/>
            </a:pPr>
            <a:r>
              <a:rPr lang="en-US" altLang="zh-CN" sz="1300" dirty="0">
                <a:latin typeface="Cambria" panose="02040503050406030204" pitchFamily="18" charset="0"/>
                <a:ea typeface="微软雅黑" panose="020B0503020204020204" pitchFamily="34" charset="-122"/>
                <a:cs typeface="Arial" panose="020B0604020202020204" pitchFamily="34" charset="0"/>
                <a:sym typeface="FZHei-B01S" panose="02010601030101010101" pitchFamily="2" charset="-122"/>
              </a:rPr>
              <a:t>How to adjust supplier base and negotiate contracts in the long term?</a:t>
            </a:r>
          </a:p>
          <a:p>
            <a:pPr marL="171450" indent="-171450">
              <a:lnSpc>
                <a:spcPct val="120000"/>
              </a:lnSpc>
              <a:buSzPct val="100000"/>
              <a:buFont typeface="Wingdings" panose="05000000000000000000" pitchFamily="2" charset="2"/>
              <a:buChar char="§"/>
            </a:pPr>
            <a:r>
              <a:rPr lang="en-US" altLang="zh-CN" sz="1300" b="1" dirty="0">
                <a:latin typeface="Cambria" panose="02040503050406030204" pitchFamily="18" charset="0"/>
                <a:ea typeface="微软雅黑" panose="020B0503020204020204" pitchFamily="34" charset="-122"/>
                <a:cs typeface="Arial" panose="020B0604020202020204" pitchFamily="34" charset="0"/>
                <a:sym typeface="FZHei-B01S" panose="02010601030101010101" pitchFamily="2" charset="-122"/>
              </a:rPr>
              <a:t>Seasonality</a:t>
            </a:r>
          </a:p>
          <a:p>
            <a:pPr>
              <a:lnSpc>
                <a:spcPct val="120000"/>
              </a:lnSpc>
              <a:buSzPct val="25000"/>
            </a:pPr>
            <a:r>
              <a:rPr lang="en-US" altLang="zh-CN" sz="1300" dirty="0">
                <a:latin typeface="Cambria" panose="02040503050406030204" pitchFamily="18" charset="0"/>
                <a:ea typeface="微软雅黑" panose="020B0503020204020204" pitchFamily="34" charset="-122"/>
                <a:cs typeface="Arial" panose="020B0604020202020204" pitchFamily="34" charset="0"/>
                <a:sym typeface="FZHei-B01S" panose="02010601030101010101" pitchFamily="2" charset="-122"/>
              </a:rPr>
              <a:t>Whether to communicate with suppliers and request flexibility in contracts for seasonal fluctuations?</a:t>
            </a:r>
            <a:endParaRPr lang="zh-CN" altLang="en-US" sz="1300" dirty="0">
              <a:latin typeface="Cambria" panose="02040503050406030204" pitchFamily="18" charset="0"/>
              <a:ea typeface="微软雅黑" panose="020B0503020204020204" pitchFamily="34" charset="-122"/>
              <a:cs typeface="Arial" panose="020B0604020202020204" pitchFamily="34" charset="0"/>
              <a:sym typeface="FZHei-B01S" panose="02010601030101010101" pitchFamily="2" charset="-122"/>
            </a:endParaRPr>
          </a:p>
        </p:txBody>
      </p:sp>
      <p:sp>
        <p:nvSpPr>
          <p:cNvPr id="46" name="ïş1iḑè">
            <a:extLst>
              <a:ext uri="{FF2B5EF4-FFF2-40B4-BE49-F238E27FC236}">
                <a16:creationId xmlns:a16="http://schemas.microsoft.com/office/drawing/2014/main" id="{F6C9BA49-9192-1D4A-868D-B92B29985070}"/>
              </a:ext>
            </a:extLst>
          </p:cNvPr>
          <p:cNvSpPr/>
          <p:nvPr/>
        </p:nvSpPr>
        <p:spPr>
          <a:xfrm>
            <a:off x="681795" y="1378050"/>
            <a:ext cx="2667011" cy="447053"/>
          </a:xfrm>
          <a:prstGeom prst="rect">
            <a:avLst/>
          </a:prstGeom>
          <a:noFill/>
          <a:ln>
            <a:noFill/>
          </a:ln>
        </p:spPr>
        <p:txBody>
          <a:bodyPr wrap="none" lIns="91412" tIns="45700" rIns="91412" bIns="45700" anchor="t" anchorCtr="0">
            <a:normAutofit/>
          </a:bodyPr>
          <a:lstStyle/>
          <a:p>
            <a:pPr>
              <a:buSzPct val="25000"/>
            </a:pPr>
            <a:r>
              <a:rPr lang="en-US" altLang="zh-CN" b="1" dirty="0">
                <a:latin typeface="Cambria" panose="02040503050406030204" pitchFamily="18" charset="0"/>
                <a:ea typeface="微软雅黑" panose="020B0503020204020204" pitchFamily="34" charset="-122"/>
                <a:cs typeface="Arial" panose="020B0604020202020204" pitchFamily="34" charset="0"/>
                <a:sym typeface="FZHei-B01S" panose="02010601030101010101" pitchFamily="2" charset="-122"/>
              </a:rPr>
              <a:t>Strategic Sourcing</a:t>
            </a:r>
            <a:endParaRPr lang="zh-CN" altLang="en-US" b="1" dirty="0">
              <a:latin typeface="Cambria" panose="02040503050406030204" pitchFamily="18" charset="0"/>
              <a:ea typeface="微软雅黑" panose="020B0503020204020204" pitchFamily="34" charset="-122"/>
              <a:cs typeface="Arial" panose="020B0604020202020204" pitchFamily="34" charset="0"/>
              <a:sym typeface="FZHei-B01S" panose="02010601030101010101" pitchFamily="2" charset="-122"/>
            </a:endParaRPr>
          </a:p>
        </p:txBody>
      </p:sp>
      <p:sp>
        <p:nvSpPr>
          <p:cNvPr id="48" name="îşḻïḓe">
            <a:extLst>
              <a:ext uri="{FF2B5EF4-FFF2-40B4-BE49-F238E27FC236}">
                <a16:creationId xmlns:a16="http://schemas.microsoft.com/office/drawing/2014/main" id="{3875B616-E0ED-314D-9C51-42C69AFC4223}"/>
              </a:ext>
            </a:extLst>
          </p:cNvPr>
          <p:cNvSpPr/>
          <p:nvPr/>
        </p:nvSpPr>
        <p:spPr>
          <a:xfrm>
            <a:off x="509310" y="4407633"/>
            <a:ext cx="5722733" cy="2318042"/>
          </a:xfrm>
          <a:prstGeom prst="rect">
            <a:avLst/>
          </a:prstGeom>
          <a:noFill/>
          <a:ln>
            <a:noFill/>
          </a:ln>
        </p:spPr>
        <p:txBody>
          <a:bodyPr wrap="square" lIns="91412" tIns="45700" rIns="91412" bIns="45700" anchor="t" anchorCtr="0">
            <a:normAutofit/>
          </a:bodyPr>
          <a:lstStyle/>
          <a:p>
            <a:pPr marL="171450" indent="-171450">
              <a:lnSpc>
                <a:spcPct val="120000"/>
              </a:lnSpc>
              <a:buSzPct val="100000"/>
              <a:buFont typeface="Wingdings" panose="05000000000000000000" pitchFamily="2" charset="2"/>
              <a:buChar char="§"/>
            </a:pPr>
            <a:r>
              <a:rPr lang="en-US" altLang="zh-CN" sz="1300" b="1" dirty="0">
                <a:latin typeface="Cambria" panose="02040503050406030204" pitchFamily="18" charset="0"/>
                <a:ea typeface="微软雅黑" panose="020B0503020204020204" pitchFamily="34" charset="-122"/>
                <a:cs typeface="Arial" panose="020B0604020202020204" pitchFamily="34" charset="0"/>
                <a:sym typeface="FZHei-B01S" panose="02010601030101010101" pitchFamily="2" charset="-122"/>
              </a:rPr>
              <a:t>Next week/month’s forecasted demand</a:t>
            </a:r>
          </a:p>
          <a:p>
            <a:pPr>
              <a:lnSpc>
                <a:spcPct val="140000"/>
              </a:lnSpc>
              <a:buSzPct val="100000"/>
            </a:pPr>
            <a:r>
              <a:rPr lang="en-US" altLang="zh-CN" sz="1300" dirty="0">
                <a:latin typeface="Cambria" panose="02040503050406030204" pitchFamily="18" charset="0"/>
                <a:ea typeface="微软雅黑" panose="020B0503020204020204" pitchFamily="34" charset="-122"/>
                <a:cs typeface="Arial" panose="020B0604020202020204" pitchFamily="34" charset="0"/>
                <a:sym typeface="FZHei-B01S" panose="02010601030101010101" pitchFamily="2" charset="-122"/>
              </a:rPr>
              <a:t>Determine the quantity of monthly and weekly orders placed in each/city state</a:t>
            </a:r>
          </a:p>
          <a:p>
            <a:pPr marL="171450" indent="-171450">
              <a:lnSpc>
                <a:spcPct val="120000"/>
              </a:lnSpc>
              <a:buSzPct val="100000"/>
              <a:buFont typeface="Wingdings" panose="05000000000000000000" pitchFamily="2" charset="2"/>
              <a:buChar char="§"/>
            </a:pPr>
            <a:r>
              <a:rPr lang="en-US" altLang="zh-CN" sz="1300" b="1" dirty="0">
                <a:latin typeface="Cambria" panose="02040503050406030204" pitchFamily="18" charset="0"/>
                <a:ea typeface="微软雅黑" panose="020B0503020204020204" pitchFamily="34" charset="-122"/>
                <a:cs typeface="Arial" panose="020B0604020202020204" pitchFamily="34" charset="0"/>
                <a:sym typeface="FZHei-B01S" panose="02010601030101010101" pitchFamily="2" charset="-122"/>
              </a:rPr>
              <a:t>What is the most popular avocado types</a:t>
            </a:r>
          </a:p>
          <a:p>
            <a:pPr>
              <a:lnSpc>
                <a:spcPct val="140000"/>
              </a:lnSpc>
              <a:buSzPct val="100000"/>
            </a:pPr>
            <a:r>
              <a:rPr lang="en-US" altLang="zh-CN" sz="1300" dirty="0">
                <a:latin typeface="Cambria" panose="02040503050406030204" pitchFamily="18" charset="0"/>
                <a:ea typeface="微软雅黑" panose="020B0503020204020204" pitchFamily="34" charset="-122"/>
                <a:cs typeface="Arial" panose="020B0604020202020204" pitchFamily="34" charset="0"/>
                <a:sym typeface="FZHei-B01S" panose="02010601030101010101" pitchFamily="2" charset="-122"/>
              </a:rPr>
              <a:t>Should Walmart purchase more of it?</a:t>
            </a:r>
          </a:p>
          <a:p>
            <a:pPr marL="171450" indent="-171450">
              <a:lnSpc>
                <a:spcPct val="120000"/>
              </a:lnSpc>
              <a:buSzPct val="100000"/>
              <a:buFont typeface="Wingdings" panose="05000000000000000000" pitchFamily="2" charset="2"/>
              <a:buChar char="§"/>
            </a:pPr>
            <a:r>
              <a:rPr lang="en-US" altLang="zh-CN" sz="1300" b="1" dirty="0">
                <a:latin typeface="Cambria" panose="02040503050406030204" pitchFamily="18" charset="0"/>
                <a:ea typeface="微软雅黑" panose="020B0503020204020204" pitchFamily="34" charset="-122"/>
                <a:cs typeface="Arial" panose="020B0604020202020204" pitchFamily="34" charset="0"/>
                <a:sym typeface="FZHei-B01S" panose="02010601030101010101" pitchFamily="2" charset="-122"/>
              </a:rPr>
              <a:t>Avocado demand distribution across regions</a:t>
            </a:r>
          </a:p>
          <a:p>
            <a:pPr>
              <a:lnSpc>
                <a:spcPct val="140000"/>
              </a:lnSpc>
              <a:buSzPct val="100000"/>
            </a:pPr>
            <a:r>
              <a:rPr lang="en-US" altLang="zh-CN" sz="1300" dirty="0">
                <a:latin typeface="Cambria" panose="02040503050406030204" pitchFamily="18" charset="0"/>
                <a:ea typeface="微软雅黑" panose="020B0503020204020204" pitchFamily="34" charset="-122"/>
                <a:cs typeface="Arial" panose="020B0604020202020204" pitchFamily="34" charset="0"/>
                <a:sym typeface="FZHei-B01S" panose="02010601030101010101" pitchFamily="2" charset="-122"/>
              </a:rPr>
              <a:t>Make Supply Chain networks designing decisions</a:t>
            </a:r>
          </a:p>
        </p:txBody>
      </p:sp>
    </p:spTree>
    <p:extLst>
      <p:ext uri="{BB962C8B-B14F-4D97-AF65-F5344CB8AC3E}">
        <p14:creationId xmlns:p14="http://schemas.microsoft.com/office/powerpoint/2010/main" val="2940878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>
            <a:extLst>
              <a:ext uri="{FF2B5EF4-FFF2-40B4-BE49-F238E27FC236}">
                <a16:creationId xmlns:a16="http://schemas.microsoft.com/office/drawing/2014/main" id="{3D5035CF-5B2E-1342-8E6D-C0661FF085EF}"/>
              </a:ext>
            </a:extLst>
          </p:cNvPr>
          <p:cNvGrpSpPr/>
          <p:nvPr/>
        </p:nvGrpSpPr>
        <p:grpSpPr>
          <a:xfrm>
            <a:off x="2406097" y="1639149"/>
            <a:ext cx="5946748" cy="5219356"/>
            <a:chOff x="993910" y="1295518"/>
            <a:chExt cx="4923424" cy="4943842"/>
          </a:xfrm>
        </p:grpSpPr>
        <p:grpSp>
          <p:nvGrpSpPr>
            <p:cNvPr id="34" name="Group 19">
              <a:extLst>
                <a:ext uri="{FF2B5EF4-FFF2-40B4-BE49-F238E27FC236}">
                  <a16:creationId xmlns:a16="http://schemas.microsoft.com/office/drawing/2014/main" id="{79279385-B989-4E4D-AE6D-161CAFA06D6F}"/>
                </a:ext>
              </a:extLst>
            </p:cNvPr>
            <p:cNvGrpSpPr/>
            <p:nvPr/>
          </p:nvGrpSpPr>
          <p:grpSpPr>
            <a:xfrm>
              <a:off x="4389143" y="2666808"/>
              <a:ext cx="891108" cy="560057"/>
              <a:chOff x="686838" y="2184398"/>
              <a:chExt cx="1192213" cy="749301"/>
            </a:xfrm>
            <a:solidFill>
              <a:schemeClr val="accent2"/>
            </a:solidFill>
          </p:grpSpPr>
          <p:sp>
            <p:nvSpPr>
              <p:cNvPr id="112" name="Freeform 7">
                <a:extLst>
                  <a:ext uri="{FF2B5EF4-FFF2-40B4-BE49-F238E27FC236}">
                    <a16:creationId xmlns:a16="http://schemas.microsoft.com/office/drawing/2014/main" id="{31DA17BE-BA30-1E42-9A74-D4CE872CB8B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86838" y="2198686"/>
                <a:ext cx="609600" cy="735013"/>
              </a:xfrm>
              <a:custGeom>
                <a:avLst/>
                <a:gdLst/>
                <a:ahLst/>
                <a:cxnLst>
                  <a:cxn ang="0">
                    <a:pos x="128" y="28"/>
                  </a:cxn>
                  <a:cxn ang="0">
                    <a:pos x="94" y="16"/>
                  </a:cxn>
                  <a:cxn ang="0">
                    <a:pos x="39" y="70"/>
                  </a:cxn>
                  <a:cxn ang="0">
                    <a:pos x="40" y="80"/>
                  </a:cxn>
                  <a:cxn ang="0">
                    <a:pos x="0" y="136"/>
                  </a:cxn>
                  <a:cxn ang="0">
                    <a:pos x="59" y="195"/>
                  </a:cxn>
                  <a:cxn ang="0">
                    <a:pos x="67" y="194"/>
                  </a:cxn>
                  <a:cxn ang="0">
                    <a:pos x="162" y="194"/>
                  </a:cxn>
                  <a:cxn ang="0">
                    <a:pos x="162" y="0"/>
                  </a:cxn>
                  <a:cxn ang="0">
                    <a:pos x="128" y="28"/>
                  </a:cxn>
                  <a:cxn ang="0">
                    <a:pos x="134" y="107"/>
                  </a:cxn>
                  <a:cxn ang="0">
                    <a:pos x="134" y="106"/>
                  </a:cxn>
                  <a:cxn ang="0">
                    <a:pos x="134" y="107"/>
                  </a:cxn>
                </a:cxnLst>
                <a:rect l="0" t="0" r="r" b="b"/>
                <a:pathLst>
                  <a:path w="162" h="195">
                    <a:moveTo>
                      <a:pt x="128" y="28"/>
                    </a:moveTo>
                    <a:cubicBezTo>
                      <a:pt x="119" y="20"/>
                      <a:pt x="107" y="16"/>
                      <a:pt x="94" y="16"/>
                    </a:cubicBezTo>
                    <a:cubicBezTo>
                      <a:pt x="64" y="16"/>
                      <a:pt x="39" y="40"/>
                      <a:pt x="39" y="70"/>
                    </a:cubicBezTo>
                    <a:cubicBezTo>
                      <a:pt x="39" y="73"/>
                      <a:pt x="40" y="77"/>
                      <a:pt x="40" y="80"/>
                    </a:cubicBezTo>
                    <a:cubicBezTo>
                      <a:pt x="17" y="88"/>
                      <a:pt x="0" y="110"/>
                      <a:pt x="0" y="136"/>
                    </a:cubicBezTo>
                    <a:cubicBezTo>
                      <a:pt x="0" y="169"/>
                      <a:pt x="26" y="195"/>
                      <a:pt x="59" y="195"/>
                    </a:cubicBezTo>
                    <a:cubicBezTo>
                      <a:pt x="61" y="195"/>
                      <a:pt x="64" y="195"/>
                      <a:pt x="67" y="194"/>
                    </a:cubicBezTo>
                    <a:cubicBezTo>
                      <a:pt x="162" y="194"/>
                      <a:pt x="162" y="194"/>
                      <a:pt x="162" y="194"/>
                    </a:cubicBezTo>
                    <a:cubicBezTo>
                      <a:pt x="162" y="0"/>
                      <a:pt x="162" y="0"/>
                      <a:pt x="162" y="0"/>
                    </a:cubicBezTo>
                    <a:cubicBezTo>
                      <a:pt x="148" y="5"/>
                      <a:pt x="136" y="15"/>
                      <a:pt x="128" y="28"/>
                    </a:cubicBezTo>
                    <a:close/>
                    <a:moveTo>
                      <a:pt x="134" y="107"/>
                    </a:moveTo>
                    <a:cubicBezTo>
                      <a:pt x="134" y="107"/>
                      <a:pt x="134" y="107"/>
                      <a:pt x="134" y="106"/>
                    </a:cubicBezTo>
                    <a:cubicBezTo>
                      <a:pt x="134" y="107"/>
                      <a:pt x="134" y="107"/>
                      <a:pt x="134" y="107"/>
                    </a:cubicBezTo>
                    <a:close/>
                  </a:path>
                </a:pathLst>
              </a:custGeom>
              <a:solidFill>
                <a:srgbClr val="B2C248"/>
              </a:solidFill>
              <a:ln w="9525">
                <a:noFill/>
                <a:round/>
              </a:ln>
            </p:spPr>
            <p:txBody>
              <a:bodyPr vert="horz" wrap="square" lIns="121913" tIns="60956" rIns="121913" bIns="60956" numCol="1" anchor="t" anchorCtr="0" compatLnSpc="1"/>
              <a:lstStyle/>
              <a:p>
                <a:pPr>
                  <a:lnSpc>
                    <a:spcPct val="120000"/>
                  </a:lnSpc>
                </a:pPr>
                <a:endParaRPr lang="en-US" sz="700" dirty="0">
                  <a:solidFill>
                    <a:srgbClr val="7F7F7F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+mn-ea"/>
                  <a:sym typeface="FZHei-B01S" panose="02010601030101010101" pitchFamily="2" charset="-122"/>
                </a:endParaRPr>
              </a:p>
            </p:txBody>
          </p:sp>
          <p:sp>
            <p:nvSpPr>
              <p:cNvPr id="113" name="Freeform 8">
                <a:extLst>
                  <a:ext uri="{FF2B5EF4-FFF2-40B4-BE49-F238E27FC236}">
                    <a16:creationId xmlns:a16="http://schemas.microsoft.com/office/drawing/2014/main" id="{2A311D80-895F-2B48-8D75-AF07646360CC}"/>
                  </a:ext>
                </a:extLst>
              </p:cNvPr>
              <p:cNvSpPr/>
              <p:nvPr/>
            </p:nvSpPr>
            <p:spPr bwMode="auto">
              <a:xfrm>
                <a:off x="1296438" y="2184398"/>
                <a:ext cx="582613" cy="749300"/>
              </a:xfrm>
              <a:custGeom>
                <a:avLst/>
                <a:gdLst/>
                <a:ahLst/>
                <a:cxnLst>
                  <a:cxn ang="0">
                    <a:pos x="90" y="65"/>
                  </a:cxn>
                  <a:cxn ang="0">
                    <a:pos x="23" y="0"/>
                  </a:cxn>
                  <a:cxn ang="0">
                    <a:pos x="1" y="4"/>
                  </a:cxn>
                  <a:cxn ang="0">
                    <a:pos x="0" y="4"/>
                  </a:cxn>
                  <a:cxn ang="0">
                    <a:pos x="0" y="198"/>
                  </a:cxn>
                  <a:cxn ang="0">
                    <a:pos x="1" y="198"/>
                  </a:cxn>
                  <a:cxn ang="0">
                    <a:pos x="81" y="198"/>
                  </a:cxn>
                  <a:cxn ang="0">
                    <a:pos x="88" y="199"/>
                  </a:cxn>
                  <a:cxn ang="0">
                    <a:pos x="155" y="132"/>
                  </a:cxn>
                  <a:cxn ang="0">
                    <a:pos x="90" y="65"/>
                  </a:cxn>
                </a:cxnLst>
                <a:rect l="0" t="0" r="r" b="b"/>
                <a:pathLst>
                  <a:path w="155" h="199">
                    <a:moveTo>
                      <a:pt x="90" y="65"/>
                    </a:moveTo>
                    <a:cubicBezTo>
                      <a:pt x="89" y="29"/>
                      <a:pt x="60" y="0"/>
                      <a:pt x="23" y="0"/>
                    </a:cubicBezTo>
                    <a:cubicBezTo>
                      <a:pt x="15" y="0"/>
                      <a:pt x="8" y="1"/>
                      <a:pt x="1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198"/>
                      <a:pt x="0" y="198"/>
                      <a:pt x="0" y="198"/>
                    </a:cubicBezTo>
                    <a:cubicBezTo>
                      <a:pt x="1" y="198"/>
                      <a:pt x="1" y="198"/>
                      <a:pt x="1" y="198"/>
                    </a:cubicBezTo>
                    <a:cubicBezTo>
                      <a:pt x="81" y="198"/>
                      <a:pt x="81" y="198"/>
                      <a:pt x="81" y="198"/>
                    </a:cubicBezTo>
                    <a:cubicBezTo>
                      <a:pt x="83" y="199"/>
                      <a:pt x="85" y="199"/>
                      <a:pt x="88" y="199"/>
                    </a:cubicBezTo>
                    <a:cubicBezTo>
                      <a:pt x="125" y="199"/>
                      <a:pt x="155" y="169"/>
                      <a:pt x="155" y="132"/>
                    </a:cubicBezTo>
                    <a:cubicBezTo>
                      <a:pt x="155" y="95"/>
                      <a:pt x="126" y="66"/>
                      <a:pt x="90" y="65"/>
                    </a:cubicBezTo>
                    <a:close/>
                  </a:path>
                </a:pathLst>
              </a:custGeom>
              <a:solidFill>
                <a:srgbClr val="B2C248"/>
              </a:solidFill>
              <a:ln w="9525">
                <a:noFill/>
                <a:round/>
              </a:ln>
            </p:spPr>
            <p:txBody>
              <a:bodyPr vert="horz" wrap="square" lIns="121913" tIns="60956" rIns="121913" bIns="60956" numCol="1" anchor="t" anchorCtr="0" compatLnSpc="1"/>
              <a:lstStyle/>
              <a:p>
                <a:pPr>
                  <a:lnSpc>
                    <a:spcPct val="120000"/>
                  </a:lnSpc>
                </a:pPr>
                <a:endParaRPr lang="en-US" sz="700" dirty="0">
                  <a:solidFill>
                    <a:srgbClr val="7F7F7F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+mn-ea"/>
                  <a:sym typeface="FZHei-B01S" panose="02010601030101010101" pitchFamily="2" charset="-122"/>
                </a:endParaRPr>
              </a:p>
            </p:txBody>
          </p:sp>
        </p:grpSp>
        <p:grpSp>
          <p:nvGrpSpPr>
            <p:cNvPr id="35" name="Group 148">
              <a:extLst>
                <a:ext uri="{FF2B5EF4-FFF2-40B4-BE49-F238E27FC236}">
                  <a16:creationId xmlns:a16="http://schemas.microsoft.com/office/drawing/2014/main" id="{8D61796A-2A49-A04A-911C-105DA2E105CB}"/>
                </a:ext>
              </a:extLst>
            </p:cNvPr>
            <p:cNvGrpSpPr/>
            <p:nvPr/>
          </p:nvGrpSpPr>
          <p:grpSpPr>
            <a:xfrm>
              <a:off x="3407104" y="1479238"/>
              <a:ext cx="683646" cy="1686891"/>
              <a:chOff x="2000250" y="1211262"/>
              <a:chExt cx="512763" cy="1265238"/>
            </a:xfrm>
            <a:solidFill>
              <a:schemeClr val="accent1"/>
            </a:solidFill>
          </p:grpSpPr>
          <p:grpSp>
            <p:nvGrpSpPr>
              <p:cNvPr id="87" name="Group 145">
                <a:extLst>
                  <a:ext uri="{FF2B5EF4-FFF2-40B4-BE49-F238E27FC236}">
                    <a16:creationId xmlns:a16="http://schemas.microsoft.com/office/drawing/2014/main" id="{210C9ABE-C962-294C-8E2D-CC29871A2EA8}"/>
                  </a:ext>
                </a:extLst>
              </p:cNvPr>
              <p:cNvGrpSpPr/>
              <p:nvPr/>
            </p:nvGrpSpPr>
            <p:grpSpPr>
              <a:xfrm>
                <a:off x="2000250" y="1279525"/>
                <a:ext cx="512763" cy="1196975"/>
                <a:chOff x="2000250" y="982663"/>
                <a:chExt cx="512763" cy="1196975"/>
              </a:xfrm>
              <a:grpFill/>
            </p:grpSpPr>
            <p:sp>
              <p:nvSpPr>
                <p:cNvPr id="100" name="Oval 7">
                  <a:extLst>
                    <a:ext uri="{FF2B5EF4-FFF2-40B4-BE49-F238E27FC236}">
                      <a16:creationId xmlns:a16="http://schemas.microsoft.com/office/drawing/2014/main" id="{9AD04C19-2744-514F-9358-E4C6DED07CB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92338" y="1081088"/>
                  <a:ext cx="23813" cy="25400"/>
                </a:xfrm>
                <a:prstGeom prst="ellipse">
                  <a:avLst/>
                </a:prstGeom>
                <a:grpFill/>
                <a:ln w="9525">
                  <a:noFill/>
                  <a:round/>
                </a:ln>
              </p:spPr>
              <p:txBody>
                <a:bodyPr vert="horz" wrap="square" lIns="121913" tIns="60956" rIns="121913" bIns="60956" numCol="1" anchor="t" anchorCtr="0" compatLnSpc="1"/>
                <a:lstStyle/>
                <a:p>
                  <a:pPr>
                    <a:lnSpc>
                      <a:spcPct val="120000"/>
                    </a:lnSpc>
                  </a:pPr>
                  <a:endParaRPr lang="en-US" sz="700" dirty="0">
                    <a:solidFill>
                      <a:srgbClr val="7F7F7F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+mn-ea"/>
                    <a:sym typeface="FZHei-B01S" panose="02010601030101010101" pitchFamily="2" charset="-122"/>
                  </a:endParaRPr>
                </a:p>
              </p:txBody>
            </p:sp>
            <p:sp>
              <p:nvSpPr>
                <p:cNvPr id="101" name="Freeform 9">
                  <a:extLst>
                    <a:ext uri="{FF2B5EF4-FFF2-40B4-BE49-F238E27FC236}">
                      <a16:creationId xmlns:a16="http://schemas.microsoft.com/office/drawing/2014/main" id="{A1EB4B5D-D118-0B49-8613-BEC9D23236D2}"/>
                    </a:ext>
                  </a:extLst>
                </p:cNvPr>
                <p:cNvSpPr/>
                <p:nvPr/>
              </p:nvSpPr>
              <p:spPr bwMode="auto">
                <a:xfrm>
                  <a:off x="2201863" y="1497013"/>
                  <a:ext cx="58738" cy="6191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7" y="5"/>
                    </a:cxn>
                    <a:cxn ang="0">
                      <a:pos x="32" y="25"/>
                    </a:cxn>
                    <a:cxn ang="0">
                      <a:pos x="10" y="36"/>
                    </a:cxn>
                    <a:cxn ang="0">
                      <a:pos x="0" y="34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36" h="38">
                      <a:moveTo>
                        <a:pt x="0" y="0"/>
                      </a:moveTo>
                      <a:cubicBezTo>
                        <a:pt x="17" y="5"/>
                        <a:pt x="17" y="5"/>
                        <a:pt x="17" y="5"/>
                      </a:cubicBezTo>
                      <a:cubicBezTo>
                        <a:pt x="27" y="8"/>
                        <a:pt x="36" y="12"/>
                        <a:pt x="32" y="25"/>
                      </a:cubicBezTo>
                      <a:cubicBezTo>
                        <a:pt x="30" y="33"/>
                        <a:pt x="20" y="38"/>
                        <a:pt x="10" y="36"/>
                      </a:cubicBezTo>
                      <a:cubicBezTo>
                        <a:pt x="0" y="34"/>
                        <a:pt x="0" y="34"/>
                        <a:pt x="0" y="34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121913" tIns="60956" rIns="121913" bIns="60956" numCol="1" anchor="t" anchorCtr="0" compatLnSpc="1"/>
                <a:lstStyle/>
                <a:p>
                  <a:pPr>
                    <a:lnSpc>
                      <a:spcPct val="120000"/>
                    </a:lnSpc>
                  </a:pPr>
                  <a:endParaRPr lang="en-US" sz="700" dirty="0">
                    <a:solidFill>
                      <a:srgbClr val="7F7F7F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+mn-ea"/>
                    <a:sym typeface="FZHei-B01S" panose="02010601030101010101" pitchFamily="2" charset="-122"/>
                  </a:endParaRPr>
                </a:p>
              </p:txBody>
            </p:sp>
            <p:sp>
              <p:nvSpPr>
                <p:cNvPr id="102" name="Freeform 10">
                  <a:extLst>
                    <a:ext uri="{FF2B5EF4-FFF2-40B4-BE49-F238E27FC236}">
                      <a16:creationId xmlns:a16="http://schemas.microsoft.com/office/drawing/2014/main" id="{85F28914-8C5C-244A-9077-300146A2C379}"/>
                    </a:ext>
                  </a:extLst>
                </p:cNvPr>
                <p:cNvSpPr/>
                <p:nvPr/>
              </p:nvSpPr>
              <p:spPr bwMode="auto">
                <a:xfrm>
                  <a:off x="2197100" y="1490663"/>
                  <a:ext cx="33338" cy="14287"/>
                </a:xfrm>
                <a:custGeom>
                  <a:avLst/>
                  <a:gdLst/>
                  <a:ahLst/>
                  <a:cxnLst>
                    <a:cxn ang="0">
                      <a:pos x="0" y="4"/>
                    </a:cxn>
                    <a:cxn ang="0">
                      <a:pos x="4" y="8"/>
                    </a:cxn>
                    <a:cxn ang="0">
                      <a:pos x="16" y="8"/>
                    </a:cxn>
                    <a:cxn ang="0">
                      <a:pos x="20" y="4"/>
                    </a:cxn>
                    <a:cxn ang="0">
                      <a:pos x="16" y="0"/>
                    </a:cxn>
                    <a:cxn ang="0">
                      <a:pos x="4" y="0"/>
                    </a:cxn>
                    <a:cxn ang="0">
                      <a:pos x="0" y="4"/>
                    </a:cxn>
                  </a:cxnLst>
                  <a:rect l="0" t="0" r="r" b="b"/>
                  <a:pathLst>
                    <a:path w="20" h="8">
                      <a:moveTo>
                        <a:pt x="0" y="4"/>
                      </a:moveTo>
                      <a:cubicBezTo>
                        <a:pt x="0" y="6"/>
                        <a:pt x="2" y="8"/>
                        <a:pt x="4" y="8"/>
                      </a:cubicBezTo>
                      <a:cubicBezTo>
                        <a:pt x="16" y="8"/>
                        <a:pt x="16" y="8"/>
                        <a:pt x="16" y="8"/>
                      </a:cubicBezTo>
                      <a:cubicBezTo>
                        <a:pt x="18" y="8"/>
                        <a:pt x="20" y="6"/>
                        <a:pt x="20" y="4"/>
                      </a:cubicBezTo>
                      <a:cubicBezTo>
                        <a:pt x="20" y="2"/>
                        <a:pt x="18" y="0"/>
                        <a:pt x="16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2" y="0"/>
                        <a:pt x="0" y="2"/>
                        <a:pt x="0" y="4"/>
                      </a:cubicBezTo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121913" tIns="60956" rIns="121913" bIns="60956" numCol="1" anchor="t" anchorCtr="0" compatLnSpc="1"/>
                <a:lstStyle/>
                <a:p>
                  <a:pPr>
                    <a:lnSpc>
                      <a:spcPct val="120000"/>
                    </a:lnSpc>
                  </a:pPr>
                  <a:endParaRPr lang="en-US" sz="700" dirty="0">
                    <a:solidFill>
                      <a:srgbClr val="7F7F7F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+mn-ea"/>
                    <a:sym typeface="FZHei-B01S" panose="02010601030101010101" pitchFamily="2" charset="-122"/>
                  </a:endParaRPr>
                </a:p>
              </p:txBody>
            </p:sp>
            <p:sp>
              <p:nvSpPr>
                <p:cNvPr id="103" name="Freeform 16">
                  <a:extLst>
                    <a:ext uri="{FF2B5EF4-FFF2-40B4-BE49-F238E27FC236}">
                      <a16:creationId xmlns:a16="http://schemas.microsoft.com/office/drawing/2014/main" id="{685D8793-CCDF-E542-9108-00922E1F04D6}"/>
                    </a:ext>
                  </a:extLst>
                </p:cNvPr>
                <p:cNvSpPr/>
                <p:nvPr/>
              </p:nvSpPr>
              <p:spPr bwMode="auto">
                <a:xfrm>
                  <a:off x="2197100" y="1490663"/>
                  <a:ext cx="33338" cy="14287"/>
                </a:xfrm>
                <a:custGeom>
                  <a:avLst/>
                  <a:gdLst/>
                  <a:ahLst/>
                  <a:cxnLst>
                    <a:cxn ang="0">
                      <a:pos x="16" y="0"/>
                    </a:cxn>
                    <a:cxn ang="0">
                      <a:pos x="4" y="0"/>
                    </a:cxn>
                    <a:cxn ang="0">
                      <a:pos x="0" y="4"/>
                    </a:cxn>
                    <a:cxn ang="0">
                      <a:pos x="3" y="8"/>
                    </a:cxn>
                    <a:cxn ang="0">
                      <a:pos x="4" y="8"/>
                    </a:cxn>
                    <a:cxn ang="0">
                      <a:pos x="16" y="8"/>
                    </a:cxn>
                    <a:cxn ang="0">
                      <a:pos x="17" y="8"/>
                    </a:cxn>
                    <a:cxn ang="0">
                      <a:pos x="20" y="4"/>
                    </a:cxn>
                    <a:cxn ang="0">
                      <a:pos x="16" y="0"/>
                    </a:cxn>
                  </a:cxnLst>
                  <a:rect l="0" t="0" r="r" b="b"/>
                  <a:pathLst>
                    <a:path w="20" h="8">
                      <a:moveTo>
                        <a:pt x="16" y="0"/>
                      </a:move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2" y="0"/>
                        <a:pt x="0" y="2"/>
                        <a:pt x="0" y="4"/>
                      </a:cubicBezTo>
                      <a:cubicBezTo>
                        <a:pt x="0" y="6"/>
                        <a:pt x="1" y="7"/>
                        <a:pt x="3" y="8"/>
                      </a:cubicBezTo>
                      <a:cubicBezTo>
                        <a:pt x="3" y="8"/>
                        <a:pt x="4" y="8"/>
                        <a:pt x="4" y="8"/>
                      </a:cubicBezTo>
                      <a:cubicBezTo>
                        <a:pt x="16" y="8"/>
                        <a:pt x="16" y="8"/>
                        <a:pt x="16" y="8"/>
                      </a:cubicBezTo>
                      <a:cubicBezTo>
                        <a:pt x="16" y="8"/>
                        <a:pt x="17" y="8"/>
                        <a:pt x="17" y="8"/>
                      </a:cubicBezTo>
                      <a:cubicBezTo>
                        <a:pt x="19" y="7"/>
                        <a:pt x="20" y="6"/>
                        <a:pt x="20" y="4"/>
                      </a:cubicBezTo>
                      <a:cubicBezTo>
                        <a:pt x="20" y="2"/>
                        <a:pt x="18" y="0"/>
                        <a:pt x="16" y="0"/>
                      </a:cubicBezTo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121913" tIns="60956" rIns="121913" bIns="60956" numCol="1" anchor="t" anchorCtr="0" compatLnSpc="1"/>
                <a:lstStyle/>
                <a:p>
                  <a:pPr>
                    <a:lnSpc>
                      <a:spcPct val="120000"/>
                    </a:lnSpc>
                  </a:pPr>
                  <a:endParaRPr lang="en-US" sz="700" dirty="0">
                    <a:solidFill>
                      <a:srgbClr val="7F7F7F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+mn-ea"/>
                    <a:sym typeface="FZHei-B01S" panose="02010601030101010101" pitchFamily="2" charset="-122"/>
                  </a:endParaRPr>
                </a:p>
              </p:txBody>
            </p:sp>
            <p:sp>
              <p:nvSpPr>
                <p:cNvPr id="104" name="Freeform 18">
                  <a:extLst>
                    <a:ext uri="{FF2B5EF4-FFF2-40B4-BE49-F238E27FC236}">
                      <a16:creationId xmlns:a16="http://schemas.microsoft.com/office/drawing/2014/main" id="{3FEFF27E-335E-B44C-B0B7-132AA49EC1CC}"/>
                    </a:ext>
                  </a:extLst>
                </p:cNvPr>
                <p:cNvSpPr/>
                <p:nvPr/>
              </p:nvSpPr>
              <p:spPr bwMode="auto">
                <a:xfrm>
                  <a:off x="2195513" y="1081088"/>
                  <a:ext cx="19050" cy="6350"/>
                </a:xfrm>
                <a:custGeom>
                  <a:avLst/>
                  <a:gdLst/>
                  <a:ahLst/>
                  <a:cxnLst>
                    <a:cxn ang="0">
                      <a:pos x="6" y="0"/>
                    </a:cxn>
                    <a:cxn ang="0">
                      <a:pos x="0" y="4"/>
                    </a:cxn>
                    <a:cxn ang="0">
                      <a:pos x="12" y="4"/>
                    </a:cxn>
                    <a:cxn ang="0">
                      <a:pos x="6" y="0"/>
                    </a:cxn>
                  </a:cxnLst>
                  <a:rect l="0" t="0" r="r" b="b"/>
                  <a:pathLst>
                    <a:path w="12" h="4">
                      <a:moveTo>
                        <a:pt x="6" y="0"/>
                      </a:moveTo>
                      <a:cubicBezTo>
                        <a:pt x="4" y="0"/>
                        <a:pt x="2" y="1"/>
                        <a:pt x="0" y="4"/>
                      </a:cubicBezTo>
                      <a:cubicBezTo>
                        <a:pt x="12" y="4"/>
                        <a:pt x="12" y="4"/>
                        <a:pt x="12" y="4"/>
                      </a:cubicBezTo>
                      <a:cubicBezTo>
                        <a:pt x="11" y="1"/>
                        <a:pt x="8" y="0"/>
                        <a:pt x="6" y="0"/>
                      </a:cubicBezTo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121913" tIns="60956" rIns="121913" bIns="60956" numCol="1" anchor="t" anchorCtr="0" compatLnSpc="1"/>
                <a:lstStyle/>
                <a:p>
                  <a:pPr>
                    <a:lnSpc>
                      <a:spcPct val="120000"/>
                    </a:lnSpc>
                  </a:pPr>
                  <a:endParaRPr lang="en-US" sz="700" dirty="0">
                    <a:solidFill>
                      <a:srgbClr val="7F7F7F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+mn-ea"/>
                    <a:sym typeface="FZHei-B01S" panose="02010601030101010101" pitchFamily="2" charset="-122"/>
                  </a:endParaRPr>
                </a:p>
              </p:txBody>
            </p:sp>
            <p:sp>
              <p:nvSpPr>
                <p:cNvPr id="105" name="Freeform 19">
                  <a:extLst>
                    <a:ext uri="{FF2B5EF4-FFF2-40B4-BE49-F238E27FC236}">
                      <a16:creationId xmlns:a16="http://schemas.microsoft.com/office/drawing/2014/main" id="{AD717E20-C8A2-BA40-BD13-E437B9424FB4}"/>
                    </a:ext>
                  </a:extLst>
                </p:cNvPr>
                <p:cNvSpPr/>
                <p:nvPr/>
              </p:nvSpPr>
              <p:spPr bwMode="auto">
                <a:xfrm>
                  <a:off x="2201863" y="1504950"/>
                  <a:ext cx="42863" cy="6350"/>
                </a:xfrm>
                <a:custGeom>
                  <a:avLst/>
                  <a:gdLst/>
                  <a:ahLst/>
                  <a:cxnLst>
                    <a:cxn ang="0">
                      <a:pos x="14" y="0"/>
                    </a:cxn>
                    <a:cxn ang="0">
                      <a:pos x="13" y="0"/>
                    </a:cxn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4"/>
                    </a:cxn>
                    <a:cxn ang="0">
                      <a:pos x="26" y="4"/>
                    </a:cxn>
                    <a:cxn ang="0">
                      <a:pos x="17" y="0"/>
                    </a:cxn>
                    <a:cxn ang="0">
                      <a:pos x="14" y="0"/>
                    </a:cxn>
                  </a:cxnLst>
                  <a:rect l="0" t="0" r="r" b="b"/>
                  <a:pathLst>
                    <a:path w="26" h="4">
                      <a:moveTo>
                        <a:pt x="14" y="0"/>
                      </a:moveTo>
                      <a:cubicBezTo>
                        <a:pt x="14" y="0"/>
                        <a:pt x="13" y="0"/>
                        <a:pt x="13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0" y="0"/>
                        <a:pt x="0" y="0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26" y="4"/>
                        <a:pt x="26" y="4"/>
                        <a:pt x="26" y="4"/>
                      </a:cubicBezTo>
                      <a:cubicBezTo>
                        <a:pt x="24" y="2"/>
                        <a:pt x="20" y="1"/>
                        <a:pt x="17" y="0"/>
                      </a:cubicBezTo>
                      <a:cubicBezTo>
                        <a:pt x="14" y="0"/>
                        <a:pt x="14" y="0"/>
                        <a:pt x="14" y="0"/>
                      </a:cubicBezTo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121913" tIns="60956" rIns="121913" bIns="60956" numCol="1" anchor="t" anchorCtr="0" compatLnSpc="1"/>
                <a:lstStyle/>
                <a:p>
                  <a:pPr>
                    <a:lnSpc>
                      <a:spcPct val="120000"/>
                    </a:lnSpc>
                  </a:pPr>
                  <a:endParaRPr lang="en-US" sz="700" dirty="0">
                    <a:solidFill>
                      <a:srgbClr val="7F7F7F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+mn-ea"/>
                    <a:sym typeface="FZHei-B01S" panose="02010601030101010101" pitchFamily="2" charset="-122"/>
                  </a:endParaRPr>
                </a:p>
              </p:txBody>
            </p:sp>
            <p:sp>
              <p:nvSpPr>
                <p:cNvPr id="106" name="Freeform 21">
                  <a:extLst>
                    <a:ext uri="{FF2B5EF4-FFF2-40B4-BE49-F238E27FC236}">
                      <a16:creationId xmlns:a16="http://schemas.microsoft.com/office/drawing/2014/main" id="{93F78D05-8D21-344A-AD37-6A85659DD259}"/>
                    </a:ext>
                  </a:extLst>
                </p:cNvPr>
                <p:cNvSpPr/>
                <p:nvPr/>
              </p:nvSpPr>
              <p:spPr bwMode="auto">
                <a:xfrm>
                  <a:off x="2192338" y="1087438"/>
                  <a:ext cx="23813" cy="19050"/>
                </a:xfrm>
                <a:custGeom>
                  <a:avLst/>
                  <a:gdLst/>
                  <a:ahLst/>
                  <a:cxnLst>
                    <a:cxn ang="0">
                      <a:pos x="13" y="0"/>
                    </a:cxn>
                    <a:cxn ang="0">
                      <a:pos x="1" y="0"/>
                    </a:cxn>
                    <a:cxn ang="0">
                      <a:pos x="0" y="4"/>
                    </a:cxn>
                    <a:cxn ang="0">
                      <a:pos x="7" y="12"/>
                    </a:cxn>
                    <a:cxn ang="0">
                      <a:pos x="14" y="4"/>
                    </a:cxn>
                    <a:cxn ang="0">
                      <a:pos x="13" y="0"/>
                    </a:cxn>
                  </a:cxnLst>
                  <a:rect l="0" t="0" r="r" b="b"/>
                  <a:pathLst>
                    <a:path w="14" h="12">
                      <a:moveTo>
                        <a:pt x="1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1"/>
                        <a:pt x="0" y="2"/>
                        <a:pt x="0" y="4"/>
                      </a:cubicBezTo>
                      <a:cubicBezTo>
                        <a:pt x="0" y="8"/>
                        <a:pt x="3" y="12"/>
                        <a:pt x="7" y="12"/>
                      </a:cubicBezTo>
                      <a:cubicBezTo>
                        <a:pt x="11" y="12"/>
                        <a:pt x="14" y="8"/>
                        <a:pt x="14" y="4"/>
                      </a:cubicBezTo>
                      <a:cubicBezTo>
                        <a:pt x="14" y="2"/>
                        <a:pt x="13" y="1"/>
                        <a:pt x="13" y="0"/>
                      </a:cubicBezTo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121913" tIns="60956" rIns="121913" bIns="60956" numCol="1" anchor="t" anchorCtr="0" compatLnSpc="1"/>
                <a:lstStyle/>
                <a:p>
                  <a:pPr>
                    <a:lnSpc>
                      <a:spcPct val="120000"/>
                    </a:lnSpc>
                  </a:pPr>
                  <a:endParaRPr lang="en-US" sz="700" dirty="0">
                    <a:solidFill>
                      <a:srgbClr val="7F7F7F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+mn-ea"/>
                    <a:sym typeface="FZHei-B01S" panose="02010601030101010101" pitchFamily="2" charset="-122"/>
                  </a:endParaRPr>
                </a:p>
              </p:txBody>
            </p:sp>
            <p:sp>
              <p:nvSpPr>
                <p:cNvPr id="107" name="Freeform 36">
                  <a:extLst>
                    <a:ext uri="{FF2B5EF4-FFF2-40B4-BE49-F238E27FC236}">
                      <a16:creationId xmlns:a16="http://schemas.microsoft.com/office/drawing/2014/main" id="{574890BB-8E2B-C547-8772-2351EDD89E25}"/>
                    </a:ext>
                  </a:extLst>
                </p:cNvPr>
                <p:cNvSpPr/>
                <p:nvPr/>
              </p:nvSpPr>
              <p:spPr bwMode="auto">
                <a:xfrm>
                  <a:off x="2149475" y="1600200"/>
                  <a:ext cx="363538" cy="531812"/>
                </a:xfrm>
                <a:custGeom>
                  <a:avLst/>
                  <a:gdLst/>
                  <a:ahLst/>
                  <a:cxnLst>
                    <a:cxn ang="0">
                      <a:pos x="128" y="222"/>
                    </a:cxn>
                    <a:cxn ang="0">
                      <a:pos x="126" y="256"/>
                    </a:cxn>
                    <a:cxn ang="0">
                      <a:pos x="218" y="256"/>
                    </a:cxn>
                    <a:cxn ang="0">
                      <a:pos x="181" y="224"/>
                    </a:cxn>
                    <a:cxn ang="0">
                      <a:pos x="208" y="110"/>
                    </a:cxn>
                    <a:cxn ang="0">
                      <a:pos x="143" y="4"/>
                    </a:cxn>
                    <a:cxn ang="0">
                      <a:pos x="39" y="7"/>
                    </a:cxn>
                    <a:cxn ang="0">
                      <a:pos x="0" y="0"/>
                    </a:cxn>
                    <a:cxn ang="0">
                      <a:pos x="9" y="38"/>
                    </a:cxn>
                    <a:cxn ang="0">
                      <a:pos x="35" y="180"/>
                    </a:cxn>
                    <a:cxn ang="0">
                      <a:pos x="37" y="320"/>
                    </a:cxn>
                    <a:cxn ang="0">
                      <a:pos x="84" y="320"/>
                    </a:cxn>
                    <a:cxn ang="0">
                      <a:pos x="93" y="188"/>
                    </a:cxn>
                    <a:cxn ang="0">
                      <a:pos x="87" y="64"/>
                    </a:cxn>
                    <a:cxn ang="0">
                      <a:pos x="145" y="110"/>
                    </a:cxn>
                    <a:cxn ang="0">
                      <a:pos x="129" y="222"/>
                    </a:cxn>
                    <a:cxn ang="0">
                      <a:pos x="128" y="222"/>
                    </a:cxn>
                  </a:cxnLst>
                  <a:rect l="0" t="0" r="r" b="b"/>
                  <a:pathLst>
                    <a:path w="218" h="320">
                      <a:moveTo>
                        <a:pt x="128" y="222"/>
                      </a:moveTo>
                      <a:cubicBezTo>
                        <a:pt x="126" y="256"/>
                        <a:pt x="126" y="256"/>
                        <a:pt x="126" y="256"/>
                      </a:cubicBezTo>
                      <a:cubicBezTo>
                        <a:pt x="218" y="256"/>
                        <a:pt x="218" y="256"/>
                        <a:pt x="218" y="256"/>
                      </a:cubicBezTo>
                      <a:cubicBezTo>
                        <a:pt x="218" y="256"/>
                        <a:pt x="210" y="230"/>
                        <a:pt x="181" y="224"/>
                      </a:cubicBezTo>
                      <a:cubicBezTo>
                        <a:pt x="208" y="110"/>
                        <a:pt x="208" y="110"/>
                        <a:pt x="208" y="110"/>
                      </a:cubicBezTo>
                      <a:cubicBezTo>
                        <a:pt x="190" y="59"/>
                        <a:pt x="143" y="4"/>
                        <a:pt x="143" y="4"/>
                      </a:cubicBezTo>
                      <a:cubicBezTo>
                        <a:pt x="39" y="7"/>
                        <a:pt x="39" y="7"/>
                        <a:pt x="39" y="7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8" y="34"/>
                        <a:pt x="9" y="38"/>
                      </a:cubicBezTo>
                      <a:cubicBezTo>
                        <a:pt x="18" y="76"/>
                        <a:pt x="30" y="137"/>
                        <a:pt x="35" y="180"/>
                      </a:cubicBezTo>
                      <a:cubicBezTo>
                        <a:pt x="40" y="214"/>
                        <a:pt x="37" y="320"/>
                        <a:pt x="37" y="320"/>
                      </a:cubicBezTo>
                      <a:cubicBezTo>
                        <a:pt x="84" y="320"/>
                        <a:pt x="84" y="320"/>
                        <a:pt x="84" y="320"/>
                      </a:cubicBezTo>
                      <a:cubicBezTo>
                        <a:pt x="84" y="320"/>
                        <a:pt x="93" y="225"/>
                        <a:pt x="93" y="188"/>
                      </a:cubicBezTo>
                      <a:cubicBezTo>
                        <a:pt x="93" y="168"/>
                        <a:pt x="90" y="108"/>
                        <a:pt x="87" y="64"/>
                      </a:cubicBezTo>
                      <a:cubicBezTo>
                        <a:pt x="145" y="110"/>
                        <a:pt x="145" y="110"/>
                        <a:pt x="145" y="110"/>
                      </a:cubicBezTo>
                      <a:cubicBezTo>
                        <a:pt x="145" y="151"/>
                        <a:pt x="131" y="212"/>
                        <a:pt x="129" y="222"/>
                      </a:cubicBezTo>
                      <a:lnTo>
                        <a:pt x="128" y="22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121913" tIns="60956" rIns="121913" bIns="60956" numCol="1" anchor="t" anchorCtr="0" compatLnSpc="1"/>
                <a:lstStyle/>
                <a:p>
                  <a:pPr>
                    <a:lnSpc>
                      <a:spcPct val="120000"/>
                    </a:lnSpc>
                  </a:pPr>
                  <a:endParaRPr lang="en-US" sz="700" dirty="0">
                    <a:solidFill>
                      <a:srgbClr val="7F7F7F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+mn-ea"/>
                    <a:sym typeface="FZHei-B01S" panose="02010601030101010101" pitchFamily="2" charset="-122"/>
                  </a:endParaRPr>
                </a:p>
              </p:txBody>
            </p:sp>
            <p:sp>
              <p:nvSpPr>
                <p:cNvPr id="108" name="Freeform 37">
                  <a:extLst>
                    <a:ext uri="{FF2B5EF4-FFF2-40B4-BE49-F238E27FC236}">
                      <a16:creationId xmlns:a16="http://schemas.microsoft.com/office/drawing/2014/main" id="{3D42E6D3-3BE6-5343-AC7A-9651E55155E3}"/>
                    </a:ext>
                  </a:extLst>
                </p:cNvPr>
                <p:cNvSpPr/>
                <p:nvPr/>
              </p:nvSpPr>
              <p:spPr bwMode="auto">
                <a:xfrm>
                  <a:off x="2208213" y="2132013"/>
                  <a:ext cx="149225" cy="47625"/>
                </a:xfrm>
                <a:custGeom>
                  <a:avLst/>
                  <a:gdLst/>
                  <a:ahLst/>
                  <a:cxnLst>
                    <a:cxn ang="0">
                      <a:pos x="53" y="0"/>
                    </a:cxn>
                    <a:cxn ang="0">
                      <a:pos x="0" y="0"/>
                    </a:cxn>
                    <a:cxn ang="0">
                      <a:pos x="0" y="29"/>
                    </a:cxn>
                    <a:cxn ang="0">
                      <a:pos x="83" y="29"/>
                    </a:cxn>
                    <a:cxn ang="0">
                      <a:pos x="53" y="0"/>
                    </a:cxn>
                  </a:cxnLst>
                  <a:rect l="0" t="0" r="r" b="b"/>
                  <a:pathLst>
                    <a:path w="90" h="29">
                      <a:moveTo>
                        <a:pt x="5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29"/>
                        <a:pt x="0" y="29"/>
                        <a:pt x="0" y="29"/>
                      </a:cubicBezTo>
                      <a:cubicBezTo>
                        <a:pt x="83" y="29"/>
                        <a:pt x="83" y="29"/>
                        <a:pt x="83" y="29"/>
                      </a:cubicBezTo>
                      <a:cubicBezTo>
                        <a:pt x="83" y="29"/>
                        <a:pt x="90" y="8"/>
                        <a:pt x="53" y="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121913" tIns="60956" rIns="121913" bIns="60956" numCol="1" anchor="t" anchorCtr="0" compatLnSpc="1"/>
                <a:lstStyle/>
                <a:p>
                  <a:pPr>
                    <a:lnSpc>
                      <a:spcPct val="120000"/>
                    </a:lnSpc>
                  </a:pPr>
                  <a:endParaRPr lang="en-US" sz="700" dirty="0">
                    <a:solidFill>
                      <a:srgbClr val="7F7F7F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+mn-ea"/>
                    <a:sym typeface="FZHei-B01S" panose="02010601030101010101" pitchFamily="2" charset="-122"/>
                  </a:endParaRPr>
                </a:p>
              </p:txBody>
            </p:sp>
            <p:sp>
              <p:nvSpPr>
                <p:cNvPr id="109" name="Freeform 38">
                  <a:extLst>
                    <a:ext uri="{FF2B5EF4-FFF2-40B4-BE49-F238E27FC236}">
                      <a16:creationId xmlns:a16="http://schemas.microsoft.com/office/drawing/2014/main" id="{E5ECE614-A629-7D4A-9042-A2551A768037}"/>
                    </a:ext>
                  </a:extLst>
                </p:cNvPr>
                <p:cNvSpPr/>
                <p:nvPr/>
              </p:nvSpPr>
              <p:spPr bwMode="auto">
                <a:xfrm>
                  <a:off x="2000250" y="982663"/>
                  <a:ext cx="449263" cy="635000"/>
                </a:xfrm>
                <a:custGeom>
                  <a:avLst/>
                  <a:gdLst/>
                  <a:ahLst/>
                  <a:cxnLst>
                    <a:cxn ang="0">
                      <a:pos x="68" y="63"/>
                    </a:cxn>
                    <a:cxn ang="0">
                      <a:pos x="98" y="111"/>
                    </a:cxn>
                    <a:cxn ang="0">
                      <a:pos x="98" y="121"/>
                    </a:cxn>
                    <a:cxn ang="0">
                      <a:pos x="98" y="135"/>
                    </a:cxn>
                    <a:cxn ang="0">
                      <a:pos x="50" y="160"/>
                    </a:cxn>
                    <a:cxn ang="0">
                      <a:pos x="5" y="281"/>
                    </a:cxn>
                    <a:cxn ang="0">
                      <a:pos x="73" y="326"/>
                    </a:cxn>
                    <a:cxn ang="0">
                      <a:pos x="75" y="382"/>
                    </a:cxn>
                    <a:cxn ang="0">
                      <a:pos x="252" y="375"/>
                    </a:cxn>
                    <a:cxn ang="0">
                      <a:pos x="221" y="255"/>
                    </a:cxn>
                    <a:cxn ang="0">
                      <a:pos x="199" y="167"/>
                    </a:cxn>
                    <a:cxn ang="0">
                      <a:pos x="200" y="168"/>
                    </a:cxn>
                    <a:cxn ang="0">
                      <a:pos x="265" y="148"/>
                    </a:cxn>
                    <a:cxn ang="0">
                      <a:pos x="251" y="8"/>
                    </a:cxn>
                    <a:cxn ang="0">
                      <a:pos x="221" y="15"/>
                    </a:cxn>
                    <a:cxn ang="0">
                      <a:pos x="229" y="117"/>
                    </a:cxn>
                    <a:cxn ang="0">
                      <a:pos x="189" y="126"/>
                    </a:cxn>
                    <a:cxn ang="0">
                      <a:pos x="189" y="125"/>
                    </a:cxn>
                    <a:cxn ang="0">
                      <a:pos x="149" y="108"/>
                    </a:cxn>
                    <a:cxn ang="0">
                      <a:pos x="149" y="104"/>
                    </a:cxn>
                    <a:cxn ang="0">
                      <a:pos x="165" y="94"/>
                    </a:cxn>
                    <a:cxn ang="0">
                      <a:pos x="159" y="62"/>
                    </a:cxn>
                    <a:cxn ang="0">
                      <a:pos x="166" y="57"/>
                    </a:cxn>
                    <a:cxn ang="0">
                      <a:pos x="154" y="45"/>
                    </a:cxn>
                    <a:cxn ang="0">
                      <a:pos x="147" y="24"/>
                    </a:cxn>
                    <a:cxn ang="0">
                      <a:pos x="152" y="15"/>
                    </a:cxn>
                    <a:cxn ang="0">
                      <a:pos x="156" y="0"/>
                    </a:cxn>
                    <a:cxn ang="0">
                      <a:pos x="123" y="4"/>
                    </a:cxn>
                    <a:cxn ang="0">
                      <a:pos x="85" y="8"/>
                    </a:cxn>
                    <a:cxn ang="0">
                      <a:pos x="71" y="24"/>
                    </a:cxn>
                    <a:cxn ang="0">
                      <a:pos x="68" y="63"/>
                    </a:cxn>
                  </a:cxnLst>
                  <a:rect l="0" t="0" r="r" b="b"/>
                  <a:pathLst>
                    <a:path w="270" h="382">
                      <a:moveTo>
                        <a:pt x="68" y="63"/>
                      </a:moveTo>
                      <a:cubicBezTo>
                        <a:pt x="73" y="87"/>
                        <a:pt x="98" y="111"/>
                        <a:pt x="98" y="111"/>
                      </a:cubicBezTo>
                      <a:cubicBezTo>
                        <a:pt x="98" y="121"/>
                        <a:pt x="98" y="121"/>
                        <a:pt x="98" y="121"/>
                      </a:cubicBezTo>
                      <a:cubicBezTo>
                        <a:pt x="98" y="135"/>
                        <a:pt x="98" y="135"/>
                        <a:pt x="98" y="135"/>
                      </a:cubicBezTo>
                      <a:cubicBezTo>
                        <a:pt x="98" y="135"/>
                        <a:pt x="54" y="156"/>
                        <a:pt x="50" y="160"/>
                      </a:cubicBezTo>
                      <a:cubicBezTo>
                        <a:pt x="36" y="174"/>
                        <a:pt x="12" y="253"/>
                        <a:pt x="5" y="281"/>
                      </a:cubicBezTo>
                      <a:cubicBezTo>
                        <a:pt x="0" y="299"/>
                        <a:pt x="39" y="315"/>
                        <a:pt x="73" y="326"/>
                      </a:cubicBezTo>
                      <a:cubicBezTo>
                        <a:pt x="75" y="382"/>
                        <a:pt x="75" y="382"/>
                        <a:pt x="75" y="382"/>
                      </a:cubicBezTo>
                      <a:cubicBezTo>
                        <a:pt x="252" y="375"/>
                        <a:pt x="252" y="375"/>
                        <a:pt x="252" y="375"/>
                      </a:cubicBezTo>
                      <a:cubicBezTo>
                        <a:pt x="252" y="375"/>
                        <a:pt x="233" y="304"/>
                        <a:pt x="221" y="255"/>
                      </a:cubicBezTo>
                      <a:cubicBezTo>
                        <a:pt x="212" y="216"/>
                        <a:pt x="204" y="188"/>
                        <a:pt x="199" y="167"/>
                      </a:cubicBezTo>
                      <a:cubicBezTo>
                        <a:pt x="200" y="168"/>
                        <a:pt x="200" y="168"/>
                        <a:pt x="200" y="168"/>
                      </a:cubicBezTo>
                      <a:cubicBezTo>
                        <a:pt x="200" y="168"/>
                        <a:pt x="261" y="157"/>
                        <a:pt x="265" y="148"/>
                      </a:cubicBezTo>
                      <a:cubicBezTo>
                        <a:pt x="270" y="135"/>
                        <a:pt x="251" y="8"/>
                        <a:pt x="251" y="8"/>
                      </a:cubicBezTo>
                      <a:cubicBezTo>
                        <a:pt x="221" y="15"/>
                        <a:pt x="221" y="15"/>
                        <a:pt x="221" y="15"/>
                      </a:cubicBezTo>
                      <a:cubicBezTo>
                        <a:pt x="221" y="15"/>
                        <a:pt x="229" y="109"/>
                        <a:pt x="229" y="117"/>
                      </a:cubicBezTo>
                      <a:cubicBezTo>
                        <a:pt x="229" y="120"/>
                        <a:pt x="204" y="124"/>
                        <a:pt x="189" y="126"/>
                      </a:cubicBezTo>
                      <a:cubicBezTo>
                        <a:pt x="189" y="125"/>
                        <a:pt x="189" y="125"/>
                        <a:pt x="189" y="125"/>
                      </a:cubicBezTo>
                      <a:cubicBezTo>
                        <a:pt x="149" y="131"/>
                        <a:pt x="149" y="110"/>
                        <a:pt x="149" y="108"/>
                      </a:cubicBezTo>
                      <a:cubicBezTo>
                        <a:pt x="149" y="106"/>
                        <a:pt x="149" y="104"/>
                        <a:pt x="149" y="104"/>
                      </a:cubicBezTo>
                      <a:cubicBezTo>
                        <a:pt x="149" y="104"/>
                        <a:pt x="161" y="103"/>
                        <a:pt x="165" y="94"/>
                      </a:cubicBezTo>
                      <a:cubicBezTo>
                        <a:pt x="167" y="91"/>
                        <a:pt x="163" y="77"/>
                        <a:pt x="159" y="62"/>
                      </a:cubicBezTo>
                      <a:cubicBezTo>
                        <a:pt x="166" y="57"/>
                        <a:pt x="166" y="57"/>
                        <a:pt x="166" y="57"/>
                      </a:cubicBezTo>
                      <a:cubicBezTo>
                        <a:pt x="154" y="45"/>
                        <a:pt x="154" y="45"/>
                        <a:pt x="154" y="45"/>
                      </a:cubicBezTo>
                      <a:cubicBezTo>
                        <a:pt x="152" y="40"/>
                        <a:pt x="148" y="27"/>
                        <a:pt x="147" y="24"/>
                      </a:cubicBezTo>
                      <a:cubicBezTo>
                        <a:pt x="147" y="24"/>
                        <a:pt x="149" y="21"/>
                        <a:pt x="152" y="15"/>
                      </a:cubicBezTo>
                      <a:cubicBezTo>
                        <a:pt x="155" y="8"/>
                        <a:pt x="156" y="0"/>
                        <a:pt x="156" y="0"/>
                      </a:cubicBezTo>
                      <a:cubicBezTo>
                        <a:pt x="156" y="0"/>
                        <a:pt x="140" y="6"/>
                        <a:pt x="123" y="4"/>
                      </a:cubicBezTo>
                      <a:cubicBezTo>
                        <a:pt x="114" y="2"/>
                        <a:pt x="91" y="4"/>
                        <a:pt x="85" y="8"/>
                      </a:cubicBezTo>
                      <a:cubicBezTo>
                        <a:pt x="80" y="11"/>
                        <a:pt x="74" y="16"/>
                        <a:pt x="71" y="24"/>
                      </a:cubicBezTo>
                      <a:cubicBezTo>
                        <a:pt x="68" y="33"/>
                        <a:pt x="64" y="46"/>
                        <a:pt x="68" y="63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121913" tIns="60956" rIns="121913" bIns="60956" numCol="1" anchor="t" anchorCtr="0" compatLnSpc="1"/>
                <a:lstStyle/>
                <a:p>
                  <a:pPr>
                    <a:lnSpc>
                      <a:spcPct val="120000"/>
                    </a:lnSpc>
                  </a:pPr>
                  <a:endParaRPr lang="en-US" sz="700" dirty="0">
                    <a:solidFill>
                      <a:srgbClr val="7F7F7F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+mn-ea"/>
                    <a:sym typeface="FZHei-B01S" panose="02010601030101010101" pitchFamily="2" charset="-122"/>
                  </a:endParaRPr>
                </a:p>
              </p:txBody>
            </p:sp>
            <p:sp>
              <p:nvSpPr>
                <p:cNvPr id="110" name="Freeform 39">
                  <a:extLst>
                    <a:ext uri="{FF2B5EF4-FFF2-40B4-BE49-F238E27FC236}">
                      <a16:creationId xmlns:a16="http://schemas.microsoft.com/office/drawing/2014/main" id="{E2E14AB4-41C1-D84F-8B6F-330A4FAAFEF2}"/>
                    </a:ext>
                  </a:extLst>
                </p:cNvPr>
                <p:cNvSpPr/>
                <p:nvPr/>
              </p:nvSpPr>
              <p:spPr bwMode="auto">
                <a:xfrm>
                  <a:off x="2082800" y="1374775"/>
                  <a:ext cx="34925" cy="93662"/>
                </a:xfrm>
                <a:custGeom>
                  <a:avLst/>
                  <a:gdLst/>
                  <a:ahLst/>
                  <a:cxnLst>
                    <a:cxn ang="0">
                      <a:pos x="3" y="33"/>
                    </a:cxn>
                    <a:cxn ang="0">
                      <a:pos x="19" y="0"/>
                    </a:cxn>
                    <a:cxn ang="0">
                      <a:pos x="21" y="56"/>
                    </a:cxn>
                    <a:cxn ang="0">
                      <a:pos x="3" y="33"/>
                    </a:cxn>
                  </a:cxnLst>
                  <a:rect l="0" t="0" r="r" b="b"/>
                  <a:pathLst>
                    <a:path w="21" h="56">
                      <a:moveTo>
                        <a:pt x="3" y="33"/>
                      </a:moveTo>
                      <a:cubicBezTo>
                        <a:pt x="4" y="27"/>
                        <a:pt x="10" y="12"/>
                        <a:pt x="19" y="0"/>
                      </a:cubicBezTo>
                      <a:cubicBezTo>
                        <a:pt x="20" y="22"/>
                        <a:pt x="20" y="41"/>
                        <a:pt x="21" y="56"/>
                      </a:cubicBezTo>
                      <a:cubicBezTo>
                        <a:pt x="9" y="51"/>
                        <a:pt x="0" y="43"/>
                        <a:pt x="3" y="33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121913" tIns="60956" rIns="121913" bIns="60956" numCol="1" anchor="t" anchorCtr="0" compatLnSpc="1"/>
                <a:lstStyle/>
                <a:p>
                  <a:pPr>
                    <a:lnSpc>
                      <a:spcPct val="120000"/>
                    </a:lnSpc>
                  </a:pPr>
                  <a:endParaRPr lang="en-US" sz="700" dirty="0">
                    <a:solidFill>
                      <a:srgbClr val="7F7F7F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+mn-ea"/>
                    <a:sym typeface="FZHei-B01S" panose="02010601030101010101" pitchFamily="2" charset="-122"/>
                  </a:endParaRPr>
                </a:p>
              </p:txBody>
            </p:sp>
            <p:sp>
              <p:nvSpPr>
                <p:cNvPr id="111" name="Freeform 40">
                  <a:extLst>
                    <a:ext uri="{FF2B5EF4-FFF2-40B4-BE49-F238E27FC236}">
                      <a16:creationId xmlns:a16="http://schemas.microsoft.com/office/drawing/2014/main" id="{64E9ACB1-4B20-D84C-9E8B-FB7E98837295}"/>
                    </a:ext>
                  </a:extLst>
                </p:cNvPr>
                <p:cNvSpPr/>
                <p:nvPr/>
              </p:nvSpPr>
              <p:spPr bwMode="auto">
                <a:xfrm>
                  <a:off x="2200275" y="1155700"/>
                  <a:ext cx="1588" cy="1587"/>
                </a:xfrm>
                <a:custGeom>
                  <a:avLst/>
                  <a:gdLst/>
                  <a:ahLst/>
                  <a:cxnLst>
                    <a:cxn ang="0">
                      <a:pos x="0" y="1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</a:cxnLst>
                  <a:rect l="0" t="0" r="r" b="b"/>
                  <a:pathLst>
                    <a:path h="1">
                      <a:moveTo>
                        <a:pt x="0" y="1"/>
                      </a:moveTo>
                      <a:lnTo>
                        <a:pt x="0" y="0"/>
                      </a:lnTo>
                      <a:lnTo>
                        <a:pt x="0" y="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121913" tIns="60956" rIns="121913" bIns="60956" numCol="1" anchor="t" anchorCtr="0" compatLnSpc="1"/>
                <a:lstStyle/>
                <a:p>
                  <a:pPr>
                    <a:lnSpc>
                      <a:spcPct val="120000"/>
                    </a:lnSpc>
                  </a:pPr>
                  <a:endParaRPr lang="en-US" sz="700" dirty="0">
                    <a:solidFill>
                      <a:srgbClr val="7F7F7F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+mn-ea"/>
                    <a:sym typeface="FZHei-B01S" panose="02010601030101010101" pitchFamily="2" charset="-122"/>
                  </a:endParaRPr>
                </a:p>
              </p:txBody>
            </p:sp>
          </p:grpSp>
          <p:grpSp>
            <p:nvGrpSpPr>
              <p:cNvPr id="88" name="Group 143">
                <a:extLst>
                  <a:ext uri="{FF2B5EF4-FFF2-40B4-BE49-F238E27FC236}">
                    <a16:creationId xmlns:a16="http://schemas.microsoft.com/office/drawing/2014/main" id="{7B97F4CC-DC8D-2545-9BC8-35912F474B3A}"/>
                  </a:ext>
                </a:extLst>
              </p:cNvPr>
              <p:cNvGrpSpPr/>
              <p:nvPr/>
            </p:nvGrpSpPr>
            <p:grpSpPr>
              <a:xfrm>
                <a:off x="2265363" y="1211262"/>
                <a:ext cx="246062" cy="158750"/>
                <a:chOff x="2265363" y="914400"/>
                <a:chExt cx="246062" cy="158750"/>
              </a:xfrm>
              <a:grpFill/>
            </p:grpSpPr>
            <p:sp>
              <p:nvSpPr>
                <p:cNvPr id="89" name="Freeform 8">
                  <a:extLst>
                    <a:ext uri="{FF2B5EF4-FFF2-40B4-BE49-F238E27FC236}">
                      <a16:creationId xmlns:a16="http://schemas.microsoft.com/office/drawing/2014/main" id="{E95A98EF-0B64-4149-8A74-4F8FAA677295}"/>
                    </a:ext>
                  </a:extLst>
                </p:cNvPr>
                <p:cNvSpPr/>
                <p:nvPr/>
              </p:nvSpPr>
              <p:spPr bwMode="auto">
                <a:xfrm>
                  <a:off x="2446338" y="1003300"/>
                  <a:ext cx="46038" cy="12700"/>
                </a:xfrm>
                <a:custGeom>
                  <a:avLst/>
                  <a:gdLst/>
                  <a:ahLst/>
                  <a:cxnLst>
                    <a:cxn ang="0">
                      <a:pos x="21" y="0"/>
                    </a:cxn>
                    <a:cxn ang="0">
                      <a:pos x="1" y="3"/>
                    </a:cxn>
                    <a:cxn ang="0">
                      <a:pos x="0" y="7"/>
                    </a:cxn>
                    <a:cxn ang="0">
                      <a:pos x="28" y="1"/>
                    </a:cxn>
                    <a:cxn ang="0">
                      <a:pos x="21" y="0"/>
                    </a:cxn>
                  </a:cxnLst>
                  <a:rect l="0" t="0" r="r" b="b"/>
                  <a:pathLst>
                    <a:path w="28" h="7">
                      <a:moveTo>
                        <a:pt x="21" y="0"/>
                      </a:moveTo>
                      <a:cubicBezTo>
                        <a:pt x="1" y="3"/>
                        <a:pt x="1" y="3"/>
                        <a:pt x="1" y="3"/>
                      </a:cubicBezTo>
                      <a:cubicBezTo>
                        <a:pt x="1" y="3"/>
                        <a:pt x="1" y="3"/>
                        <a:pt x="0" y="7"/>
                      </a:cubicBezTo>
                      <a:cubicBezTo>
                        <a:pt x="28" y="1"/>
                        <a:pt x="28" y="1"/>
                        <a:pt x="28" y="1"/>
                      </a:cubicBezTo>
                      <a:cubicBezTo>
                        <a:pt x="28" y="1"/>
                        <a:pt x="23" y="1"/>
                        <a:pt x="21" y="0"/>
                      </a:cubicBezTo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121913" tIns="60956" rIns="121913" bIns="60956" numCol="1" anchor="t" anchorCtr="0" compatLnSpc="1"/>
                <a:lstStyle/>
                <a:p>
                  <a:pPr>
                    <a:lnSpc>
                      <a:spcPct val="120000"/>
                    </a:lnSpc>
                  </a:pPr>
                  <a:endParaRPr lang="en-US" sz="700" dirty="0">
                    <a:solidFill>
                      <a:srgbClr val="7F7F7F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+mn-ea"/>
                    <a:sym typeface="FZHei-B01S" panose="02010601030101010101" pitchFamily="2" charset="-122"/>
                  </a:endParaRPr>
                </a:p>
              </p:txBody>
            </p:sp>
            <p:sp>
              <p:nvSpPr>
                <p:cNvPr id="90" name="Freeform 15">
                  <a:extLst>
                    <a:ext uri="{FF2B5EF4-FFF2-40B4-BE49-F238E27FC236}">
                      <a16:creationId xmlns:a16="http://schemas.microsoft.com/office/drawing/2014/main" id="{2DBD9844-10A7-B447-9FC6-8E3712E99AA7}"/>
                    </a:ext>
                  </a:extLst>
                </p:cNvPr>
                <p:cNvSpPr/>
                <p:nvPr/>
              </p:nvSpPr>
              <p:spPr bwMode="auto">
                <a:xfrm>
                  <a:off x="2446338" y="1003300"/>
                  <a:ext cx="46038" cy="12700"/>
                </a:xfrm>
                <a:custGeom>
                  <a:avLst/>
                  <a:gdLst/>
                  <a:ahLst/>
                  <a:cxnLst>
                    <a:cxn ang="0">
                      <a:pos x="21" y="0"/>
                    </a:cxn>
                    <a:cxn ang="0">
                      <a:pos x="1" y="3"/>
                    </a:cxn>
                    <a:cxn ang="0">
                      <a:pos x="0" y="7"/>
                    </a:cxn>
                    <a:cxn ang="0">
                      <a:pos x="28" y="1"/>
                    </a:cxn>
                    <a:cxn ang="0">
                      <a:pos x="21" y="0"/>
                    </a:cxn>
                  </a:cxnLst>
                  <a:rect l="0" t="0" r="r" b="b"/>
                  <a:pathLst>
                    <a:path w="28" h="7">
                      <a:moveTo>
                        <a:pt x="21" y="0"/>
                      </a:moveTo>
                      <a:cubicBezTo>
                        <a:pt x="1" y="3"/>
                        <a:pt x="1" y="3"/>
                        <a:pt x="1" y="3"/>
                      </a:cubicBezTo>
                      <a:cubicBezTo>
                        <a:pt x="1" y="3"/>
                        <a:pt x="1" y="3"/>
                        <a:pt x="0" y="7"/>
                      </a:cubicBezTo>
                      <a:cubicBezTo>
                        <a:pt x="28" y="1"/>
                        <a:pt x="28" y="1"/>
                        <a:pt x="28" y="1"/>
                      </a:cubicBezTo>
                      <a:cubicBezTo>
                        <a:pt x="28" y="1"/>
                        <a:pt x="23" y="1"/>
                        <a:pt x="21" y="0"/>
                      </a:cubicBezTo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121913" tIns="60956" rIns="121913" bIns="60956" numCol="1" anchor="t" anchorCtr="0" compatLnSpc="1"/>
                <a:lstStyle/>
                <a:p>
                  <a:pPr>
                    <a:lnSpc>
                      <a:spcPct val="120000"/>
                    </a:lnSpc>
                  </a:pPr>
                  <a:endParaRPr lang="en-US" sz="700" dirty="0">
                    <a:solidFill>
                      <a:srgbClr val="7F7F7F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+mn-ea"/>
                    <a:sym typeface="FZHei-B01S" panose="02010601030101010101" pitchFamily="2" charset="-122"/>
                  </a:endParaRPr>
                </a:p>
              </p:txBody>
            </p:sp>
            <p:sp>
              <p:nvSpPr>
                <p:cNvPr id="91" name="Freeform 76">
                  <a:extLst>
                    <a:ext uri="{FF2B5EF4-FFF2-40B4-BE49-F238E27FC236}">
                      <a16:creationId xmlns:a16="http://schemas.microsoft.com/office/drawing/2014/main" id="{7D20F1FC-ED5C-C549-9982-62CDB80F941D}"/>
                    </a:ext>
                  </a:extLst>
                </p:cNvPr>
                <p:cNvSpPr/>
                <p:nvPr/>
              </p:nvSpPr>
              <p:spPr bwMode="auto">
                <a:xfrm>
                  <a:off x="2395538" y="919163"/>
                  <a:ext cx="100013" cy="103187"/>
                </a:xfrm>
                <a:custGeom>
                  <a:avLst/>
                  <a:gdLst/>
                  <a:ahLst/>
                  <a:cxnLst>
                    <a:cxn ang="0">
                      <a:pos x="42" y="0"/>
                    </a:cxn>
                    <a:cxn ang="0">
                      <a:pos x="0" y="34"/>
                    </a:cxn>
                    <a:cxn ang="0">
                      <a:pos x="15" y="65"/>
                    </a:cxn>
                    <a:cxn ang="0">
                      <a:pos x="63" y="54"/>
                    </a:cxn>
                    <a:cxn ang="0">
                      <a:pos x="42" y="0"/>
                    </a:cxn>
                  </a:cxnLst>
                  <a:rect l="0" t="0" r="r" b="b"/>
                  <a:pathLst>
                    <a:path w="63" h="65">
                      <a:moveTo>
                        <a:pt x="42" y="0"/>
                      </a:moveTo>
                      <a:lnTo>
                        <a:pt x="0" y="34"/>
                      </a:lnTo>
                      <a:lnTo>
                        <a:pt x="15" y="65"/>
                      </a:lnTo>
                      <a:lnTo>
                        <a:pt x="63" y="54"/>
                      </a:lnTo>
                      <a:lnTo>
                        <a:pt x="42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121913" tIns="60956" rIns="121913" bIns="60956" numCol="1" anchor="t" anchorCtr="0" compatLnSpc="1"/>
                <a:lstStyle/>
                <a:p>
                  <a:pPr>
                    <a:lnSpc>
                      <a:spcPct val="120000"/>
                    </a:lnSpc>
                  </a:pPr>
                  <a:endParaRPr lang="en-US" sz="700" dirty="0">
                    <a:solidFill>
                      <a:srgbClr val="7F7F7F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+mn-ea"/>
                    <a:sym typeface="FZHei-B01S" panose="02010601030101010101" pitchFamily="2" charset="-122"/>
                  </a:endParaRPr>
                </a:p>
              </p:txBody>
            </p:sp>
            <p:sp>
              <p:nvSpPr>
                <p:cNvPr id="92" name="Freeform 77">
                  <a:extLst>
                    <a:ext uri="{FF2B5EF4-FFF2-40B4-BE49-F238E27FC236}">
                      <a16:creationId xmlns:a16="http://schemas.microsoft.com/office/drawing/2014/main" id="{1D44C644-C501-3C42-A6D0-E32823AB4496}"/>
                    </a:ext>
                  </a:extLst>
                </p:cNvPr>
                <p:cNvSpPr/>
                <p:nvPr/>
              </p:nvSpPr>
              <p:spPr bwMode="auto">
                <a:xfrm>
                  <a:off x="2395538" y="919163"/>
                  <a:ext cx="100013" cy="103187"/>
                </a:xfrm>
                <a:custGeom>
                  <a:avLst/>
                  <a:gdLst/>
                  <a:ahLst/>
                  <a:cxnLst>
                    <a:cxn ang="0">
                      <a:pos x="42" y="0"/>
                    </a:cxn>
                    <a:cxn ang="0">
                      <a:pos x="0" y="34"/>
                    </a:cxn>
                    <a:cxn ang="0">
                      <a:pos x="15" y="65"/>
                    </a:cxn>
                    <a:cxn ang="0">
                      <a:pos x="63" y="54"/>
                    </a:cxn>
                  </a:cxnLst>
                  <a:rect l="0" t="0" r="r" b="b"/>
                  <a:pathLst>
                    <a:path w="63" h="65">
                      <a:moveTo>
                        <a:pt x="42" y="0"/>
                      </a:moveTo>
                      <a:lnTo>
                        <a:pt x="0" y="34"/>
                      </a:lnTo>
                      <a:lnTo>
                        <a:pt x="15" y="65"/>
                      </a:lnTo>
                      <a:lnTo>
                        <a:pt x="63" y="54"/>
                      </a:lnTo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121913" tIns="60956" rIns="121913" bIns="60956" numCol="1" anchor="t" anchorCtr="0" compatLnSpc="1"/>
                <a:lstStyle/>
                <a:p>
                  <a:pPr>
                    <a:lnSpc>
                      <a:spcPct val="120000"/>
                    </a:lnSpc>
                  </a:pPr>
                  <a:endParaRPr lang="en-US" sz="700" dirty="0">
                    <a:solidFill>
                      <a:srgbClr val="7F7F7F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+mn-ea"/>
                    <a:sym typeface="FZHei-B01S" panose="02010601030101010101" pitchFamily="2" charset="-122"/>
                  </a:endParaRPr>
                </a:p>
              </p:txBody>
            </p:sp>
            <p:sp>
              <p:nvSpPr>
                <p:cNvPr id="93" name="Freeform 78">
                  <a:extLst>
                    <a:ext uri="{FF2B5EF4-FFF2-40B4-BE49-F238E27FC236}">
                      <a16:creationId xmlns:a16="http://schemas.microsoft.com/office/drawing/2014/main" id="{431DA218-B1FF-5049-9BCB-4C44EE81BFAD}"/>
                    </a:ext>
                  </a:extLst>
                </p:cNvPr>
                <p:cNvSpPr/>
                <p:nvPr/>
              </p:nvSpPr>
              <p:spPr bwMode="auto">
                <a:xfrm>
                  <a:off x="2447925" y="914400"/>
                  <a:ext cx="63500" cy="96837"/>
                </a:xfrm>
                <a:custGeom>
                  <a:avLst/>
                  <a:gdLst/>
                  <a:ahLst/>
                  <a:cxnLst>
                    <a:cxn ang="0">
                      <a:pos x="5" y="34"/>
                    </a:cxn>
                    <a:cxn ang="0">
                      <a:pos x="29" y="55"/>
                    </a:cxn>
                    <a:cxn ang="0">
                      <a:pos x="32" y="24"/>
                    </a:cxn>
                    <a:cxn ang="0">
                      <a:pos x="9" y="3"/>
                    </a:cxn>
                    <a:cxn ang="0">
                      <a:pos x="5" y="34"/>
                    </a:cxn>
                  </a:cxnLst>
                  <a:rect l="0" t="0" r="r" b="b"/>
                  <a:pathLst>
                    <a:path w="38" h="58">
                      <a:moveTo>
                        <a:pt x="5" y="34"/>
                      </a:moveTo>
                      <a:cubicBezTo>
                        <a:pt x="11" y="49"/>
                        <a:pt x="21" y="58"/>
                        <a:pt x="29" y="55"/>
                      </a:cubicBezTo>
                      <a:cubicBezTo>
                        <a:pt x="37" y="52"/>
                        <a:pt x="38" y="38"/>
                        <a:pt x="32" y="24"/>
                      </a:cubicBezTo>
                      <a:cubicBezTo>
                        <a:pt x="27" y="9"/>
                        <a:pt x="16" y="0"/>
                        <a:pt x="9" y="3"/>
                      </a:cubicBezTo>
                      <a:cubicBezTo>
                        <a:pt x="1" y="6"/>
                        <a:pt x="0" y="20"/>
                        <a:pt x="5" y="34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121913" tIns="60956" rIns="121913" bIns="60956" numCol="1" anchor="t" anchorCtr="0" compatLnSpc="1"/>
                <a:lstStyle/>
                <a:p>
                  <a:pPr>
                    <a:lnSpc>
                      <a:spcPct val="120000"/>
                    </a:lnSpc>
                  </a:pPr>
                  <a:endParaRPr lang="en-US" sz="700" dirty="0">
                    <a:solidFill>
                      <a:srgbClr val="7F7F7F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+mn-ea"/>
                    <a:sym typeface="FZHei-B01S" panose="02010601030101010101" pitchFamily="2" charset="-122"/>
                  </a:endParaRPr>
                </a:p>
              </p:txBody>
            </p:sp>
            <p:sp>
              <p:nvSpPr>
                <p:cNvPr id="94" name="Freeform 79">
                  <a:extLst>
                    <a:ext uri="{FF2B5EF4-FFF2-40B4-BE49-F238E27FC236}">
                      <a16:creationId xmlns:a16="http://schemas.microsoft.com/office/drawing/2014/main" id="{7F19A2DC-9013-9645-8AD3-7988E008E565}"/>
                    </a:ext>
                  </a:extLst>
                </p:cNvPr>
                <p:cNvSpPr/>
                <p:nvPr/>
              </p:nvSpPr>
              <p:spPr bwMode="auto">
                <a:xfrm>
                  <a:off x="2284413" y="946150"/>
                  <a:ext cx="150813" cy="123825"/>
                </a:xfrm>
                <a:custGeom>
                  <a:avLst/>
                  <a:gdLst/>
                  <a:ahLst/>
                  <a:cxnLst>
                    <a:cxn ang="0">
                      <a:pos x="91" y="52"/>
                    </a:cxn>
                    <a:cxn ang="0">
                      <a:pos x="18" y="75"/>
                    </a:cxn>
                    <a:cxn ang="0">
                      <a:pos x="4" y="40"/>
                    </a:cxn>
                    <a:cxn ang="0">
                      <a:pos x="71" y="0"/>
                    </a:cxn>
                  </a:cxnLst>
                  <a:rect l="0" t="0" r="r" b="b"/>
                  <a:pathLst>
                    <a:path w="91" h="75">
                      <a:moveTo>
                        <a:pt x="91" y="52"/>
                      </a:moveTo>
                      <a:cubicBezTo>
                        <a:pt x="18" y="75"/>
                        <a:pt x="18" y="75"/>
                        <a:pt x="18" y="75"/>
                      </a:cubicBezTo>
                      <a:cubicBezTo>
                        <a:pt x="18" y="75"/>
                        <a:pt x="0" y="67"/>
                        <a:pt x="4" y="40"/>
                      </a:cubicBezTo>
                      <a:cubicBezTo>
                        <a:pt x="71" y="0"/>
                        <a:pt x="71" y="0"/>
                        <a:pt x="71" y="0"/>
                      </a:cubicBezTo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121913" tIns="60956" rIns="121913" bIns="60956" numCol="1" anchor="t" anchorCtr="0" compatLnSpc="1"/>
                <a:lstStyle/>
                <a:p>
                  <a:pPr>
                    <a:lnSpc>
                      <a:spcPct val="120000"/>
                    </a:lnSpc>
                  </a:pPr>
                  <a:endParaRPr lang="en-US" sz="700" dirty="0">
                    <a:solidFill>
                      <a:srgbClr val="7F7F7F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+mn-ea"/>
                    <a:sym typeface="FZHei-B01S" panose="02010601030101010101" pitchFamily="2" charset="-122"/>
                  </a:endParaRPr>
                </a:p>
              </p:txBody>
            </p:sp>
            <p:sp>
              <p:nvSpPr>
                <p:cNvPr id="95" name="Freeform 80">
                  <a:extLst>
                    <a:ext uri="{FF2B5EF4-FFF2-40B4-BE49-F238E27FC236}">
                      <a16:creationId xmlns:a16="http://schemas.microsoft.com/office/drawing/2014/main" id="{4916C8EF-64E3-794D-9840-B97556BF219E}"/>
                    </a:ext>
                  </a:extLst>
                </p:cNvPr>
                <p:cNvSpPr/>
                <p:nvPr/>
              </p:nvSpPr>
              <p:spPr bwMode="auto">
                <a:xfrm>
                  <a:off x="2387600" y="939800"/>
                  <a:ext cx="63500" cy="96837"/>
                </a:xfrm>
                <a:custGeom>
                  <a:avLst/>
                  <a:gdLst/>
                  <a:ahLst/>
                  <a:cxnLst>
                    <a:cxn ang="0">
                      <a:pos x="5" y="34"/>
                    </a:cxn>
                    <a:cxn ang="0">
                      <a:pos x="29" y="55"/>
                    </a:cxn>
                    <a:cxn ang="0">
                      <a:pos x="33" y="24"/>
                    </a:cxn>
                    <a:cxn ang="0">
                      <a:pos x="9" y="3"/>
                    </a:cxn>
                    <a:cxn ang="0">
                      <a:pos x="5" y="34"/>
                    </a:cxn>
                  </a:cxnLst>
                  <a:rect l="0" t="0" r="r" b="b"/>
                  <a:pathLst>
                    <a:path w="38" h="58">
                      <a:moveTo>
                        <a:pt x="5" y="34"/>
                      </a:moveTo>
                      <a:cubicBezTo>
                        <a:pt x="11" y="48"/>
                        <a:pt x="22" y="58"/>
                        <a:pt x="29" y="55"/>
                      </a:cubicBezTo>
                      <a:cubicBezTo>
                        <a:pt x="37" y="52"/>
                        <a:pt x="38" y="38"/>
                        <a:pt x="33" y="24"/>
                      </a:cubicBezTo>
                      <a:cubicBezTo>
                        <a:pt x="27" y="9"/>
                        <a:pt x="16" y="0"/>
                        <a:pt x="9" y="3"/>
                      </a:cubicBezTo>
                      <a:cubicBezTo>
                        <a:pt x="1" y="6"/>
                        <a:pt x="0" y="20"/>
                        <a:pt x="5" y="34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121913" tIns="60956" rIns="121913" bIns="60956" numCol="1" anchor="t" anchorCtr="0" compatLnSpc="1"/>
                <a:lstStyle/>
                <a:p>
                  <a:pPr>
                    <a:lnSpc>
                      <a:spcPct val="120000"/>
                    </a:lnSpc>
                  </a:pPr>
                  <a:endParaRPr lang="en-US" sz="700" dirty="0">
                    <a:solidFill>
                      <a:srgbClr val="7F7F7F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+mn-ea"/>
                    <a:sym typeface="FZHei-B01S" panose="02010601030101010101" pitchFamily="2" charset="-122"/>
                  </a:endParaRPr>
                </a:p>
              </p:txBody>
            </p:sp>
            <p:sp>
              <p:nvSpPr>
                <p:cNvPr id="96" name="Freeform 82">
                  <a:extLst>
                    <a:ext uri="{FF2B5EF4-FFF2-40B4-BE49-F238E27FC236}">
                      <a16:creationId xmlns:a16="http://schemas.microsoft.com/office/drawing/2014/main" id="{BD17DCBA-8705-CC4A-95F3-984D99EFBAE1}"/>
                    </a:ext>
                  </a:extLst>
                </p:cNvPr>
                <p:cNvSpPr/>
                <p:nvPr/>
              </p:nvSpPr>
              <p:spPr bwMode="auto">
                <a:xfrm>
                  <a:off x="2282825" y="1030288"/>
                  <a:ext cx="25400" cy="30162"/>
                </a:xfrm>
                <a:custGeom>
                  <a:avLst/>
                  <a:gdLst/>
                  <a:ahLst/>
                  <a:cxnLst>
                    <a:cxn ang="0">
                      <a:pos x="16" y="16"/>
                    </a:cxn>
                    <a:cxn ang="0">
                      <a:pos x="5" y="19"/>
                    </a:cxn>
                    <a:cxn ang="0">
                      <a:pos x="0" y="4"/>
                    </a:cxn>
                    <a:cxn ang="0">
                      <a:pos x="8" y="0"/>
                    </a:cxn>
                  </a:cxnLst>
                  <a:rect l="0" t="0" r="r" b="b"/>
                  <a:pathLst>
                    <a:path w="16" h="19">
                      <a:moveTo>
                        <a:pt x="16" y="16"/>
                      </a:moveTo>
                      <a:lnTo>
                        <a:pt x="5" y="19"/>
                      </a:lnTo>
                      <a:lnTo>
                        <a:pt x="0" y="4"/>
                      </a:lnTo>
                      <a:lnTo>
                        <a:pt x="8" y="0"/>
                      </a:lnTo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121913" tIns="60956" rIns="121913" bIns="60956" numCol="1" anchor="t" anchorCtr="0" compatLnSpc="1"/>
                <a:lstStyle/>
                <a:p>
                  <a:pPr>
                    <a:lnSpc>
                      <a:spcPct val="120000"/>
                    </a:lnSpc>
                  </a:pPr>
                  <a:endParaRPr lang="en-US" sz="700" dirty="0">
                    <a:solidFill>
                      <a:srgbClr val="7F7F7F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+mn-ea"/>
                    <a:sym typeface="FZHei-B01S" panose="02010601030101010101" pitchFamily="2" charset="-122"/>
                  </a:endParaRPr>
                </a:p>
              </p:txBody>
            </p:sp>
            <p:sp>
              <p:nvSpPr>
                <p:cNvPr id="97" name="Freeform 83">
                  <a:extLst>
                    <a:ext uri="{FF2B5EF4-FFF2-40B4-BE49-F238E27FC236}">
                      <a16:creationId xmlns:a16="http://schemas.microsoft.com/office/drawing/2014/main" id="{8532A360-26B0-4A44-9B90-28B5B0BD5DE9}"/>
                    </a:ext>
                  </a:extLst>
                </p:cNvPr>
                <p:cNvSpPr/>
                <p:nvPr/>
              </p:nvSpPr>
              <p:spPr bwMode="auto">
                <a:xfrm>
                  <a:off x="2265363" y="1033463"/>
                  <a:ext cx="25400" cy="39687"/>
                </a:xfrm>
                <a:custGeom>
                  <a:avLst/>
                  <a:gdLst/>
                  <a:ahLst/>
                  <a:cxnLst>
                    <a:cxn ang="0">
                      <a:pos x="11" y="2"/>
                    </a:cxn>
                    <a:cxn ang="0">
                      <a:pos x="2" y="0"/>
                    </a:cxn>
                    <a:cxn ang="0">
                      <a:pos x="11" y="24"/>
                    </a:cxn>
                    <a:cxn ang="0">
                      <a:pos x="16" y="16"/>
                    </a:cxn>
                  </a:cxnLst>
                  <a:rect l="0" t="0" r="r" b="b"/>
                  <a:pathLst>
                    <a:path w="16" h="24">
                      <a:moveTo>
                        <a:pt x="11" y="2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0" y="13"/>
                        <a:pt x="11" y="24"/>
                        <a:pt x="11" y="24"/>
                      </a:cubicBezTo>
                      <a:cubicBezTo>
                        <a:pt x="16" y="16"/>
                        <a:pt x="16" y="16"/>
                        <a:pt x="16" y="16"/>
                      </a:cubicBezTo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121913" tIns="60956" rIns="121913" bIns="60956" numCol="1" anchor="t" anchorCtr="0" compatLnSpc="1"/>
                <a:lstStyle/>
                <a:p>
                  <a:pPr>
                    <a:lnSpc>
                      <a:spcPct val="120000"/>
                    </a:lnSpc>
                  </a:pPr>
                  <a:endParaRPr lang="en-US" sz="700" dirty="0">
                    <a:solidFill>
                      <a:srgbClr val="7F7F7F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+mn-ea"/>
                    <a:sym typeface="FZHei-B01S" panose="02010601030101010101" pitchFamily="2" charset="-122"/>
                  </a:endParaRPr>
                </a:p>
              </p:txBody>
            </p:sp>
            <p:sp>
              <p:nvSpPr>
                <p:cNvPr id="98" name="Freeform 84">
                  <a:extLst>
                    <a:ext uri="{FF2B5EF4-FFF2-40B4-BE49-F238E27FC236}">
                      <a16:creationId xmlns:a16="http://schemas.microsoft.com/office/drawing/2014/main" id="{653C897D-E828-2B4A-AE1F-F2BA86364C07}"/>
                    </a:ext>
                  </a:extLst>
                </p:cNvPr>
                <p:cNvSpPr/>
                <p:nvPr/>
              </p:nvSpPr>
              <p:spPr bwMode="auto">
                <a:xfrm>
                  <a:off x="2289175" y="1012825"/>
                  <a:ext cx="25400" cy="57150"/>
                </a:xfrm>
                <a:custGeom>
                  <a:avLst/>
                  <a:gdLst/>
                  <a:ahLst/>
                  <a:cxnLst>
                    <a:cxn ang="0">
                      <a:pos x="15" y="35"/>
                    </a:cxn>
                    <a:cxn ang="0">
                      <a:pos x="14" y="34"/>
                    </a:cxn>
                    <a:cxn ang="0">
                      <a:pos x="12" y="33"/>
                    </a:cxn>
                    <a:cxn ang="0">
                      <a:pos x="10" y="31"/>
                    </a:cxn>
                    <a:cxn ang="0">
                      <a:pos x="8" y="29"/>
                    </a:cxn>
                    <a:cxn ang="0">
                      <a:pos x="6" y="26"/>
                    </a:cxn>
                    <a:cxn ang="0">
                      <a:pos x="4" y="23"/>
                    </a:cxn>
                    <a:cxn ang="0">
                      <a:pos x="2" y="20"/>
                    </a:cxn>
                    <a:cxn ang="0">
                      <a:pos x="1" y="13"/>
                    </a:cxn>
                    <a:cxn ang="0">
                      <a:pos x="0" y="6"/>
                    </a:cxn>
                    <a:cxn ang="0">
                      <a:pos x="1" y="0"/>
                    </a:cxn>
                    <a:cxn ang="0">
                      <a:pos x="1" y="6"/>
                    </a:cxn>
                    <a:cxn ang="0">
                      <a:pos x="3" y="19"/>
                    </a:cxn>
                    <a:cxn ang="0">
                      <a:pos x="5" y="23"/>
                    </a:cxn>
                    <a:cxn ang="0">
                      <a:pos x="7" y="26"/>
                    </a:cxn>
                    <a:cxn ang="0">
                      <a:pos x="8" y="29"/>
                    </a:cxn>
                    <a:cxn ang="0">
                      <a:pos x="10" y="31"/>
                    </a:cxn>
                    <a:cxn ang="0">
                      <a:pos x="12" y="33"/>
                    </a:cxn>
                    <a:cxn ang="0">
                      <a:pos x="14" y="34"/>
                    </a:cxn>
                    <a:cxn ang="0">
                      <a:pos x="15" y="35"/>
                    </a:cxn>
                  </a:cxnLst>
                  <a:rect l="0" t="0" r="r" b="b"/>
                  <a:pathLst>
                    <a:path w="15" h="35">
                      <a:moveTo>
                        <a:pt x="15" y="35"/>
                      </a:moveTo>
                      <a:cubicBezTo>
                        <a:pt x="15" y="35"/>
                        <a:pt x="15" y="34"/>
                        <a:pt x="14" y="34"/>
                      </a:cubicBezTo>
                      <a:cubicBezTo>
                        <a:pt x="13" y="34"/>
                        <a:pt x="13" y="33"/>
                        <a:pt x="12" y="33"/>
                      </a:cubicBezTo>
                      <a:cubicBezTo>
                        <a:pt x="11" y="32"/>
                        <a:pt x="11" y="32"/>
                        <a:pt x="10" y="31"/>
                      </a:cubicBezTo>
                      <a:cubicBezTo>
                        <a:pt x="9" y="31"/>
                        <a:pt x="9" y="30"/>
                        <a:pt x="8" y="29"/>
                      </a:cubicBezTo>
                      <a:cubicBezTo>
                        <a:pt x="7" y="28"/>
                        <a:pt x="6" y="27"/>
                        <a:pt x="6" y="26"/>
                      </a:cubicBezTo>
                      <a:cubicBezTo>
                        <a:pt x="5" y="25"/>
                        <a:pt x="5" y="24"/>
                        <a:pt x="4" y="23"/>
                      </a:cubicBezTo>
                      <a:cubicBezTo>
                        <a:pt x="3" y="22"/>
                        <a:pt x="3" y="21"/>
                        <a:pt x="2" y="20"/>
                      </a:cubicBezTo>
                      <a:cubicBezTo>
                        <a:pt x="2" y="17"/>
                        <a:pt x="1" y="15"/>
                        <a:pt x="1" y="13"/>
                      </a:cubicBezTo>
                      <a:cubicBezTo>
                        <a:pt x="0" y="10"/>
                        <a:pt x="0" y="8"/>
                        <a:pt x="0" y="6"/>
                      </a:cubicBezTo>
                      <a:cubicBezTo>
                        <a:pt x="1" y="2"/>
                        <a:pt x="1" y="0"/>
                        <a:pt x="1" y="0"/>
                      </a:cubicBezTo>
                      <a:cubicBezTo>
                        <a:pt x="1" y="0"/>
                        <a:pt x="1" y="2"/>
                        <a:pt x="1" y="6"/>
                      </a:cubicBezTo>
                      <a:cubicBezTo>
                        <a:pt x="1" y="10"/>
                        <a:pt x="2" y="15"/>
                        <a:pt x="3" y="19"/>
                      </a:cubicBezTo>
                      <a:cubicBezTo>
                        <a:pt x="4" y="21"/>
                        <a:pt x="4" y="22"/>
                        <a:pt x="5" y="23"/>
                      </a:cubicBezTo>
                      <a:cubicBezTo>
                        <a:pt x="5" y="24"/>
                        <a:pt x="6" y="25"/>
                        <a:pt x="7" y="26"/>
                      </a:cubicBezTo>
                      <a:cubicBezTo>
                        <a:pt x="7" y="27"/>
                        <a:pt x="8" y="28"/>
                        <a:pt x="8" y="29"/>
                      </a:cubicBezTo>
                      <a:cubicBezTo>
                        <a:pt x="9" y="29"/>
                        <a:pt x="10" y="30"/>
                        <a:pt x="10" y="31"/>
                      </a:cubicBezTo>
                      <a:cubicBezTo>
                        <a:pt x="11" y="31"/>
                        <a:pt x="12" y="32"/>
                        <a:pt x="12" y="33"/>
                      </a:cubicBezTo>
                      <a:cubicBezTo>
                        <a:pt x="13" y="33"/>
                        <a:pt x="13" y="33"/>
                        <a:pt x="14" y="34"/>
                      </a:cubicBezTo>
                      <a:cubicBezTo>
                        <a:pt x="15" y="34"/>
                        <a:pt x="15" y="35"/>
                        <a:pt x="15" y="3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121913" tIns="60956" rIns="121913" bIns="60956" numCol="1" anchor="t" anchorCtr="0" compatLnSpc="1"/>
                <a:lstStyle/>
                <a:p>
                  <a:pPr>
                    <a:lnSpc>
                      <a:spcPct val="120000"/>
                    </a:lnSpc>
                  </a:pPr>
                  <a:endParaRPr lang="en-US" sz="700" dirty="0">
                    <a:solidFill>
                      <a:srgbClr val="7F7F7F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+mn-ea"/>
                    <a:sym typeface="FZHei-B01S" panose="02010601030101010101" pitchFamily="2" charset="-122"/>
                  </a:endParaRPr>
                </a:p>
              </p:txBody>
            </p:sp>
            <p:sp>
              <p:nvSpPr>
                <p:cNvPr id="99" name="Freeform 86">
                  <a:extLst>
                    <a:ext uri="{FF2B5EF4-FFF2-40B4-BE49-F238E27FC236}">
                      <a16:creationId xmlns:a16="http://schemas.microsoft.com/office/drawing/2014/main" id="{3EE76C91-D62B-7946-84C9-8AD22D550E9F}"/>
                    </a:ext>
                  </a:extLst>
                </p:cNvPr>
                <p:cNvSpPr/>
                <p:nvPr/>
              </p:nvSpPr>
              <p:spPr bwMode="auto">
                <a:xfrm>
                  <a:off x="2282825" y="1036638"/>
                  <a:ext cx="7938" cy="23812"/>
                </a:xfrm>
                <a:custGeom>
                  <a:avLst/>
                  <a:gdLst/>
                  <a:ahLst/>
                  <a:cxnLst>
                    <a:cxn ang="0">
                      <a:pos x="5" y="14"/>
                    </a:cxn>
                    <a:cxn ang="0">
                      <a:pos x="3" y="12"/>
                    </a:cxn>
                    <a:cxn ang="0">
                      <a:pos x="2" y="10"/>
                    </a:cxn>
                    <a:cxn ang="0">
                      <a:pos x="1" y="7"/>
                    </a:cxn>
                    <a:cxn ang="0">
                      <a:pos x="0" y="2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1" y="4"/>
                    </a:cxn>
                    <a:cxn ang="0">
                      <a:pos x="2" y="7"/>
                    </a:cxn>
                    <a:cxn ang="0">
                      <a:pos x="4" y="12"/>
                    </a:cxn>
                    <a:cxn ang="0">
                      <a:pos x="5" y="14"/>
                    </a:cxn>
                  </a:cxnLst>
                  <a:rect l="0" t="0" r="r" b="b"/>
                  <a:pathLst>
                    <a:path w="5" h="14">
                      <a:moveTo>
                        <a:pt x="5" y="14"/>
                      </a:moveTo>
                      <a:cubicBezTo>
                        <a:pt x="5" y="14"/>
                        <a:pt x="4" y="13"/>
                        <a:pt x="3" y="12"/>
                      </a:cubicBezTo>
                      <a:cubicBezTo>
                        <a:pt x="3" y="11"/>
                        <a:pt x="2" y="11"/>
                        <a:pt x="2" y="10"/>
                      </a:cubicBezTo>
                      <a:cubicBezTo>
                        <a:pt x="2" y="9"/>
                        <a:pt x="1" y="8"/>
                        <a:pt x="1" y="7"/>
                      </a:cubicBezTo>
                      <a:cubicBezTo>
                        <a:pt x="0" y="5"/>
                        <a:pt x="0" y="4"/>
                        <a:pt x="0" y="2"/>
                      </a:cubicBezTo>
                      <a:cubicBezTo>
                        <a:pt x="0" y="1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0" y="2"/>
                      </a:cubicBezTo>
                      <a:cubicBezTo>
                        <a:pt x="0" y="3"/>
                        <a:pt x="1" y="4"/>
                        <a:pt x="1" y="4"/>
                      </a:cubicBezTo>
                      <a:cubicBezTo>
                        <a:pt x="1" y="5"/>
                        <a:pt x="1" y="6"/>
                        <a:pt x="2" y="7"/>
                      </a:cubicBezTo>
                      <a:cubicBezTo>
                        <a:pt x="2" y="9"/>
                        <a:pt x="3" y="10"/>
                        <a:pt x="4" y="12"/>
                      </a:cubicBezTo>
                      <a:cubicBezTo>
                        <a:pt x="4" y="13"/>
                        <a:pt x="5" y="14"/>
                        <a:pt x="5" y="14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121913" tIns="60956" rIns="121913" bIns="60956" numCol="1" anchor="t" anchorCtr="0" compatLnSpc="1"/>
                <a:lstStyle/>
                <a:p>
                  <a:pPr>
                    <a:lnSpc>
                      <a:spcPct val="120000"/>
                    </a:lnSpc>
                  </a:pPr>
                  <a:endParaRPr lang="en-US" sz="700" dirty="0">
                    <a:solidFill>
                      <a:srgbClr val="7F7F7F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+mn-ea"/>
                    <a:sym typeface="FZHei-B01S" panose="02010601030101010101" pitchFamily="2" charset="-122"/>
                  </a:endParaRPr>
                </a:p>
              </p:txBody>
            </p:sp>
          </p:grpSp>
        </p:grpSp>
        <p:grpSp>
          <p:nvGrpSpPr>
            <p:cNvPr id="36" name="Group 144">
              <a:extLst>
                <a:ext uri="{FF2B5EF4-FFF2-40B4-BE49-F238E27FC236}">
                  <a16:creationId xmlns:a16="http://schemas.microsoft.com/office/drawing/2014/main" id="{A34F98B2-FCAC-A04F-B621-DD7DAC0ED58A}"/>
                </a:ext>
              </a:extLst>
            </p:cNvPr>
            <p:cNvGrpSpPr/>
            <p:nvPr/>
          </p:nvGrpSpPr>
          <p:grpSpPr>
            <a:xfrm>
              <a:off x="3635691" y="2033775"/>
              <a:ext cx="524904" cy="4205585"/>
              <a:chOff x="2171701" y="1331914"/>
              <a:chExt cx="393700" cy="3154362"/>
            </a:xfrm>
            <a:solidFill>
              <a:schemeClr val="bg1">
                <a:lumMod val="50000"/>
              </a:schemeClr>
            </a:solidFill>
          </p:grpSpPr>
          <p:sp>
            <p:nvSpPr>
              <p:cNvPr id="67" name="Freeform 54">
                <a:extLst>
                  <a:ext uri="{FF2B5EF4-FFF2-40B4-BE49-F238E27FC236}">
                    <a16:creationId xmlns:a16="http://schemas.microsoft.com/office/drawing/2014/main" id="{A949C30D-B35C-BD46-9EAD-09BF0FFDF38E}"/>
                  </a:ext>
                </a:extLst>
              </p:cNvPr>
              <p:cNvSpPr/>
              <p:nvPr/>
            </p:nvSpPr>
            <p:spPr bwMode="auto">
              <a:xfrm>
                <a:off x="2492376" y="1331914"/>
                <a:ext cx="73025" cy="3154362"/>
              </a:xfrm>
              <a:custGeom>
                <a:avLst/>
                <a:gdLst/>
                <a:ahLst/>
                <a:cxnLst>
                  <a:cxn ang="0">
                    <a:pos x="0" y="2063"/>
                  </a:cxn>
                  <a:cxn ang="0">
                    <a:pos x="12" y="2073"/>
                  </a:cxn>
                  <a:cxn ang="0">
                    <a:pos x="24" y="2063"/>
                  </a:cxn>
                  <a:cxn ang="0">
                    <a:pos x="24" y="10"/>
                  </a:cxn>
                  <a:cxn ang="0">
                    <a:pos x="12" y="0"/>
                  </a:cxn>
                  <a:cxn ang="0">
                    <a:pos x="0" y="10"/>
                  </a:cxn>
                  <a:cxn ang="0">
                    <a:pos x="0" y="2063"/>
                  </a:cxn>
                </a:cxnLst>
                <a:rect l="0" t="0" r="r" b="b"/>
                <a:pathLst>
                  <a:path w="24" h="2073">
                    <a:moveTo>
                      <a:pt x="0" y="2063"/>
                    </a:moveTo>
                    <a:cubicBezTo>
                      <a:pt x="0" y="2069"/>
                      <a:pt x="6" y="2073"/>
                      <a:pt x="12" y="2073"/>
                    </a:cubicBezTo>
                    <a:cubicBezTo>
                      <a:pt x="19" y="2073"/>
                      <a:pt x="24" y="2069"/>
                      <a:pt x="24" y="2063"/>
                    </a:cubicBezTo>
                    <a:cubicBezTo>
                      <a:pt x="24" y="10"/>
                      <a:pt x="24" y="10"/>
                      <a:pt x="24" y="10"/>
                    </a:cubicBezTo>
                    <a:cubicBezTo>
                      <a:pt x="24" y="5"/>
                      <a:pt x="19" y="0"/>
                      <a:pt x="12" y="0"/>
                    </a:cubicBezTo>
                    <a:cubicBezTo>
                      <a:pt x="6" y="0"/>
                      <a:pt x="0" y="5"/>
                      <a:pt x="0" y="10"/>
                    </a:cubicBezTo>
                    <a:lnTo>
                      <a:pt x="0" y="206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13" tIns="60956" rIns="121913" bIns="60956" numCol="1" anchor="t" anchorCtr="0" compatLnSpc="1"/>
              <a:lstStyle/>
              <a:p>
                <a:pPr>
                  <a:lnSpc>
                    <a:spcPct val="120000"/>
                  </a:lnSpc>
                </a:pPr>
                <a:endParaRPr lang="en-US" sz="700" dirty="0">
                  <a:solidFill>
                    <a:srgbClr val="7F7F7F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+mn-ea"/>
                  <a:sym typeface="FZHei-B01S" panose="02010601030101010101" pitchFamily="2" charset="-122"/>
                </a:endParaRPr>
              </a:p>
            </p:txBody>
          </p:sp>
          <p:sp>
            <p:nvSpPr>
              <p:cNvPr id="68" name="Rectangle 55">
                <a:extLst>
                  <a:ext uri="{FF2B5EF4-FFF2-40B4-BE49-F238E27FC236}">
                    <a16:creationId xmlns:a16="http://schemas.microsoft.com/office/drawing/2014/main" id="{395D4D5B-52EC-1D46-BA0E-F272E6F984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5675" y="2030413"/>
                <a:ext cx="320675" cy="31750"/>
              </a:xfrm>
              <a:prstGeom prst="rect">
                <a:avLst/>
              </a:prstGeom>
              <a:grpFill/>
              <a:ln w="9525">
                <a:noFill/>
                <a:miter lim="800000"/>
              </a:ln>
            </p:spPr>
            <p:txBody>
              <a:bodyPr vert="horz" wrap="square" lIns="121913" tIns="60956" rIns="121913" bIns="60956" numCol="1" anchor="t" anchorCtr="0" compatLnSpc="1"/>
              <a:lstStyle/>
              <a:p>
                <a:pPr>
                  <a:lnSpc>
                    <a:spcPct val="120000"/>
                  </a:lnSpc>
                </a:pPr>
                <a:endParaRPr lang="en-US" sz="700" dirty="0">
                  <a:solidFill>
                    <a:srgbClr val="7F7F7F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+mn-ea"/>
                  <a:sym typeface="FZHei-B01S" panose="02010601030101010101" pitchFamily="2" charset="-122"/>
                </a:endParaRPr>
              </a:p>
            </p:txBody>
          </p:sp>
          <p:sp>
            <p:nvSpPr>
              <p:cNvPr id="69" name="Rectangle 56">
                <a:extLst>
                  <a:ext uri="{FF2B5EF4-FFF2-40B4-BE49-F238E27FC236}">
                    <a16:creationId xmlns:a16="http://schemas.microsoft.com/office/drawing/2014/main" id="{16F0D691-50C8-7146-B570-C59395385D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5675" y="2179638"/>
                <a:ext cx="320675" cy="33337"/>
              </a:xfrm>
              <a:prstGeom prst="rect">
                <a:avLst/>
              </a:prstGeom>
              <a:grpFill/>
              <a:ln w="9525">
                <a:noFill/>
                <a:miter lim="800000"/>
              </a:ln>
            </p:spPr>
            <p:txBody>
              <a:bodyPr vert="horz" wrap="square" lIns="121913" tIns="60956" rIns="121913" bIns="60956" numCol="1" anchor="t" anchorCtr="0" compatLnSpc="1"/>
              <a:lstStyle/>
              <a:p>
                <a:pPr>
                  <a:lnSpc>
                    <a:spcPct val="120000"/>
                  </a:lnSpc>
                </a:pPr>
                <a:endParaRPr lang="en-US" sz="700" dirty="0">
                  <a:solidFill>
                    <a:srgbClr val="7F7F7F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+mn-ea"/>
                  <a:sym typeface="FZHei-B01S" panose="02010601030101010101" pitchFamily="2" charset="-122"/>
                </a:endParaRPr>
              </a:p>
            </p:txBody>
          </p:sp>
          <p:sp>
            <p:nvSpPr>
              <p:cNvPr id="70" name="Rectangle 57">
                <a:extLst>
                  <a:ext uri="{FF2B5EF4-FFF2-40B4-BE49-F238E27FC236}">
                    <a16:creationId xmlns:a16="http://schemas.microsoft.com/office/drawing/2014/main" id="{B89C00E3-2479-4C43-BCD7-7414B5A000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5675" y="1662113"/>
                <a:ext cx="320675" cy="33337"/>
              </a:xfrm>
              <a:prstGeom prst="rect">
                <a:avLst/>
              </a:prstGeom>
              <a:grpFill/>
              <a:ln w="9525">
                <a:noFill/>
                <a:miter lim="800000"/>
              </a:ln>
            </p:spPr>
            <p:txBody>
              <a:bodyPr vert="horz" wrap="square" lIns="121913" tIns="60956" rIns="121913" bIns="60956" numCol="1" anchor="t" anchorCtr="0" compatLnSpc="1"/>
              <a:lstStyle/>
              <a:p>
                <a:pPr>
                  <a:lnSpc>
                    <a:spcPct val="120000"/>
                  </a:lnSpc>
                </a:pPr>
                <a:endParaRPr lang="en-US" sz="700" dirty="0">
                  <a:solidFill>
                    <a:srgbClr val="7F7F7F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+mn-ea"/>
                  <a:sym typeface="FZHei-B01S" panose="02010601030101010101" pitchFamily="2" charset="-122"/>
                </a:endParaRPr>
              </a:p>
            </p:txBody>
          </p:sp>
          <p:sp>
            <p:nvSpPr>
              <p:cNvPr id="71" name="Rectangle 58">
                <a:extLst>
                  <a:ext uri="{FF2B5EF4-FFF2-40B4-BE49-F238E27FC236}">
                    <a16:creationId xmlns:a16="http://schemas.microsoft.com/office/drawing/2014/main" id="{3A1ED5A2-A37F-864D-8EE1-25D0A4B5B1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5675" y="1497013"/>
                <a:ext cx="320675" cy="33337"/>
              </a:xfrm>
              <a:prstGeom prst="rect">
                <a:avLst/>
              </a:prstGeom>
              <a:grpFill/>
              <a:ln w="9525">
                <a:noFill/>
                <a:miter lim="800000"/>
              </a:ln>
            </p:spPr>
            <p:txBody>
              <a:bodyPr vert="horz" wrap="square" lIns="121913" tIns="60956" rIns="121913" bIns="60956" numCol="1" anchor="t" anchorCtr="0" compatLnSpc="1"/>
              <a:lstStyle/>
              <a:p>
                <a:pPr>
                  <a:lnSpc>
                    <a:spcPct val="120000"/>
                  </a:lnSpc>
                </a:pPr>
                <a:endParaRPr lang="en-US" sz="700" dirty="0">
                  <a:solidFill>
                    <a:srgbClr val="7F7F7F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+mn-ea"/>
                  <a:sym typeface="FZHei-B01S" panose="02010601030101010101" pitchFamily="2" charset="-122"/>
                </a:endParaRPr>
              </a:p>
            </p:txBody>
          </p:sp>
          <p:sp>
            <p:nvSpPr>
              <p:cNvPr id="72" name="Rectangle 59">
                <a:extLst>
                  <a:ext uri="{FF2B5EF4-FFF2-40B4-BE49-F238E27FC236}">
                    <a16:creationId xmlns:a16="http://schemas.microsoft.com/office/drawing/2014/main" id="{51C5726A-B7BA-2B4F-B1C6-12E13B84D3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5675" y="1814513"/>
                <a:ext cx="320675" cy="31750"/>
              </a:xfrm>
              <a:prstGeom prst="rect">
                <a:avLst/>
              </a:prstGeom>
              <a:grpFill/>
              <a:ln w="9525">
                <a:noFill/>
                <a:miter lim="800000"/>
              </a:ln>
            </p:spPr>
            <p:txBody>
              <a:bodyPr vert="horz" wrap="square" lIns="121913" tIns="60956" rIns="121913" bIns="60956" numCol="1" anchor="t" anchorCtr="0" compatLnSpc="1"/>
              <a:lstStyle/>
              <a:p>
                <a:pPr>
                  <a:lnSpc>
                    <a:spcPct val="120000"/>
                  </a:lnSpc>
                </a:pPr>
                <a:endParaRPr lang="en-US" sz="700" dirty="0">
                  <a:solidFill>
                    <a:srgbClr val="7F7F7F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+mn-ea"/>
                  <a:sym typeface="FZHei-B01S" panose="02010601030101010101" pitchFamily="2" charset="-122"/>
                </a:endParaRPr>
              </a:p>
            </p:txBody>
          </p:sp>
          <p:sp>
            <p:nvSpPr>
              <p:cNvPr id="73" name="Rectangle 60">
                <a:extLst>
                  <a:ext uri="{FF2B5EF4-FFF2-40B4-BE49-F238E27FC236}">
                    <a16:creationId xmlns:a16="http://schemas.microsoft.com/office/drawing/2014/main" id="{6B5E380D-5DBF-E747-BA7A-5B7E28C130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5675" y="2344738"/>
                <a:ext cx="320675" cy="33337"/>
              </a:xfrm>
              <a:prstGeom prst="rect">
                <a:avLst/>
              </a:prstGeom>
              <a:grpFill/>
              <a:ln w="9525">
                <a:noFill/>
                <a:miter lim="800000"/>
              </a:ln>
            </p:spPr>
            <p:txBody>
              <a:bodyPr vert="horz" wrap="square" lIns="121913" tIns="60956" rIns="121913" bIns="60956" numCol="1" anchor="t" anchorCtr="0" compatLnSpc="1"/>
              <a:lstStyle/>
              <a:p>
                <a:pPr>
                  <a:lnSpc>
                    <a:spcPct val="120000"/>
                  </a:lnSpc>
                </a:pPr>
                <a:endParaRPr lang="en-US" sz="700" dirty="0">
                  <a:solidFill>
                    <a:srgbClr val="7F7F7F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+mn-ea"/>
                  <a:sym typeface="FZHei-B01S" panose="02010601030101010101" pitchFamily="2" charset="-122"/>
                </a:endParaRPr>
              </a:p>
            </p:txBody>
          </p:sp>
          <p:sp>
            <p:nvSpPr>
              <p:cNvPr id="74" name="Rectangle 61">
                <a:extLst>
                  <a:ext uri="{FF2B5EF4-FFF2-40B4-BE49-F238E27FC236}">
                    <a16:creationId xmlns:a16="http://schemas.microsoft.com/office/drawing/2014/main" id="{69991006-9B18-E041-8FEA-EC9FACCFDA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5675" y="2497138"/>
                <a:ext cx="320675" cy="33337"/>
              </a:xfrm>
              <a:prstGeom prst="rect">
                <a:avLst/>
              </a:prstGeom>
              <a:grpFill/>
              <a:ln w="9525">
                <a:noFill/>
                <a:miter lim="800000"/>
              </a:ln>
            </p:spPr>
            <p:txBody>
              <a:bodyPr vert="horz" wrap="square" lIns="121913" tIns="60956" rIns="121913" bIns="60956" numCol="1" anchor="t" anchorCtr="0" compatLnSpc="1"/>
              <a:lstStyle/>
              <a:p>
                <a:pPr>
                  <a:lnSpc>
                    <a:spcPct val="120000"/>
                  </a:lnSpc>
                </a:pPr>
                <a:endParaRPr lang="en-US" sz="700" dirty="0">
                  <a:solidFill>
                    <a:srgbClr val="7F7F7F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+mn-ea"/>
                  <a:sym typeface="FZHei-B01S" panose="02010601030101010101" pitchFamily="2" charset="-122"/>
                </a:endParaRPr>
              </a:p>
            </p:txBody>
          </p:sp>
          <p:sp>
            <p:nvSpPr>
              <p:cNvPr id="75" name="Rectangle 62">
                <a:extLst>
                  <a:ext uri="{FF2B5EF4-FFF2-40B4-BE49-F238E27FC236}">
                    <a16:creationId xmlns:a16="http://schemas.microsoft.com/office/drawing/2014/main" id="{AB5C5149-1441-A449-BA66-0BA7CB4ED9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5675" y="2660650"/>
                <a:ext cx="320675" cy="33337"/>
              </a:xfrm>
              <a:prstGeom prst="rect">
                <a:avLst/>
              </a:prstGeom>
              <a:grpFill/>
              <a:ln w="9525">
                <a:noFill/>
                <a:miter lim="800000"/>
              </a:ln>
            </p:spPr>
            <p:txBody>
              <a:bodyPr vert="horz" wrap="square" lIns="121913" tIns="60956" rIns="121913" bIns="60956" numCol="1" anchor="t" anchorCtr="0" compatLnSpc="1"/>
              <a:lstStyle/>
              <a:p>
                <a:pPr>
                  <a:lnSpc>
                    <a:spcPct val="120000"/>
                  </a:lnSpc>
                </a:pPr>
                <a:endParaRPr lang="en-US" sz="700" dirty="0">
                  <a:solidFill>
                    <a:srgbClr val="7F7F7F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+mn-ea"/>
                  <a:sym typeface="FZHei-B01S" panose="02010601030101010101" pitchFamily="2" charset="-122"/>
                </a:endParaRPr>
              </a:p>
            </p:txBody>
          </p:sp>
          <p:sp>
            <p:nvSpPr>
              <p:cNvPr id="76" name="Rectangle 63">
                <a:extLst>
                  <a:ext uri="{FF2B5EF4-FFF2-40B4-BE49-F238E27FC236}">
                    <a16:creationId xmlns:a16="http://schemas.microsoft.com/office/drawing/2014/main" id="{80500215-CA58-EA42-AB67-6D360CFF56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5675" y="2813050"/>
                <a:ext cx="320675" cy="33337"/>
              </a:xfrm>
              <a:prstGeom prst="rect">
                <a:avLst/>
              </a:prstGeom>
              <a:grpFill/>
              <a:ln w="9525">
                <a:noFill/>
                <a:miter lim="800000"/>
              </a:ln>
            </p:spPr>
            <p:txBody>
              <a:bodyPr vert="horz" wrap="square" lIns="121913" tIns="60956" rIns="121913" bIns="60956" numCol="1" anchor="t" anchorCtr="0" compatLnSpc="1"/>
              <a:lstStyle/>
              <a:p>
                <a:pPr>
                  <a:lnSpc>
                    <a:spcPct val="120000"/>
                  </a:lnSpc>
                </a:pPr>
                <a:endParaRPr lang="en-US" sz="700" dirty="0">
                  <a:solidFill>
                    <a:srgbClr val="7F7F7F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+mn-ea"/>
                  <a:sym typeface="FZHei-B01S" panose="02010601030101010101" pitchFamily="2" charset="-122"/>
                </a:endParaRPr>
              </a:p>
            </p:txBody>
          </p:sp>
          <p:sp>
            <p:nvSpPr>
              <p:cNvPr id="77" name="Rectangle 64">
                <a:extLst>
                  <a:ext uri="{FF2B5EF4-FFF2-40B4-BE49-F238E27FC236}">
                    <a16:creationId xmlns:a16="http://schemas.microsoft.com/office/drawing/2014/main" id="{37AA7324-97EA-6C4A-8891-4340193B24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5675" y="2978150"/>
                <a:ext cx="320675" cy="33337"/>
              </a:xfrm>
              <a:prstGeom prst="rect">
                <a:avLst/>
              </a:prstGeom>
              <a:grpFill/>
              <a:ln w="9525">
                <a:noFill/>
                <a:miter lim="800000"/>
              </a:ln>
            </p:spPr>
            <p:txBody>
              <a:bodyPr vert="horz" wrap="square" lIns="121913" tIns="60956" rIns="121913" bIns="60956" numCol="1" anchor="t" anchorCtr="0" compatLnSpc="1"/>
              <a:lstStyle/>
              <a:p>
                <a:pPr>
                  <a:lnSpc>
                    <a:spcPct val="120000"/>
                  </a:lnSpc>
                </a:pPr>
                <a:endParaRPr lang="en-US" sz="700" dirty="0">
                  <a:solidFill>
                    <a:srgbClr val="7F7F7F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+mn-ea"/>
                  <a:sym typeface="FZHei-B01S" panose="02010601030101010101" pitchFamily="2" charset="-122"/>
                </a:endParaRPr>
              </a:p>
            </p:txBody>
          </p:sp>
          <p:sp>
            <p:nvSpPr>
              <p:cNvPr id="78" name="Rectangle 65">
                <a:extLst>
                  <a:ext uri="{FF2B5EF4-FFF2-40B4-BE49-F238E27FC236}">
                    <a16:creationId xmlns:a16="http://schemas.microsoft.com/office/drawing/2014/main" id="{04754B39-0483-6E41-9537-A1BB92E0D2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5675" y="3127375"/>
                <a:ext cx="320675" cy="33337"/>
              </a:xfrm>
              <a:prstGeom prst="rect">
                <a:avLst/>
              </a:prstGeom>
              <a:grpFill/>
              <a:ln w="9525">
                <a:noFill/>
                <a:miter lim="800000"/>
              </a:ln>
            </p:spPr>
            <p:txBody>
              <a:bodyPr vert="horz" wrap="square" lIns="121913" tIns="60956" rIns="121913" bIns="60956" numCol="1" anchor="t" anchorCtr="0" compatLnSpc="1"/>
              <a:lstStyle/>
              <a:p>
                <a:pPr>
                  <a:lnSpc>
                    <a:spcPct val="120000"/>
                  </a:lnSpc>
                </a:pPr>
                <a:endParaRPr lang="en-US" sz="700" dirty="0">
                  <a:solidFill>
                    <a:srgbClr val="7F7F7F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+mn-ea"/>
                  <a:sym typeface="FZHei-B01S" panose="02010601030101010101" pitchFamily="2" charset="-122"/>
                </a:endParaRPr>
              </a:p>
            </p:txBody>
          </p:sp>
          <p:sp>
            <p:nvSpPr>
              <p:cNvPr id="79" name="Rectangle 66">
                <a:extLst>
                  <a:ext uri="{FF2B5EF4-FFF2-40B4-BE49-F238E27FC236}">
                    <a16:creationId xmlns:a16="http://schemas.microsoft.com/office/drawing/2014/main" id="{CB7CDB79-A6F9-C44A-92C4-5330A22140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5675" y="3294063"/>
                <a:ext cx="320675" cy="33337"/>
              </a:xfrm>
              <a:prstGeom prst="rect">
                <a:avLst/>
              </a:prstGeom>
              <a:grpFill/>
              <a:ln w="9525">
                <a:noFill/>
                <a:miter lim="800000"/>
              </a:ln>
            </p:spPr>
            <p:txBody>
              <a:bodyPr vert="horz" wrap="square" lIns="121913" tIns="60956" rIns="121913" bIns="60956" numCol="1" anchor="t" anchorCtr="0" compatLnSpc="1"/>
              <a:lstStyle/>
              <a:p>
                <a:pPr>
                  <a:lnSpc>
                    <a:spcPct val="120000"/>
                  </a:lnSpc>
                </a:pPr>
                <a:endParaRPr lang="en-US" sz="700" dirty="0">
                  <a:solidFill>
                    <a:srgbClr val="7F7F7F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+mn-ea"/>
                  <a:sym typeface="FZHei-B01S" panose="02010601030101010101" pitchFamily="2" charset="-122"/>
                </a:endParaRPr>
              </a:p>
            </p:txBody>
          </p:sp>
          <p:sp>
            <p:nvSpPr>
              <p:cNvPr id="80" name="Rectangle 67">
                <a:extLst>
                  <a:ext uri="{FF2B5EF4-FFF2-40B4-BE49-F238E27FC236}">
                    <a16:creationId xmlns:a16="http://schemas.microsoft.com/office/drawing/2014/main" id="{3853691C-6730-7C45-B0DA-F6B21321AB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5675" y="3443288"/>
                <a:ext cx="320675" cy="33337"/>
              </a:xfrm>
              <a:prstGeom prst="rect">
                <a:avLst/>
              </a:prstGeom>
              <a:grpFill/>
              <a:ln w="9525">
                <a:noFill/>
                <a:miter lim="800000"/>
              </a:ln>
            </p:spPr>
            <p:txBody>
              <a:bodyPr vert="horz" wrap="square" lIns="121913" tIns="60956" rIns="121913" bIns="60956" numCol="1" anchor="t" anchorCtr="0" compatLnSpc="1"/>
              <a:lstStyle/>
              <a:p>
                <a:pPr>
                  <a:lnSpc>
                    <a:spcPct val="120000"/>
                  </a:lnSpc>
                </a:pPr>
                <a:endParaRPr lang="en-US" sz="700" dirty="0">
                  <a:solidFill>
                    <a:srgbClr val="7F7F7F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+mn-ea"/>
                  <a:sym typeface="FZHei-B01S" panose="02010601030101010101" pitchFamily="2" charset="-122"/>
                </a:endParaRPr>
              </a:p>
            </p:txBody>
          </p:sp>
          <p:sp>
            <p:nvSpPr>
              <p:cNvPr id="81" name="Rectangle 68">
                <a:extLst>
                  <a:ext uri="{FF2B5EF4-FFF2-40B4-BE49-F238E27FC236}">
                    <a16:creationId xmlns:a16="http://schemas.microsoft.com/office/drawing/2014/main" id="{6F45E736-8886-6745-8646-EE53DDE034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5675" y="3609975"/>
                <a:ext cx="320675" cy="31750"/>
              </a:xfrm>
              <a:prstGeom prst="rect">
                <a:avLst/>
              </a:prstGeom>
              <a:grpFill/>
              <a:ln w="9525">
                <a:noFill/>
                <a:miter lim="800000"/>
              </a:ln>
            </p:spPr>
            <p:txBody>
              <a:bodyPr vert="horz" wrap="square" lIns="121913" tIns="60956" rIns="121913" bIns="60956" numCol="1" anchor="t" anchorCtr="0" compatLnSpc="1"/>
              <a:lstStyle/>
              <a:p>
                <a:pPr>
                  <a:lnSpc>
                    <a:spcPct val="120000"/>
                  </a:lnSpc>
                </a:pPr>
                <a:endParaRPr lang="en-US" sz="700" dirty="0">
                  <a:solidFill>
                    <a:srgbClr val="7F7F7F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+mn-ea"/>
                  <a:sym typeface="FZHei-B01S" panose="02010601030101010101" pitchFamily="2" charset="-122"/>
                </a:endParaRPr>
              </a:p>
            </p:txBody>
          </p:sp>
          <p:sp>
            <p:nvSpPr>
              <p:cNvPr id="82" name="Rectangle 69">
                <a:extLst>
                  <a:ext uri="{FF2B5EF4-FFF2-40B4-BE49-F238E27FC236}">
                    <a16:creationId xmlns:a16="http://schemas.microsoft.com/office/drawing/2014/main" id="{3DD82990-A1E9-ED46-9DD1-5152F38D46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5675" y="3759200"/>
                <a:ext cx="320675" cy="33337"/>
              </a:xfrm>
              <a:prstGeom prst="rect">
                <a:avLst/>
              </a:prstGeom>
              <a:grpFill/>
              <a:ln w="9525">
                <a:noFill/>
                <a:miter lim="800000"/>
              </a:ln>
            </p:spPr>
            <p:txBody>
              <a:bodyPr vert="horz" wrap="square" lIns="121913" tIns="60956" rIns="121913" bIns="60956" numCol="1" anchor="t" anchorCtr="0" compatLnSpc="1"/>
              <a:lstStyle/>
              <a:p>
                <a:pPr>
                  <a:lnSpc>
                    <a:spcPct val="120000"/>
                  </a:lnSpc>
                </a:pPr>
                <a:endParaRPr lang="en-US" sz="700" dirty="0">
                  <a:solidFill>
                    <a:srgbClr val="7F7F7F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+mn-ea"/>
                  <a:sym typeface="FZHei-B01S" panose="02010601030101010101" pitchFamily="2" charset="-122"/>
                </a:endParaRPr>
              </a:p>
            </p:txBody>
          </p:sp>
          <p:sp>
            <p:nvSpPr>
              <p:cNvPr id="83" name="Rectangle 70">
                <a:extLst>
                  <a:ext uri="{FF2B5EF4-FFF2-40B4-BE49-F238E27FC236}">
                    <a16:creationId xmlns:a16="http://schemas.microsoft.com/office/drawing/2014/main" id="{9FA567EC-9149-0548-BC9C-5F246C0681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5675" y="3924300"/>
                <a:ext cx="320675" cy="33337"/>
              </a:xfrm>
              <a:prstGeom prst="rect">
                <a:avLst/>
              </a:prstGeom>
              <a:grpFill/>
              <a:ln w="9525">
                <a:noFill/>
                <a:miter lim="800000"/>
              </a:ln>
            </p:spPr>
            <p:txBody>
              <a:bodyPr vert="horz" wrap="square" lIns="121913" tIns="60956" rIns="121913" bIns="60956" numCol="1" anchor="t" anchorCtr="0" compatLnSpc="1"/>
              <a:lstStyle/>
              <a:p>
                <a:pPr>
                  <a:lnSpc>
                    <a:spcPct val="120000"/>
                  </a:lnSpc>
                </a:pPr>
                <a:endParaRPr lang="en-US" sz="700" dirty="0">
                  <a:solidFill>
                    <a:srgbClr val="7F7F7F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+mn-ea"/>
                  <a:sym typeface="FZHei-B01S" panose="02010601030101010101" pitchFamily="2" charset="-122"/>
                </a:endParaRPr>
              </a:p>
            </p:txBody>
          </p:sp>
          <p:sp>
            <p:nvSpPr>
              <p:cNvPr id="84" name="Rectangle 71">
                <a:extLst>
                  <a:ext uri="{FF2B5EF4-FFF2-40B4-BE49-F238E27FC236}">
                    <a16:creationId xmlns:a16="http://schemas.microsoft.com/office/drawing/2014/main" id="{AC64048C-BA3B-0044-86AA-7A0408A59E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5675" y="4076700"/>
                <a:ext cx="320675" cy="33337"/>
              </a:xfrm>
              <a:prstGeom prst="rect">
                <a:avLst/>
              </a:prstGeom>
              <a:grpFill/>
              <a:ln w="9525">
                <a:noFill/>
                <a:miter lim="800000"/>
              </a:ln>
            </p:spPr>
            <p:txBody>
              <a:bodyPr vert="horz" wrap="square" lIns="121913" tIns="60956" rIns="121913" bIns="60956" numCol="1" anchor="t" anchorCtr="0" compatLnSpc="1"/>
              <a:lstStyle/>
              <a:p>
                <a:pPr>
                  <a:lnSpc>
                    <a:spcPct val="120000"/>
                  </a:lnSpc>
                </a:pPr>
                <a:endParaRPr lang="en-US" sz="700" dirty="0">
                  <a:solidFill>
                    <a:srgbClr val="7F7F7F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+mn-ea"/>
                  <a:sym typeface="FZHei-B01S" panose="02010601030101010101" pitchFamily="2" charset="-122"/>
                </a:endParaRPr>
              </a:p>
            </p:txBody>
          </p:sp>
          <p:sp>
            <p:nvSpPr>
              <p:cNvPr id="85" name="Rectangle 72">
                <a:extLst>
                  <a:ext uri="{FF2B5EF4-FFF2-40B4-BE49-F238E27FC236}">
                    <a16:creationId xmlns:a16="http://schemas.microsoft.com/office/drawing/2014/main" id="{E70F390E-9297-C045-9CE8-0E8C6F923F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5675" y="4240213"/>
                <a:ext cx="320675" cy="33337"/>
              </a:xfrm>
              <a:prstGeom prst="rect">
                <a:avLst/>
              </a:prstGeom>
              <a:grpFill/>
              <a:ln w="9525">
                <a:noFill/>
                <a:miter lim="800000"/>
              </a:ln>
            </p:spPr>
            <p:txBody>
              <a:bodyPr vert="horz" wrap="square" lIns="121913" tIns="60956" rIns="121913" bIns="60956" numCol="1" anchor="t" anchorCtr="0" compatLnSpc="1"/>
              <a:lstStyle/>
              <a:p>
                <a:pPr>
                  <a:lnSpc>
                    <a:spcPct val="120000"/>
                  </a:lnSpc>
                </a:pPr>
                <a:endParaRPr lang="en-US" sz="700" dirty="0">
                  <a:solidFill>
                    <a:srgbClr val="7F7F7F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+mn-ea"/>
                  <a:sym typeface="FZHei-B01S" panose="02010601030101010101" pitchFamily="2" charset="-122"/>
                </a:endParaRPr>
              </a:p>
            </p:txBody>
          </p:sp>
          <p:sp>
            <p:nvSpPr>
              <p:cNvPr id="86" name="Freeform 75">
                <a:extLst>
                  <a:ext uri="{FF2B5EF4-FFF2-40B4-BE49-F238E27FC236}">
                    <a16:creationId xmlns:a16="http://schemas.microsoft.com/office/drawing/2014/main" id="{69C1DF14-DDBE-6B46-B922-6465C9CA580C}"/>
                  </a:ext>
                </a:extLst>
              </p:cNvPr>
              <p:cNvSpPr/>
              <p:nvPr/>
            </p:nvSpPr>
            <p:spPr bwMode="auto">
              <a:xfrm>
                <a:off x="2171701" y="1331914"/>
                <a:ext cx="73025" cy="3154362"/>
              </a:xfrm>
              <a:custGeom>
                <a:avLst/>
                <a:gdLst/>
                <a:ahLst/>
                <a:cxnLst>
                  <a:cxn ang="0">
                    <a:pos x="0" y="2063"/>
                  </a:cxn>
                  <a:cxn ang="0">
                    <a:pos x="12" y="2073"/>
                  </a:cxn>
                  <a:cxn ang="0">
                    <a:pos x="24" y="2063"/>
                  </a:cxn>
                  <a:cxn ang="0">
                    <a:pos x="24" y="10"/>
                  </a:cxn>
                  <a:cxn ang="0">
                    <a:pos x="12" y="0"/>
                  </a:cxn>
                  <a:cxn ang="0">
                    <a:pos x="0" y="10"/>
                  </a:cxn>
                  <a:cxn ang="0">
                    <a:pos x="0" y="2063"/>
                  </a:cxn>
                </a:cxnLst>
                <a:rect l="0" t="0" r="r" b="b"/>
                <a:pathLst>
                  <a:path w="24" h="2073">
                    <a:moveTo>
                      <a:pt x="0" y="2063"/>
                    </a:moveTo>
                    <a:cubicBezTo>
                      <a:pt x="0" y="2069"/>
                      <a:pt x="5" y="2073"/>
                      <a:pt x="12" y="2073"/>
                    </a:cubicBezTo>
                    <a:cubicBezTo>
                      <a:pt x="18" y="2073"/>
                      <a:pt x="24" y="2069"/>
                      <a:pt x="24" y="2063"/>
                    </a:cubicBezTo>
                    <a:cubicBezTo>
                      <a:pt x="24" y="10"/>
                      <a:pt x="24" y="10"/>
                      <a:pt x="24" y="10"/>
                    </a:cubicBezTo>
                    <a:cubicBezTo>
                      <a:pt x="24" y="5"/>
                      <a:pt x="18" y="0"/>
                      <a:pt x="12" y="0"/>
                    </a:cubicBezTo>
                    <a:cubicBezTo>
                      <a:pt x="5" y="0"/>
                      <a:pt x="0" y="5"/>
                      <a:pt x="0" y="10"/>
                    </a:cubicBezTo>
                    <a:lnTo>
                      <a:pt x="0" y="206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13" tIns="60956" rIns="121913" bIns="60956" numCol="1" anchor="t" anchorCtr="0" compatLnSpc="1"/>
              <a:lstStyle/>
              <a:p>
                <a:pPr>
                  <a:lnSpc>
                    <a:spcPct val="120000"/>
                  </a:lnSpc>
                </a:pPr>
                <a:endParaRPr lang="en-US" sz="700" dirty="0">
                  <a:solidFill>
                    <a:srgbClr val="7F7F7F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+mn-ea"/>
                  <a:sym typeface="FZHei-B01S" panose="02010601030101010101" pitchFamily="2" charset="-122"/>
                </a:endParaRPr>
              </a:p>
            </p:txBody>
          </p:sp>
        </p:grpSp>
        <p:grpSp>
          <p:nvGrpSpPr>
            <p:cNvPr id="44" name="Group 149">
              <a:extLst>
                <a:ext uri="{FF2B5EF4-FFF2-40B4-BE49-F238E27FC236}">
                  <a16:creationId xmlns:a16="http://schemas.microsoft.com/office/drawing/2014/main" id="{A696AFFC-C748-7C42-B619-3E7938243A5A}"/>
                </a:ext>
              </a:extLst>
            </p:cNvPr>
            <p:cNvGrpSpPr/>
            <p:nvPr/>
          </p:nvGrpSpPr>
          <p:grpSpPr>
            <a:xfrm>
              <a:off x="4704549" y="4554587"/>
              <a:ext cx="774658" cy="1665725"/>
              <a:chOff x="2973388" y="3517900"/>
              <a:chExt cx="581025" cy="1249362"/>
            </a:xfrm>
            <a:solidFill>
              <a:schemeClr val="accent2"/>
            </a:solidFill>
          </p:grpSpPr>
          <p:sp>
            <p:nvSpPr>
              <p:cNvPr id="54" name="Rectangle 42">
                <a:extLst>
                  <a:ext uri="{FF2B5EF4-FFF2-40B4-BE49-F238E27FC236}">
                    <a16:creationId xmlns:a16="http://schemas.microsoft.com/office/drawing/2014/main" id="{86DA6755-CE68-3C4A-AC17-26FCC0B790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84525" y="4241800"/>
                <a:ext cx="369888" cy="244475"/>
              </a:xfrm>
              <a:prstGeom prst="rect">
                <a:avLst/>
              </a:prstGeom>
              <a:solidFill>
                <a:srgbClr val="B2C248"/>
              </a:solidFill>
              <a:ln w="9525">
                <a:noFill/>
                <a:miter lim="800000"/>
              </a:ln>
            </p:spPr>
            <p:txBody>
              <a:bodyPr vert="horz" wrap="square" lIns="121913" tIns="60956" rIns="121913" bIns="60956" numCol="1" anchor="t" anchorCtr="0" compatLnSpc="1"/>
              <a:lstStyle/>
              <a:p>
                <a:pPr>
                  <a:lnSpc>
                    <a:spcPct val="120000"/>
                  </a:lnSpc>
                </a:pPr>
                <a:endParaRPr lang="en-US" sz="700" dirty="0">
                  <a:solidFill>
                    <a:srgbClr val="7F7F7F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+mn-ea"/>
                  <a:sym typeface="FZHei-B01S" panose="02010601030101010101" pitchFamily="2" charset="-122"/>
                </a:endParaRPr>
              </a:p>
            </p:txBody>
          </p:sp>
          <p:sp>
            <p:nvSpPr>
              <p:cNvPr id="55" name="Freeform 43">
                <a:extLst>
                  <a:ext uri="{FF2B5EF4-FFF2-40B4-BE49-F238E27FC236}">
                    <a16:creationId xmlns:a16="http://schemas.microsoft.com/office/drawing/2014/main" id="{ACD3895C-D018-F548-B9D3-1B5A6426DFF3}"/>
                  </a:ext>
                </a:extLst>
              </p:cNvPr>
              <p:cNvSpPr/>
              <p:nvPr/>
            </p:nvSpPr>
            <p:spPr bwMode="auto">
              <a:xfrm>
                <a:off x="3332163" y="4202113"/>
                <a:ext cx="85725" cy="39687"/>
              </a:xfrm>
              <a:custGeom>
                <a:avLst/>
                <a:gdLst/>
                <a:ahLst/>
                <a:cxnLst>
                  <a:cxn ang="0">
                    <a:pos x="51" y="24"/>
                  </a:cxn>
                  <a:cxn ang="0">
                    <a:pos x="44" y="7"/>
                  </a:cxn>
                  <a:cxn ang="0">
                    <a:pos x="26" y="0"/>
                  </a:cxn>
                  <a:cxn ang="0">
                    <a:pos x="24" y="0"/>
                  </a:cxn>
                  <a:cxn ang="0">
                    <a:pos x="7" y="7"/>
                  </a:cxn>
                  <a:cxn ang="0">
                    <a:pos x="0" y="24"/>
                  </a:cxn>
                  <a:cxn ang="0">
                    <a:pos x="8" y="24"/>
                  </a:cxn>
                  <a:cxn ang="0">
                    <a:pos x="12" y="13"/>
                  </a:cxn>
                  <a:cxn ang="0">
                    <a:pos x="24" y="8"/>
                  </a:cxn>
                  <a:cxn ang="0">
                    <a:pos x="26" y="8"/>
                  </a:cxn>
                  <a:cxn ang="0">
                    <a:pos x="39" y="13"/>
                  </a:cxn>
                  <a:cxn ang="0">
                    <a:pos x="43" y="24"/>
                  </a:cxn>
                  <a:cxn ang="0">
                    <a:pos x="51" y="24"/>
                  </a:cxn>
                </a:cxnLst>
                <a:rect l="0" t="0" r="r" b="b"/>
                <a:pathLst>
                  <a:path w="51" h="24">
                    <a:moveTo>
                      <a:pt x="51" y="24"/>
                    </a:moveTo>
                    <a:cubicBezTo>
                      <a:pt x="51" y="17"/>
                      <a:pt x="49" y="11"/>
                      <a:pt x="44" y="7"/>
                    </a:cubicBezTo>
                    <a:cubicBezTo>
                      <a:pt x="39" y="3"/>
                      <a:pt x="33" y="0"/>
                      <a:pt x="26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18" y="0"/>
                      <a:pt x="11" y="3"/>
                      <a:pt x="7" y="7"/>
                    </a:cubicBezTo>
                    <a:cubicBezTo>
                      <a:pt x="2" y="11"/>
                      <a:pt x="0" y="17"/>
                      <a:pt x="0" y="24"/>
                    </a:cubicBezTo>
                    <a:cubicBezTo>
                      <a:pt x="8" y="24"/>
                      <a:pt x="8" y="24"/>
                      <a:pt x="8" y="24"/>
                    </a:cubicBezTo>
                    <a:cubicBezTo>
                      <a:pt x="8" y="20"/>
                      <a:pt x="9" y="16"/>
                      <a:pt x="12" y="13"/>
                    </a:cubicBezTo>
                    <a:cubicBezTo>
                      <a:pt x="16" y="10"/>
                      <a:pt x="20" y="8"/>
                      <a:pt x="24" y="8"/>
                    </a:cubicBezTo>
                    <a:cubicBezTo>
                      <a:pt x="26" y="8"/>
                      <a:pt x="26" y="8"/>
                      <a:pt x="26" y="8"/>
                    </a:cubicBezTo>
                    <a:cubicBezTo>
                      <a:pt x="31" y="8"/>
                      <a:pt x="35" y="10"/>
                      <a:pt x="39" y="13"/>
                    </a:cubicBezTo>
                    <a:cubicBezTo>
                      <a:pt x="42" y="16"/>
                      <a:pt x="43" y="20"/>
                      <a:pt x="43" y="24"/>
                    </a:cubicBezTo>
                    <a:lnTo>
                      <a:pt x="51" y="24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</a:ln>
            </p:spPr>
            <p:txBody>
              <a:bodyPr vert="horz" wrap="square" lIns="121913" tIns="60956" rIns="121913" bIns="60956" numCol="1" anchor="t" anchorCtr="0" compatLnSpc="1"/>
              <a:lstStyle/>
              <a:p>
                <a:pPr>
                  <a:lnSpc>
                    <a:spcPct val="120000"/>
                  </a:lnSpc>
                </a:pPr>
                <a:endParaRPr lang="en-US" sz="700" dirty="0">
                  <a:solidFill>
                    <a:srgbClr val="7F7F7F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+mn-ea"/>
                  <a:sym typeface="FZHei-B01S" panose="02010601030101010101" pitchFamily="2" charset="-122"/>
                </a:endParaRPr>
              </a:p>
            </p:txBody>
          </p:sp>
          <p:sp>
            <p:nvSpPr>
              <p:cNvPr id="56" name="Rectangle 44">
                <a:extLst>
                  <a:ext uri="{FF2B5EF4-FFF2-40B4-BE49-F238E27FC236}">
                    <a16:creationId xmlns:a16="http://schemas.microsoft.com/office/drawing/2014/main" id="{9262479E-91A6-AF4E-AC97-F08B203C3E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3900" y="4316413"/>
                <a:ext cx="290513" cy="6350"/>
              </a:xfrm>
              <a:prstGeom prst="rect">
                <a:avLst/>
              </a:prstGeom>
              <a:grpFill/>
              <a:ln w="9525">
                <a:noFill/>
                <a:miter lim="800000"/>
              </a:ln>
            </p:spPr>
            <p:txBody>
              <a:bodyPr vert="horz" wrap="square" lIns="121913" tIns="60956" rIns="121913" bIns="60956" numCol="1" anchor="t" anchorCtr="0" compatLnSpc="1"/>
              <a:lstStyle/>
              <a:p>
                <a:pPr>
                  <a:lnSpc>
                    <a:spcPct val="120000"/>
                  </a:lnSpc>
                </a:pPr>
                <a:endParaRPr lang="en-US" sz="700" dirty="0">
                  <a:solidFill>
                    <a:srgbClr val="7F7F7F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+mn-ea"/>
                  <a:sym typeface="FZHei-B01S" panose="02010601030101010101" pitchFamily="2" charset="-122"/>
                </a:endParaRPr>
              </a:p>
            </p:txBody>
          </p:sp>
          <p:sp>
            <p:nvSpPr>
              <p:cNvPr id="57" name="Freeform 45">
                <a:extLst>
                  <a:ext uri="{FF2B5EF4-FFF2-40B4-BE49-F238E27FC236}">
                    <a16:creationId xmlns:a16="http://schemas.microsoft.com/office/drawing/2014/main" id="{C8046EBD-7EB5-6740-A864-01190DC2F52C}"/>
                  </a:ext>
                </a:extLst>
              </p:cNvPr>
              <p:cNvSpPr/>
              <p:nvPr/>
            </p:nvSpPr>
            <p:spPr bwMode="auto">
              <a:xfrm>
                <a:off x="3263900" y="4316413"/>
                <a:ext cx="290513" cy="6350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183" y="4"/>
                  </a:cxn>
                  <a:cxn ang="0">
                    <a:pos x="183" y="0"/>
                  </a:cxn>
                  <a:cxn ang="0">
                    <a:pos x="0" y="0"/>
                  </a:cxn>
                </a:cxnLst>
                <a:rect l="0" t="0" r="r" b="b"/>
                <a:pathLst>
                  <a:path w="183" h="4">
                    <a:moveTo>
                      <a:pt x="0" y="4"/>
                    </a:moveTo>
                    <a:lnTo>
                      <a:pt x="183" y="4"/>
                    </a:lnTo>
                    <a:lnTo>
                      <a:pt x="183" y="0"/>
                    </a:lnTo>
                    <a:lnTo>
                      <a:pt x="0" y="0"/>
                    </a:lnTo>
                  </a:path>
                </a:pathLst>
              </a:custGeom>
              <a:grpFill/>
              <a:ln w="9525">
                <a:solidFill>
                  <a:schemeClr val="tx1"/>
                </a:solidFill>
                <a:round/>
              </a:ln>
            </p:spPr>
            <p:txBody>
              <a:bodyPr vert="horz" wrap="square" lIns="121913" tIns="60956" rIns="121913" bIns="60956" numCol="1" anchor="t" anchorCtr="0" compatLnSpc="1"/>
              <a:lstStyle/>
              <a:p>
                <a:pPr>
                  <a:lnSpc>
                    <a:spcPct val="120000"/>
                  </a:lnSpc>
                </a:pPr>
                <a:endParaRPr lang="en-US" sz="700" dirty="0">
                  <a:solidFill>
                    <a:srgbClr val="7F7F7F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+mn-ea"/>
                  <a:sym typeface="FZHei-B01S" panose="02010601030101010101" pitchFamily="2" charset="-122"/>
                </a:endParaRPr>
              </a:p>
            </p:txBody>
          </p:sp>
          <p:sp>
            <p:nvSpPr>
              <p:cNvPr id="58" name="Freeform 46">
                <a:extLst>
                  <a:ext uri="{FF2B5EF4-FFF2-40B4-BE49-F238E27FC236}">
                    <a16:creationId xmlns:a16="http://schemas.microsoft.com/office/drawing/2014/main" id="{D5E59639-1B0A-A04B-8CB0-FC93619F865A}"/>
                  </a:ext>
                </a:extLst>
              </p:cNvPr>
              <p:cNvSpPr/>
              <p:nvPr/>
            </p:nvSpPr>
            <p:spPr bwMode="auto">
              <a:xfrm>
                <a:off x="3348038" y="4295775"/>
                <a:ext cx="53975" cy="46037"/>
              </a:xfrm>
              <a:custGeom>
                <a:avLst/>
                <a:gdLst/>
                <a:ahLst/>
                <a:cxnLst>
                  <a:cxn ang="0">
                    <a:pos x="8" y="29"/>
                  </a:cxn>
                  <a:cxn ang="0">
                    <a:pos x="0" y="15"/>
                  </a:cxn>
                  <a:cxn ang="0">
                    <a:pos x="8" y="0"/>
                  </a:cxn>
                  <a:cxn ang="0">
                    <a:pos x="25" y="0"/>
                  </a:cxn>
                  <a:cxn ang="0">
                    <a:pos x="34" y="15"/>
                  </a:cxn>
                  <a:cxn ang="0">
                    <a:pos x="25" y="29"/>
                  </a:cxn>
                  <a:cxn ang="0">
                    <a:pos x="8" y="29"/>
                  </a:cxn>
                </a:cxnLst>
                <a:rect l="0" t="0" r="r" b="b"/>
                <a:pathLst>
                  <a:path w="34" h="29">
                    <a:moveTo>
                      <a:pt x="8" y="29"/>
                    </a:moveTo>
                    <a:lnTo>
                      <a:pt x="0" y="15"/>
                    </a:lnTo>
                    <a:lnTo>
                      <a:pt x="8" y="0"/>
                    </a:lnTo>
                    <a:lnTo>
                      <a:pt x="25" y="0"/>
                    </a:lnTo>
                    <a:lnTo>
                      <a:pt x="34" y="15"/>
                    </a:lnTo>
                    <a:lnTo>
                      <a:pt x="25" y="29"/>
                    </a:lnTo>
                    <a:lnTo>
                      <a:pt x="8" y="29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vert="horz" wrap="square" lIns="121913" tIns="60956" rIns="121913" bIns="60956" numCol="1" anchor="t" anchorCtr="0" compatLnSpc="1"/>
              <a:lstStyle/>
              <a:p>
                <a:pPr>
                  <a:lnSpc>
                    <a:spcPct val="120000"/>
                  </a:lnSpc>
                </a:pPr>
                <a:endParaRPr lang="en-US" sz="700" dirty="0">
                  <a:solidFill>
                    <a:srgbClr val="7F7F7F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+mn-ea"/>
                  <a:sym typeface="FZHei-B01S" panose="02010601030101010101" pitchFamily="2" charset="-122"/>
                </a:endParaRPr>
              </a:p>
            </p:txBody>
          </p:sp>
          <p:grpSp>
            <p:nvGrpSpPr>
              <p:cNvPr id="59" name="Group 147">
                <a:extLst>
                  <a:ext uri="{FF2B5EF4-FFF2-40B4-BE49-F238E27FC236}">
                    <a16:creationId xmlns:a16="http://schemas.microsoft.com/office/drawing/2014/main" id="{4DDC0A9A-3F3F-D348-9928-9D3256619A98}"/>
                  </a:ext>
                </a:extLst>
              </p:cNvPr>
              <p:cNvGrpSpPr/>
              <p:nvPr/>
            </p:nvGrpSpPr>
            <p:grpSpPr>
              <a:xfrm>
                <a:off x="2973388" y="3517900"/>
                <a:ext cx="431800" cy="1249362"/>
                <a:chOff x="2973388" y="3517900"/>
                <a:chExt cx="431800" cy="1249362"/>
              </a:xfrm>
              <a:grpFill/>
            </p:grpSpPr>
            <p:grpSp>
              <p:nvGrpSpPr>
                <p:cNvPr id="60" name="Group 146">
                  <a:extLst>
                    <a:ext uri="{FF2B5EF4-FFF2-40B4-BE49-F238E27FC236}">
                      <a16:creationId xmlns:a16="http://schemas.microsoft.com/office/drawing/2014/main" id="{D5EDC509-FB1B-324B-86A2-D70FDA65BF78}"/>
                    </a:ext>
                  </a:extLst>
                </p:cNvPr>
                <p:cNvGrpSpPr/>
                <p:nvPr/>
              </p:nvGrpSpPr>
              <p:grpSpPr>
                <a:xfrm>
                  <a:off x="2973388" y="3541713"/>
                  <a:ext cx="431800" cy="1225549"/>
                  <a:chOff x="2973388" y="3541713"/>
                  <a:chExt cx="431800" cy="1225549"/>
                </a:xfrm>
                <a:grpFill/>
              </p:grpSpPr>
              <p:sp>
                <p:nvSpPr>
                  <p:cNvPr id="62" name="Oval 5">
                    <a:extLst>
                      <a:ext uri="{FF2B5EF4-FFF2-40B4-BE49-F238E27FC236}">
                        <a16:creationId xmlns:a16="http://schemas.microsoft.com/office/drawing/2014/main" id="{CF41E2F0-5C4C-464D-B7EE-FE5DF8D4991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224213" y="3619500"/>
                    <a:ext cx="22225" cy="26987"/>
                  </a:xfrm>
                  <a:prstGeom prst="ellipse">
                    <a:avLst/>
                  </a:prstGeom>
                  <a:grpFill/>
                  <a:ln w="9525">
                    <a:noFill/>
                    <a:round/>
                  </a:ln>
                </p:spPr>
                <p:txBody>
                  <a:bodyPr vert="horz" wrap="square" lIns="121913" tIns="60956" rIns="121913" bIns="60956" numCol="1" anchor="t" anchorCtr="0" compatLnSpc="1"/>
                  <a:lstStyle/>
                  <a:p>
                    <a:pPr>
                      <a:lnSpc>
                        <a:spcPct val="120000"/>
                      </a:lnSpc>
                    </a:pPr>
                    <a:endParaRPr lang="en-US" sz="700" dirty="0">
                      <a:solidFill>
                        <a:srgbClr val="7F7F7F"/>
                      </a:solidFill>
                      <a:latin typeface="Cambria" panose="02040503050406030204" pitchFamily="18" charset="0"/>
                      <a:ea typeface="Cambria" panose="02040503050406030204" pitchFamily="18" charset="0"/>
                      <a:cs typeface="+mn-ea"/>
                      <a:sym typeface="FZHei-B01S" panose="02010601030101010101" pitchFamily="2" charset="-122"/>
                    </a:endParaRPr>
                  </a:p>
                </p:txBody>
              </p:sp>
              <p:sp>
                <p:nvSpPr>
                  <p:cNvPr id="63" name="Freeform 6">
                    <a:extLst>
                      <a:ext uri="{FF2B5EF4-FFF2-40B4-BE49-F238E27FC236}">
                        <a16:creationId xmlns:a16="http://schemas.microsoft.com/office/drawing/2014/main" id="{6EC15529-FCBF-3A4C-BDBC-BA3D47E72FC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146425" y="3694113"/>
                    <a:ext cx="71438" cy="58737"/>
                  </a:xfrm>
                  <a:custGeom>
                    <a:avLst/>
                    <a:gdLst/>
                    <a:ahLst/>
                    <a:cxnLst>
                      <a:cxn ang="0">
                        <a:pos x="28" y="0"/>
                      </a:cxn>
                      <a:cxn ang="0">
                        <a:pos x="0" y="19"/>
                      </a:cxn>
                      <a:cxn ang="0">
                        <a:pos x="7" y="35"/>
                      </a:cxn>
                      <a:cxn ang="0">
                        <a:pos x="41" y="28"/>
                      </a:cxn>
                      <a:cxn ang="0">
                        <a:pos x="43" y="7"/>
                      </a:cxn>
                    </a:cxnLst>
                    <a:rect l="0" t="0" r="r" b="b"/>
                    <a:pathLst>
                      <a:path w="43" h="35">
                        <a:moveTo>
                          <a:pt x="28" y="0"/>
                        </a:moveTo>
                        <a:cubicBezTo>
                          <a:pt x="28" y="0"/>
                          <a:pt x="30" y="29"/>
                          <a:pt x="0" y="19"/>
                        </a:cubicBezTo>
                        <a:cubicBezTo>
                          <a:pt x="7" y="35"/>
                          <a:pt x="7" y="35"/>
                          <a:pt x="7" y="35"/>
                        </a:cubicBezTo>
                        <a:cubicBezTo>
                          <a:pt x="41" y="28"/>
                          <a:pt x="41" y="28"/>
                          <a:pt x="41" y="28"/>
                        </a:cubicBezTo>
                        <a:cubicBezTo>
                          <a:pt x="43" y="7"/>
                          <a:pt x="43" y="7"/>
                          <a:pt x="43" y="7"/>
                        </a:cubicBezTo>
                      </a:path>
                    </a:pathLst>
                  </a:custGeom>
                  <a:grpFill/>
                  <a:ln w="9525">
                    <a:noFill/>
                    <a:round/>
                  </a:ln>
                </p:spPr>
                <p:txBody>
                  <a:bodyPr vert="horz" wrap="square" lIns="121913" tIns="60956" rIns="121913" bIns="60956" numCol="1" anchor="t" anchorCtr="0" compatLnSpc="1"/>
                  <a:lstStyle/>
                  <a:p>
                    <a:pPr>
                      <a:lnSpc>
                        <a:spcPct val="120000"/>
                      </a:lnSpc>
                    </a:pPr>
                    <a:endParaRPr lang="en-US" sz="700" dirty="0">
                      <a:solidFill>
                        <a:srgbClr val="7F7F7F"/>
                      </a:solidFill>
                      <a:latin typeface="Cambria" panose="02040503050406030204" pitchFamily="18" charset="0"/>
                      <a:ea typeface="Cambria" panose="02040503050406030204" pitchFamily="18" charset="0"/>
                      <a:cs typeface="+mn-ea"/>
                      <a:sym typeface="FZHei-B01S" panose="02010601030101010101" pitchFamily="2" charset="-122"/>
                    </a:endParaRPr>
                  </a:p>
                </p:txBody>
              </p:sp>
              <p:sp>
                <p:nvSpPr>
                  <p:cNvPr id="64" name="Freeform 47">
                    <a:extLst>
                      <a:ext uri="{FF2B5EF4-FFF2-40B4-BE49-F238E27FC236}">
                        <a16:creationId xmlns:a16="http://schemas.microsoft.com/office/drawing/2014/main" id="{634C62AC-8315-8443-AAC0-E148D740CF9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152775" y="4138613"/>
                    <a:ext cx="150813" cy="581025"/>
                  </a:xfrm>
                  <a:custGeom>
                    <a:avLst/>
                    <a:gdLst/>
                    <a:ahLst/>
                    <a:cxnLst>
                      <a:cxn ang="0">
                        <a:pos x="90" y="320"/>
                      </a:cxn>
                      <a:cxn ang="0">
                        <a:pos x="68" y="209"/>
                      </a:cxn>
                      <a:cxn ang="0">
                        <a:pos x="71" y="19"/>
                      </a:cxn>
                      <a:cxn ang="0">
                        <a:pos x="71" y="0"/>
                      </a:cxn>
                      <a:cxn ang="0">
                        <a:pos x="7" y="11"/>
                      </a:cxn>
                      <a:cxn ang="0">
                        <a:pos x="18" y="215"/>
                      </a:cxn>
                      <a:cxn ang="0">
                        <a:pos x="37" y="320"/>
                      </a:cxn>
                      <a:cxn ang="0">
                        <a:pos x="8" y="349"/>
                      </a:cxn>
                      <a:cxn ang="0">
                        <a:pos x="90" y="349"/>
                      </a:cxn>
                      <a:cxn ang="0">
                        <a:pos x="90" y="320"/>
                      </a:cxn>
                    </a:cxnLst>
                    <a:rect l="0" t="0" r="r" b="b"/>
                    <a:pathLst>
                      <a:path w="90" h="349">
                        <a:moveTo>
                          <a:pt x="90" y="320"/>
                        </a:moveTo>
                        <a:cubicBezTo>
                          <a:pt x="90" y="320"/>
                          <a:pt x="72" y="243"/>
                          <a:pt x="68" y="209"/>
                        </a:cubicBezTo>
                        <a:cubicBezTo>
                          <a:pt x="64" y="166"/>
                          <a:pt x="69" y="50"/>
                          <a:pt x="71" y="19"/>
                        </a:cubicBezTo>
                        <a:cubicBezTo>
                          <a:pt x="71" y="14"/>
                          <a:pt x="71" y="0"/>
                          <a:pt x="71" y="0"/>
                        </a:cubicBezTo>
                        <a:cubicBezTo>
                          <a:pt x="7" y="11"/>
                          <a:pt x="7" y="11"/>
                          <a:pt x="7" y="11"/>
                        </a:cubicBezTo>
                        <a:cubicBezTo>
                          <a:pt x="7" y="11"/>
                          <a:pt x="14" y="182"/>
                          <a:pt x="18" y="215"/>
                        </a:cubicBezTo>
                        <a:cubicBezTo>
                          <a:pt x="22" y="247"/>
                          <a:pt x="37" y="320"/>
                          <a:pt x="37" y="320"/>
                        </a:cubicBezTo>
                        <a:cubicBezTo>
                          <a:pt x="0" y="329"/>
                          <a:pt x="8" y="349"/>
                          <a:pt x="8" y="349"/>
                        </a:cubicBezTo>
                        <a:cubicBezTo>
                          <a:pt x="90" y="349"/>
                          <a:pt x="90" y="349"/>
                          <a:pt x="90" y="349"/>
                        </a:cubicBezTo>
                        <a:lnTo>
                          <a:pt x="90" y="320"/>
                        </a:lnTo>
                        <a:close/>
                      </a:path>
                    </a:pathLst>
                  </a:custGeom>
                  <a:solidFill>
                    <a:srgbClr val="B2C248"/>
                  </a:solidFill>
                  <a:ln w="9525">
                    <a:noFill/>
                    <a:round/>
                  </a:ln>
                </p:spPr>
                <p:txBody>
                  <a:bodyPr vert="horz" wrap="square" lIns="121913" tIns="60956" rIns="121913" bIns="60956" numCol="1" anchor="t" anchorCtr="0" compatLnSpc="1"/>
                  <a:lstStyle/>
                  <a:p>
                    <a:pPr>
                      <a:lnSpc>
                        <a:spcPct val="120000"/>
                      </a:lnSpc>
                    </a:pPr>
                    <a:endParaRPr lang="en-US" sz="700" dirty="0">
                      <a:solidFill>
                        <a:srgbClr val="7F7F7F"/>
                      </a:solidFill>
                      <a:latin typeface="Cambria" panose="02040503050406030204" pitchFamily="18" charset="0"/>
                      <a:ea typeface="Cambria" panose="02040503050406030204" pitchFamily="18" charset="0"/>
                      <a:cs typeface="+mn-ea"/>
                      <a:sym typeface="FZHei-B01S" panose="02010601030101010101" pitchFamily="2" charset="-122"/>
                    </a:endParaRPr>
                  </a:p>
                </p:txBody>
              </p:sp>
              <p:sp>
                <p:nvSpPr>
                  <p:cNvPr id="65" name="Freeform 48">
                    <a:extLst>
                      <a:ext uri="{FF2B5EF4-FFF2-40B4-BE49-F238E27FC236}">
                        <a16:creationId xmlns:a16="http://schemas.microsoft.com/office/drawing/2014/main" id="{8E51FDCD-5800-3145-9DC7-D523693A86A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973388" y="4146550"/>
                    <a:ext cx="273050" cy="620712"/>
                  </a:xfrm>
                  <a:custGeom>
                    <a:avLst/>
                    <a:gdLst/>
                    <a:ahLst/>
                    <a:cxnLst>
                      <a:cxn ang="0">
                        <a:pos x="112" y="115"/>
                      </a:cxn>
                      <a:cxn ang="0">
                        <a:pos x="164" y="7"/>
                      </a:cxn>
                      <a:cxn ang="0">
                        <a:pos x="48" y="0"/>
                      </a:cxn>
                      <a:cxn ang="0">
                        <a:pos x="40" y="194"/>
                      </a:cxn>
                      <a:cxn ang="0">
                        <a:pos x="53" y="340"/>
                      </a:cxn>
                      <a:cxn ang="0">
                        <a:pos x="0" y="373"/>
                      </a:cxn>
                      <a:cxn ang="0">
                        <a:pos x="96" y="373"/>
                      </a:cxn>
                      <a:cxn ang="0">
                        <a:pos x="97" y="345"/>
                      </a:cxn>
                      <a:cxn ang="0">
                        <a:pos x="95" y="193"/>
                      </a:cxn>
                      <a:cxn ang="0">
                        <a:pos x="112" y="115"/>
                      </a:cxn>
                    </a:cxnLst>
                    <a:rect l="0" t="0" r="r" b="b"/>
                    <a:pathLst>
                      <a:path w="164" h="373">
                        <a:moveTo>
                          <a:pt x="112" y="115"/>
                        </a:moveTo>
                        <a:cubicBezTo>
                          <a:pt x="164" y="7"/>
                          <a:pt x="164" y="7"/>
                          <a:pt x="164" y="7"/>
                        </a:cubicBezTo>
                        <a:cubicBezTo>
                          <a:pt x="48" y="0"/>
                          <a:pt x="48" y="0"/>
                          <a:pt x="48" y="0"/>
                        </a:cubicBezTo>
                        <a:cubicBezTo>
                          <a:pt x="48" y="0"/>
                          <a:pt x="45" y="132"/>
                          <a:pt x="40" y="194"/>
                        </a:cubicBezTo>
                        <a:cubicBezTo>
                          <a:pt x="38" y="218"/>
                          <a:pt x="50" y="316"/>
                          <a:pt x="53" y="340"/>
                        </a:cubicBezTo>
                        <a:cubicBezTo>
                          <a:pt x="11" y="340"/>
                          <a:pt x="0" y="373"/>
                          <a:pt x="0" y="373"/>
                        </a:cubicBezTo>
                        <a:cubicBezTo>
                          <a:pt x="96" y="373"/>
                          <a:pt x="96" y="373"/>
                          <a:pt x="96" y="373"/>
                        </a:cubicBezTo>
                        <a:cubicBezTo>
                          <a:pt x="97" y="345"/>
                          <a:pt x="97" y="345"/>
                          <a:pt x="97" y="345"/>
                        </a:cubicBezTo>
                        <a:cubicBezTo>
                          <a:pt x="97" y="345"/>
                          <a:pt x="91" y="274"/>
                          <a:pt x="95" y="193"/>
                        </a:cubicBezTo>
                        <a:cubicBezTo>
                          <a:pt x="96" y="174"/>
                          <a:pt x="112" y="115"/>
                          <a:pt x="112" y="115"/>
                        </a:cubicBezTo>
                        <a:close/>
                      </a:path>
                    </a:pathLst>
                  </a:custGeom>
                  <a:solidFill>
                    <a:srgbClr val="B2C248"/>
                  </a:solidFill>
                  <a:ln w="9525">
                    <a:noFill/>
                    <a:round/>
                  </a:ln>
                </p:spPr>
                <p:txBody>
                  <a:bodyPr vert="horz" wrap="square" lIns="121913" tIns="60956" rIns="121913" bIns="60956" numCol="1" anchor="t" anchorCtr="0" compatLnSpc="1"/>
                  <a:lstStyle/>
                  <a:p>
                    <a:pPr>
                      <a:lnSpc>
                        <a:spcPct val="120000"/>
                      </a:lnSpc>
                    </a:pPr>
                    <a:endParaRPr lang="en-US" sz="700" dirty="0">
                      <a:solidFill>
                        <a:srgbClr val="7F7F7F"/>
                      </a:solidFill>
                      <a:latin typeface="Cambria" panose="02040503050406030204" pitchFamily="18" charset="0"/>
                      <a:ea typeface="Cambria" panose="02040503050406030204" pitchFamily="18" charset="0"/>
                      <a:cs typeface="+mn-ea"/>
                      <a:sym typeface="FZHei-B01S" panose="02010601030101010101" pitchFamily="2" charset="-122"/>
                    </a:endParaRPr>
                  </a:p>
                </p:txBody>
              </p:sp>
              <p:sp>
                <p:nvSpPr>
                  <p:cNvPr id="66" name="Freeform 49">
                    <a:extLst>
                      <a:ext uri="{FF2B5EF4-FFF2-40B4-BE49-F238E27FC236}">
                        <a16:creationId xmlns:a16="http://schemas.microsoft.com/office/drawing/2014/main" id="{301FA534-74AC-C840-BBD0-53C2EA2C1586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2976563" y="3541713"/>
                    <a:ext cx="428625" cy="685800"/>
                  </a:xfrm>
                  <a:custGeom>
                    <a:avLst/>
                    <a:gdLst/>
                    <a:ahLst/>
                    <a:cxnLst>
                      <a:cxn ang="0">
                        <a:pos x="252" y="390"/>
                      </a:cxn>
                      <a:cxn ang="0">
                        <a:pos x="258" y="390"/>
                      </a:cxn>
                      <a:cxn ang="0">
                        <a:pos x="251" y="252"/>
                      </a:cxn>
                      <a:cxn ang="0">
                        <a:pos x="227" y="144"/>
                      </a:cxn>
                      <a:cxn ang="0">
                        <a:pos x="173" y="115"/>
                      </a:cxn>
                      <a:cxn ang="0">
                        <a:pos x="173" y="109"/>
                      </a:cxn>
                      <a:cxn ang="0">
                        <a:pos x="173" y="109"/>
                      </a:cxn>
                      <a:cxn ang="0">
                        <a:pos x="173" y="99"/>
                      </a:cxn>
                      <a:cxn ang="0">
                        <a:pos x="159" y="93"/>
                      </a:cxn>
                      <a:cxn ang="0">
                        <a:pos x="152" y="25"/>
                      </a:cxn>
                      <a:cxn ang="0">
                        <a:pos x="132" y="13"/>
                      </a:cxn>
                      <a:cxn ang="0">
                        <a:pos x="132" y="13"/>
                      </a:cxn>
                      <a:cxn ang="0">
                        <a:pos x="112" y="4"/>
                      </a:cxn>
                      <a:cxn ang="0">
                        <a:pos x="100" y="0"/>
                      </a:cxn>
                      <a:cxn ang="0">
                        <a:pos x="33" y="19"/>
                      </a:cxn>
                      <a:cxn ang="0">
                        <a:pos x="3" y="39"/>
                      </a:cxn>
                      <a:cxn ang="0">
                        <a:pos x="82" y="152"/>
                      </a:cxn>
                      <a:cxn ang="0">
                        <a:pos x="80" y="159"/>
                      </a:cxn>
                      <a:cxn ang="0">
                        <a:pos x="57" y="244"/>
                      </a:cxn>
                      <a:cxn ang="0">
                        <a:pos x="30" y="370"/>
                      </a:cxn>
                      <a:cxn ang="0">
                        <a:pos x="197" y="370"/>
                      </a:cxn>
                      <a:cxn ang="0">
                        <a:pos x="209" y="231"/>
                      </a:cxn>
                      <a:cxn ang="0">
                        <a:pos x="215" y="262"/>
                      </a:cxn>
                      <a:cxn ang="0">
                        <a:pos x="223" y="390"/>
                      </a:cxn>
                      <a:cxn ang="0">
                        <a:pos x="227" y="390"/>
                      </a:cxn>
                      <a:cxn ang="0">
                        <a:pos x="227" y="395"/>
                      </a:cxn>
                      <a:cxn ang="0">
                        <a:pos x="227" y="396"/>
                      </a:cxn>
                      <a:cxn ang="0">
                        <a:pos x="241" y="411"/>
                      </a:cxn>
                      <a:cxn ang="0">
                        <a:pos x="252" y="394"/>
                      </a:cxn>
                      <a:cxn ang="0">
                        <a:pos x="252" y="393"/>
                      </a:cxn>
                      <a:cxn ang="0">
                        <a:pos x="252" y="390"/>
                      </a:cxn>
                      <a:cxn ang="0">
                        <a:pos x="130" y="103"/>
                      </a:cxn>
                      <a:cxn ang="0">
                        <a:pos x="121" y="112"/>
                      </a:cxn>
                      <a:cxn ang="0">
                        <a:pos x="107" y="113"/>
                      </a:cxn>
                      <a:cxn ang="0">
                        <a:pos x="37" y="45"/>
                      </a:cxn>
                      <a:cxn ang="0">
                        <a:pos x="102" y="27"/>
                      </a:cxn>
                      <a:cxn ang="0">
                        <a:pos x="101" y="21"/>
                      </a:cxn>
                      <a:cxn ang="0">
                        <a:pos x="105" y="22"/>
                      </a:cxn>
                      <a:cxn ang="0">
                        <a:pos x="124" y="25"/>
                      </a:cxn>
                      <a:cxn ang="0">
                        <a:pos x="120" y="32"/>
                      </a:cxn>
                      <a:cxn ang="0">
                        <a:pos x="106" y="38"/>
                      </a:cxn>
                      <a:cxn ang="0">
                        <a:pos x="111" y="47"/>
                      </a:cxn>
                      <a:cxn ang="0">
                        <a:pos x="111" y="47"/>
                      </a:cxn>
                      <a:cxn ang="0">
                        <a:pos x="102" y="72"/>
                      </a:cxn>
                      <a:cxn ang="0">
                        <a:pos x="130" y="92"/>
                      </a:cxn>
                      <a:cxn ang="0">
                        <a:pos x="130" y="103"/>
                      </a:cxn>
                    </a:cxnLst>
                    <a:rect l="0" t="0" r="r" b="b"/>
                    <a:pathLst>
                      <a:path w="258" h="412">
                        <a:moveTo>
                          <a:pt x="252" y="390"/>
                        </a:moveTo>
                        <a:cubicBezTo>
                          <a:pt x="258" y="390"/>
                          <a:pt x="258" y="390"/>
                          <a:pt x="258" y="390"/>
                        </a:cubicBezTo>
                        <a:cubicBezTo>
                          <a:pt x="258" y="390"/>
                          <a:pt x="254" y="283"/>
                          <a:pt x="251" y="252"/>
                        </a:cubicBezTo>
                        <a:cubicBezTo>
                          <a:pt x="243" y="191"/>
                          <a:pt x="231" y="152"/>
                          <a:pt x="227" y="144"/>
                        </a:cubicBezTo>
                        <a:cubicBezTo>
                          <a:pt x="221" y="135"/>
                          <a:pt x="173" y="115"/>
                          <a:pt x="173" y="115"/>
                        </a:cubicBezTo>
                        <a:cubicBezTo>
                          <a:pt x="173" y="109"/>
                          <a:pt x="173" y="109"/>
                          <a:pt x="173" y="109"/>
                        </a:cubicBezTo>
                        <a:cubicBezTo>
                          <a:pt x="173" y="109"/>
                          <a:pt x="173" y="109"/>
                          <a:pt x="173" y="109"/>
                        </a:cubicBezTo>
                        <a:cubicBezTo>
                          <a:pt x="173" y="99"/>
                          <a:pt x="173" y="99"/>
                          <a:pt x="173" y="99"/>
                        </a:cubicBezTo>
                        <a:cubicBezTo>
                          <a:pt x="159" y="93"/>
                          <a:pt x="159" y="93"/>
                          <a:pt x="159" y="93"/>
                        </a:cubicBezTo>
                        <a:cubicBezTo>
                          <a:pt x="159" y="93"/>
                          <a:pt x="156" y="30"/>
                          <a:pt x="152" y="25"/>
                        </a:cubicBezTo>
                        <a:cubicBezTo>
                          <a:pt x="140" y="8"/>
                          <a:pt x="132" y="13"/>
                          <a:pt x="132" y="13"/>
                        </a:cubicBezTo>
                        <a:cubicBezTo>
                          <a:pt x="132" y="13"/>
                          <a:pt x="132" y="13"/>
                          <a:pt x="132" y="13"/>
                        </a:cubicBezTo>
                        <a:cubicBezTo>
                          <a:pt x="126" y="9"/>
                          <a:pt x="116" y="6"/>
                          <a:pt x="112" y="4"/>
                        </a:cubicBezTo>
                        <a:cubicBezTo>
                          <a:pt x="103" y="1"/>
                          <a:pt x="100" y="0"/>
                          <a:pt x="100" y="0"/>
                        </a:cubicBezTo>
                        <a:cubicBezTo>
                          <a:pt x="33" y="19"/>
                          <a:pt x="33" y="19"/>
                          <a:pt x="33" y="19"/>
                        </a:cubicBezTo>
                        <a:cubicBezTo>
                          <a:pt x="33" y="19"/>
                          <a:pt x="4" y="28"/>
                          <a:pt x="3" y="39"/>
                        </a:cubicBezTo>
                        <a:cubicBezTo>
                          <a:pt x="0" y="65"/>
                          <a:pt x="61" y="130"/>
                          <a:pt x="82" y="152"/>
                        </a:cubicBezTo>
                        <a:cubicBezTo>
                          <a:pt x="82" y="154"/>
                          <a:pt x="81" y="156"/>
                          <a:pt x="80" y="159"/>
                        </a:cubicBezTo>
                        <a:cubicBezTo>
                          <a:pt x="74" y="180"/>
                          <a:pt x="66" y="208"/>
                          <a:pt x="57" y="244"/>
                        </a:cubicBezTo>
                        <a:cubicBezTo>
                          <a:pt x="45" y="293"/>
                          <a:pt x="30" y="370"/>
                          <a:pt x="30" y="370"/>
                        </a:cubicBezTo>
                        <a:cubicBezTo>
                          <a:pt x="197" y="370"/>
                          <a:pt x="197" y="370"/>
                          <a:pt x="197" y="370"/>
                        </a:cubicBezTo>
                        <a:cubicBezTo>
                          <a:pt x="197" y="370"/>
                          <a:pt x="199" y="295"/>
                          <a:pt x="209" y="231"/>
                        </a:cubicBezTo>
                        <a:cubicBezTo>
                          <a:pt x="211" y="240"/>
                          <a:pt x="214" y="250"/>
                          <a:pt x="215" y="262"/>
                        </a:cubicBezTo>
                        <a:cubicBezTo>
                          <a:pt x="219" y="290"/>
                          <a:pt x="223" y="390"/>
                          <a:pt x="223" y="390"/>
                        </a:cubicBezTo>
                        <a:cubicBezTo>
                          <a:pt x="227" y="390"/>
                          <a:pt x="227" y="390"/>
                          <a:pt x="227" y="390"/>
                        </a:cubicBezTo>
                        <a:cubicBezTo>
                          <a:pt x="227" y="391"/>
                          <a:pt x="227" y="393"/>
                          <a:pt x="227" y="395"/>
                        </a:cubicBezTo>
                        <a:cubicBezTo>
                          <a:pt x="227" y="396"/>
                          <a:pt x="227" y="396"/>
                          <a:pt x="227" y="396"/>
                        </a:cubicBezTo>
                        <a:cubicBezTo>
                          <a:pt x="228" y="405"/>
                          <a:pt x="234" y="412"/>
                          <a:pt x="241" y="411"/>
                        </a:cubicBezTo>
                        <a:cubicBezTo>
                          <a:pt x="248" y="410"/>
                          <a:pt x="253" y="403"/>
                          <a:pt x="252" y="394"/>
                        </a:cubicBezTo>
                        <a:cubicBezTo>
                          <a:pt x="252" y="393"/>
                          <a:pt x="252" y="393"/>
                          <a:pt x="252" y="393"/>
                        </a:cubicBezTo>
                        <a:cubicBezTo>
                          <a:pt x="252" y="392"/>
                          <a:pt x="252" y="391"/>
                          <a:pt x="252" y="390"/>
                        </a:cubicBezTo>
                        <a:close/>
                        <a:moveTo>
                          <a:pt x="130" y="103"/>
                        </a:moveTo>
                        <a:cubicBezTo>
                          <a:pt x="128" y="108"/>
                          <a:pt x="122" y="112"/>
                          <a:pt x="121" y="112"/>
                        </a:cubicBezTo>
                        <a:cubicBezTo>
                          <a:pt x="115" y="113"/>
                          <a:pt x="111" y="114"/>
                          <a:pt x="107" y="113"/>
                        </a:cubicBezTo>
                        <a:cubicBezTo>
                          <a:pt x="92" y="104"/>
                          <a:pt x="37" y="49"/>
                          <a:pt x="37" y="45"/>
                        </a:cubicBezTo>
                        <a:cubicBezTo>
                          <a:pt x="36" y="42"/>
                          <a:pt x="102" y="27"/>
                          <a:pt x="102" y="27"/>
                        </a:cubicBezTo>
                        <a:cubicBezTo>
                          <a:pt x="101" y="21"/>
                          <a:pt x="101" y="21"/>
                          <a:pt x="101" y="21"/>
                        </a:cubicBezTo>
                        <a:cubicBezTo>
                          <a:pt x="102" y="21"/>
                          <a:pt x="103" y="21"/>
                          <a:pt x="105" y="22"/>
                        </a:cubicBezTo>
                        <a:cubicBezTo>
                          <a:pt x="109" y="23"/>
                          <a:pt x="117" y="25"/>
                          <a:pt x="124" y="25"/>
                        </a:cubicBezTo>
                        <a:cubicBezTo>
                          <a:pt x="123" y="27"/>
                          <a:pt x="121" y="29"/>
                          <a:pt x="120" y="32"/>
                        </a:cubicBezTo>
                        <a:cubicBezTo>
                          <a:pt x="106" y="38"/>
                          <a:pt x="106" y="38"/>
                          <a:pt x="106" y="38"/>
                        </a:cubicBezTo>
                        <a:cubicBezTo>
                          <a:pt x="111" y="47"/>
                          <a:pt x="111" y="47"/>
                          <a:pt x="111" y="47"/>
                        </a:cubicBezTo>
                        <a:cubicBezTo>
                          <a:pt x="111" y="47"/>
                          <a:pt x="111" y="47"/>
                          <a:pt x="111" y="47"/>
                        </a:cubicBezTo>
                        <a:cubicBezTo>
                          <a:pt x="105" y="58"/>
                          <a:pt x="100" y="69"/>
                          <a:pt x="102" y="72"/>
                        </a:cubicBezTo>
                        <a:cubicBezTo>
                          <a:pt x="106" y="80"/>
                          <a:pt x="130" y="92"/>
                          <a:pt x="130" y="92"/>
                        </a:cubicBezTo>
                        <a:cubicBezTo>
                          <a:pt x="130" y="92"/>
                          <a:pt x="131" y="101"/>
                          <a:pt x="130" y="103"/>
                        </a:cubicBezTo>
                        <a:close/>
                      </a:path>
                    </a:pathLst>
                  </a:custGeom>
                  <a:solidFill>
                    <a:srgbClr val="B2C248"/>
                  </a:solidFill>
                  <a:ln w="9525">
                    <a:noFill/>
                    <a:round/>
                  </a:ln>
                </p:spPr>
                <p:txBody>
                  <a:bodyPr vert="horz" wrap="square" lIns="121913" tIns="60956" rIns="121913" bIns="60956" numCol="1" anchor="t" anchorCtr="0" compatLnSpc="1"/>
                  <a:lstStyle/>
                  <a:p>
                    <a:pPr>
                      <a:lnSpc>
                        <a:spcPct val="120000"/>
                      </a:lnSpc>
                    </a:pPr>
                    <a:endParaRPr lang="en-US" sz="700" dirty="0">
                      <a:solidFill>
                        <a:srgbClr val="7F7F7F"/>
                      </a:solidFill>
                      <a:latin typeface="Cambria" panose="02040503050406030204" pitchFamily="18" charset="0"/>
                      <a:ea typeface="Cambria" panose="02040503050406030204" pitchFamily="18" charset="0"/>
                      <a:cs typeface="+mn-ea"/>
                      <a:sym typeface="FZHei-B01S" panose="02010601030101010101" pitchFamily="2" charset="-122"/>
                    </a:endParaRPr>
                  </a:p>
                </p:txBody>
              </p:sp>
            </p:grpSp>
            <p:sp>
              <p:nvSpPr>
                <p:cNvPr id="61" name="Freeform 87">
                  <a:extLst>
                    <a:ext uri="{FF2B5EF4-FFF2-40B4-BE49-F238E27FC236}">
                      <a16:creationId xmlns:a16="http://schemas.microsoft.com/office/drawing/2014/main" id="{F84F7ED2-33E4-B84B-955B-D29ABC06F576}"/>
                    </a:ext>
                  </a:extLst>
                </p:cNvPr>
                <p:cNvSpPr/>
                <p:nvPr/>
              </p:nvSpPr>
              <p:spPr bwMode="auto">
                <a:xfrm>
                  <a:off x="3182938" y="3517900"/>
                  <a:ext cx="146050" cy="207962"/>
                </a:xfrm>
                <a:custGeom>
                  <a:avLst/>
                  <a:gdLst/>
                  <a:ahLst/>
                  <a:cxnLst>
                    <a:cxn ang="0">
                      <a:pos x="6" y="30"/>
                    </a:cxn>
                    <a:cxn ang="0">
                      <a:pos x="6" y="3"/>
                    </a:cxn>
                    <a:cxn ang="0">
                      <a:pos x="44" y="9"/>
                    </a:cxn>
                    <a:cxn ang="0">
                      <a:pos x="67" y="14"/>
                    </a:cxn>
                    <a:cxn ang="0">
                      <a:pos x="88" y="56"/>
                    </a:cxn>
                    <a:cxn ang="0">
                      <a:pos x="51" y="112"/>
                    </a:cxn>
                    <a:cxn ang="0">
                      <a:pos x="39" y="125"/>
                    </a:cxn>
                  </a:cxnLst>
                  <a:rect l="0" t="0" r="r" b="b"/>
                  <a:pathLst>
                    <a:path w="88" h="125">
                      <a:moveTo>
                        <a:pt x="6" y="30"/>
                      </a:moveTo>
                      <a:cubicBezTo>
                        <a:pt x="6" y="30"/>
                        <a:pt x="0" y="0"/>
                        <a:pt x="6" y="3"/>
                      </a:cubicBezTo>
                      <a:cubicBezTo>
                        <a:pt x="25" y="11"/>
                        <a:pt x="34" y="7"/>
                        <a:pt x="44" y="9"/>
                      </a:cubicBezTo>
                      <a:cubicBezTo>
                        <a:pt x="55" y="10"/>
                        <a:pt x="58" y="9"/>
                        <a:pt x="67" y="14"/>
                      </a:cubicBezTo>
                      <a:cubicBezTo>
                        <a:pt x="88" y="27"/>
                        <a:pt x="88" y="36"/>
                        <a:pt x="88" y="56"/>
                      </a:cubicBezTo>
                      <a:cubicBezTo>
                        <a:pt x="88" y="94"/>
                        <a:pt x="69" y="95"/>
                        <a:pt x="51" y="112"/>
                      </a:cubicBezTo>
                      <a:cubicBezTo>
                        <a:pt x="39" y="125"/>
                        <a:pt x="39" y="125"/>
                        <a:pt x="39" y="125"/>
                      </a:cubicBezTo>
                    </a:path>
                  </a:pathLst>
                </a:custGeom>
                <a:solidFill>
                  <a:srgbClr val="B2C248"/>
                </a:solidFill>
                <a:ln w="9525">
                  <a:noFill/>
                  <a:round/>
                </a:ln>
              </p:spPr>
              <p:txBody>
                <a:bodyPr vert="horz" wrap="square" lIns="121913" tIns="60956" rIns="121913" bIns="60956" numCol="1" anchor="t" anchorCtr="0" compatLnSpc="1"/>
                <a:lstStyle/>
                <a:p>
                  <a:pPr>
                    <a:lnSpc>
                      <a:spcPct val="120000"/>
                    </a:lnSpc>
                  </a:pPr>
                  <a:endParaRPr lang="en-US" sz="700" dirty="0">
                    <a:solidFill>
                      <a:srgbClr val="7F7F7F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+mn-ea"/>
                    <a:sym typeface="FZHei-B01S" panose="02010601030101010101" pitchFamily="2" charset="-122"/>
                  </a:endParaRPr>
                </a:p>
              </p:txBody>
            </p:sp>
          </p:grpSp>
        </p:grpSp>
        <p:grpSp>
          <p:nvGrpSpPr>
            <p:cNvPr id="45" name="Group 20">
              <a:extLst>
                <a:ext uri="{FF2B5EF4-FFF2-40B4-BE49-F238E27FC236}">
                  <a16:creationId xmlns:a16="http://schemas.microsoft.com/office/drawing/2014/main" id="{28515108-3358-8543-A68B-CF7B99251843}"/>
                </a:ext>
              </a:extLst>
            </p:cNvPr>
            <p:cNvGrpSpPr/>
            <p:nvPr/>
          </p:nvGrpSpPr>
          <p:grpSpPr>
            <a:xfrm>
              <a:off x="4372251" y="1295518"/>
              <a:ext cx="1545083" cy="971076"/>
              <a:chOff x="686838" y="2184398"/>
              <a:chExt cx="1192213" cy="749300"/>
            </a:xfrm>
            <a:solidFill>
              <a:schemeClr val="accent1"/>
            </a:solidFill>
          </p:grpSpPr>
          <p:sp>
            <p:nvSpPr>
              <p:cNvPr id="52" name="Freeform 7">
                <a:extLst>
                  <a:ext uri="{FF2B5EF4-FFF2-40B4-BE49-F238E27FC236}">
                    <a16:creationId xmlns:a16="http://schemas.microsoft.com/office/drawing/2014/main" id="{587981FC-2CC9-CC48-805A-77F173235B7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86838" y="2198685"/>
                <a:ext cx="609600" cy="735013"/>
              </a:xfrm>
              <a:custGeom>
                <a:avLst/>
                <a:gdLst/>
                <a:ahLst/>
                <a:cxnLst>
                  <a:cxn ang="0">
                    <a:pos x="128" y="28"/>
                  </a:cxn>
                  <a:cxn ang="0">
                    <a:pos x="94" y="16"/>
                  </a:cxn>
                  <a:cxn ang="0">
                    <a:pos x="39" y="70"/>
                  </a:cxn>
                  <a:cxn ang="0">
                    <a:pos x="40" y="80"/>
                  </a:cxn>
                  <a:cxn ang="0">
                    <a:pos x="0" y="136"/>
                  </a:cxn>
                  <a:cxn ang="0">
                    <a:pos x="59" y="195"/>
                  </a:cxn>
                  <a:cxn ang="0">
                    <a:pos x="67" y="194"/>
                  </a:cxn>
                  <a:cxn ang="0">
                    <a:pos x="162" y="194"/>
                  </a:cxn>
                  <a:cxn ang="0">
                    <a:pos x="162" y="0"/>
                  </a:cxn>
                  <a:cxn ang="0">
                    <a:pos x="128" y="28"/>
                  </a:cxn>
                  <a:cxn ang="0">
                    <a:pos x="134" y="107"/>
                  </a:cxn>
                  <a:cxn ang="0">
                    <a:pos x="134" y="106"/>
                  </a:cxn>
                  <a:cxn ang="0">
                    <a:pos x="134" y="107"/>
                  </a:cxn>
                </a:cxnLst>
                <a:rect l="0" t="0" r="r" b="b"/>
                <a:pathLst>
                  <a:path w="162" h="195">
                    <a:moveTo>
                      <a:pt x="128" y="28"/>
                    </a:moveTo>
                    <a:cubicBezTo>
                      <a:pt x="119" y="20"/>
                      <a:pt x="107" y="16"/>
                      <a:pt x="94" y="16"/>
                    </a:cubicBezTo>
                    <a:cubicBezTo>
                      <a:pt x="64" y="16"/>
                      <a:pt x="39" y="40"/>
                      <a:pt x="39" y="70"/>
                    </a:cubicBezTo>
                    <a:cubicBezTo>
                      <a:pt x="39" y="73"/>
                      <a:pt x="40" y="77"/>
                      <a:pt x="40" y="80"/>
                    </a:cubicBezTo>
                    <a:cubicBezTo>
                      <a:pt x="17" y="88"/>
                      <a:pt x="0" y="110"/>
                      <a:pt x="0" y="136"/>
                    </a:cubicBezTo>
                    <a:cubicBezTo>
                      <a:pt x="0" y="169"/>
                      <a:pt x="26" y="195"/>
                      <a:pt x="59" y="195"/>
                    </a:cubicBezTo>
                    <a:cubicBezTo>
                      <a:pt x="61" y="195"/>
                      <a:pt x="64" y="195"/>
                      <a:pt x="67" y="194"/>
                    </a:cubicBezTo>
                    <a:cubicBezTo>
                      <a:pt x="162" y="194"/>
                      <a:pt x="162" y="194"/>
                      <a:pt x="162" y="194"/>
                    </a:cubicBezTo>
                    <a:cubicBezTo>
                      <a:pt x="162" y="0"/>
                      <a:pt x="162" y="0"/>
                      <a:pt x="162" y="0"/>
                    </a:cubicBezTo>
                    <a:cubicBezTo>
                      <a:pt x="148" y="5"/>
                      <a:pt x="136" y="15"/>
                      <a:pt x="128" y="28"/>
                    </a:cubicBezTo>
                    <a:close/>
                    <a:moveTo>
                      <a:pt x="134" y="107"/>
                    </a:moveTo>
                    <a:cubicBezTo>
                      <a:pt x="134" y="107"/>
                      <a:pt x="134" y="107"/>
                      <a:pt x="134" y="106"/>
                    </a:cubicBezTo>
                    <a:cubicBezTo>
                      <a:pt x="134" y="107"/>
                      <a:pt x="134" y="107"/>
                      <a:pt x="134" y="10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13" tIns="60956" rIns="121913" bIns="60956" numCol="1" anchor="t" anchorCtr="0" compatLnSpc="1"/>
              <a:lstStyle/>
              <a:p>
                <a:pPr>
                  <a:lnSpc>
                    <a:spcPct val="120000"/>
                  </a:lnSpc>
                </a:pPr>
                <a:endParaRPr lang="en-US" sz="700" dirty="0">
                  <a:solidFill>
                    <a:srgbClr val="7F7F7F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+mn-ea"/>
                  <a:sym typeface="FZHei-B01S" panose="02010601030101010101" pitchFamily="2" charset="-122"/>
                </a:endParaRPr>
              </a:p>
            </p:txBody>
          </p:sp>
          <p:sp>
            <p:nvSpPr>
              <p:cNvPr id="53" name="Freeform 8">
                <a:extLst>
                  <a:ext uri="{FF2B5EF4-FFF2-40B4-BE49-F238E27FC236}">
                    <a16:creationId xmlns:a16="http://schemas.microsoft.com/office/drawing/2014/main" id="{77D44ADC-B67A-C84F-BA7D-9E01A3F19950}"/>
                  </a:ext>
                </a:extLst>
              </p:cNvPr>
              <p:cNvSpPr/>
              <p:nvPr/>
            </p:nvSpPr>
            <p:spPr bwMode="auto">
              <a:xfrm>
                <a:off x="1296438" y="2184398"/>
                <a:ext cx="582613" cy="749300"/>
              </a:xfrm>
              <a:custGeom>
                <a:avLst/>
                <a:gdLst/>
                <a:ahLst/>
                <a:cxnLst>
                  <a:cxn ang="0">
                    <a:pos x="90" y="65"/>
                  </a:cxn>
                  <a:cxn ang="0">
                    <a:pos x="23" y="0"/>
                  </a:cxn>
                  <a:cxn ang="0">
                    <a:pos x="1" y="4"/>
                  </a:cxn>
                  <a:cxn ang="0">
                    <a:pos x="0" y="4"/>
                  </a:cxn>
                  <a:cxn ang="0">
                    <a:pos x="0" y="198"/>
                  </a:cxn>
                  <a:cxn ang="0">
                    <a:pos x="1" y="198"/>
                  </a:cxn>
                  <a:cxn ang="0">
                    <a:pos x="81" y="198"/>
                  </a:cxn>
                  <a:cxn ang="0">
                    <a:pos x="88" y="199"/>
                  </a:cxn>
                  <a:cxn ang="0">
                    <a:pos x="155" y="132"/>
                  </a:cxn>
                  <a:cxn ang="0">
                    <a:pos x="90" y="65"/>
                  </a:cxn>
                </a:cxnLst>
                <a:rect l="0" t="0" r="r" b="b"/>
                <a:pathLst>
                  <a:path w="155" h="199">
                    <a:moveTo>
                      <a:pt x="90" y="65"/>
                    </a:moveTo>
                    <a:cubicBezTo>
                      <a:pt x="89" y="29"/>
                      <a:pt x="60" y="0"/>
                      <a:pt x="23" y="0"/>
                    </a:cubicBezTo>
                    <a:cubicBezTo>
                      <a:pt x="15" y="0"/>
                      <a:pt x="8" y="1"/>
                      <a:pt x="1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198"/>
                      <a:pt x="0" y="198"/>
                      <a:pt x="0" y="198"/>
                    </a:cubicBezTo>
                    <a:cubicBezTo>
                      <a:pt x="1" y="198"/>
                      <a:pt x="1" y="198"/>
                      <a:pt x="1" y="198"/>
                    </a:cubicBezTo>
                    <a:cubicBezTo>
                      <a:pt x="81" y="198"/>
                      <a:pt x="81" y="198"/>
                      <a:pt x="81" y="198"/>
                    </a:cubicBezTo>
                    <a:cubicBezTo>
                      <a:pt x="83" y="199"/>
                      <a:pt x="85" y="199"/>
                      <a:pt x="88" y="199"/>
                    </a:cubicBezTo>
                    <a:cubicBezTo>
                      <a:pt x="125" y="199"/>
                      <a:pt x="155" y="169"/>
                      <a:pt x="155" y="132"/>
                    </a:cubicBezTo>
                    <a:cubicBezTo>
                      <a:pt x="155" y="95"/>
                      <a:pt x="126" y="66"/>
                      <a:pt x="90" y="6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13" tIns="60956" rIns="121913" bIns="60956" numCol="1" anchor="t" anchorCtr="0" compatLnSpc="1"/>
              <a:lstStyle/>
              <a:p>
                <a:pPr>
                  <a:lnSpc>
                    <a:spcPct val="120000"/>
                  </a:lnSpc>
                </a:pPr>
                <a:endParaRPr lang="en-US" sz="700" dirty="0">
                  <a:solidFill>
                    <a:srgbClr val="7F7F7F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+mn-ea"/>
                  <a:sym typeface="FZHei-B01S" panose="02010601030101010101" pitchFamily="2" charset="-122"/>
                </a:endParaRPr>
              </a:p>
            </p:txBody>
          </p:sp>
        </p:grpSp>
        <p:grpSp>
          <p:nvGrpSpPr>
            <p:cNvPr id="46" name="Group 23">
              <a:extLst>
                <a:ext uri="{FF2B5EF4-FFF2-40B4-BE49-F238E27FC236}">
                  <a16:creationId xmlns:a16="http://schemas.microsoft.com/office/drawing/2014/main" id="{BD879BE1-BB6B-2C4C-812E-FD3BFFD9A2A3}"/>
                </a:ext>
              </a:extLst>
            </p:cNvPr>
            <p:cNvGrpSpPr/>
            <p:nvPr/>
          </p:nvGrpSpPr>
          <p:grpSpPr>
            <a:xfrm>
              <a:off x="2150088" y="2436837"/>
              <a:ext cx="1257015" cy="790028"/>
              <a:chOff x="686838" y="2184398"/>
              <a:chExt cx="1192213" cy="749301"/>
            </a:xfrm>
            <a:solidFill>
              <a:schemeClr val="accent2"/>
            </a:solidFill>
          </p:grpSpPr>
          <p:sp>
            <p:nvSpPr>
              <p:cNvPr id="50" name="Freeform 7">
                <a:extLst>
                  <a:ext uri="{FF2B5EF4-FFF2-40B4-BE49-F238E27FC236}">
                    <a16:creationId xmlns:a16="http://schemas.microsoft.com/office/drawing/2014/main" id="{B88141B0-7B56-8043-892C-B9D5F6E6E82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86838" y="2198686"/>
                <a:ext cx="609600" cy="735013"/>
              </a:xfrm>
              <a:custGeom>
                <a:avLst/>
                <a:gdLst/>
                <a:ahLst/>
                <a:cxnLst>
                  <a:cxn ang="0">
                    <a:pos x="128" y="28"/>
                  </a:cxn>
                  <a:cxn ang="0">
                    <a:pos x="94" y="16"/>
                  </a:cxn>
                  <a:cxn ang="0">
                    <a:pos x="39" y="70"/>
                  </a:cxn>
                  <a:cxn ang="0">
                    <a:pos x="40" y="80"/>
                  </a:cxn>
                  <a:cxn ang="0">
                    <a:pos x="0" y="136"/>
                  </a:cxn>
                  <a:cxn ang="0">
                    <a:pos x="59" y="195"/>
                  </a:cxn>
                  <a:cxn ang="0">
                    <a:pos x="67" y="194"/>
                  </a:cxn>
                  <a:cxn ang="0">
                    <a:pos x="162" y="194"/>
                  </a:cxn>
                  <a:cxn ang="0">
                    <a:pos x="162" y="0"/>
                  </a:cxn>
                  <a:cxn ang="0">
                    <a:pos x="128" y="28"/>
                  </a:cxn>
                  <a:cxn ang="0">
                    <a:pos x="134" y="107"/>
                  </a:cxn>
                  <a:cxn ang="0">
                    <a:pos x="134" y="106"/>
                  </a:cxn>
                  <a:cxn ang="0">
                    <a:pos x="134" y="107"/>
                  </a:cxn>
                </a:cxnLst>
                <a:rect l="0" t="0" r="r" b="b"/>
                <a:pathLst>
                  <a:path w="162" h="195">
                    <a:moveTo>
                      <a:pt x="128" y="28"/>
                    </a:moveTo>
                    <a:cubicBezTo>
                      <a:pt x="119" y="20"/>
                      <a:pt x="107" y="16"/>
                      <a:pt x="94" y="16"/>
                    </a:cubicBezTo>
                    <a:cubicBezTo>
                      <a:pt x="64" y="16"/>
                      <a:pt x="39" y="40"/>
                      <a:pt x="39" y="70"/>
                    </a:cubicBezTo>
                    <a:cubicBezTo>
                      <a:pt x="39" y="73"/>
                      <a:pt x="40" y="77"/>
                      <a:pt x="40" y="80"/>
                    </a:cubicBezTo>
                    <a:cubicBezTo>
                      <a:pt x="17" y="88"/>
                      <a:pt x="0" y="110"/>
                      <a:pt x="0" y="136"/>
                    </a:cubicBezTo>
                    <a:cubicBezTo>
                      <a:pt x="0" y="169"/>
                      <a:pt x="26" y="195"/>
                      <a:pt x="59" y="195"/>
                    </a:cubicBezTo>
                    <a:cubicBezTo>
                      <a:pt x="61" y="195"/>
                      <a:pt x="64" y="195"/>
                      <a:pt x="67" y="194"/>
                    </a:cubicBezTo>
                    <a:cubicBezTo>
                      <a:pt x="162" y="194"/>
                      <a:pt x="162" y="194"/>
                      <a:pt x="162" y="194"/>
                    </a:cubicBezTo>
                    <a:cubicBezTo>
                      <a:pt x="162" y="0"/>
                      <a:pt x="162" y="0"/>
                      <a:pt x="162" y="0"/>
                    </a:cubicBezTo>
                    <a:cubicBezTo>
                      <a:pt x="148" y="5"/>
                      <a:pt x="136" y="15"/>
                      <a:pt x="128" y="28"/>
                    </a:cubicBezTo>
                    <a:close/>
                    <a:moveTo>
                      <a:pt x="134" y="107"/>
                    </a:moveTo>
                    <a:cubicBezTo>
                      <a:pt x="134" y="107"/>
                      <a:pt x="134" y="107"/>
                      <a:pt x="134" y="106"/>
                    </a:cubicBezTo>
                    <a:cubicBezTo>
                      <a:pt x="134" y="107"/>
                      <a:pt x="134" y="107"/>
                      <a:pt x="134" y="107"/>
                    </a:cubicBezTo>
                    <a:close/>
                  </a:path>
                </a:pathLst>
              </a:custGeom>
              <a:solidFill>
                <a:srgbClr val="B2C248"/>
              </a:solidFill>
              <a:ln w="9525">
                <a:noFill/>
                <a:round/>
              </a:ln>
            </p:spPr>
            <p:txBody>
              <a:bodyPr vert="horz" wrap="square" lIns="121913" tIns="60956" rIns="121913" bIns="60956" numCol="1" anchor="t" anchorCtr="0" compatLnSpc="1"/>
              <a:lstStyle/>
              <a:p>
                <a:pPr>
                  <a:lnSpc>
                    <a:spcPct val="120000"/>
                  </a:lnSpc>
                </a:pPr>
                <a:endParaRPr lang="en-US" sz="700" dirty="0">
                  <a:solidFill>
                    <a:srgbClr val="7F7F7F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+mn-ea"/>
                  <a:sym typeface="FZHei-B01S" panose="02010601030101010101" pitchFamily="2" charset="-122"/>
                </a:endParaRPr>
              </a:p>
            </p:txBody>
          </p:sp>
          <p:sp>
            <p:nvSpPr>
              <p:cNvPr id="51" name="Freeform 8">
                <a:extLst>
                  <a:ext uri="{FF2B5EF4-FFF2-40B4-BE49-F238E27FC236}">
                    <a16:creationId xmlns:a16="http://schemas.microsoft.com/office/drawing/2014/main" id="{62E11322-CE08-FD40-9D2E-9C0AE6AAC293}"/>
                  </a:ext>
                </a:extLst>
              </p:cNvPr>
              <p:cNvSpPr/>
              <p:nvPr/>
            </p:nvSpPr>
            <p:spPr bwMode="auto">
              <a:xfrm>
                <a:off x="1296438" y="2184398"/>
                <a:ext cx="582613" cy="749300"/>
              </a:xfrm>
              <a:custGeom>
                <a:avLst/>
                <a:gdLst/>
                <a:ahLst/>
                <a:cxnLst>
                  <a:cxn ang="0">
                    <a:pos x="90" y="65"/>
                  </a:cxn>
                  <a:cxn ang="0">
                    <a:pos x="23" y="0"/>
                  </a:cxn>
                  <a:cxn ang="0">
                    <a:pos x="1" y="4"/>
                  </a:cxn>
                  <a:cxn ang="0">
                    <a:pos x="0" y="4"/>
                  </a:cxn>
                  <a:cxn ang="0">
                    <a:pos x="0" y="198"/>
                  </a:cxn>
                  <a:cxn ang="0">
                    <a:pos x="1" y="198"/>
                  </a:cxn>
                  <a:cxn ang="0">
                    <a:pos x="81" y="198"/>
                  </a:cxn>
                  <a:cxn ang="0">
                    <a:pos x="88" y="199"/>
                  </a:cxn>
                  <a:cxn ang="0">
                    <a:pos x="155" y="132"/>
                  </a:cxn>
                  <a:cxn ang="0">
                    <a:pos x="90" y="65"/>
                  </a:cxn>
                </a:cxnLst>
                <a:rect l="0" t="0" r="r" b="b"/>
                <a:pathLst>
                  <a:path w="155" h="199">
                    <a:moveTo>
                      <a:pt x="90" y="65"/>
                    </a:moveTo>
                    <a:cubicBezTo>
                      <a:pt x="89" y="29"/>
                      <a:pt x="60" y="0"/>
                      <a:pt x="23" y="0"/>
                    </a:cubicBezTo>
                    <a:cubicBezTo>
                      <a:pt x="15" y="0"/>
                      <a:pt x="8" y="1"/>
                      <a:pt x="1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198"/>
                      <a:pt x="0" y="198"/>
                      <a:pt x="0" y="198"/>
                    </a:cubicBezTo>
                    <a:cubicBezTo>
                      <a:pt x="1" y="198"/>
                      <a:pt x="1" y="198"/>
                      <a:pt x="1" y="198"/>
                    </a:cubicBezTo>
                    <a:cubicBezTo>
                      <a:pt x="81" y="198"/>
                      <a:pt x="81" y="198"/>
                      <a:pt x="81" y="198"/>
                    </a:cubicBezTo>
                    <a:cubicBezTo>
                      <a:pt x="83" y="199"/>
                      <a:pt x="85" y="199"/>
                      <a:pt x="88" y="199"/>
                    </a:cubicBezTo>
                    <a:cubicBezTo>
                      <a:pt x="125" y="199"/>
                      <a:pt x="155" y="169"/>
                      <a:pt x="155" y="132"/>
                    </a:cubicBezTo>
                    <a:cubicBezTo>
                      <a:pt x="155" y="95"/>
                      <a:pt x="126" y="66"/>
                      <a:pt x="90" y="65"/>
                    </a:cubicBezTo>
                    <a:close/>
                  </a:path>
                </a:pathLst>
              </a:custGeom>
              <a:solidFill>
                <a:srgbClr val="B2C248"/>
              </a:solidFill>
              <a:ln w="9525">
                <a:noFill/>
                <a:round/>
              </a:ln>
            </p:spPr>
            <p:txBody>
              <a:bodyPr vert="horz" wrap="square" lIns="121913" tIns="60956" rIns="121913" bIns="60956" numCol="1" anchor="t" anchorCtr="0" compatLnSpc="1"/>
              <a:lstStyle/>
              <a:p>
                <a:pPr>
                  <a:lnSpc>
                    <a:spcPct val="120000"/>
                  </a:lnSpc>
                </a:pPr>
                <a:endParaRPr lang="en-US" sz="700" dirty="0">
                  <a:solidFill>
                    <a:srgbClr val="7F7F7F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+mn-ea"/>
                  <a:sym typeface="FZHei-B01S" panose="02010601030101010101" pitchFamily="2" charset="-122"/>
                </a:endParaRPr>
              </a:p>
            </p:txBody>
          </p:sp>
        </p:grpSp>
        <p:grpSp>
          <p:nvGrpSpPr>
            <p:cNvPr id="47" name="Group 32">
              <a:extLst>
                <a:ext uri="{FF2B5EF4-FFF2-40B4-BE49-F238E27FC236}">
                  <a16:creationId xmlns:a16="http://schemas.microsoft.com/office/drawing/2014/main" id="{0DB4F431-C53D-FA47-90A7-100FD2A1F56B}"/>
                </a:ext>
              </a:extLst>
            </p:cNvPr>
            <p:cNvGrpSpPr/>
            <p:nvPr/>
          </p:nvGrpSpPr>
          <p:grpSpPr>
            <a:xfrm>
              <a:off x="993910" y="2963925"/>
              <a:ext cx="985030" cy="619088"/>
              <a:chOff x="686838" y="2184398"/>
              <a:chExt cx="1192213" cy="749301"/>
            </a:xfrm>
            <a:solidFill>
              <a:schemeClr val="accent1"/>
            </a:solidFill>
          </p:grpSpPr>
          <p:sp>
            <p:nvSpPr>
              <p:cNvPr id="48" name="Freeform 7">
                <a:extLst>
                  <a:ext uri="{FF2B5EF4-FFF2-40B4-BE49-F238E27FC236}">
                    <a16:creationId xmlns:a16="http://schemas.microsoft.com/office/drawing/2014/main" id="{3B6459D9-CDBB-F54F-B652-26709489FA2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86838" y="2198686"/>
                <a:ext cx="609600" cy="735013"/>
              </a:xfrm>
              <a:custGeom>
                <a:avLst/>
                <a:gdLst/>
                <a:ahLst/>
                <a:cxnLst>
                  <a:cxn ang="0">
                    <a:pos x="128" y="28"/>
                  </a:cxn>
                  <a:cxn ang="0">
                    <a:pos x="94" y="16"/>
                  </a:cxn>
                  <a:cxn ang="0">
                    <a:pos x="39" y="70"/>
                  </a:cxn>
                  <a:cxn ang="0">
                    <a:pos x="40" y="80"/>
                  </a:cxn>
                  <a:cxn ang="0">
                    <a:pos x="0" y="136"/>
                  </a:cxn>
                  <a:cxn ang="0">
                    <a:pos x="59" y="195"/>
                  </a:cxn>
                  <a:cxn ang="0">
                    <a:pos x="67" y="194"/>
                  </a:cxn>
                  <a:cxn ang="0">
                    <a:pos x="162" y="194"/>
                  </a:cxn>
                  <a:cxn ang="0">
                    <a:pos x="162" y="0"/>
                  </a:cxn>
                  <a:cxn ang="0">
                    <a:pos x="128" y="28"/>
                  </a:cxn>
                  <a:cxn ang="0">
                    <a:pos x="134" y="107"/>
                  </a:cxn>
                  <a:cxn ang="0">
                    <a:pos x="134" y="106"/>
                  </a:cxn>
                  <a:cxn ang="0">
                    <a:pos x="134" y="107"/>
                  </a:cxn>
                </a:cxnLst>
                <a:rect l="0" t="0" r="r" b="b"/>
                <a:pathLst>
                  <a:path w="162" h="195">
                    <a:moveTo>
                      <a:pt x="128" y="28"/>
                    </a:moveTo>
                    <a:cubicBezTo>
                      <a:pt x="119" y="20"/>
                      <a:pt x="107" y="16"/>
                      <a:pt x="94" y="16"/>
                    </a:cubicBezTo>
                    <a:cubicBezTo>
                      <a:pt x="64" y="16"/>
                      <a:pt x="39" y="40"/>
                      <a:pt x="39" y="70"/>
                    </a:cubicBezTo>
                    <a:cubicBezTo>
                      <a:pt x="39" y="73"/>
                      <a:pt x="40" y="77"/>
                      <a:pt x="40" y="80"/>
                    </a:cubicBezTo>
                    <a:cubicBezTo>
                      <a:pt x="17" y="88"/>
                      <a:pt x="0" y="110"/>
                      <a:pt x="0" y="136"/>
                    </a:cubicBezTo>
                    <a:cubicBezTo>
                      <a:pt x="0" y="169"/>
                      <a:pt x="26" y="195"/>
                      <a:pt x="59" y="195"/>
                    </a:cubicBezTo>
                    <a:cubicBezTo>
                      <a:pt x="61" y="195"/>
                      <a:pt x="64" y="195"/>
                      <a:pt x="67" y="194"/>
                    </a:cubicBezTo>
                    <a:cubicBezTo>
                      <a:pt x="162" y="194"/>
                      <a:pt x="162" y="194"/>
                      <a:pt x="162" y="194"/>
                    </a:cubicBezTo>
                    <a:cubicBezTo>
                      <a:pt x="162" y="0"/>
                      <a:pt x="162" y="0"/>
                      <a:pt x="162" y="0"/>
                    </a:cubicBezTo>
                    <a:cubicBezTo>
                      <a:pt x="148" y="5"/>
                      <a:pt x="136" y="15"/>
                      <a:pt x="128" y="28"/>
                    </a:cubicBezTo>
                    <a:close/>
                    <a:moveTo>
                      <a:pt x="134" y="107"/>
                    </a:moveTo>
                    <a:cubicBezTo>
                      <a:pt x="134" y="107"/>
                      <a:pt x="134" y="107"/>
                      <a:pt x="134" y="106"/>
                    </a:cubicBezTo>
                    <a:cubicBezTo>
                      <a:pt x="134" y="107"/>
                      <a:pt x="134" y="107"/>
                      <a:pt x="134" y="10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13" tIns="60956" rIns="121913" bIns="60956" numCol="1" anchor="t" anchorCtr="0" compatLnSpc="1"/>
              <a:lstStyle/>
              <a:p>
                <a:pPr>
                  <a:lnSpc>
                    <a:spcPct val="120000"/>
                  </a:lnSpc>
                </a:pPr>
                <a:endParaRPr lang="en-US" sz="700" dirty="0">
                  <a:solidFill>
                    <a:srgbClr val="7F7F7F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+mn-ea"/>
                  <a:sym typeface="FZHei-B01S" panose="02010601030101010101" pitchFamily="2" charset="-122"/>
                </a:endParaRPr>
              </a:p>
            </p:txBody>
          </p:sp>
          <p:sp>
            <p:nvSpPr>
              <p:cNvPr id="49" name="Freeform 8">
                <a:extLst>
                  <a:ext uri="{FF2B5EF4-FFF2-40B4-BE49-F238E27FC236}">
                    <a16:creationId xmlns:a16="http://schemas.microsoft.com/office/drawing/2014/main" id="{95956E71-E75E-D645-AF39-2E06E9E2C73C}"/>
                  </a:ext>
                </a:extLst>
              </p:cNvPr>
              <p:cNvSpPr/>
              <p:nvPr/>
            </p:nvSpPr>
            <p:spPr bwMode="auto">
              <a:xfrm>
                <a:off x="1296438" y="2184398"/>
                <a:ext cx="582613" cy="749300"/>
              </a:xfrm>
              <a:custGeom>
                <a:avLst/>
                <a:gdLst/>
                <a:ahLst/>
                <a:cxnLst>
                  <a:cxn ang="0">
                    <a:pos x="90" y="65"/>
                  </a:cxn>
                  <a:cxn ang="0">
                    <a:pos x="23" y="0"/>
                  </a:cxn>
                  <a:cxn ang="0">
                    <a:pos x="1" y="4"/>
                  </a:cxn>
                  <a:cxn ang="0">
                    <a:pos x="0" y="4"/>
                  </a:cxn>
                  <a:cxn ang="0">
                    <a:pos x="0" y="198"/>
                  </a:cxn>
                  <a:cxn ang="0">
                    <a:pos x="1" y="198"/>
                  </a:cxn>
                  <a:cxn ang="0">
                    <a:pos x="81" y="198"/>
                  </a:cxn>
                  <a:cxn ang="0">
                    <a:pos x="88" y="199"/>
                  </a:cxn>
                  <a:cxn ang="0">
                    <a:pos x="155" y="132"/>
                  </a:cxn>
                  <a:cxn ang="0">
                    <a:pos x="90" y="65"/>
                  </a:cxn>
                </a:cxnLst>
                <a:rect l="0" t="0" r="r" b="b"/>
                <a:pathLst>
                  <a:path w="155" h="199">
                    <a:moveTo>
                      <a:pt x="90" y="65"/>
                    </a:moveTo>
                    <a:cubicBezTo>
                      <a:pt x="89" y="29"/>
                      <a:pt x="60" y="0"/>
                      <a:pt x="23" y="0"/>
                    </a:cubicBezTo>
                    <a:cubicBezTo>
                      <a:pt x="15" y="0"/>
                      <a:pt x="8" y="1"/>
                      <a:pt x="1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198"/>
                      <a:pt x="0" y="198"/>
                      <a:pt x="0" y="198"/>
                    </a:cubicBezTo>
                    <a:cubicBezTo>
                      <a:pt x="1" y="198"/>
                      <a:pt x="1" y="198"/>
                      <a:pt x="1" y="198"/>
                    </a:cubicBezTo>
                    <a:cubicBezTo>
                      <a:pt x="81" y="198"/>
                      <a:pt x="81" y="198"/>
                      <a:pt x="81" y="198"/>
                    </a:cubicBezTo>
                    <a:cubicBezTo>
                      <a:pt x="83" y="199"/>
                      <a:pt x="85" y="199"/>
                      <a:pt x="88" y="199"/>
                    </a:cubicBezTo>
                    <a:cubicBezTo>
                      <a:pt x="125" y="199"/>
                      <a:pt x="155" y="169"/>
                      <a:pt x="155" y="132"/>
                    </a:cubicBezTo>
                    <a:cubicBezTo>
                      <a:pt x="155" y="95"/>
                      <a:pt x="126" y="66"/>
                      <a:pt x="90" y="6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13" tIns="60956" rIns="121913" bIns="60956" numCol="1" anchor="t" anchorCtr="0" compatLnSpc="1"/>
              <a:lstStyle/>
              <a:p>
                <a:pPr>
                  <a:lnSpc>
                    <a:spcPct val="120000"/>
                  </a:lnSpc>
                </a:pPr>
                <a:endParaRPr lang="en-US" sz="700" dirty="0">
                  <a:solidFill>
                    <a:srgbClr val="7F7F7F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+mn-ea"/>
                  <a:sym typeface="FZHei-B01S" panose="02010601030101010101" pitchFamily="2" charset="-122"/>
                </a:endParaRPr>
              </a:p>
            </p:txBody>
          </p:sp>
        </p:grp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0D9E8C2E-BBDB-9947-9A23-F8ACBBE28812}"/>
              </a:ext>
            </a:extLst>
          </p:cNvPr>
          <p:cNvGrpSpPr/>
          <p:nvPr/>
        </p:nvGrpSpPr>
        <p:grpSpPr>
          <a:xfrm>
            <a:off x="495664" y="1143893"/>
            <a:ext cx="3067199" cy="529463"/>
            <a:chOff x="6122676" y="2271370"/>
            <a:chExt cx="3067199" cy="529463"/>
          </a:xfrm>
        </p:grpSpPr>
        <p:sp>
          <p:nvSpPr>
            <p:cNvPr id="115" name="Freeform 46">
              <a:extLst>
                <a:ext uri="{FF2B5EF4-FFF2-40B4-BE49-F238E27FC236}">
                  <a16:creationId xmlns:a16="http://schemas.microsoft.com/office/drawing/2014/main" id="{52AD8361-F8BE-3E41-8C7E-B831B722D45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22676" y="2271370"/>
              <a:ext cx="529463" cy="529463"/>
            </a:xfrm>
            <a:custGeom>
              <a:avLst/>
              <a:gdLst/>
              <a:ahLst/>
              <a:cxnLst>
                <a:cxn ang="0">
                  <a:pos x="55" y="44"/>
                </a:cxn>
                <a:cxn ang="0">
                  <a:pos x="44" y="55"/>
                </a:cxn>
                <a:cxn ang="0">
                  <a:pos x="10" y="55"/>
                </a:cxn>
                <a:cxn ang="0">
                  <a:pos x="0" y="44"/>
                </a:cxn>
                <a:cxn ang="0">
                  <a:pos x="0" y="10"/>
                </a:cxn>
                <a:cxn ang="0">
                  <a:pos x="10" y="0"/>
                </a:cxn>
                <a:cxn ang="0">
                  <a:pos x="44" y="0"/>
                </a:cxn>
                <a:cxn ang="0">
                  <a:pos x="55" y="10"/>
                </a:cxn>
                <a:cxn ang="0">
                  <a:pos x="55" y="44"/>
                </a:cxn>
                <a:cxn ang="0">
                  <a:pos x="46" y="20"/>
                </a:cxn>
                <a:cxn ang="0">
                  <a:pos x="46" y="17"/>
                </a:cxn>
                <a:cxn ang="0">
                  <a:pos x="42" y="13"/>
                </a:cxn>
                <a:cxn ang="0">
                  <a:pos x="39" y="13"/>
                </a:cxn>
                <a:cxn ang="0">
                  <a:pos x="23" y="30"/>
                </a:cxn>
                <a:cxn ang="0">
                  <a:pos x="15" y="22"/>
                </a:cxn>
                <a:cxn ang="0">
                  <a:pos x="12" y="22"/>
                </a:cxn>
                <a:cxn ang="0">
                  <a:pos x="8" y="26"/>
                </a:cxn>
                <a:cxn ang="0">
                  <a:pos x="8" y="29"/>
                </a:cxn>
                <a:cxn ang="0">
                  <a:pos x="21" y="42"/>
                </a:cxn>
                <a:cxn ang="0">
                  <a:pos x="24" y="42"/>
                </a:cxn>
                <a:cxn ang="0">
                  <a:pos x="46" y="20"/>
                </a:cxn>
              </a:cxnLst>
              <a:rect l="0" t="0" r="r" b="b"/>
              <a:pathLst>
                <a:path w="55" h="55">
                  <a:moveTo>
                    <a:pt x="55" y="44"/>
                  </a:moveTo>
                  <a:cubicBezTo>
                    <a:pt x="55" y="50"/>
                    <a:pt x="50" y="55"/>
                    <a:pt x="44" y="55"/>
                  </a:cubicBezTo>
                  <a:cubicBezTo>
                    <a:pt x="10" y="55"/>
                    <a:pt x="10" y="55"/>
                    <a:pt x="10" y="55"/>
                  </a:cubicBezTo>
                  <a:cubicBezTo>
                    <a:pt x="4" y="55"/>
                    <a:pt x="0" y="50"/>
                    <a:pt x="0" y="44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4" y="0"/>
                    <a:pt x="10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50" y="0"/>
                    <a:pt x="55" y="5"/>
                    <a:pt x="55" y="10"/>
                  </a:cubicBezTo>
                  <a:lnTo>
                    <a:pt x="55" y="44"/>
                  </a:lnTo>
                  <a:close/>
                  <a:moveTo>
                    <a:pt x="46" y="20"/>
                  </a:moveTo>
                  <a:cubicBezTo>
                    <a:pt x="47" y="19"/>
                    <a:pt x="47" y="17"/>
                    <a:pt x="46" y="17"/>
                  </a:cubicBezTo>
                  <a:cubicBezTo>
                    <a:pt x="42" y="13"/>
                    <a:pt x="42" y="13"/>
                    <a:pt x="42" y="13"/>
                  </a:cubicBezTo>
                  <a:cubicBezTo>
                    <a:pt x="42" y="12"/>
                    <a:pt x="40" y="12"/>
                    <a:pt x="39" y="13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4" y="21"/>
                    <a:pt x="13" y="21"/>
                    <a:pt x="12" y="22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7" y="27"/>
                    <a:pt x="7" y="28"/>
                    <a:pt x="8" y="29"/>
                  </a:cubicBezTo>
                  <a:cubicBezTo>
                    <a:pt x="21" y="42"/>
                    <a:pt x="21" y="42"/>
                    <a:pt x="21" y="42"/>
                  </a:cubicBezTo>
                  <a:cubicBezTo>
                    <a:pt x="22" y="43"/>
                    <a:pt x="23" y="43"/>
                    <a:pt x="24" y="42"/>
                  </a:cubicBezTo>
                  <a:lnTo>
                    <a:pt x="46" y="20"/>
                  </a:lnTo>
                  <a:close/>
                </a:path>
              </a:pathLst>
            </a:custGeom>
            <a:solidFill>
              <a:srgbClr val="B2C248"/>
            </a:solidFill>
            <a:ln w="9525">
              <a:noFill/>
              <a:round/>
            </a:ln>
          </p:spPr>
          <p:txBody>
            <a:bodyPr vert="horz" wrap="square" lIns="121913" tIns="60956" rIns="121913" bIns="60956" numCol="1" anchor="t" anchorCtr="0" compatLnSpc="1"/>
            <a:lstStyle/>
            <a:p>
              <a:pPr>
                <a:lnSpc>
                  <a:spcPct val="120000"/>
                </a:lnSpc>
              </a:pPr>
              <a:endParaRPr lang="en-US" sz="700" dirty="0">
                <a:solidFill>
                  <a:srgbClr val="7F7F7F"/>
                </a:solidFill>
                <a:latin typeface="Cambria" panose="02040503050406030204" pitchFamily="18" charset="0"/>
                <a:ea typeface="Cambria" panose="02040503050406030204" pitchFamily="18" charset="0"/>
                <a:cs typeface="+mn-ea"/>
                <a:sym typeface="FZHei-B01S" panose="02010601030101010101" pitchFamily="2" charset="-122"/>
              </a:endParaRPr>
            </a:p>
          </p:txBody>
        </p:sp>
        <p:sp>
          <p:nvSpPr>
            <p:cNvPr id="121" name="矩形 120">
              <a:extLst>
                <a:ext uri="{FF2B5EF4-FFF2-40B4-BE49-F238E27FC236}">
                  <a16:creationId xmlns:a16="http://schemas.microsoft.com/office/drawing/2014/main" id="{467C9BEB-AE7B-B344-B6EA-04FF27F8CCDB}"/>
                </a:ext>
              </a:extLst>
            </p:cNvPr>
            <p:cNvSpPr/>
            <p:nvPr/>
          </p:nvSpPr>
          <p:spPr>
            <a:xfrm>
              <a:off x="6697516" y="2271370"/>
              <a:ext cx="2492359" cy="42768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2000" b="1" dirty="0">
                  <a:solidFill>
                    <a:schemeClr val="tx1">
                      <a:lumMod val="7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Arial" panose="020B0604020202020204" pitchFamily="34" charset="0"/>
                  <a:sym typeface="FZHei-B01S" panose="02010601030101010101" pitchFamily="2" charset="-122"/>
                </a:rPr>
                <a:t>Data Collection</a:t>
              </a:r>
              <a:endParaRPr lang="zh-CN" altLang="en-US" sz="2000" b="1" dirty="0">
                <a:solidFill>
                  <a:schemeClr val="tx1">
                    <a:lumMod val="75000"/>
                  </a:schemeClr>
                </a:solidFill>
                <a:latin typeface="Cambria" panose="02040503050406030204" pitchFamily="18" charset="0"/>
                <a:ea typeface="微软雅黑" panose="020B0503020204020204" pitchFamily="34" charset="-122"/>
                <a:cs typeface="Arial" panose="020B0604020202020204" pitchFamily="34" charset="0"/>
                <a:sym typeface="FZHei-B01S" panose="02010601030101010101" pitchFamily="2" charset="-122"/>
              </a:endParaRPr>
            </a:p>
          </p:txBody>
        </p:sp>
      </p:grpSp>
      <p:grpSp>
        <p:nvGrpSpPr>
          <p:cNvPr id="134" name="组合 133">
            <a:extLst>
              <a:ext uri="{FF2B5EF4-FFF2-40B4-BE49-F238E27FC236}">
                <a16:creationId xmlns:a16="http://schemas.microsoft.com/office/drawing/2014/main" id="{667ED158-181E-AB4A-A7F2-3791B40A5BC6}"/>
              </a:ext>
            </a:extLst>
          </p:cNvPr>
          <p:cNvGrpSpPr/>
          <p:nvPr/>
        </p:nvGrpSpPr>
        <p:grpSpPr>
          <a:xfrm>
            <a:off x="554396" y="1913827"/>
            <a:ext cx="3546389" cy="1754326"/>
            <a:chOff x="6122676" y="3197797"/>
            <a:chExt cx="3546389" cy="1754326"/>
          </a:xfrm>
        </p:grpSpPr>
        <p:sp>
          <p:nvSpPr>
            <p:cNvPr id="135" name="Freeform 46">
              <a:extLst>
                <a:ext uri="{FF2B5EF4-FFF2-40B4-BE49-F238E27FC236}">
                  <a16:creationId xmlns:a16="http://schemas.microsoft.com/office/drawing/2014/main" id="{4BCF87B1-5B15-724A-AAAF-D051307FA54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22676" y="3249204"/>
              <a:ext cx="276020" cy="276020"/>
            </a:xfrm>
            <a:custGeom>
              <a:avLst/>
              <a:gdLst/>
              <a:ahLst/>
              <a:cxnLst>
                <a:cxn ang="0">
                  <a:pos x="55" y="44"/>
                </a:cxn>
                <a:cxn ang="0">
                  <a:pos x="44" y="55"/>
                </a:cxn>
                <a:cxn ang="0">
                  <a:pos x="10" y="55"/>
                </a:cxn>
                <a:cxn ang="0">
                  <a:pos x="0" y="44"/>
                </a:cxn>
                <a:cxn ang="0">
                  <a:pos x="0" y="10"/>
                </a:cxn>
                <a:cxn ang="0">
                  <a:pos x="10" y="0"/>
                </a:cxn>
                <a:cxn ang="0">
                  <a:pos x="44" y="0"/>
                </a:cxn>
                <a:cxn ang="0">
                  <a:pos x="55" y="10"/>
                </a:cxn>
                <a:cxn ang="0">
                  <a:pos x="55" y="44"/>
                </a:cxn>
                <a:cxn ang="0">
                  <a:pos x="46" y="20"/>
                </a:cxn>
                <a:cxn ang="0">
                  <a:pos x="46" y="17"/>
                </a:cxn>
                <a:cxn ang="0">
                  <a:pos x="42" y="13"/>
                </a:cxn>
                <a:cxn ang="0">
                  <a:pos x="39" y="13"/>
                </a:cxn>
                <a:cxn ang="0">
                  <a:pos x="23" y="30"/>
                </a:cxn>
                <a:cxn ang="0">
                  <a:pos x="15" y="22"/>
                </a:cxn>
                <a:cxn ang="0">
                  <a:pos x="12" y="22"/>
                </a:cxn>
                <a:cxn ang="0">
                  <a:pos x="8" y="26"/>
                </a:cxn>
                <a:cxn ang="0">
                  <a:pos x="8" y="29"/>
                </a:cxn>
                <a:cxn ang="0">
                  <a:pos x="21" y="42"/>
                </a:cxn>
                <a:cxn ang="0">
                  <a:pos x="24" y="42"/>
                </a:cxn>
                <a:cxn ang="0">
                  <a:pos x="46" y="20"/>
                </a:cxn>
              </a:cxnLst>
              <a:rect l="0" t="0" r="r" b="b"/>
              <a:pathLst>
                <a:path w="55" h="55">
                  <a:moveTo>
                    <a:pt x="55" y="44"/>
                  </a:moveTo>
                  <a:cubicBezTo>
                    <a:pt x="55" y="50"/>
                    <a:pt x="50" y="55"/>
                    <a:pt x="44" y="55"/>
                  </a:cubicBezTo>
                  <a:cubicBezTo>
                    <a:pt x="10" y="55"/>
                    <a:pt x="10" y="55"/>
                    <a:pt x="10" y="55"/>
                  </a:cubicBezTo>
                  <a:cubicBezTo>
                    <a:pt x="4" y="55"/>
                    <a:pt x="0" y="50"/>
                    <a:pt x="0" y="44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4" y="0"/>
                    <a:pt x="10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50" y="0"/>
                    <a:pt x="55" y="5"/>
                    <a:pt x="55" y="10"/>
                  </a:cubicBezTo>
                  <a:lnTo>
                    <a:pt x="55" y="44"/>
                  </a:lnTo>
                  <a:close/>
                  <a:moveTo>
                    <a:pt x="46" y="20"/>
                  </a:moveTo>
                  <a:cubicBezTo>
                    <a:pt x="47" y="19"/>
                    <a:pt x="47" y="17"/>
                    <a:pt x="46" y="17"/>
                  </a:cubicBezTo>
                  <a:cubicBezTo>
                    <a:pt x="42" y="13"/>
                    <a:pt x="42" y="13"/>
                    <a:pt x="42" y="13"/>
                  </a:cubicBezTo>
                  <a:cubicBezTo>
                    <a:pt x="42" y="12"/>
                    <a:pt x="40" y="12"/>
                    <a:pt x="39" y="13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4" y="21"/>
                    <a:pt x="13" y="21"/>
                    <a:pt x="12" y="22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7" y="27"/>
                    <a:pt x="7" y="28"/>
                    <a:pt x="8" y="29"/>
                  </a:cubicBezTo>
                  <a:cubicBezTo>
                    <a:pt x="21" y="42"/>
                    <a:pt x="21" y="42"/>
                    <a:pt x="21" y="42"/>
                  </a:cubicBezTo>
                  <a:cubicBezTo>
                    <a:pt x="22" y="43"/>
                    <a:pt x="23" y="43"/>
                    <a:pt x="24" y="42"/>
                  </a:cubicBezTo>
                  <a:lnTo>
                    <a:pt x="46" y="2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</a:ln>
          </p:spPr>
          <p:txBody>
            <a:bodyPr vert="horz" wrap="square" lIns="121913" tIns="60956" rIns="121913" bIns="60956" numCol="1" anchor="t" anchorCtr="0" compatLnSpc="1"/>
            <a:lstStyle/>
            <a:p>
              <a:pPr>
                <a:lnSpc>
                  <a:spcPct val="120000"/>
                </a:lnSpc>
              </a:pPr>
              <a:endParaRPr lang="en-US" sz="700" dirty="0">
                <a:solidFill>
                  <a:srgbClr val="7F7F7F"/>
                </a:solidFill>
                <a:latin typeface="Cambria" panose="02040503050406030204" pitchFamily="18" charset="0"/>
                <a:ea typeface="Cambria" panose="02040503050406030204" pitchFamily="18" charset="0"/>
                <a:cs typeface="+mn-ea"/>
                <a:sym typeface="FZHei-B01S" panose="02010601030101010101" pitchFamily="2" charset="-122"/>
              </a:endParaRPr>
            </a:p>
          </p:txBody>
        </p:sp>
        <p:sp>
          <p:nvSpPr>
            <p:cNvPr id="136" name="矩形 135">
              <a:extLst>
                <a:ext uri="{FF2B5EF4-FFF2-40B4-BE49-F238E27FC236}">
                  <a16:creationId xmlns:a16="http://schemas.microsoft.com/office/drawing/2014/main" id="{47E6C8B9-D0CC-0348-9913-EFC55A5649E1}"/>
                </a:ext>
              </a:extLst>
            </p:cNvPr>
            <p:cNvSpPr/>
            <p:nvPr/>
          </p:nvSpPr>
          <p:spPr>
            <a:xfrm>
              <a:off x="6423988" y="3197797"/>
              <a:ext cx="3245077" cy="1754326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fontAlgn="base"/>
              <a:r>
                <a:rPr lang="en-US" altLang="zh-CN" dirty="0">
                  <a:latin typeface="Cambria" panose="02040503050406030204" pitchFamily="18" charset="0"/>
                  <a:ea typeface="Cambria" panose="02040503050406030204" pitchFamily="18" charset="0"/>
                  <a:cs typeface="Arial" panose="020B0604020202020204" pitchFamily="34" charset="0"/>
                </a:rPr>
                <a:t>Historical data on avocado prices and sales volume in multiple US markets (</a:t>
              </a:r>
              <a:r>
                <a:rPr lang="en-US" altLang="zh-CN" b="1" dirty="0">
                  <a:solidFill>
                    <a:srgbClr val="95A23D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Arial" panose="020B0604020202020204" pitchFamily="34" charset="0"/>
                  <a:hlinkClick r:id="rId2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from Kaggle</a:t>
              </a:r>
              <a:r>
                <a:rPr lang="en-US" altLang="zh-CN" dirty="0">
                  <a:latin typeface="Cambria" panose="02040503050406030204" pitchFamily="18" charset="0"/>
                  <a:ea typeface="Cambria" panose="02040503050406030204" pitchFamily="18" charset="0"/>
                  <a:cs typeface="Arial" panose="020B0604020202020204" pitchFamily="34" charset="0"/>
                </a:rPr>
                <a:t>)</a:t>
              </a:r>
            </a:p>
            <a:p>
              <a:pPr fontAlgn="base"/>
              <a:endParaRPr lang="en-US" altLang="zh-CN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endParaRPr>
            </a:p>
            <a:p>
              <a:pPr fontAlgn="base"/>
              <a:endParaRPr lang="en-US" altLang="zh-CN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37" name="组合 136">
            <a:extLst>
              <a:ext uri="{FF2B5EF4-FFF2-40B4-BE49-F238E27FC236}">
                <a16:creationId xmlns:a16="http://schemas.microsoft.com/office/drawing/2014/main" id="{52343F76-6B18-C044-9FA8-2D92A1CB7E57}"/>
              </a:ext>
            </a:extLst>
          </p:cNvPr>
          <p:cNvGrpSpPr/>
          <p:nvPr/>
        </p:nvGrpSpPr>
        <p:grpSpPr>
          <a:xfrm>
            <a:off x="8494005" y="1141039"/>
            <a:ext cx="3701106" cy="529463"/>
            <a:chOff x="6122676" y="2271370"/>
            <a:chExt cx="3701106" cy="529463"/>
          </a:xfrm>
        </p:grpSpPr>
        <p:sp>
          <p:nvSpPr>
            <p:cNvPr id="138" name="Freeform 46">
              <a:extLst>
                <a:ext uri="{FF2B5EF4-FFF2-40B4-BE49-F238E27FC236}">
                  <a16:creationId xmlns:a16="http://schemas.microsoft.com/office/drawing/2014/main" id="{E685A773-BC3D-DA45-A685-04C9576AB7D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22676" y="2271370"/>
              <a:ext cx="529463" cy="529463"/>
            </a:xfrm>
            <a:custGeom>
              <a:avLst/>
              <a:gdLst/>
              <a:ahLst/>
              <a:cxnLst>
                <a:cxn ang="0">
                  <a:pos x="55" y="44"/>
                </a:cxn>
                <a:cxn ang="0">
                  <a:pos x="44" y="55"/>
                </a:cxn>
                <a:cxn ang="0">
                  <a:pos x="10" y="55"/>
                </a:cxn>
                <a:cxn ang="0">
                  <a:pos x="0" y="44"/>
                </a:cxn>
                <a:cxn ang="0">
                  <a:pos x="0" y="10"/>
                </a:cxn>
                <a:cxn ang="0">
                  <a:pos x="10" y="0"/>
                </a:cxn>
                <a:cxn ang="0">
                  <a:pos x="44" y="0"/>
                </a:cxn>
                <a:cxn ang="0">
                  <a:pos x="55" y="10"/>
                </a:cxn>
                <a:cxn ang="0">
                  <a:pos x="55" y="44"/>
                </a:cxn>
                <a:cxn ang="0">
                  <a:pos x="46" y="20"/>
                </a:cxn>
                <a:cxn ang="0">
                  <a:pos x="46" y="17"/>
                </a:cxn>
                <a:cxn ang="0">
                  <a:pos x="42" y="13"/>
                </a:cxn>
                <a:cxn ang="0">
                  <a:pos x="39" y="13"/>
                </a:cxn>
                <a:cxn ang="0">
                  <a:pos x="23" y="30"/>
                </a:cxn>
                <a:cxn ang="0">
                  <a:pos x="15" y="22"/>
                </a:cxn>
                <a:cxn ang="0">
                  <a:pos x="12" y="22"/>
                </a:cxn>
                <a:cxn ang="0">
                  <a:pos x="8" y="26"/>
                </a:cxn>
                <a:cxn ang="0">
                  <a:pos x="8" y="29"/>
                </a:cxn>
                <a:cxn ang="0">
                  <a:pos x="21" y="42"/>
                </a:cxn>
                <a:cxn ang="0">
                  <a:pos x="24" y="42"/>
                </a:cxn>
                <a:cxn ang="0">
                  <a:pos x="46" y="20"/>
                </a:cxn>
              </a:cxnLst>
              <a:rect l="0" t="0" r="r" b="b"/>
              <a:pathLst>
                <a:path w="55" h="55">
                  <a:moveTo>
                    <a:pt x="55" y="44"/>
                  </a:moveTo>
                  <a:cubicBezTo>
                    <a:pt x="55" y="50"/>
                    <a:pt x="50" y="55"/>
                    <a:pt x="44" y="55"/>
                  </a:cubicBezTo>
                  <a:cubicBezTo>
                    <a:pt x="10" y="55"/>
                    <a:pt x="10" y="55"/>
                    <a:pt x="10" y="55"/>
                  </a:cubicBezTo>
                  <a:cubicBezTo>
                    <a:pt x="4" y="55"/>
                    <a:pt x="0" y="50"/>
                    <a:pt x="0" y="44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4" y="0"/>
                    <a:pt x="10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50" y="0"/>
                    <a:pt x="55" y="5"/>
                    <a:pt x="55" y="10"/>
                  </a:cubicBezTo>
                  <a:lnTo>
                    <a:pt x="55" y="44"/>
                  </a:lnTo>
                  <a:close/>
                  <a:moveTo>
                    <a:pt x="46" y="20"/>
                  </a:moveTo>
                  <a:cubicBezTo>
                    <a:pt x="47" y="19"/>
                    <a:pt x="47" y="17"/>
                    <a:pt x="46" y="17"/>
                  </a:cubicBezTo>
                  <a:cubicBezTo>
                    <a:pt x="42" y="13"/>
                    <a:pt x="42" y="13"/>
                    <a:pt x="42" y="13"/>
                  </a:cubicBezTo>
                  <a:cubicBezTo>
                    <a:pt x="42" y="12"/>
                    <a:pt x="40" y="12"/>
                    <a:pt x="39" y="13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4" y="21"/>
                    <a:pt x="13" y="21"/>
                    <a:pt x="12" y="22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7" y="27"/>
                    <a:pt x="7" y="28"/>
                    <a:pt x="8" y="29"/>
                  </a:cubicBezTo>
                  <a:cubicBezTo>
                    <a:pt x="21" y="42"/>
                    <a:pt x="21" y="42"/>
                    <a:pt x="21" y="42"/>
                  </a:cubicBezTo>
                  <a:cubicBezTo>
                    <a:pt x="22" y="43"/>
                    <a:pt x="23" y="43"/>
                    <a:pt x="24" y="42"/>
                  </a:cubicBezTo>
                  <a:lnTo>
                    <a:pt x="46" y="20"/>
                  </a:lnTo>
                  <a:close/>
                </a:path>
              </a:pathLst>
            </a:custGeom>
            <a:solidFill>
              <a:srgbClr val="B2C248"/>
            </a:solidFill>
            <a:ln w="9525">
              <a:noFill/>
              <a:round/>
            </a:ln>
          </p:spPr>
          <p:txBody>
            <a:bodyPr vert="horz" wrap="square" lIns="121913" tIns="60956" rIns="121913" bIns="60956" numCol="1" anchor="t" anchorCtr="0" compatLnSpc="1"/>
            <a:lstStyle/>
            <a:p>
              <a:pPr>
                <a:lnSpc>
                  <a:spcPct val="120000"/>
                </a:lnSpc>
              </a:pPr>
              <a:endParaRPr lang="en-US" sz="700" dirty="0">
                <a:solidFill>
                  <a:srgbClr val="7F7F7F"/>
                </a:solidFill>
                <a:latin typeface="Cambria" panose="02040503050406030204" pitchFamily="18" charset="0"/>
                <a:ea typeface="Cambria" panose="02040503050406030204" pitchFamily="18" charset="0"/>
                <a:cs typeface="+mn-ea"/>
                <a:sym typeface="FZHei-B01S" panose="02010601030101010101" pitchFamily="2" charset="-122"/>
              </a:endParaRPr>
            </a:p>
          </p:txBody>
        </p:sp>
        <p:sp>
          <p:nvSpPr>
            <p:cNvPr id="139" name="矩形 138">
              <a:extLst>
                <a:ext uri="{FF2B5EF4-FFF2-40B4-BE49-F238E27FC236}">
                  <a16:creationId xmlns:a16="http://schemas.microsoft.com/office/drawing/2014/main" id="{6EB29D0D-FD19-C547-9ED6-C588A35583C2}"/>
                </a:ext>
              </a:extLst>
            </p:cNvPr>
            <p:cNvSpPr/>
            <p:nvPr/>
          </p:nvSpPr>
          <p:spPr>
            <a:xfrm>
              <a:off x="6701589" y="2288725"/>
              <a:ext cx="3122193" cy="42768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2000" b="1" dirty="0">
                  <a:solidFill>
                    <a:schemeClr val="tx1">
                      <a:lumMod val="7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Arial" panose="020B0604020202020204" pitchFamily="34" charset="0"/>
                  <a:sym typeface="FZHei-B01S" panose="02010601030101010101" pitchFamily="2" charset="-122"/>
                </a:rPr>
                <a:t>Models &amp; Analysis</a:t>
              </a:r>
              <a:endParaRPr lang="zh-CN" altLang="en-US" sz="2000" b="1" dirty="0">
                <a:solidFill>
                  <a:schemeClr val="tx1">
                    <a:lumMod val="75000"/>
                  </a:schemeClr>
                </a:solidFill>
                <a:latin typeface="Cambria" panose="02040503050406030204" pitchFamily="18" charset="0"/>
                <a:ea typeface="微软雅黑" panose="020B0503020204020204" pitchFamily="34" charset="-122"/>
                <a:cs typeface="Arial" panose="020B0604020202020204" pitchFamily="34" charset="0"/>
                <a:sym typeface="FZHei-B01S" panose="02010601030101010101" pitchFamily="2" charset="-122"/>
              </a:endParaRPr>
            </a:p>
          </p:txBody>
        </p:sp>
      </p:grpSp>
      <p:grpSp>
        <p:nvGrpSpPr>
          <p:cNvPr id="140" name="组合 139">
            <a:extLst>
              <a:ext uri="{FF2B5EF4-FFF2-40B4-BE49-F238E27FC236}">
                <a16:creationId xmlns:a16="http://schemas.microsoft.com/office/drawing/2014/main" id="{D65694CA-736D-9C43-A3CD-2C71BF702BFE}"/>
              </a:ext>
            </a:extLst>
          </p:cNvPr>
          <p:cNvGrpSpPr/>
          <p:nvPr/>
        </p:nvGrpSpPr>
        <p:grpSpPr>
          <a:xfrm>
            <a:off x="8681715" y="2017933"/>
            <a:ext cx="3013621" cy="369332"/>
            <a:chOff x="6122676" y="3200096"/>
            <a:chExt cx="3013621" cy="369332"/>
          </a:xfrm>
        </p:grpSpPr>
        <p:sp>
          <p:nvSpPr>
            <p:cNvPr id="141" name="Freeform 46">
              <a:extLst>
                <a:ext uri="{FF2B5EF4-FFF2-40B4-BE49-F238E27FC236}">
                  <a16:creationId xmlns:a16="http://schemas.microsoft.com/office/drawing/2014/main" id="{1E8C19E6-C446-FA4D-B8E0-BD0AC113B10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22676" y="3249204"/>
              <a:ext cx="276020" cy="276020"/>
            </a:xfrm>
            <a:custGeom>
              <a:avLst/>
              <a:gdLst/>
              <a:ahLst/>
              <a:cxnLst>
                <a:cxn ang="0">
                  <a:pos x="55" y="44"/>
                </a:cxn>
                <a:cxn ang="0">
                  <a:pos x="44" y="55"/>
                </a:cxn>
                <a:cxn ang="0">
                  <a:pos x="10" y="55"/>
                </a:cxn>
                <a:cxn ang="0">
                  <a:pos x="0" y="44"/>
                </a:cxn>
                <a:cxn ang="0">
                  <a:pos x="0" y="10"/>
                </a:cxn>
                <a:cxn ang="0">
                  <a:pos x="10" y="0"/>
                </a:cxn>
                <a:cxn ang="0">
                  <a:pos x="44" y="0"/>
                </a:cxn>
                <a:cxn ang="0">
                  <a:pos x="55" y="10"/>
                </a:cxn>
                <a:cxn ang="0">
                  <a:pos x="55" y="44"/>
                </a:cxn>
                <a:cxn ang="0">
                  <a:pos x="46" y="20"/>
                </a:cxn>
                <a:cxn ang="0">
                  <a:pos x="46" y="17"/>
                </a:cxn>
                <a:cxn ang="0">
                  <a:pos x="42" y="13"/>
                </a:cxn>
                <a:cxn ang="0">
                  <a:pos x="39" y="13"/>
                </a:cxn>
                <a:cxn ang="0">
                  <a:pos x="23" y="30"/>
                </a:cxn>
                <a:cxn ang="0">
                  <a:pos x="15" y="22"/>
                </a:cxn>
                <a:cxn ang="0">
                  <a:pos x="12" y="22"/>
                </a:cxn>
                <a:cxn ang="0">
                  <a:pos x="8" y="26"/>
                </a:cxn>
                <a:cxn ang="0">
                  <a:pos x="8" y="29"/>
                </a:cxn>
                <a:cxn ang="0">
                  <a:pos x="21" y="42"/>
                </a:cxn>
                <a:cxn ang="0">
                  <a:pos x="24" y="42"/>
                </a:cxn>
                <a:cxn ang="0">
                  <a:pos x="46" y="20"/>
                </a:cxn>
              </a:cxnLst>
              <a:rect l="0" t="0" r="r" b="b"/>
              <a:pathLst>
                <a:path w="55" h="55">
                  <a:moveTo>
                    <a:pt x="55" y="44"/>
                  </a:moveTo>
                  <a:cubicBezTo>
                    <a:pt x="55" y="50"/>
                    <a:pt x="50" y="55"/>
                    <a:pt x="44" y="55"/>
                  </a:cubicBezTo>
                  <a:cubicBezTo>
                    <a:pt x="10" y="55"/>
                    <a:pt x="10" y="55"/>
                    <a:pt x="10" y="55"/>
                  </a:cubicBezTo>
                  <a:cubicBezTo>
                    <a:pt x="4" y="55"/>
                    <a:pt x="0" y="50"/>
                    <a:pt x="0" y="44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4" y="0"/>
                    <a:pt x="10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50" y="0"/>
                    <a:pt x="55" y="5"/>
                    <a:pt x="55" y="10"/>
                  </a:cubicBezTo>
                  <a:lnTo>
                    <a:pt x="55" y="44"/>
                  </a:lnTo>
                  <a:close/>
                  <a:moveTo>
                    <a:pt x="46" y="20"/>
                  </a:moveTo>
                  <a:cubicBezTo>
                    <a:pt x="47" y="19"/>
                    <a:pt x="47" y="17"/>
                    <a:pt x="46" y="17"/>
                  </a:cubicBezTo>
                  <a:cubicBezTo>
                    <a:pt x="42" y="13"/>
                    <a:pt x="42" y="13"/>
                    <a:pt x="42" y="13"/>
                  </a:cubicBezTo>
                  <a:cubicBezTo>
                    <a:pt x="42" y="12"/>
                    <a:pt x="40" y="12"/>
                    <a:pt x="39" y="13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4" y="21"/>
                    <a:pt x="13" y="21"/>
                    <a:pt x="12" y="22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7" y="27"/>
                    <a:pt x="7" y="28"/>
                    <a:pt x="8" y="29"/>
                  </a:cubicBezTo>
                  <a:cubicBezTo>
                    <a:pt x="21" y="42"/>
                    <a:pt x="21" y="42"/>
                    <a:pt x="21" y="42"/>
                  </a:cubicBezTo>
                  <a:cubicBezTo>
                    <a:pt x="22" y="43"/>
                    <a:pt x="23" y="43"/>
                    <a:pt x="24" y="42"/>
                  </a:cubicBezTo>
                  <a:lnTo>
                    <a:pt x="46" y="2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</a:ln>
          </p:spPr>
          <p:txBody>
            <a:bodyPr vert="horz" wrap="square" lIns="121913" tIns="60956" rIns="121913" bIns="60956" numCol="1" anchor="t" anchorCtr="0" compatLnSpc="1"/>
            <a:lstStyle/>
            <a:p>
              <a:pPr>
                <a:lnSpc>
                  <a:spcPct val="120000"/>
                </a:lnSpc>
              </a:pPr>
              <a:endParaRPr lang="en-US" sz="700" dirty="0">
                <a:solidFill>
                  <a:srgbClr val="7F7F7F"/>
                </a:solidFill>
                <a:latin typeface="Cambria" panose="02040503050406030204" pitchFamily="18" charset="0"/>
                <a:ea typeface="Cambria" panose="02040503050406030204" pitchFamily="18" charset="0"/>
                <a:cs typeface="+mn-ea"/>
                <a:sym typeface="FZHei-B01S" panose="02010601030101010101" pitchFamily="2" charset="-122"/>
              </a:endParaRPr>
            </a:p>
          </p:txBody>
        </p:sp>
        <p:sp>
          <p:nvSpPr>
            <p:cNvPr id="142" name="矩形 141">
              <a:extLst>
                <a:ext uri="{FF2B5EF4-FFF2-40B4-BE49-F238E27FC236}">
                  <a16:creationId xmlns:a16="http://schemas.microsoft.com/office/drawing/2014/main" id="{45967E6F-30B4-3E4A-8C57-EE305D717B45}"/>
                </a:ext>
              </a:extLst>
            </p:cNvPr>
            <p:cNvSpPr/>
            <p:nvPr/>
          </p:nvSpPr>
          <p:spPr>
            <a:xfrm>
              <a:off x="6429320" y="3200096"/>
              <a:ext cx="2706977" cy="369332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fontAlgn="base"/>
              <a:r>
                <a:rPr lang="en-US" altLang="zh-CN" dirty="0">
                  <a:latin typeface="Cambria" panose="02040503050406030204" pitchFamily="18" charset="0"/>
                  <a:ea typeface="Cambria" panose="02040503050406030204" pitchFamily="18" charset="0"/>
                  <a:cs typeface="Arial" panose="020B0604020202020204" pitchFamily="34" charset="0"/>
                </a:rPr>
                <a:t>ARIMA and </a:t>
              </a:r>
              <a:r>
                <a:rPr lang="en-US" altLang="zh-CN" dirty="0">
                  <a:latin typeface="Cambria" panose="02040503050406030204" pitchFamily="18" charset="0"/>
                  <a:ea typeface="Cambria" panose="02040503050406030204" pitchFamily="18" charset="0"/>
                </a:rPr>
                <a:t>SARIMA</a:t>
              </a:r>
              <a:endParaRPr lang="en-US" altLang="zh-CN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43" name="组合 142">
            <a:extLst>
              <a:ext uri="{FF2B5EF4-FFF2-40B4-BE49-F238E27FC236}">
                <a16:creationId xmlns:a16="http://schemas.microsoft.com/office/drawing/2014/main" id="{B8E283B4-71DF-2F49-89F2-7CE9A150821F}"/>
              </a:ext>
            </a:extLst>
          </p:cNvPr>
          <p:cNvGrpSpPr/>
          <p:nvPr/>
        </p:nvGrpSpPr>
        <p:grpSpPr>
          <a:xfrm>
            <a:off x="8681715" y="2567010"/>
            <a:ext cx="3013621" cy="923330"/>
            <a:chOff x="6122676" y="3200096"/>
            <a:chExt cx="3013621" cy="923330"/>
          </a:xfrm>
        </p:grpSpPr>
        <p:sp>
          <p:nvSpPr>
            <p:cNvPr id="144" name="Freeform 46">
              <a:extLst>
                <a:ext uri="{FF2B5EF4-FFF2-40B4-BE49-F238E27FC236}">
                  <a16:creationId xmlns:a16="http://schemas.microsoft.com/office/drawing/2014/main" id="{C4491DCD-6221-A149-8962-A81441DE75B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22676" y="3249204"/>
              <a:ext cx="276020" cy="276020"/>
            </a:xfrm>
            <a:custGeom>
              <a:avLst/>
              <a:gdLst/>
              <a:ahLst/>
              <a:cxnLst>
                <a:cxn ang="0">
                  <a:pos x="55" y="44"/>
                </a:cxn>
                <a:cxn ang="0">
                  <a:pos x="44" y="55"/>
                </a:cxn>
                <a:cxn ang="0">
                  <a:pos x="10" y="55"/>
                </a:cxn>
                <a:cxn ang="0">
                  <a:pos x="0" y="44"/>
                </a:cxn>
                <a:cxn ang="0">
                  <a:pos x="0" y="10"/>
                </a:cxn>
                <a:cxn ang="0">
                  <a:pos x="10" y="0"/>
                </a:cxn>
                <a:cxn ang="0">
                  <a:pos x="44" y="0"/>
                </a:cxn>
                <a:cxn ang="0">
                  <a:pos x="55" y="10"/>
                </a:cxn>
                <a:cxn ang="0">
                  <a:pos x="55" y="44"/>
                </a:cxn>
                <a:cxn ang="0">
                  <a:pos x="46" y="20"/>
                </a:cxn>
                <a:cxn ang="0">
                  <a:pos x="46" y="17"/>
                </a:cxn>
                <a:cxn ang="0">
                  <a:pos x="42" y="13"/>
                </a:cxn>
                <a:cxn ang="0">
                  <a:pos x="39" y="13"/>
                </a:cxn>
                <a:cxn ang="0">
                  <a:pos x="23" y="30"/>
                </a:cxn>
                <a:cxn ang="0">
                  <a:pos x="15" y="22"/>
                </a:cxn>
                <a:cxn ang="0">
                  <a:pos x="12" y="22"/>
                </a:cxn>
                <a:cxn ang="0">
                  <a:pos x="8" y="26"/>
                </a:cxn>
                <a:cxn ang="0">
                  <a:pos x="8" y="29"/>
                </a:cxn>
                <a:cxn ang="0">
                  <a:pos x="21" y="42"/>
                </a:cxn>
                <a:cxn ang="0">
                  <a:pos x="24" y="42"/>
                </a:cxn>
                <a:cxn ang="0">
                  <a:pos x="46" y="20"/>
                </a:cxn>
              </a:cxnLst>
              <a:rect l="0" t="0" r="r" b="b"/>
              <a:pathLst>
                <a:path w="55" h="55">
                  <a:moveTo>
                    <a:pt x="55" y="44"/>
                  </a:moveTo>
                  <a:cubicBezTo>
                    <a:pt x="55" y="50"/>
                    <a:pt x="50" y="55"/>
                    <a:pt x="44" y="55"/>
                  </a:cubicBezTo>
                  <a:cubicBezTo>
                    <a:pt x="10" y="55"/>
                    <a:pt x="10" y="55"/>
                    <a:pt x="10" y="55"/>
                  </a:cubicBezTo>
                  <a:cubicBezTo>
                    <a:pt x="4" y="55"/>
                    <a:pt x="0" y="50"/>
                    <a:pt x="0" y="44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4" y="0"/>
                    <a:pt x="10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50" y="0"/>
                    <a:pt x="55" y="5"/>
                    <a:pt x="55" y="10"/>
                  </a:cubicBezTo>
                  <a:lnTo>
                    <a:pt x="55" y="44"/>
                  </a:lnTo>
                  <a:close/>
                  <a:moveTo>
                    <a:pt x="46" y="20"/>
                  </a:moveTo>
                  <a:cubicBezTo>
                    <a:pt x="47" y="19"/>
                    <a:pt x="47" y="17"/>
                    <a:pt x="46" y="17"/>
                  </a:cubicBezTo>
                  <a:cubicBezTo>
                    <a:pt x="42" y="13"/>
                    <a:pt x="42" y="13"/>
                    <a:pt x="42" y="13"/>
                  </a:cubicBezTo>
                  <a:cubicBezTo>
                    <a:pt x="42" y="12"/>
                    <a:pt x="40" y="12"/>
                    <a:pt x="39" y="13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4" y="21"/>
                    <a:pt x="13" y="21"/>
                    <a:pt x="12" y="22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7" y="27"/>
                    <a:pt x="7" y="28"/>
                    <a:pt x="8" y="29"/>
                  </a:cubicBezTo>
                  <a:cubicBezTo>
                    <a:pt x="21" y="42"/>
                    <a:pt x="21" y="42"/>
                    <a:pt x="21" y="42"/>
                  </a:cubicBezTo>
                  <a:cubicBezTo>
                    <a:pt x="22" y="43"/>
                    <a:pt x="23" y="43"/>
                    <a:pt x="24" y="42"/>
                  </a:cubicBezTo>
                  <a:lnTo>
                    <a:pt x="46" y="2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</a:ln>
          </p:spPr>
          <p:txBody>
            <a:bodyPr vert="horz" wrap="square" lIns="121913" tIns="60956" rIns="121913" bIns="60956" numCol="1" anchor="t" anchorCtr="0" compatLnSpc="1"/>
            <a:lstStyle/>
            <a:p>
              <a:pPr>
                <a:lnSpc>
                  <a:spcPct val="120000"/>
                </a:lnSpc>
              </a:pPr>
              <a:endParaRPr lang="en-US" sz="700" dirty="0">
                <a:solidFill>
                  <a:srgbClr val="7F7F7F"/>
                </a:solidFill>
                <a:latin typeface="Cambria" panose="02040503050406030204" pitchFamily="18" charset="0"/>
                <a:ea typeface="Cambria" panose="02040503050406030204" pitchFamily="18" charset="0"/>
                <a:cs typeface="+mn-ea"/>
                <a:sym typeface="FZHei-B01S" panose="02010601030101010101" pitchFamily="2" charset="-122"/>
              </a:endParaRPr>
            </a:p>
          </p:txBody>
        </p:sp>
        <p:sp>
          <p:nvSpPr>
            <p:cNvPr id="145" name="矩形 144">
              <a:extLst>
                <a:ext uri="{FF2B5EF4-FFF2-40B4-BE49-F238E27FC236}">
                  <a16:creationId xmlns:a16="http://schemas.microsoft.com/office/drawing/2014/main" id="{B0C496BC-7576-1043-A3ED-A322C2FB54D5}"/>
                </a:ext>
              </a:extLst>
            </p:cNvPr>
            <p:cNvSpPr/>
            <p:nvPr/>
          </p:nvSpPr>
          <p:spPr>
            <a:xfrm>
              <a:off x="6429320" y="3200096"/>
              <a:ext cx="2706977" cy="923330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fontAlgn="base"/>
              <a:r>
                <a:rPr lang="en-US" altLang="zh-CN" dirty="0">
                  <a:latin typeface="Cambria" panose="02040503050406030204" pitchFamily="18" charset="0"/>
                  <a:ea typeface="Cambria" panose="02040503050406030204" pitchFamily="18" charset="0"/>
                  <a:cs typeface="Arial" panose="020B0604020202020204" pitchFamily="34" charset="0"/>
                </a:rPr>
                <a:t>Time series trend forecast with multiple </a:t>
              </a:r>
              <a:br>
                <a:rPr lang="en-US" altLang="zh-CN" dirty="0">
                  <a:latin typeface="Cambria" panose="02040503050406030204" pitchFamily="18" charset="0"/>
                  <a:ea typeface="Cambria" panose="02040503050406030204" pitchFamily="18" charset="0"/>
                  <a:cs typeface="Arial" panose="020B0604020202020204" pitchFamily="34" charset="0"/>
                </a:rPr>
              </a:br>
              <a:r>
                <a:rPr lang="en-US" altLang="zh-CN" dirty="0">
                  <a:latin typeface="Cambria" panose="02040503050406030204" pitchFamily="18" charset="0"/>
                  <a:ea typeface="Cambria" panose="02040503050406030204" pitchFamily="18" charset="0"/>
                  <a:cs typeface="Arial" panose="020B0604020202020204" pitchFamily="34" charset="0"/>
                </a:rPr>
                <a:t>seasonality</a:t>
              </a:r>
            </a:p>
          </p:txBody>
        </p:sp>
      </p:grpSp>
      <p:grpSp>
        <p:nvGrpSpPr>
          <p:cNvPr id="146" name="组合 145">
            <a:extLst>
              <a:ext uri="{FF2B5EF4-FFF2-40B4-BE49-F238E27FC236}">
                <a16:creationId xmlns:a16="http://schemas.microsoft.com/office/drawing/2014/main" id="{D0802711-BF14-2742-ADBB-77D67623ABAF}"/>
              </a:ext>
            </a:extLst>
          </p:cNvPr>
          <p:cNvGrpSpPr/>
          <p:nvPr/>
        </p:nvGrpSpPr>
        <p:grpSpPr>
          <a:xfrm>
            <a:off x="8681715" y="3670084"/>
            <a:ext cx="3013621" cy="923330"/>
            <a:chOff x="6122676" y="3200096"/>
            <a:chExt cx="3013621" cy="923330"/>
          </a:xfrm>
        </p:grpSpPr>
        <p:sp>
          <p:nvSpPr>
            <p:cNvPr id="147" name="Freeform 46">
              <a:extLst>
                <a:ext uri="{FF2B5EF4-FFF2-40B4-BE49-F238E27FC236}">
                  <a16:creationId xmlns:a16="http://schemas.microsoft.com/office/drawing/2014/main" id="{EF0EDEB5-D6D4-E842-B3B2-8708AC7ADA3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22676" y="3249204"/>
              <a:ext cx="276020" cy="276020"/>
            </a:xfrm>
            <a:custGeom>
              <a:avLst/>
              <a:gdLst/>
              <a:ahLst/>
              <a:cxnLst>
                <a:cxn ang="0">
                  <a:pos x="55" y="44"/>
                </a:cxn>
                <a:cxn ang="0">
                  <a:pos x="44" y="55"/>
                </a:cxn>
                <a:cxn ang="0">
                  <a:pos x="10" y="55"/>
                </a:cxn>
                <a:cxn ang="0">
                  <a:pos x="0" y="44"/>
                </a:cxn>
                <a:cxn ang="0">
                  <a:pos x="0" y="10"/>
                </a:cxn>
                <a:cxn ang="0">
                  <a:pos x="10" y="0"/>
                </a:cxn>
                <a:cxn ang="0">
                  <a:pos x="44" y="0"/>
                </a:cxn>
                <a:cxn ang="0">
                  <a:pos x="55" y="10"/>
                </a:cxn>
                <a:cxn ang="0">
                  <a:pos x="55" y="44"/>
                </a:cxn>
                <a:cxn ang="0">
                  <a:pos x="46" y="20"/>
                </a:cxn>
                <a:cxn ang="0">
                  <a:pos x="46" y="17"/>
                </a:cxn>
                <a:cxn ang="0">
                  <a:pos x="42" y="13"/>
                </a:cxn>
                <a:cxn ang="0">
                  <a:pos x="39" y="13"/>
                </a:cxn>
                <a:cxn ang="0">
                  <a:pos x="23" y="30"/>
                </a:cxn>
                <a:cxn ang="0">
                  <a:pos x="15" y="22"/>
                </a:cxn>
                <a:cxn ang="0">
                  <a:pos x="12" y="22"/>
                </a:cxn>
                <a:cxn ang="0">
                  <a:pos x="8" y="26"/>
                </a:cxn>
                <a:cxn ang="0">
                  <a:pos x="8" y="29"/>
                </a:cxn>
                <a:cxn ang="0">
                  <a:pos x="21" y="42"/>
                </a:cxn>
                <a:cxn ang="0">
                  <a:pos x="24" y="42"/>
                </a:cxn>
                <a:cxn ang="0">
                  <a:pos x="46" y="20"/>
                </a:cxn>
              </a:cxnLst>
              <a:rect l="0" t="0" r="r" b="b"/>
              <a:pathLst>
                <a:path w="55" h="55">
                  <a:moveTo>
                    <a:pt x="55" y="44"/>
                  </a:moveTo>
                  <a:cubicBezTo>
                    <a:pt x="55" y="50"/>
                    <a:pt x="50" y="55"/>
                    <a:pt x="44" y="55"/>
                  </a:cubicBezTo>
                  <a:cubicBezTo>
                    <a:pt x="10" y="55"/>
                    <a:pt x="10" y="55"/>
                    <a:pt x="10" y="55"/>
                  </a:cubicBezTo>
                  <a:cubicBezTo>
                    <a:pt x="4" y="55"/>
                    <a:pt x="0" y="50"/>
                    <a:pt x="0" y="44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4" y="0"/>
                    <a:pt x="10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50" y="0"/>
                    <a:pt x="55" y="5"/>
                    <a:pt x="55" y="10"/>
                  </a:cubicBezTo>
                  <a:lnTo>
                    <a:pt x="55" y="44"/>
                  </a:lnTo>
                  <a:close/>
                  <a:moveTo>
                    <a:pt x="46" y="20"/>
                  </a:moveTo>
                  <a:cubicBezTo>
                    <a:pt x="47" y="19"/>
                    <a:pt x="47" y="17"/>
                    <a:pt x="46" y="17"/>
                  </a:cubicBezTo>
                  <a:cubicBezTo>
                    <a:pt x="42" y="13"/>
                    <a:pt x="42" y="13"/>
                    <a:pt x="42" y="13"/>
                  </a:cubicBezTo>
                  <a:cubicBezTo>
                    <a:pt x="42" y="12"/>
                    <a:pt x="40" y="12"/>
                    <a:pt x="39" y="13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4" y="21"/>
                    <a:pt x="13" y="21"/>
                    <a:pt x="12" y="22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7" y="27"/>
                    <a:pt x="7" y="28"/>
                    <a:pt x="8" y="29"/>
                  </a:cubicBezTo>
                  <a:cubicBezTo>
                    <a:pt x="21" y="42"/>
                    <a:pt x="21" y="42"/>
                    <a:pt x="21" y="42"/>
                  </a:cubicBezTo>
                  <a:cubicBezTo>
                    <a:pt x="22" y="43"/>
                    <a:pt x="23" y="43"/>
                    <a:pt x="24" y="42"/>
                  </a:cubicBezTo>
                  <a:lnTo>
                    <a:pt x="46" y="2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</a:ln>
          </p:spPr>
          <p:txBody>
            <a:bodyPr vert="horz" wrap="square" lIns="121913" tIns="60956" rIns="121913" bIns="60956" numCol="1" anchor="t" anchorCtr="0" compatLnSpc="1"/>
            <a:lstStyle/>
            <a:p>
              <a:pPr>
                <a:lnSpc>
                  <a:spcPct val="120000"/>
                </a:lnSpc>
              </a:pPr>
              <a:endParaRPr lang="en-US" sz="700" dirty="0">
                <a:solidFill>
                  <a:srgbClr val="7F7F7F"/>
                </a:solidFill>
                <a:latin typeface="Cambria" panose="02040503050406030204" pitchFamily="18" charset="0"/>
                <a:ea typeface="Cambria" panose="02040503050406030204" pitchFamily="18" charset="0"/>
                <a:cs typeface="+mn-ea"/>
                <a:sym typeface="FZHei-B01S" panose="02010601030101010101" pitchFamily="2" charset="-122"/>
              </a:endParaRPr>
            </a:p>
          </p:txBody>
        </p:sp>
        <p:sp>
          <p:nvSpPr>
            <p:cNvPr id="148" name="矩形 147">
              <a:extLst>
                <a:ext uri="{FF2B5EF4-FFF2-40B4-BE49-F238E27FC236}">
                  <a16:creationId xmlns:a16="http://schemas.microsoft.com/office/drawing/2014/main" id="{F5DF75BE-B268-FD49-A7AD-991BE0117AAC}"/>
                </a:ext>
              </a:extLst>
            </p:cNvPr>
            <p:cNvSpPr/>
            <p:nvPr/>
          </p:nvSpPr>
          <p:spPr>
            <a:xfrm>
              <a:off x="6429320" y="3200096"/>
              <a:ext cx="2706977" cy="923330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fontAlgn="base"/>
              <a:r>
                <a:rPr lang="en-US" altLang="zh-CN" dirty="0">
                  <a:latin typeface="Cambria" panose="02040503050406030204" pitchFamily="18" charset="0"/>
                  <a:ea typeface="Cambria" panose="02040503050406030204" pitchFamily="18" charset="0"/>
                  <a:cs typeface="Arial" panose="020B0604020202020204" pitchFamily="34" charset="0"/>
                </a:rPr>
                <a:t>Some simple methods like Naive, Average, Drift, SMA, SES, ETS</a:t>
              </a:r>
              <a:endParaRPr lang="en-US" altLang="zh-CN" sz="16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endParaRPr>
            </a:p>
          </p:txBody>
        </p:sp>
      </p:grpSp>
      <p:sp>
        <p:nvSpPr>
          <p:cNvPr id="149" name="矩形 148">
            <a:extLst>
              <a:ext uri="{FF2B5EF4-FFF2-40B4-BE49-F238E27FC236}">
                <a16:creationId xmlns:a16="http://schemas.microsoft.com/office/drawing/2014/main" id="{C3AE2B6C-8275-6043-B169-C9CA56CDEA98}"/>
              </a:ext>
            </a:extLst>
          </p:cNvPr>
          <p:cNvSpPr/>
          <p:nvPr/>
        </p:nvSpPr>
        <p:spPr>
          <a:xfrm>
            <a:off x="505512" y="4231883"/>
            <a:ext cx="417501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fontAlgn="base">
              <a:buClr>
                <a:srgbClr val="B2C248"/>
              </a:buClr>
              <a:buFont typeface="Wingdings" pitchFamily="2" charset="2"/>
              <a:buChar char="ü"/>
            </a:pPr>
            <a:r>
              <a:rPr lang="en-US" altLang="zh-CN" b="1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Format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: csv file</a:t>
            </a:r>
          </a:p>
          <a:p>
            <a:pPr marL="285750" indent="-285750" fontAlgn="base">
              <a:buClr>
                <a:srgbClr val="B2C248"/>
              </a:buClr>
              <a:buFont typeface="Wingdings" pitchFamily="2" charset="2"/>
              <a:buChar char="ü"/>
            </a:pPr>
            <a:r>
              <a:rPr lang="en-US" altLang="zh-CN" b="1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Size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: 18.2K rows x 14 columns</a:t>
            </a:r>
          </a:p>
          <a:p>
            <a:pPr marL="285750" indent="-285750" fontAlgn="base">
              <a:buClr>
                <a:srgbClr val="B2C248"/>
              </a:buClr>
              <a:buFont typeface="Wingdings" pitchFamily="2" charset="2"/>
              <a:buChar char="ü"/>
            </a:pPr>
            <a:r>
              <a:rPr lang="en-US" altLang="zh-CN" b="1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Date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: 01/03/2015 to 03/24/2018</a:t>
            </a:r>
          </a:p>
          <a:p>
            <a:pPr marL="285750" indent="-285750" fontAlgn="base">
              <a:buClr>
                <a:srgbClr val="B2C248"/>
              </a:buClr>
              <a:buFont typeface="Wingdings" pitchFamily="2" charset="2"/>
              <a:buChar char="ü"/>
            </a:pP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No missing values</a:t>
            </a:r>
          </a:p>
          <a:p>
            <a:pPr marL="285750" indent="-285750" fontAlgn="base">
              <a:buFont typeface="Wingdings" pitchFamily="2" charset="2"/>
              <a:buChar char="ü"/>
            </a:pPr>
            <a:endParaRPr lang="en-US" altLang="zh-CN" dirty="0">
              <a:latin typeface="Cambria" panose="02040503050406030204" pitchFamily="18" charset="0"/>
              <a:ea typeface="Cambria" panose="02040503050406030204" pitchFamily="18" charset="0"/>
              <a:cs typeface="Arial" panose="020B0604020202020204" pitchFamily="34" charset="0"/>
            </a:endParaRPr>
          </a:p>
        </p:txBody>
      </p:sp>
      <p:grpSp>
        <p:nvGrpSpPr>
          <p:cNvPr id="150" name="组合 149">
            <a:extLst>
              <a:ext uri="{FF2B5EF4-FFF2-40B4-BE49-F238E27FC236}">
                <a16:creationId xmlns:a16="http://schemas.microsoft.com/office/drawing/2014/main" id="{C8C5EE10-DC10-5E4A-890D-64269911EC82}"/>
              </a:ext>
            </a:extLst>
          </p:cNvPr>
          <p:cNvGrpSpPr/>
          <p:nvPr/>
        </p:nvGrpSpPr>
        <p:grpSpPr>
          <a:xfrm>
            <a:off x="554396" y="312347"/>
            <a:ext cx="3191256" cy="644434"/>
            <a:chOff x="988592" y="299097"/>
            <a:chExt cx="1689462" cy="644434"/>
          </a:xfrm>
        </p:grpSpPr>
        <p:sp>
          <p:nvSpPr>
            <p:cNvPr id="151" name="矩形 150">
              <a:extLst>
                <a:ext uri="{FF2B5EF4-FFF2-40B4-BE49-F238E27FC236}">
                  <a16:creationId xmlns:a16="http://schemas.microsoft.com/office/drawing/2014/main" id="{89C29980-91DC-9D4A-B167-145ED5C00B6B}"/>
                </a:ext>
              </a:extLst>
            </p:cNvPr>
            <p:cNvSpPr/>
            <p:nvPr/>
          </p:nvSpPr>
          <p:spPr>
            <a:xfrm>
              <a:off x="1193243" y="312160"/>
              <a:ext cx="1463040" cy="470263"/>
            </a:xfrm>
            <a:prstGeom prst="rect">
              <a:avLst/>
            </a:prstGeom>
            <a:solidFill>
              <a:srgbClr val="B2C248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latin typeface="Cambria" panose="02040503050406030204" pitchFamily="18" charset="0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sp>
          <p:nvSpPr>
            <p:cNvPr id="152" name="矩形 151">
              <a:extLst>
                <a:ext uri="{FF2B5EF4-FFF2-40B4-BE49-F238E27FC236}">
                  <a16:creationId xmlns:a16="http://schemas.microsoft.com/office/drawing/2014/main" id="{4532CEB2-EA82-D04C-A5EE-E58D06B6BC99}"/>
                </a:ext>
              </a:extLst>
            </p:cNvPr>
            <p:cNvSpPr/>
            <p:nvPr/>
          </p:nvSpPr>
          <p:spPr>
            <a:xfrm>
              <a:off x="1001654" y="473268"/>
              <a:ext cx="1463040" cy="47026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Arial" panose="020B0604020202020204" pitchFamily="34" charset="0"/>
                  <a:sym typeface="FZHei-B01S" panose="02010601030101010101" pitchFamily="2" charset="-122"/>
                </a:rPr>
                <a:t>Project Plan</a:t>
              </a:r>
              <a:endParaRPr lang="zh-CN" altLang="en-US" b="1" dirty="0">
                <a:solidFill>
                  <a:schemeClr val="tx1"/>
                </a:solidFill>
                <a:latin typeface="Cambria" panose="02040503050406030204" pitchFamily="18" charset="0"/>
                <a:ea typeface="微软雅黑" panose="020B0503020204020204" pitchFamily="34" charset="-122"/>
                <a:cs typeface="Arial" panose="020B0604020202020204" pitchFamily="34" charset="0"/>
                <a:sym typeface="FZHei-B01S" panose="02010601030101010101" pitchFamily="2" charset="-122"/>
              </a:endParaRPr>
            </a:p>
          </p:txBody>
        </p:sp>
        <p:cxnSp>
          <p:nvCxnSpPr>
            <p:cNvPr id="153" name="直接连接符 53">
              <a:extLst>
                <a:ext uri="{FF2B5EF4-FFF2-40B4-BE49-F238E27FC236}">
                  <a16:creationId xmlns:a16="http://schemas.microsoft.com/office/drawing/2014/main" id="{A65F78B2-0198-A84D-AA02-90BA5EE882BC}"/>
                </a:ext>
              </a:extLst>
            </p:cNvPr>
            <p:cNvCxnSpPr/>
            <p:nvPr/>
          </p:nvCxnSpPr>
          <p:spPr>
            <a:xfrm flipH="1">
              <a:off x="988592" y="316514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直接连接符 55">
              <a:extLst>
                <a:ext uri="{FF2B5EF4-FFF2-40B4-BE49-F238E27FC236}">
                  <a16:creationId xmlns:a16="http://schemas.microsoft.com/office/drawing/2014/main" id="{2E7EC08D-47B5-C441-8966-B22E7EEF5471}"/>
                </a:ext>
              </a:extLst>
            </p:cNvPr>
            <p:cNvCxnSpPr/>
            <p:nvPr/>
          </p:nvCxnSpPr>
          <p:spPr>
            <a:xfrm flipH="1">
              <a:off x="2434215" y="299097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直接连接符 56">
              <a:extLst>
                <a:ext uri="{FF2B5EF4-FFF2-40B4-BE49-F238E27FC236}">
                  <a16:creationId xmlns:a16="http://schemas.microsoft.com/office/drawing/2014/main" id="{BFAB8BD7-963A-624D-A302-EF1B88D6BD16}"/>
                </a:ext>
              </a:extLst>
            </p:cNvPr>
            <p:cNvCxnSpPr/>
            <p:nvPr/>
          </p:nvCxnSpPr>
          <p:spPr>
            <a:xfrm flipH="1">
              <a:off x="2469049" y="778069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4453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0963c0ba-7f42-47ff-9c32-69a52744965c"/>
          <p:cNvGrpSpPr>
            <a:grpSpLocks noChangeAspect="1"/>
          </p:cNvGrpSpPr>
          <p:nvPr/>
        </p:nvGrpSpPr>
        <p:grpSpPr>
          <a:xfrm>
            <a:off x="0" y="793478"/>
            <a:ext cx="11066460" cy="4557573"/>
            <a:chOff x="631937" y="723097"/>
            <a:chExt cx="10018881" cy="4126143"/>
          </a:xfrm>
        </p:grpSpPr>
        <p:sp>
          <p:nvSpPr>
            <p:cNvPr id="8" name="íślíḋè-Freeform: Shape 3"/>
            <p:cNvSpPr/>
            <p:nvPr/>
          </p:nvSpPr>
          <p:spPr>
            <a:xfrm>
              <a:off x="6211411" y="1224048"/>
              <a:ext cx="1577932" cy="1159027"/>
            </a:xfrm>
            <a:custGeom>
              <a:avLst/>
              <a:gdLst>
                <a:gd name="connsiteX0" fmla="*/ 0 w 1577932"/>
                <a:gd name="connsiteY0" fmla="*/ 0 h 1159027"/>
                <a:gd name="connsiteX1" fmla="*/ 70214 w 1577932"/>
                <a:gd name="connsiteY1" fmla="*/ 3545 h 1159027"/>
                <a:gd name="connsiteX2" fmla="*/ 1557427 w 1577932"/>
                <a:gd name="connsiteY2" fmla="*/ 1103004 h 1159027"/>
                <a:gd name="connsiteX3" fmla="*/ 1577932 w 1577932"/>
                <a:gd name="connsiteY3" fmla="*/ 1159027 h 1159027"/>
                <a:gd name="connsiteX4" fmla="*/ 1573850 w 1577932"/>
                <a:gd name="connsiteY4" fmla="*/ 1156643 h 1159027"/>
                <a:gd name="connsiteX5" fmla="*/ 1522151 w 1577932"/>
                <a:gd name="connsiteY5" fmla="*/ 1142818 h 1159027"/>
                <a:gd name="connsiteX6" fmla="*/ 462794 w 1577932"/>
                <a:gd name="connsiteY6" fmla="*/ 981301 h 1159027"/>
                <a:gd name="connsiteX7" fmla="*/ 0 w 1577932"/>
                <a:gd name="connsiteY7" fmla="*/ 0 h 1159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77932" h="1159027">
                  <a:moveTo>
                    <a:pt x="0" y="0"/>
                  </a:moveTo>
                  <a:lnTo>
                    <a:pt x="70214" y="3545"/>
                  </a:lnTo>
                  <a:cubicBezTo>
                    <a:pt x="741568" y="71725"/>
                    <a:pt x="1304785" y="505691"/>
                    <a:pt x="1557427" y="1103004"/>
                  </a:cubicBezTo>
                  <a:lnTo>
                    <a:pt x="1577932" y="1159027"/>
                  </a:lnTo>
                  <a:lnTo>
                    <a:pt x="1573850" y="1156643"/>
                  </a:lnTo>
                  <a:cubicBezTo>
                    <a:pt x="1559078" y="1150744"/>
                    <a:pt x="1541845" y="1146135"/>
                    <a:pt x="1522151" y="1142818"/>
                  </a:cubicBezTo>
                  <a:lnTo>
                    <a:pt x="462794" y="9813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2C2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1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endParaRPr>
            </a:p>
          </p:txBody>
        </p:sp>
        <p:sp>
          <p:nvSpPr>
            <p:cNvPr id="9" name="íślíḋè-Freeform: Shape 4"/>
            <p:cNvSpPr/>
            <p:nvPr/>
          </p:nvSpPr>
          <p:spPr>
            <a:xfrm>
              <a:off x="4402660" y="1224048"/>
              <a:ext cx="1577927" cy="1159021"/>
            </a:xfrm>
            <a:custGeom>
              <a:avLst/>
              <a:gdLst>
                <a:gd name="connsiteX0" fmla="*/ 1577927 w 1577927"/>
                <a:gd name="connsiteY0" fmla="*/ 0 h 1159021"/>
                <a:gd name="connsiteX1" fmla="*/ 1115133 w 1577927"/>
                <a:gd name="connsiteY1" fmla="*/ 981301 h 1159021"/>
                <a:gd name="connsiteX2" fmla="*/ 55775 w 1577927"/>
                <a:gd name="connsiteY2" fmla="*/ 1142818 h 1159021"/>
                <a:gd name="connsiteX3" fmla="*/ 4070 w 1577927"/>
                <a:gd name="connsiteY3" fmla="*/ 1156643 h 1159021"/>
                <a:gd name="connsiteX4" fmla="*/ 0 w 1577927"/>
                <a:gd name="connsiteY4" fmla="*/ 1159021 h 1159021"/>
                <a:gd name="connsiteX5" fmla="*/ 20502 w 1577927"/>
                <a:gd name="connsiteY5" fmla="*/ 1103004 h 1159021"/>
                <a:gd name="connsiteX6" fmla="*/ 1507715 w 1577927"/>
                <a:gd name="connsiteY6" fmla="*/ 3545 h 1159021"/>
                <a:gd name="connsiteX7" fmla="*/ 1577927 w 1577927"/>
                <a:gd name="connsiteY7" fmla="*/ 0 h 1159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77927" h="1159021">
                  <a:moveTo>
                    <a:pt x="1577927" y="0"/>
                  </a:moveTo>
                  <a:lnTo>
                    <a:pt x="1115133" y="981301"/>
                  </a:lnTo>
                  <a:lnTo>
                    <a:pt x="55775" y="1142818"/>
                  </a:lnTo>
                  <a:cubicBezTo>
                    <a:pt x="36077" y="1146135"/>
                    <a:pt x="18842" y="1150744"/>
                    <a:pt x="4070" y="1156643"/>
                  </a:cubicBezTo>
                  <a:lnTo>
                    <a:pt x="0" y="1159021"/>
                  </a:lnTo>
                  <a:lnTo>
                    <a:pt x="20502" y="1103004"/>
                  </a:lnTo>
                  <a:cubicBezTo>
                    <a:pt x="273144" y="505691"/>
                    <a:pt x="836362" y="71725"/>
                    <a:pt x="1507715" y="3545"/>
                  </a:cubicBezTo>
                  <a:lnTo>
                    <a:pt x="157792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1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endParaRPr>
            </a:p>
          </p:txBody>
        </p:sp>
        <p:sp>
          <p:nvSpPr>
            <p:cNvPr id="10" name="íślíḋè-Freeform: Shape 5"/>
            <p:cNvSpPr/>
            <p:nvPr/>
          </p:nvSpPr>
          <p:spPr>
            <a:xfrm>
              <a:off x="4280490" y="2520880"/>
              <a:ext cx="880665" cy="1942688"/>
            </a:xfrm>
            <a:custGeom>
              <a:avLst/>
              <a:gdLst>
                <a:gd name="connsiteX0" fmla="*/ 74673 w 880665"/>
                <a:gd name="connsiteY0" fmla="*/ 0 h 1942688"/>
                <a:gd name="connsiteX1" fmla="*/ 112520 w 880665"/>
                <a:gd name="connsiteY1" fmla="*/ 53970 h 1942688"/>
                <a:gd name="connsiteX2" fmla="*/ 880665 w 880665"/>
                <a:gd name="connsiteY2" fmla="*/ 837255 h 1942688"/>
                <a:gd name="connsiteX3" fmla="*/ 699327 w 880665"/>
                <a:gd name="connsiteY3" fmla="*/ 1942688 h 1942688"/>
                <a:gd name="connsiteX4" fmla="*/ 660677 w 880665"/>
                <a:gd name="connsiteY4" fmla="*/ 1913786 h 1942688"/>
                <a:gd name="connsiteX5" fmla="*/ 0 w 880665"/>
                <a:gd name="connsiteY5" fmla="*/ 512850 h 1942688"/>
                <a:gd name="connsiteX6" fmla="*/ 36885 w 880665"/>
                <a:gd name="connsiteY6" fmla="*/ 146962 h 1942688"/>
                <a:gd name="connsiteX7" fmla="*/ 74673 w 880665"/>
                <a:gd name="connsiteY7" fmla="*/ 0 h 1942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80665" h="1942688">
                  <a:moveTo>
                    <a:pt x="74673" y="0"/>
                  </a:moveTo>
                  <a:lnTo>
                    <a:pt x="112520" y="53970"/>
                  </a:lnTo>
                  <a:lnTo>
                    <a:pt x="880665" y="837255"/>
                  </a:lnTo>
                  <a:lnTo>
                    <a:pt x="699327" y="1942688"/>
                  </a:lnTo>
                  <a:lnTo>
                    <a:pt x="660677" y="1913786"/>
                  </a:lnTo>
                  <a:cubicBezTo>
                    <a:pt x="257185" y="1580795"/>
                    <a:pt x="0" y="1076857"/>
                    <a:pt x="0" y="512850"/>
                  </a:cubicBezTo>
                  <a:cubicBezTo>
                    <a:pt x="0" y="387515"/>
                    <a:pt x="12701" y="265147"/>
                    <a:pt x="36885" y="146962"/>
                  </a:cubicBezTo>
                  <a:lnTo>
                    <a:pt x="7467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1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endParaRPr>
            </a:p>
          </p:txBody>
        </p:sp>
        <p:sp>
          <p:nvSpPr>
            <p:cNvPr id="11" name="íślíḋè-Freeform: Shape 6"/>
            <p:cNvSpPr/>
            <p:nvPr/>
          </p:nvSpPr>
          <p:spPr>
            <a:xfrm>
              <a:off x="7030842" y="2521064"/>
              <a:ext cx="880668" cy="1942506"/>
            </a:xfrm>
            <a:custGeom>
              <a:avLst/>
              <a:gdLst>
                <a:gd name="connsiteX0" fmla="*/ 806043 w 880668"/>
                <a:gd name="connsiteY0" fmla="*/ 0 h 1942506"/>
                <a:gd name="connsiteX1" fmla="*/ 843783 w 880668"/>
                <a:gd name="connsiteY1" fmla="*/ 146778 h 1942506"/>
                <a:gd name="connsiteX2" fmla="*/ 880668 w 880668"/>
                <a:gd name="connsiteY2" fmla="*/ 512666 h 1942506"/>
                <a:gd name="connsiteX3" fmla="*/ 219991 w 880668"/>
                <a:gd name="connsiteY3" fmla="*/ 1913602 h 1942506"/>
                <a:gd name="connsiteX4" fmla="*/ 181339 w 880668"/>
                <a:gd name="connsiteY4" fmla="*/ 1942506 h 1942506"/>
                <a:gd name="connsiteX5" fmla="*/ 0 w 880668"/>
                <a:gd name="connsiteY5" fmla="*/ 837071 h 1942506"/>
                <a:gd name="connsiteX6" fmla="*/ 766028 w 880668"/>
                <a:gd name="connsiteY6" fmla="*/ 53786 h 1942506"/>
                <a:gd name="connsiteX7" fmla="*/ 806043 w 880668"/>
                <a:gd name="connsiteY7" fmla="*/ 0 h 1942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80668" h="1942506">
                  <a:moveTo>
                    <a:pt x="806043" y="0"/>
                  </a:moveTo>
                  <a:lnTo>
                    <a:pt x="843783" y="146778"/>
                  </a:lnTo>
                  <a:cubicBezTo>
                    <a:pt x="867968" y="264963"/>
                    <a:pt x="880668" y="387331"/>
                    <a:pt x="880668" y="512666"/>
                  </a:cubicBezTo>
                  <a:cubicBezTo>
                    <a:pt x="880668" y="1076673"/>
                    <a:pt x="623483" y="1580611"/>
                    <a:pt x="219991" y="1913602"/>
                  </a:cubicBezTo>
                  <a:lnTo>
                    <a:pt x="181339" y="1942506"/>
                  </a:lnTo>
                  <a:lnTo>
                    <a:pt x="0" y="837071"/>
                  </a:lnTo>
                  <a:lnTo>
                    <a:pt x="766028" y="53786"/>
                  </a:lnTo>
                  <a:lnTo>
                    <a:pt x="80604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1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endParaRPr>
            </a:p>
          </p:txBody>
        </p:sp>
        <p:sp>
          <p:nvSpPr>
            <p:cNvPr id="12" name="íślíḋè-Freeform: Shape 7"/>
            <p:cNvSpPr/>
            <p:nvPr/>
          </p:nvSpPr>
          <p:spPr>
            <a:xfrm>
              <a:off x="5159334" y="4070617"/>
              <a:ext cx="1873324" cy="778623"/>
            </a:xfrm>
            <a:custGeom>
              <a:avLst/>
              <a:gdLst>
                <a:gd name="connsiteX0" fmla="*/ 936665 w 1873324"/>
                <a:gd name="connsiteY0" fmla="*/ 0 h 778623"/>
                <a:gd name="connsiteX1" fmla="*/ 1873324 w 1873324"/>
                <a:gd name="connsiteY1" fmla="*/ 516199 h 778623"/>
                <a:gd name="connsiteX2" fmla="*/ 1802046 w 1873324"/>
                <a:gd name="connsiteY2" fmla="*/ 559501 h 778623"/>
                <a:gd name="connsiteX3" fmla="*/ 936666 w 1873324"/>
                <a:gd name="connsiteY3" fmla="*/ 778623 h 778623"/>
                <a:gd name="connsiteX4" fmla="*/ 71286 w 1873324"/>
                <a:gd name="connsiteY4" fmla="*/ 559501 h 778623"/>
                <a:gd name="connsiteX5" fmla="*/ 0 w 1873324"/>
                <a:gd name="connsiteY5" fmla="*/ 516193 h 778623"/>
                <a:gd name="connsiteX6" fmla="*/ 936665 w 1873324"/>
                <a:gd name="connsiteY6" fmla="*/ 0 h 778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73324" h="778623">
                  <a:moveTo>
                    <a:pt x="936665" y="0"/>
                  </a:moveTo>
                  <a:lnTo>
                    <a:pt x="1873324" y="516199"/>
                  </a:lnTo>
                  <a:lnTo>
                    <a:pt x="1802046" y="559501"/>
                  </a:lnTo>
                  <a:cubicBezTo>
                    <a:pt x="1544800" y="699245"/>
                    <a:pt x="1250003" y="778623"/>
                    <a:pt x="936666" y="778623"/>
                  </a:cubicBezTo>
                  <a:cubicBezTo>
                    <a:pt x="623329" y="778623"/>
                    <a:pt x="328532" y="699245"/>
                    <a:pt x="71286" y="559501"/>
                  </a:cubicBezTo>
                  <a:lnTo>
                    <a:pt x="0" y="516193"/>
                  </a:lnTo>
                  <a:lnTo>
                    <a:pt x="936665" y="0"/>
                  </a:lnTo>
                  <a:close/>
                </a:path>
              </a:pathLst>
            </a:custGeom>
            <a:solidFill>
              <a:srgbClr val="B2C2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1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endParaRPr>
            </a:p>
          </p:txBody>
        </p:sp>
        <p:sp>
          <p:nvSpPr>
            <p:cNvPr id="14" name="íślíḋè-TextBox 13"/>
            <p:cNvSpPr txBox="1"/>
            <p:nvPr/>
          </p:nvSpPr>
          <p:spPr>
            <a:xfrm>
              <a:off x="5215344" y="2619917"/>
              <a:ext cx="1873324" cy="918591"/>
            </a:xfrm>
            <a:prstGeom prst="rect">
              <a:avLst/>
            </a:prstGeom>
            <a:noFill/>
          </p:spPr>
          <p:txBody>
            <a:bodyPr wrap="none" anchor="b">
              <a:noAutofit/>
            </a:bodyPr>
            <a:lstStyle/>
            <a:p>
              <a:pPr algn="ctr"/>
              <a:r>
                <a:rPr lang="en-US" altLang="zh-CN" sz="2000" b="1" dirty="0">
                  <a:solidFill>
                    <a:srgbClr val="B2C248"/>
                  </a:solidFill>
                  <a:latin typeface="Cambria" panose="02040503050406030204" pitchFamily="18" charset="0"/>
                  <a:ea typeface="微软雅黑" panose="020B0503020204020204" pitchFamily="34" charset="-122"/>
                  <a:cs typeface="+mn-ea"/>
                  <a:sym typeface="FZHei-B01S" panose="02010601030101010101" pitchFamily="2" charset="-122"/>
                </a:rPr>
                <a:t>The Expected </a:t>
              </a:r>
            </a:p>
            <a:p>
              <a:pPr algn="ctr"/>
              <a:r>
                <a:rPr lang="en-US" altLang="zh-CN" sz="2000" b="1" dirty="0">
                  <a:solidFill>
                    <a:srgbClr val="B2C248"/>
                  </a:solidFill>
                  <a:latin typeface="Cambria" panose="02040503050406030204" pitchFamily="18" charset="0"/>
                  <a:ea typeface="微软雅黑" panose="020B0503020204020204" pitchFamily="34" charset="-122"/>
                  <a:cs typeface="+mn-ea"/>
                  <a:sym typeface="FZHei-B01S" panose="02010601030101010101" pitchFamily="2" charset="-122"/>
                </a:rPr>
                <a:t>Results of Data </a:t>
              </a:r>
            </a:p>
            <a:p>
              <a:pPr algn="ctr"/>
              <a:r>
                <a:rPr lang="en-US" altLang="zh-CN" sz="2000" b="1" dirty="0">
                  <a:solidFill>
                    <a:srgbClr val="B2C248"/>
                  </a:solidFill>
                  <a:latin typeface="Cambria" panose="02040503050406030204" pitchFamily="18" charset="0"/>
                  <a:ea typeface="微软雅黑" panose="020B0503020204020204" pitchFamily="34" charset="-122"/>
                  <a:cs typeface="+mn-ea"/>
                  <a:sym typeface="FZHei-B01S" panose="02010601030101010101" pitchFamily="2" charset="-122"/>
                </a:rPr>
                <a:t>Analysis </a:t>
              </a:r>
              <a:endParaRPr lang="zh-CN" altLang="en-US" sz="2000" b="1" dirty="0">
                <a:solidFill>
                  <a:srgbClr val="B2C248"/>
                </a:solidFill>
                <a:latin typeface="Cambria" panose="02040503050406030204" pitchFamily="18" charset="0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endParaRPr>
            </a:p>
          </p:txBody>
        </p:sp>
        <p:sp>
          <p:nvSpPr>
            <p:cNvPr id="15" name="íślíḋè-Freeform: Shape 19"/>
            <p:cNvSpPr>
              <a:spLocks noChangeAspect="1"/>
            </p:cNvSpPr>
            <p:nvPr/>
          </p:nvSpPr>
          <p:spPr bwMode="auto">
            <a:xfrm>
              <a:off x="7308479" y="3305800"/>
              <a:ext cx="234614" cy="282996"/>
            </a:xfrm>
            <a:custGeom>
              <a:avLst/>
              <a:gdLst>
                <a:gd name="connsiteX0" fmla="*/ 97409 w 421152"/>
                <a:gd name="connsiteY0" fmla="*/ 433798 h 508000"/>
                <a:gd name="connsiteX1" fmla="*/ 80219 w 421152"/>
                <a:gd name="connsiteY1" fmla="*/ 450922 h 508000"/>
                <a:gd name="connsiteX2" fmla="*/ 97409 w 421152"/>
                <a:gd name="connsiteY2" fmla="*/ 465191 h 508000"/>
                <a:gd name="connsiteX3" fmla="*/ 312283 w 421152"/>
                <a:gd name="connsiteY3" fmla="*/ 465191 h 508000"/>
                <a:gd name="connsiteX4" fmla="*/ 326608 w 421152"/>
                <a:gd name="connsiteY4" fmla="*/ 450922 h 508000"/>
                <a:gd name="connsiteX5" fmla="*/ 312283 w 421152"/>
                <a:gd name="connsiteY5" fmla="*/ 433798 h 508000"/>
                <a:gd name="connsiteX6" fmla="*/ 97409 w 421152"/>
                <a:gd name="connsiteY6" fmla="*/ 433798 h 508000"/>
                <a:gd name="connsiteX7" fmla="*/ 51570 w 421152"/>
                <a:gd name="connsiteY7" fmla="*/ 333910 h 508000"/>
                <a:gd name="connsiteX8" fmla="*/ 25785 w 421152"/>
                <a:gd name="connsiteY8" fmla="*/ 362450 h 508000"/>
                <a:gd name="connsiteX9" fmla="*/ 25785 w 421152"/>
                <a:gd name="connsiteY9" fmla="*/ 419528 h 508000"/>
                <a:gd name="connsiteX10" fmla="*/ 42975 w 421152"/>
                <a:gd name="connsiteY10" fmla="*/ 419528 h 508000"/>
                <a:gd name="connsiteX11" fmla="*/ 42975 w 421152"/>
                <a:gd name="connsiteY11" fmla="*/ 396697 h 508000"/>
                <a:gd name="connsiteX12" fmla="*/ 68760 w 421152"/>
                <a:gd name="connsiteY12" fmla="*/ 371011 h 508000"/>
                <a:gd name="connsiteX13" fmla="*/ 352393 w 421152"/>
                <a:gd name="connsiteY13" fmla="*/ 371011 h 508000"/>
                <a:gd name="connsiteX14" fmla="*/ 375312 w 421152"/>
                <a:gd name="connsiteY14" fmla="*/ 396697 h 508000"/>
                <a:gd name="connsiteX15" fmla="*/ 375312 w 421152"/>
                <a:gd name="connsiteY15" fmla="*/ 419528 h 508000"/>
                <a:gd name="connsiteX16" fmla="*/ 383907 w 421152"/>
                <a:gd name="connsiteY16" fmla="*/ 419528 h 508000"/>
                <a:gd name="connsiteX17" fmla="*/ 395367 w 421152"/>
                <a:gd name="connsiteY17" fmla="*/ 388135 h 508000"/>
                <a:gd name="connsiteX18" fmla="*/ 395367 w 421152"/>
                <a:gd name="connsiteY18" fmla="*/ 362450 h 508000"/>
                <a:gd name="connsiteX19" fmla="*/ 369582 w 421152"/>
                <a:gd name="connsiteY19" fmla="*/ 333910 h 508000"/>
                <a:gd name="connsiteX20" fmla="*/ 51570 w 421152"/>
                <a:gd name="connsiteY20" fmla="*/ 333910 h 508000"/>
                <a:gd name="connsiteX21" fmla="*/ 108332 w 421152"/>
                <a:gd name="connsiteY21" fmla="*/ 133246 h 508000"/>
                <a:gd name="connsiteX22" fmla="*/ 323527 w 421152"/>
                <a:gd name="connsiteY22" fmla="*/ 133246 h 508000"/>
                <a:gd name="connsiteX23" fmla="*/ 337873 w 421152"/>
                <a:gd name="connsiteY23" fmla="*/ 147523 h 508000"/>
                <a:gd name="connsiteX24" fmla="*/ 323527 w 421152"/>
                <a:gd name="connsiteY24" fmla="*/ 161799 h 508000"/>
                <a:gd name="connsiteX25" fmla="*/ 108332 w 421152"/>
                <a:gd name="connsiteY25" fmla="*/ 161799 h 508000"/>
                <a:gd name="connsiteX26" fmla="*/ 93986 w 421152"/>
                <a:gd name="connsiteY26" fmla="*/ 147523 h 508000"/>
                <a:gd name="connsiteX27" fmla="*/ 108332 w 421152"/>
                <a:gd name="connsiteY27" fmla="*/ 133246 h 508000"/>
                <a:gd name="connsiteX28" fmla="*/ 68760 w 421152"/>
                <a:gd name="connsiteY28" fmla="*/ 79910 h 508000"/>
                <a:gd name="connsiteX29" fmla="*/ 40110 w 421152"/>
                <a:gd name="connsiteY29" fmla="*/ 108450 h 508000"/>
                <a:gd name="connsiteX30" fmla="*/ 40110 w 421152"/>
                <a:gd name="connsiteY30" fmla="*/ 205483 h 508000"/>
                <a:gd name="connsiteX31" fmla="*/ 68760 w 421152"/>
                <a:gd name="connsiteY31" fmla="*/ 236877 h 508000"/>
                <a:gd name="connsiteX32" fmla="*/ 346663 w 421152"/>
                <a:gd name="connsiteY32" fmla="*/ 236877 h 508000"/>
                <a:gd name="connsiteX33" fmla="*/ 378177 w 421152"/>
                <a:gd name="connsiteY33" fmla="*/ 205483 h 508000"/>
                <a:gd name="connsiteX34" fmla="*/ 378177 w 421152"/>
                <a:gd name="connsiteY34" fmla="*/ 108450 h 508000"/>
                <a:gd name="connsiteX35" fmla="*/ 346663 w 421152"/>
                <a:gd name="connsiteY35" fmla="*/ 79910 h 508000"/>
                <a:gd name="connsiteX36" fmla="*/ 68760 w 421152"/>
                <a:gd name="connsiteY36" fmla="*/ 79910 h 508000"/>
                <a:gd name="connsiteX37" fmla="*/ 83084 w 421152"/>
                <a:gd name="connsiteY37" fmla="*/ 0 h 508000"/>
                <a:gd name="connsiteX38" fmla="*/ 332338 w 421152"/>
                <a:gd name="connsiteY38" fmla="*/ 0 h 508000"/>
                <a:gd name="connsiteX39" fmla="*/ 386772 w 421152"/>
                <a:gd name="connsiteY39" fmla="*/ 19978 h 508000"/>
                <a:gd name="connsiteX40" fmla="*/ 398232 w 421152"/>
                <a:gd name="connsiteY40" fmla="*/ 28540 h 508000"/>
                <a:gd name="connsiteX41" fmla="*/ 421152 w 421152"/>
                <a:gd name="connsiteY41" fmla="*/ 77056 h 508000"/>
                <a:gd name="connsiteX42" fmla="*/ 421152 w 421152"/>
                <a:gd name="connsiteY42" fmla="*/ 413820 h 508000"/>
                <a:gd name="connsiteX43" fmla="*/ 398232 w 421152"/>
                <a:gd name="connsiteY43" fmla="*/ 442360 h 508000"/>
                <a:gd name="connsiteX44" fmla="*/ 375312 w 421152"/>
                <a:gd name="connsiteY44" fmla="*/ 442360 h 508000"/>
                <a:gd name="connsiteX45" fmla="*/ 375312 w 421152"/>
                <a:gd name="connsiteY45" fmla="*/ 476607 h 508000"/>
                <a:gd name="connsiteX46" fmla="*/ 343798 w 421152"/>
                <a:gd name="connsiteY46" fmla="*/ 508000 h 508000"/>
                <a:gd name="connsiteX47" fmla="*/ 71625 w 421152"/>
                <a:gd name="connsiteY47" fmla="*/ 508000 h 508000"/>
                <a:gd name="connsiteX48" fmla="*/ 42975 w 421152"/>
                <a:gd name="connsiteY48" fmla="*/ 476607 h 508000"/>
                <a:gd name="connsiteX49" fmla="*/ 42975 w 421152"/>
                <a:gd name="connsiteY49" fmla="*/ 442360 h 508000"/>
                <a:gd name="connsiteX50" fmla="*/ 20055 w 421152"/>
                <a:gd name="connsiteY50" fmla="*/ 442360 h 508000"/>
                <a:gd name="connsiteX51" fmla="*/ 0 w 421152"/>
                <a:gd name="connsiteY51" fmla="*/ 413820 h 508000"/>
                <a:gd name="connsiteX52" fmla="*/ 0 w 421152"/>
                <a:gd name="connsiteY52" fmla="*/ 77056 h 508000"/>
                <a:gd name="connsiteX53" fmla="*/ 22920 w 421152"/>
                <a:gd name="connsiteY53" fmla="*/ 25686 h 508000"/>
                <a:gd name="connsiteX54" fmla="*/ 28650 w 421152"/>
                <a:gd name="connsiteY54" fmla="*/ 19978 h 508000"/>
                <a:gd name="connsiteX55" fmla="*/ 83084 w 421152"/>
                <a:gd name="connsiteY55" fmla="*/ 0 h 50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421152" h="508000">
                  <a:moveTo>
                    <a:pt x="97409" y="433798"/>
                  </a:moveTo>
                  <a:cubicBezTo>
                    <a:pt x="88814" y="433798"/>
                    <a:pt x="80219" y="442360"/>
                    <a:pt x="80219" y="450922"/>
                  </a:cubicBezTo>
                  <a:cubicBezTo>
                    <a:pt x="80219" y="459483"/>
                    <a:pt x="88814" y="465191"/>
                    <a:pt x="97409" y="465191"/>
                  </a:cubicBezTo>
                  <a:cubicBezTo>
                    <a:pt x="97409" y="465191"/>
                    <a:pt x="97409" y="465191"/>
                    <a:pt x="312283" y="465191"/>
                  </a:cubicBezTo>
                  <a:cubicBezTo>
                    <a:pt x="320878" y="465191"/>
                    <a:pt x="326608" y="459483"/>
                    <a:pt x="326608" y="450922"/>
                  </a:cubicBezTo>
                  <a:cubicBezTo>
                    <a:pt x="326608" y="442360"/>
                    <a:pt x="320878" y="433798"/>
                    <a:pt x="312283" y="433798"/>
                  </a:cubicBezTo>
                  <a:cubicBezTo>
                    <a:pt x="312283" y="433798"/>
                    <a:pt x="312283" y="433798"/>
                    <a:pt x="97409" y="433798"/>
                  </a:cubicBezTo>
                  <a:close/>
                  <a:moveTo>
                    <a:pt x="51570" y="333910"/>
                  </a:moveTo>
                  <a:cubicBezTo>
                    <a:pt x="37245" y="333910"/>
                    <a:pt x="25785" y="348180"/>
                    <a:pt x="25785" y="362450"/>
                  </a:cubicBezTo>
                  <a:cubicBezTo>
                    <a:pt x="25785" y="362450"/>
                    <a:pt x="25785" y="362450"/>
                    <a:pt x="25785" y="419528"/>
                  </a:cubicBezTo>
                  <a:cubicBezTo>
                    <a:pt x="25785" y="419528"/>
                    <a:pt x="25785" y="419528"/>
                    <a:pt x="42975" y="419528"/>
                  </a:cubicBezTo>
                  <a:cubicBezTo>
                    <a:pt x="42975" y="419528"/>
                    <a:pt x="42975" y="419528"/>
                    <a:pt x="42975" y="396697"/>
                  </a:cubicBezTo>
                  <a:cubicBezTo>
                    <a:pt x="42975" y="382427"/>
                    <a:pt x="54435" y="371011"/>
                    <a:pt x="68760" y="371011"/>
                  </a:cubicBezTo>
                  <a:cubicBezTo>
                    <a:pt x="68760" y="371011"/>
                    <a:pt x="68760" y="371011"/>
                    <a:pt x="352393" y="371011"/>
                  </a:cubicBezTo>
                  <a:cubicBezTo>
                    <a:pt x="363852" y="371011"/>
                    <a:pt x="375312" y="382427"/>
                    <a:pt x="375312" y="396697"/>
                  </a:cubicBezTo>
                  <a:cubicBezTo>
                    <a:pt x="375312" y="396697"/>
                    <a:pt x="375312" y="396697"/>
                    <a:pt x="375312" y="419528"/>
                  </a:cubicBezTo>
                  <a:cubicBezTo>
                    <a:pt x="375312" y="419528"/>
                    <a:pt x="375312" y="419528"/>
                    <a:pt x="383907" y="419528"/>
                  </a:cubicBezTo>
                  <a:cubicBezTo>
                    <a:pt x="389637" y="419528"/>
                    <a:pt x="395367" y="405259"/>
                    <a:pt x="395367" y="388135"/>
                  </a:cubicBezTo>
                  <a:lnTo>
                    <a:pt x="395367" y="362450"/>
                  </a:lnTo>
                  <a:cubicBezTo>
                    <a:pt x="395367" y="348180"/>
                    <a:pt x="383907" y="333910"/>
                    <a:pt x="369582" y="333910"/>
                  </a:cubicBezTo>
                  <a:cubicBezTo>
                    <a:pt x="369582" y="333910"/>
                    <a:pt x="369582" y="333910"/>
                    <a:pt x="51570" y="333910"/>
                  </a:cubicBezTo>
                  <a:close/>
                  <a:moveTo>
                    <a:pt x="108332" y="133246"/>
                  </a:moveTo>
                  <a:cubicBezTo>
                    <a:pt x="108332" y="133246"/>
                    <a:pt x="108332" y="133246"/>
                    <a:pt x="323527" y="133246"/>
                  </a:cubicBezTo>
                  <a:cubicBezTo>
                    <a:pt x="332135" y="133246"/>
                    <a:pt x="337873" y="138957"/>
                    <a:pt x="337873" y="147523"/>
                  </a:cubicBezTo>
                  <a:cubicBezTo>
                    <a:pt x="337873" y="156089"/>
                    <a:pt x="332135" y="161799"/>
                    <a:pt x="323527" y="161799"/>
                  </a:cubicBezTo>
                  <a:cubicBezTo>
                    <a:pt x="323527" y="161799"/>
                    <a:pt x="323527" y="161799"/>
                    <a:pt x="108332" y="161799"/>
                  </a:cubicBezTo>
                  <a:cubicBezTo>
                    <a:pt x="99725" y="161799"/>
                    <a:pt x="93986" y="156089"/>
                    <a:pt x="93986" y="147523"/>
                  </a:cubicBezTo>
                  <a:cubicBezTo>
                    <a:pt x="93986" y="138957"/>
                    <a:pt x="99725" y="133246"/>
                    <a:pt x="108332" y="133246"/>
                  </a:cubicBezTo>
                  <a:close/>
                  <a:moveTo>
                    <a:pt x="68760" y="79910"/>
                  </a:moveTo>
                  <a:cubicBezTo>
                    <a:pt x="51570" y="79910"/>
                    <a:pt x="40110" y="91326"/>
                    <a:pt x="40110" y="108450"/>
                  </a:cubicBezTo>
                  <a:lnTo>
                    <a:pt x="40110" y="205483"/>
                  </a:lnTo>
                  <a:cubicBezTo>
                    <a:pt x="40110" y="222607"/>
                    <a:pt x="51570" y="236877"/>
                    <a:pt x="68760" y="236877"/>
                  </a:cubicBezTo>
                  <a:cubicBezTo>
                    <a:pt x="68760" y="236877"/>
                    <a:pt x="68760" y="236877"/>
                    <a:pt x="346663" y="236877"/>
                  </a:cubicBezTo>
                  <a:cubicBezTo>
                    <a:pt x="363852" y="236877"/>
                    <a:pt x="378177" y="222607"/>
                    <a:pt x="378177" y="205483"/>
                  </a:cubicBezTo>
                  <a:cubicBezTo>
                    <a:pt x="378177" y="205483"/>
                    <a:pt x="378177" y="205483"/>
                    <a:pt x="378177" y="108450"/>
                  </a:cubicBezTo>
                  <a:cubicBezTo>
                    <a:pt x="378177" y="91326"/>
                    <a:pt x="363852" y="79910"/>
                    <a:pt x="346663" y="79910"/>
                  </a:cubicBezTo>
                  <a:cubicBezTo>
                    <a:pt x="346663" y="79910"/>
                    <a:pt x="346663" y="79910"/>
                    <a:pt x="68760" y="79910"/>
                  </a:cubicBezTo>
                  <a:close/>
                  <a:moveTo>
                    <a:pt x="83084" y="0"/>
                  </a:moveTo>
                  <a:cubicBezTo>
                    <a:pt x="83084" y="0"/>
                    <a:pt x="83084" y="0"/>
                    <a:pt x="332338" y="0"/>
                  </a:cubicBezTo>
                  <a:cubicBezTo>
                    <a:pt x="349528" y="0"/>
                    <a:pt x="375312" y="8562"/>
                    <a:pt x="386772" y="19978"/>
                  </a:cubicBezTo>
                  <a:cubicBezTo>
                    <a:pt x="386772" y="19978"/>
                    <a:pt x="386772" y="19978"/>
                    <a:pt x="398232" y="28540"/>
                  </a:cubicBezTo>
                  <a:cubicBezTo>
                    <a:pt x="409692" y="39955"/>
                    <a:pt x="421152" y="59933"/>
                    <a:pt x="421152" y="77056"/>
                  </a:cubicBezTo>
                  <a:cubicBezTo>
                    <a:pt x="421152" y="77056"/>
                    <a:pt x="421152" y="77056"/>
                    <a:pt x="421152" y="413820"/>
                  </a:cubicBezTo>
                  <a:cubicBezTo>
                    <a:pt x="421152" y="428090"/>
                    <a:pt x="409692" y="442360"/>
                    <a:pt x="398232" y="442360"/>
                  </a:cubicBezTo>
                  <a:cubicBezTo>
                    <a:pt x="398232" y="442360"/>
                    <a:pt x="398232" y="442360"/>
                    <a:pt x="375312" y="442360"/>
                  </a:cubicBezTo>
                  <a:cubicBezTo>
                    <a:pt x="375312" y="442360"/>
                    <a:pt x="375312" y="442360"/>
                    <a:pt x="375312" y="476607"/>
                  </a:cubicBezTo>
                  <a:cubicBezTo>
                    <a:pt x="375312" y="493731"/>
                    <a:pt x="360987" y="508000"/>
                    <a:pt x="343798" y="508000"/>
                  </a:cubicBezTo>
                  <a:cubicBezTo>
                    <a:pt x="343798" y="508000"/>
                    <a:pt x="343798" y="508000"/>
                    <a:pt x="71625" y="508000"/>
                  </a:cubicBezTo>
                  <a:cubicBezTo>
                    <a:pt x="54435" y="508000"/>
                    <a:pt x="42975" y="493731"/>
                    <a:pt x="42975" y="476607"/>
                  </a:cubicBezTo>
                  <a:cubicBezTo>
                    <a:pt x="42975" y="476607"/>
                    <a:pt x="42975" y="476607"/>
                    <a:pt x="42975" y="442360"/>
                  </a:cubicBezTo>
                  <a:cubicBezTo>
                    <a:pt x="42975" y="442360"/>
                    <a:pt x="42975" y="442360"/>
                    <a:pt x="20055" y="442360"/>
                  </a:cubicBezTo>
                  <a:cubicBezTo>
                    <a:pt x="8595" y="442360"/>
                    <a:pt x="0" y="428090"/>
                    <a:pt x="0" y="413820"/>
                  </a:cubicBezTo>
                  <a:cubicBezTo>
                    <a:pt x="0" y="413820"/>
                    <a:pt x="0" y="413820"/>
                    <a:pt x="0" y="77056"/>
                  </a:cubicBezTo>
                  <a:cubicBezTo>
                    <a:pt x="0" y="59933"/>
                    <a:pt x="11460" y="37101"/>
                    <a:pt x="22920" y="25686"/>
                  </a:cubicBezTo>
                  <a:cubicBezTo>
                    <a:pt x="22920" y="25686"/>
                    <a:pt x="22920" y="25686"/>
                    <a:pt x="28650" y="19978"/>
                  </a:cubicBezTo>
                  <a:cubicBezTo>
                    <a:pt x="42975" y="8562"/>
                    <a:pt x="65895" y="0"/>
                    <a:pt x="8308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1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endParaRPr>
            </a:p>
          </p:txBody>
        </p:sp>
        <p:sp>
          <p:nvSpPr>
            <p:cNvPr id="16" name="íślíḋè-Freeform: Shape 20"/>
            <p:cNvSpPr>
              <a:spLocks noChangeAspect="1"/>
            </p:cNvSpPr>
            <p:nvPr/>
          </p:nvSpPr>
          <p:spPr bwMode="auto">
            <a:xfrm>
              <a:off x="6747846" y="1733734"/>
              <a:ext cx="282996" cy="282212"/>
            </a:xfrm>
            <a:custGeom>
              <a:avLst/>
              <a:gdLst>
                <a:gd name="connsiteX0" fmla="*/ 84666 w 508000"/>
                <a:gd name="connsiteY0" fmla="*/ 303955 h 506592"/>
                <a:gd name="connsiteX1" fmla="*/ 233680 w 508000"/>
                <a:gd name="connsiteY1" fmla="*/ 428915 h 506592"/>
                <a:gd name="connsiteX2" fmla="*/ 233680 w 508000"/>
                <a:gd name="connsiteY2" fmla="*/ 408651 h 506592"/>
                <a:gd name="connsiteX3" fmla="*/ 254000 w 508000"/>
                <a:gd name="connsiteY3" fmla="*/ 391765 h 506592"/>
                <a:gd name="connsiteX4" fmla="*/ 274320 w 508000"/>
                <a:gd name="connsiteY4" fmla="*/ 408651 h 506592"/>
                <a:gd name="connsiteX5" fmla="*/ 274320 w 508000"/>
                <a:gd name="connsiteY5" fmla="*/ 428915 h 506592"/>
                <a:gd name="connsiteX6" fmla="*/ 423334 w 508000"/>
                <a:gd name="connsiteY6" fmla="*/ 303955 h 506592"/>
                <a:gd name="connsiteX7" fmla="*/ 254000 w 508000"/>
                <a:gd name="connsiteY7" fmla="*/ 371501 h 506592"/>
                <a:gd name="connsiteX8" fmla="*/ 84666 w 508000"/>
                <a:gd name="connsiteY8" fmla="*/ 303955 h 506592"/>
                <a:gd name="connsiteX9" fmla="*/ 362374 w 508000"/>
                <a:gd name="connsiteY9" fmla="*/ 209392 h 506592"/>
                <a:gd name="connsiteX10" fmla="*/ 372534 w 508000"/>
                <a:gd name="connsiteY10" fmla="*/ 253296 h 506592"/>
                <a:gd name="connsiteX11" fmla="*/ 362374 w 508000"/>
                <a:gd name="connsiteY11" fmla="*/ 297201 h 506592"/>
                <a:gd name="connsiteX12" fmla="*/ 423334 w 508000"/>
                <a:gd name="connsiteY12" fmla="*/ 253296 h 506592"/>
                <a:gd name="connsiteX13" fmla="*/ 362374 w 508000"/>
                <a:gd name="connsiteY13" fmla="*/ 209392 h 506592"/>
                <a:gd name="connsiteX14" fmla="*/ 145626 w 508000"/>
                <a:gd name="connsiteY14" fmla="*/ 209392 h 506592"/>
                <a:gd name="connsiteX15" fmla="*/ 88053 w 508000"/>
                <a:gd name="connsiteY15" fmla="*/ 253296 h 506592"/>
                <a:gd name="connsiteX16" fmla="*/ 145626 w 508000"/>
                <a:gd name="connsiteY16" fmla="*/ 297201 h 506592"/>
                <a:gd name="connsiteX17" fmla="*/ 138853 w 508000"/>
                <a:gd name="connsiteY17" fmla="*/ 253296 h 506592"/>
                <a:gd name="connsiteX18" fmla="*/ 145626 w 508000"/>
                <a:gd name="connsiteY18" fmla="*/ 209392 h 506592"/>
                <a:gd name="connsiteX19" fmla="*/ 254413 w 508000"/>
                <a:gd name="connsiteY19" fmla="*/ 205451 h 506592"/>
                <a:gd name="connsiteX20" fmla="*/ 305363 w 508000"/>
                <a:gd name="connsiteY20" fmla="*/ 253005 h 506592"/>
                <a:gd name="connsiteX21" fmla="*/ 254413 w 508000"/>
                <a:gd name="connsiteY21" fmla="*/ 303955 h 506592"/>
                <a:gd name="connsiteX22" fmla="*/ 206859 w 508000"/>
                <a:gd name="connsiteY22" fmla="*/ 253005 h 506592"/>
                <a:gd name="connsiteX23" fmla="*/ 254413 w 508000"/>
                <a:gd name="connsiteY23" fmla="*/ 205451 h 506592"/>
                <a:gd name="connsiteX24" fmla="*/ 254000 w 508000"/>
                <a:gd name="connsiteY24" fmla="*/ 175618 h 506592"/>
                <a:gd name="connsiteX25" fmla="*/ 176106 w 508000"/>
                <a:gd name="connsiteY25" fmla="*/ 253296 h 506592"/>
                <a:gd name="connsiteX26" fmla="*/ 254000 w 508000"/>
                <a:gd name="connsiteY26" fmla="*/ 330974 h 506592"/>
                <a:gd name="connsiteX27" fmla="*/ 331894 w 508000"/>
                <a:gd name="connsiteY27" fmla="*/ 253296 h 506592"/>
                <a:gd name="connsiteX28" fmla="*/ 254000 w 508000"/>
                <a:gd name="connsiteY28" fmla="*/ 175618 h 506592"/>
                <a:gd name="connsiteX29" fmla="*/ 233680 w 508000"/>
                <a:gd name="connsiteY29" fmla="*/ 77677 h 506592"/>
                <a:gd name="connsiteX30" fmla="*/ 84666 w 508000"/>
                <a:gd name="connsiteY30" fmla="*/ 202637 h 506592"/>
                <a:gd name="connsiteX31" fmla="*/ 254000 w 508000"/>
                <a:gd name="connsiteY31" fmla="*/ 138468 h 506592"/>
                <a:gd name="connsiteX32" fmla="*/ 423334 w 508000"/>
                <a:gd name="connsiteY32" fmla="*/ 202637 h 506592"/>
                <a:gd name="connsiteX33" fmla="*/ 274320 w 508000"/>
                <a:gd name="connsiteY33" fmla="*/ 77677 h 506592"/>
                <a:gd name="connsiteX34" fmla="*/ 274320 w 508000"/>
                <a:gd name="connsiteY34" fmla="*/ 97941 h 506592"/>
                <a:gd name="connsiteX35" fmla="*/ 254000 w 508000"/>
                <a:gd name="connsiteY35" fmla="*/ 118205 h 506592"/>
                <a:gd name="connsiteX36" fmla="*/ 233680 w 508000"/>
                <a:gd name="connsiteY36" fmla="*/ 97941 h 506592"/>
                <a:gd name="connsiteX37" fmla="*/ 233680 w 508000"/>
                <a:gd name="connsiteY37" fmla="*/ 77677 h 506592"/>
                <a:gd name="connsiteX38" fmla="*/ 254000 w 508000"/>
                <a:gd name="connsiteY38" fmla="*/ 0 h 506592"/>
                <a:gd name="connsiteX39" fmla="*/ 274320 w 508000"/>
                <a:gd name="connsiteY39" fmla="*/ 20264 h 506592"/>
                <a:gd name="connsiteX40" fmla="*/ 274320 w 508000"/>
                <a:gd name="connsiteY40" fmla="*/ 40527 h 506592"/>
                <a:gd name="connsiteX41" fmla="*/ 470747 w 508000"/>
                <a:gd name="connsiteY41" fmla="*/ 233033 h 506592"/>
                <a:gd name="connsiteX42" fmla="*/ 491067 w 508000"/>
                <a:gd name="connsiteY42" fmla="*/ 233033 h 506592"/>
                <a:gd name="connsiteX43" fmla="*/ 508000 w 508000"/>
                <a:gd name="connsiteY43" fmla="*/ 253296 h 506592"/>
                <a:gd name="connsiteX44" fmla="*/ 491067 w 508000"/>
                <a:gd name="connsiteY44" fmla="*/ 273560 h 506592"/>
                <a:gd name="connsiteX45" fmla="*/ 470747 w 508000"/>
                <a:gd name="connsiteY45" fmla="*/ 273560 h 506592"/>
                <a:gd name="connsiteX46" fmla="*/ 274320 w 508000"/>
                <a:gd name="connsiteY46" fmla="*/ 469442 h 506592"/>
                <a:gd name="connsiteX47" fmla="*/ 274320 w 508000"/>
                <a:gd name="connsiteY47" fmla="*/ 489706 h 506592"/>
                <a:gd name="connsiteX48" fmla="*/ 254000 w 508000"/>
                <a:gd name="connsiteY48" fmla="*/ 506592 h 506592"/>
                <a:gd name="connsiteX49" fmla="*/ 233680 w 508000"/>
                <a:gd name="connsiteY49" fmla="*/ 489706 h 506592"/>
                <a:gd name="connsiteX50" fmla="*/ 233680 w 508000"/>
                <a:gd name="connsiteY50" fmla="*/ 469442 h 506592"/>
                <a:gd name="connsiteX51" fmla="*/ 40640 w 508000"/>
                <a:gd name="connsiteY51" fmla="*/ 273560 h 506592"/>
                <a:gd name="connsiteX52" fmla="*/ 20320 w 508000"/>
                <a:gd name="connsiteY52" fmla="*/ 273560 h 506592"/>
                <a:gd name="connsiteX53" fmla="*/ 0 w 508000"/>
                <a:gd name="connsiteY53" fmla="*/ 253296 h 506592"/>
                <a:gd name="connsiteX54" fmla="*/ 20320 w 508000"/>
                <a:gd name="connsiteY54" fmla="*/ 233033 h 506592"/>
                <a:gd name="connsiteX55" fmla="*/ 40640 w 508000"/>
                <a:gd name="connsiteY55" fmla="*/ 233033 h 506592"/>
                <a:gd name="connsiteX56" fmla="*/ 233680 w 508000"/>
                <a:gd name="connsiteY56" fmla="*/ 40527 h 506592"/>
                <a:gd name="connsiteX57" fmla="*/ 233680 w 508000"/>
                <a:gd name="connsiteY57" fmla="*/ 20264 h 506592"/>
                <a:gd name="connsiteX58" fmla="*/ 254000 w 508000"/>
                <a:gd name="connsiteY58" fmla="*/ 0 h 506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08000" h="506592">
                  <a:moveTo>
                    <a:pt x="84666" y="303955"/>
                  </a:moveTo>
                  <a:cubicBezTo>
                    <a:pt x="104986" y="371501"/>
                    <a:pt x="165946" y="422160"/>
                    <a:pt x="233680" y="428915"/>
                  </a:cubicBezTo>
                  <a:cubicBezTo>
                    <a:pt x="233680" y="428915"/>
                    <a:pt x="233680" y="428915"/>
                    <a:pt x="233680" y="408651"/>
                  </a:cubicBezTo>
                  <a:cubicBezTo>
                    <a:pt x="233680" y="398519"/>
                    <a:pt x="243840" y="391765"/>
                    <a:pt x="254000" y="391765"/>
                  </a:cubicBezTo>
                  <a:cubicBezTo>
                    <a:pt x="264160" y="391765"/>
                    <a:pt x="274320" y="398519"/>
                    <a:pt x="274320" y="408651"/>
                  </a:cubicBezTo>
                  <a:cubicBezTo>
                    <a:pt x="274320" y="408651"/>
                    <a:pt x="274320" y="408651"/>
                    <a:pt x="274320" y="428915"/>
                  </a:cubicBezTo>
                  <a:cubicBezTo>
                    <a:pt x="345440" y="422160"/>
                    <a:pt x="403014" y="371501"/>
                    <a:pt x="423334" y="303955"/>
                  </a:cubicBezTo>
                  <a:cubicBezTo>
                    <a:pt x="386080" y="334351"/>
                    <a:pt x="325120" y="371501"/>
                    <a:pt x="254000" y="371501"/>
                  </a:cubicBezTo>
                  <a:cubicBezTo>
                    <a:pt x="186266" y="371501"/>
                    <a:pt x="125306" y="334351"/>
                    <a:pt x="84666" y="303955"/>
                  </a:cubicBezTo>
                  <a:close/>
                  <a:moveTo>
                    <a:pt x="362374" y="209392"/>
                  </a:moveTo>
                  <a:cubicBezTo>
                    <a:pt x="369147" y="222901"/>
                    <a:pt x="372534" y="239787"/>
                    <a:pt x="372534" y="253296"/>
                  </a:cubicBezTo>
                  <a:cubicBezTo>
                    <a:pt x="372534" y="270183"/>
                    <a:pt x="369147" y="283692"/>
                    <a:pt x="362374" y="297201"/>
                  </a:cubicBezTo>
                  <a:cubicBezTo>
                    <a:pt x="389467" y="283692"/>
                    <a:pt x="409787" y="266805"/>
                    <a:pt x="423334" y="253296"/>
                  </a:cubicBezTo>
                  <a:cubicBezTo>
                    <a:pt x="409787" y="243164"/>
                    <a:pt x="389467" y="226278"/>
                    <a:pt x="362374" y="209392"/>
                  </a:cubicBezTo>
                  <a:close/>
                  <a:moveTo>
                    <a:pt x="145626" y="209392"/>
                  </a:moveTo>
                  <a:cubicBezTo>
                    <a:pt x="118533" y="226278"/>
                    <a:pt x="98213" y="243164"/>
                    <a:pt x="88053" y="253296"/>
                  </a:cubicBezTo>
                  <a:cubicBezTo>
                    <a:pt x="98213" y="266805"/>
                    <a:pt x="118533" y="283692"/>
                    <a:pt x="145626" y="297201"/>
                  </a:cubicBezTo>
                  <a:cubicBezTo>
                    <a:pt x="138853" y="283692"/>
                    <a:pt x="138853" y="270183"/>
                    <a:pt x="138853" y="253296"/>
                  </a:cubicBezTo>
                  <a:cubicBezTo>
                    <a:pt x="138853" y="239787"/>
                    <a:pt x="138853" y="222901"/>
                    <a:pt x="145626" y="209392"/>
                  </a:cubicBezTo>
                  <a:close/>
                  <a:moveTo>
                    <a:pt x="254413" y="205451"/>
                  </a:moveTo>
                  <a:cubicBezTo>
                    <a:pt x="281586" y="205451"/>
                    <a:pt x="305363" y="225831"/>
                    <a:pt x="305363" y="253005"/>
                  </a:cubicBezTo>
                  <a:cubicBezTo>
                    <a:pt x="305363" y="280178"/>
                    <a:pt x="281586" y="303955"/>
                    <a:pt x="254413" y="303955"/>
                  </a:cubicBezTo>
                  <a:cubicBezTo>
                    <a:pt x="227239" y="303955"/>
                    <a:pt x="206859" y="280178"/>
                    <a:pt x="206859" y="253005"/>
                  </a:cubicBezTo>
                  <a:cubicBezTo>
                    <a:pt x="206859" y="225831"/>
                    <a:pt x="227239" y="205451"/>
                    <a:pt x="254413" y="205451"/>
                  </a:cubicBezTo>
                  <a:close/>
                  <a:moveTo>
                    <a:pt x="254000" y="175618"/>
                  </a:moveTo>
                  <a:cubicBezTo>
                    <a:pt x="209974" y="175618"/>
                    <a:pt x="176106" y="209392"/>
                    <a:pt x="176106" y="253296"/>
                  </a:cubicBezTo>
                  <a:cubicBezTo>
                    <a:pt x="176106" y="297201"/>
                    <a:pt x="209974" y="330974"/>
                    <a:pt x="254000" y="330974"/>
                  </a:cubicBezTo>
                  <a:cubicBezTo>
                    <a:pt x="298027" y="330974"/>
                    <a:pt x="331894" y="297201"/>
                    <a:pt x="331894" y="253296"/>
                  </a:cubicBezTo>
                  <a:cubicBezTo>
                    <a:pt x="331894" y="209392"/>
                    <a:pt x="298027" y="175618"/>
                    <a:pt x="254000" y="175618"/>
                  </a:cubicBezTo>
                  <a:close/>
                  <a:moveTo>
                    <a:pt x="233680" y="77677"/>
                  </a:moveTo>
                  <a:cubicBezTo>
                    <a:pt x="165946" y="87809"/>
                    <a:pt x="104986" y="138468"/>
                    <a:pt x="84666" y="202637"/>
                  </a:cubicBezTo>
                  <a:cubicBezTo>
                    <a:pt x="125306" y="172241"/>
                    <a:pt x="186266" y="138468"/>
                    <a:pt x="254000" y="138468"/>
                  </a:cubicBezTo>
                  <a:cubicBezTo>
                    <a:pt x="325120" y="138468"/>
                    <a:pt x="386080" y="172241"/>
                    <a:pt x="423334" y="202637"/>
                  </a:cubicBezTo>
                  <a:cubicBezTo>
                    <a:pt x="403014" y="138468"/>
                    <a:pt x="345440" y="87809"/>
                    <a:pt x="274320" y="77677"/>
                  </a:cubicBezTo>
                  <a:cubicBezTo>
                    <a:pt x="274320" y="77677"/>
                    <a:pt x="274320" y="77677"/>
                    <a:pt x="274320" y="97941"/>
                  </a:cubicBezTo>
                  <a:cubicBezTo>
                    <a:pt x="274320" y="108073"/>
                    <a:pt x="264160" y="118205"/>
                    <a:pt x="254000" y="118205"/>
                  </a:cubicBezTo>
                  <a:cubicBezTo>
                    <a:pt x="243840" y="118205"/>
                    <a:pt x="233680" y="108073"/>
                    <a:pt x="233680" y="97941"/>
                  </a:cubicBezTo>
                  <a:cubicBezTo>
                    <a:pt x="233680" y="97941"/>
                    <a:pt x="233680" y="97941"/>
                    <a:pt x="233680" y="77677"/>
                  </a:cubicBezTo>
                  <a:close/>
                  <a:moveTo>
                    <a:pt x="254000" y="0"/>
                  </a:moveTo>
                  <a:cubicBezTo>
                    <a:pt x="264160" y="0"/>
                    <a:pt x="274320" y="10132"/>
                    <a:pt x="274320" y="20264"/>
                  </a:cubicBezTo>
                  <a:cubicBezTo>
                    <a:pt x="274320" y="20264"/>
                    <a:pt x="274320" y="20264"/>
                    <a:pt x="274320" y="40527"/>
                  </a:cubicBezTo>
                  <a:cubicBezTo>
                    <a:pt x="375920" y="50659"/>
                    <a:pt x="460587" y="131714"/>
                    <a:pt x="470747" y="233033"/>
                  </a:cubicBezTo>
                  <a:cubicBezTo>
                    <a:pt x="470747" y="233033"/>
                    <a:pt x="470747" y="233033"/>
                    <a:pt x="491067" y="233033"/>
                  </a:cubicBezTo>
                  <a:cubicBezTo>
                    <a:pt x="501227" y="233033"/>
                    <a:pt x="508000" y="243164"/>
                    <a:pt x="508000" y="253296"/>
                  </a:cubicBezTo>
                  <a:cubicBezTo>
                    <a:pt x="508000" y="263428"/>
                    <a:pt x="501227" y="273560"/>
                    <a:pt x="491067" y="273560"/>
                  </a:cubicBezTo>
                  <a:cubicBezTo>
                    <a:pt x="491067" y="273560"/>
                    <a:pt x="491067" y="273560"/>
                    <a:pt x="470747" y="273560"/>
                  </a:cubicBezTo>
                  <a:cubicBezTo>
                    <a:pt x="460587" y="374878"/>
                    <a:pt x="375920" y="459310"/>
                    <a:pt x="274320" y="469442"/>
                  </a:cubicBezTo>
                  <a:cubicBezTo>
                    <a:pt x="274320" y="469442"/>
                    <a:pt x="274320" y="469442"/>
                    <a:pt x="274320" y="489706"/>
                  </a:cubicBezTo>
                  <a:cubicBezTo>
                    <a:pt x="274320" y="499838"/>
                    <a:pt x="264160" y="506592"/>
                    <a:pt x="254000" y="506592"/>
                  </a:cubicBezTo>
                  <a:cubicBezTo>
                    <a:pt x="243840" y="506592"/>
                    <a:pt x="233680" y="499838"/>
                    <a:pt x="233680" y="489706"/>
                  </a:cubicBezTo>
                  <a:cubicBezTo>
                    <a:pt x="233680" y="489706"/>
                    <a:pt x="233680" y="489706"/>
                    <a:pt x="233680" y="469442"/>
                  </a:cubicBezTo>
                  <a:cubicBezTo>
                    <a:pt x="132080" y="459310"/>
                    <a:pt x="50800" y="374878"/>
                    <a:pt x="40640" y="273560"/>
                  </a:cubicBezTo>
                  <a:cubicBezTo>
                    <a:pt x="40640" y="273560"/>
                    <a:pt x="40640" y="273560"/>
                    <a:pt x="20320" y="273560"/>
                  </a:cubicBezTo>
                  <a:cubicBezTo>
                    <a:pt x="10160" y="273560"/>
                    <a:pt x="0" y="263428"/>
                    <a:pt x="0" y="253296"/>
                  </a:cubicBezTo>
                  <a:cubicBezTo>
                    <a:pt x="0" y="243164"/>
                    <a:pt x="10160" y="233033"/>
                    <a:pt x="20320" y="233033"/>
                  </a:cubicBezTo>
                  <a:cubicBezTo>
                    <a:pt x="20320" y="233033"/>
                    <a:pt x="20320" y="233033"/>
                    <a:pt x="40640" y="233033"/>
                  </a:cubicBezTo>
                  <a:cubicBezTo>
                    <a:pt x="50800" y="131714"/>
                    <a:pt x="132080" y="50659"/>
                    <a:pt x="233680" y="40527"/>
                  </a:cubicBezTo>
                  <a:cubicBezTo>
                    <a:pt x="233680" y="40527"/>
                    <a:pt x="233680" y="40527"/>
                    <a:pt x="233680" y="20264"/>
                  </a:cubicBezTo>
                  <a:cubicBezTo>
                    <a:pt x="233680" y="10132"/>
                    <a:pt x="243840" y="0"/>
                    <a:pt x="25400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1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endParaRPr>
            </a:p>
          </p:txBody>
        </p:sp>
        <p:sp>
          <p:nvSpPr>
            <p:cNvPr id="17" name="íślíḋè-Freeform: Shape 21"/>
            <p:cNvSpPr>
              <a:spLocks noChangeAspect="1"/>
            </p:cNvSpPr>
            <p:nvPr/>
          </p:nvSpPr>
          <p:spPr bwMode="auto">
            <a:xfrm>
              <a:off x="5993899" y="4318431"/>
              <a:ext cx="228678" cy="282994"/>
            </a:xfrm>
            <a:custGeom>
              <a:avLst/>
              <a:gdLst>
                <a:gd name="connsiteX0" fmla="*/ 206056 w 410498"/>
                <a:gd name="connsiteY0" fmla="*/ 251527 h 508000"/>
                <a:gd name="connsiteX1" fmla="*/ 216200 w 410498"/>
                <a:gd name="connsiteY1" fmla="*/ 253219 h 508000"/>
                <a:gd name="connsiteX2" fmla="*/ 211128 w 410498"/>
                <a:gd name="connsiteY2" fmla="*/ 283675 h 508000"/>
                <a:gd name="connsiteX3" fmla="*/ 184078 w 410498"/>
                <a:gd name="connsiteY3" fmla="*/ 315822 h 508000"/>
                <a:gd name="connsiteX4" fmla="*/ 168862 w 410498"/>
                <a:gd name="connsiteY4" fmla="*/ 297210 h 508000"/>
                <a:gd name="connsiteX5" fmla="*/ 206056 w 410498"/>
                <a:gd name="connsiteY5" fmla="*/ 251527 h 508000"/>
                <a:gd name="connsiteX6" fmla="*/ 206094 w 410498"/>
                <a:gd name="connsiteY6" fmla="*/ 175521 h 508000"/>
                <a:gd name="connsiteX7" fmla="*/ 87843 w 410498"/>
                <a:gd name="connsiteY7" fmla="*/ 295349 h 508000"/>
                <a:gd name="connsiteX8" fmla="*/ 185822 w 410498"/>
                <a:gd name="connsiteY8" fmla="*/ 394924 h 508000"/>
                <a:gd name="connsiteX9" fmla="*/ 244947 w 410498"/>
                <a:gd name="connsiteY9" fmla="*/ 383110 h 508000"/>
                <a:gd name="connsiteX10" fmla="*/ 238190 w 410498"/>
                <a:gd name="connsiteY10" fmla="*/ 364545 h 508000"/>
                <a:gd name="connsiteX11" fmla="*/ 192579 w 410498"/>
                <a:gd name="connsiteY11" fmla="*/ 374671 h 508000"/>
                <a:gd name="connsiteX12" fmla="*/ 111493 w 410498"/>
                <a:gd name="connsiteY12" fmla="*/ 291974 h 508000"/>
                <a:gd name="connsiteX13" fmla="*/ 202715 w 410498"/>
                <a:gd name="connsiteY13" fmla="*/ 194086 h 508000"/>
                <a:gd name="connsiteX14" fmla="*/ 278733 w 410498"/>
                <a:gd name="connsiteY14" fmla="*/ 266658 h 508000"/>
                <a:gd name="connsiteX15" fmla="*/ 246637 w 410498"/>
                <a:gd name="connsiteY15" fmla="*/ 320665 h 508000"/>
                <a:gd name="connsiteX16" fmla="*/ 239879 w 410498"/>
                <a:gd name="connsiteY16" fmla="*/ 293661 h 508000"/>
                <a:gd name="connsiteX17" fmla="*/ 248326 w 410498"/>
                <a:gd name="connsiteY17" fmla="*/ 234591 h 508000"/>
                <a:gd name="connsiteX18" fmla="*/ 211162 w 410498"/>
                <a:gd name="connsiteY18" fmla="*/ 226153 h 508000"/>
                <a:gd name="connsiteX19" fmla="*/ 136833 w 410498"/>
                <a:gd name="connsiteY19" fmla="*/ 300412 h 508000"/>
                <a:gd name="connsiteX20" fmla="*/ 172308 w 410498"/>
                <a:gd name="connsiteY20" fmla="*/ 340917 h 508000"/>
                <a:gd name="connsiteX21" fmla="*/ 212851 w 410498"/>
                <a:gd name="connsiteY21" fmla="*/ 317289 h 508000"/>
                <a:gd name="connsiteX22" fmla="*/ 214540 w 410498"/>
                <a:gd name="connsiteY22" fmla="*/ 317289 h 508000"/>
                <a:gd name="connsiteX23" fmla="*/ 241569 w 410498"/>
                <a:gd name="connsiteY23" fmla="*/ 340917 h 508000"/>
                <a:gd name="connsiteX24" fmla="*/ 300694 w 410498"/>
                <a:gd name="connsiteY24" fmla="*/ 266658 h 508000"/>
                <a:gd name="connsiteX25" fmla="*/ 206094 w 410498"/>
                <a:gd name="connsiteY25" fmla="*/ 175521 h 508000"/>
                <a:gd name="connsiteX26" fmla="*/ 59125 w 410498"/>
                <a:gd name="connsiteY26" fmla="*/ 21940 h 508000"/>
                <a:gd name="connsiteX27" fmla="*/ 25339 w 410498"/>
                <a:gd name="connsiteY27" fmla="*/ 47256 h 508000"/>
                <a:gd name="connsiteX28" fmla="*/ 363198 w 410498"/>
                <a:gd name="connsiteY28" fmla="*/ 47256 h 508000"/>
                <a:gd name="connsiteX29" fmla="*/ 363198 w 410498"/>
                <a:gd name="connsiteY29" fmla="*/ 475934 h 508000"/>
                <a:gd name="connsiteX30" fmla="*/ 388537 w 410498"/>
                <a:gd name="connsiteY30" fmla="*/ 455681 h 508000"/>
                <a:gd name="connsiteX31" fmla="*/ 388537 w 410498"/>
                <a:gd name="connsiteY31" fmla="*/ 21940 h 508000"/>
                <a:gd name="connsiteX32" fmla="*/ 59125 w 410498"/>
                <a:gd name="connsiteY32" fmla="*/ 21940 h 508000"/>
                <a:gd name="connsiteX33" fmla="*/ 48989 w 410498"/>
                <a:gd name="connsiteY33" fmla="*/ 0 h 508000"/>
                <a:gd name="connsiteX34" fmla="*/ 402052 w 410498"/>
                <a:gd name="connsiteY34" fmla="*/ 0 h 508000"/>
                <a:gd name="connsiteX35" fmla="*/ 410498 w 410498"/>
                <a:gd name="connsiteY35" fmla="*/ 8438 h 508000"/>
                <a:gd name="connsiteX36" fmla="*/ 410498 w 410498"/>
                <a:gd name="connsiteY36" fmla="*/ 462432 h 508000"/>
                <a:gd name="connsiteX37" fmla="*/ 405430 w 410498"/>
                <a:gd name="connsiteY37" fmla="*/ 477621 h 508000"/>
                <a:gd name="connsiteX38" fmla="*/ 363198 w 410498"/>
                <a:gd name="connsiteY38" fmla="*/ 508000 h 508000"/>
                <a:gd name="connsiteX39" fmla="*/ 0 w 410498"/>
                <a:gd name="connsiteY39" fmla="*/ 508000 h 508000"/>
                <a:gd name="connsiteX40" fmla="*/ 0 w 410498"/>
                <a:gd name="connsiteY40" fmla="*/ 55694 h 508000"/>
                <a:gd name="connsiteX41" fmla="*/ 48989 w 410498"/>
                <a:gd name="connsiteY41" fmla="*/ 0 h 50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410498" h="508000">
                  <a:moveTo>
                    <a:pt x="206056" y="251527"/>
                  </a:moveTo>
                  <a:cubicBezTo>
                    <a:pt x="211128" y="251527"/>
                    <a:pt x="212819" y="251527"/>
                    <a:pt x="216200" y="253219"/>
                  </a:cubicBezTo>
                  <a:cubicBezTo>
                    <a:pt x="216200" y="253219"/>
                    <a:pt x="216200" y="253219"/>
                    <a:pt x="211128" y="283675"/>
                  </a:cubicBezTo>
                  <a:cubicBezTo>
                    <a:pt x="209437" y="300594"/>
                    <a:pt x="195912" y="315822"/>
                    <a:pt x="184078" y="315822"/>
                  </a:cubicBezTo>
                  <a:cubicBezTo>
                    <a:pt x="173934" y="315822"/>
                    <a:pt x="168862" y="309054"/>
                    <a:pt x="168862" y="297210"/>
                  </a:cubicBezTo>
                  <a:cubicBezTo>
                    <a:pt x="168862" y="271831"/>
                    <a:pt x="185768" y="251527"/>
                    <a:pt x="206056" y="251527"/>
                  </a:cubicBezTo>
                  <a:close/>
                  <a:moveTo>
                    <a:pt x="206094" y="175521"/>
                  </a:moveTo>
                  <a:cubicBezTo>
                    <a:pt x="135143" y="175521"/>
                    <a:pt x="87843" y="231216"/>
                    <a:pt x="87843" y="295349"/>
                  </a:cubicBezTo>
                  <a:cubicBezTo>
                    <a:pt x="87843" y="357794"/>
                    <a:pt x="133454" y="394924"/>
                    <a:pt x="185822" y="394924"/>
                  </a:cubicBezTo>
                  <a:cubicBezTo>
                    <a:pt x="209472" y="394924"/>
                    <a:pt x="224676" y="391548"/>
                    <a:pt x="244947" y="383110"/>
                  </a:cubicBezTo>
                  <a:cubicBezTo>
                    <a:pt x="244947" y="383110"/>
                    <a:pt x="244947" y="383110"/>
                    <a:pt x="238190" y="364545"/>
                  </a:cubicBezTo>
                  <a:cubicBezTo>
                    <a:pt x="226365" y="371296"/>
                    <a:pt x="209472" y="374671"/>
                    <a:pt x="192579" y="374671"/>
                  </a:cubicBezTo>
                  <a:cubicBezTo>
                    <a:pt x="145279" y="374671"/>
                    <a:pt x="111493" y="344292"/>
                    <a:pt x="111493" y="291974"/>
                  </a:cubicBezTo>
                  <a:cubicBezTo>
                    <a:pt x="111493" y="231216"/>
                    <a:pt x="153726" y="194086"/>
                    <a:pt x="202715" y="194086"/>
                  </a:cubicBezTo>
                  <a:cubicBezTo>
                    <a:pt x="251705" y="194086"/>
                    <a:pt x="278733" y="226153"/>
                    <a:pt x="278733" y="266658"/>
                  </a:cubicBezTo>
                  <a:cubicBezTo>
                    <a:pt x="278733" y="303788"/>
                    <a:pt x="260151" y="320665"/>
                    <a:pt x="246637" y="320665"/>
                  </a:cubicBezTo>
                  <a:cubicBezTo>
                    <a:pt x="238190" y="320665"/>
                    <a:pt x="236501" y="312226"/>
                    <a:pt x="239879" y="293661"/>
                  </a:cubicBezTo>
                  <a:cubicBezTo>
                    <a:pt x="239879" y="293661"/>
                    <a:pt x="239879" y="293661"/>
                    <a:pt x="248326" y="234591"/>
                  </a:cubicBezTo>
                  <a:cubicBezTo>
                    <a:pt x="241569" y="229528"/>
                    <a:pt x="224676" y="226153"/>
                    <a:pt x="211162" y="226153"/>
                  </a:cubicBezTo>
                  <a:cubicBezTo>
                    <a:pt x="165551" y="226153"/>
                    <a:pt x="136833" y="261595"/>
                    <a:pt x="136833" y="300412"/>
                  </a:cubicBezTo>
                  <a:cubicBezTo>
                    <a:pt x="136833" y="325728"/>
                    <a:pt x="152036" y="340917"/>
                    <a:pt x="172308" y="340917"/>
                  </a:cubicBezTo>
                  <a:cubicBezTo>
                    <a:pt x="189201" y="340917"/>
                    <a:pt x="204404" y="332479"/>
                    <a:pt x="212851" y="317289"/>
                  </a:cubicBezTo>
                  <a:cubicBezTo>
                    <a:pt x="212851" y="317289"/>
                    <a:pt x="212851" y="317289"/>
                    <a:pt x="214540" y="317289"/>
                  </a:cubicBezTo>
                  <a:cubicBezTo>
                    <a:pt x="216229" y="334166"/>
                    <a:pt x="226365" y="340917"/>
                    <a:pt x="241569" y="340917"/>
                  </a:cubicBezTo>
                  <a:cubicBezTo>
                    <a:pt x="275355" y="340917"/>
                    <a:pt x="300694" y="312226"/>
                    <a:pt x="300694" y="266658"/>
                  </a:cubicBezTo>
                  <a:cubicBezTo>
                    <a:pt x="300694" y="212651"/>
                    <a:pt x="261840" y="175521"/>
                    <a:pt x="206094" y="175521"/>
                  </a:cubicBezTo>
                  <a:close/>
                  <a:moveTo>
                    <a:pt x="59125" y="21940"/>
                  </a:moveTo>
                  <a:cubicBezTo>
                    <a:pt x="40543" y="21940"/>
                    <a:pt x="27029" y="30379"/>
                    <a:pt x="25339" y="47256"/>
                  </a:cubicBezTo>
                  <a:cubicBezTo>
                    <a:pt x="25339" y="47256"/>
                    <a:pt x="25339" y="47256"/>
                    <a:pt x="363198" y="47256"/>
                  </a:cubicBezTo>
                  <a:cubicBezTo>
                    <a:pt x="363198" y="47256"/>
                    <a:pt x="363198" y="47256"/>
                    <a:pt x="363198" y="475934"/>
                  </a:cubicBezTo>
                  <a:lnTo>
                    <a:pt x="388537" y="455681"/>
                  </a:lnTo>
                  <a:cubicBezTo>
                    <a:pt x="388537" y="455681"/>
                    <a:pt x="388537" y="455681"/>
                    <a:pt x="388537" y="21940"/>
                  </a:cubicBezTo>
                  <a:cubicBezTo>
                    <a:pt x="388537" y="21940"/>
                    <a:pt x="388537" y="21940"/>
                    <a:pt x="59125" y="21940"/>
                  </a:cubicBezTo>
                  <a:close/>
                  <a:moveTo>
                    <a:pt x="48989" y="0"/>
                  </a:moveTo>
                  <a:cubicBezTo>
                    <a:pt x="48989" y="0"/>
                    <a:pt x="48989" y="0"/>
                    <a:pt x="402052" y="0"/>
                  </a:cubicBezTo>
                  <a:cubicBezTo>
                    <a:pt x="407119" y="0"/>
                    <a:pt x="410498" y="3375"/>
                    <a:pt x="410498" y="8438"/>
                  </a:cubicBezTo>
                  <a:lnTo>
                    <a:pt x="410498" y="462432"/>
                  </a:lnTo>
                  <a:cubicBezTo>
                    <a:pt x="410498" y="462432"/>
                    <a:pt x="410498" y="472558"/>
                    <a:pt x="405430" y="477621"/>
                  </a:cubicBezTo>
                  <a:cubicBezTo>
                    <a:pt x="400362" y="482685"/>
                    <a:pt x="363198" y="508000"/>
                    <a:pt x="363198" y="508000"/>
                  </a:cubicBezTo>
                  <a:cubicBezTo>
                    <a:pt x="363198" y="508000"/>
                    <a:pt x="363198" y="508000"/>
                    <a:pt x="0" y="508000"/>
                  </a:cubicBezTo>
                  <a:cubicBezTo>
                    <a:pt x="0" y="508000"/>
                    <a:pt x="0" y="508000"/>
                    <a:pt x="0" y="55694"/>
                  </a:cubicBezTo>
                  <a:cubicBezTo>
                    <a:pt x="0" y="20252"/>
                    <a:pt x="21961" y="0"/>
                    <a:pt x="4898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1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endParaRPr>
            </a:p>
          </p:txBody>
        </p:sp>
        <p:sp>
          <p:nvSpPr>
            <p:cNvPr id="18" name="íślíḋè-Freeform: Shape 22"/>
            <p:cNvSpPr>
              <a:spLocks noChangeAspect="1"/>
            </p:cNvSpPr>
            <p:nvPr/>
          </p:nvSpPr>
          <p:spPr bwMode="auto">
            <a:xfrm>
              <a:off x="5159334" y="1625195"/>
              <a:ext cx="380897" cy="381053"/>
            </a:xfrm>
            <a:custGeom>
              <a:avLst/>
              <a:gdLst>
                <a:gd name="connsiteX0" fmla="*/ 185778 w 502142"/>
                <a:gd name="connsiteY0" fmla="*/ 245107 h 502347"/>
                <a:gd name="connsiteX1" fmla="*/ 181850 w 502142"/>
                <a:gd name="connsiteY1" fmla="*/ 247726 h 502347"/>
                <a:gd name="connsiteX2" fmla="*/ 196252 w 502142"/>
                <a:gd name="connsiteY2" fmla="*/ 262134 h 502347"/>
                <a:gd name="connsiteX3" fmla="*/ 198871 w 502142"/>
                <a:gd name="connsiteY3" fmla="*/ 259515 h 502347"/>
                <a:gd name="connsiteX4" fmla="*/ 198871 w 502142"/>
                <a:gd name="connsiteY4" fmla="*/ 258205 h 502347"/>
                <a:gd name="connsiteX5" fmla="*/ 197562 w 502142"/>
                <a:gd name="connsiteY5" fmla="*/ 256895 h 502347"/>
                <a:gd name="connsiteX6" fmla="*/ 196252 w 502142"/>
                <a:gd name="connsiteY6" fmla="*/ 255585 h 502347"/>
                <a:gd name="connsiteX7" fmla="*/ 187087 w 502142"/>
                <a:gd name="connsiteY7" fmla="*/ 245107 h 502347"/>
                <a:gd name="connsiteX8" fmla="*/ 185778 w 502142"/>
                <a:gd name="connsiteY8" fmla="*/ 245107 h 502347"/>
                <a:gd name="connsiteX9" fmla="*/ 300657 w 502142"/>
                <a:gd name="connsiteY9" fmla="*/ 124890 h 502347"/>
                <a:gd name="connsiteX10" fmla="*/ 333369 w 502142"/>
                <a:gd name="connsiteY10" fmla="*/ 157500 h 502347"/>
                <a:gd name="connsiteX11" fmla="*/ 300657 w 502142"/>
                <a:gd name="connsiteY11" fmla="*/ 191414 h 502347"/>
                <a:gd name="connsiteX12" fmla="*/ 267945 w 502142"/>
                <a:gd name="connsiteY12" fmla="*/ 157500 h 502347"/>
                <a:gd name="connsiteX13" fmla="*/ 300657 w 502142"/>
                <a:gd name="connsiteY13" fmla="*/ 124890 h 502347"/>
                <a:gd name="connsiteX14" fmla="*/ 251242 w 502142"/>
                <a:gd name="connsiteY14" fmla="*/ 83999 h 502347"/>
                <a:gd name="connsiteX15" fmla="*/ 180541 w 502142"/>
                <a:gd name="connsiteY15" fmla="*/ 99717 h 502347"/>
                <a:gd name="connsiteX16" fmla="*/ 99366 w 502142"/>
                <a:gd name="connsiteY16" fmla="*/ 321076 h 502347"/>
                <a:gd name="connsiteX17" fmla="*/ 251242 w 502142"/>
                <a:gd name="connsiteY17" fmla="*/ 419313 h 502347"/>
                <a:gd name="connsiteX18" fmla="*/ 268263 w 502142"/>
                <a:gd name="connsiteY18" fmla="*/ 418003 h 502347"/>
                <a:gd name="connsiteX19" fmla="*/ 264335 w 502142"/>
                <a:gd name="connsiteY19" fmla="*/ 418003 h 502347"/>
                <a:gd name="connsiteX20" fmla="*/ 253861 w 502142"/>
                <a:gd name="connsiteY20" fmla="*/ 399665 h 502347"/>
                <a:gd name="connsiteX21" fmla="*/ 270881 w 502142"/>
                <a:gd name="connsiteY21" fmla="*/ 336794 h 502347"/>
                <a:gd name="connsiteX22" fmla="*/ 251242 w 502142"/>
                <a:gd name="connsiteY22" fmla="*/ 307978 h 502347"/>
                <a:gd name="connsiteX23" fmla="*/ 247314 w 502142"/>
                <a:gd name="connsiteY23" fmla="*/ 306668 h 502347"/>
                <a:gd name="connsiteX24" fmla="*/ 236840 w 502142"/>
                <a:gd name="connsiteY24" fmla="*/ 335484 h 502347"/>
                <a:gd name="connsiteX25" fmla="*/ 222438 w 502142"/>
                <a:gd name="connsiteY25" fmla="*/ 345963 h 502347"/>
                <a:gd name="connsiteX26" fmla="*/ 173995 w 502142"/>
                <a:gd name="connsiteY26" fmla="*/ 348582 h 502347"/>
                <a:gd name="connsiteX27" fmla="*/ 158283 w 502142"/>
                <a:gd name="connsiteY27" fmla="*/ 334174 h 502347"/>
                <a:gd name="connsiteX28" fmla="*/ 172685 w 502142"/>
                <a:gd name="connsiteY28" fmla="*/ 318457 h 502347"/>
                <a:gd name="connsiteX29" fmla="*/ 211964 w 502142"/>
                <a:gd name="connsiteY29" fmla="*/ 315837 h 502347"/>
                <a:gd name="connsiteX30" fmla="*/ 223747 w 502142"/>
                <a:gd name="connsiteY30" fmla="*/ 283092 h 502347"/>
                <a:gd name="connsiteX31" fmla="*/ 225056 w 502142"/>
                <a:gd name="connsiteY31" fmla="*/ 272613 h 502347"/>
                <a:gd name="connsiteX32" fmla="*/ 242077 w 502142"/>
                <a:gd name="connsiteY32" fmla="*/ 217601 h 502347"/>
                <a:gd name="connsiteX33" fmla="*/ 234221 w 502142"/>
                <a:gd name="connsiteY33" fmla="*/ 221530 h 502347"/>
                <a:gd name="connsiteX34" fmla="*/ 211964 w 502142"/>
                <a:gd name="connsiteY34" fmla="*/ 247726 h 502347"/>
                <a:gd name="connsiteX35" fmla="*/ 201489 w 502142"/>
                <a:gd name="connsiteY35" fmla="*/ 256895 h 502347"/>
                <a:gd name="connsiteX36" fmla="*/ 201489 w 502142"/>
                <a:gd name="connsiteY36" fmla="*/ 262134 h 502347"/>
                <a:gd name="connsiteX37" fmla="*/ 197562 w 502142"/>
                <a:gd name="connsiteY37" fmla="*/ 264754 h 502347"/>
                <a:gd name="connsiteX38" fmla="*/ 211964 w 502142"/>
                <a:gd name="connsiteY38" fmla="*/ 279162 h 502347"/>
                <a:gd name="connsiteX39" fmla="*/ 175304 w 502142"/>
                <a:gd name="connsiteY39" fmla="*/ 311908 h 502347"/>
                <a:gd name="connsiteX40" fmla="*/ 130788 w 502142"/>
                <a:gd name="connsiteY40" fmla="*/ 264754 h 502347"/>
                <a:gd name="connsiteX41" fmla="*/ 166139 w 502142"/>
                <a:gd name="connsiteY41" fmla="*/ 230699 h 502347"/>
                <a:gd name="connsiteX42" fmla="*/ 179232 w 502142"/>
                <a:gd name="connsiteY42" fmla="*/ 245107 h 502347"/>
                <a:gd name="connsiteX43" fmla="*/ 183159 w 502142"/>
                <a:gd name="connsiteY43" fmla="*/ 242487 h 502347"/>
                <a:gd name="connsiteX44" fmla="*/ 187087 w 502142"/>
                <a:gd name="connsiteY44" fmla="*/ 241177 h 502347"/>
                <a:gd name="connsiteX45" fmla="*/ 187087 w 502142"/>
                <a:gd name="connsiteY45" fmla="*/ 239867 h 502347"/>
                <a:gd name="connsiteX46" fmla="*/ 222438 w 502142"/>
                <a:gd name="connsiteY46" fmla="*/ 199263 h 502347"/>
                <a:gd name="connsiteX47" fmla="*/ 270881 w 502142"/>
                <a:gd name="connsiteY47" fmla="*/ 186165 h 502347"/>
                <a:gd name="connsiteX48" fmla="*/ 276118 w 502142"/>
                <a:gd name="connsiteY48" fmla="*/ 186165 h 502347"/>
                <a:gd name="connsiteX49" fmla="*/ 283974 w 502142"/>
                <a:gd name="connsiteY49" fmla="*/ 187475 h 502347"/>
                <a:gd name="connsiteX50" fmla="*/ 286592 w 502142"/>
                <a:gd name="connsiteY50" fmla="*/ 188785 h 502347"/>
                <a:gd name="connsiteX51" fmla="*/ 291830 w 502142"/>
                <a:gd name="connsiteY51" fmla="*/ 191404 h 502347"/>
                <a:gd name="connsiteX52" fmla="*/ 304922 w 502142"/>
                <a:gd name="connsiteY52" fmla="*/ 208432 h 502347"/>
                <a:gd name="connsiteX53" fmla="*/ 304922 w 502142"/>
                <a:gd name="connsiteY53" fmla="*/ 209742 h 502347"/>
                <a:gd name="connsiteX54" fmla="*/ 321943 w 502142"/>
                <a:gd name="connsiteY54" fmla="*/ 222840 h 502347"/>
                <a:gd name="connsiteX55" fmla="*/ 350747 w 502142"/>
                <a:gd name="connsiteY55" fmla="*/ 218910 h 502347"/>
                <a:gd name="connsiteX56" fmla="*/ 367768 w 502142"/>
                <a:gd name="connsiteY56" fmla="*/ 220220 h 502347"/>
                <a:gd name="connsiteX57" fmla="*/ 366458 w 502142"/>
                <a:gd name="connsiteY57" fmla="*/ 238558 h 502347"/>
                <a:gd name="connsiteX58" fmla="*/ 332417 w 502142"/>
                <a:gd name="connsiteY58" fmla="*/ 250346 h 502347"/>
                <a:gd name="connsiteX59" fmla="*/ 315397 w 502142"/>
                <a:gd name="connsiteY59" fmla="*/ 247726 h 502347"/>
                <a:gd name="connsiteX60" fmla="*/ 298376 w 502142"/>
                <a:gd name="connsiteY60" fmla="*/ 239867 h 502347"/>
                <a:gd name="connsiteX61" fmla="*/ 282665 w 502142"/>
                <a:gd name="connsiteY61" fmla="*/ 290950 h 502347"/>
                <a:gd name="connsiteX62" fmla="*/ 280046 w 502142"/>
                <a:gd name="connsiteY62" fmla="*/ 296190 h 502347"/>
                <a:gd name="connsiteX63" fmla="*/ 299685 w 502142"/>
                <a:gd name="connsiteY63" fmla="*/ 325006 h 502347"/>
                <a:gd name="connsiteX64" fmla="*/ 302304 w 502142"/>
                <a:gd name="connsiteY64" fmla="*/ 336794 h 502347"/>
                <a:gd name="connsiteX65" fmla="*/ 282665 w 502142"/>
                <a:gd name="connsiteY65" fmla="*/ 407524 h 502347"/>
                <a:gd name="connsiteX66" fmla="*/ 272190 w 502142"/>
                <a:gd name="connsiteY66" fmla="*/ 418003 h 502347"/>
                <a:gd name="connsiteX67" fmla="*/ 320634 w 502142"/>
                <a:gd name="connsiteY67" fmla="*/ 403595 h 502347"/>
                <a:gd name="connsiteX68" fmla="*/ 403118 w 502142"/>
                <a:gd name="connsiteY68" fmla="*/ 180926 h 502347"/>
                <a:gd name="connsiteX69" fmla="*/ 251242 w 502142"/>
                <a:gd name="connsiteY69" fmla="*/ 83999 h 502347"/>
                <a:gd name="connsiteX70" fmla="*/ 324562 w 502142"/>
                <a:gd name="connsiteY70" fmla="*/ 1480 h 502347"/>
                <a:gd name="connsiteX71" fmla="*/ 357294 w 502142"/>
                <a:gd name="connsiteY71" fmla="*/ 14579 h 502347"/>
                <a:gd name="connsiteX72" fmla="*/ 376933 w 502142"/>
                <a:gd name="connsiteY72" fmla="*/ 56493 h 502347"/>
                <a:gd name="connsiteX73" fmla="*/ 366458 w 502142"/>
                <a:gd name="connsiteY73" fmla="*/ 82689 h 502347"/>
                <a:gd name="connsiteX74" fmla="*/ 410974 w 502142"/>
                <a:gd name="connsiteY74" fmla="*/ 123294 h 502347"/>
                <a:gd name="connsiteX75" fmla="*/ 435850 w 502142"/>
                <a:gd name="connsiteY75" fmla="*/ 110195 h 502347"/>
                <a:gd name="connsiteX76" fmla="*/ 479056 w 502142"/>
                <a:gd name="connsiteY76" fmla="*/ 127223 h 502347"/>
                <a:gd name="connsiteX77" fmla="*/ 493458 w 502142"/>
                <a:gd name="connsiteY77" fmla="*/ 159969 h 502347"/>
                <a:gd name="connsiteX78" fmla="*/ 477747 w 502142"/>
                <a:gd name="connsiteY78" fmla="*/ 201883 h 502347"/>
                <a:gd name="connsiteX79" fmla="*/ 452871 w 502142"/>
                <a:gd name="connsiteY79" fmla="*/ 213671 h 502347"/>
                <a:gd name="connsiteX80" fmla="*/ 454180 w 502142"/>
                <a:gd name="connsiteY80" fmla="*/ 272613 h 502347"/>
                <a:gd name="connsiteX81" fmla="*/ 481675 w 502142"/>
                <a:gd name="connsiteY81" fmla="*/ 283092 h 502347"/>
                <a:gd name="connsiteX82" fmla="*/ 500005 w 502142"/>
                <a:gd name="connsiteY82" fmla="*/ 323696 h 502347"/>
                <a:gd name="connsiteX83" fmla="*/ 488221 w 502142"/>
                <a:gd name="connsiteY83" fmla="*/ 357751 h 502347"/>
                <a:gd name="connsiteX84" fmla="*/ 471201 w 502142"/>
                <a:gd name="connsiteY84" fmla="*/ 376089 h 502347"/>
                <a:gd name="connsiteX85" fmla="*/ 446324 w 502142"/>
                <a:gd name="connsiteY85" fmla="*/ 377399 h 502347"/>
                <a:gd name="connsiteX86" fmla="*/ 420139 w 502142"/>
                <a:gd name="connsiteY86" fmla="*/ 366920 h 502347"/>
                <a:gd name="connsiteX87" fmla="*/ 379551 w 502142"/>
                <a:gd name="connsiteY87" fmla="*/ 410144 h 502347"/>
                <a:gd name="connsiteX88" fmla="*/ 391335 w 502142"/>
                <a:gd name="connsiteY88" fmla="*/ 436340 h 502347"/>
                <a:gd name="connsiteX89" fmla="*/ 375623 w 502142"/>
                <a:gd name="connsiteY89" fmla="*/ 479564 h 502347"/>
                <a:gd name="connsiteX90" fmla="*/ 342891 w 502142"/>
                <a:gd name="connsiteY90" fmla="*/ 493972 h 502347"/>
                <a:gd name="connsiteX91" fmla="*/ 300995 w 502142"/>
                <a:gd name="connsiteY91" fmla="*/ 478255 h 502347"/>
                <a:gd name="connsiteX92" fmla="*/ 289211 w 502142"/>
                <a:gd name="connsiteY92" fmla="*/ 453368 h 502347"/>
                <a:gd name="connsiteX93" fmla="*/ 228984 w 502142"/>
                <a:gd name="connsiteY93" fmla="*/ 454678 h 502347"/>
                <a:gd name="connsiteX94" fmla="*/ 219819 w 502142"/>
                <a:gd name="connsiteY94" fmla="*/ 482184 h 502347"/>
                <a:gd name="connsiteX95" fmla="*/ 202799 w 502142"/>
                <a:gd name="connsiteY95" fmla="*/ 499212 h 502347"/>
                <a:gd name="connsiteX96" fmla="*/ 177922 w 502142"/>
                <a:gd name="connsiteY96" fmla="*/ 500522 h 502347"/>
                <a:gd name="connsiteX97" fmla="*/ 143881 w 502142"/>
                <a:gd name="connsiteY97" fmla="*/ 488733 h 502347"/>
                <a:gd name="connsiteX98" fmla="*/ 126861 w 502142"/>
                <a:gd name="connsiteY98" fmla="*/ 471705 h 502347"/>
                <a:gd name="connsiteX99" fmla="*/ 125551 w 502142"/>
                <a:gd name="connsiteY99" fmla="*/ 446819 h 502347"/>
                <a:gd name="connsiteX100" fmla="*/ 134716 w 502142"/>
                <a:gd name="connsiteY100" fmla="*/ 420623 h 502347"/>
                <a:gd name="connsiteX101" fmla="*/ 91510 w 502142"/>
                <a:gd name="connsiteY101" fmla="*/ 380018 h 502347"/>
                <a:gd name="connsiteX102" fmla="*/ 66634 w 502142"/>
                <a:gd name="connsiteY102" fmla="*/ 391807 h 502347"/>
                <a:gd name="connsiteX103" fmla="*/ 23428 w 502142"/>
                <a:gd name="connsiteY103" fmla="*/ 376089 h 502347"/>
                <a:gd name="connsiteX104" fmla="*/ 7716 w 502142"/>
                <a:gd name="connsiteY104" fmla="*/ 343343 h 502347"/>
                <a:gd name="connsiteX105" fmla="*/ 23428 w 502142"/>
                <a:gd name="connsiteY105" fmla="*/ 300119 h 502347"/>
                <a:gd name="connsiteX106" fmla="*/ 49613 w 502142"/>
                <a:gd name="connsiteY106" fmla="*/ 288331 h 502347"/>
                <a:gd name="connsiteX107" fmla="*/ 48304 w 502142"/>
                <a:gd name="connsiteY107" fmla="*/ 229389 h 502347"/>
                <a:gd name="connsiteX108" fmla="*/ 20809 w 502142"/>
                <a:gd name="connsiteY108" fmla="*/ 220220 h 502347"/>
                <a:gd name="connsiteX109" fmla="*/ 2479 w 502142"/>
                <a:gd name="connsiteY109" fmla="*/ 203193 h 502347"/>
                <a:gd name="connsiteX110" fmla="*/ 2479 w 502142"/>
                <a:gd name="connsiteY110" fmla="*/ 178306 h 502347"/>
                <a:gd name="connsiteX111" fmla="*/ 14263 w 502142"/>
                <a:gd name="connsiteY111" fmla="*/ 144251 h 502347"/>
                <a:gd name="connsiteX112" fmla="*/ 56159 w 502142"/>
                <a:gd name="connsiteY112" fmla="*/ 125913 h 502347"/>
                <a:gd name="connsiteX113" fmla="*/ 82345 w 502142"/>
                <a:gd name="connsiteY113" fmla="*/ 135082 h 502347"/>
                <a:gd name="connsiteX114" fmla="*/ 122933 w 502142"/>
                <a:gd name="connsiteY114" fmla="*/ 91858 h 502347"/>
                <a:gd name="connsiteX115" fmla="*/ 111149 w 502142"/>
                <a:gd name="connsiteY115" fmla="*/ 65662 h 502347"/>
                <a:gd name="connsiteX116" fmla="*/ 126861 w 502142"/>
                <a:gd name="connsiteY116" fmla="*/ 23747 h 502347"/>
                <a:gd name="connsiteX117" fmla="*/ 159592 w 502142"/>
                <a:gd name="connsiteY117" fmla="*/ 8029 h 502347"/>
                <a:gd name="connsiteX118" fmla="*/ 201489 w 502142"/>
                <a:gd name="connsiteY118" fmla="*/ 23747 h 502347"/>
                <a:gd name="connsiteX119" fmla="*/ 213273 w 502142"/>
                <a:gd name="connsiteY119" fmla="*/ 49944 h 502347"/>
                <a:gd name="connsiteX120" fmla="*/ 272190 w 502142"/>
                <a:gd name="connsiteY120" fmla="*/ 47324 h 502347"/>
                <a:gd name="connsiteX121" fmla="*/ 282665 w 502142"/>
                <a:gd name="connsiteY121" fmla="*/ 21128 h 502347"/>
                <a:gd name="connsiteX122" fmla="*/ 324562 w 502142"/>
                <a:gd name="connsiteY122" fmla="*/ 1480 h 502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502142" h="502347">
                  <a:moveTo>
                    <a:pt x="185778" y="245107"/>
                  </a:moveTo>
                  <a:cubicBezTo>
                    <a:pt x="185778" y="245107"/>
                    <a:pt x="185778" y="245107"/>
                    <a:pt x="181850" y="247726"/>
                  </a:cubicBezTo>
                  <a:cubicBezTo>
                    <a:pt x="181850" y="247726"/>
                    <a:pt x="181850" y="247726"/>
                    <a:pt x="196252" y="262134"/>
                  </a:cubicBezTo>
                  <a:cubicBezTo>
                    <a:pt x="196252" y="262134"/>
                    <a:pt x="196252" y="262134"/>
                    <a:pt x="198871" y="259515"/>
                  </a:cubicBezTo>
                  <a:cubicBezTo>
                    <a:pt x="198871" y="259515"/>
                    <a:pt x="198871" y="258205"/>
                    <a:pt x="198871" y="258205"/>
                  </a:cubicBezTo>
                  <a:cubicBezTo>
                    <a:pt x="198871" y="258205"/>
                    <a:pt x="198871" y="258205"/>
                    <a:pt x="197562" y="256895"/>
                  </a:cubicBezTo>
                  <a:cubicBezTo>
                    <a:pt x="197562" y="256895"/>
                    <a:pt x="196252" y="256895"/>
                    <a:pt x="196252" y="255585"/>
                  </a:cubicBezTo>
                  <a:cubicBezTo>
                    <a:pt x="191015" y="254275"/>
                    <a:pt x="187087" y="250346"/>
                    <a:pt x="187087" y="245107"/>
                  </a:cubicBezTo>
                  <a:cubicBezTo>
                    <a:pt x="187087" y="245107"/>
                    <a:pt x="187087" y="245107"/>
                    <a:pt x="185778" y="245107"/>
                  </a:cubicBezTo>
                  <a:close/>
                  <a:moveTo>
                    <a:pt x="300657" y="124890"/>
                  </a:moveTo>
                  <a:cubicBezTo>
                    <a:pt x="318976" y="124890"/>
                    <a:pt x="333369" y="140543"/>
                    <a:pt x="333369" y="157500"/>
                  </a:cubicBezTo>
                  <a:cubicBezTo>
                    <a:pt x="333369" y="175761"/>
                    <a:pt x="318976" y="191414"/>
                    <a:pt x="300657" y="191414"/>
                  </a:cubicBezTo>
                  <a:cubicBezTo>
                    <a:pt x="282339" y="191414"/>
                    <a:pt x="267945" y="175761"/>
                    <a:pt x="267945" y="157500"/>
                  </a:cubicBezTo>
                  <a:cubicBezTo>
                    <a:pt x="267945" y="140543"/>
                    <a:pt x="282339" y="124890"/>
                    <a:pt x="300657" y="124890"/>
                  </a:cubicBezTo>
                  <a:close/>
                  <a:moveTo>
                    <a:pt x="251242" y="83999"/>
                  </a:moveTo>
                  <a:cubicBezTo>
                    <a:pt x="226366" y="83999"/>
                    <a:pt x="202799" y="89238"/>
                    <a:pt x="180541" y="99717"/>
                  </a:cubicBezTo>
                  <a:cubicBezTo>
                    <a:pt x="96747" y="137702"/>
                    <a:pt x="60087" y="237248"/>
                    <a:pt x="99366" y="321076"/>
                  </a:cubicBezTo>
                  <a:cubicBezTo>
                    <a:pt x="125551" y="381328"/>
                    <a:pt x="185778" y="419313"/>
                    <a:pt x="251242" y="419313"/>
                  </a:cubicBezTo>
                  <a:cubicBezTo>
                    <a:pt x="256479" y="419313"/>
                    <a:pt x="263025" y="419313"/>
                    <a:pt x="268263" y="418003"/>
                  </a:cubicBezTo>
                  <a:cubicBezTo>
                    <a:pt x="266953" y="418003"/>
                    <a:pt x="265644" y="418003"/>
                    <a:pt x="264335" y="418003"/>
                  </a:cubicBezTo>
                  <a:cubicBezTo>
                    <a:pt x="256479" y="415383"/>
                    <a:pt x="252551" y="407524"/>
                    <a:pt x="253861" y="399665"/>
                  </a:cubicBezTo>
                  <a:cubicBezTo>
                    <a:pt x="253861" y="399665"/>
                    <a:pt x="253861" y="399665"/>
                    <a:pt x="270881" y="336794"/>
                  </a:cubicBezTo>
                  <a:cubicBezTo>
                    <a:pt x="270881" y="336794"/>
                    <a:pt x="270881" y="336794"/>
                    <a:pt x="251242" y="307978"/>
                  </a:cubicBezTo>
                  <a:cubicBezTo>
                    <a:pt x="249933" y="307978"/>
                    <a:pt x="248623" y="306668"/>
                    <a:pt x="247314" y="306668"/>
                  </a:cubicBezTo>
                  <a:cubicBezTo>
                    <a:pt x="247314" y="306668"/>
                    <a:pt x="247314" y="306668"/>
                    <a:pt x="236840" y="335484"/>
                  </a:cubicBezTo>
                  <a:cubicBezTo>
                    <a:pt x="234221" y="342033"/>
                    <a:pt x="228984" y="345963"/>
                    <a:pt x="222438" y="345963"/>
                  </a:cubicBezTo>
                  <a:cubicBezTo>
                    <a:pt x="222438" y="345963"/>
                    <a:pt x="222438" y="345963"/>
                    <a:pt x="173995" y="348582"/>
                  </a:cubicBezTo>
                  <a:cubicBezTo>
                    <a:pt x="166139" y="348582"/>
                    <a:pt x="159592" y="342033"/>
                    <a:pt x="158283" y="334174"/>
                  </a:cubicBezTo>
                  <a:cubicBezTo>
                    <a:pt x="158283" y="325006"/>
                    <a:pt x="164830" y="318457"/>
                    <a:pt x="172685" y="318457"/>
                  </a:cubicBezTo>
                  <a:cubicBezTo>
                    <a:pt x="172685" y="318457"/>
                    <a:pt x="172685" y="318457"/>
                    <a:pt x="211964" y="315837"/>
                  </a:cubicBezTo>
                  <a:cubicBezTo>
                    <a:pt x="211964" y="315837"/>
                    <a:pt x="211964" y="315837"/>
                    <a:pt x="223747" y="283092"/>
                  </a:cubicBezTo>
                  <a:cubicBezTo>
                    <a:pt x="223747" y="279162"/>
                    <a:pt x="223747" y="276542"/>
                    <a:pt x="225056" y="272613"/>
                  </a:cubicBezTo>
                  <a:cubicBezTo>
                    <a:pt x="225056" y="272613"/>
                    <a:pt x="225056" y="272613"/>
                    <a:pt x="242077" y="217601"/>
                  </a:cubicBezTo>
                  <a:cubicBezTo>
                    <a:pt x="239458" y="218910"/>
                    <a:pt x="236840" y="220220"/>
                    <a:pt x="234221" y="221530"/>
                  </a:cubicBezTo>
                  <a:cubicBezTo>
                    <a:pt x="222438" y="228079"/>
                    <a:pt x="214582" y="237248"/>
                    <a:pt x="211964" y="247726"/>
                  </a:cubicBezTo>
                  <a:cubicBezTo>
                    <a:pt x="210654" y="251656"/>
                    <a:pt x="206726" y="255585"/>
                    <a:pt x="201489" y="256895"/>
                  </a:cubicBezTo>
                  <a:cubicBezTo>
                    <a:pt x="202799" y="258205"/>
                    <a:pt x="202799" y="260825"/>
                    <a:pt x="201489" y="262134"/>
                  </a:cubicBezTo>
                  <a:cubicBezTo>
                    <a:pt x="201489" y="262134"/>
                    <a:pt x="201489" y="262134"/>
                    <a:pt x="197562" y="264754"/>
                  </a:cubicBezTo>
                  <a:cubicBezTo>
                    <a:pt x="197562" y="264754"/>
                    <a:pt x="197562" y="264754"/>
                    <a:pt x="211964" y="279162"/>
                  </a:cubicBezTo>
                  <a:cubicBezTo>
                    <a:pt x="211964" y="279162"/>
                    <a:pt x="211964" y="279162"/>
                    <a:pt x="175304" y="311908"/>
                  </a:cubicBezTo>
                  <a:cubicBezTo>
                    <a:pt x="175304" y="311908"/>
                    <a:pt x="175304" y="311908"/>
                    <a:pt x="130788" y="264754"/>
                  </a:cubicBezTo>
                  <a:cubicBezTo>
                    <a:pt x="130788" y="264754"/>
                    <a:pt x="130788" y="264754"/>
                    <a:pt x="166139" y="230699"/>
                  </a:cubicBezTo>
                  <a:cubicBezTo>
                    <a:pt x="166139" y="230699"/>
                    <a:pt x="166139" y="230699"/>
                    <a:pt x="179232" y="245107"/>
                  </a:cubicBezTo>
                  <a:cubicBezTo>
                    <a:pt x="179232" y="245107"/>
                    <a:pt x="179232" y="245107"/>
                    <a:pt x="183159" y="242487"/>
                  </a:cubicBezTo>
                  <a:cubicBezTo>
                    <a:pt x="184469" y="241177"/>
                    <a:pt x="185778" y="241177"/>
                    <a:pt x="187087" y="241177"/>
                  </a:cubicBezTo>
                  <a:cubicBezTo>
                    <a:pt x="187087" y="241177"/>
                    <a:pt x="187087" y="241177"/>
                    <a:pt x="187087" y="239867"/>
                  </a:cubicBezTo>
                  <a:cubicBezTo>
                    <a:pt x="191015" y="224150"/>
                    <a:pt x="204108" y="209742"/>
                    <a:pt x="222438" y="199263"/>
                  </a:cubicBezTo>
                  <a:cubicBezTo>
                    <a:pt x="238149" y="190094"/>
                    <a:pt x="255170" y="186165"/>
                    <a:pt x="270881" y="186165"/>
                  </a:cubicBezTo>
                  <a:cubicBezTo>
                    <a:pt x="273500" y="186165"/>
                    <a:pt x="274809" y="186165"/>
                    <a:pt x="276118" y="186165"/>
                  </a:cubicBezTo>
                  <a:cubicBezTo>
                    <a:pt x="276118" y="186165"/>
                    <a:pt x="280046" y="187475"/>
                    <a:pt x="283974" y="187475"/>
                  </a:cubicBezTo>
                  <a:cubicBezTo>
                    <a:pt x="285283" y="188785"/>
                    <a:pt x="285283" y="188785"/>
                    <a:pt x="286592" y="188785"/>
                  </a:cubicBezTo>
                  <a:cubicBezTo>
                    <a:pt x="287902" y="190094"/>
                    <a:pt x="289211" y="190094"/>
                    <a:pt x="291830" y="191404"/>
                  </a:cubicBezTo>
                  <a:cubicBezTo>
                    <a:pt x="297067" y="195334"/>
                    <a:pt x="302304" y="201883"/>
                    <a:pt x="304922" y="208432"/>
                  </a:cubicBezTo>
                  <a:cubicBezTo>
                    <a:pt x="304922" y="208432"/>
                    <a:pt x="304922" y="209742"/>
                    <a:pt x="304922" y="209742"/>
                  </a:cubicBezTo>
                  <a:cubicBezTo>
                    <a:pt x="307541" y="214981"/>
                    <a:pt x="312778" y="220220"/>
                    <a:pt x="321943" y="222840"/>
                  </a:cubicBezTo>
                  <a:cubicBezTo>
                    <a:pt x="332417" y="225459"/>
                    <a:pt x="344201" y="224150"/>
                    <a:pt x="350747" y="218910"/>
                  </a:cubicBezTo>
                  <a:cubicBezTo>
                    <a:pt x="355984" y="214981"/>
                    <a:pt x="363840" y="214981"/>
                    <a:pt x="367768" y="220220"/>
                  </a:cubicBezTo>
                  <a:cubicBezTo>
                    <a:pt x="373005" y="225459"/>
                    <a:pt x="371696" y="233318"/>
                    <a:pt x="366458" y="238558"/>
                  </a:cubicBezTo>
                  <a:cubicBezTo>
                    <a:pt x="358603" y="246417"/>
                    <a:pt x="345510" y="250346"/>
                    <a:pt x="332417" y="250346"/>
                  </a:cubicBezTo>
                  <a:cubicBezTo>
                    <a:pt x="327180" y="250346"/>
                    <a:pt x="320634" y="249036"/>
                    <a:pt x="315397" y="247726"/>
                  </a:cubicBezTo>
                  <a:cubicBezTo>
                    <a:pt x="308850" y="245107"/>
                    <a:pt x="303613" y="243797"/>
                    <a:pt x="298376" y="239867"/>
                  </a:cubicBezTo>
                  <a:cubicBezTo>
                    <a:pt x="298376" y="239867"/>
                    <a:pt x="298376" y="239867"/>
                    <a:pt x="282665" y="290950"/>
                  </a:cubicBezTo>
                  <a:cubicBezTo>
                    <a:pt x="281355" y="293570"/>
                    <a:pt x="281355" y="294880"/>
                    <a:pt x="280046" y="296190"/>
                  </a:cubicBezTo>
                  <a:cubicBezTo>
                    <a:pt x="280046" y="296190"/>
                    <a:pt x="280046" y="296190"/>
                    <a:pt x="299685" y="325006"/>
                  </a:cubicBezTo>
                  <a:cubicBezTo>
                    <a:pt x="302304" y="328935"/>
                    <a:pt x="303613" y="332865"/>
                    <a:pt x="302304" y="336794"/>
                  </a:cubicBezTo>
                  <a:cubicBezTo>
                    <a:pt x="302304" y="336794"/>
                    <a:pt x="302304" y="336794"/>
                    <a:pt x="282665" y="407524"/>
                  </a:cubicBezTo>
                  <a:cubicBezTo>
                    <a:pt x="281355" y="412764"/>
                    <a:pt x="277428" y="416693"/>
                    <a:pt x="272190" y="418003"/>
                  </a:cubicBezTo>
                  <a:cubicBezTo>
                    <a:pt x="289211" y="415383"/>
                    <a:pt x="304922" y="411454"/>
                    <a:pt x="320634" y="403595"/>
                  </a:cubicBezTo>
                  <a:cubicBezTo>
                    <a:pt x="405737" y="365610"/>
                    <a:pt x="442397" y="264754"/>
                    <a:pt x="403118" y="180926"/>
                  </a:cubicBezTo>
                  <a:cubicBezTo>
                    <a:pt x="375623" y="121984"/>
                    <a:pt x="316706" y="83999"/>
                    <a:pt x="251242" y="83999"/>
                  </a:cubicBezTo>
                  <a:close/>
                  <a:moveTo>
                    <a:pt x="324562" y="1480"/>
                  </a:moveTo>
                  <a:cubicBezTo>
                    <a:pt x="324562" y="1480"/>
                    <a:pt x="324562" y="1480"/>
                    <a:pt x="357294" y="14579"/>
                  </a:cubicBezTo>
                  <a:cubicBezTo>
                    <a:pt x="374314" y="21128"/>
                    <a:pt x="383479" y="39465"/>
                    <a:pt x="376933" y="56493"/>
                  </a:cubicBezTo>
                  <a:cubicBezTo>
                    <a:pt x="376933" y="56493"/>
                    <a:pt x="376933" y="56493"/>
                    <a:pt x="366458" y="82689"/>
                  </a:cubicBezTo>
                  <a:cubicBezTo>
                    <a:pt x="383479" y="93168"/>
                    <a:pt x="397881" y="107576"/>
                    <a:pt x="410974" y="123294"/>
                  </a:cubicBezTo>
                  <a:cubicBezTo>
                    <a:pt x="410974" y="123294"/>
                    <a:pt x="410974" y="123294"/>
                    <a:pt x="435850" y="110195"/>
                  </a:cubicBezTo>
                  <a:cubicBezTo>
                    <a:pt x="452871" y="103646"/>
                    <a:pt x="471201" y="110195"/>
                    <a:pt x="479056" y="127223"/>
                  </a:cubicBezTo>
                  <a:cubicBezTo>
                    <a:pt x="479056" y="127223"/>
                    <a:pt x="479056" y="127223"/>
                    <a:pt x="493458" y="159969"/>
                  </a:cubicBezTo>
                  <a:cubicBezTo>
                    <a:pt x="501314" y="175686"/>
                    <a:pt x="494768" y="194024"/>
                    <a:pt x="477747" y="201883"/>
                  </a:cubicBezTo>
                  <a:cubicBezTo>
                    <a:pt x="477747" y="201883"/>
                    <a:pt x="477747" y="201883"/>
                    <a:pt x="452871" y="213671"/>
                  </a:cubicBezTo>
                  <a:cubicBezTo>
                    <a:pt x="455489" y="233318"/>
                    <a:pt x="456799" y="252966"/>
                    <a:pt x="454180" y="272613"/>
                  </a:cubicBezTo>
                  <a:cubicBezTo>
                    <a:pt x="454180" y="272613"/>
                    <a:pt x="454180" y="272613"/>
                    <a:pt x="481675" y="283092"/>
                  </a:cubicBezTo>
                  <a:cubicBezTo>
                    <a:pt x="497386" y="289641"/>
                    <a:pt x="506551" y="307978"/>
                    <a:pt x="500005" y="323696"/>
                  </a:cubicBezTo>
                  <a:cubicBezTo>
                    <a:pt x="500005" y="323696"/>
                    <a:pt x="500005" y="323696"/>
                    <a:pt x="488221" y="357751"/>
                  </a:cubicBezTo>
                  <a:cubicBezTo>
                    <a:pt x="485603" y="365610"/>
                    <a:pt x="479056" y="372159"/>
                    <a:pt x="471201" y="376089"/>
                  </a:cubicBezTo>
                  <a:cubicBezTo>
                    <a:pt x="463345" y="380018"/>
                    <a:pt x="454180" y="380018"/>
                    <a:pt x="446324" y="377399"/>
                  </a:cubicBezTo>
                  <a:cubicBezTo>
                    <a:pt x="446324" y="377399"/>
                    <a:pt x="446324" y="377399"/>
                    <a:pt x="420139" y="366920"/>
                  </a:cubicBezTo>
                  <a:cubicBezTo>
                    <a:pt x="408355" y="383948"/>
                    <a:pt x="395263" y="398356"/>
                    <a:pt x="379551" y="410144"/>
                  </a:cubicBezTo>
                  <a:cubicBezTo>
                    <a:pt x="379551" y="410144"/>
                    <a:pt x="379551" y="410144"/>
                    <a:pt x="391335" y="436340"/>
                  </a:cubicBezTo>
                  <a:cubicBezTo>
                    <a:pt x="399190" y="452058"/>
                    <a:pt x="392644" y="471705"/>
                    <a:pt x="375623" y="479564"/>
                  </a:cubicBezTo>
                  <a:cubicBezTo>
                    <a:pt x="375623" y="479564"/>
                    <a:pt x="375623" y="479564"/>
                    <a:pt x="342891" y="493972"/>
                  </a:cubicBezTo>
                  <a:cubicBezTo>
                    <a:pt x="327180" y="501831"/>
                    <a:pt x="307541" y="495282"/>
                    <a:pt x="300995" y="478255"/>
                  </a:cubicBezTo>
                  <a:cubicBezTo>
                    <a:pt x="300995" y="478255"/>
                    <a:pt x="300995" y="478255"/>
                    <a:pt x="289211" y="453368"/>
                  </a:cubicBezTo>
                  <a:cubicBezTo>
                    <a:pt x="268263" y="455988"/>
                    <a:pt x="248623" y="457297"/>
                    <a:pt x="228984" y="454678"/>
                  </a:cubicBezTo>
                  <a:cubicBezTo>
                    <a:pt x="228984" y="454678"/>
                    <a:pt x="228984" y="454678"/>
                    <a:pt x="219819" y="482184"/>
                  </a:cubicBezTo>
                  <a:cubicBezTo>
                    <a:pt x="217201" y="490043"/>
                    <a:pt x="210654" y="496592"/>
                    <a:pt x="202799" y="499212"/>
                  </a:cubicBezTo>
                  <a:cubicBezTo>
                    <a:pt x="194943" y="503141"/>
                    <a:pt x="185778" y="503141"/>
                    <a:pt x="177922" y="500522"/>
                  </a:cubicBezTo>
                  <a:cubicBezTo>
                    <a:pt x="177922" y="500522"/>
                    <a:pt x="177922" y="500522"/>
                    <a:pt x="143881" y="488733"/>
                  </a:cubicBezTo>
                  <a:cubicBezTo>
                    <a:pt x="136025" y="484804"/>
                    <a:pt x="129479" y="479564"/>
                    <a:pt x="126861" y="471705"/>
                  </a:cubicBezTo>
                  <a:cubicBezTo>
                    <a:pt x="122933" y="463847"/>
                    <a:pt x="122933" y="454678"/>
                    <a:pt x="125551" y="446819"/>
                  </a:cubicBezTo>
                  <a:cubicBezTo>
                    <a:pt x="125551" y="446819"/>
                    <a:pt x="125551" y="446819"/>
                    <a:pt x="134716" y="420623"/>
                  </a:cubicBezTo>
                  <a:cubicBezTo>
                    <a:pt x="119005" y="408834"/>
                    <a:pt x="104603" y="395736"/>
                    <a:pt x="91510" y="380018"/>
                  </a:cubicBezTo>
                  <a:cubicBezTo>
                    <a:pt x="91510" y="380018"/>
                    <a:pt x="91510" y="380018"/>
                    <a:pt x="66634" y="391807"/>
                  </a:cubicBezTo>
                  <a:cubicBezTo>
                    <a:pt x="49613" y="399665"/>
                    <a:pt x="31283" y="391807"/>
                    <a:pt x="23428" y="376089"/>
                  </a:cubicBezTo>
                  <a:cubicBezTo>
                    <a:pt x="23428" y="376089"/>
                    <a:pt x="23428" y="376089"/>
                    <a:pt x="7716" y="343343"/>
                  </a:cubicBezTo>
                  <a:cubicBezTo>
                    <a:pt x="1170" y="327625"/>
                    <a:pt x="7716" y="307978"/>
                    <a:pt x="23428" y="300119"/>
                  </a:cubicBezTo>
                  <a:cubicBezTo>
                    <a:pt x="23428" y="300119"/>
                    <a:pt x="23428" y="300119"/>
                    <a:pt x="49613" y="288331"/>
                  </a:cubicBezTo>
                  <a:cubicBezTo>
                    <a:pt x="45685" y="268684"/>
                    <a:pt x="45685" y="249036"/>
                    <a:pt x="48304" y="229389"/>
                  </a:cubicBezTo>
                  <a:cubicBezTo>
                    <a:pt x="48304" y="229389"/>
                    <a:pt x="48304" y="229389"/>
                    <a:pt x="20809" y="220220"/>
                  </a:cubicBezTo>
                  <a:cubicBezTo>
                    <a:pt x="12953" y="216291"/>
                    <a:pt x="6407" y="211051"/>
                    <a:pt x="2479" y="203193"/>
                  </a:cubicBezTo>
                  <a:cubicBezTo>
                    <a:pt x="-139" y="195334"/>
                    <a:pt x="-1449" y="186165"/>
                    <a:pt x="2479" y="178306"/>
                  </a:cubicBezTo>
                  <a:cubicBezTo>
                    <a:pt x="2479" y="178306"/>
                    <a:pt x="2479" y="178306"/>
                    <a:pt x="14263" y="144251"/>
                  </a:cubicBezTo>
                  <a:cubicBezTo>
                    <a:pt x="20809" y="128533"/>
                    <a:pt x="39139" y="119364"/>
                    <a:pt x="56159" y="125913"/>
                  </a:cubicBezTo>
                  <a:cubicBezTo>
                    <a:pt x="56159" y="125913"/>
                    <a:pt x="56159" y="125913"/>
                    <a:pt x="82345" y="135082"/>
                  </a:cubicBezTo>
                  <a:cubicBezTo>
                    <a:pt x="92819" y="119364"/>
                    <a:pt x="107221" y="104956"/>
                    <a:pt x="122933" y="91858"/>
                  </a:cubicBezTo>
                  <a:cubicBezTo>
                    <a:pt x="122933" y="91858"/>
                    <a:pt x="122933" y="91858"/>
                    <a:pt x="111149" y="65662"/>
                  </a:cubicBezTo>
                  <a:cubicBezTo>
                    <a:pt x="103294" y="49944"/>
                    <a:pt x="109840" y="30296"/>
                    <a:pt x="126861" y="23747"/>
                  </a:cubicBezTo>
                  <a:cubicBezTo>
                    <a:pt x="126861" y="23747"/>
                    <a:pt x="126861" y="23747"/>
                    <a:pt x="159592" y="8029"/>
                  </a:cubicBezTo>
                  <a:cubicBezTo>
                    <a:pt x="175304" y="1480"/>
                    <a:pt x="194943" y="8029"/>
                    <a:pt x="201489" y="23747"/>
                  </a:cubicBezTo>
                  <a:cubicBezTo>
                    <a:pt x="201489" y="23747"/>
                    <a:pt x="201489" y="23747"/>
                    <a:pt x="213273" y="49944"/>
                  </a:cubicBezTo>
                  <a:cubicBezTo>
                    <a:pt x="232912" y="46014"/>
                    <a:pt x="253861" y="46014"/>
                    <a:pt x="272190" y="47324"/>
                  </a:cubicBezTo>
                  <a:cubicBezTo>
                    <a:pt x="272190" y="47324"/>
                    <a:pt x="272190" y="47324"/>
                    <a:pt x="282665" y="21128"/>
                  </a:cubicBezTo>
                  <a:cubicBezTo>
                    <a:pt x="289211" y="5410"/>
                    <a:pt x="307541" y="-3759"/>
                    <a:pt x="324562" y="148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1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endParaRPr>
            </a:p>
          </p:txBody>
        </p:sp>
        <p:sp>
          <p:nvSpPr>
            <p:cNvPr id="19" name="íślíḋè-Freeform: Shape 25"/>
            <p:cNvSpPr>
              <a:spLocks noChangeAspect="1"/>
            </p:cNvSpPr>
            <p:nvPr/>
          </p:nvSpPr>
          <p:spPr bwMode="auto">
            <a:xfrm>
              <a:off x="5073904" y="1733734"/>
              <a:ext cx="282880" cy="282996"/>
            </a:xfrm>
            <a:custGeom>
              <a:avLst/>
              <a:gdLst>
                <a:gd name="connsiteX0" fmla="*/ 185778 w 502142"/>
                <a:gd name="connsiteY0" fmla="*/ 245107 h 502347"/>
                <a:gd name="connsiteX1" fmla="*/ 181850 w 502142"/>
                <a:gd name="connsiteY1" fmla="*/ 247726 h 502347"/>
                <a:gd name="connsiteX2" fmla="*/ 196252 w 502142"/>
                <a:gd name="connsiteY2" fmla="*/ 262134 h 502347"/>
                <a:gd name="connsiteX3" fmla="*/ 198871 w 502142"/>
                <a:gd name="connsiteY3" fmla="*/ 259515 h 502347"/>
                <a:gd name="connsiteX4" fmla="*/ 198871 w 502142"/>
                <a:gd name="connsiteY4" fmla="*/ 258205 h 502347"/>
                <a:gd name="connsiteX5" fmla="*/ 197562 w 502142"/>
                <a:gd name="connsiteY5" fmla="*/ 256895 h 502347"/>
                <a:gd name="connsiteX6" fmla="*/ 196252 w 502142"/>
                <a:gd name="connsiteY6" fmla="*/ 255585 h 502347"/>
                <a:gd name="connsiteX7" fmla="*/ 187087 w 502142"/>
                <a:gd name="connsiteY7" fmla="*/ 245107 h 502347"/>
                <a:gd name="connsiteX8" fmla="*/ 185778 w 502142"/>
                <a:gd name="connsiteY8" fmla="*/ 245107 h 502347"/>
                <a:gd name="connsiteX9" fmla="*/ 300657 w 502142"/>
                <a:gd name="connsiteY9" fmla="*/ 124890 h 502347"/>
                <a:gd name="connsiteX10" fmla="*/ 333369 w 502142"/>
                <a:gd name="connsiteY10" fmla="*/ 157500 h 502347"/>
                <a:gd name="connsiteX11" fmla="*/ 300657 w 502142"/>
                <a:gd name="connsiteY11" fmla="*/ 191414 h 502347"/>
                <a:gd name="connsiteX12" fmla="*/ 267945 w 502142"/>
                <a:gd name="connsiteY12" fmla="*/ 157500 h 502347"/>
                <a:gd name="connsiteX13" fmla="*/ 300657 w 502142"/>
                <a:gd name="connsiteY13" fmla="*/ 124890 h 502347"/>
                <a:gd name="connsiteX14" fmla="*/ 251242 w 502142"/>
                <a:gd name="connsiteY14" fmla="*/ 83999 h 502347"/>
                <a:gd name="connsiteX15" fmla="*/ 180541 w 502142"/>
                <a:gd name="connsiteY15" fmla="*/ 99717 h 502347"/>
                <a:gd name="connsiteX16" fmla="*/ 99366 w 502142"/>
                <a:gd name="connsiteY16" fmla="*/ 321076 h 502347"/>
                <a:gd name="connsiteX17" fmla="*/ 251242 w 502142"/>
                <a:gd name="connsiteY17" fmla="*/ 419313 h 502347"/>
                <a:gd name="connsiteX18" fmla="*/ 268263 w 502142"/>
                <a:gd name="connsiteY18" fmla="*/ 418003 h 502347"/>
                <a:gd name="connsiteX19" fmla="*/ 264335 w 502142"/>
                <a:gd name="connsiteY19" fmla="*/ 418003 h 502347"/>
                <a:gd name="connsiteX20" fmla="*/ 253861 w 502142"/>
                <a:gd name="connsiteY20" fmla="*/ 399665 h 502347"/>
                <a:gd name="connsiteX21" fmla="*/ 270881 w 502142"/>
                <a:gd name="connsiteY21" fmla="*/ 336794 h 502347"/>
                <a:gd name="connsiteX22" fmla="*/ 251242 w 502142"/>
                <a:gd name="connsiteY22" fmla="*/ 307978 h 502347"/>
                <a:gd name="connsiteX23" fmla="*/ 247314 w 502142"/>
                <a:gd name="connsiteY23" fmla="*/ 306668 h 502347"/>
                <a:gd name="connsiteX24" fmla="*/ 236840 w 502142"/>
                <a:gd name="connsiteY24" fmla="*/ 335484 h 502347"/>
                <a:gd name="connsiteX25" fmla="*/ 222438 w 502142"/>
                <a:gd name="connsiteY25" fmla="*/ 345963 h 502347"/>
                <a:gd name="connsiteX26" fmla="*/ 173995 w 502142"/>
                <a:gd name="connsiteY26" fmla="*/ 348582 h 502347"/>
                <a:gd name="connsiteX27" fmla="*/ 158283 w 502142"/>
                <a:gd name="connsiteY27" fmla="*/ 334174 h 502347"/>
                <a:gd name="connsiteX28" fmla="*/ 172685 w 502142"/>
                <a:gd name="connsiteY28" fmla="*/ 318457 h 502347"/>
                <a:gd name="connsiteX29" fmla="*/ 211964 w 502142"/>
                <a:gd name="connsiteY29" fmla="*/ 315837 h 502347"/>
                <a:gd name="connsiteX30" fmla="*/ 223747 w 502142"/>
                <a:gd name="connsiteY30" fmla="*/ 283092 h 502347"/>
                <a:gd name="connsiteX31" fmla="*/ 225056 w 502142"/>
                <a:gd name="connsiteY31" fmla="*/ 272613 h 502347"/>
                <a:gd name="connsiteX32" fmla="*/ 242077 w 502142"/>
                <a:gd name="connsiteY32" fmla="*/ 217601 h 502347"/>
                <a:gd name="connsiteX33" fmla="*/ 234221 w 502142"/>
                <a:gd name="connsiteY33" fmla="*/ 221530 h 502347"/>
                <a:gd name="connsiteX34" fmla="*/ 211964 w 502142"/>
                <a:gd name="connsiteY34" fmla="*/ 247726 h 502347"/>
                <a:gd name="connsiteX35" fmla="*/ 201489 w 502142"/>
                <a:gd name="connsiteY35" fmla="*/ 256895 h 502347"/>
                <a:gd name="connsiteX36" fmla="*/ 201489 w 502142"/>
                <a:gd name="connsiteY36" fmla="*/ 262134 h 502347"/>
                <a:gd name="connsiteX37" fmla="*/ 197562 w 502142"/>
                <a:gd name="connsiteY37" fmla="*/ 264754 h 502347"/>
                <a:gd name="connsiteX38" fmla="*/ 211964 w 502142"/>
                <a:gd name="connsiteY38" fmla="*/ 279162 h 502347"/>
                <a:gd name="connsiteX39" fmla="*/ 175304 w 502142"/>
                <a:gd name="connsiteY39" fmla="*/ 311908 h 502347"/>
                <a:gd name="connsiteX40" fmla="*/ 130788 w 502142"/>
                <a:gd name="connsiteY40" fmla="*/ 264754 h 502347"/>
                <a:gd name="connsiteX41" fmla="*/ 166139 w 502142"/>
                <a:gd name="connsiteY41" fmla="*/ 230699 h 502347"/>
                <a:gd name="connsiteX42" fmla="*/ 179232 w 502142"/>
                <a:gd name="connsiteY42" fmla="*/ 245107 h 502347"/>
                <a:gd name="connsiteX43" fmla="*/ 183159 w 502142"/>
                <a:gd name="connsiteY43" fmla="*/ 242487 h 502347"/>
                <a:gd name="connsiteX44" fmla="*/ 187087 w 502142"/>
                <a:gd name="connsiteY44" fmla="*/ 241177 h 502347"/>
                <a:gd name="connsiteX45" fmla="*/ 187087 w 502142"/>
                <a:gd name="connsiteY45" fmla="*/ 239867 h 502347"/>
                <a:gd name="connsiteX46" fmla="*/ 222438 w 502142"/>
                <a:gd name="connsiteY46" fmla="*/ 199263 h 502347"/>
                <a:gd name="connsiteX47" fmla="*/ 270881 w 502142"/>
                <a:gd name="connsiteY47" fmla="*/ 186165 h 502347"/>
                <a:gd name="connsiteX48" fmla="*/ 276118 w 502142"/>
                <a:gd name="connsiteY48" fmla="*/ 186165 h 502347"/>
                <a:gd name="connsiteX49" fmla="*/ 283974 w 502142"/>
                <a:gd name="connsiteY49" fmla="*/ 187475 h 502347"/>
                <a:gd name="connsiteX50" fmla="*/ 286592 w 502142"/>
                <a:gd name="connsiteY50" fmla="*/ 188785 h 502347"/>
                <a:gd name="connsiteX51" fmla="*/ 291830 w 502142"/>
                <a:gd name="connsiteY51" fmla="*/ 191404 h 502347"/>
                <a:gd name="connsiteX52" fmla="*/ 304922 w 502142"/>
                <a:gd name="connsiteY52" fmla="*/ 208432 h 502347"/>
                <a:gd name="connsiteX53" fmla="*/ 304922 w 502142"/>
                <a:gd name="connsiteY53" fmla="*/ 209742 h 502347"/>
                <a:gd name="connsiteX54" fmla="*/ 321943 w 502142"/>
                <a:gd name="connsiteY54" fmla="*/ 222840 h 502347"/>
                <a:gd name="connsiteX55" fmla="*/ 350747 w 502142"/>
                <a:gd name="connsiteY55" fmla="*/ 218910 h 502347"/>
                <a:gd name="connsiteX56" fmla="*/ 367768 w 502142"/>
                <a:gd name="connsiteY56" fmla="*/ 220220 h 502347"/>
                <a:gd name="connsiteX57" fmla="*/ 366458 w 502142"/>
                <a:gd name="connsiteY57" fmla="*/ 238558 h 502347"/>
                <a:gd name="connsiteX58" fmla="*/ 332417 w 502142"/>
                <a:gd name="connsiteY58" fmla="*/ 250346 h 502347"/>
                <a:gd name="connsiteX59" fmla="*/ 315397 w 502142"/>
                <a:gd name="connsiteY59" fmla="*/ 247726 h 502347"/>
                <a:gd name="connsiteX60" fmla="*/ 298376 w 502142"/>
                <a:gd name="connsiteY60" fmla="*/ 239867 h 502347"/>
                <a:gd name="connsiteX61" fmla="*/ 282665 w 502142"/>
                <a:gd name="connsiteY61" fmla="*/ 290950 h 502347"/>
                <a:gd name="connsiteX62" fmla="*/ 280046 w 502142"/>
                <a:gd name="connsiteY62" fmla="*/ 296190 h 502347"/>
                <a:gd name="connsiteX63" fmla="*/ 299685 w 502142"/>
                <a:gd name="connsiteY63" fmla="*/ 325006 h 502347"/>
                <a:gd name="connsiteX64" fmla="*/ 302304 w 502142"/>
                <a:gd name="connsiteY64" fmla="*/ 336794 h 502347"/>
                <a:gd name="connsiteX65" fmla="*/ 282665 w 502142"/>
                <a:gd name="connsiteY65" fmla="*/ 407524 h 502347"/>
                <a:gd name="connsiteX66" fmla="*/ 272190 w 502142"/>
                <a:gd name="connsiteY66" fmla="*/ 418003 h 502347"/>
                <a:gd name="connsiteX67" fmla="*/ 320634 w 502142"/>
                <a:gd name="connsiteY67" fmla="*/ 403595 h 502347"/>
                <a:gd name="connsiteX68" fmla="*/ 403118 w 502142"/>
                <a:gd name="connsiteY68" fmla="*/ 180926 h 502347"/>
                <a:gd name="connsiteX69" fmla="*/ 251242 w 502142"/>
                <a:gd name="connsiteY69" fmla="*/ 83999 h 502347"/>
                <a:gd name="connsiteX70" fmla="*/ 324562 w 502142"/>
                <a:gd name="connsiteY70" fmla="*/ 1480 h 502347"/>
                <a:gd name="connsiteX71" fmla="*/ 357294 w 502142"/>
                <a:gd name="connsiteY71" fmla="*/ 14579 h 502347"/>
                <a:gd name="connsiteX72" fmla="*/ 376933 w 502142"/>
                <a:gd name="connsiteY72" fmla="*/ 56493 h 502347"/>
                <a:gd name="connsiteX73" fmla="*/ 366458 w 502142"/>
                <a:gd name="connsiteY73" fmla="*/ 82689 h 502347"/>
                <a:gd name="connsiteX74" fmla="*/ 410974 w 502142"/>
                <a:gd name="connsiteY74" fmla="*/ 123294 h 502347"/>
                <a:gd name="connsiteX75" fmla="*/ 435850 w 502142"/>
                <a:gd name="connsiteY75" fmla="*/ 110195 h 502347"/>
                <a:gd name="connsiteX76" fmla="*/ 479056 w 502142"/>
                <a:gd name="connsiteY76" fmla="*/ 127223 h 502347"/>
                <a:gd name="connsiteX77" fmla="*/ 493458 w 502142"/>
                <a:gd name="connsiteY77" fmla="*/ 159969 h 502347"/>
                <a:gd name="connsiteX78" fmla="*/ 477747 w 502142"/>
                <a:gd name="connsiteY78" fmla="*/ 201883 h 502347"/>
                <a:gd name="connsiteX79" fmla="*/ 452871 w 502142"/>
                <a:gd name="connsiteY79" fmla="*/ 213671 h 502347"/>
                <a:gd name="connsiteX80" fmla="*/ 454180 w 502142"/>
                <a:gd name="connsiteY80" fmla="*/ 272613 h 502347"/>
                <a:gd name="connsiteX81" fmla="*/ 481675 w 502142"/>
                <a:gd name="connsiteY81" fmla="*/ 283092 h 502347"/>
                <a:gd name="connsiteX82" fmla="*/ 500005 w 502142"/>
                <a:gd name="connsiteY82" fmla="*/ 323696 h 502347"/>
                <a:gd name="connsiteX83" fmla="*/ 488221 w 502142"/>
                <a:gd name="connsiteY83" fmla="*/ 357751 h 502347"/>
                <a:gd name="connsiteX84" fmla="*/ 471201 w 502142"/>
                <a:gd name="connsiteY84" fmla="*/ 376089 h 502347"/>
                <a:gd name="connsiteX85" fmla="*/ 446324 w 502142"/>
                <a:gd name="connsiteY85" fmla="*/ 377399 h 502347"/>
                <a:gd name="connsiteX86" fmla="*/ 420139 w 502142"/>
                <a:gd name="connsiteY86" fmla="*/ 366920 h 502347"/>
                <a:gd name="connsiteX87" fmla="*/ 379551 w 502142"/>
                <a:gd name="connsiteY87" fmla="*/ 410144 h 502347"/>
                <a:gd name="connsiteX88" fmla="*/ 391335 w 502142"/>
                <a:gd name="connsiteY88" fmla="*/ 436340 h 502347"/>
                <a:gd name="connsiteX89" fmla="*/ 375623 w 502142"/>
                <a:gd name="connsiteY89" fmla="*/ 479564 h 502347"/>
                <a:gd name="connsiteX90" fmla="*/ 342891 w 502142"/>
                <a:gd name="connsiteY90" fmla="*/ 493972 h 502347"/>
                <a:gd name="connsiteX91" fmla="*/ 300995 w 502142"/>
                <a:gd name="connsiteY91" fmla="*/ 478255 h 502347"/>
                <a:gd name="connsiteX92" fmla="*/ 289211 w 502142"/>
                <a:gd name="connsiteY92" fmla="*/ 453368 h 502347"/>
                <a:gd name="connsiteX93" fmla="*/ 228984 w 502142"/>
                <a:gd name="connsiteY93" fmla="*/ 454678 h 502347"/>
                <a:gd name="connsiteX94" fmla="*/ 219819 w 502142"/>
                <a:gd name="connsiteY94" fmla="*/ 482184 h 502347"/>
                <a:gd name="connsiteX95" fmla="*/ 202799 w 502142"/>
                <a:gd name="connsiteY95" fmla="*/ 499212 h 502347"/>
                <a:gd name="connsiteX96" fmla="*/ 177922 w 502142"/>
                <a:gd name="connsiteY96" fmla="*/ 500522 h 502347"/>
                <a:gd name="connsiteX97" fmla="*/ 143881 w 502142"/>
                <a:gd name="connsiteY97" fmla="*/ 488733 h 502347"/>
                <a:gd name="connsiteX98" fmla="*/ 126861 w 502142"/>
                <a:gd name="connsiteY98" fmla="*/ 471705 h 502347"/>
                <a:gd name="connsiteX99" fmla="*/ 125551 w 502142"/>
                <a:gd name="connsiteY99" fmla="*/ 446819 h 502347"/>
                <a:gd name="connsiteX100" fmla="*/ 134716 w 502142"/>
                <a:gd name="connsiteY100" fmla="*/ 420623 h 502347"/>
                <a:gd name="connsiteX101" fmla="*/ 91510 w 502142"/>
                <a:gd name="connsiteY101" fmla="*/ 380018 h 502347"/>
                <a:gd name="connsiteX102" fmla="*/ 66634 w 502142"/>
                <a:gd name="connsiteY102" fmla="*/ 391807 h 502347"/>
                <a:gd name="connsiteX103" fmla="*/ 23428 w 502142"/>
                <a:gd name="connsiteY103" fmla="*/ 376089 h 502347"/>
                <a:gd name="connsiteX104" fmla="*/ 7716 w 502142"/>
                <a:gd name="connsiteY104" fmla="*/ 343343 h 502347"/>
                <a:gd name="connsiteX105" fmla="*/ 23428 w 502142"/>
                <a:gd name="connsiteY105" fmla="*/ 300119 h 502347"/>
                <a:gd name="connsiteX106" fmla="*/ 49613 w 502142"/>
                <a:gd name="connsiteY106" fmla="*/ 288331 h 502347"/>
                <a:gd name="connsiteX107" fmla="*/ 48304 w 502142"/>
                <a:gd name="connsiteY107" fmla="*/ 229389 h 502347"/>
                <a:gd name="connsiteX108" fmla="*/ 20809 w 502142"/>
                <a:gd name="connsiteY108" fmla="*/ 220220 h 502347"/>
                <a:gd name="connsiteX109" fmla="*/ 2479 w 502142"/>
                <a:gd name="connsiteY109" fmla="*/ 203193 h 502347"/>
                <a:gd name="connsiteX110" fmla="*/ 2479 w 502142"/>
                <a:gd name="connsiteY110" fmla="*/ 178306 h 502347"/>
                <a:gd name="connsiteX111" fmla="*/ 14263 w 502142"/>
                <a:gd name="connsiteY111" fmla="*/ 144251 h 502347"/>
                <a:gd name="connsiteX112" fmla="*/ 56159 w 502142"/>
                <a:gd name="connsiteY112" fmla="*/ 125913 h 502347"/>
                <a:gd name="connsiteX113" fmla="*/ 82345 w 502142"/>
                <a:gd name="connsiteY113" fmla="*/ 135082 h 502347"/>
                <a:gd name="connsiteX114" fmla="*/ 122933 w 502142"/>
                <a:gd name="connsiteY114" fmla="*/ 91858 h 502347"/>
                <a:gd name="connsiteX115" fmla="*/ 111149 w 502142"/>
                <a:gd name="connsiteY115" fmla="*/ 65662 h 502347"/>
                <a:gd name="connsiteX116" fmla="*/ 126861 w 502142"/>
                <a:gd name="connsiteY116" fmla="*/ 23747 h 502347"/>
                <a:gd name="connsiteX117" fmla="*/ 159592 w 502142"/>
                <a:gd name="connsiteY117" fmla="*/ 8029 h 502347"/>
                <a:gd name="connsiteX118" fmla="*/ 201489 w 502142"/>
                <a:gd name="connsiteY118" fmla="*/ 23747 h 502347"/>
                <a:gd name="connsiteX119" fmla="*/ 213273 w 502142"/>
                <a:gd name="connsiteY119" fmla="*/ 49944 h 502347"/>
                <a:gd name="connsiteX120" fmla="*/ 272190 w 502142"/>
                <a:gd name="connsiteY120" fmla="*/ 47324 h 502347"/>
                <a:gd name="connsiteX121" fmla="*/ 282665 w 502142"/>
                <a:gd name="connsiteY121" fmla="*/ 21128 h 502347"/>
                <a:gd name="connsiteX122" fmla="*/ 324562 w 502142"/>
                <a:gd name="connsiteY122" fmla="*/ 1480 h 502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502142" h="502347">
                  <a:moveTo>
                    <a:pt x="185778" y="245107"/>
                  </a:moveTo>
                  <a:cubicBezTo>
                    <a:pt x="185778" y="245107"/>
                    <a:pt x="185778" y="245107"/>
                    <a:pt x="181850" y="247726"/>
                  </a:cubicBezTo>
                  <a:cubicBezTo>
                    <a:pt x="181850" y="247726"/>
                    <a:pt x="181850" y="247726"/>
                    <a:pt x="196252" y="262134"/>
                  </a:cubicBezTo>
                  <a:cubicBezTo>
                    <a:pt x="196252" y="262134"/>
                    <a:pt x="196252" y="262134"/>
                    <a:pt x="198871" y="259515"/>
                  </a:cubicBezTo>
                  <a:cubicBezTo>
                    <a:pt x="198871" y="259515"/>
                    <a:pt x="198871" y="258205"/>
                    <a:pt x="198871" y="258205"/>
                  </a:cubicBezTo>
                  <a:cubicBezTo>
                    <a:pt x="198871" y="258205"/>
                    <a:pt x="198871" y="258205"/>
                    <a:pt x="197562" y="256895"/>
                  </a:cubicBezTo>
                  <a:cubicBezTo>
                    <a:pt x="197562" y="256895"/>
                    <a:pt x="196252" y="256895"/>
                    <a:pt x="196252" y="255585"/>
                  </a:cubicBezTo>
                  <a:cubicBezTo>
                    <a:pt x="191015" y="254275"/>
                    <a:pt x="187087" y="250346"/>
                    <a:pt x="187087" y="245107"/>
                  </a:cubicBezTo>
                  <a:cubicBezTo>
                    <a:pt x="187087" y="245107"/>
                    <a:pt x="187087" y="245107"/>
                    <a:pt x="185778" y="245107"/>
                  </a:cubicBezTo>
                  <a:close/>
                  <a:moveTo>
                    <a:pt x="300657" y="124890"/>
                  </a:moveTo>
                  <a:cubicBezTo>
                    <a:pt x="318976" y="124890"/>
                    <a:pt x="333369" y="140543"/>
                    <a:pt x="333369" y="157500"/>
                  </a:cubicBezTo>
                  <a:cubicBezTo>
                    <a:pt x="333369" y="175761"/>
                    <a:pt x="318976" y="191414"/>
                    <a:pt x="300657" y="191414"/>
                  </a:cubicBezTo>
                  <a:cubicBezTo>
                    <a:pt x="282339" y="191414"/>
                    <a:pt x="267945" y="175761"/>
                    <a:pt x="267945" y="157500"/>
                  </a:cubicBezTo>
                  <a:cubicBezTo>
                    <a:pt x="267945" y="140543"/>
                    <a:pt x="282339" y="124890"/>
                    <a:pt x="300657" y="124890"/>
                  </a:cubicBezTo>
                  <a:close/>
                  <a:moveTo>
                    <a:pt x="251242" y="83999"/>
                  </a:moveTo>
                  <a:cubicBezTo>
                    <a:pt x="226366" y="83999"/>
                    <a:pt x="202799" y="89238"/>
                    <a:pt x="180541" y="99717"/>
                  </a:cubicBezTo>
                  <a:cubicBezTo>
                    <a:pt x="96747" y="137702"/>
                    <a:pt x="60087" y="237248"/>
                    <a:pt x="99366" y="321076"/>
                  </a:cubicBezTo>
                  <a:cubicBezTo>
                    <a:pt x="125551" y="381328"/>
                    <a:pt x="185778" y="419313"/>
                    <a:pt x="251242" y="419313"/>
                  </a:cubicBezTo>
                  <a:cubicBezTo>
                    <a:pt x="256479" y="419313"/>
                    <a:pt x="263025" y="419313"/>
                    <a:pt x="268263" y="418003"/>
                  </a:cubicBezTo>
                  <a:cubicBezTo>
                    <a:pt x="266953" y="418003"/>
                    <a:pt x="265644" y="418003"/>
                    <a:pt x="264335" y="418003"/>
                  </a:cubicBezTo>
                  <a:cubicBezTo>
                    <a:pt x="256479" y="415383"/>
                    <a:pt x="252551" y="407524"/>
                    <a:pt x="253861" y="399665"/>
                  </a:cubicBezTo>
                  <a:cubicBezTo>
                    <a:pt x="253861" y="399665"/>
                    <a:pt x="253861" y="399665"/>
                    <a:pt x="270881" y="336794"/>
                  </a:cubicBezTo>
                  <a:cubicBezTo>
                    <a:pt x="270881" y="336794"/>
                    <a:pt x="270881" y="336794"/>
                    <a:pt x="251242" y="307978"/>
                  </a:cubicBezTo>
                  <a:cubicBezTo>
                    <a:pt x="249933" y="307978"/>
                    <a:pt x="248623" y="306668"/>
                    <a:pt x="247314" y="306668"/>
                  </a:cubicBezTo>
                  <a:cubicBezTo>
                    <a:pt x="247314" y="306668"/>
                    <a:pt x="247314" y="306668"/>
                    <a:pt x="236840" y="335484"/>
                  </a:cubicBezTo>
                  <a:cubicBezTo>
                    <a:pt x="234221" y="342033"/>
                    <a:pt x="228984" y="345963"/>
                    <a:pt x="222438" y="345963"/>
                  </a:cubicBezTo>
                  <a:cubicBezTo>
                    <a:pt x="222438" y="345963"/>
                    <a:pt x="222438" y="345963"/>
                    <a:pt x="173995" y="348582"/>
                  </a:cubicBezTo>
                  <a:cubicBezTo>
                    <a:pt x="166139" y="348582"/>
                    <a:pt x="159592" y="342033"/>
                    <a:pt x="158283" y="334174"/>
                  </a:cubicBezTo>
                  <a:cubicBezTo>
                    <a:pt x="158283" y="325006"/>
                    <a:pt x="164830" y="318457"/>
                    <a:pt x="172685" y="318457"/>
                  </a:cubicBezTo>
                  <a:cubicBezTo>
                    <a:pt x="172685" y="318457"/>
                    <a:pt x="172685" y="318457"/>
                    <a:pt x="211964" y="315837"/>
                  </a:cubicBezTo>
                  <a:cubicBezTo>
                    <a:pt x="211964" y="315837"/>
                    <a:pt x="211964" y="315837"/>
                    <a:pt x="223747" y="283092"/>
                  </a:cubicBezTo>
                  <a:cubicBezTo>
                    <a:pt x="223747" y="279162"/>
                    <a:pt x="223747" y="276542"/>
                    <a:pt x="225056" y="272613"/>
                  </a:cubicBezTo>
                  <a:cubicBezTo>
                    <a:pt x="225056" y="272613"/>
                    <a:pt x="225056" y="272613"/>
                    <a:pt x="242077" y="217601"/>
                  </a:cubicBezTo>
                  <a:cubicBezTo>
                    <a:pt x="239458" y="218910"/>
                    <a:pt x="236840" y="220220"/>
                    <a:pt x="234221" y="221530"/>
                  </a:cubicBezTo>
                  <a:cubicBezTo>
                    <a:pt x="222438" y="228079"/>
                    <a:pt x="214582" y="237248"/>
                    <a:pt x="211964" y="247726"/>
                  </a:cubicBezTo>
                  <a:cubicBezTo>
                    <a:pt x="210654" y="251656"/>
                    <a:pt x="206726" y="255585"/>
                    <a:pt x="201489" y="256895"/>
                  </a:cubicBezTo>
                  <a:cubicBezTo>
                    <a:pt x="202799" y="258205"/>
                    <a:pt x="202799" y="260825"/>
                    <a:pt x="201489" y="262134"/>
                  </a:cubicBezTo>
                  <a:cubicBezTo>
                    <a:pt x="201489" y="262134"/>
                    <a:pt x="201489" y="262134"/>
                    <a:pt x="197562" y="264754"/>
                  </a:cubicBezTo>
                  <a:cubicBezTo>
                    <a:pt x="197562" y="264754"/>
                    <a:pt x="197562" y="264754"/>
                    <a:pt x="211964" y="279162"/>
                  </a:cubicBezTo>
                  <a:cubicBezTo>
                    <a:pt x="211964" y="279162"/>
                    <a:pt x="211964" y="279162"/>
                    <a:pt x="175304" y="311908"/>
                  </a:cubicBezTo>
                  <a:cubicBezTo>
                    <a:pt x="175304" y="311908"/>
                    <a:pt x="175304" y="311908"/>
                    <a:pt x="130788" y="264754"/>
                  </a:cubicBezTo>
                  <a:cubicBezTo>
                    <a:pt x="130788" y="264754"/>
                    <a:pt x="130788" y="264754"/>
                    <a:pt x="166139" y="230699"/>
                  </a:cubicBezTo>
                  <a:cubicBezTo>
                    <a:pt x="166139" y="230699"/>
                    <a:pt x="166139" y="230699"/>
                    <a:pt x="179232" y="245107"/>
                  </a:cubicBezTo>
                  <a:cubicBezTo>
                    <a:pt x="179232" y="245107"/>
                    <a:pt x="179232" y="245107"/>
                    <a:pt x="183159" y="242487"/>
                  </a:cubicBezTo>
                  <a:cubicBezTo>
                    <a:pt x="184469" y="241177"/>
                    <a:pt x="185778" y="241177"/>
                    <a:pt x="187087" y="241177"/>
                  </a:cubicBezTo>
                  <a:cubicBezTo>
                    <a:pt x="187087" y="241177"/>
                    <a:pt x="187087" y="241177"/>
                    <a:pt x="187087" y="239867"/>
                  </a:cubicBezTo>
                  <a:cubicBezTo>
                    <a:pt x="191015" y="224150"/>
                    <a:pt x="204108" y="209742"/>
                    <a:pt x="222438" y="199263"/>
                  </a:cubicBezTo>
                  <a:cubicBezTo>
                    <a:pt x="238149" y="190094"/>
                    <a:pt x="255170" y="186165"/>
                    <a:pt x="270881" y="186165"/>
                  </a:cubicBezTo>
                  <a:cubicBezTo>
                    <a:pt x="273500" y="186165"/>
                    <a:pt x="274809" y="186165"/>
                    <a:pt x="276118" y="186165"/>
                  </a:cubicBezTo>
                  <a:cubicBezTo>
                    <a:pt x="276118" y="186165"/>
                    <a:pt x="280046" y="187475"/>
                    <a:pt x="283974" y="187475"/>
                  </a:cubicBezTo>
                  <a:cubicBezTo>
                    <a:pt x="285283" y="188785"/>
                    <a:pt x="285283" y="188785"/>
                    <a:pt x="286592" y="188785"/>
                  </a:cubicBezTo>
                  <a:cubicBezTo>
                    <a:pt x="287902" y="190094"/>
                    <a:pt x="289211" y="190094"/>
                    <a:pt x="291830" y="191404"/>
                  </a:cubicBezTo>
                  <a:cubicBezTo>
                    <a:pt x="297067" y="195334"/>
                    <a:pt x="302304" y="201883"/>
                    <a:pt x="304922" y="208432"/>
                  </a:cubicBezTo>
                  <a:cubicBezTo>
                    <a:pt x="304922" y="208432"/>
                    <a:pt x="304922" y="209742"/>
                    <a:pt x="304922" y="209742"/>
                  </a:cubicBezTo>
                  <a:cubicBezTo>
                    <a:pt x="307541" y="214981"/>
                    <a:pt x="312778" y="220220"/>
                    <a:pt x="321943" y="222840"/>
                  </a:cubicBezTo>
                  <a:cubicBezTo>
                    <a:pt x="332417" y="225459"/>
                    <a:pt x="344201" y="224150"/>
                    <a:pt x="350747" y="218910"/>
                  </a:cubicBezTo>
                  <a:cubicBezTo>
                    <a:pt x="355984" y="214981"/>
                    <a:pt x="363840" y="214981"/>
                    <a:pt x="367768" y="220220"/>
                  </a:cubicBezTo>
                  <a:cubicBezTo>
                    <a:pt x="373005" y="225459"/>
                    <a:pt x="371696" y="233318"/>
                    <a:pt x="366458" y="238558"/>
                  </a:cubicBezTo>
                  <a:cubicBezTo>
                    <a:pt x="358603" y="246417"/>
                    <a:pt x="345510" y="250346"/>
                    <a:pt x="332417" y="250346"/>
                  </a:cubicBezTo>
                  <a:cubicBezTo>
                    <a:pt x="327180" y="250346"/>
                    <a:pt x="320634" y="249036"/>
                    <a:pt x="315397" y="247726"/>
                  </a:cubicBezTo>
                  <a:cubicBezTo>
                    <a:pt x="308850" y="245107"/>
                    <a:pt x="303613" y="243797"/>
                    <a:pt x="298376" y="239867"/>
                  </a:cubicBezTo>
                  <a:cubicBezTo>
                    <a:pt x="298376" y="239867"/>
                    <a:pt x="298376" y="239867"/>
                    <a:pt x="282665" y="290950"/>
                  </a:cubicBezTo>
                  <a:cubicBezTo>
                    <a:pt x="281355" y="293570"/>
                    <a:pt x="281355" y="294880"/>
                    <a:pt x="280046" y="296190"/>
                  </a:cubicBezTo>
                  <a:cubicBezTo>
                    <a:pt x="280046" y="296190"/>
                    <a:pt x="280046" y="296190"/>
                    <a:pt x="299685" y="325006"/>
                  </a:cubicBezTo>
                  <a:cubicBezTo>
                    <a:pt x="302304" y="328935"/>
                    <a:pt x="303613" y="332865"/>
                    <a:pt x="302304" y="336794"/>
                  </a:cubicBezTo>
                  <a:cubicBezTo>
                    <a:pt x="302304" y="336794"/>
                    <a:pt x="302304" y="336794"/>
                    <a:pt x="282665" y="407524"/>
                  </a:cubicBezTo>
                  <a:cubicBezTo>
                    <a:pt x="281355" y="412764"/>
                    <a:pt x="277428" y="416693"/>
                    <a:pt x="272190" y="418003"/>
                  </a:cubicBezTo>
                  <a:cubicBezTo>
                    <a:pt x="289211" y="415383"/>
                    <a:pt x="304922" y="411454"/>
                    <a:pt x="320634" y="403595"/>
                  </a:cubicBezTo>
                  <a:cubicBezTo>
                    <a:pt x="405737" y="365610"/>
                    <a:pt x="442397" y="264754"/>
                    <a:pt x="403118" y="180926"/>
                  </a:cubicBezTo>
                  <a:cubicBezTo>
                    <a:pt x="375623" y="121984"/>
                    <a:pt x="316706" y="83999"/>
                    <a:pt x="251242" y="83999"/>
                  </a:cubicBezTo>
                  <a:close/>
                  <a:moveTo>
                    <a:pt x="324562" y="1480"/>
                  </a:moveTo>
                  <a:cubicBezTo>
                    <a:pt x="324562" y="1480"/>
                    <a:pt x="324562" y="1480"/>
                    <a:pt x="357294" y="14579"/>
                  </a:cubicBezTo>
                  <a:cubicBezTo>
                    <a:pt x="374314" y="21128"/>
                    <a:pt x="383479" y="39465"/>
                    <a:pt x="376933" y="56493"/>
                  </a:cubicBezTo>
                  <a:cubicBezTo>
                    <a:pt x="376933" y="56493"/>
                    <a:pt x="376933" y="56493"/>
                    <a:pt x="366458" y="82689"/>
                  </a:cubicBezTo>
                  <a:cubicBezTo>
                    <a:pt x="383479" y="93168"/>
                    <a:pt x="397881" y="107576"/>
                    <a:pt x="410974" y="123294"/>
                  </a:cubicBezTo>
                  <a:cubicBezTo>
                    <a:pt x="410974" y="123294"/>
                    <a:pt x="410974" y="123294"/>
                    <a:pt x="435850" y="110195"/>
                  </a:cubicBezTo>
                  <a:cubicBezTo>
                    <a:pt x="452871" y="103646"/>
                    <a:pt x="471201" y="110195"/>
                    <a:pt x="479056" y="127223"/>
                  </a:cubicBezTo>
                  <a:cubicBezTo>
                    <a:pt x="479056" y="127223"/>
                    <a:pt x="479056" y="127223"/>
                    <a:pt x="493458" y="159969"/>
                  </a:cubicBezTo>
                  <a:cubicBezTo>
                    <a:pt x="501314" y="175686"/>
                    <a:pt x="494768" y="194024"/>
                    <a:pt x="477747" y="201883"/>
                  </a:cubicBezTo>
                  <a:cubicBezTo>
                    <a:pt x="477747" y="201883"/>
                    <a:pt x="477747" y="201883"/>
                    <a:pt x="452871" y="213671"/>
                  </a:cubicBezTo>
                  <a:cubicBezTo>
                    <a:pt x="455489" y="233318"/>
                    <a:pt x="456799" y="252966"/>
                    <a:pt x="454180" y="272613"/>
                  </a:cubicBezTo>
                  <a:cubicBezTo>
                    <a:pt x="454180" y="272613"/>
                    <a:pt x="454180" y="272613"/>
                    <a:pt x="481675" y="283092"/>
                  </a:cubicBezTo>
                  <a:cubicBezTo>
                    <a:pt x="497386" y="289641"/>
                    <a:pt x="506551" y="307978"/>
                    <a:pt x="500005" y="323696"/>
                  </a:cubicBezTo>
                  <a:cubicBezTo>
                    <a:pt x="500005" y="323696"/>
                    <a:pt x="500005" y="323696"/>
                    <a:pt x="488221" y="357751"/>
                  </a:cubicBezTo>
                  <a:cubicBezTo>
                    <a:pt x="485603" y="365610"/>
                    <a:pt x="479056" y="372159"/>
                    <a:pt x="471201" y="376089"/>
                  </a:cubicBezTo>
                  <a:cubicBezTo>
                    <a:pt x="463345" y="380018"/>
                    <a:pt x="454180" y="380018"/>
                    <a:pt x="446324" y="377399"/>
                  </a:cubicBezTo>
                  <a:cubicBezTo>
                    <a:pt x="446324" y="377399"/>
                    <a:pt x="446324" y="377399"/>
                    <a:pt x="420139" y="366920"/>
                  </a:cubicBezTo>
                  <a:cubicBezTo>
                    <a:pt x="408355" y="383948"/>
                    <a:pt x="395263" y="398356"/>
                    <a:pt x="379551" y="410144"/>
                  </a:cubicBezTo>
                  <a:cubicBezTo>
                    <a:pt x="379551" y="410144"/>
                    <a:pt x="379551" y="410144"/>
                    <a:pt x="391335" y="436340"/>
                  </a:cubicBezTo>
                  <a:cubicBezTo>
                    <a:pt x="399190" y="452058"/>
                    <a:pt x="392644" y="471705"/>
                    <a:pt x="375623" y="479564"/>
                  </a:cubicBezTo>
                  <a:cubicBezTo>
                    <a:pt x="375623" y="479564"/>
                    <a:pt x="375623" y="479564"/>
                    <a:pt x="342891" y="493972"/>
                  </a:cubicBezTo>
                  <a:cubicBezTo>
                    <a:pt x="327180" y="501831"/>
                    <a:pt x="307541" y="495282"/>
                    <a:pt x="300995" y="478255"/>
                  </a:cubicBezTo>
                  <a:cubicBezTo>
                    <a:pt x="300995" y="478255"/>
                    <a:pt x="300995" y="478255"/>
                    <a:pt x="289211" y="453368"/>
                  </a:cubicBezTo>
                  <a:cubicBezTo>
                    <a:pt x="268263" y="455988"/>
                    <a:pt x="248623" y="457297"/>
                    <a:pt x="228984" y="454678"/>
                  </a:cubicBezTo>
                  <a:cubicBezTo>
                    <a:pt x="228984" y="454678"/>
                    <a:pt x="228984" y="454678"/>
                    <a:pt x="219819" y="482184"/>
                  </a:cubicBezTo>
                  <a:cubicBezTo>
                    <a:pt x="217201" y="490043"/>
                    <a:pt x="210654" y="496592"/>
                    <a:pt x="202799" y="499212"/>
                  </a:cubicBezTo>
                  <a:cubicBezTo>
                    <a:pt x="194943" y="503141"/>
                    <a:pt x="185778" y="503141"/>
                    <a:pt x="177922" y="500522"/>
                  </a:cubicBezTo>
                  <a:cubicBezTo>
                    <a:pt x="177922" y="500522"/>
                    <a:pt x="177922" y="500522"/>
                    <a:pt x="143881" y="488733"/>
                  </a:cubicBezTo>
                  <a:cubicBezTo>
                    <a:pt x="136025" y="484804"/>
                    <a:pt x="129479" y="479564"/>
                    <a:pt x="126861" y="471705"/>
                  </a:cubicBezTo>
                  <a:cubicBezTo>
                    <a:pt x="122933" y="463847"/>
                    <a:pt x="122933" y="454678"/>
                    <a:pt x="125551" y="446819"/>
                  </a:cubicBezTo>
                  <a:cubicBezTo>
                    <a:pt x="125551" y="446819"/>
                    <a:pt x="125551" y="446819"/>
                    <a:pt x="134716" y="420623"/>
                  </a:cubicBezTo>
                  <a:cubicBezTo>
                    <a:pt x="119005" y="408834"/>
                    <a:pt x="104603" y="395736"/>
                    <a:pt x="91510" y="380018"/>
                  </a:cubicBezTo>
                  <a:cubicBezTo>
                    <a:pt x="91510" y="380018"/>
                    <a:pt x="91510" y="380018"/>
                    <a:pt x="66634" y="391807"/>
                  </a:cubicBezTo>
                  <a:cubicBezTo>
                    <a:pt x="49613" y="399665"/>
                    <a:pt x="31283" y="391807"/>
                    <a:pt x="23428" y="376089"/>
                  </a:cubicBezTo>
                  <a:cubicBezTo>
                    <a:pt x="23428" y="376089"/>
                    <a:pt x="23428" y="376089"/>
                    <a:pt x="7716" y="343343"/>
                  </a:cubicBezTo>
                  <a:cubicBezTo>
                    <a:pt x="1170" y="327625"/>
                    <a:pt x="7716" y="307978"/>
                    <a:pt x="23428" y="300119"/>
                  </a:cubicBezTo>
                  <a:cubicBezTo>
                    <a:pt x="23428" y="300119"/>
                    <a:pt x="23428" y="300119"/>
                    <a:pt x="49613" y="288331"/>
                  </a:cubicBezTo>
                  <a:cubicBezTo>
                    <a:pt x="45685" y="268684"/>
                    <a:pt x="45685" y="249036"/>
                    <a:pt x="48304" y="229389"/>
                  </a:cubicBezTo>
                  <a:cubicBezTo>
                    <a:pt x="48304" y="229389"/>
                    <a:pt x="48304" y="229389"/>
                    <a:pt x="20809" y="220220"/>
                  </a:cubicBezTo>
                  <a:cubicBezTo>
                    <a:pt x="12953" y="216291"/>
                    <a:pt x="6407" y="211051"/>
                    <a:pt x="2479" y="203193"/>
                  </a:cubicBezTo>
                  <a:cubicBezTo>
                    <a:pt x="-139" y="195334"/>
                    <a:pt x="-1449" y="186165"/>
                    <a:pt x="2479" y="178306"/>
                  </a:cubicBezTo>
                  <a:cubicBezTo>
                    <a:pt x="2479" y="178306"/>
                    <a:pt x="2479" y="178306"/>
                    <a:pt x="14263" y="144251"/>
                  </a:cubicBezTo>
                  <a:cubicBezTo>
                    <a:pt x="20809" y="128533"/>
                    <a:pt x="39139" y="119364"/>
                    <a:pt x="56159" y="125913"/>
                  </a:cubicBezTo>
                  <a:cubicBezTo>
                    <a:pt x="56159" y="125913"/>
                    <a:pt x="56159" y="125913"/>
                    <a:pt x="82345" y="135082"/>
                  </a:cubicBezTo>
                  <a:cubicBezTo>
                    <a:pt x="92819" y="119364"/>
                    <a:pt x="107221" y="104956"/>
                    <a:pt x="122933" y="91858"/>
                  </a:cubicBezTo>
                  <a:cubicBezTo>
                    <a:pt x="122933" y="91858"/>
                    <a:pt x="122933" y="91858"/>
                    <a:pt x="111149" y="65662"/>
                  </a:cubicBezTo>
                  <a:cubicBezTo>
                    <a:pt x="103294" y="49944"/>
                    <a:pt x="109840" y="30296"/>
                    <a:pt x="126861" y="23747"/>
                  </a:cubicBezTo>
                  <a:cubicBezTo>
                    <a:pt x="126861" y="23747"/>
                    <a:pt x="126861" y="23747"/>
                    <a:pt x="159592" y="8029"/>
                  </a:cubicBezTo>
                  <a:cubicBezTo>
                    <a:pt x="175304" y="1480"/>
                    <a:pt x="194943" y="8029"/>
                    <a:pt x="201489" y="23747"/>
                  </a:cubicBezTo>
                  <a:cubicBezTo>
                    <a:pt x="201489" y="23747"/>
                    <a:pt x="201489" y="23747"/>
                    <a:pt x="213273" y="49944"/>
                  </a:cubicBezTo>
                  <a:cubicBezTo>
                    <a:pt x="232912" y="46014"/>
                    <a:pt x="253861" y="46014"/>
                    <a:pt x="272190" y="47324"/>
                  </a:cubicBezTo>
                  <a:cubicBezTo>
                    <a:pt x="272190" y="47324"/>
                    <a:pt x="272190" y="47324"/>
                    <a:pt x="282665" y="21128"/>
                  </a:cubicBezTo>
                  <a:cubicBezTo>
                    <a:pt x="289211" y="5410"/>
                    <a:pt x="307541" y="-3759"/>
                    <a:pt x="324562" y="148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1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endParaRPr>
            </a:p>
          </p:txBody>
        </p:sp>
        <p:sp>
          <p:nvSpPr>
            <p:cNvPr id="20" name="íślíḋè-Freeform: Shape 26"/>
            <p:cNvSpPr>
              <a:spLocks noChangeAspect="1"/>
            </p:cNvSpPr>
            <p:nvPr/>
          </p:nvSpPr>
          <p:spPr bwMode="auto">
            <a:xfrm>
              <a:off x="4617916" y="3305800"/>
              <a:ext cx="210936" cy="282996"/>
            </a:xfrm>
            <a:custGeom>
              <a:avLst/>
              <a:gdLst>
                <a:gd name="T0" fmla="*/ 0 w 1224"/>
                <a:gd name="T1" fmla="*/ 0 h 1643"/>
                <a:gd name="T2" fmla="*/ 0 w 1224"/>
                <a:gd name="T3" fmla="*/ 1643 h 1643"/>
                <a:gd name="T4" fmla="*/ 1224 w 1224"/>
                <a:gd name="T5" fmla="*/ 1643 h 1643"/>
                <a:gd name="T6" fmla="*/ 1224 w 1224"/>
                <a:gd name="T7" fmla="*/ 0 h 1643"/>
                <a:gd name="T8" fmla="*/ 0 w 1224"/>
                <a:gd name="T9" fmla="*/ 0 h 1643"/>
                <a:gd name="T10" fmla="*/ 1126 w 1224"/>
                <a:gd name="T11" fmla="*/ 1515 h 1643"/>
                <a:gd name="T12" fmla="*/ 98 w 1224"/>
                <a:gd name="T13" fmla="*/ 1515 h 1643"/>
                <a:gd name="T14" fmla="*/ 98 w 1224"/>
                <a:gd name="T15" fmla="*/ 935 h 1643"/>
                <a:gd name="T16" fmla="*/ 1126 w 1224"/>
                <a:gd name="T17" fmla="*/ 935 h 1643"/>
                <a:gd name="T18" fmla="*/ 1126 w 1224"/>
                <a:gd name="T19" fmla="*/ 1515 h 1643"/>
                <a:gd name="T20" fmla="*/ 1126 w 1224"/>
                <a:gd name="T21" fmla="*/ 838 h 1643"/>
                <a:gd name="T22" fmla="*/ 98 w 1224"/>
                <a:gd name="T23" fmla="*/ 838 h 1643"/>
                <a:gd name="T24" fmla="*/ 98 w 1224"/>
                <a:gd name="T25" fmla="*/ 258 h 1643"/>
                <a:gd name="T26" fmla="*/ 1126 w 1224"/>
                <a:gd name="T27" fmla="*/ 258 h 1643"/>
                <a:gd name="T28" fmla="*/ 1126 w 1224"/>
                <a:gd name="T29" fmla="*/ 838 h 1643"/>
                <a:gd name="T30" fmla="*/ 1113 w 1224"/>
                <a:gd name="T31" fmla="*/ 164 h 1643"/>
                <a:gd name="T32" fmla="*/ 1080 w 1224"/>
                <a:gd name="T33" fmla="*/ 178 h 1643"/>
                <a:gd name="T34" fmla="*/ 1045 w 1224"/>
                <a:gd name="T35" fmla="*/ 164 h 1643"/>
                <a:gd name="T36" fmla="*/ 1031 w 1224"/>
                <a:gd name="T37" fmla="*/ 129 h 1643"/>
                <a:gd name="T38" fmla="*/ 1045 w 1224"/>
                <a:gd name="T39" fmla="*/ 96 h 1643"/>
                <a:gd name="T40" fmla="*/ 1080 w 1224"/>
                <a:gd name="T41" fmla="*/ 82 h 1643"/>
                <a:gd name="T42" fmla="*/ 1113 w 1224"/>
                <a:gd name="T43" fmla="*/ 96 h 1643"/>
                <a:gd name="T44" fmla="*/ 1126 w 1224"/>
                <a:gd name="T45" fmla="*/ 129 h 1643"/>
                <a:gd name="T46" fmla="*/ 1113 w 1224"/>
                <a:gd name="T47" fmla="*/ 164 h 1643"/>
                <a:gd name="T48" fmla="*/ 1063 w 1224"/>
                <a:gd name="T49" fmla="*/ 323 h 1643"/>
                <a:gd name="T50" fmla="*/ 161 w 1224"/>
                <a:gd name="T51" fmla="*/ 323 h 1643"/>
                <a:gd name="T52" fmla="*/ 161 w 1224"/>
                <a:gd name="T53" fmla="*/ 775 h 1643"/>
                <a:gd name="T54" fmla="*/ 1063 w 1224"/>
                <a:gd name="T55" fmla="*/ 775 h 1643"/>
                <a:gd name="T56" fmla="*/ 1063 w 1224"/>
                <a:gd name="T57" fmla="*/ 323 h 1643"/>
                <a:gd name="T58" fmla="*/ 773 w 1224"/>
                <a:gd name="T59" fmla="*/ 581 h 1643"/>
                <a:gd name="T60" fmla="*/ 763 w 1224"/>
                <a:gd name="T61" fmla="*/ 604 h 1643"/>
                <a:gd name="T62" fmla="*/ 740 w 1224"/>
                <a:gd name="T63" fmla="*/ 614 h 1643"/>
                <a:gd name="T64" fmla="*/ 484 w 1224"/>
                <a:gd name="T65" fmla="*/ 614 h 1643"/>
                <a:gd name="T66" fmla="*/ 461 w 1224"/>
                <a:gd name="T67" fmla="*/ 604 h 1643"/>
                <a:gd name="T68" fmla="*/ 451 w 1224"/>
                <a:gd name="T69" fmla="*/ 581 h 1643"/>
                <a:gd name="T70" fmla="*/ 451 w 1224"/>
                <a:gd name="T71" fmla="*/ 451 h 1643"/>
                <a:gd name="T72" fmla="*/ 461 w 1224"/>
                <a:gd name="T73" fmla="*/ 428 h 1643"/>
                <a:gd name="T74" fmla="*/ 484 w 1224"/>
                <a:gd name="T75" fmla="*/ 419 h 1643"/>
                <a:gd name="T76" fmla="*/ 740 w 1224"/>
                <a:gd name="T77" fmla="*/ 419 h 1643"/>
                <a:gd name="T78" fmla="*/ 763 w 1224"/>
                <a:gd name="T79" fmla="*/ 428 h 1643"/>
                <a:gd name="T80" fmla="*/ 773 w 1224"/>
                <a:gd name="T81" fmla="*/ 451 h 1643"/>
                <a:gd name="T82" fmla="*/ 773 w 1224"/>
                <a:gd name="T83" fmla="*/ 581 h 1643"/>
                <a:gd name="T84" fmla="*/ 1063 w 1224"/>
                <a:gd name="T85" fmla="*/ 1000 h 1643"/>
                <a:gd name="T86" fmla="*/ 161 w 1224"/>
                <a:gd name="T87" fmla="*/ 1000 h 1643"/>
                <a:gd name="T88" fmla="*/ 161 w 1224"/>
                <a:gd name="T89" fmla="*/ 1450 h 1643"/>
                <a:gd name="T90" fmla="*/ 1063 w 1224"/>
                <a:gd name="T91" fmla="*/ 1450 h 1643"/>
                <a:gd name="T92" fmla="*/ 1063 w 1224"/>
                <a:gd name="T93" fmla="*/ 1000 h 1643"/>
                <a:gd name="T94" fmla="*/ 773 w 1224"/>
                <a:gd name="T95" fmla="*/ 1257 h 1643"/>
                <a:gd name="T96" fmla="*/ 763 w 1224"/>
                <a:gd name="T97" fmla="*/ 1279 h 1643"/>
                <a:gd name="T98" fmla="*/ 740 w 1224"/>
                <a:gd name="T99" fmla="*/ 1289 h 1643"/>
                <a:gd name="T100" fmla="*/ 484 w 1224"/>
                <a:gd name="T101" fmla="*/ 1289 h 1643"/>
                <a:gd name="T102" fmla="*/ 461 w 1224"/>
                <a:gd name="T103" fmla="*/ 1279 h 1643"/>
                <a:gd name="T104" fmla="*/ 451 w 1224"/>
                <a:gd name="T105" fmla="*/ 1257 h 1643"/>
                <a:gd name="T106" fmla="*/ 451 w 1224"/>
                <a:gd name="T107" fmla="*/ 1128 h 1643"/>
                <a:gd name="T108" fmla="*/ 461 w 1224"/>
                <a:gd name="T109" fmla="*/ 1105 h 1643"/>
                <a:gd name="T110" fmla="*/ 484 w 1224"/>
                <a:gd name="T111" fmla="*/ 1096 h 1643"/>
                <a:gd name="T112" fmla="*/ 740 w 1224"/>
                <a:gd name="T113" fmla="*/ 1096 h 1643"/>
                <a:gd name="T114" fmla="*/ 763 w 1224"/>
                <a:gd name="T115" fmla="*/ 1105 h 1643"/>
                <a:gd name="T116" fmla="*/ 773 w 1224"/>
                <a:gd name="T117" fmla="*/ 1128 h 1643"/>
                <a:gd name="T118" fmla="*/ 773 w 1224"/>
                <a:gd name="T119" fmla="*/ 1257 h 1643"/>
                <a:gd name="T120" fmla="*/ 773 w 1224"/>
                <a:gd name="T121" fmla="*/ 1257 h 1643"/>
                <a:gd name="T122" fmla="*/ 773 w 1224"/>
                <a:gd name="T123" fmla="*/ 1257 h 1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224" h="1643">
                  <a:moveTo>
                    <a:pt x="0" y="0"/>
                  </a:moveTo>
                  <a:cubicBezTo>
                    <a:pt x="0" y="1643"/>
                    <a:pt x="0" y="1643"/>
                    <a:pt x="0" y="1643"/>
                  </a:cubicBezTo>
                  <a:cubicBezTo>
                    <a:pt x="1224" y="1643"/>
                    <a:pt x="1224" y="1643"/>
                    <a:pt x="1224" y="1643"/>
                  </a:cubicBezTo>
                  <a:cubicBezTo>
                    <a:pt x="1224" y="0"/>
                    <a:pt x="1224" y="0"/>
                    <a:pt x="1224" y="0"/>
                  </a:cubicBezTo>
                  <a:lnTo>
                    <a:pt x="0" y="0"/>
                  </a:lnTo>
                  <a:close/>
                  <a:moveTo>
                    <a:pt x="1126" y="1515"/>
                  </a:moveTo>
                  <a:cubicBezTo>
                    <a:pt x="98" y="1515"/>
                    <a:pt x="98" y="1515"/>
                    <a:pt x="98" y="1515"/>
                  </a:cubicBezTo>
                  <a:cubicBezTo>
                    <a:pt x="98" y="935"/>
                    <a:pt x="98" y="935"/>
                    <a:pt x="98" y="935"/>
                  </a:cubicBezTo>
                  <a:cubicBezTo>
                    <a:pt x="1126" y="935"/>
                    <a:pt x="1126" y="935"/>
                    <a:pt x="1126" y="935"/>
                  </a:cubicBezTo>
                  <a:lnTo>
                    <a:pt x="1126" y="1515"/>
                  </a:lnTo>
                  <a:close/>
                  <a:moveTo>
                    <a:pt x="1126" y="838"/>
                  </a:moveTo>
                  <a:cubicBezTo>
                    <a:pt x="98" y="838"/>
                    <a:pt x="98" y="838"/>
                    <a:pt x="98" y="838"/>
                  </a:cubicBezTo>
                  <a:cubicBezTo>
                    <a:pt x="98" y="258"/>
                    <a:pt x="98" y="258"/>
                    <a:pt x="98" y="258"/>
                  </a:cubicBezTo>
                  <a:cubicBezTo>
                    <a:pt x="1126" y="258"/>
                    <a:pt x="1126" y="258"/>
                    <a:pt x="1126" y="258"/>
                  </a:cubicBezTo>
                  <a:lnTo>
                    <a:pt x="1126" y="838"/>
                  </a:lnTo>
                  <a:close/>
                  <a:moveTo>
                    <a:pt x="1113" y="164"/>
                  </a:moveTo>
                  <a:cubicBezTo>
                    <a:pt x="1104" y="173"/>
                    <a:pt x="1093" y="178"/>
                    <a:pt x="1080" y="178"/>
                  </a:cubicBezTo>
                  <a:cubicBezTo>
                    <a:pt x="1066" y="178"/>
                    <a:pt x="1055" y="173"/>
                    <a:pt x="1045" y="164"/>
                  </a:cubicBezTo>
                  <a:cubicBezTo>
                    <a:pt x="1036" y="154"/>
                    <a:pt x="1031" y="142"/>
                    <a:pt x="1031" y="129"/>
                  </a:cubicBezTo>
                  <a:cubicBezTo>
                    <a:pt x="1031" y="116"/>
                    <a:pt x="1036" y="105"/>
                    <a:pt x="1045" y="96"/>
                  </a:cubicBezTo>
                  <a:cubicBezTo>
                    <a:pt x="1055" y="87"/>
                    <a:pt x="1066" y="82"/>
                    <a:pt x="1080" y="82"/>
                  </a:cubicBezTo>
                  <a:cubicBezTo>
                    <a:pt x="1093" y="82"/>
                    <a:pt x="1104" y="87"/>
                    <a:pt x="1113" y="96"/>
                  </a:cubicBezTo>
                  <a:cubicBezTo>
                    <a:pt x="1122" y="105"/>
                    <a:pt x="1126" y="116"/>
                    <a:pt x="1126" y="129"/>
                  </a:cubicBezTo>
                  <a:cubicBezTo>
                    <a:pt x="1126" y="142"/>
                    <a:pt x="1122" y="154"/>
                    <a:pt x="1113" y="164"/>
                  </a:cubicBezTo>
                  <a:close/>
                  <a:moveTo>
                    <a:pt x="1063" y="323"/>
                  </a:moveTo>
                  <a:cubicBezTo>
                    <a:pt x="161" y="323"/>
                    <a:pt x="161" y="323"/>
                    <a:pt x="161" y="323"/>
                  </a:cubicBezTo>
                  <a:cubicBezTo>
                    <a:pt x="161" y="775"/>
                    <a:pt x="161" y="775"/>
                    <a:pt x="161" y="775"/>
                  </a:cubicBezTo>
                  <a:cubicBezTo>
                    <a:pt x="1063" y="775"/>
                    <a:pt x="1063" y="775"/>
                    <a:pt x="1063" y="775"/>
                  </a:cubicBezTo>
                  <a:lnTo>
                    <a:pt x="1063" y="323"/>
                  </a:lnTo>
                  <a:close/>
                  <a:moveTo>
                    <a:pt x="773" y="581"/>
                  </a:moveTo>
                  <a:cubicBezTo>
                    <a:pt x="773" y="590"/>
                    <a:pt x="769" y="598"/>
                    <a:pt x="763" y="604"/>
                  </a:cubicBezTo>
                  <a:cubicBezTo>
                    <a:pt x="757" y="611"/>
                    <a:pt x="749" y="614"/>
                    <a:pt x="740" y="614"/>
                  </a:cubicBezTo>
                  <a:cubicBezTo>
                    <a:pt x="484" y="614"/>
                    <a:pt x="484" y="614"/>
                    <a:pt x="484" y="614"/>
                  </a:cubicBezTo>
                  <a:cubicBezTo>
                    <a:pt x="475" y="614"/>
                    <a:pt x="467" y="611"/>
                    <a:pt x="461" y="604"/>
                  </a:cubicBezTo>
                  <a:cubicBezTo>
                    <a:pt x="455" y="598"/>
                    <a:pt x="451" y="590"/>
                    <a:pt x="451" y="581"/>
                  </a:cubicBezTo>
                  <a:cubicBezTo>
                    <a:pt x="451" y="451"/>
                    <a:pt x="451" y="451"/>
                    <a:pt x="451" y="451"/>
                  </a:cubicBezTo>
                  <a:cubicBezTo>
                    <a:pt x="451" y="442"/>
                    <a:pt x="455" y="435"/>
                    <a:pt x="461" y="428"/>
                  </a:cubicBezTo>
                  <a:cubicBezTo>
                    <a:pt x="467" y="422"/>
                    <a:pt x="475" y="419"/>
                    <a:pt x="484" y="419"/>
                  </a:cubicBezTo>
                  <a:cubicBezTo>
                    <a:pt x="740" y="419"/>
                    <a:pt x="740" y="419"/>
                    <a:pt x="740" y="419"/>
                  </a:cubicBezTo>
                  <a:cubicBezTo>
                    <a:pt x="749" y="419"/>
                    <a:pt x="757" y="422"/>
                    <a:pt x="763" y="428"/>
                  </a:cubicBezTo>
                  <a:cubicBezTo>
                    <a:pt x="769" y="435"/>
                    <a:pt x="773" y="442"/>
                    <a:pt x="773" y="451"/>
                  </a:cubicBezTo>
                  <a:lnTo>
                    <a:pt x="773" y="581"/>
                  </a:lnTo>
                  <a:close/>
                  <a:moveTo>
                    <a:pt x="1063" y="1000"/>
                  </a:moveTo>
                  <a:cubicBezTo>
                    <a:pt x="161" y="1000"/>
                    <a:pt x="161" y="1000"/>
                    <a:pt x="161" y="1000"/>
                  </a:cubicBezTo>
                  <a:cubicBezTo>
                    <a:pt x="161" y="1450"/>
                    <a:pt x="161" y="1450"/>
                    <a:pt x="161" y="1450"/>
                  </a:cubicBezTo>
                  <a:cubicBezTo>
                    <a:pt x="1063" y="1450"/>
                    <a:pt x="1063" y="1450"/>
                    <a:pt x="1063" y="1450"/>
                  </a:cubicBezTo>
                  <a:lnTo>
                    <a:pt x="1063" y="1000"/>
                  </a:lnTo>
                  <a:close/>
                  <a:moveTo>
                    <a:pt x="773" y="1257"/>
                  </a:moveTo>
                  <a:cubicBezTo>
                    <a:pt x="773" y="1265"/>
                    <a:pt x="769" y="1273"/>
                    <a:pt x="763" y="1279"/>
                  </a:cubicBezTo>
                  <a:cubicBezTo>
                    <a:pt x="757" y="1286"/>
                    <a:pt x="749" y="1289"/>
                    <a:pt x="740" y="1289"/>
                  </a:cubicBezTo>
                  <a:cubicBezTo>
                    <a:pt x="484" y="1289"/>
                    <a:pt x="484" y="1289"/>
                    <a:pt x="484" y="1289"/>
                  </a:cubicBezTo>
                  <a:cubicBezTo>
                    <a:pt x="475" y="1289"/>
                    <a:pt x="467" y="1286"/>
                    <a:pt x="461" y="1279"/>
                  </a:cubicBezTo>
                  <a:cubicBezTo>
                    <a:pt x="455" y="1273"/>
                    <a:pt x="451" y="1265"/>
                    <a:pt x="451" y="1257"/>
                  </a:cubicBezTo>
                  <a:cubicBezTo>
                    <a:pt x="451" y="1128"/>
                    <a:pt x="451" y="1128"/>
                    <a:pt x="451" y="1128"/>
                  </a:cubicBezTo>
                  <a:cubicBezTo>
                    <a:pt x="451" y="1119"/>
                    <a:pt x="455" y="1112"/>
                    <a:pt x="461" y="1105"/>
                  </a:cubicBezTo>
                  <a:cubicBezTo>
                    <a:pt x="467" y="1099"/>
                    <a:pt x="475" y="1096"/>
                    <a:pt x="484" y="1096"/>
                  </a:cubicBezTo>
                  <a:cubicBezTo>
                    <a:pt x="740" y="1096"/>
                    <a:pt x="740" y="1096"/>
                    <a:pt x="740" y="1096"/>
                  </a:cubicBezTo>
                  <a:cubicBezTo>
                    <a:pt x="749" y="1096"/>
                    <a:pt x="757" y="1099"/>
                    <a:pt x="763" y="1105"/>
                  </a:cubicBezTo>
                  <a:cubicBezTo>
                    <a:pt x="769" y="1112"/>
                    <a:pt x="773" y="1119"/>
                    <a:pt x="773" y="1128"/>
                  </a:cubicBezTo>
                  <a:lnTo>
                    <a:pt x="773" y="1257"/>
                  </a:lnTo>
                  <a:close/>
                  <a:moveTo>
                    <a:pt x="773" y="1257"/>
                  </a:moveTo>
                  <a:cubicBezTo>
                    <a:pt x="773" y="1257"/>
                    <a:pt x="773" y="1257"/>
                    <a:pt x="773" y="1257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1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endParaRPr>
            </a:p>
          </p:txBody>
        </p:sp>
        <p:grpSp>
          <p:nvGrpSpPr>
            <p:cNvPr id="21" name="Group 1"/>
            <p:cNvGrpSpPr/>
            <p:nvPr/>
          </p:nvGrpSpPr>
          <p:grpSpPr>
            <a:xfrm>
              <a:off x="938578" y="1219606"/>
              <a:ext cx="3280635" cy="1253505"/>
              <a:chOff x="938578" y="1219606"/>
              <a:chExt cx="3280635" cy="1253505"/>
            </a:xfrm>
          </p:grpSpPr>
          <p:sp>
            <p:nvSpPr>
              <p:cNvPr id="32" name="íślíḋè-TextBox 23"/>
              <p:cNvSpPr txBox="1"/>
              <p:nvPr/>
            </p:nvSpPr>
            <p:spPr>
              <a:xfrm>
                <a:off x="1667967" y="1849863"/>
                <a:ext cx="2551246" cy="623248"/>
              </a:xfrm>
              <a:prstGeom prst="rect">
                <a:avLst/>
              </a:prstGeom>
              <a:noFill/>
            </p:spPr>
            <p:txBody>
              <a:bodyPr wrap="square" lIns="0" tIns="0" rIns="0" bIns="0" anchor="ctr">
                <a:normAutofit/>
              </a:bodyPr>
              <a:lstStyle/>
              <a:p>
                <a:pPr>
                  <a:lnSpc>
                    <a:spcPct val="120000"/>
                  </a:lnSpc>
                </a:pPr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FZHei-B01S" panose="02010601030101010101" pitchFamily="2" charset="-122"/>
                </a:endParaRPr>
              </a:p>
            </p:txBody>
          </p:sp>
          <p:sp>
            <p:nvSpPr>
              <p:cNvPr id="33" name="íślíḋè-Rectangle 27"/>
              <p:cNvSpPr/>
              <p:nvPr/>
            </p:nvSpPr>
            <p:spPr>
              <a:xfrm>
                <a:off x="938578" y="1219606"/>
                <a:ext cx="2551246" cy="600164"/>
              </a:xfrm>
              <a:prstGeom prst="rect">
                <a:avLst/>
              </a:prstGeom>
            </p:spPr>
            <p:txBody>
              <a:bodyPr wrap="square" lIns="0" tIns="0" rIns="0" bIns="0" anchor="ctr" anchorCtr="0">
                <a:normAutofit/>
              </a:bodyPr>
              <a:lstStyle/>
              <a:p>
                <a:pPr algn="r"/>
                <a:r>
                  <a:rPr lang="en-US" altLang="zh-CN" sz="2000" b="1" dirty="0">
                    <a:solidFill>
                      <a:srgbClr val="B2C248"/>
                    </a:solidFill>
                    <a:latin typeface="Cambria" panose="02040503050406030204" pitchFamily="18" charset="0"/>
                    <a:ea typeface="微软雅黑" panose="020B0503020204020204" pitchFamily="34" charset="-122"/>
                    <a:cs typeface="+mn-ea"/>
                    <a:sym typeface="FZHei-B01S" panose="02010601030101010101" pitchFamily="2" charset="-122"/>
                  </a:rPr>
                  <a:t>01 GENERAL TREND</a:t>
                </a:r>
                <a:endParaRPr lang="zh-CN" altLang="en-US" sz="2000" b="1" dirty="0">
                  <a:solidFill>
                    <a:srgbClr val="B2C248"/>
                  </a:solidFill>
                  <a:latin typeface="Cambria" panose="02040503050406030204" pitchFamily="18" charset="0"/>
                  <a:ea typeface="微软雅黑" panose="020B0503020204020204" pitchFamily="34" charset="-122"/>
                  <a:cs typeface="+mn-ea"/>
                  <a:sym typeface="FZHei-B01S" panose="02010601030101010101" pitchFamily="2" charset="-122"/>
                </a:endParaRPr>
              </a:p>
            </p:txBody>
          </p:sp>
        </p:grpSp>
        <p:sp>
          <p:nvSpPr>
            <p:cNvPr id="31" name="íślíḋè-Rectangle 29"/>
            <p:cNvSpPr/>
            <p:nvPr/>
          </p:nvSpPr>
          <p:spPr>
            <a:xfrm>
              <a:off x="631937" y="3288714"/>
              <a:ext cx="2551246" cy="600164"/>
            </a:xfrm>
            <a:prstGeom prst="rect">
              <a:avLst/>
            </a:prstGeom>
          </p:spPr>
          <p:txBody>
            <a:bodyPr wrap="square" lIns="0" tIns="0" rIns="0" bIns="0" anchor="ctr" anchorCtr="0">
              <a:normAutofit/>
            </a:bodyPr>
            <a:lstStyle/>
            <a:p>
              <a:pPr algn="r"/>
              <a:r>
                <a:rPr lang="en-US" altLang="zh-CN" sz="2000" b="1" dirty="0">
                  <a:solidFill>
                    <a:srgbClr val="B2C248"/>
                  </a:solidFill>
                  <a:latin typeface="Cambria" panose="02040503050406030204" pitchFamily="18" charset="0"/>
                  <a:ea typeface="微软雅黑" panose="020B0503020204020204" pitchFamily="34" charset="-122"/>
                  <a:cs typeface="+mn-ea"/>
                  <a:sym typeface="FZHei-B01S" panose="02010601030101010101" pitchFamily="2" charset="-122"/>
                </a:rPr>
                <a:t>02 SEASONALITY</a:t>
              </a:r>
              <a:endParaRPr lang="zh-CN" altLang="en-US" sz="2000" b="1" dirty="0">
                <a:solidFill>
                  <a:srgbClr val="B2C248"/>
                </a:solidFill>
                <a:latin typeface="Cambria" panose="02040503050406030204" pitchFamily="18" charset="0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endParaRPr>
            </a:p>
          </p:txBody>
        </p:sp>
        <p:sp>
          <p:nvSpPr>
            <p:cNvPr id="24" name="íślíḋè-Rectangle 31"/>
            <p:cNvSpPr/>
            <p:nvPr/>
          </p:nvSpPr>
          <p:spPr>
            <a:xfrm>
              <a:off x="7962111" y="723097"/>
              <a:ext cx="2551246" cy="600164"/>
            </a:xfrm>
            <a:prstGeom prst="rect">
              <a:avLst/>
            </a:prstGeom>
          </p:spPr>
          <p:txBody>
            <a:bodyPr wrap="square" lIns="0" tIns="0" rIns="0" bIns="0" anchor="ctr" anchorCtr="0">
              <a:normAutofit/>
            </a:bodyPr>
            <a:lstStyle/>
            <a:p>
              <a:r>
                <a:rPr lang="en-US" altLang="zh-CN" sz="2000" b="1" dirty="0">
                  <a:solidFill>
                    <a:srgbClr val="B2C248"/>
                  </a:solidFill>
                  <a:latin typeface="Cambria" panose="02040503050406030204" pitchFamily="18" charset="0"/>
                  <a:ea typeface="微软雅黑" panose="020B0503020204020204" pitchFamily="34" charset="-122"/>
                  <a:cs typeface="+mn-ea"/>
                  <a:sym typeface="FZHei-B01S" panose="02010601030101010101" pitchFamily="2" charset="-122"/>
                </a:rPr>
                <a:t>03 AREA</a:t>
              </a:r>
              <a:endParaRPr lang="zh-CN" altLang="en-US" sz="2000" b="1" dirty="0">
                <a:solidFill>
                  <a:srgbClr val="B2C248"/>
                </a:solidFill>
                <a:latin typeface="Cambria" panose="02040503050406030204" pitchFamily="18" charset="0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endParaRPr>
            </a:p>
          </p:txBody>
        </p:sp>
        <p:sp>
          <p:nvSpPr>
            <p:cNvPr id="26" name="íślíḋè-Rectangle 33"/>
            <p:cNvSpPr/>
            <p:nvPr/>
          </p:nvSpPr>
          <p:spPr>
            <a:xfrm>
              <a:off x="8099572" y="2553592"/>
              <a:ext cx="2551246" cy="600164"/>
            </a:xfrm>
            <a:prstGeom prst="rect">
              <a:avLst/>
            </a:prstGeom>
          </p:spPr>
          <p:txBody>
            <a:bodyPr wrap="square" lIns="0" tIns="0" rIns="0" bIns="0" anchor="ctr" anchorCtr="0">
              <a:normAutofit/>
            </a:bodyPr>
            <a:lstStyle/>
            <a:p>
              <a:r>
                <a:rPr lang="en-US" altLang="zh-CN" sz="2000" b="1" dirty="0">
                  <a:solidFill>
                    <a:srgbClr val="B2C248"/>
                  </a:solidFill>
                  <a:latin typeface="Cambria" panose="02040503050406030204" pitchFamily="18" charset="0"/>
                  <a:ea typeface="微软雅黑" panose="020B0503020204020204" pitchFamily="34" charset="-122"/>
                  <a:cs typeface="+mn-ea"/>
                  <a:sym typeface="FZHei-B01S" panose="02010601030101010101" pitchFamily="2" charset="-122"/>
                </a:rPr>
                <a:t>04 TYPE</a:t>
              </a:r>
              <a:endParaRPr lang="zh-CN" altLang="en-US" sz="2000" b="1" dirty="0">
                <a:solidFill>
                  <a:srgbClr val="B2C248"/>
                </a:solidFill>
                <a:latin typeface="Cambria" panose="02040503050406030204" pitchFamily="18" charset="0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endParaRPr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876B641E-30B3-CE42-8F1C-2112DAAD5836}"/>
              </a:ext>
            </a:extLst>
          </p:cNvPr>
          <p:cNvSpPr txBox="1"/>
          <p:nvPr/>
        </p:nvSpPr>
        <p:spPr>
          <a:xfrm>
            <a:off x="743854" y="1862517"/>
            <a:ext cx="288575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>
                <a:latin typeface="Cambria" panose="02040503050406030204" pitchFamily="18" charset="0"/>
              </a:rPr>
              <a:t>We expect that there is an increasing trend of the sales. If it happens: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kumimoji="1" lang="en-US" altLang="zh-CN" sz="1400" dirty="0">
                <a:latin typeface="Cambria" panose="02040503050406030204" pitchFamily="18" charset="0"/>
              </a:rPr>
              <a:t>Enlarge the supplier base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kumimoji="1" lang="en-US" altLang="zh-CN" sz="1400" dirty="0">
                <a:latin typeface="Cambria" panose="02040503050406030204" pitchFamily="18" charset="0"/>
              </a:rPr>
              <a:t>Re-negotiate with suppliers in terms of capacity and pricing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5B0F110-187A-3D42-87EB-64D43CADEB58}"/>
              </a:ext>
            </a:extLst>
          </p:cNvPr>
          <p:cNvSpPr txBox="1"/>
          <p:nvPr/>
        </p:nvSpPr>
        <p:spPr>
          <a:xfrm>
            <a:off x="733367" y="4174837"/>
            <a:ext cx="340886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>
                <a:latin typeface="Cambria" panose="02040503050406030204" pitchFamily="18" charset="0"/>
              </a:rPr>
              <a:t>We expect that seasonality should exists. If it happens: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kumimoji="1" lang="en-US" altLang="zh-CN" sz="1400" dirty="0">
                <a:latin typeface="Cambria" panose="02040503050406030204" pitchFamily="18" charset="0"/>
              </a:rPr>
              <a:t>Make purchasing settlements in advance to avoid price risks and fluctuations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kumimoji="1" lang="en-US" altLang="zh-CN" sz="1400" dirty="0">
                <a:latin typeface="Cambria" panose="02040503050406030204" pitchFamily="18" charset="0"/>
              </a:rPr>
              <a:t>Adjust storage and transportation capacity flexibly to cut the operational cost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19E4E95-A892-A440-A841-4DED7B5AF893}"/>
              </a:ext>
            </a:extLst>
          </p:cNvPr>
          <p:cNvSpPr txBox="1"/>
          <p:nvPr/>
        </p:nvSpPr>
        <p:spPr>
          <a:xfrm>
            <a:off x="8024628" y="1310729"/>
            <a:ext cx="336678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>
                <a:latin typeface="Cambria" panose="02040503050406030204" pitchFamily="18" charset="0"/>
              </a:rPr>
              <a:t>We expect that the demand of avocado is higher in some certain regions.  If it happens: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kumimoji="1" lang="en-US" altLang="zh-CN" sz="1400" dirty="0">
                <a:latin typeface="Cambria" panose="02040503050406030204" pitchFamily="18" charset="0"/>
              </a:rPr>
              <a:t>Adjust regional procurement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kumimoji="1" lang="en-US" altLang="zh-CN" sz="1400" dirty="0">
                <a:latin typeface="Cambria" panose="02040503050406030204" pitchFamily="18" charset="0"/>
              </a:rPr>
              <a:t>Adjust distribution network to satisfy different regional demands</a:t>
            </a:r>
          </a:p>
          <a:p>
            <a:endParaRPr kumimoji="1" lang="zh-CN" altLang="en-US" sz="1600" dirty="0">
              <a:latin typeface="Cambria" panose="02040503050406030204" pitchFamily="18" charset="0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B0FD305C-B685-7148-8840-4A630F2B9897}"/>
              </a:ext>
            </a:extLst>
          </p:cNvPr>
          <p:cNvSpPr txBox="1"/>
          <p:nvPr/>
        </p:nvSpPr>
        <p:spPr>
          <a:xfrm>
            <a:off x="8248454" y="3298155"/>
            <a:ext cx="302250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>
                <a:latin typeface="Cambria" panose="02040503050406030204" pitchFamily="18" charset="0"/>
              </a:rPr>
              <a:t>We expect some types of avocado are more popular. If it happens: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kumimoji="1" lang="en-US" altLang="zh-CN" sz="1400" dirty="0">
                <a:latin typeface="Cambria" panose="02040503050406030204" pitchFamily="18" charset="0"/>
              </a:rPr>
              <a:t>Rationalize avocado SKUs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B8806022-CE0E-FA4B-AD4E-5101B5D47E46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69186B95-B6DB-FE4E-94BA-5A927FFEEB80}"/>
              </a:ext>
            </a:extLst>
          </p:cNvPr>
          <p:cNvGrpSpPr/>
          <p:nvPr/>
        </p:nvGrpSpPr>
        <p:grpSpPr>
          <a:xfrm>
            <a:off x="725438" y="437161"/>
            <a:ext cx="3236926" cy="644434"/>
            <a:chOff x="988592" y="299097"/>
            <a:chExt cx="1689462" cy="644434"/>
          </a:xfrm>
        </p:grpSpPr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F5F6BD6F-6013-F045-90CF-1020A716B5A4}"/>
                </a:ext>
              </a:extLst>
            </p:cNvPr>
            <p:cNvSpPr/>
            <p:nvPr/>
          </p:nvSpPr>
          <p:spPr>
            <a:xfrm>
              <a:off x="1193243" y="312160"/>
              <a:ext cx="1463040" cy="470263"/>
            </a:xfrm>
            <a:prstGeom prst="rect">
              <a:avLst/>
            </a:prstGeom>
            <a:solidFill>
              <a:srgbClr val="B2C248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Cambria" panose="02040503050406030204" pitchFamily="18" charset="0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F34D046D-6AFF-CF4C-8335-52AE585E82EF}"/>
                </a:ext>
              </a:extLst>
            </p:cNvPr>
            <p:cNvSpPr/>
            <p:nvPr/>
          </p:nvSpPr>
          <p:spPr>
            <a:xfrm>
              <a:off x="1001654" y="473268"/>
              <a:ext cx="1463040" cy="47026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Arial" panose="020B0604020202020204" pitchFamily="34" charset="0"/>
                  <a:sym typeface="FZHei-B01S" panose="02010601030101010101" pitchFamily="2" charset="-122"/>
                </a:rPr>
                <a:t>Project Result</a:t>
              </a:r>
              <a:endParaRPr lang="zh-CN" altLang="en-US" b="1" dirty="0">
                <a:solidFill>
                  <a:schemeClr val="tx1"/>
                </a:solidFill>
                <a:latin typeface="Cambria" panose="02040503050406030204" pitchFamily="18" charset="0"/>
                <a:ea typeface="微软雅黑" panose="020B0503020204020204" pitchFamily="34" charset="-122"/>
                <a:cs typeface="Arial" panose="020B0604020202020204" pitchFamily="34" charset="0"/>
                <a:sym typeface="FZHei-B01S" panose="02010601030101010101" pitchFamily="2" charset="-122"/>
              </a:endParaRPr>
            </a:p>
          </p:txBody>
        </p:sp>
        <p:cxnSp>
          <p:nvCxnSpPr>
            <p:cNvPr id="41" name="直接连接符 53">
              <a:extLst>
                <a:ext uri="{FF2B5EF4-FFF2-40B4-BE49-F238E27FC236}">
                  <a16:creationId xmlns:a16="http://schemas.microsoft.com/office/drawing/2014/main" id="{B8AC18D8-B59D-B145-A5A2-8CA8349DA906}"/>
                </a:ext>
              </a:extLst>
            </p:cNvPr>
            <p:cNvCxnSpPr/>
            <p:nvPr/>
          </p:nvCxnSpPr>
          <p:spPr>
            <a:xfrm flipH="1">
              <a:off x="988592" y="316514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55">
              <a:extLst>
                <a:ext uri="{FF2B5EF4-FFF2-40B4-BE49-F238E27FC236}">
                  <a16:creationId xmlns:a16="http://schemas.microsoft.com/office/drawing/2014/main" id="{504DAB34-A390-4049-9D7F-C7C81E8015AE}"/>
                </a:ext>
              </a:extLst>
            </p:cNvPr>
            <p:cNvCxnSpPr/>
            <p:nvPr/>
          </p:nvCxnSpPr>
          <p:spPr>
            <a:xfrm flipH="1">
              <a:off x="2434215" y="299097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56">
              <a:extLst>
                <a:ext uri="{FF2B5EF4-FFF2-40B4-BE49-F238E27FC236}">
                  <a16:creationId xmlns:a16="http://schemas.microsoft.com/office/drawing/2014/main" id="{84F1E988-BAE8-034B-9307-8DD1FD278902}"/>
                </a:ext>
              </a:extLst>
            </p:cNvPr>
            <p:cNvCxnSpPr/>
            <p:nvPr/>
          </p:nvCxnSpPr>
          <p:spPr>
            <a:xfrm flipH="1">
              <a:off x="2469049" y="778069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914BD8D5-8E06-3841-B092-774E0698A63E}"/>
              </a:ext>
            </a:extLst>
          </p:cNvPr>
          <p:cNvSpPr/>
          <p:nvPr/>
        </p:nvSpPr>
        <p:spPr>
          <a:xfrm>
            <a:off x="7905787" y="4433672"/>
            <a:ext cx="30652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B2C248"/>
                </a:solidFill>
                <a:latin typeface="Cambria" panose="02040503050406030204" pitchFamily="18" charset="0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rPr>
              <a:t>05 SHORT-TERM FORECAST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9FBFA8F2-1A89-9947-BA93-2379626DD5C2}"/>
              </a:ext>
            </a:extLst>
          </p:cNvPr>
          <p:cNvSpPr txBox="1"/>
          <p:nvPr/>
        </p:nvSpPr>
        <p:spPr>
          <a:xfrm>
            <a:off x="7905786" y="4837262"/>
            <a:ext cx="306526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>
                <a:latin typeface="Cambria" panose="02040503050406030204" pitchFamily="18" charset="0"/>
              </a:rPr>
              <a:t>We should be able to forecast the precise avocado demand in a week in the future for some selected cities. 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kumimoji="1" lang="en-US" altLang="zh-CN" sz="1400" dirty="0">
                <a:latin typeface="Cambria" panose="02040503050406030204" pitchFamily="18" charset="0"/>
              </a:rPr>
              <a:t>Place orders for the next week accordingly</a:t>
            </a:r>
          </a:p>
        </p:txBody>
      </p:sp>
    </p:spTree>
    <p:extLst>
      <p:ext uri="{BB962C8B-B14F-4D97-AF65-F5344CB8AC3E}">
        <p14:creationId xmlns:p14="http://schemas.microsoft.com/office/powerpoint/2010/main" val="247343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B2C2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3307080" y="4532811"/>
            <a:ext cx="55778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  <a:sym typeface="FZHei-B01S" panose="02010601030101010101" pitchFamily="2" charset="-122"/>
              </a:rPr>
              <a:t>Thanks For Your Time!</a:t>
            </a:r>
            <a:endParaRPr lang="zh-CN" altLang="en-US" sz="4000" b="1" dirty="0">
              <a:latin typeface="Cambria" panose="02040503050406030204" pitchFamily="18" charset="0"/>
              <a:ea typeface="微软雅黑" panose="020B0503020204020204" pitchFamily="34" charset="-122"/>
              <a:cs typeface="Arial" panose="020B0604020202020204" pitchFamily="34" charset="0"/>
              <a:sym typeface="FZHei-B01S" panose="02010601030101010101" pitchFamily="2" charset="-122"/>
            </a:endParaRPr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5002" y="1242780"/>
            <a:ext cx="3235424" cy="3257892"/>
          </a:xfrm>
          <a:prstGeom prst="rect">
            <a:avLst/>
          </a:prstGeom>
        </p:spPr>
      </p:pic>
      <p:cxnSp>
        <p:nvCxnSpPr>
          <p:cNvPr id="45" name="直接连接符 44"/>
          <p:cNvCxnSpPr/>
          <p:nvPr/>
        </p:nvCxnSpPr>
        <p:spPr>
          <a:xfrm>
            <a:off x="3435531" y="1188719"/>
            <a:ext cx="0" cy="12801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2995748" y="687976"/>
            <a:ext cx="0" cy="5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>
            <a:off x="2995748" y="1375953"/>
            <a:ext cx="0" cy="5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>
            <a:off x="2995748" y="2063930"/>
            <a:ext cx="0" cy="5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>
            <a:off x="2625633" y="2582090"/>
            <a:ext cx="0" cy="36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>
            <a:off x="1432560" y="5194662"/>
            <a:ext cx="0" cy="12801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>
            <a:off x="1061718" y="4280262"/>
            <a:ext cx="0" cy="18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>
            <a:off x="1061718" y="4632196"/>
            <a:ext cx="0" cy="5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1061718" y="5344130"/>
            <a:ext cx="0" cy="36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>
            <a:off x="1061718" y="5876065"/>
            <a:ext cx="0" cy="5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/>
        </p:nvCxnSpPr>
        <p:spPr>
          <a:xfrm>
            <a:off x="1061718" y="6588000"/>
            <a:ext cx="0" cy="5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组合 58"/>
          <p:cNvGrpSpPr/>
          <p:nvPr/>
        </p:nvGrpSpPr>
        <p:grpSpPr>
          <a:xfrm>
            <a:off x="9643292" y="1171300"/>
            <a:ext cx="360000" cy="360000"/>
            <a:chOff x="10528663" y="2230843"/>
            <a:chExt cx="360000" cy="360000"/>
          </a:xfrm>
        </p:grpSpPr>
        <p:cxnSp>
          <p:nvCxnSpPr>
            <p:cNvPr id="57" name="直接连接符 56"/>
            <p:cNvCxnSpPr/>
            <p:nvPr/>
          </p:nvCxnSpPr>
          <p:spPr>
            <a:xfrm>
              <a:off x="10708663" y="2230843"/>
              <a:ext cx="0" cy="360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/>
            <p:nvPr/>
          </p:nvCxnSpPr>
          <p:spPr>
            <a:xfrm>
              <a:off x="10528663" y="2410843"/>
              <a:ext cx="360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组合 59"/>
          <p:cNvGrpSpPr/>
          <p:nvPr/>
        </p:nvGrpSpPr>
        <p:grpSpPr>
          <a:xfrm>
            <a:off x="1159692" y="656043"/>
            <a:ext cx="360000" cy="360000"/>
            <a:chOff x="10528663" y="2230843"/>
            <a:chExt cx="360000" cy="360000"/>
          </a:xfrm>
        </p:grpSpPr>
        <p:cxnSp>
          <p:nvCxnSpPr>
            <p:cNvPr id="61" name="直接连接符 60"/>
            <p:cNvCxnSpPr/>
            <p:nvPr/>
          </p:nvCxnSpPr>
          <p:spPr>
            <a:xfrm>
              <a:off x="10708663" y="2230843"/>
              <a:ext cx="0" cy="360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/>
            <p:nvPr/>
          </p:nvCxnSpPr>
          <p:spPr>
            <a:xfrm>
              <a:off x="10528663" y="2410843"/>
              <a:ext cx="360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3" name="直接连接符 62"/>
          <p:cNvCxnSpPr/>
          <p:nvPr/>
        </p:nvCxnSpPr>
        <p:spPr>
          <a:xfrm>
            <a:off x="10884262" y="4503782"/>
            <a:ext cx="0" cy="5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/>
          <p:nvPr/>
        </p:nvCxnSpPr>
        <p:spPr>
          <a:xfrm>
            <a:off x="10884262" y="5191759"/>
            <a:ext cx="0" cy="72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>
            <a:off x="11268890" y="5782491"/>
            <a:ext cx="0" cy="36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立方体 65"/>
          <p:cNvSpPr/>
          <p:nvPr/>
        </p:nvSpPr>
        <p:spPr>
          <a:xfrm rot="759971">
            <a:off x="1378857" y="2021113"/>
            <a:ext cx="377371" cy="360000"/>
          </a:xfrm>
          <a:prstGeom prst="cube">
            <a:avLst>
              <a:gd name="adj" fmla="val 29032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67" name="立方体 66"/>
          <p:cNvSpPr/>
          <p:nvPr/>
        </p:nvSpPr>
        <p:spPr>
          <a:xfrm rot="20629588">
            <a:off x="9662465" y="3977376"/>
            <a:ext cx="377371" cy="360000"/>
          </a:xfrm>
          <a:prstGeom prst="cube">
            <a:avLst>
              <a:gd name="adj" fmla="val 29032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68" name="弧形 67"/>
          <p:cNvSpPr/>
          <p:nvPr/>
        </p:nvSpPr>
        <p:spPr>
          <a:xfrm>
            <a:off x="1422401" y="4702628"/>
            <a:ext cx="360000" cy="360000"/>
          </a:xfrm>
          <a:prstGeom prst="arc">
            <a:avLst>
              <a:gd name="adj1" fmla="val 16200000"/>
              <a:gd name="adj2" fmla="val 5786267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69" name="弧形 68"/>
          <p:cNvSpPr/>
          <p:nvPr/>
        </p:nvSpPr>
        <p:spPr>
          <a:xfrm rot="16200000">
            <a:off x="8396515" y="3751943"/>
            <a:ext cx="360000" cy="360000"/>
          </a:xfrm>
          <a:prstGeom prst="arc">
            <a:avLst>
              <a:gd name="adj1" fmla="val 16200000"/>
              <a:gd name="adj2" fmla="val 5786267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cxnSp>
        <p:nvCxnSpPr>
          <p:cNvPr id="70" name="直接连接符 69"/>
          <p:cNvCxnSpPr/>
          <p:nvPr/>
        </p:nvCxnSpPr>
        <p:spPr>
          <a:xfrm>
            <a:off x="8540205" y="-270000"/>
            <a:ext cx="0" cy="5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/>
          <p:nvPr/>
        </p:nvCxnSpPr>
        <p:spPr>
          <a:xfrm>
            <a:off x="8540205" y="417977"/>
            <a:ext cx="0" cy="72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/>
          <p:nvPr/>
        </p:nvCxnSpPr>
        <p:spPr>
          <a:xfrm>
            <a:off x="8924833" y="1008709"/>
            <a:ext cx="0" cy="36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/>
          <p:nvPr/>
        </p:nvCxnSpPr>
        <p:spPr>
          <a:xfrm>
            <a:off x="8532948" y="1330959"/>
            <a:ext cx="0" cy="5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/>
          <p:nvPr/>
        </p:nvCxnSpPr>
        <p:spPr>
          <a:xfrm>
            <a:off x="8924834" y="1528353"/>
            <a:ext cx="0" cy="5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098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Office Theme">
  <a:themeElements>
    <a:clrScheme name="自定义 84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262626"/>
      </a:accent1>
      <a:accent2>
        <a:srgbClr val="C0504D"/>
      </a:accent2>
      <a:accent3>
        <a:srgbClr val="262626"/>
      </a:accent3>
      <a:accent4>
        <a:srgbClr val="C0504D"/>
      </a:accent4>
      <a:accent5>
        <a:srgbClr val="262626"/>
      </a:accent5>
      <a:accent6>
        <a:srgbClr val="C0504D"/>
      </a:accent6>
      <a:hlink>
        <a:srgbClr val="262626"/>
      </a:hlink>
      <a:folHlink>
        <a:srgbClr val="C0504D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{80E5F04A-CA60-6141-9119-65C868569EF2}tf16401378</Template>
  <TotalTime>1224</TotalTime>
  <Words>399</Words>
  <Application>Microsoft Office PowerPoint</Application>
  <PresentationFormat>Widescreen</PresentationFormat>
  <Paragraphs>65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等线</vt:lpstr>
      <vt:lpstr>微软雅黑</vt:lpstr>
      <vt:lpstr>Arial</vt:lpstr>
      <vt:lpstr>Calibri</vt:lpstr>
      <vt:lpstr>Calibri Light</vt:lpstr>
      <vt:lpstr>Cambria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Xie, Tingting</cp:lastModifiedBy>
  <cp:revision>100</cp:revision>
  <dcterms:created xsi:type="dcterms:W3CDTF">2017-08-18T03:02:00Z</dcterms:created>
  <dcterms:modified xsi:type="dcterms:W3CDTF">2022-02-09T18:56:49Z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2052-10.1.0.6748</vt:lpwstr>
  </property>
</Properties>
</file>