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17"/>
  </p:notesMasterIdLst>
  <p:handoutMasterIdLst>
    <p:handoutMasterId r:id="rId18"/>
  </p:handoutMasterIdLst>
  <p:sldIdLst>
    <p:sldId id="261" r:id="rId2"/>
    <p:sldId id="257" r:id="rId3"/>
    <p:sldId id="271" r:id="rId4"/>
    <p:sldId id="299" r:id="rId5"/>
    <p:sldId id="29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296" r:id="rId15"/>
    <p:sldId id="2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0BC3F0-16EA-4663-84EA-111F2465F96B}">
          <p14:sldIdLst>
            <p14:sldId id="261"/>
          </p14:sldIdLst>
        </p14:section>
        <p14:section name="Introduction" id="{8AA3F8D6-D203-4C58-952C-EBE6BD066E5C}">
          <p14:sldIdLst>
            <p14:sldId id="257"/>
            <p14:sldId id="271"/>
            <p14:sldId id="299"/>
            <p14:sldId id="298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Techincal" id="{DEC4FA09-B959-481C-BA39-D6205D875073}">
          <p14:sldIdLst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79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67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51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99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92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77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15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1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9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2189C1-F526-4ED3-9F59-8CA934E4972A}"/>
              </a:ext>
            </a:extLst>
          </p:cNvPr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276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Collin Thornton | ECEN5463 Final Project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05/05/2022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2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Collin Thornton | ECEN5463 Final Project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05/05/2022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Collin Thornton | ECEN5463 Final Project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05/05/2022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7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F60DD48-3E33-43F9-9433-C3AA3886FBBF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F3318AA-1E70-4665-AD10-0A1AF42D0640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463BA7-637E-407B-8792-DD72C06F32C0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E698B55-CEBA-4B2B-A2B3-B32EE7DF58A8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3589B2-72F8-4D83-99E3-F596171119D4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35DF205-6C0E-4003-8E23-255301EA38A0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D03E581-9EC9-4EF5-8A65-6A07C2F423F0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3F46A12-67D0-4835-A90A-B8F5A910BCCC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CCB8D17-CD81-4AE0-9324-BB6587D241B0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2A76348-1653-45A3-83AC-9709CEE6C614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617F5A0-1E51-4C49-AB8D-D02E6B26CE86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98C0EC0-B7EB-435D-B306-FA918274B723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7A1219A-E0FF-402D-854F-99F26EBD9081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E257976-BE12-433E-8E5A-5E94283A6F51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79151C3-EC28-4691-8D81-928586AF8C89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D388585-4BB7-49B6-A889-522B136C674C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04F5904-F4B6-438A-A37B-4DF1CDFE4819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A68A75D-0CC4-45AB-8AA3-A90B6FA44286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521EAE9-68D5-4CD3-AB77-14F5E4DCDD84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684F7B7-82C2-403E-A2F8-EFC14B3E66A5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C8B5A367-F1D1-4063-A81D-BB954C7F511C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A255E96-571F-493A-BD34-58D850BF7EE4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80EAD39F-F11E-407A-BE7C-17E33100646A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0AD4F192-83CD-44E7-BEF1-429C5BE92E24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8ED94B64-5334-4D9A-8B82-8623DAF3E99B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D3B652B1-8285-4AF4-865F-19AD33B3E41C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52FF8905-2F35-40EC-A463-9A43828985BD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3667455D-1009-4CE7-AFC4-B7811FE7EB3C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07CDA1C9-4BE7-4C19-B683-9E6CD847B84D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BECDF178-E23D-43D0-B326-4537E5D0625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C4B1112A-3D85-41B0-8B1A-9A5E65B512C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27F4B157-E933-4795-BBBE-C34C2222348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AF537C7B-EA69-4D91-B94F-18294C0CBEE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A728848E-72B3-4FB4-BAF0-2B96EBE8906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4932411-9A19-4EBF-AAE5-8852B190AB12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6441C87-1673-4DB3-B033-A22620FD6289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C74D511-2D9C-4117-A713-EA9F40E936B4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D78D4B8-ED21-45B2-933D-1C55119E9834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839C1103-E794-40A4-B368-75F3E721B515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4DB98D1-A164-4639-BF25-19C215B53FC2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F1037FD0-3457-4D7F-81FD-997CBE2CF998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7395F4B6-4E2A-48C1-9F66-921EABD11D90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DAC58425-A42F-492C-8D94-681F4676CA35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C2DEDA76-2B8C-4998-BC2C-335A13B79C12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95D63B1E-4D1D-4C3F-B876-94DE8D9ECFFC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BCC99447-68B3-47B2-9F4F-6AD03DF45CED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142B5A2-98DA-4EB9-95B2-A3708ADA736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985E8FF9-C026-49F9-B92F-6056B61A915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360A998-D385-4FE7-80D0-F0845281D6B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EA1AE89-951D-43DE-9C75-EE17FB0C3AB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51D08DD-65BB-47A4-A59C-7157781D3F6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9669241-8D77-4FC0-B6A6-EA7615B7056F}"/>
              </a:ext>
            </a:extLst>
          </p:cNvPr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552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Collin Thornton | ECEN5463 Final Project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05/05/2022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52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Collin Thornton | ECEN5463 Final Project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05/05/2022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02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Collin Thornton | ECEN5463 Final Project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6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Collin Thornton | ECEN5463 Final Project</a:t>
            </a:r>
            <a:endParaRPr lang="en-US" dirty="0"/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05/05/2022</a:t>
            </a:r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F2A1EF-1C10-4C46-936E-0D1559D16A81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15B7831-554A-4DDB-B853-808FB52457E4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F39E480-BE9C-4DCF-A09E-E912C4819537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AD1DCF6-BD32-47C9-A2C1-6D9107DE8BAB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6F930C-59D2-4422-AE87-07B8766B8814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73C79BB-F40A-4C51-86FB-38C623DD2D66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D4BA3F6-5C6F-4355-87C2-C3643D46B943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6E7429-C9FD-4C54-9C89-CABEE220D1D8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3752C00-BDA3-45B9-B1AC-EE55C7FF6E38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E3D0E86-B2C9-47D9-9DBE-3233029AD752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F1E46B9-359A-4EF8-B824-C982A2225734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42FF526-6560-4409-B007-C3246146F90A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82EFC76-1878-40B6-BAF6-D270AF37B304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262A8AF-DFA6-45EC-B4B7-251F7F591329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88C91E-31A0-4A34-A4FF-233D5D25E090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40754DA-33D6-4669-A097-E1BE8627131A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E3F98FF-6CDE-4F9B-9626-38C87D16A72F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32056B3-CD92-4BF3-BAF8-2612BE1886ED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E68D1C1-8FDB-4722-9729-39F92670E8EC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75ABFF3-023E-49B2-9DC3-4FA646F3390A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350C117-7BAB-450E-AC98-19574563D7F0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1BC4D01-5DEE-4E5A-9872-DBE3CF9373BA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03E0EA2-E40B-4DBB-BB17-3C74B16FF4E6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7F24B896-10C8-4623-891B-F603866B50C4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55DC3D-1C5B-4D18-A5CD-580A3C9D209A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D00D525E-40AB-4920-8C41-488830771141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C721A9CD-B0BC-4738-9C33-0541F7D16D8D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286B2EAE-4672-43BE-AAD8-CDF914CC61A9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E80A1C15-1306-4204-8E25-DD6B9BE2BA92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3B181437-55AD-4AD0-8EC3-FED9E70AB76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05E461A-80DB-4049-8500-DCABDCEBC8E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03C15C9-E8D3-4DDF-BD52-F087ECB2E28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C37C302-D46D-45F5-A967-E0467BD6689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F8575B2D-960F-4C53-A719-D82BB855430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B26F239-2203-4905-AD50-08DCA0CD2D55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AF496E6-78F2-4C3E-8DEC-34AD114E4E3C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EF24CEB-255C-4D85-8F88-851D3380D039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143D88E-AF30-4D99-BA89-ED5D8A25E279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FFBAD87-70AB-4D2C-8FE4-F41D4124584F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FDC2B2E-FC2D-4FCF-BA19-215F523CED41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69DA9977-3499-45E6-804C-9130077E3EF1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B0590D01-4274-460B-8FEE-E3B621097772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4C42FEA2-671A-4089-8826-BD68ABA25E3D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9052D5E2-AF23-4403-88BD-DA123C454B3E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5ECE801E-1A2B-4D96-A1C7-819265EE65E0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06C08C60-9CBE-414D-A9C0-66F43AAA3336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8DCE4F91-1FD7-4FF8-8ACE-6C97821D089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705544C-9A13-4C5E-AB40-9C584CA77C5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CD9C15B-0D4E-4AF5-BD66-1EA05AA65DA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6897800-EA6A-4908-95DC-E29B3D32FE1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2EDF600-3081-481F-B4D5-38CF1769F1E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69086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Collin Thornton | ECEN5463 Final Project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05/05/2022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BAB8F73-27EE-45FA-B406-7F9257B02833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FC94F93-DB64-4B01-B222-9A1A5E3D20DC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6E5062E-A7A4-40D4-8D6C-F1C14CE2006F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339A83C-5120-4B11-B186-6024304C82C5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6BD4E5C-5352-4AB5-8A72-2F09B5A5A8D9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DF27F7F-D257-4B7C-A0B8-139A901D0717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16714DF-EA71-441B-A813-DBB5FB964FE7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1747899-311A-4D46-9802-2CB527F41D17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EFAC617-4E26-4F9F-BD82-914D808653B6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015753A-FDD4-4356-8E6A-A577EA0AFFC0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09D01EF-A65E-4093-BF26-EA69255F299A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067CFA6-2235-459F-953C-E6C291F2BD20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2810FCE-C643-48E0-95A8-033AF4E00454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6E5B217-2400-4EF4-BC30-3772E9C5F854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A66AF6A-407C-4B32-8CF8-7A7D9AA7CAE1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AE09DF5-3C97-4133-9EBC-AE8B5961EEF5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29E64CA-8F2C-445F-BCF1-3C839DA604B8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ED3440D-C188-4DAE-9A8C-6092C2384632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5773F99-1E2D-4BD5-AB99-DA3C6B424934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26DF243-7270-4716-8231-AF01DAFA50FB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361FFFA3-3BA4-4536-A99E-F04CEC5D4833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DD8AAAE9-D204-46B4-A5A8-EAE0F7496300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8B466DC4-5578-4B84-9F5A-8360D918AC68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F2449E34-F23F-4BAB-ABE2-98F935A65649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3BC5C27D-3CA3-415C-B3BB-5F9F449FD317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C51A4057-10D7-4B95-9860-E534A8B0F7CC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EEE39497-FB61-463F-AE2B-197CABC52CC5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C94092A5-B2A6-442A-982F-56FDCBA7917D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967B4564-B4E5-4E0E-B00D-6E81668277D8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D14D61A-828F-4659-ADAE-CB71D747486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302DED5-BDFE-446F-8C3A-FD04DF0AAB9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1BA5467-9CB6-4689-B004-BA94ABEB2E2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981C211-82AC-4D57-90F3-A26778403C1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CE24324-B450-4A7F-ACBD-105CB34E594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FFDC2B9-0661-42AA-AF7E-3C19AA2114C7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B77B667-9E03-4D02-BF3E-4B94B247AF5C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4F2AADE-D766-49B9-801D-C0F21670DB9B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DE7A4614-B111-4773-976D-D628D2C06509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9A65E13-966D-4792-AB80-908713D6FD78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259325B-9787-44BB-8CB4-14DB10FB79C0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31032AC0-D4FB-42CA-95CE-442AC47FB14B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AE6986E3-AE13-457F-9C0F-373CEB70BA45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85020DC3-51C7-4509-BA53-BA9F9B4A4B40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995092E3-FA69-42C6-BA7D-0E01894B9CCC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7F70E9A2-B1CB-490B-8083-861AE801AC65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0B0C314A-65AA-45AD-A5A5-19CDF4C72AE4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6B9FF92-C7EA-4025-8A02-07AB6047DAB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20DCF7E9-AA67-4E3F-BB97-9D79D841C7B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C6311482-26AE-45FA-91F2-B3C9BE998D5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D6C9523-83CC-4081-909B-291C8A15FAA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84E8B5D-6344-4E96-A669-148AB8E3115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4864CF9-64C0-449B-B2EE-0BEDA2F4DC5F}"/>
              </a:ext>
            </a:extLst>
          </p:cNvPr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FC8AB95-2120-4E4B-BBB4-6DF4E2F4CCF2}"/>
              </a:ext>
            </a:extLst>
          </p:cNvPr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74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686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/>
              <a:t>Collin Thornton | ECEN5463 Final Project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/>
              <a:t>05/05/2022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0781167-AF8A-4E05-969D-07F4346DADFA}"/>
              </a:ext>
            </a:extLst>
          </p:cNvPr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707B5E3-1251-401F-AE0B-9FBF41E00BB0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0040095-7002-4FAE-A12B-3405464E4BC4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45769EC-E72A-4E0F-AFD2-6EAE85A53142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7E05178-CAE5-4C1E-A9D4-D56492AD3C0F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E2D4B-33C3-4433-BB48-17F04AEE3259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BDBF63-A264-45AA-A65F-E34F8A54E0B8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C266B4C-22B6-40BF-AEFE-F2F6DB3B85D7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130E9DE-AF0C-4EDB-A321-D7A67B68CD8D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5460D05-F77E-4D15-9938-2426DB8ADD22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18D9E7-E4F2-4C70-B539-0E42F045B7AA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553636B-20E1-4EB6-BFC3-67AD51EC336E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1C5038-1913-4484-B0D1-3D47BBCE7837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7574E35-4CA9-430F-BF50-B5AA4A6933ED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D47417-8B44-4E43-A7E6-5F7AA0BABF9C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19303F2-E4AB-43BE-998A-2E4BB55E0C8E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9990A39-DCAA-44C8-B3B2-52CC42634929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B88C9C3-E444-4542-ADD2-897449BB80E8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4F3BE4F-B148-4BFD-8FC6-C3E912C92270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6C84AE5-0CB7-42AA-9975-6F9D2CE660A0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AC9D5DA9-62D8-4AC1-BE8A-C1412382B02C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7AFCB4E5-6141-42E9-877E-BF51FBA96980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480D7A8B-F666-437B-A6BD-D2321433EB8F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8D3505AF-A0CF-45EE-9776-7A2E767184AB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848C670E-4C5D-4A2D-AC7B-3B372976ECE2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7FE16E58-6BFA-41F1-B36A-74507DAE4421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DF18E008-5069-4ACE-9E71-9523E52A06BE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4D886D00-8010-4853-A2A1-2E217D2B1C23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26805EAE-6A81-455B-9C83-4CBD2E8DB05E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328AF3F5-62FA-40E4-ACB9-AD46E71F0FF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EA82EBC0-57EA-4A1A-97E2-C68E87E4085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219EB9C7-26FE-440E-9AF7-FF6C1BC9781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61FC8CD1-020A-449C-95D5-B9CF62340BF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0FED496F-FC3B-4CDE-883E-290EB3E4064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B33656D-FC11-4E53-895A-698159C4E316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1ED7085-0582-4526-BE07-8FEEB6992C0D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B07F8AA-5F45-489E-B718-126E997F20FE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FB0C40C-C742-4AEC-8113-CBEFA82A4581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382FFC3-4153-4F65-8CC1-1448D5483A9A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BE3172C-5495-4A2A-907B-CEC162A57F7A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87FBB758-94E6-42AE-8B4F-4EED34604FA8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FBAECAB4-03E7-455A-906A-38091F6F2CBC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398ECD88-7898-41FD-BF01-A6E3EF192550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716A9D8F-37A9-4C5F-BB0A-71BFF3DDBE60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B21C4F5-24F2-471E-91C2-5A3002078681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783FEF0F-028B-4328-B006-E397E461A160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DBBA2090-79F0-4341-AB24-C74570D8008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2570997-BD78-4478-93E9-E0E74013FAE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197AB90-3CCC-438B-AAC1-B300BE695B1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74EEECA-E3AF-45E6-B241-DAB5146CDB8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18C8BA6-3A91-4BE5-9768-C2530402C0B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51CB12E-0239-4183-BB53-5D9AB77788E8}"/>
              </a:ext>
            </a:extLst>
          </p:cNvPr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0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5" Type="http://schemas.openxmlformats.org/officeDocument/2006/relationships/image" Target="../media/image12.pn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5.png"/><Relationship Id="rId5" Type="http://schemas.openxmlformats.org/officeDocument/2006/relationships/image" Target="../media/image18.png"/><Relationship Id="rId15" Type="http://schemas.openxmlformats.org/officeDocument/2006/relationships/image" Target="../media/image30.png"/><Relationship Id="rId10" Type="http://schemas.openxmlformats.org/officeDocument/2006/relationships/image" Target="../media/image24.png"/><Relationship Id="rId4" Type="http://schemas.openxmlformats.org/officeDocument/2006/relationships/image" Target="../media/image12.png"/><Relationship Id="rId9" Type="http://schemas.openxmlformats.org/officeDocument/2006/relationships/image" Target="../media/image23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Nonlinear Control of Quadrotor for Point Tracking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Collin Thornton | ECEN5463 Final Project</a:t>
            </a:r>
          </a:p>
        </p:txBody>
      </p:sp>
      <p:pic>
        <p:nvPicPr>
          <p:cNvPr id="4" name="Google Shape;61;p13">
            <a:extLst>
              <a:ext uri="{FF2B5EF4-FFF2-40B4-BE49-F238E27FC236}">
                <a16:creationId xmlns:a16="http://schemas.microsoft.com/office/drawing/2014/main" id="{3950929D-76CF-4ACD-A023-20BF45F615A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49080" y="188473"/>
            <a:ext cx="914400" cy="914400"/>
          </a:xfrm>
          <a:prstGeom prst="rect">
            <a:avLst/>
          </a:prstGeom>
          <a:ln>
            <a:noFill/>
          </a:ln>
        </p:spPr>
      </p:pic>
      <p:pic>
        <p:nvPicPr>
          <p:cNvPr id="5" name="Google Shape;60;p13">
            <a:extLst>
              <a:ext uri="{FF2B5EF4-FFF2-40B4-BE49-F238E27FC236}">
                <a16:creationId xmlns:a16="http://schemas.microsoft.com/office/drawing/2014/main" id="{9D8169B3-F171-46F7-B177-CCEC7F261C4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769600" y="188473"/>
            <a:ext cx="1073320" cy="9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Critique of Paper – Results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5908861-CA0F-B973-7676-BBA24B7C00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Alternate controllers are merely cited</a:t>
            </a:r>
          </a:p>
          <a:p>
            <a:pPr lvl="1"/>
            <a:r>
              <a:rPr lang="en-US" dirty="0"/>
              <a:t>No mention of gains</a:t>
            </a:r>
          </a:p>
          <a:p>
            <a:pPr lvl="1"/>
            <a:r>
              <a:rPr lang="en-US" dirty="0"/>
              <a:t>No mention of optimization</a:t>
            </a:r>
          </a:p>
          <a:p>
            <a:pPr lvl="1"/>
            <a:endParaRPr lang="en-US" dirty="0"/>
          </a:p>
          <a:p>
            <a:r>
              <a:rPr lang="en-US" dirty="0"/>
              <a:t>Baseless comparison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99090-AF25-48D3-89DD-CE124CD5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Collin Thornton | ECEN5463 Final Project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A175E-4D17-46DD-84A4-5A7DAEAB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05/05/2022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2E76-32FC-4DA0-B080-3CBE1B7A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F3A89F-76D4-4FB7-8203-904D93FC2B0D}"/>
              </a:ext>
            </a:extLst>
          </p:cNvPr>
          <p:cNvSpPr/>
          <p:nvPr/>
        </p:nvSpPr>
        <p:spPr>
          <a:xfrm rot="21357574">
            <a:off x="8770894" y="2916662"/>
            <a:ext cx="843742" cy="382950"/>
          </a:xfrm>
          <a:prstGeom prst="ellipse">
            <a:avLst/>
          </a:prstGeom>
          <a:noFill/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92DDD4-D0F5-4A4F-A8A1-5C5F4E3C30B6}"/>
              </a:ext>
            </a:extLst>
          </p:cNvPr>
          <p:cNvCxnSpPr>
            <a:cxnSpLocks/>
          </p:cNvCxnSpPr>
          <p:nvPr/>
        </p:nvCxnSpPr>
        <p:spPr>
          <a:xfrm flipH="1">
            <a:off x="7990510" y="2350426"/>
            <a:ext cx="1104637" cy="1253842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Content Placeholder 43">
            <a:extLst>
              <a:ext uri="{FF2B5EF4-FFF2-40B4-BE49-F238E27FC236}">
                <a16:creationId xmlns:a16="http://schemas.microsoft.com/office/drawing/2014/main" id="{42479956-76B2-6E1E-3E3D-30115FA496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08586" y="1981200"/>
            <a:ext cx="454562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3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99090-AF25-48D3-89DD-CE124CD5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Collin Thornton | ECEN5463 Final Project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A175E-4D17-46DD-84A4-5A7DAEAB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05/05/2022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2E76-32FC-4DA0-B080-3CBE1B7A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F3A89F-76D4-4FB7-8203-904D93FC2B0D}"/>
              </a:ext>
            </a:extLst>
          </p:cNvPr>
          <p:cNvSpPr/>
          <p:nvPr/>
        </p:nvSpPr>
        <p:spPr>
          <a:xfrm rot="21357574">
            <a:off x="8770894" y="2916662"/>
            <a:ext cx="843742" cy="382950"/>
          </a:xfrm>
          <a:prstGeom prst="ellipse">
            <a:avLst/>
          </a:prstGeom>
          <a:noFill/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92DDD4-D0F5-4A4F-A8A1-5C5F4E3C30B6}"/>
              </a:ext>
            </a:extLst>
          </p:cNvPr>
          <p:cNvCxnSpPr>
            <a:cxnSpLocks/>
          </p:cNvCxnSpPr>
          <p:nvPr/>
        </p:nvCxnSpPr>
        <p:spPr>
          <a:xfrm flipH="1">
            <a:off x="7990510" y="2350426"/>
            <a:ext cx="1104637" cy="1253842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5A65C34-AB83-36EA-BFA2-78D27EF2F8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100"/>
          <a:stretch/>
        </p:blipFill>
        <p:spPr>
          <a:xfrm>
            <a:off x="5134729" y="405528"/>
            <a:ext cx="3239752" cy="54052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7EB1701-AD0F-F2A1-BFF9-BAE8D57A43A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Discrepancies</a:t>
                </a:r>
              </a:p>
              <a:p>
                <a:pPr lvl="1"/>
                <a:r>
                  <a:rPr lang="en-US" dirty="0"/>
                  <a:t>What to do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 controller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Similarities</a:t>
                </a:r>
              </a:p>
              <a:p>
                <a:pPr lvl="1"/>
                <a:r>
                  <a:rPr lang="en-US" dirty="0"/>
                  <a:t>Altitude controller (z) performs identically</a:t>
                </a:r>
              </a:p>
              <a:p>
                <a:pPr lvl="1"/>
                <a:r>
                  <a:rPr lang="en-US" dirty="0"/>
                  <a:t>Scale off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components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7EB1701-AD0F-F2A1-BFF9-BAE8D57A4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1200" t="-1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485B357-7135-3651-5982-AC55AE938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854" y="1510292"/>
            <a:ext cx="3534268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05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99090-AF25-48D3-89DD-CE124CD5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Collin Thornton | ECEN5463 Final Project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A175E-4D17-46DD-84A4-5A7DAEAB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05/05/2022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2E76-32FC-4DA0-B080-3CBE1B7A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F3A89F-76D4-4FB7-8203-904D93FC2B0D}"/>
              </a:ext>
            </a:extLst>
          </p:cNvPr>
          <p:cNvSpPr/>
          <p:nvPr/>
        </p:nvSpPr>
        <p:spPr>
          <a:xfrm rot="21357574">
            <a:off x="8770894" y="2916662"/>
            <a:ext cx="843742" cy="382950"/>
          </a:xfrm>
          <a:prstGeom prst="ellipse">
            <a:avLst/>
          </a:prstGeom>
          <a:noFill/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92DDD4-D0F5-4A4F-A8A1-5C5F4E3C30B6}"/>
              </a:ext>
            </a:extLst>
          </p:cNvPr>
          <p:cNvCxnSpPr>
            <a:cxnSpLocks/>
          </p:cNvCxnSpPr>
          <p:nvPr/>
        </p:nvCxnSpPr>
        <p:spPr>
          <a:xfrm flipH="1">
            <a:off x="7990510" y="2350426"/>
            <a:ext cx="1104637" cy="1253842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5A65C34-AB83-36EA-BFA2-78D27EF2F8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702"/>
          <a:stretch/>
        </p:blipFill>
        <p:spPr>
          <a:xfrm>
            <a:off x="5252289" y="317989"/>
            <a:ext cx="3353332" cy="5580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7EB1701-AD0F-F2A1-BFF9-BAE8D57A43A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Discrepancies</a:t>
                </a:r>
              </a:p>
              <a:p>
                <a:pPr lvl="1"/>
                <a:r>
                  <a:rPr lang="en-US" dirty="0"/>
                  <a:t>What to do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 controller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Similarities</a:t>
                </a:r>
              </a:p>
              <a:p>
                <a:pPr lvl="1"/>
                <a:r>
                  <a:rPr lang="en-US" dirty="0"/>
                  <a:t>Altitude controller (z) performs identically</a:t>
                </a:r>
              </a:p>
              <a:p>
                <a:pPr lvl="1"/>
                <a:r>
                  <a:rPr lang="en-US" dirty="0"/>
                  <a:t>Scale off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components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Attitude control works nicely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7EB1701-AD0F-F2A1-BFF9-BAE8D57A4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1200" t="-2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113CF99-5547-9EF7-1EC5-9E1344EE4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2828" y="1598214"/>
            <a:ext cx="3591426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51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2A05558-A89E-84A0-CB0F-547780B4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1A81CA-7AAA-B192-1585-A264D2FDF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attitude &amp; altitude control implementation</a:t>
            </a:r>
          </a:p>
          <a:p>
            <a:r>
              <a:rPr lang="en-US" dirty="0"/>
              <a:t>Poor analysis on position control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Paper focuses too much on the implementation</a:t>
            </a:r>
          </a:p>
          <a:p>
            <a:r>
              <a:rPr lang="en-US" dirty="0"/>
              <a:t>Grammatical &amp; mathematical errors</a:t>
            </a:r>
          </a:p>
          <a:p>
            <a:pPr lvl="1"/>
            <a:r>
              <a:rPr lang="en-US" dirty="0"/>
              <a:t>Numerous typos in notation</a:t>
            </a:r>
          </a:p>
          <a:p>
            <a:r>
              <a:rPr lang="en-US" dirty="0"/>
              <a:t>Baseless comparisons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9C56B-ABFF-68BD-7184-D26B26B8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Collin Thornton | ECEN5463 Final Project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47B538-78D8-D9F9-5320-3BB49D9D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05/05/2022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7A735-EE74-982C-FF70-0812E9C8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17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01D978-8E2F-40FC-8191-5F3D1DBED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/>
          <a:p>
            <a:r>
              <a:rPr lang="en-US" dirty="0"/>
              <a:t>Q/A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D507765-16FA-489F-A80E-D54ADDB59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991777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15DA-A485-4075-8A5C-CFF9EF39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76B74-4622-402A-8ECD-1E4B7839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Collin Thornton | ECEN5463 Final Project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1DD09-D5CC-4952-B974-89ED448A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05/05/2022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8B256-96D1-4385-A267-1025FB08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15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E89B8F-ADB6-280E-C64B-6716BEAE0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007243"/>
            <a:ext cx="6790489" cy="8248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42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7875760" cy="38099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Nonlinear Control of Quadrotor for Point Tracking: Actual Implementation and Experimental Tests</a:t>
                </a:r>
              </a:p>
              <a:p>
                <a:pPr lvl="2"/>
                <a:r>
                  <a:rPr lang="en-US" i="1" dirty="0"/>
                  <a:t>2015 IEEE Transactions on Mechatronics</a:t>
                </a:r>
              </a:p>
              <a:p>
                <a:pPr lvl="2"/>
                <a:r>
                  <a:rPr lang="en-US" dirty="0"/>
                  <a:t>Derive dynamic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create control law for point tracking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Outline</a:t>
                </a:r>
              </a:p>
              <a:p>
                <a:pPr lvl="1"/>
                <a:r>
                  <a:rPr lang="en-US" dirty="0"/>
                  <a:t>Introduction to quadrotors</a:t>
                </a:r>
              </a:p>
              <a:p>
                <a:pPr lvl="1"/>
                <a:r>
                  <a:rPr lang="en-US" dirty="0"/>
                  <a:t>Summary of paper</a:t>
                </a:r>
              </a:p>
              <a:p>
                <a:pPr lvl="1"/>
                <a:r>
                  <a:rPr lang="en-US" dirty="0"/>
                  <a:t>Critique of paper</a:t>
                </a:r>
              </a:p>
              <a:p>
                <a:pPr lvl="1"/>
                <a:r>
                  <a:rPr lang="en-US" dirty="0"/>
                  <a:t>Simulation Results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7875760" cy="3809999"/>
              </a:xfrm>
              <a:blipFill>
                <a:blip r:embed="rId3"/>
                <a:stretch>
                  <a:fillRect l="-697" t="-1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F70FA-72F0-4353-8BDF-4B120BBE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05/05/2022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851FC-2A65-421D-BE57-F810EE9C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BB7C294-2C21-4593-9D73-F5B809FB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Collin Thornton | ECEN5463 Final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1F271A-42D5-F97C-08FD-CCF573982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586" y="603026"/>
            <a:ext cx="3084509" cy="233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Quadrotors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99090-AF25-48D3-89DD-CE124CD5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Collin Thornton | ECEN5463 Final Project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A175E-4D17-46DD-84A4-5A7DAEAB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05/05/2022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2E76-32FC-4DA0-B080-3CBE1B7A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F3A89F-76D4-4FB7-8203-904D93FC2B0D}"/>
              </a:ext>
            </a:extLst>
          </p:cNvPr>
          <p:cNvSpPr/>
          <p:nvPr/>
        </p:nvSpPr>
        <p:spPr>
          <a:xfrm rot="21357574">
            <a:off x="8770894" y="2916662"/>
            <a:ext cx="843742" cy="382950"/>
          </a:xfrm>
          <a:prstGeom prst="ellipse">
            <a:avLst/>
          </a:prstGeom>
          <a:noFill/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15F787-B115-49AD-9853-70A5900E18E6}"/>
              </a:ext>
            </a:extLst>
          </p:cNvPr>
          <p:cNvSpPr/>
          <p:nvPr/>
        </p:nvSpPr>
        <p:spPr>
          <a:xfrm rot="20825694">
            <a:off x="7595071" y="3412330"/>
            <a:ext cx="790878" cy="383876"/>
          </a:xfrm>
          <a:prstGeom prst="ellipse">
            <a:avLst/>
          </a:prstGeom>
          <a:noFill/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614E17-3898-4051-AEDA-6422C647E0CA}"/>
              </a:ext>
            </a:extLst>
          </p:cNvPr>
          <p:cNvCxnSpPr>
            <a:cxnSpLocks/>
          </p:cNvCxnSpPr>
          <p:nvPr/>
        </p:nvCxnSpPr>
        <p:spPr>
          <a:xfrm>
            <a:off x="7990510" y="3604268"/>
            <a:ext cx="112144" cy="39681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E6816E-7934-4B05-8781-2DBB26D248BC}"/>
              </a:ext>
            </a:extLst>
          </p:cNvPr>
          <p:cNvCxnSpPr>
            <a:cxnSpLocks/>
          </p:cNvCxnSpPr>
          <p:nvPr/>
        </p:nvCxnSpPr>
        <p:spPr>
          <a:xfrm>
            <a:off x="9192765" y="3108137"/>
            <a:ext cx="80631" cy="892946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92DDD4-D0F5-4A4F-A8A1-5C5F4E3C30B6}"/>
              </a:ext>
            </a:extLst>
          </p:cNvPr>
          <p:cNvCxnSpPr>
            <a:cxnSpLocks/>
          </p:cNvCxnSpPr>
          <p:nvPr/>
        </p:nvCxnSpPr>
        <p:spPr>
          <a:xfrm flipH="1">
            <a:off x="7990510" y="2350426"/>
            <a:ext cx="1104637" cy="1253842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94E1EB-AD9D-44DF-979C-28FC969ACF3F}"/>
              </a:ext>
            </a:extLst>
          </p:cNvPr>
          <p:cNvCxnSpPr>
            <a:cxnSpLocks/>
          </p:cNvCxnSpPr>
          <p:nvPr/>
        </p:nvCxnSpPr>
        <p:spPr>
          <a:xfrm>
            <a:off x="9095147" y="2350426"/>
            <a:ext cx="97618" cy="757711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80FF3F-2F83-E58E-AB6E-CC4AC7B68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Quadrotor UAVs are underactuated</a:t>
            </a:r>
          </a:p>
          <a:p>
            <a:pPr lvl="1"/>
            <a:r>
              <a:rPr lang="en-US" dirty="0"/>
              <a:t>4 inputs &amp; 6 outputs</a:t>
            </a:r>
          </a:p>
          <a:p>
            <a:pPr lvl="1"/>
            <a:r>
              <a:rPr lang="en-US" dirty="0"/>
              <a:t>Attitude &amp; Altitude control are well defined</a:t>
            </a:r>
          </a:p>
          <a:p>
            <a:pPr lvl="1"/>
            <a:r>
              <a:rPr lang="en-US" dirty="0"/>
              <a:t>Position control becomes complicated</a:t>
            </a:r>
          </a:p>
          <a:p>
            <a:pPr lvl="2"/>
            <a:r>
              <a:rPr lang="en-US" dirty="0"/>
              <a:t>Motor effects, Drag effects, strong coupling</a:t>
            </a:r>
          </a:p>
          <a:p>
            <a:pPr lvl="2"/>
            <a:endParaRPr lang="en-US" dirty="0"/>
          </a:p>
          <a:p>
            <a:r>
              <a:rPr lang="en-US" dirty="0"/>
              <a:t>Simple case</a:t>
            </a:r>
          </a:p>
          <a:p>
            <a:pPr lvl="1"/>
            <a:r>
              <a:rPr lang="en-US" dirty="0"/>
              <a:t>Strong coupling between Euler angles and acceleration</a:t>
            </a:r>
          </a:p>
          <a:p>
            <a:pPr lvl="1"/>
            <a:r>
              <a:rPr lang="en-US" dirty="0"/>
              <a:t>Disregard electrical &amp; aerodynamic effects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7A491A-5522-E8DC-AF6C-F21946AC0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586" y="603026"/>
            <a:ext cx="3084509" cy="233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7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Paper - Approach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99090-AF25-48D3-89DD-CE124CD5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Collin Thornton | ECEN5463 Final Project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A175E-4D17-46DD-84A4-5A7DAEAB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05/05/2022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2E76-32FC-4DA0-B080-3CBE1B7A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F3A89F-76D4-4FB7-8203-904D93FC2B0D}"/>
              </a:ext>
            </a:extLst>
          </p:cNvPr>
          <p:cNvSpPr/>
          <p:nvPr/>
        </p:nvSpPr>
        <p:spPr>
          <a:xfrm rot="21357574">
            <a:off x="8770894" y="2916662"/>
            <a:ext cx="843742" cy="382950"/>
          </a:xfrm>
          <a:prstGeom prst="ellipse">
            <a:avLst/>
          </a:prstGeom>
          <a:noFill/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15F787-B115-49AD-9853-70A5900E18E6}"/>
              </a:ext>
            </a:extLst>
          </p:cNvPr>
          <p:cNvSpPr/>
          <p:nvPr/>
        </p:nvSpPr>
        <p:spPr>
          <a:xfrm rot="20825694">
            <a:off x="7595071" y="3412330"/>
            <a:ext cx="790878" cy="383876"/>
          </a:xfrm>
          <a:prstGeom prst="ellipse">
            <a:avLst/>
          </a:prstGeom>
          <a:noFill/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614E17-3898-4051-AEDA-6422C647E0CA}"/>
              </a:ext>
            </a:extLst>
          </p:cNvPr>
          <p:cNvCxnSpPr>
            <a:cxnSpLocks/>
          </p:cNvCxnSpPr>
          <p:nvPr/>
        </p:nvCxnSpPr>
        <p:spPr>
          <a:xfrm>
            <a:off x="7990510" y="3604268"/>
            <a:ext cx="112144" cy="39681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E6816E-7934-4B05-8781-2DBB26D248BC}"/>
              </a:ext>
            </a:extLst>
          </p:cNvPr>
          <p:cNvCxnSpPr>
            <a:cxnSpLocks/>
          </p:cNvCxnSpPr>
          <p:nvPr/>
        </p:nvCxnSpPr>
        <p:spPr>
          <a:xfrm>
            <a:off x="9192765" y="3108137"/>
            <a:ext cx="80631" cy="892946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92DDD4-D0F5-4A4F-A8A1-5C5F4E3C30B6}"/>
              </a:ext>
            </a:extLst>
          </p:cNvPr>
          <p:cNvCxnSpPr>
            <a:cxnSpLocks/>
          </p:cNvCxnSpPr>
          <p:nvPr/>
        </p:nvCxnSpPr>
        <p:spPr>
          <a:xfrm flipH="1">
            <a:off x="7990510" y="2350426"/>
            <a:ext cx="1104637" cy="1253842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94E1EB-AD9D-44DF-979C-28FC969ACF3F}"/>
              </a:ext>
            </a:extLst>
          </p:cNvPr>
          <p:cNvCxnSpPr>
            <a:cxnSpLocks/>
          </p:cNvCxnSpPr>
          <p:nvPr/>
        </p:nvCxnSpPr>
        <p:spPr>
          <a:xfrm>
            <a:off x="9095147" y="2350426"/>
            <a:ext cx="97618" cy="757711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80FF3F-2F83-E58E-AB6E-CC4AC7B68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simple dynamic model</a:t>
            </a:r>
          </a:p>
          <a:p>
            <a:pPr lvl="2"/>
            <a:endParaRPr lang="en-US" dirty="0"/>
          </a:p>
          <a:p>
            <a:r>
              <a:rPr lang="en-US" dirty="0"/>
              <a:t>Solve attitude &amp; altitude controller</a:t>
            </a:r>
          </a:p>
          <a:p>
            <a:pPr lvl="1"/>
            <a:r>
              <a:rPr lang="en-US" dirty="0"/>
              <a:t>Lyapunov analysis</a:t>
            </a:r>
          </a:p>
          <a:p>
            <a:pPr lvl="1"/>
            <a:r>
              <a:rPr lang="en-US" dirty="0"/>
              <a:t>Shows asymptotic stability</a:t>
            </a:r>
          </a:p>
          <a:p>
            <a:endParaRPr lang="en-US" dirty="0"/>
          </a:p>
          <a:p>
            <a:r>
              <a:rPr lang="en-US" dirty="0"/>
              <a:t>Solve position controller to generate desired attitude</a:t>
            </a:r>
          </a:p>
          <a:p>
            <a:pPr lvl="1"/>
            <a:r>
              <a:rPr lang="en-US" dirty="0"/>
              <a:t>Standard approach, but this section has numerous errors</a:t>
            </a:r>
          </a:p>
          <a:p>
            <a:pPr lvl="1"/>
            <a:endParaRPr lang="en-US" dirty="0"/>
          </a:p>
          <a:p>
            <a:r>
              <a:rPr lang="en-US" dirty="0"/>
              <a:t>Simulation &amp; physical implementation</a:t>
            </a:r>
          </a:p>
          <a:p>
            <a:pPr lvl="1"/>
            <a:r>
              <a:rPr lang="en-US" dirty="0"/>
              <a:t>Good results, but doesn’t include enough detail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7A491A-5522-E8DC-AF6C-F21946AC0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586" y="603026"/>
            <a:ext cx="3084509" cy="2339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3A0644-5583-85AA-1AA2-77355FE82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375" y="1772701"/>
            <a:ext cx="1995249" cy="7980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459711-BC65-20F0-FB4D-49BF646E2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2613" y="4336204"/>
            <a:ext cx="2248471" cy="1665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59C27E-2600-C692-B9C7-E489A7F53E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1604" y="3437785"/>
            <a:ext cx="3670491" cy="4030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DE9A77-8094-55C7-9362-3CF60BB440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6354" y="3850943"/>
            <a:ext cx="1344126" cy="31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Paper - Modeling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99090-AF25-48D3-89DD-CE124CD5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Collin Thornton | ECEN5463 Final Project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A175E-4D17-46DD-84A4-5A7DAEAB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05/05/2022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2E76-32FC-4DA0-B080-3CBE1B7A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F3A89F-76D4-4FB7-8203-904D93FC2B0D}"/>
              </a:ext>
            </a:extLst>
          </p:cNvPr>
          <p:cNvSpPr/>
          <p:nvPr/>
        </p:nvSpPr>
        <p:spPr>
          <a:xfrm rot="21357574">
            <a:off x="8770894" y="2916662"/>
            <a:ext cx="843742" cy="382950"/>
          </a:xfrm>
          <a:prstGeom prst="ellipse">
            <a:avLst/>
          </a:prstGeom>
          <a:noFill/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15F787-B115-49AD-9853-70A5900E18E6}"/>
              </a:ext>
            </a:extLst>
          </p:cNvPr>
          <p:cNvSpPr/>
          <p:nvPr/>
        </p:nvSpPr>
        <p:spPr>
          <a:xfrm rot="20825694">
            <a:off x="7595071" y="3412330"/>
            <a:ext cx="790878" cy="383876"/>
          </a:xfrm>
          <a:prstGeom prst="ellipse">
            <a:avLst/>
          </a:prstGeom>
          <a:noFill/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614E17-3898-4051-AEDA-6422C647E0CA}"/>
              </a:ext>
            </a:extLst>
          </p:cNvPr>
          <p:cNvCxnSpPr>
            <a:cxnSpLocks/>
          </p:cNvCxnSpPr>
          <p:nvPr/>
        </p:nvCxnSpPr>
        <p:spPr>
          <a:xfrm>
            <a:off x="7990510" y="3604268"/>
            <a:ext cx="112144" cy="39681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E6816E-7934-4B05-8781-2DBB26D248BC}"/>
              </a:ext>
            </a:extLst>
          </p:cNvPr>
          <p:cNvCxnSpPr>
            <a:cxnSpLocks/>
          </p:cNvCxnSpPr>
          <p:nvPr/>
        </p:nvCxnSpPr>
        <p:spPr>
          <a:xfrm>
            <a:off x="9192765" y="3108137"/>
            <a:ext cx="80631" cy="892946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92DDD4-D0F5-4A4F-A8A1-5C5F4E3C30B6}"/>
              </a:ext>
            </a:extLst>
          </p:cNvPr>
          <p:cNvCxnSpPr>
            <a:cxnSpLocks/>
          </p:cNvCxnSpPr>
          <p:nvPr/>
        </p:nvCxnSpPr>
        <p:spPr>
          <a:xfrm flipH="1">
            <a:off x="7990510" y="2350426"/>
            <a:ext cx="1104637" cy="1253842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94E1EB-AD9D-44DF-979C-28FC969ACF3F}"/>
              </a:ext>
            </a:extLst>
          </p:cNvPr>
          <p:cNvCxnSpPr>
            <a:cxnSpLocks/>
          </p:cNvCxnSpPr>
          <p:nvPr/>
        </p:nvCxnSpPr>
        <p:spPr>
          <a:xfrm>
            <a:off x="9095147" y="2350426"/>
            <a:ext cx="97618" cy="757711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B7A491A-5522-E8DC-AF6C-F21946AC0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586" y="603026"/>
            <a:ext cx="3084509" cy="2339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ACD251-B3CA-F322-C7D8-E2EC9C8FD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669" y="1816817"/>
            <a:ext cx="1995249" cy="7980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48E2F0-985E-F05B-E8A7-FC6F75A2D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444" y="3161801"/>
            <a:ext cx="4543045" cy="22992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299917-E0E4-3521-BCAD-720A9ADF19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7297" y="3977293"/>
            <a:ext cx="3559564" cy="129541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F0659C5-A077-A6D2-58D7-79EBB9AA9DF7}"/>
              </a:ext>
            </a:extLst>
          </p:cNvPr>
          <p:cNvSpPr txBox="1"/>
          <p:nvPr/>
        </p:nvSpPr>
        <p:spPr>
          <a:xfrm>
            <a:off x="7373451" y="5642096"/>
            <a:ext cx="21082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Control distribution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73CC64-6162-B6A8-9DB5-B8E99A579604}"/>
              </a:ext>
            </a:extLst>
          </p:cNvPr>
          <p:cNvSpPr txBox="1"/>
          <p:nvPr/>
        </p:nvSpPr>
        <p:spPr>
          <a:xfrm>
            <a:off x="1346444" y="5706994"/>
            <a:ext cx="191590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Expanded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245088-6C6A-21E8-9A00-FE81DEBBC409}"/>
              </a:ext>
            </a:extLst>
          </p:cNvPr>
          <p:cNvSpPr txBox="1"/>
          <p:nvPr/>
        </p:nvSpPr>
        <p:spPr>
          <a:xfrm>
            <a:off x="4400667" y="2118217"/>
            <a:ext cx="180049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Compact model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C58C13-166E-9F24-9C95-F537F644E27C}"/>
              </a:ext>
            </a:extLst>
          </p:cNvPr>
          <p:cNvCxnSpPr>
            <a:stCxn id="24" idx="1"/>
          </p:cNvCxnSpPr>
          <p:nvPr/>
        </p:nvCxnSpPr>
        <p:spPr>
          <a:xfrm flipH="1">
            <a:off x="3617966" y="2302883"/>
            <a:ext cx="78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336816-E524-B231-6896-0FAFCDCEF3E0}"/>
              </a:ext>
            </a:extLst>
          </p:cNvPr>
          <p:cNvCxnSpPr>
            <a:stCxn id="21" idx="0"/>
          </p:cNvCxnSpPr>
          <p:nvPr/>
        </p:nvCxnSpPr>
        <p:spPr>
          <a:xfrm flipV="1">
            <a:off x="8427586" y="5272704"/>
            <a:ext cx="490077" cy="36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823CA0-9C5B-5261-0572-F9795B973AF6}"/>
              </a:ext>
            </a:extLst>
          </p:cNvPr>
          <p:cNvCxnSpPr>
            <a:stCxn id="23" idx="0"/>
          </p:cNvCxnSpPr>
          <p:nvPr/>
        </p:nvCxnSpPr>
        <p:spPr>
          <a:xfrm flipV="1">
            <a:off x="2304399" y="5457400"/>
            <a:ext cx="384480" cy="24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69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Paper – Attitude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99090-AF25-48D3-89DD-CE124CD5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Collin Thornton | ECEN5463 Final Project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A175E-4D17-46DD-84A4-5A7DAEAB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05/05/2022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2E76-32FC-4DA0-B080-3CBE1B7A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F3A89F-76D4-4FB7-8203-904D93FC2B0D}"/>
              </a:ext>
            </a:extLst>
          </p:cNvPr>
          <p:cNvSpPr/>
          <p:nvPr/>
        </p:nvSpPr>
        <p:spPr>
          <a:xfrm rot="21357574">
            <a:off x="8770894" y="2916662"/>
            <a:ext cx="843742" cy="382950"/>
          </a:xfrm>
          <a:prstGeom prst="ellipse">
            <a:avLst/>
          </a:prstGeom>
          <a:noFill/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15F787-B115-49AD-9853-70A5900E18E6}"/>
              </a:ext>
            </a:extLst>
          </p:cNvPr>
          <p:cNvSpPr/>
          <p:nvPr/>
        </p:nvSpPr>
        <p:spPr>
          <a:xfrm rot="20825694">
            <a:off x="7595071" y="3412330"/>
            <a:ext cx="790878" cy="383876"/>
          </a:xfrm>
          <a:prstGeom prst="ellipse">
            <a:avLst/>
          </a:prstGeom>
          <a:noFill/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E6816E-7934-4B05-8781-2DBB26D248BC}"/>
              </a:ext>
            </a:extLst>
          </p:cNvPr>
          <p:cNvCxnSpPr>
            <a:cxnSpLocks/>
          </p:cNvCxnSpPr>
          <p:nvPr/>
        </p:nvCxnSpPr>
        <p:spPr>
          <a:xfrm>
            <a:off x="9192765" y="3108137"/>
            <a:ext cx="80631" cy="892946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92DDD4-D0F5-4A4F-A8A1-5C5F4E3C30B6}"/>
              </a:ext>
            </a:extLst>
          </p:cNvPr>
          <p:cNvCxnSpPr>
            <a:cxnSpLocks/>
          </p:cNvCxnSpPr>
          <p:nvPr/>
        </p:nvCxnSpPr>
        <p:spPr>
          <a:xfrm flipH="1">
            <a:off x="7990510" y="2350426"/>
            <a:ext cx="1104637" cy="1253842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94E1EB-AD9D-44DF-979C-28FC969ACF3F}"/>
              </a:ext>
            </a:extLst>
          </p:cNvPr>
          <p:cNvCxnSpPr>
            <a:cxnSpLocks/>
          </p:cNvCxnSpPr>
          <p:nvPr/>
        </p:nvCxnSpPr>
        <p:spPr>
          <a:xfrm>
            <a:off x="9095147" y="2350426"/>
            <a:ext cx="97618" cy="757711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B7A491A-5522-E8DC-AF6C-F21946AC0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586" y="603026"/>
            <a:ext cx="3084509" cy="23393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3245088-6C6A-21E8-9A00-FE81DEBBC409}"/>
              </a:ext>
            </a:extLst>
          </p:cNvPr>
          <p:cNvSpPr txBox="1"/>
          <p:nvPr/>
        </p:nvSpPr>
        <p:spPr>
          <a:xfrm>
            <a:off x="4201491" y="2277757"/>
            <a:ext cx="20313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Closed loop state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C58C13-166E-9F24-9C95-F537F644E27C}"/>
              </a:ext>
            </a:extLst>
          </p:cNvPr>
          <p:cNvCxnSpPr>
            <a:cxnSpLocks/>
            <a:stCxn id="24" idx="1"/>
            <a:endCxn id="8" idx="3"/>
          </p:cNvCxnSpPr>
          <p:nvPr/>
        </p:nvCxnSpPr>
        <p:spPr>
          <a:xfrm flipH="1">
            <a:off x="3521798" y="2462423"/>
            <a:ext cx="679693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F59E5D7-958D-6735-198E-FF14A350C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939" y="1733012"/>
            <a:ext cx="2153859" cy="182815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9ABF1C4-BFB3-45F1-909E-BEE95E957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6923" y="3429000"/>
            <a:ext cx="1483080" cy="313603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02484EC1-4355-E31D-C584-F4C99C987849}"/>
              </a:ext>
            </a:extLst>
          </p:cNvPr>
          <p:cNvGrpSpPr/>
          <p:nvPr/>
        </p:nvGrpSpPr>
        <p:grpSpPr>
          <a:xfrm>
            <a:off x="1161148" y="3788934"/>
            <a:ext cx="8132894" cy="1929532"/>
            <a:chOff x="1059871" y="3599208"/>
            <a:chExt cx="8132894" cy="192953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614E17-3898-4051-AEDA-6422C647E0CA}"/>
                </a:ext>
              </a:extLst>
            </p:cNvPr>
            <p:cNvCxnSpPr>
              <a:cxnSpLocks/>
            </p:cNvCxnSpPr>
            <p:nvPr/>
          </p:nvCxnSpPr>
          <p:spPr>
            <a:xfrm>
              <a:off x="7990510" y="3604268"/>
              <a:ext cx="112144" cy="396815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81DB5F0-B346-1DE6-C41D-48BD5F612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9871" y="4289863"/>
              <a:ext cx="980858" cy="29186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7023E88-D5D3-FDBB-5D1E-557D43ED69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17794"/>
            <a:stretch/>
          </p:blipFill>
          <p:spPr>
            <a:xfrm>
              <a:off x="2933336" y="3602340"/>
              <a:ext cx="4440115" cy="19264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2BC1F26-E41D-25A0-DB7E-EB28ED337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49094" y="4279429"/>
              <a:ext cx="1043671" cy="312597"/>
            </a:xfrm>
            <a:prstGeom prst="rect">
              <a:avLst/>
            </a:prstGeom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8124F78-D155-8EFB-1FB9-BDB43A68698B}"/>
                </a:ext>
              </a:extLst>
            </p:cNvPr>
            <p:cNvCxnSpPr>
              <a:cxnSpLocks/>
              <a:stCxn id="29" idx="3"/>
              <a:endCxn id="37" idx="1"/>
            </p:cNvCxnSpPr>
            <p:nvPr/>
          </p:nvCxnSpPr>
          <p:spPr>
            <a:xfrm flipV="1">
              <a:off x="2040729" y="4435729"/>
              <a:ext cx="624488" cy="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5DD66705-484F-9ED1-784E-5DD97A35F3B5}"/>
                </a:ext>
              </a:extLst>
            </p:cNvPr>
            <p:cNvSpPr/>
            <p:nvPr/>
          </p:nvSpPr>
          <p:spPr>
            <a:xfrm>
              <a:off x="2665217" y="3602340"/>
              <a:ext cx="268119" cy="166677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7A4E06DA-353E-6022-A2ED-EA7A5B7C22D9}"/>
                </a:ext>
              </a:extLst>
            </p:cNvPr>
            <p:cNvSpPr/>
            <p:nvPr/>
          </p:nvSpPr>
          <p:spPr>
            <a:xfrm>
              <a:off x="7277843" y="3599208"/>
              <a:ext cx="268119" cy="166677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C2BEEBD-5F00-C54C-1671-83FDE308DFC8}"/>
                </a:ext>
              </a:extLst>
            </p:cNvPr>
            <p:cNvCxnSpPr>
              <a:stCxn id="41" idx="1"/>
              <a:endCxn id="34" idx="1"/>
            </p:cNvCxnSpPr>
            <p:nvPr/>
          </p:nvCxnSpPr>
          <p:spPr>
            <a:xfrm>
              <a:off x="7545962" y="4432597"/>
              <a:ext cx="603132" cy="3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239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Paper – Altitude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99090-AF25-48D3-89DD-CE124CD5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Collin Thornton | ECEN5463 Final Project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A175E-4D17-46DD-84A4-5A7DAEAB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05/05/2022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2E76-32FC-4DA0-B080-3CBE1B7A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F3A89F-76D4-4FB7-8203-904D93FC2B0D}"/>
              </a:ext>
            </a:extLst>
          </p:cNvPr>
          <p:cNvSpPr/>
          <p:nvPr/>
        </p:nvSpPr>
        <p:spPr>
          <a:xfrm rot="21357574">
            <a:off x="8770894" y="2916662"/>
            <a:ext cx="843742" cy="382950"/>
          </a:xfrm>
          <a:prstGeom prst="ellipse">
            <a:avLst/>
          </a:prstGeom>
          <a:noFill/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15F787-B115-49AD-9853-70A5900E18E6}"/>
              </a:ext>
            </a:extLst>
          </p:cNvPr>
          <p:cNvSpPr/>
          <p:nvPr/>
        </p:nvSpPr>
        <p:spPr>
          <a:xfrm rot="20825694">
            <a:off x="7595071" y="3412330"/>
            <a:ext cx="790878" cy="383876"/>
          </a:xfrm>
          <a:prstGeom prst="ellipse">
            <a:avLst/>
          </a:prstGeom>
          <a:noFill/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E6816E-7934-4B05-8781-2DBB26D248BC}"/>
              </a:ext>
            </a:extLst>
          </p:cNvPr>
          <p:cNvCxnSpPr>
            <a:cxnSpLocks/>
          </p:cNvCxnSpPr>
          <p:nvPr/>
        </p:nvCxnSpPr>
        <p:spPr>
          <a:xfrm>
            <a:off x="9192765" y="3108137"/>
            <a:ext cx="80631" cy="892946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92DDD4-D0F5-4A4F-A8A1-5C5F4E3C30B6}"/>
              </a:ext>
            </a:extLst>
          </p:cNvPr>
          <p:cNvCxnSpPr>
            <a:cxnSpLocks/>
          </p:cNvCxnSpPr>
          <p:nvPr/>
        </p:nvCxnSpPr>
        <p:spPr>
          <a:xfrm flipH="1">
            <a:off x="7990510" y="2350426"/>
            <a:ext cx="1104637" cy="1253842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94E1EB-AD9D-44DF-979C-28FC969ACF3F}"/>
              </a:ext>
            </a:extLst>
          </p:cNvPr>
          <p:cNvCxnSpPr>
            <a:cxnSpLocks/>
          </p:cNvCxnSpPr>
          <p:nvPr/>
        </p:nvCxnSpPr>
        <p:spPr>
          <a:xfrm>
            <a:off x="9095147" y="2350426"/>
            <a:ext cx="97618" cy="757711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B7A491A-5522-E8DC-AF6C-F21946AC0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586" y="603026"/>
            <a:ext cx="3084509" cy="23393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3245088-6C6A-21E8-9A00-FE81DEBBC409}"/>
              </a:ext>
            </a:extLst>
          </p:cNvPr>
          <p:cNvSpPr txBox="1"/>
          <p:nvPr/>
        </p:nvSpPr>
        <p:spPr>
          <a:xfrm>
            <a:off x="4201491" y="2277757"/>
            <a:ext cx="20313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Closed loop state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C58C13-166E-9F24-9C95-F537F644E27C}"/>
              </a:ext>
            </a:extLst>
          </p:cNvPr>
          <p:cNvCxnSpPr>
            <a:cxnSpLocks/>
            <a:stCxn id="24" idx="1"/>
            <a:endCxn id="8" idx="3"/>
          </p:cNvCxnSpPr>
          <p:nvPr/>
        </p:nvCxnSpPr>
        <p:spPr>
          <a:xfrm flipH="1">
            <a:off x="3110452" y="2462423"/>
            <a:ext cx="1091039" cy="131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F59E5D7-958D-6735-198E-FF14A350C8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72347" y="1589616"/>
            <a:ext cx="1838105" cy="200959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9ABF1C4-BFB3-45F1-909E-BEE95E957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6923" y="3429000"/>
            <a:ext cx="1483080" cy="313603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F6B9E156-A4CC-5AD6-77E9-D8411CF7BD2E}"/>
              </a:ext>
            </a:extLst>
          </p:cNvPr>
          <p:cNvGrpSpPr/>
          <p:nvPr/>
        </p:nvGrpSpPr>
        <p:grpSpPr>
          <a:xfrm>
            <a:off x="1529792" y="3516486"/>
            <a:ext cx="8004534" cy="2567976"/>
            <a:chOff x="1085719" y="3604268"/>
            <a:chExt cx="8004534" cy="256797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614E17-3898-4051-AEDA-6422C647E0CA}"/>
                </a:ext>
              </a:extLst>
            </p:cNvPr>
            <p:cNvCxnSpPr>
              <a:cxnSpLocks/>
            </p:cNvCxnSpPr>
            <p:nvPr/>
          </p:nvCxnSpPr>
          <p:spPr>
            <a:xfrm>
              <a:off x="7990510" y="3604268"/>
              <a:ext cx="112144" cy="396815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81DB5F0-B346-1DE6-C41D-48BD5F612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5719" y="4686599"/>
              <a:ext cx="980858" cy="29186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7023E88-D5D3-FDBB-5D1E-557D43ED69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17794"/>
            <a:stretch/>
          </p:blipFill>
          <p:spPr>
            <a:xfrm>
              <a:off x="2928926" y="4245844"/>
              <a:ext cx="4440115" cy="19264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2BC1F26-E41D-25A0-DB7E-EB28ED337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46582" y="4677021"/>
              <a:ext cx="1043671" cy="312597"/>
            </a:xfrm>
            <a:prstGeom prst="rect">
              <a:avLst/>
            </a:prstGeom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8124F78-D155-8EFB-1FB9-BDB43A68698B}"/>
                </a:ext>
              </a:extLst>
            </p:cNvPr>
            <p:cNvCxnSpPr>
              <a:cxnSpLocks/>
              <a:stCxn id="29" idx="3"/>
              <a:endCxn id="37" idx="1"/>
            </p:cNvCxnSpPr>
            <p:nvPr/>
          </p:nvCxnSpPr>
          <p:spPr>
            <a:xfrm>
              <a:off x="2066577" y="4832532"/>
              <a:ext cx="598640" cy="3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5DD66705-484F-9ED1-784E-5DD97A35F3B5}"/>
                </a:ext>
              </a:extLst>
            </p:cNvPr>
            <p:cNvSpPr/>
            <p:nvPr/>
          </p:nvSpPr>
          <p:spPr>
            <a:xfrm>
              <a:off x="2665217" y="3686989"/>
              <a:ext cx="268119" cy="229735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7A4E06DA-353E-6022-A2ED-EA7A5B7C22D9}"/>
                </a:ext>
              </a:extLst>
            </p:cNvPr>
            <p:cNvSpPr/>
            <p:nvPr/>
          </p:nvSpPr>
          <p:spPr>
            <a:xfrm>
              <a:off x="7277843" y="3683856"/>
              <a:ext cx="268119" cy="229735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C2BEEBD-5F00-C54C-1671-83FDE308DFC8}"/>
                </a:ext>
              </a:extLst>
            </p:cNvPr>
            <p:cNvCxnSpPr>
              <a:cxnSpLocks/>
              <a:stCxn id="41" idx="1"/>
              <a:endCxn id="34" idx="1"/>
            </p:cNvCxnSpPr>
            <p:nvPr/>
          </p:nvCxnSpPr>
          <p:spPr>
            <a:xfrm>
              <a:off x="7545962" y="4832532"/>
              <a:ext cx="500620" cy="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E1B276E-0D96-F863-1AEA-D511B8989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64473" y="3636912"/>
              <a:ext cx="3368929" cy="599647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E8AA4B5-2B81-0409-D7CE-65EC25EA38EA}"/>
              </a:ext>
            </a:extLst>
          </p:cNvPr>
          <p:cNvGrpSpPr/>
          <p:nvPr/>
        </p:nvGrpSpPr>
        <p:grpSpPr>
          <a:xfrm>
            <a:off x="9215271" y="3869946"/>
            <a:ext cx="1123488" cy="313604"/>
            <a:chOff x="9550274" y="3968621"/>
            <a:chExt cx="1123488" cy="31360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20D6026-5F2C-C509-C726-80E95D39B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50274" y="3976596"/>
              <a:ext cx="789432" cy="297654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E95BD1C-C052-ABBC-A1E1-D86315C2D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339706" y="3968621"/>
              <a:ext cx="334056" cy="313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477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Paper – Position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99090-AF25-48D3-89DD-CE124CD5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Collin Thornton | ECEN5463 Final Project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A175E-4D17-46DD-84A4-5A7DAEAB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05/05/2022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2E76-32FC-4DA0-B080-3CBE1B7A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F3A89F-76D4-4FB7-8203-904D93FC2B0D}"/>
              </a:ext>
            </a:extLst>
          </p:cNvPr>
          <p:cNvSpPr/>
          <p:nvPr/>
        </p:nvSpPr>
        <p:spPr>
          <a:xfrm rot="21357574">
            <a:off x="8770894" y="2916662"/>
            <a:ext cx="843742" cy="382950"/>
          </a:xfrm>
          <a:prstGeom prst="ellipse">
            <a:avLst/>
          </a:prstGeom>
          <a:noFill/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15F787-B115-49AD-9853-70A5900E18E6}"/>
              </a:ext>
            </a:extLst>
          </p:cNvPr>
          <p:cNvSpPr/>
          <p:nvPr/>
        </p:nvSpPr>
        <p:spPr>
          <a:xfrm rot="20825694">
            <a:off x="7595071" y="3412330"/>
            <a:ext cx="790878" cy="383876"/>
          </a:xfrm>
          <a:prstGeom prst="ellipse">
            <a:avLst/>
          </a:prstGeom>
          <a:noFill/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E6816E-7934-4B05-8781-2DBB26D248BC}"/>
              </a:ext>
            </a:extLst>
          </p:cNvPr>
          <p:cNvCxnSpPr>
            <a:cxnSpLocks/>
          </p:cNvCxnSpPr>
          <p:nvPr/>
        </p:nvCxnSpPr>
        <p:spPr>
          <a:xfrm>
            <a:off x="9192765" y="3108137"/>
            <a:ext cx="80631" cy="892946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92DDD4-D0F5-4A4F-A8A1-5C5F4E3C30B6}"/>
              </a:ext>
            </a:extLst>
          </p:cNvPr>
          <p:cNvCxnSpPr>
            <a:cxnSpLocks/>
          </p:cNvCxnSpPr>
          <p:nvPr/>
        </p:nvCxnSpPr>
        <p:spPr>
          <a:xfrm flipH="1">
            <a:off x="7990510" y="2350426"/>
            <a:ext cx="1104637" cy="1253842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94E1EB-AD9D-44DF-979C-28FC969ACF3F}"/>
              </a:ext>
            </a:extLst>
          </p:cNvPr>
          <p:cNvCxnSpPr>
            <a:cxnSpLocks/>
          </p:cNvCxnSpPr>
          <p:nvPr/>
        </p:nvCxnSpPr>
        <p:spPr>
          <a:xfrm>
            <a:off x="9095147" y="2350426"/>
            <a:ext cx="97618" cy="757711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B7A491A-5522-E8DC-AF6C-F21946AC0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586" y="603026"/>
            <a:ext cx="3084509" cy="23393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3245088-6C6A-21E8-9A00-FE81DEBBC409}"/>
              </a:ext>
            </a:extLst>
          </p:cNvPr>
          <p:cNvSpPr txBox="1"/>
          <p:nvPr/>
        </p:nvSpPr>
        <p:spPr>
          <a:xfrm>
            <a:off x="4201491" y="2277757"/>
            <a:ext cx="233910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New virtual controller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C58C13-166E-9F24-9C95-F537F644E27C}"/>
              </a:ext>
            </a:extLst>
          </p:cNvPr>
          <p:cNvCxnSpPr>
            <a:cxnSpLocks/>
            <a:stCxn id="24" idx="1"/>
            <a:endCxn id="8" idx="3"/>
          </p:cNvCxnSpPr>
          <p:nvPr/>
        </p:nvCxnSpPr>
        <p:spPr>
          <a:xfrm flipH="1">
            <a:off x="3110452" y="2462423"/>
            <a:ext cx="1091039" cy="131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F59E5D7-958D-6735-198E-FF14A350C8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72347" y="2160192"/>
            <a:ext cx="1838105" cy="86843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9ABF1C4-BFB3-45F1-909E-BEE95E957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6923" y="3429000"/>
            <a:ext cx="1483080" cy="313603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EE8AA4B5-2B81-0409-D7CE-65EC25EA38EA}"/>
              </a:ext>
            </a:extLst>
          </p:cNvPr>
          <p:cNvGrpSpPr/>
          <p:nvPr/>
        </p:nvGrpSpPr>
        <p:grpSpPr>
          <a:xfrm>
            <a:off x="9215271" y="3869946"/>
            <a:ext cx="1123488" cy="313604"/>
            <a:chOff x="9550274" y="3968621"/>
            <a:chExt cx="1123488" cy="31360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20D6026-5F2C-C509-C726-80E95D39B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50274" y="3976596"/>
              <a:ext cx="789432" cy="297654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E95BD1C-C052-ABBC-A1E1-D86315C2D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39706" y="3968621"/>
              <a:ext cx="334056" cy="313604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7FA911B-C2DE-952D-9D76-5080F93AA67C}"/>
              </a:ext>
            </a:extLst>
          </p:cNvPr>
          <p:cNvGrpSpPr/>
          <p:nvPr/>
        </p:nvGrpSpPr>
        <p:grpSpPr>
          <a:xfrm>
            <a:off x="1281272" y="2501675"/>
            <a:ext cx="7644063" cy="1654371"/>
            <a:chOff x="1451084" y="3515254"/>
            <a:chExt cx="7644063" cy="165437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6B9E156-A4CC-5AD6-77E9-D8411CF7BD2E}"/>
                </a:ext>
              </a:extLst>
            </p:cNvPr>
            <p:cNvGrpSpPr/>
            <p:nvPr/>
          </p:nvGrpSpPr>
          <p:grpSpPr>
            <a:xfrm>
              <a:off x="1451084" y="3515254"/>
              <a:ext cx="7644063" cy="1654371"/>
              <a:chOff x="914258" y="3604268"/>
              <a:chExt cx="7644063" cy="165437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6614E17-3898-4051-AEDA-6422C647E0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0510" y="3604268"/>
                <a:ext cx="112144" cy="396815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181DB5F0-B346-1DE6-C41D-48BD5F612F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/>
              <a:stretch/>
            </p:blipFill>
            <p:spPr>
              <a:xfrm>
                <a:off x="914258" y="4709727"/>
                <a:ext cx="1336281" cy="248166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22BC1F26-E41D-25A0-DB7E-EB28ED337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/>
              <a:stretch/>
            </p:blipFill>
            <p:spPr>
              <a:xfrm>
                <a:off x="5787723" y="4554451"/>
                <a:ext cx="2770598" cy="550814"/>
              </a:xfrm>
              <a:prstGeom prst="rect">
                <a:avLst/>
              </a:prstGeom>
            </p:spPr>
          </p:pic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8124F78-D155-8EFB-1FB9-BDB43A68698B}"/>
                  </a:ext>
                </a:extLst>
              </p:cNvPr>
              <p:cNvCxnSpPr>
                <a:cxnSpLocks/>
                <a:stCxn id="29" idx="3"/>
                <a:endCxn id="37" idx="1"/>
              </p:cNvCxnSpPr>
              <p:nvPr/>
            </p:nvCxnSpPr>
            <p:spPr>
              <a:xfrm flipV="1">
                <a:off x="2250539" y="4832532"/>
                <a:ext cx="387776" cy="1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5DD66705-484F-9ED1-784E-5DD97A35F3B5}"/>
                  </a:ext>
                </a:extLst>
              </p:cNvPr>
              <p:cNvSpPr/>
              <p:nvPr/>
            </p:nvSpPr>
            <p:spPr>
              <a:xfrm>
                <a:off x="2638315" y="4406424"/>
                <a:ext cx="268119" cy="852215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ight Brace 40">
                <a:extLst>
                  <a:ext uri="{FF2B5EF4-FFF2-40B4-BE49-F238E27FC236}">
                    <a16:creationId xmlns:a16="http://schemas.microsoft.com/office/drawing/2014/main" id="{7A4E06DA-353E-6022-A2ED-EA7A5B7C22D9}"/>
                  </a:ext>
                </a:extLst>
              </p:cNvPr>
              <p:cNvSpPr/>
              <p:nvPr/>
            </p:nvSpPr>
            <p:spPr>
              <a:xfrm>
                <a:off x="5243204" y="4406424"/>
                <a:ext cx="268119" cy="852215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C2BEEBD-5F00-C54C-1671-83FDE308DFC8}"/>
                  </a:ext>
                </a:extLst>
              </p:cNvPr>
              <p:cNvCxnSpPr>
                <a:cxnSpLocks/>
                <a:stCxn id="41" idx="1"/>
                <a:endCxn id="34" idx="1"/>
              </p:cNvCxnSpPr>
              <p:nvPr/>
            </p:nvCxnSpPr>
            <p:spPr>
              <a:xfrm flipV="1">
                <a:off x="5511323" y="4829858"/>
                <a:ext cx="276400" cy="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F3B2DA6-2AC3-216E-BA2D-E5B8F008D0A8}"/>
                </a:ext>
              </a:extLst>
            </p:cNvPr>
            <p:cNvGrpSpPr/>
            <p:nvPr/>
          </p:nvGrpSpPr>
          <p:grpSpPr>
            <a:xfrm>
              <a:off x="3377727" y="4413372"/>
              <a:ext cx="2540475" cy="662756"/>
              <a:chOff x="3469311" y="3954381"/>
              <a:chExt cx="2540475" cy="662756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D685C082-1609-7D04-6DFF-D904F90BC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/>
              <a:stretch/>
            </p:blipFill>
            <p:spPr>
              <a:xfrm>
                <a:off x="3469311" y="3954381"/>
                <a:ext cx="2540475" cy="295316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A184B590-0E93-56EA-26E8-63A889B457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89678" y="4331305"/>
                <a:ext cx="2381936" cy="285832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D9637F-C38D-1424-BEB2-D3D849F5C8F0}"/>
                  </a:ext>
                </a:extLst>
              </p:cNvPr>
              <p:cNvSpPr txBox="1"/>
              <p:nvPr/>
            </p:nvSpPr>
            <p:spPr>
              <a:xfrm>
                <a:off x="9176682" y="4254278"/>
                <a:ext cx="2487284" cy="570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D9637F-C38D-1424-BEB2-D3D849F5C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682" y="4254278"/>
                <a:ext cx="2487284" cy="570028"/>
              </a:xfrm>
              <a:prstGeom prst="rect">
                <a:avLst/>
              </a:prstGeom>
              <a:blipFill>
                <a:blip r:embed="rId12"/>
                <a:stretch>
                  <a:fillRect t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8ED4938-3370-E176-6B01-1C5415421385}"/>
                  </a:ext>
                </a:extLst>
              </p:cNvPr>
              <p:cNvSpPr txBox="1"/>
              <p:nvPr/>
            </p:nvSpPr>
            <p:spPr>
              <a:xfrm>
                <a:off x="4208884" y="4354626"/>
                <a:ext cx="3891706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Neg. def.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b="0" dirty="0"/>
                  <a:t> is of opposite sign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8ED4938-3370-E176-6B01-1C5415421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884" y="4354626"/>
                <a:ext cx="3891706" cy="369332"/>
              </a:xfrm>
              <a:prstGeom prst="rect">
                <a:avLst/>
              </a:prstGeom>
              <a:blipFill>
                <a:blip r:embed="rId13"/>
                <a:stretch>
                  <a:fillRect l="-1090" t="-6250" b="-2031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F3C5F3-EE44-7CE2-2FBD-75E65AF5B47F}"/>
              </a:ext>
            </a:extLst>
          </p:cNvPr>
          <p:cNvCxnSpPr>
            <a:stCxn id="51" idx="0"/>
            <a:endCxn id="34" idx="2"/>
          </p:cNvCxnSpPr>
          <p:nvPr/>
        </p:nvCxnSpPr>
        <p:spPr>
          <a:xfrm flipV="1">
            <a:off x="6154737" y="4002672"/>
            <a:ext cx="1385299" cy="35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B98589E9-C997-4493-5585-3616862051C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87079" y="5568306"/>
            <a:ext cx="3014207" cy="25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6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Critique of Paper – Position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99090-AF25-48D3-89DD-CE124CD5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Collin Thornton | ECEN5463 Final Project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A175E-4D17-46DD-84A4-5A7DAEAB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05/05/2022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2E76-32FC-4DA0-B080-3CBE1B7A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F3A89F-76D4-4FB7-8203-904D93FC2B0D}"/>
              </a:ext>
            </a:extLst>
          </p:cNvPr>
          <p:cNvSpPr/>
          <p:nvPr/>
        </p:nvSpPr>
        <p:spPr>
          <a:xfrm rot="21357574">
            <a:off x="8770894" y="2916662"/>
            <a:ext cx="843742" cy="382950"/>
          </a:xfrm>
          <a:prstGeom prst="ellipse">
            <a:avLst/>
          </a:prstGeom>
          <a:noFill/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15F787-B115-49AD-9853-70A5900E18E6}"/>
              </a:ext>
            </a:extLst>
          </p:cNvPr>
          <p:cNvSpPr/>
          <p:nvPr/>
        </p:nvSpPr>
        <p:spPr>
          <a:xfrm rot="20825694">
            <a:off x="7595071" y="3412330"/>
            <a:ext cx="790878" cy="383876"/>
          </a:xfrm>
          <a:prstGeom prst="ellipse">
            <a:avLst/>
          </a:prstGeom>
          <a:noFill/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E6816E-7934-4B05-8781-2DBB26D248BC}"/>
              </a:ext>
            </a:extLst>
          </p:cNvPr>
          <p:cNvCxnSpPr>
            <a:cxnSpLocks/>
          </p:cNvCxnSpPr>
          <p:nvPr/>
        </p:nvCxnSpPr>
        <p:spPr>
          <a:xfrm>
            <a:off x="9192765" y="3108137"/>
            <a:ext cx="80631" cy="892946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92DDD4-D0F5-4A4F-A8A1-5C5F4E3C30B6}"/>
              </a:ext>
            </a:extLst>
          </p:cNvPr>
          <p:cNvCxnSpPr>
            <a:cxnSpLocks/>
          </p:cNvCxnSpPr>
          <p:nvPr/>
        </p:nvCxnSpPr>
        <p:spPr>
          <a:xfrm flipH="1">
            <a:off x="7990510" y="2350426"/>
            <a:ext cx="1104637" cy="1253842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94E1EB-AD9D-44DF-979C-28FC969ACF3F}"/>
              </a:ext>
            </a:extLst>
          </p:cNvPr>
          <p:cNvCxnSpPr>
            <a:cxnSpLocks/>
          </p:cNvCxnSpPr>
          <p:nvPr/>
        </p:nvCxnSpPr>
        <p:spPr>
          <a:xfrm>
            <a:off x="9095147" y="2350426"/>
            <a:ext cx="97618" cy="757711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3245088-6C6A-21E8-9A00-FE81DEBBC409}"/>
              </a:ext>
            </a:extLst>
          </p:cNvPr>
          <p:cNvSpPr txBox="1"/>
          <p:nvPr/>
        </p:nvSpPr>
        <p:spPr>
          <a:xfrm>
            <a:off x="4201491" y="2277757"/>
            <a:ext cx="233910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New virtual controller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C58C13-166E-9F24-9C95-F537F644E27C}"/>
              </a:ext>
            </a:extLst>
          </p:cNvPr>
          <p:cNvCxnSpPr>
            <a:cxnSpLocks/>
            <a:stCxn id="24" idx="1"/>
            <a:endCxn id="8" idx="3"/>
          </p:cNvCxnSpPr>
          <p:nvPr/>
        </p:nvCxnSpPr>
        <p:spPr>
          <a:xfrm flipH="1">
            <a:off x="3110452" y="2462423"/>
            <a:ext cx="1091039" cy="131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F59E5D7-958D-6735-198E-FF14A350C8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72347" y="2160192"/>
            <a:ext cx="1838105" cy="86843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9ABF1C4-BFB3-45F1-909E-BEE95E957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6923" y="3429000"/>
            <a:ext cx="1483080" cy="313603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EE8AA4B5-2B81-0409-D7CE-65EC25EA38EA}"/>
              </a:ext>
            </a:extLst>
          </p:cNvPr>
          <p:cNvGrpSpPr/>
          <p:nvPr/>
        </p:nvGrpSpPr>
        <p:grpSpPr>
          <a:xfrm>
            <a:off x="9215271" y="3869946"/>
            <a:ext cx="1123488" cy="313604"/>
            <a:chOff x="9550274" y="3968621"/>
            <a:chExt cx="1123488" cy="31360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20D6026-5F2C-C509-C726-80E95D39B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50274" y="3976596"/>
              <a:ext cx="789432" cy="297654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E95BD1C-C052-ABBC-A1E1-D86315C2D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39706" y="3968621"/>
              <a:ext cx="334056" cy="313604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7FA911B-C2DE-952D-9D76-5080F93AA67C}"/>
              </a:ext>
            </a:extLst>
          </p:cNvPr>
          <p:cNvGrpSpPr/>
          <p:nvPr/>
        </p:nvGrpSpPr>
        <p:grpSpPr>
          <a:xfrm>
            <a:off x="1281272" y="2501675"/>
            <a:ext cx="7644063" cy="1654371"/>
            <a:chOff x="1451084" y="3515254"/>
            <a:chExt cx="7644063" cy="165437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6B9E156-A4CC-5AD6-77E9-D8411CF7BD2E}"/>
                </a:ext>
              </a:extLst>
            </p:cNvPr>
            <p:cNvGrpSpPr/>
            <p:nvPr/>
          </p:nvGrpSpPr>
          <p:grpSpPr>
            <a:xfrm>
              <a:off x="1451084" y="3515254"/>
              <a:ext cx="7644063" cy="1654371"/>
              <a:chOff x="914258" y="3604268"/>
              <a:chExt cx="7644063" cy="165437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6614E17-3898-4051-AEDA-6422C647E0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0510" y="3604268"/>
                <a:ext cx="112144" cy="396815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181DB5F0-B346-1DE6-C41D-48BD5F612F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914258" y="4709727"/>
                <a:ext cx="1336281" cy="248166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22BC1F26-E41D-25A0-DB7E-EB28ED337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/>
              <a:stretch/>
            </p:blipFill>
            <p:spPr>
              <a:xfrm>
                <a:off x="5787723" y="4554451"/>
                <a:ext cx="2770598" cy="550814"/>
              </a:xfrm>
              <a:prstGeom prst="rect">
                <a:avLst/>
              </a:prstGeom>
            </p:spPr>
          </p:pic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8124F78-D155-8EFB-1FB9-BDB43A68698B}"/>
                  </a:ext>
                </a:extLst>
              </p:cNvPr>
              <p:cNvCxnSpPr>
                <a:cxnSpLocks/>
                <a:stCxn id="29" idx="3"/>
                <a:endCxn id="37" idx="1"/>
              </p:cNvCxnSpPr>
              <p:nvPr/>
            </p:nvCxnSpPr>
            <p:spPr>
              <a:xfrm flipV="1">
                <a:off x="2250539" y="4832532"/>
                <a:ext cx="387776" cy="1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5DD66705-484F-9ED1-784E-5DD97A35F3B5}"/>
                  </a:ext>
                </a:extLst>
              </p:cNvPr>
              <p:cNvSpPr/>
              <p:nvPr/>
            </p:nvSpPr>
            <p:spPr>
              <a:xfrm>
                <a:off x="2638315" y="4406424"/>
                <a:ext cx="268119" cy="852215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ight Brace 40">
                <a:extLst>
                  <a:ext uri="{FF2B5EF4-FFF2-40B4-BE49-F238E27FC236}">
                    <a16:creationId xmlns:a16="http://schemas.microsoft.com/office/drawing/2014/main" id="{7A4E06DA-353E-6022-A2ED-EA7A5B7C22D9}"/>
                  </a:ext>
                </a:extLst>
              </p:cNvPr>
              <p:cNvSpPr/>
              <p:nvPr/>
            </p:nvSpPr>
            <p:spPr>
              <a:xfrm>
                <a:off x="5243204" y="4406424"/>
                <a:ext cx="268119" cy="852215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C2BEEBD-5F00-C54C-1671-83FDE308DFC8}"/>
                  </a:ext>
                </a:extLst>
              </p:cNvPr>
              <p:cNvCxnSpPr>
                <a:cxnSpLocks/>
                <a:stCxn id="41" idx="1"/>
                <a:endCxn id="34" idx="1"/>
              </p:cNvCxnSpPr>
              <p:nvPr/>
            </p:nvCxnSpPr>
            <p:spPr>
              <a:xfrm flipV="1">
                <a:off x="5511323" y="4829858"/>
                <a:ext cx="276400" cy="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F3B2DA6-2AC3-216E-BA2D-E5B8F008D0A8}"/>
                </a:ext>
              </a:extLst>
            </p:cNvPr>
            <p:cNvGrpSpPr/>
            <p:nvPr/>
          </p:nvGrpSpPr>
          <p:grpSpPr>
            <a:xfrm>
              <a:off x="3377727" y="4413372"/>
              <a:ext cx="2540475" cy="662756"/>
              <a:chOff x="3469311" y="3954381"/>
              <a:chExt cx="2540475" cy="662756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D685C082-1609-7D04-6DFF-D904F90BC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/>
              <a:stretch/>
            </p:blipFill>
            <p:spPr>
              <a:xfrm>
                <a:off x="3469311" y="3954381"/>
                <a:ext cx="2540475" cy="295316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A184B590-0E93-56EA-26E8-63A889B457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89678" y="4331305"/>
                <a:ext cx="2381936" cy="285832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D9637F-C38D-1424-BEB2-D3D849F5C8F0}"/>
                  </a:ext>
                </a:extLst>
              </p:cNvPr>
              <p:cNvSpPr txBox="1"/>
              <p:nvPr/>
            </p:nvSpPr>
            <p:spPr>
              <a:xfrm>
                <a:off x="9176682" y="4254278"/>
                <a:ext cx="2487284" cy="570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D9637F-C38D-1424-BEB2-D3D849F5C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682" y="4254278"/>
                <a:ext cx="2487284" cy="570028"/>
              </a:xfrm>
              <a:prstGeom prst="rect">
                <a:avLst/>
              </a:prstGeom>
              <a:blipFill>
                <a:blip r:embed="rId11"/>
                <a:stretch>
                  <a:fillRect t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8ED4938-3370-E176-6B01-1C5415421385}"/>
                  </a:ext>
                </a:extLst>
              </p:cNvPr>
              <p:cNvSpPr txBox="1"/>
              <p:nvPr/>
            </p:nvSpPr>
            <p:spPr>
              <a:xfrm>
                <a:off x="4208884" y="4362336"/>
                <a:ext cx="3891706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Neg. def.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b="0" dirty="0"/>
                  <a:t> is of opposite sign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8ED4938-3370-E176-6B01-1C5415421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884" y="4362336"/>
                <a:ext cx="3891706" cy="369332"/>
              </a:xfrm>
              <a:prstGeom prst="rect">
                <a:avLst/>
              </a:prstGeom>
              <a:blipFill>
                <a:blip r:embed="rId12"/>
                <a:stretch>
                  <a:fillRect l="-1090" t="-7937" b="-222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F3C5F3-EE44-7CE2-2FBD-75E65AF5B47F}"/>
              </a:ext>
            </a:extLst>
          </p:cNvPr>
          <p:cNvCxnSpPr>
            <a:stCxn id="51" idx="0"/>
            <a:endCxn id="34" idx="2"/>
          </p:cNvCxnSpPr>
          <p:nvPr/>
        </p:nvCxnSpPr>
        <p:spPr>
          <a:xfrm flipV="1">
            <a:off x="6154737" y="4002672"/>
            <a:ext cx="1385299" cy="35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B98589E9-C997-4493-5585-3616862051C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87079" y="5568306"/>
            <a:ext cx="3014207" cy="25170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C5FDB1A-E9A9-6222-CD5D-589692770F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24471" y="943960"/>
            <a:ext cx="3105087" cy="155655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0D849B0-4D92-1B05-9E70-BB83EAB6AD4C}"/>
              </a:ext>
            </a:extLst>
          </p:cNvPr>
          <p:cNvSpPr txBox="1"/>
          <p:nvPr/>
        </p:nvSpPr>
        <p:spPr>
          <a:xfrm>
            <a:off x="9541503" y="2711529"/>
            <a:ext cx="104387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Mistake!</a:t>
            </a:r>
            <a:endParaRPr lang="en-US" b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792579-6F06-4C7B-F33A-4ECF9AEE5634}"/>
              </a:ext>
            </a:extLst>
          </p:cNvPr>
          <p:cNvCxnSpPr>
            <a:stCxn id="39" idx="0"/>
            <a:endCxn id="35" idx="2"/>
          </p:cNvCxnSpPr>
          <p:nvPr/>
        </p:nvCxnSpPr>
        <p:spPr>
          <a:xfrm flipH="1" flipV="1">
            <a:off x="9777015" y="2500515"/>
            <a:ext cx="286426" cy="21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F217B6A-014B-E758-D10E-E841492E243E}"/>
                  </a:ext>
                </a:extLst>
              </p:cNvPr>
              <p:cNvSpPr txBox="1"/>
              <p:nvPr/>
            </p:nvSpPr>
            <p:spPr>
              <a:xfrm>
                <a:off x="7733411" y="5571769"/>
                <a:ext cx="2186817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Unclear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dirty="0"/>
                  <a:t> desired?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F217B6A-014B-E758-D10E-E841492E2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411" y="5571769"/>
                <a:ext cx="2186817" cy="369332"/>
              </a:xfrm>
              <a:prstGeom prst="rect">
                <a:avLst/>
              </a:prstGeom>
              <a:blipFill>
                <a:blip r:embed="rId15"/>
                <a:stretch>
                  <a:fillRect l="-2216" t="-6250" r="-1385" b="-2031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8D5BB-EC7D-17AF-BF59-490503B70E94}"/>
              </a:ext>
            </a:extLst>
          </p:cNvPr>
          <p:cNvCxnSpPr>
            <a:stCxn id="42" idx="1"/>
            <a:endCxn id="55" idx="3"/>
          </p:cNvCxnSpPr>
          <p:nvPr/>
        </p:nvCxnSpPr>
        <p:spPr>
          <a:xfrm flipH="1" flipV="1">
            <a:off x="7101286" y="5694161"/>
            <a:ext cx="632125" cy="6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3C7A05CA-94E2-0F13-D697-6C417D1E561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2939" y="4988755"/>
            <a:ext cx="3053032" cy="24816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001436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" id="{6A0B24CE-7EF7-42F5-AF8C-517372F4EB45}" vid="{145F0579-A1B0-4740-A93D-C8C70E77C7F0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D9B0274-172B-4427-B80C-7D267DEAD9D9}">
  <we:reference id="wa200002290" version="1.0.0.3" store="en-US" storeType="OMEX"/>
  <we:alternateReferences>
    <we:reference id="wa200002290" version="1.0.0.3" store="WA200002290" storeType="OMEX"/>
  </we:alternateReferences>
  <we:properties>
    <we:property name="sidebarState" value="&quot;[true,true,false,true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</TotalTime>
  <Words>469</Words>
  <Application>Microsoft Office PowerPoint</Application>
  <PresentationFormat>Widescreen</PresentationFormat>
  <Paragraphs>137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Cambria Math</vt:lpstr>
      <vt:lpstr>Simple</vt:lpstr>
      <vt:lpstr>Nonlinear Control of Quadrotor for Point Tracking</vt:lpstr>
      <vt:lpstr>Introduction &amp; Outline</vt:lpstr>
      <vt:lpstr>Introduction to Quadrotors</vt:lpstr>
      <vt:lpstr>Summary of Paper - Approach</vt:lpstr>
      <vt:lpstr>Summary of Paper - Modeling</vt:lpstr>
      <vt:lpstr>Summary of Paper – Attitude</vt:lpstr>
      <vt:lpstr>Summary of Paper – Altitude</vt:lpstr>
      <vt:lpstr>Summary of Paper – Position</vt:lpstr>
      <vt:lpstr>Critique of Paper – Position</vt:lpstr>
      <vt:lpstr>Critique of Paper – Results</vt:lpstr>
      <vt:lpstr>Simulation Results</vt:lpstr>
      <vt:lpstr>Simulation Results</vt:lpstr>
      <vt:lpstr>Conclusions</vt:lpstr>
      <vt:lpstr>Q/A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Collin Thornton</dc:creator>
  <cp:lastModifiedBy>Collin Thornton</cp:lastModifiedBy>
  <cp:revision>11</cp:revision>
  <dcterms:created xsi:type="dcterms:W3CDTF">2022-02-23T18:57:16Z</dcterms:created>
  <dcterms:modified xsi:type="dcterms:W3CDTF">2022-05-05T14:03:10Z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