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9-28T14:37:48.520">
    <p:pos x="6000" y="0"/>
    <p:text>zoom the inner box (which shows use cases selected for sprint 1)
-Narsi Bolloju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09-28T14:38:57.175">
    <p:pos x="6000" y="0"/>
    <p:text>do not show attributes and operations in this diagram
-Narsi Bolloju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09-28T14:41:57.663">
    <p:pos x="6000" y="0"/>
    <p:text>list the functionality you will demonstrate (exclude login/logout)
-Narsi Bolloju</p:text>
  </p:cm>
  <p:cm authorId="0" idx="4" dt="2017-09-28T14:39:55.824">
    <p:pos x="6000" y="100"/>
    <p:text>add the link here to access your application for demonstration
-Narsi Bolloju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8000"/>
              <a:buFont typeface="Comic Sans MS"/>
              <a:buNone/>
              <a:defRPr b="0" i="0" sz="8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Courier New"/>
              <a:buNone/>
              <a:defRPr b="0" i="0" sz="2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Courier New"/>
              <a:buNone/>
              <a:defRPr b="0" i="0" sz="2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spcBef>
                <a:spcPts val="320"/>
              </a:spcBef>
              <a:buClr>
                <a:srgbClr val="888888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320"/>
              </a:spcBef>
              <a:buClr>
                <a:srgbClr val="888888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76200" lvl="3" marL="16002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76200" lvl="4" marL="20574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76200" lvl="3" marL="16002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76200" lvl="4" marL="20574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76200" lvl="3" marL="16002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76200" lvl="4" marL="20574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800"/>
              <a:buFont typeface="Trebuchet MS"/>
              <a:buNone/>
              <a:defRPr b="0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76200" lvl="3" marL="16002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76200" lvl="4" marL="20574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Courier New"/>
              <a:buNone/>
              <a:defRPr b="1" i="0" sz="2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Courier New"/>
              <a:buNone/>
              <a:defRPr b="1" i="0" sz="2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76200" lvl="3" marL="16002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76200" lvl="4" marL="20574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76200" lvl="3" marL="16002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76200" lvl="4" marL="20574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7F7F7F"/>
              </a:buClr>
              <a:buSzPts val="2800"/>
              <a:buFont typeface="Courier New"/>
              <a:buChar char="o"/>
              <a:defRPr b="0" i="0" sz="28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5000"/>
              </a:lnSpc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7F7F7F"/>
              </a:buClr>
              <a:buSzPts val="1200"/>
              <a:buFont typeface="Courier New"/>
              <a:buNone/>
              <a:defRPr b="0" i="0" sz="1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7F7F7F"/>
              </a:buClr>
              <a:buSzPts val="2800"/>
              <a:buFont typeface="Courier New"/>
              <a:buNone/>
              <a:defRPr b="0" i="0" sz="28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7F7F7F"/>
              </a:buClr>
              <a:buSzPts val="1200"/>
              <a:buFont typeface="Courier New"/>
              <a:buNone/>
              <a:defRPr b="0" i="0" sz="1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7F7F7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76200" lvl="3" marL="16002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76200" lvl="4" marL="2057400" marR="0" rtl="0" algn="l">
              <a:spcBef>
                <a:spcPts val="480"/>
              </a:spcBef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ucidchart.com/documents/edit/59287be1-79a7-48e9-a94a-4b51be7a2571/0?callback=close&amp;name=slides&amp;callback_type=back&amp;v=2415&amp;s=720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hyperlink" Target="https://www.lucidchart.com/documents/edit/59287be1-79a7-48e9-a94a-4b51be7a2571/0?callback=close&amp;name=slides&amp;callback_type=back&amp;v=2415&amp;s=720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hyperlink" Target="https://www.lucidchart.com/documents/edit/91d5f803-aef0-4268-8478-fd55957a6d84/0?callback=close&amp;name=slides&amp;callback_type=back&amp;v=3354&amp;s=720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hyperlink" Target="https://t-challan.firebase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766849" y="49876"/>
            <a:ext cx="761030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3655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5300"/>
              <a:buFont typeface="Comic Sans MS"/>
              <a:buNone/>
            </a:pPr>
            <a:r>
              <a:rPr b="0" i="0" lang="en-US" sz="5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Engineering </a:t>
            </a:r>
            <a:r>
              <a:rPr b="0" i="0" lang="en-US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Sprint </a:t>
            </a:r>
            <a:r>
              <a:rPr lang="en-US" sz="4000"/>
              <a:t>3</a:t>
            </a:r>
            <a:r>
              <a:rPr b="0" i="0" lang="en-US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Presentation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810575" y="3128350"/>
            <a:ext cx="7566300" cy="3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11455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330"/>
              <a:buFont typeface="Arial"/>
              <a:buNone/>
            </a:pPr>
            <a:r>
              <a:rPr b="0" i="0" lang="en-US" sz="333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 ID: B</a:t>
            </a:r>
            <a:r>
              <a:rPr lang="en-US" sz="3330"/>
              <a:t>04</a:t>
            </a:r>
          </a:p>
          <a:p>
            <a:pPr indent="-211455" lvl="0" marL="0" marR="0" rtl="0" algn="ctr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rgbClr val="888888"/>
              </a:buClr>
              <a:buSzPts val="3330"/>
              <a:buFont typeface="Arial"/>
              <a:buNone/>
            </a:pPr>
            <a:r>
              <a:rPr lang="en-US" sz="3330"/>
              <a:t>15UCS154</a:t>
            </a:r>
            <a:r>
              <a:rPr b="0" i="0" lang="en-US" sz="333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</a:t>
            </a:r>
            <a:r>
              <a:rPr lang="en-US" sz="3330"/>
              <a:t>Utsav Singh</a:t>
            </a:r>
            <a:r>
              <a:rPr b="0" i="0" lang="en-US" sz="333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 (PO)</a:t>
            </a:r>
          </a:p>
          <a:p>
            <a:pPr indent="-211455" lvl="0" marL="0" marR="0" rtl="0" algn="ctr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rgbClr val="888888"/>
              </a:buClr>
              <a:buSzPts val="3330"/>
              <a:buFont typeface="Arial"/>
              <a:buNone/>
            </a:pPr>
            <a:r>
              <a:rPr lang="en-US" sz="3330"/>
              <a:t>15UCS108</a:t>
            </a:r>
            <a:r>
              <a:rPr b="0" i="0" lang="en-US" sz="333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</a:t>
            </a:r>
            <a:r>
              <a:rPr lang="en-US" sz="3330"/>
              <a:t>Rishabh Tiwari</a:t>
            </a:r>
          </a:p>
          <a:p>
            <a:pPr indent="-211455" lvl="0" marL="0" marR="0" rtl="0" algn="ctr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rgbClr val="888888"/>
              </a:buClr>
              <a:buSzPts val="3330"/>
              <a:buFont typeface="Arial"/>
              <a:buNone/>
            </a:pPr>
            <a:r>
              <a:rPr lang="en-US" sz="3330"/>
              <a:t>15UCS121</a:t>
            </a:r>
            <a:r>
              <a:rPr b="0" i="0" lang="en-US" sz="333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</a:t>
            </a:r>
            <a:r>
              <a:rPr lang="en-US" sz="3330"/>
              <a:t>Satyam Kumar</a:t>
            </a:r>
          </a:p>
          <a:p>
            <a:pPr indent="-211455" lvl="0" marL="0" marR="0" rtl="0" algn="ctr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rgbClr val="888888"/>
              </a:buClr>
              <a:buSzPts val="3330"/>
              <a:buFont typeface="Arial"/>
              <a:buNone/>
            </a:pPr>
            <a:r>
              <a:rPr lang="en-US" sz="3330"/>
              <a:t>15UCS122</a:t>
            </a:r>
            <a:r>
              <a:rPr b="0" i="0" lang="en-US" sz="333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</a:t>
            </a:r>
            <a:r>
              <a:rPr lang="en-US" sz="3330"/>
              <a:t>Satyam Shubham</a:t>
            </a:r>
          </a:p>
          <a:p>
            <a:pPr indent="-211455" lvl="0" marL="0" marR="0" rtl="0" algn="ctr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rgbClr val="888888"/>
              </a:buClr>
              <a:buSzPts val="3330"/>
              <a:buFont typeface="Arial"/>
              <a:buNone/>
            </a:pPr>
            <a:r>
              <a:rPr lang="en-US" sz="3330"/>
              <a:t>15UCS138</a:t>
            </a:r>
            <a:r>
              <a:rPr b="0" i="0" lang="en-US" sz="333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</a:t>
            </a:r>
            <a:r>
              <a:rPr lang="en-US" sz="3330"/>
              <a:t>Shubham Mangal</a:t>
            </a:r>
            <a:r>
              <a:rPr b="0" i="0" lang="en-US" sz="333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 (SM)</a:t>
            </a:r>
          </a:p>
          <a:p>
            <a:pPr indent="-211455" lvl="0" marL="0" marR="0" rtl="0" algn="ctr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rgbClr val="888888"/>
              </a:buClr>
              <a:buSzPts val="3330"/>
              <a:buFont typeface="Arial"/>
              <a:buNone/>
            </a:pPr>
            <a:r>
              <a:t/>
            </a:r>
            <a:endParaRPr b="0" i="0" sz="3330" u="none" cap="none" strike="noStrike">
              <a:solidFill>
                <a:srgbClr val="88888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1455" lvl="0" marL="0" marR="0" rtl="0" algn="ctr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rgbClr val="888888"/>
              </a:buClr>
              <a:buSzPts val="3330"/>
              <a:buFont typeface="Arial"/>
              <a:buNone/>
            </a:pPr>
            <a:r>
              <a:t/>
            </a:r>
            <a:endParaRPr b="0" i="0" sz="3330" u="none" cap="none" strike="noStrike">
              <a:solidFill>
                <a:srgbClr val="88888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1455" lvl="0" marL="0" marR="0" rtl="0" algn="ctr">
              <a:lnSpc>
                <a:spcPct val="90000"/>
              </a:lnSpc>
              <a:spcBef>
                <a:spcPts val="666"/>
              </a:spcBef>
              <a:spcAft>
                <a:spcPts val="0"/>
              </a:spcAft>
              <a:buClr>
                <a:srgbClr val="888888"/>
              </a:buClr>
              <a:buSzPts val="3330"/>
              <a:buFont typeface="Arial"/>
              <a:buNone/>
            </a:pPr>
            <a:r>
              <a:t/>
            </a:r>
            <a:endParaRPr b="0" i="0" sz="3330" u="none" cap="none" strike="noStrike">
              <a:solidFill>
                <a:srgbClr val="88888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1455" lvl="0" marL="0" marR="0" rtl="0" algn="ctr">
              <a:lnSpc>
                <a:spcPct val="90000"/>
              </a:lnSpc>
              <a:spcBef>
                <a:spcPts val="666"/>
              </a:spcBef>
              <a:buClr>
                <a:srgbClr val="888888"/>
              </a:buClr>
              <a:buSzPts val="3330"/>
              <a:buFont typeface="Arial"/>
              <a:buNone/>
            </a:pPr>
            <a:r>
              <a:t/>
            </a:r>
            <a:endParaRPr b="0" i="0" sz="3330" u="none" cap="none" strike="noStrike">
              <a:solidFill>
                <a:srgbClr val="88888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271847" y="1708265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ctr">
              <a:spcBef>
                <a:spcPts val="0"/>
              </a:spcBef>
              <a:buClr>
                <a:srgbClr val="888888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Traffic Challan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</a:t>
            </a:r>
            <a:r>
              <a:rPr lang="en-US"/>
              <a:t>t </a:t>
            </a: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purpose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92100" lvl="0" marL="342900" marR="0" rtl="0" algn="l">
              <a:spcBef>
                <a:spcPts val="64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sz="2400"/>
              <a:t>To reduce difficult paperwork of challan generation by traffic officer, </a:t>
            </a:r>
          </a:p>
          <a:p>
            <a:pPr indent="-292100" lvl="0" marL="342900" marR="0" rtl="0" algn="l">
              <a:spcBef>
                <a:spcPts val="64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sz="2400"/>
              <a:t>to efficiently generate challan and reduce the time consumed in manual work, </a:t>
            </a:r>
          </a:p>
          <a:p>
            <a:pPr indent="-292100" lvl="0" marL="342900" marR="0" rtl="0" algn="l">
              <a:spcBef>
                <a:spcPts val="64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sz="2400"/>
              <a:t>to provide better traffic regulations, and </a:t>
            </a:r>
          </a:p>
          <a:p>
            <a:pPr indent="-292100" lvl="0" marL="342900" marR="0" rtl="0" algn="l">
              <a:spcBef>
                <a:spcPts val="640"/>
              </a:spcBef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sz="2400"/>
              <a:t>to provide online platform for offenders to pay fine.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overview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buNone/>
            </a:pPr>
            <a:r>
              <a:rPr lang="en-US" sz="2400"/>
              <a:t>Traffic Challan Management system provides the following functionality:</a:t>
            </a:r>
          </a:p>
          <a:p>
            <a:pPr indent="-381000" lvl="0" marL="457200" marR="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Offers the data about commuters using their vehicle’s license number,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Penalize the road rules offenders by issuing the challan against the vehicle’s license number,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Helps the traffic officer to manage and regulate the challan generation automatically and hassle free, </a:t>
            </a:r>
          </a:p>
          <a:p>
            <a:pPr indent="-381000" lvl="0" marL="457200" marR="0" rtl="0" algn="l">
              <a:spcBef>
                <a:spcPts val="0"/>
              </a:spcBef>
              <a:buSzPts val="2400"/>
              <a:buChar char="•"/>
            </a:pPr>
            <a:r>
              <a:rPr lang="en-US" sz="2400"/>
              <a:t>Provide platform to pay the challan fine amount online</a:t>
            </a:r>
            <a:br>
              <a:rPr lang="en-US" sz="2400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81975"/>
            <a:ext cx="82296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case diagram</a:t>
            </a:r>
          </a:p>
        </p:txBody>
      </p:sp>
      <p:pic>
        <p:nvPicPr>
          <p:cNvPr id="113" name="Shape 1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700" y="721425"/>
            <a:ext cx="5061200" cy="609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case diagram</a:t>
            </a:r>
            <a:b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(sprint </a:t>
            </a:r>
            <a:r>
              <a:rPr lang="en-US"/>
              <a:t>3</a:t>
            </a: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use cases)</a:t>
            </a:r>
          </a:p>
        </p:txBody>
      </p:sp>
      <p:pic>
        <p:nvPicPr>
          <p:cNvPr id="119" name="Shape 11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4553" l="0" r="0" t="34630"/>
          <a:stretch/>
        </p:blipFill>
        <p:spPr>
          <a:xfrm>
            <a:off x="1102025" y="1484525"/>
            <a:ext cx="6954998" cy="42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300550"/>
            <a:ext cx="82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diagram</a:t>
            </a:r>
          </a:p>
        </p:txBody>
      </p:sp>
      <p:pic>
        <p:nvPicPr>
          <p:cNvPr id="125" name="Shape 12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475" y="1302250"/>
            <a:ext cx="6127549" cy="50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277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31818"/>
              </a:lnSpc>
              <a:spcBef>
                <a:spcPts val="0"/>
              </a:spcBef>
              <a:buClr>
                <a:schemeClr val="dk2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Demonstration</a:t>
            </a:r>
            <a:b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u="sng">
                <a:solidFill>
                  <a:schemeClr val="hlink"/>
                </a:solidFill>
                <a:hlinkClick r:id="rId4"/>
              </a:rPr>
              <a:t>Link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2573296"/>
            <a:ext cx="8229600" cy="3552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rgbClr val="7F7F7F"/>
              </a:buClr>
              <a:buSzPts val="3200"/>
              <a:buFont typeface="Arial"/>
              <a:buChar char="•"/>
            </a:pPr>
            <a:r>
              <a:rPr lang="en-US"/>
              <a:t>Admin Access to Insights of Challan Data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en-US"/>
              <a:t>Uploading image and initiating Challan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en-US"/>
              <a:t>Payment of Challan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