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0"/>
    </p:embeddedFont>
    <p:embeddedFont>
      <p:font typeface="Julius Sans One" panose="020B060402020202020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Questrial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832" autoAdjust="0"/>
  </p:normalViewPr>
  <p:slideViewPr>
    <p:cSldViewPr snapToGrid="0">
      <p:cViewPr varScale="1">
        <p:scale>
          <a:sx n="49" d="100"/>
          <a:sy n="49" d="100"/>
        </p:scale>
        <p:origin x="1780" y="2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0723edae3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0723edae3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0723edae3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0723edae3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0723edae3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0723edae3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0723edae3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20723edae3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2c47c386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2c47c386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2c47c386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2c47c386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2c47c386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2c47c386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2c47c386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2c47c386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526de2c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526de2c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GB" dirty="0"/>
            </a:b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6fc804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36fc804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525f58f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525f58f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526de2c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526de2c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GB" dirty="0"/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26de2c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526de2c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0723edae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0723edae3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0723edae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0723edae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ctrTitle"/>
          </p:nvPr>
        </p:nvSpPr>
        <p:spPr>
          <a:xfrm>
            <a:off x="5074100" y="1817550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A22039"/>
                </a:solidFill>
              </a:rPr>
              <a:t>COBARA </a:t>
            </a:r>
            <a:r>
              <a:rPr lang="en" sz="5000">
                <a:solidFill>
                  <a:schemeClr val="dk2"/>
                </a:solidFill>
              </a:rPr>
              <a:t>browser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"/>
          </p:nvPr>
        </p:nvSpPr>
        <p:spPr>
          <a:xfrm>
            <a:off x="3586175" y="4382975"/>
            <a:ext cx="43899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Collorone, Marco Raffaele, Tommaso Battistini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>
            <a:off x="7239000" y="435853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/>
        </p:nvSpPr>
        <p:spPr>
          <a:xfrm>
            <a:off x="1722750" y="1305475"/>
            <a:ext cx="3554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2: Left Click</a:t>
            </a:r>
            <a:r>
              <a:rPr lang="en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 be performed by pinching your index and your thumb.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3. Right Click</a:t>
            </a:r>
            <a:r>
              <a:rPr lang="en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works in the same way as the left click, but you need to keep your middle finger up as well.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2417000" y="191600"/>
            <a:ext cx="680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Gesture Controls</a:t>
            </a:r>
            <a:endParaRPr sz="25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85" name="Google Shape;385;p41"/>
          <p:cNvPicPr preferRelativeResize="0"/>
          <p:nvPr/>
        </p:nvPicPr>
        <p:blipFill rotWithShape="1">
          <a:blip r:embed="rId3">
            <a:alphaModFix/>
          </a:blip>
          <a:srcRect b="20159"/>
          <a:stretch/>
        </p:blipFill>
        <p:spPr>
          <a:xfrm>
            <a:off x="5913525" y="936825"/>
            <a:ext cx="1729974" cy="1718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/>
          <p:cNvPicPr preferRelativeResize="0"/>
          <p:nvPr/>
        </p:nvPicPr>
        <p:blipFill rotWithShape="1">
          <a:blip r:embed="rId4">
            <a:alphaModFix/>
          </a:blip>
          <a:srcRect b="18453"/>
          <a:stretch/>
        </p:blipFill>
        <p:spPr>
          <a:xfrm>
            <a:off x="6013670" y="2970425"/>
            <a:ext cx="1834480" cy="18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/>
        </p:nvSpPr>
        <p:spPr>
          <a:xfrm>
            <a:off x="2078725" y="339400"/>
            <a:ext cx="561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sz="1200" b="1">
              <a:solidFill>
                <a:srgbClr val="A22039"/>
              </a:solidFill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1472475" y="3540975"/>
            <a:ext cx="5763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1261325" y="1656525"/>
            <a:ext cx="74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19120"/>
          <a:stretch/>
        </p:blipFill>
        <p:spPr>
          <a:xfrm>
            <a:off x="6136862" y="876625"/>
            <a:ext cx="1899483" cy="19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2417000" y="191600"/>
            <a:ext cx="680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Gesture Controls</a:t>
            </a:r>
            <a:endParaRPr sz="25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6" name="Google Shape;396;p42"/>
          <p:cNvPicPr preferRelativeResize="0"/>
          <p:nvPr/>
        </p:nvPicPr>
        <p:blipFill rotWithShape="1">
          <a:blip r:embed="rId4">
            <a:alphaModFix/>
          </a:blip>
          <a:srcRect b="23867"/>
          <a:stretch/>
        </p:blipFill>
        <p:spPr>
          <a:xfrm>
            <a:off x="6136862" y="2954501"/>
            <a:ext cx="1899474" cy="1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 txBox="1"/>
          <p:nvPr/>
        </p:nvSpPr>
        <p:spPr>
          <a:xfrm>
            <a:off x="1722750" y="1305475"/>
            <a:ext cx="40725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4: Tab switch</a:t>
            </a:r>
            <a:r>
              <a:rPr lang="en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 be performed by keeping your hand open and moving it sideways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5: Scrolling</a:t>
            </a:r>
            <a:r>
              <a:rPr lang="en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works in a similar way, but you need to keep your hand closed, and the movement is vertical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/>
        </p:nvSpPr>
        <p:spPr>
          <a:xfrm>
            <a:off x="1139800" y="1005475"/>
            <a:ext cx="71751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2417000" y="191600"/>
            <a:ext cx="680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Gesture Controls</a:t>
            </a:r>
            <a:endParaRPr sz="25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04" name="Google Shape;404;p43"/>
          <p:cNvPicPr preferRelativeResize="0"/>
          <p:nvPr/>
        </p:nvPicPr>
        <p:blipFill rotWithShape="1">
          <a:blip r:embed="rId3">
            <a:alphaModFix/>
          </a:blip>
          <a:srcRect b="20565"/>
          <a:stretch/>
        </p:blipFill>
        <p:spPr>
          <a:xfrm>
            <a:off x="5855450" y="1436250"/>
            <a:ext cx="1994743" cy="2000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3"/>
          <p:cNvSpPr txBox="1"/>
          <p:nvPr/>
        </p:nvSpPr>
        <p:spPr>
          <a:xfrm>
            <a:off x="1250650" y="1743850"/>
            <a:ext cx="38049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6: Screenshots</a:t>
            </a:r>
            <a:r>
              <a:rPr lang="en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 be made by pinching your index and thumb while holding your little finger straight. 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After performing a screenshot, you can find the output image in the” BrowserScreenshot” Folder.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/>
        </p:nvSpPr>
        <p:spPr>
          <a:xfrm>
            <a:off x="2078725" y="339400"/>
            <a:ext cx="56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sz="1600" b="1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1139800" y="1005475"/>
            <a:ext cx="71751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88200" y="1346625"/>
            <a:ext cx="4483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using web browsers, we often need to write text into search boxes.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the first iterations of Cobara’s development we displayed a keyboard for users to manually write text. This process was slow and fatiguing.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 the other hand, voice input showed to be intuitive and effective.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1167600" y="177525"/>
            <a:ext cx="680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Voice input</a:t>
            </a:r>
            <a:endParaRPr sz="25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56200"/>
            <a:ext cx="4267200" cy="18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/>
        </p:nvSpPr>
        <p:spPr>
          <a:xfrm>
            <a:off x="1917550" y="346450"/>
            <a:ext cx="5619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100" b="1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Sounds</a:t>
            </a:r>
            <a:endParaRPr sz="25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0" name="Google Shape;420;p45"/>
          <p:cNvSpPr txBox="1"/>
          <p:nvPr/>
        </p:nvSpPr>
        <p:spPr>
          <a:xfrm>
            <a:off x="1139800" y="1005475"/>
            <a:ext cx="71751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1472475" y="3540975"/>
            <a:ext cx="576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1250650" y="1285875"/>
            <a:ext cx="561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Sounds </a:t>
            </a: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have been designed and recorded in order to suggest the meaning of the action they are associated with. 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means there are ascending intervals for starting sounds, descending intervals for closing ones. 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45"/>
          <p:cNvSpPr txBox="1"/>
          <p:nvPr/>
        </p:nvSpPr>
        <p:spPr>
          <a:xfrm>
            <a:off x="1250650" y="2624600"/>
            <a:ext cx="7830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Sounds are triggered when: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Start Program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Close Program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Voice input start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Voice input end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24" name="Google Shape;4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075" y="2547975"/>
            <a:ext cx="1884800" cy="1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/>
        </p:nvSpPr>
        <p:spPr>
          <a:xfrm>
            <a:off x="1917550" y="293200"/>
            <a:ext cx="56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Iterations and tests</a:t>
            </a:r>
            <a:endParaRPr sz="2900" b="1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0" name="Google Shape;430;p46"/>
          <p:cNvSpPr txBox="1"/>
          <p:nvPr/>
        </p:nvSpPr>
        <p:spPr>
          <a:xfrm>
            <a:off x="1139800" y="1005475"/>
            <a:ext cx="71751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1472475" y="3540975"/>
            <a:ext cx="576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616500" y="1144950"/>
            <a:ext cx="3399600" cy="59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The first iterations were driven by the feedback we received from a Form. During this stage we made the following changes:</a:t>
            </a:r>
            <a:endParaRPr sz="16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Chose click gesture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Added Scrolling functionality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33" name="Google Shape;433;p46" descr="Grafico delle risposte di Moduli. Titolo della domanda: How would you like to perform the left click?. Numero di risposte: 27 risposte." title="How would you like to perform the left click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100" y="862000"/>
            <a:ext cx="5127900" cy="215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608" y="3184608"/>
            <a:ext cx="1573742" cy="1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/>
        </p:nvSpPr>
        <p:spPr>
          <a:xfrm>
            <a:off x="1762200" y="339400"/>
            <a:ext cx="56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Iterations and tests</a:t>
            </a:r>
            <a:endParaRPr sz="2400" b="1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1472475" y="3540975"/>
            <a:ext cx="576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1" name="Google Shape;441;p47"/>
          <p:cNvSpPr txBox="1"/>
          <p:nvPr/>
        </p:nvSpPr>
        <p:spPr>
          <a:xfrm>
            <a:off x="933575" y="1092125"/>
            <a:ext cx="65526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While conducting tests, we realized that users sometimes forgot gestures after using them; we therefore decided to add a toolbar to the right to remind them.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Also, at this stage we noticed that displaying a keyboard on screen was making it hard for users to type text into search boxes, and therefore implemented voice input.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Lastly, we added sounds, for the user to get some kind of feedback from Cobara while starting / closing functionalities.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>
            <a:spLocks noGrp="1"/>
          </p:cNvSpPr>
          <p:nvPr>
            <p:ph type="ctrTitle"/>
          </p:nvPr>
        </p:nvSpPr>
        <p:spPr>
          <a:xfrm>
            <a:off x="2057400" y="1210900"/>
            <a:ext cx="5029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rgbClr val="A22039"/>
                </a:solidFill>
              </a:rPr>
              <a:t>you</a:t>
            </a:r>
            <a:endParaRPr>
              <a:solidFill>
                <a:srgbClr val="A22039"/>
              </a:solidFill>
            </a:endParaRPr>
          </a:p>
        </p:txBody>
      </p:sp>
      <p:sp>
        <p:nvSpPr>
          <p:cNvPr id="447" name="Google Shape;447;p48"/>
          <p:cNvSpPr txBox="1">
            <a:spLocks noGrp="1"/>
          </p:cNvSpPr>
          <p:nvPr>
            <p:ph type="subTitle" idx="1"/>
          </p:nvPr>
        </p:nvSpPr>
        <p:spPr>
          <a:xfrm>
            <a:off x="3058800" y="2319092"/>
            <a:ext cx="3026400" cy="1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Luca </a:t>
            </a:r>
            <a:r>
              <a:rPr lang="en" sz="1500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collorone</a:t>
            </a:r>
            <a:endParaRPr sz="1500">
              <a:solidFill>
                <a:srgbClr val="A22039"/>
              </a:solidFill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19050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Marco </a:t>
            </a:r>
            <a:r>
              <a:rPr lang="en" sz="1500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Raffaele</a:t>
            </a:r>
            <a:endParaRPr sz="1500">
              <a:solidFill>
                <a:srgbClr val="A22039"/>
              </a:solidFill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19050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Tommaso </a:t>
            </a:r>
            <a:r>
              <a:rPr lang="en" sz="1500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Battistini</a:t>
            </a:r>
            <a:endParaRPr sz="1500">
              <a:solidFill>
                <a:srgbClr val="A22039"/>
              </a:solidFill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A22039"/>
              </a:solidFill>
            </a:endParaRPr>
          </a:p>
        </p:txBody>
      </p:sp>
      <p:cxnSp>
        <p:nvCxnSpPr>
          <p:cNvPr id="448" name="Google Shape;448;p48"/>
          <p:cNvCxnSpPr/>
          <p:nvPr/>
        </p:nvCxnSpPr>
        <p:spPr>
          <a:xfrm>
            <a:off x="4248450" y="226048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2057400" y="1210900"/>
            <a:ext cx="50292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A22039"/>
                </a:solidFill>
              </a:rPr>
              <a:t>COBARA</a:t>
            </a:r>
            <a:r>
              <a:rPr lang="en"/>
              <a:t> browser?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subTitle" idx="1"/>
          </p:nvPr>
        </p:nvSpPr>
        <p:spPr>
          <a:xfrm>
            <a:off x="3058800" y="2319092"/>
            <a:ext cx="30264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Hand gesture and voice controlled browser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A22039"/>
              </a:solidFill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>
            <a:off x="4248450" y="226048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2078725" y="339400"/>
            <a:ext cx="56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Why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Cobara Browser?</a:t>
            </a:r>
            <a:endParaRPr sz="20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370650" y="895650"/>
            <a:ext cx="5687700" cy="3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case you have dirty hands and can’t touch your screen/controller</a:t>
            </a:r>
            <a:endParaRPr sz="20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Char char="●"/>
            </a:pPr>
            <a:r>
              <a:rPr lang="en" sz="16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 case you want to avoid touching the device </a:t>
            </a:r>
            <a:endParaRPr sz="16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estrial"/>
              <a:buChar char="●"/>
            </a:pPr>
            <a:r>
              <a:rPr lang="en" sz="16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itself. For example, in case of </a:t>
            </a:r>
            <a:endParaRPr sz="16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estrial"/>
              <a:buChar char="●"/>
            </a:pPr>
            <a:r>
              <a:rPr lang="en" sz="16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public devices for sanitary reasons.</a:t>
            </a:r>
            <a:endParaRPr sz="16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l="12487"/>
          <a:stretch/>
        </p:blipFill>
        <p:spPr>
          <a:xfrm>
            <a:off x="6058350" y="1578988"/>
            <a:ext cx="2606424" cy="19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2078725" y="339400"/>
            <a:ext cx="56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Why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Cobara Browser?</a:t>
            </a:r>
            <a:endParaRPr sz="20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675" y="1077800"/>
            <a:ext cx="2212676" cy="2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391750" y="860250"/>
            <a:ext cx="5223300" cy="3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Char char="●"/>
            </a:pPr>
            <a:r>
              <a:rPr lang="en" sz="16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 case you have dirty hands and can’t touch </a:t>
            </a:r>
            <a:endParaRPr sz="16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estrial"/>
              <a:buChar char="●"/>
            </a:pPr>
            <a:r>
              <a:rPr lang="en" sz="16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your screen/controller</a:t>
            </a:r>
            <a:endParaRPr sz="16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case you want to avoid touching the device itself. For example, in case of public devices for sanitary reasons.</a:t>
            </a:r>
            <a:endParaRPr sz="20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2683625" y="179800"/>
            <a:ext cx="59649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A22039"/>
                </a:solidFill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Functionalities:</a:t>
            </a:r>
            <a:endParaRPr sz="2700" b="1"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573450" y="453925"/>
            <a:ext cx="38946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Background Start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Face recognition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Dominant Hand Precedence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Gesture Control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Mouse movement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Click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Right Click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 Switch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Scroll up/down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Screenshot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Voice Input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8" name="Google Shape;248;p36"/>
          <p:cNvGrpSpPr/>
          <p:nvPr/>
        </p:nvGrpSpPr>
        <p:grpSpPr>
          <a:xfrm>
            <a:off x="4874247" y="1161108"/>
            <a:ext cx="2994272" cy="3260867"/>
            <a:chOff x="4874247" y="1161108"/>
            <a:chExt cx="2994272" cy="3260867"/>
          </a:xfrm>
        </p:grpSpPr>
        <p:grpSp>
          <p:nvGrpSpPr>
            <p:cNvPr id="249" name="Google Shape;249;p36"/>
            <p:cNvGrpSpPr/>
            <p:nvPr/>
          </p:nvGrpSpPr>
          <p:grpSpPr>
            <a:xfrm>
              <a:off x="4874247" y="1161108"/>
              <a:ext cx="781214" cy="819338"/>
              <a:chOff x="5299325" y="1601998"/>
              <a:chExt cx="2723900" cy="2856825"/>
            </a:xfrm>
          </p:grpSpPr>
          <p:pic>
            <p:nvPicPr>
              <p:cNvPr id="250" name="Google Shape;250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99325" y="1601998"/>
                <a:ext cx="2723900" cy="2856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" name="Google Shape;251;p36"/>
              <p:cNvSpPr/>
              <p:nvPr/>
            </p:nvSpPr>
            <p:spPr>
              <a:xfrm>
                <a:off x="5883200" y="1721925"/>
                <a:ext cx="1507200" cy="1572900"/>
              </a:xfrm>
              <a:prstGeom prst="rect">
                <a:avLst/>
              </a:prstGeom>
              <a:noFill/>
              <a:ln w="38100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36"/>
            <p:cNvGrpSpPr/>
            <p:nvPr/>
          </p:nvGrpSpPr>
          <p:grpSpPr>
            <a:xfrm>
              <a:off x="6626966" y="1225446"/>
              <a:ext cx="1197654" cy="755004"/>
              <a:chOff x="4895325" y="1743639"/>
              <a:chExt cx="3278550" cy="2066806"/>
            </a:xfrm>
          </p:grpSpPr>
          <p:grpSp>
            <p:nvGrpSpPr>
              <p:cNvPr id="253" name="Google Shape;253;p36"/>
              <p:cNvGrpSpPr/>
              <p:nvPr/>
            </p:nvGrpSpPr>
            <p:grpSpPr>
              <a:xfrm>
                <a:off x="4895325" y="1743639"/>
                <a:ext cx="3245689" cy="2066806"/>
                <a:chOff x="2936375" y="2741614"/>
                <a:chExt cx="3245689" cy="2066806"/>
              </a:xfrm>
            </p:grpSpPr>
            <p:pic>
              <p:nvPicPr>
                <p:cNvPr id="254" name="Google Shape;254;p3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99998">
                  <a:off x="4664660" y="2800448"/>
                  <a:ext cx="1435196" cy="19491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" name="Google Shape;255;p3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-299989" flipH="1">
                  <a:off x="3018581" y="2800462"/>
                  <a:ext cx="1435196" cy="19491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56" name="Google Shape;256;p36"/>
              <p:cNvSpPr/>
              <p:nvPr/>
            </p:nvSpPr>
            <p:spPr>
              <a:xfrm>
                <a:off x="6538575" y="1797725"/>
                <a:ext cx="1635300" cy="1725600"/>
              </a:xfrm>
              <a:prstGeom prst="rect">
                <a:avLst/>
              </a:prstGeom>
              <a:noFill/>
              <a:ln w="38100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36"/>
              <p:cNvCxnSpPr/>
              <p:nvPr/>
            </p:nvCxnSpPr>
            <p:spPr>
              <a:xfrm>
                <a:off x="7137000" y="2016000"/>
                <a:ext cx="126000" cy="57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36"/>
              <p:cNvCxnSpPr/>
              <p:nvPr/>
            </p:nvCxnSpPr>
            <p:spPr>
              <a:xfrm flipH="1">
                <a:off x="7454850" y="1873650"/>
                <a:ext cx="72300" cy="714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36"/>
              <p:cNvCxnSpPr/>
              <p:nvPr/>
            </p:nvCxnSpPr>
            <p:spPr>
              <a:xfrm flipH="1">
                <a:off x="7652175" y="1996625"/>
                <a:ext cx="175200" cy="678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36"/>
              <p:cNvCxnSpPr/>
              <p:nvPr/>
            </p:nvCxnSpPr>
            <p:spPr>
              <a:xfrm flipH="1">
                <a:off x="7838100" y="2304000"/>
                <a:ext cx="225900" cy="408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36"/>
              <p:cNvCxnSpPr/>
              <p:nvPr/>
            </p:nvCxnSpPr>
            <p:spPr>
              <a:xfrm>
                <a:off x="7260375" y="2601000"/>
                <a:ext cx="191700" cy="783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36"/>
              <p:cNvCxnSpPr/>
              <p:nvPr/>
            </p:nvCxnSpPr>
            <p:spPr>
              <a:xfrm flipH="1">
                <a:off x="7443125" y="2550050"/>
                <a:ext cx="11700" cy="81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6"/>
              <p:cNvCxnSpPr/>
              <p:nvPr/>
            </p:nvCxnSpPr>
            <p:spPr>
              <a:xfrm flipH="1">
                <a:off x="7443100" y="2720050"/>
                <a:ext cx="387900" cy="681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36"/>
              <p:cNvCxnSpPr/>
              <p:nvPr/>
            </p:nvCxnSpPr>
            <p:spPr>
              <a:xfrm flipH="1">
                <a:off x="7452000" y="2610000"/>
                <a:ext cx="216000" cy="774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36"/>
              <p:cNvCxnSpPr/>
              <p:nvPr/>
            </p:nvCxnSpPr>
            <p:spPr>
              <a:xfrm rot="10800000" flipH="1">
                <a:off x="7260700" y="2606575"/>
                <a:ext cx="173700" cy="43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36"/>
              <p:cNvCxnSpPr/>
              <p:nvPr/>
            </p:nvCxnSpPr>
            <p:spPr>
              <a:xfrm>
                <a:off x="7463550" y="2602963"/>
                <a:ext cx="213300" cy="5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36"/>
              <p:cNvCxnSpPr/>
              <p:nvPr/>
            </p:nvCxnSpPr>
            <p:spPr>
              <a:xfrm>
                <a:off x="7672500" y="2655650"/>
                <a:ext cx="161100" cy="100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36"/>
              <p:cNvSpPr/>
              <p:nvPr/>
            </p:nvSpPr>
            <p:spPr>
              <a:xfrm>
                <a:off x="7225100" y="25779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6"/>
              <p:cNvSpPr/>
              <p:nvPr/>
            </p:nvSpPr>
            <p:spPr>
              <a:xfrm>
                <a:off x="7415100" y="255005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6"/>
              <p:cNvSpPr/>
              <p:nvPr/>
            </p:nvSpPr>
            <p:spPr>
              <a:xfrm>
                <a:off x="7588300" y="26101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6"/>
              <p:cNvSpPr/>
              <p:nvPr/>
            </p:nvSpPr>
            <p:spPr>
              <a:xfrm>
                <a:off x="7768750" y="270720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6"/>
              <p:cNvSpPr/>
              <p:nvPr/>
            </p:nvSpPr>
            <p:spPr>
              <a:xfrm>
                <a:off x="7768750" y="195947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6"/>
              <p:cNvSpPr/>
              <p:nvPr/>
            </p:nvSpPr>
            <p:spPr>
              <a:xfrm>
                <a:off x="7487500" y="1834063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6"/>
              <p:cNvSpPr/>
              <p:nvPr/>
            </p:nvSpPr>
            <p:spPr>
              <a:xfrm>
                <a:off x="7068525" y="194145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6"/>
              <p:cNvSpPr/>
              <p:nvPr/>
            </p:nvSpPr>
            <p:spPr>
              <a:xfrm>
                <a:off x="8005300" y="227285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>
                <a:off x="7119625" y="21227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6"/>
              <p:cNvSpPr/>
              <p:nvPr/>
            </p:nvSpPr>
            <p:spPr>
              <a:xfrm>
                <a:off x="7149600" y="230400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6"/>
              <p:cNvSpPr/>
              <p:nvPr/>
            </p:nvSpPr>
            <p:spPr>
              <a:xfrm>
                <a:off x="7438650" y="22185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>
                <a:off x="7931275" y="240480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>
                <a:off x="7668000" y="233195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6"/>
              <p:cNvSpPr/>
              <p:nvPr/>
            </p:nvSpPr>
            <p:spPr>
              <a:xfrm>
                <a:off x="7715100" y="21443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6"/>
              <p:cNvSpPr/>
              <p:nvPr/>
            </p:nvSpPr>
            <p:spPr>
              <a:xfrm>
                <a:off x="7465475" y="2026288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>
                <a:off x="7869550" y="255600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4" name="Google Shape;284;p36"/>
              <p:cNvCxnSpPr/>
              <p:nvPr/>
            </p:nvCxnSpPr>
            <p:spPr>
              <a:xfrm>
                <a:off x="7147375" y="3197500"/>
                <a:ext cx="296400" cy="180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36"/>
              <p:cNvCxnSpPr/>
              <p:nvPr/>
            </p:nvCxnSpPr>
            <p:spPr>
              <a:xfrm>
                <a:off x="6988225" y="2958775"/>
                <a:ext cx="166200" cy="24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6"/>
              <p:cNvCxnSpPr/>
              <p:nvPr/>
            </p:nvCxnSpPr>
            <p:spPr>
              <a:xfrm>
                <a:off x="6879700" y="2774300"/>
                <a:ext cx="141600" cy="231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36"/>
              <p:cNvCxnSpPr/>
              <p:nvPr/>
            </p:nvCxnSpPr>
            <p:spPr>
              <a:xfrm>
                <a:off x="6695225" y="2654950"/>
                <a:ext cx="202500" cy="137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36"/>
              <p:cNvSpPr/>
              <p:nvPr/>
            </p:nvSpPr>
            <p:spPr>
              <a:xfrm>
                <a:off x="6641200" y="26101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6"/>
              <p:cNvSpPr/>
              <p:nvPr/>
            </p:nvSpPr>
            <p:spPr>
              <a:xfrm>
                <a:off x="6842900" y="2726650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6"/>
              <p:cNvSpPr/>
              <p:nvPr/>
            </p:nvSpPr>
            <p:spPr>
              <a:xfrm>
                <a:off x="6943700" y="292577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>
                <a:off x="7086600" y="315052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6"/>
              <p:cNvSpPr/>
              <p:nvPr/>
            </p:nvSpPr>
            <p:spPr>
              <a:xfrm>
                <a:off x="7398575" y="3321775"/>
                <a:ext cx="100800" cy="1008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6"/>
            <p:cNvGrpSpPr/>
            <p:nvPr/>
          </p:nvGrpSpPr>
          <p:grpSpPr>
            <a:xfrm>
              <a:off x="6546154" y="3701160"/>
              <a:ext cx="1322365" cy="661336"/>
              <a:chOff x="4226600" y="3918124"/>
              <a:chExt cx="1509549" cy="754950"/>
            </a:xfrm>
          </p:grpSpPr>
          <p:pic>
            <p:nvPicPr>
              <p:cNvPr id="294" name="Google Shape;294;p3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27853" y="3918124"/>
                <a:ext cx="518300" cy="754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3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26600" y="3918125"/>
                <a:ext cx="538893" cy="7549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3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flipH="1">
                <a:off x="5408510" y="3918125"/>
                <a:ext cx="327639" cy="754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" name="Google Shape;297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930361" y="3602700"/>
              <a:ext cx="471939" cy="81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36"/>
            <p:cNvSpPr txBox="1"/>
            <p:nvPr/>
          </p:nvSpPr>
          <p:spPr>
            <a:xfrm>
              <a:off x="5646100" y="2438675"/>
              <a:ext cx="1426752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A22039"/>
                  </a:solidFill>
                  <a:latin typeface="Julius Sans One"/>
                  <a:ea typeface="Julius Sans One"/>
                  <a:cs typeface="Julius Sans One"/>
                  <a:sym typeface="Julius Sans One"/>
                </a:rPr>
                <a:t>COBARA </a:t>
              </a:r>
              <a:r>
                <a:rPr lang="en" sz="2000" b="1" dirty="0">
                  <a:solidFill>
                    <a:schemeClr val="accent1"/>
                  </a:solidFill>
                  <a:latin typeface="Julius Sans One"/>
                  <a:ea typeface="Julius Sans One"/>
                  <a:cs typeface="Julius Sans One"/>
                  <a:sym typeface="Julius Sans One"/>
                </a:rPr>
                <a:t>browser</a:t>
              </a:r>
              <a:endParaRPr sz="2000" b="1" dirty="0">
                <a:solidFill>
                  <a:schemeClr val="accent1"/>
                </a:solidFill>
                <a:latin typeface="Julius Sans One"/>
                <a:ea typeface="Julius Sans One"/>
                <a:cs typeface="Julius Sans One"/>
                <a:sym typeface="Julius Sans One"/>
              </a:endParaRPr>
            </a:p>
          </p:txBody>
        </p:sp>
        <p:cxnSp>
          <p:nvCxnSpPr>
            <p:cNvPr id="299" name="Google Shape;299;p36"/>
            <p:cNvCxnSpPr/>
            <p:nvPr/>
          </p:nvCxnSpPr>
          <p:spPr>
            <a:xfrm rot="10800000">
              <a:off x="5284225" y="2040550"/>
              <a:ext cx="464400" cy="45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0" name="Google Shape;300;p36"/>
            <p:cNvCxnSpPr/>
            <p:nvPr/>
          </p:nvCxnSpPr>
          <p:spPr>
            <a:xfrm rot="10800000" flipH="1">
              <a:off x="6782950" y="2082675"/>
              <a:ext cx="422100" cy="415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Google Shape;301;p36"/>
            <p:cNvCxnSpPr/>
            <p:nvPr/>
          </p:nvCxnSpPr>
          <p:spPr>
            <a:xfrm>
              <a:off x="6888500" y="3145200"/>
              <a:ext cx="380100" cy="457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" name="Google Shape;302;p36"/>
            <p:cNvCxnSpPr/>
            <p:nvPr/>
          </p:nvCxnSpPr>
          <p:spPr>
            <a:xfrm flipH="1">
              <a:off x="5322975" y="3124100"/>
              <a:ext cx="397500" cy="427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2078725" y="339400"/>
            <a:ext cx="561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19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19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Background start</a:t>
            </a:r>
            <a:endParaRPr sz="2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1541350" y="1347700"/>
            <a:ext cx="6975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Questrial"/>
                <a:ea typeface="Questrial"/>
                <a:cs typeface="Questrial"/>
                <a:sym typeface="Questrial"/>
              </a:rPr>
              <a:t>The browser starts in the background, and can be activated by a simple hand gesture.</a:t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Questrial"/>
                <a:ea typeface="Questrial"/>
                <a:cs typeface="Questrial"/>
                <a:sym typeface="Questrial"/>
              </a:rPr>
              <a:t>Show both palms to the camera to start.</a:t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l="29178" t="7552" r="62772" b="74138"/>
          <a:stretch/>
        </p:blipFill>
        <p:spPr>
          <a:xfrm>
            <a:off x="3292425" y="3233500"/>
            <a:ext cx="412575" cy="1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9998">
            <a:off x="4677435" y="2844973"/>
            <a:ext cx="1435196" cy="19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300011" flipH="1">
            <a:off x="3031356" y="2844987"/>
            <a:ext cx="1435196" cy="1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/>
        </p:nvSpPr>
        <p:spPr>
          <a:xfrm>
            <a:off x="2078725" y="339400"/>
            <a:ext cx="56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257900" y="1602000"/>
            <a:ext cx="48633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Questrial"/>
                <a:ea typeface="Questrial"/>
                <a:cs typeface="Questrial"/>
                <a:sym typeface="Questrial"/>
              </a:rPr>
              <a:t>Face recognition allows Cobara to register Users in the system. </a:t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Questrial"/>
                <a:ea typeface="Questrial"/>
                <a:cs typeface="Questrial"/>
                <a:sym typeface="Questrial"/>
              </a:rPr>
              <a:t>It also allows access to already registered users, and remembers the tabs they left open and their hand preferences. </a:t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1169450" y="1231550"/>
            <a:ext cx="527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915100" y="183250"/>
            <a:ext cx="531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Face recognition</a:t>
            </a:r>
            <a:endParaRPr sz="2500" b="1">
              <a:solidFill>
                <a:schemeClr val="dk1"/>
              </a:solidFill>
            </a:endParaRPr>
          </a:p>
        </p:txBody>
      </p:sp>
      <p:grpSp>
        <p:nvGrpSpPr>
          <p:cNvPr id="321" name="Google Shape;321;p38"/>
          <p:cNvGrpSpPr/>
          <p:nvPr/>
        </p:nvGrpSpPr>
        <p:grpSpPr>
          <a:xfrm>
            <a:off x="5299325" y="1601998"/>
            <a:ext cx="2723900" cy="2856825"/>
            <a:chOff x="5299325" y="1601998"/>
            <a:chExt cx="2723900" cy="2856825"/>
          </a:xfrm>
        </p:grpSpPr>
        <p:pic>
          <p:nvPicPr>
            <p:cNvPr id="322" name="Google Shape;322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99325" y="1601998"/>
              <a:ext cx="2723900" cy="285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38"/>
            <p:cNvSpPr/>
            <p:nvPr/>
          </p:nvSpPr>
          <p:spPr>
            <a:xfrm>
              <a:off x="5883200" y="1721925"/>
              <a:ext cx="1507200" cy="1572900"/>
            </a:xfrm>
            <a:prstGeom prst="rect">
              <a:avLst/>
            </a:prstGeom>
            <a:noFill/>
            <a:ln w="3810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/>
        </p:nvSpPr>
        <p:spPr>
          <a:xfrm>
            <a:off x="2078725" y="339400"/>
            <a:ext cx="561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19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19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Dominant Hand priority</a:t>
            </a:r>
            <a:endParaRPr sz="2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847850" y="1354000"/>
            <a:ext cx="33921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the browser can be operated with both hands, the dominant one always has priority.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Cobara has been designed this way in order to be resistant to unvolontary non-dominant hand gestures.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30" name="Google Shape;330;p39"/>
          <p:cNvGrpSpPr/>
          <p:nvPr/>
        </p:nvGrpSpPr>
        <p:grpSpPr>
          <a:xfrm>
            <a:off x="4895325" y="1743639"/>
            <a:ext cx="3278550" cy="2066806"/>
            <a:chOff x="4895325" y="1743639"/>
            <a:chExt cx="3278550" cy="2066806"/>
          </a:xfrm>
        </p:grpSpPr>
        <p:grpSp>
          <p:nvGrpSpPr>
            <p:cNvPr id="331" name="Google Shape;331;p39"/>
            <p:cNvGrpSpPr/>
            <p:nvPr/>
          </p:nvGrpSpPr>
          <p:grpSpPr>
            <a:xfrm>
              <a:off x="4895325" y="1743639"/>
              <a:ext cx="3245689" cy="2066806"/>
              <a:chOff x="2936375" y="2741614"/>
              <a:chExt cx="3245689" cy="2066806"/>
            </a:xfrm>
          </p:grpSpPr>
          <p:pic>
            <p:nvPicPr>
              <p:cNvPr id="332" name="Google Shape;332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299998">
                <a:off x="4664660" y="2800448"/>
                <a:ext cx="1435196" cy="19491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" name="Google Shape;333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299989" flipH="1">
                <a:off x="3018581" y="2800462"/>
                <a:ext cx="1435196" cy="1949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4" name="Google Shape;334;p39"/>
            <p:cNvSpPr/>
            <p:nvPr/>
          </p:nvSpPr>
          <p:spPr>
            <a:xfrm>
              <a:off x="6538575" y="1797725"/>
              <a:ext cx="1635300" cy="1725600"/>
            </a:xfrm>
            <a:prstGeom prst="rect">
              <a:avLst/>
            </a:prstGeom>
            <a:noFill/>
            <a:ln w="3810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39"/>
            <p:cNvCxnSpPr/>
            <p:nvPr/>
          </p:nvCxnSpPr>
          <p:spPr>
            <a:xfrm>
              <a:off x="7137000" y="2016000"/>
              <a:ext cx="126000" cy="576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39"/>
            <p:cNvCxnSpPr/>
            <p:nvPr/>
          </p:nvCxnSpPr>
          <p:spPr>
            <a:xfrm flipH="1">
              <a:off x="7454850" y="1873650"/>
              <a:ext cx="72300" cy="714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39"/>
            <p:cNvCxnSpPr/>
            <p:nvPr/>
          </p:nvCxnSpPr>
          <p:spPr>
            <a:xfrm flipH="1">
              <a:off x="7652175" y="1996625"/>
              <a:ext cx="175200" cy="678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39"/>
            <p:cNvCxnSpPr/>
            <p:nvPr/>
          </p:nvCxnSpPr>
          <p:spPr>
            <a:xfrm flipH="1">
              <a:off x="7838100" y="2304000"/>
              <a:ext cx="225900" cy="408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9"/>
            <p:cNvCxnSpPr/>
            <p:nvPr/>
          </p:nvCxnSpPr>
          <p:spPr>
            <a:xfrm>
              <a:off x="7260375" y="2601000"/>
              <a:ext cx="191700" cy="783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9"/>
            <p:cNvCxnSpPr/>
            <p:nvPr/>
          </p:nvCxnSpPr>
          <p:spPr>
            <a:xfrm flipH="1">
              <a:off x="7443125" y="2550050"/>
              <a:ext cx="11700" cy="816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39"/>
            <p:cNvCxnSpPr/>
            <p:nvPr/>
          </p:nvCxnSpPr>
          <p:spPr>
            <a:xfrm flipH="1">
              <a:off x="7443100" y="2720050"/>
              <a:ext cx="387900" cy="681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39"/>
            <p:cNvCxnSpPr/>
            <p:nvPr/>
          </p:nvCxnSpPr>
          <p:spPr>
            <a:xfrm flipH="1">
              <a:off x="7452000" y="2610000"/>
              <a:ext cx="216000" cy="774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9"/>
            <p:cNvCxnSpPr/>
            <p:nvPr/>
          </p:nvCxnSpPr>
          <p:spPr>
            <a:xfrm rot="10800000" flipH="1">
              <a:off x="7260700" y="2606575"/>
              <a:ext cx="173700" cy="43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9"/>
            <p:cNvCxnSpPr/>
            <p:nvPr/>
          </p:nvCxnSpPr>
          <p:spPr>
            <a:xfrm>
              <a:off x="7463550" y="2602963"/>
              <a:ext cx="213300" cy="50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9"/>
            <p:cNvCxnSpPr/>
            <p:nvPr/>
          </p:nvCxnSpPr>
          <p:spPr>
            <a:xfrm>
              <a:off x="7672500" y="2655650"/>
              <a:ext cx="161100" cy="100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39"/>
            <p:cNvSpPr/>
            <p:nvPr/>
          </p:nvSpPr>
          <p:spPr>
            <a:xfrm>
              <a:off x="7225100" y="25779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415100" y="255005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7588300" y="26101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7768750" y="270720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768750" y="195947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487500" y="1834063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7068525" y="194145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8005300" y="227285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7119625" y="21227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7149600" y="230400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7438650" y="22185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7931275" y="240480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7668000" y="233195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7715100" y="21443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465475" y="2026288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869550" y="255600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2" name="Google Shape;362;p39"/>
            <p:cNvCxnSpPr/>
            <p:nvPr/>
          </p:nvCxnSpPr>
          <p:spPr>
            <a:xfrm>
              <a:off x="7147375" y="3197500"/>
              <a:ext cx="296400" cy="180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9"/>
            <p:cNvCxnSpPr/>
            <p:nvPr/>
          </p:nvCxnSpPr>
          <p:spPr>
            <a:xfrm>
              <a:off x="6988225" y="2958775"/>
              <a:ext cx="166200" cy="249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6879700" y="2774300"/>
              <a:ext cx="141600" cy="231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39"/>
            <p:cNvCxnSpPr/>
            <p:nvPr/>
          </p:nvCxnSpPr>
          <p:spPr>
            <a:xfrm>
              <a:off x="6695225" y="2654950"/>
              <a:ext cx="202500" cy="137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39"/>
            <p:cNvSpPr/>
            <p:nvPr/>
          </p:nvSpPr>
          <p:spPr>
            <a:xfrm>
              <a:off x="6641200" y="26101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842900" y="2726650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943700" y="292577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7086600" y="315052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7398575" y="3321775"/>
              <a:ext cx="100800" cy="100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2078725" y="339400"/>
            <a:ext cx="56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rgbClr val="A22039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Functionality: </a:t>
            </a:r>
            <a:r>
              <a:rPr lang="en" sz="2000" b="1">
                <a:solidFill>
                  <a:schemeClr val="dk1"/>
                </a:solidFill>
                <a:highlight>
                  <a:schemeClr val="accent5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Gesture Controls</a:t>
            </a:r>
            <a:endParaRPr sz="25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912850" y="1492150"/>
            <a:ext cx="57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459900" y="2115250"/>
            <a:ext cx="4112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2039"/>
                </a:solidFill>
                <a:latin typeface="Questrial"/>
                <a:ea typeface="Questrial"/>
                <a:cs typeface="Questrial"/>
                <a:sym typeface="Questrial"/>
              </a:rPr>
              <a:t>1: Mouse movement</a:t>
            </a:r>
            <a:endParaRPr sz="20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2203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Camera will detect your index if you raise it while keeping the rest of your hand close. The tip of your finger will be followed by the on-screen cursor!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 b="19935"/>
          <a:stretch/>
        </p:blipFill>
        <p:spPr>
          <a:xfrm>
            <a:off x="5291250" y="1587225"/>
            <a:ext cx="2407074" cy="24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644</Words>
  <Application>Microsoft Office PowerPoint</Application>
  <PresentationFormat>On-screen Show (16:9)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Julius Sans One</vt:lpstr>
      <vt:lpstr>Didact Gothic</vt:lpstr>
      <vt:lpstr>Times New Roman</vt:lpstr>
      <vt:lpstr>Arial</vt:lpstr>
      <vt:lpstr>Montserrat</vt:lpstr>
      <vt:lpstr>Questrial</vt:lpstr>
      <vt:lpstr>Minimalist Grayscale Pitch Deck by Slidesgo</vt:lpstr>
      <vt:lpstr>COBARA browser</vt:lpstr>
      <vt:lpstr>What is COBARA browser?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COBARA browser</dc:title>
  <cp:lastModifiedBy>marco raffaele</cp:lastModifiedBy>
  <cp:revision>6</cp:revision>
  <dcterms:modified xsi:type="dcterms:W3CDTF">2023-02-09T15:57:27Z</dcterms:modified>
</cp:coreProperties>
</file>