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58" r:id="rId5"/>
    <p:sldId id="259" r:id="rId6"/>
    <p:sldId id="262" r:id="rId7"/>
    <p:sldId id="263" r:id="rId8"/>
    <p:sldId id="264" r:id="rId9"/>
    <p:sldId id="265" r:id="rId10"/>
    <p:sldId id="261" r:id="rId11"/>
    <p:sldId id="266" r:id="rId12"/>
    <p:sldId id="267" r:id="rId13"/>
    <p:sldId id="268" r:id="rId14"/>
    <p:sldId id="269" r:id="rId15"/>
    <p:sldId id="285" r:id="rId16"/>
    <p:sldId id="270" r:id="rId17"/>
    <p:sldId id="271" r:id="rId18"/>
    <p:sldId id="273" r:id="rId19"/>
    <p:sldId id="275" r:id="rId20"/>
    <p:sldId id="277" r:id="rId21"/>
    <p:sldId id="278" r:id="rId22"/>
    <p:sldId id="279" r:id="rId23"/>
    <p:sldId id="280" r:id="rId24"/>
    <p:sldId id="281" r:id="rId25"/>
    <p:sldId id="282" r:id="rId26"/>
    <p:sldId id="284" r:id="rId27"/>
    <p:sldId id="287" r:id="rId28"/>
    <p:sldId id="301" r:id="rId29"/>
    <p:sldId id="302" r:id="rId30"/>
    <p:sldId id="627" r:id="rId31"/>
    <p:sldId id="305" r:id="rId32"/>
    <p:sldId id="382" r:id="rId33"/>
    <p:sldId id="316" r:id="rId34"/>
    <p:sldId id="383" r:id="rId35"/>
    <p:sldId id="288" r:id="rId36"/>
    <p:sldId id="381" r:id="rId37"/>
    <p:sldId id="319" r:id="rId38"/>
    <p:sldId id="320" r:id="rId39"/>
    <p:sldId id="290" r:id="rId40"/>
    <p:sldId id="387" r:id="rId41"/>
    <p:sldId id="389" r:id="rId42"/>
    <p:sldId id="390" r:id="rId43"/>
    <p:sldId id="386" r:id="rId44"/>
    <p:sldId id="315" r:id="rId45"/>
    <p:sldId id="317" r:id="rId46"/>
    <p:sldId id="375" r:id="rId47"/>
    <p:sldId id="376" r:id="rId48"/>
    <p:sldId id="293" r:id="rId49"/>
    <p:sldId id="384" r:id="rId50"/>
    <p:sldId id="385" r:id="rId51"/>
    <p:sldId id="295" r:id="rId52"/>
    <p:sldId id="296" r:id="rId53"/>
    <p:sldId id="297" r:id="rId54"/>
    <p:sldId id="298" r:id="rId55"/>
    <p:sldId id="299" r:id="rId56"/>
    <p:sldId id="300" r:id="rId57"/>
    <p:sldId id="304" r:id="rId58"/>
    <p:sldId id="291" r:id="rId59"/>
    <p:sldId id="395" r:id="rId60"/>
    <p:sldId id="377" r:id="rId61"/>
    <p:sldId id="307" r:id="rId62"/>
    <p:sldId id="391" r:id="rId63"/>
    <p:sldId id="378" r:id="rId64"/>
    <p:sldId id="303" r:id="rId65"/>
    <p:sldId id="380" r:id="rId66"/>
    <p:sldId id="394" r:id="rId67"/>
    <p:sldId id="396" r:id="rId68"/>
    <p:sldId id="397" r:id="rId69"/>
    <p:sldId id="398" r:id="rId70"/>
    <p:sldId id="399" r:id="rId71"/>
    <p:sldId id="400" r:id="rId72"/>
    <p:sldId id="401" r:id="rId73"/>
    <p:sldId id="350" r:id="rId74"/>
    <p:sldId id="351" r:id="rId75"/>
    <p:sldId id="406" r:id="rId76"/>
    <p:sldId id="407" r:id="rId77"/>
    <p:sldId id="408" r:id="rId78"/>
    <p:sldId id="403" r:id="rId79"/>
    <p:sldId id="404" r:id="rId80"/>
    <p:sldId id="405" r:id="rId81"/>
    <p:sldId id="306" r:id="rId82"/>
    <p:sldId id="402" r:id="rId83"/>
    <p:sldId id="353" r:id="rId84"/>
    <p:sldId id="409" r:id="rId85"/>
    <p:sldId id="352" r:id="rId86"/>
    <p:sldId id="355" r:id="rId87"/>
    <p:sldId id="426" r:id="rId88"/>
    <p:sldId id="411" r:id="rId89"/>
    <p:sldId id="427" r:id="rId90"/>
    <p:sldId id="412" r:id="rId91"/>
    <p:sldId id="428" r:id="rId92"/>
    <p:sldId id="414" r:id="rId93"/>
    <p:sldId id="429" r:id="rId94"/>
    <p:sldId id="410" r:id="rId95"/>
    <p:sldId id="430" r:id="rId96"/>
    <p:sldId id="416" r:id="rId97"/>
    <p:sldId id="417" r:id="rId98"/>
    <p:sldId id="418" r:id="rId99"/>
    <p:sldId id="419" r:id="rId100"/>
    <p:sldId id="420" r:id="rId101"/>
    <p:sldId id="310" r:id="rId102"/>
    <p:sldId id="313" r:id="rId103"/>
    <p:sldId id="312" r:id="rId104"/>
    <p:sldId id="356" r:id="rId105"/>
    <p:sldId id="309" r:id="rId106"/>
    <p:sldId id="562" r:id="rId107"/>
    <p:sldId id="413" r:id="rId108"/>
    <p:sldId id="333" r:id="rId109"/>
    <p:sldId id="323" r:id="rId110"/>
    <p:sldId id="334" r:id="rId111"/>
    <p:sldId id="324" r:id="rId112"/>
    <p:sldId id="335" r:id="rId113"/>
    <p:sldId id="354" r:id="rId114"/>
    <p:sldId id="336" r:id="rId115"/>
    <p:sldId id="325" r:id="rId116"/>
    <p:sldId id="326" r:id="rId117"/>
    <p:sldId id="328" r:id="rId118"/>
    <p:sldId id="329" r:id="rId119"/>
    <p:sldId id="332" r:id="rId120"/>
    <p:sldId id="357" r:id="rId121"/>
    <p:sldId id="330" r:id="rId122"/>
    <p:sldId id="331" r:id="rId123"/>
    <p:sldId id="359" r:id="rId124"/>
    <p:sldId id="421" r:id="rId125"/>
    <p:sldId id="422" r:id="rId126"/>
    <p:sldId id="431" r:id="rId127"/>
    <p:sldId id="423" r:id="rId128"/>
    <p:sldId id="488" r:id="rId129"/>
    <p:sldId id="489" r:id="rId130"/>
    <p:sldId id="337" r:id="rId131"/>
    <p:sldId id="338" r:id="rId132"/>
    <p:sldId id="490" r:id="rId133"/>
    <p:sldId id="340" r:id="rId134"/>
    <p:sldId id="339" r:id="rId135"/>
    <p:sldId id="341" r:id="rId136"/>
    <p:sldId id="501" r:id="rId137"/>
    <p:sldId id="491" r:id="rId138"/>
    <p:sldId id="492" r:id="rId139"/>
    <p:sldId id="493" r:id="rId140"/>
    <p:sldId id="344" r:id="rId141"/>
    <p:sldId id="437" r:id="rId142"/>
    <p:sldId id="343" r:id="rId143"/>
    <p:sldId id="345" r:id="rId144"/>
    <p:sldId id="349" r:id="rId145"/>
    <p:sldId id="346" r:id="rId146"/>
    <p:sldId id="424" r:id="rId147"/>
    <p:sldId id="504" r:id="rId148"/>
    <p:sldId id="436" r:id="rId149"/>
    <p:sldId id="505" r:id="rId150"/>
    <p:sldId id="487" r:id="rId151"/>
    <p:sldId id="506" r:id="rId152"/>
    <p:sldId id="347" r:id="rId153"/>
    <p:sldId id="507" r:id="rId154"/>
    <p:sldId id="348" r:id="rId155"/>
    <p:sldId id="508" r:id="rId156"/>
    <p:sldId id="360" r:id="rId157"/>
    <p:sldId id="509" r:id="rId158"/>
    <p:sldId id="361" r:id="rId159"/>
    <p:sldId id="510" r:id="rId160"/>
    <p:sldId id="620" r:id="rId161"/>
    <p:sldId id="503" r:id="rId162"/>
    <p:sldId id="622" r:id="rId163"/>
    <p:sldId id="623" r:id="rId164"/>
    <p:sldId id="502" r:id="rId165"/>
    <p:sldId id="621" r:id="rId166"/>
    <p:sldId id="366" r:id="rId167"/>
    <p:sldId id="425" r:id="rId168"/>
    <p:sldId id="367" r:id="rId169"/>
    <p:sldId id="368" r:id="rId170"/>
    <p:sldId id="610" r:id="rId171"/>
    <p:sldId id="371" r:id="rId172"/>
    <p:sldId id="611" r:id="rId173"/>
    <p:sldId id="372" r:id="rId174"/>
    <p:sldId id="369" r:id="rId175"/>
    <p:sldId id="373" r:id="rId176"/>
    <p:sldId id="370" r:id="rId177"/>
    <p:sldId id="314" r:id="rId178"/>
    <p:sldId id="439" r:id="rId179"/>
    <p:sldId id="524" r:id="rId180"/>
    <p:sldId id="440" r:id="rId181"/>
    <p:sldId id="442" r:id="rId182"/>
    <p:sldId id="441" r:id="rId183"/>
    <p:sldId id="443" r:id="rId184"/>
    <p:sldId id="444" r:id="rId185"/>
    <p:sldId id="522" r:id="rId186"/>
    <p:sldId id="523" r:id="rId187"/>
    <p:sldId id="525" r:id="rId188"/>
    <p:sldId id="511" r:id="rId189"/>
    <p:sldId id="554" r:id="rId190"/>
    <p:sldId id="527" r:id="rId191"/>
    <p:sldId id="555" r:id="rId192"/>
    <p:sldId id="528" r:id="rId193"/>
    <p:sldId id="556" r:id="rId194"/>
    <p:sldId id="563" r:id="rId195"/>
    <p:sldId id="526" r:id="rId196"/>
    <p:sldId id="628" r:id="rId197"/>
    <p:sldId id="512" r:id="rId198"/>
    <p:sldId id="514" r:id="rId199"/>
    <p:sldId id="552" r:id="rId200"/>
    <p:sldId id="557" r:id="rId201"/>
    <p:sldId id="516" r:id="rId202"/>
    <p:sldId id="536" r:id="rId203"/>
    <p:sldId id="515" r:id="rId204"/>
    <p:sldId id="517" r:id="rId205"/>
    <p:sldId id="558" r:id="rId206"/>
    <p:sldId id="518" r:id="rId207"/>
    <p:sldId id="559" r:id="rId208"/>
    <p:sldId id="534" r:id="rId209"/>
    <p:sldId id="560" r:id="rId210"/>
    <p:sldId id="529" r:id="rId211"/>
    <p:sldId id="561" r:id="rId212"/>
    <p:sldId id="520" r:id="rId213"/>
    <p:sldId id="598" r:id="rId214"/>
    <p:sldId id="531" r:id="rId215"/>
    <p:sldId id="599" r:id="rId216"/>
    <p:sldId id="532" r:id="rId217"/>
    <p:sldId id="600" r:id="rId218"/>
    <p:sldId id="537" r:id="rId219"/>
    <p:sldId id="538" r:id="rId220"/>
    <p:sldId id="541" r:id="rId221"/>
    <p:sldId id="540" r:id="rId222"/>
    <p:sldId id="543" r:id="rId223"/>
    <p:sldId id="544" r:id="rId224"/>
    <p:sldId id="545" r:id="rId225"/>
    <p:sldId id="546" r:id="rId226"/>
    <p:sldId id="547" r:id="rId227"/>
    <p:sldId id="548" r:id="rId228"/>
    <p:sldId id="549" r:id="rId229"/>
    <p:sldId id="550" r:id="rId230"/>
    <p:sldId id="551" r:id="rId231"/>
    <p:sldId id="553" r:id="rId232"/>
    <p:sldId id="601" r:id="rId233"/>
    <p:sldId id="542" r:id="rId234"/>
    <p:sldId id="445" r:id="rId235"/>
    <p:sldId id="446" r:id="rId236"/>
    <p:sldId id="447" r:id="rId237"/>
    <p:sldId id="449" r:id="rId238"/>
    <p:sldId id="450" r:id="rId239"/>
    <p:sldId id="451" r:id="rId240"/>
    <p:sldId id="452" r:id="rId241"/>
    <p:sldId id="461" r:id="rId242"/>
    <p:sldId id="453" r:id="rId243"/>
    <p:sldId id="455" r:id="rId244"/>
    <p:sldId id="454" r:id="rId245"/>
    <p:sldId id="597" r:id="rId246"/>
    <p:sldId id="456" r:id="rId247"/>
    <p:sldId id="457" r:id="rId248"/>
    <p:sldId id="462" r:id="rId249"/>
    <p:sldId id="458" r:id="rId250"/>
    <p:sldId id="495" r:id="rId251"/>
    <p:sldId id="459" r:id="rId252"/>
    <p:sldId id="460" r:id="rId253"/>
    <p:sldId id="464" r:id="rId254"/>
    <p:sldId id="463" r:id="rId255"/>
    <p:sldId id="496" r:id="rId256"/>
    <p:sldId id="466" r:id="rId257"/>
    <p:sldId id="497" r:id="rId258"/>
    <p:sldId id="465" r:id="rId259"/>
    <p:sldId id="498" r:id="rId260"/>
    <p:sldId id="475" r:id="rId261"/>
    <p:sldId id="476" r:id="rId262"/>
    <p:sldId id="478" r:id="rId263"/>
    <p:sldId id="481" r:id="rId264"/>
    <p:sldId id="479" r:id="rId265"/>
    <p:sldId id="480" r:id="rId266"/>
    <p:sldId id="482" r:id="rId267"/>
    <p:sldId id="605" r:id="rId268"/>
    <p:sldId id="606" r:id="rId269"/>
    <p:sldId id="499" r:id="rId270"/>
    <p:sldId id="565" r:id="rId271"/>
    <p:sldId id="500" r:id="rId272"/>
    <p:sldId id="566" r:id="rId273"/>
    <p:sldId id="629" r:id="rId274"/>
    <p:sldId id="607" r:id="rId275"/>
    <p:sldId id="567" r:id="rId276"/>
    <p:sldId id="568" r:id="rId277"/>
    <p:sldId id="569" r:id="rId278"/>
    <p:sldId id="570" r:id="rId279"/>
    <p:sldId id="571" r:id="rId280"/>
    <p:sldId id="572" r:id="rId281"/>
    <p:sldId id="573" r:id="rId282"/>
    <p:sldId id="574" r:id="rId283"/>
    <p:sldId id="483" r:id="rId284"/>
    <p:sldId id="576" r:id="rId285"/>
    <p:sldId id="577" r:id="rId286"/>
    <p:sldId id="578" r:id="rId287"/>
    <p:sldId id="579" r:id="rId288"/>
    <p:sldId id="580" r:id="rId289"/>
    <p:sldId id="582" r:id="rId290"/>
    <p:sldId id="581" r:id="rId291"/>
    <p:sldId id="583" r:id="rId292"/>
    <p:sldId id="584" r:id="rId293"/>
    <p:sldId id="585" r:id="rId294"/>
    <p:sldId id="586" r:id="rId295"/>
    <p:sldId id="575" r:id="rId296"/>
    <p:sldId id="485" r:id="rId297"/>
    <p:sldId id="484" r:id="rId298"/>
    <p:sldId id="486" r:id="rId299"/>
    <p:sldId id="587" r:id="rId300"/>
    <p:sldId id="608" r:id="rId301"/>
    <p:sldId id="603" r:id="rId302"/>
    <p:sldId id="604" r:id="rId303"/>
    <p:sldId id="588" r:id="rId304"/>
    <p:sldId id="590" r:id="rId305"/>
    <p:sldId id="591" r:id="rId306"/>
    <p:sldId id="609" r:id="rId307"/>
    <p:sldId id="592" r:id="rId308"/>
    <p:sldId id="594" r:id="rId309"/>
    <p:sldId id="595" r:id="rId310"/>
    <p:sldId id="593" r:id="rId311"/>
    <p:sldId id="602" r:id="rId312"/>
    <p:sldId id="596" r:id="rId313"/>
    <p:sldId id="624" r:id="rId314"/>
    <p:sldId id="625" r:id="rId315"/>
    <p:sldId id="626" r:id="rId316"/>
    <p:sldId id="612" r:id="rId317"/>
    <p:sldId id="613" r:id="rId318"/>
    <p:sldId id="614" r:id="rId319"/>
    <p:sldId id="615" r:id="rId320"/>
    <p:sldId id="616" r:id="rId321"/>
    <p:sldId id="617" r:id="rId322"/>
    <p:sldId id="618" r:id="rId323"/>
    <p:sldId id="438" r:id="rId324"/>
    <p:sldId id="619" r:id="rId3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p:cViewPr varScale="1">
        <p:scale>
          <a:sx n="99" d="100"/>
          <a:sy n="99" d="100"/>
        </p:scale>
        <p:origin x="-2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viewProps" Target="view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F83DF5-3697-4D64-AE49-F9949501FF0F}" type="datetimeFigureOut">
              <a:rPr lang="en-US" smtClean="0"/>
              <a:pPr/>
              <a:t>4/13/2013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83DF5-3697-4D64-AE49-F9949501FF0F}" type="datetimeFigureOut">
              <a:rPr lang="en-US" smtClean="0"/>
              <a:pPr/>
              <a:t>4/13/2013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83DF5-3697-4D64-AE49-F9949501FF0F}" type="datetimeFigureOut">
              <a:rPr lang="en-US" smtClean="0"/>
              <a:pPr/>
              <a:t>4/13/2013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F83DF5-3697-4D64-AE49-F9949501FF0F}" type="datetimeFigureOut">
              <a:rPr lang="en-US" smtClean="0"/>
              <a:pPr/>
              <a:t>4/13/2013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F83DF5-3697-4D64-AE49-F9949501FF0F}" type="datetimeFigureOut">
              <a:rPr lang="en-US" smtClean="0"/>
              <a:pPr/>
              <a:t>4/13/2013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F83DF5-3697-4D64-AE49-F9949501FF0F}" type="datetimeFigureOut">
              <a:rPr lang="en-US" smtClean="0"/>
              <a:pPr/>
              <a:t>4/13/2013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F83DF5-3697-4D64-AE49-F9949501FF0F}" type="datetimeFigureOut">
              <a:rPr lang="en-US" smtClean="0"/>
              <a:pPr/>
              <a:t>4/13/2013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F83DF5-3697-4D64-AE49-F9949501FF0F}" type="datetimeFigureOut">
              <a:rPr lang="en-US" smtClean="0"/>
              <a:pPr/>
              <a:t>4/13/2013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83DF5-3697-4D64-AE49-F9949501FF0F}" type="datetimeFigureOut">
              <a:rPr lang="en-US" smtClean="0"/>
              <a:pPr/>
              <a:t>4/13/2013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83DF5-3697-4D64-AE49-F9949501FF0F}" type="datetimeFigureOut">
              <a:rPr lang="en-US" smtClean="0"/>
              <a:pPr/>
              <a:t>4/13/2013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F83DF5-3697-4D64-AE49-F9949501FF0F}" type="datetimeFigureOut">
              <a:rPr lang="en-US" smtClean="0"/>
              <a:pPr/>
              <a:t>4/13/2013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59490-6243-49F5-BC2A-24D66649236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83DF5-3697-4D64-AE49-F9949501FF0F}" type="datetimeFigureOut">
              <a:rPr lang="en-US" smtClean="0"/>
              <a:pPr/>
              <a:t>4/13/2013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59490-6243-49F5-BC2A-24D6664923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http://www.cplusplus.com/reference/clibrary/cstdlib/rand/"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google-styleguide.googlecode.com/svn/trunk/cppguide.xml" TargetMode="Externa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solidFill>
                  <a:schemeClr val="bg1"/>
                </a:solidFill>
              </a:rPr>
              <a:t>Computer Programming in C</a:t>
            </a:r>
            <a:endParaRPr lang="en-US" dirty="0">
              <a:solidFill>
                <a:schemeClr val="bg1"/>
              </a:solidFill>
            </a:endParaRPr>
          </a:p>
        </p:txBody>
      </p:sp>
      <p:sp>
        <p:nvSpPr>
          <p:cNvPr id="3" name="Subtitle 2"/>
          <p:cNvSpPr>
            <a:spLocks noGrp="1"/>
          </p:cNvSpPr>
          <p:nvPr>
            <p:ph type="subTitle" idx="1"/>
          </p:nvPr>
        </p:nvSpPr>
        <p:spPr/>
        <p:txBody>
          <a:bodyPr/>
          <a:lstStyle/>
          <a:p>
            <a:r>
              <a:rPr lang="en-IE" dirty="0" smtClean="0"/>
              <a:t>An Introduction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First generation language disadvantages</a:t>
            </a:r>
          </a:p>
          <a:p>
            <a:pPr lvl="1"/>
            <a:r>
              <a:rPr lang="en-IE" dirty="0" smtClean="0">
                <a:solidFill>
                  <a:schemeClr val="bg1"/>
                </a:solidFill>
              </a:rPr>
              <a:t>very difficult to program</a:t>
            </a:r>
          </a:p>
          <a:p>
            <a:pPr lvl="1"/>
            <a:r>
              <a:rPr lang="en-IE" dirty="0" smtClean="0">
                <a:solidFill>
                  <a:schemeClr val="bg1"/>
                </a:solidFill>
              </a:rPr>
              <a:t>barely readable (and therefore </a:t>
            </a:r>
            <a:r>
              <a:rPr lang="en-IE" dirty="0" err="1" smtClean="0">
                <a:solidFill>
                  <a:schemeClr val="bg1"/>
                </a:solidFill>
              </a:rPr>
              <a:t>unmaintainable</a:t>
            </a:r>
            <a:r>
              <a:rPr lang="en-IE" dirty="0" smtClean="0">
                <a:solidFill>
                  <a:schemeClr val="bg1"/>
                </a:solidFill>
              </a:rPr>
              <a:t>)</a:t>
            </a:r>
          </a:p>
          <a:p>
            <a:pPr lvl="1"/>
            <a:r>
              <a:rPr lang="en-IE" dirty="0" smtClean="0">
                <a:solidFill>
                  <a:schemeClr val="bg1"/>
                </a:solidFill>
              </a:rPr>
              <a:t>specific to CPU</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debugging</a:t>
            </a:r>
            <a:endParaRPr lang="en-US" dirty="0">
              <a:solidFill>
                <a:schemeClr val="bg1"/>
              </a:solidFill>
            </a:endParaRPr>
          </a:p>
        </p:txBody>
      </p:sp>
      <p:sp>
        <p:nvSpPr>
          <p:cNvPr id="3" name="Content Placeholder 2"/>
          <p:cNvSpPr>
            <a:spLocks noGrp="1"/>
          </p:cNvSpPr>
          <p:nvPr>
            <p:ph idx="1"/>
          </p:nvPr>
        </p:nvSpPr>
        <p:spPr>
          <a:xfrm>
            <a:off x="457200" y="1600200"/>
            <a:ext cx="8229600" cy="2764904"/>
          </a:xfrm>
        </p:spPr>
        <p:txBody>
          <a:bodyPr>
            <a:normAutofit/>
          </a:bodyPr>
          <a:lstStyle/>
          <a:p>
            <a:r>
              <a:rPr lang="en-IE" dirty="0" smtClean="0">
                <a:solidFill>
                  <a:schemeClr val="bg1"/>
                </a:solidFill>
              </a:rPr>
              <a:t>press F7 to execute the program one line at a time</a:t>
            </a:r>
          </a:p>
          <a:p>
            <a:r>
              <a:rPr lang="en-IE" dirty="0" smtClean="0">
                <a:solidFill>
                  <a:schemeClr val="bg1"/>
                </a:solidFill>
              </a:rPr>
              <a:t>local variables will be highlighted red if a statement changes them</a:t>
            </a:r>
          </a:p>
          <a:p>
            <a:endParaRPr lang="en-IE" dirty="0" smtClean="0">
              <a:solidFill>
                <a:schemeClr val="bg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changing a variable value</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fontScale="92500"/>
          </a:bodyPr>
          <a:lstStyle/>
          <a:p>
            <a:pPr>
              <a:spcBef>
                <a:spcPts val="0"/>
              </a:spcBef>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spcBef>
                <a:spcPts val="0"/>
              </a:spcBef>
              <a:buNone/>
            </a:pPr>
            <a:r>
              <a:rPr lang="en-US" sz="2400" dirty="0" err="1" smtClean="0">
                <a:solidFill>
                  <a:schemeClr val="bg1"/>
                </a:solidFill>
              </a:rPr>
              <a:t>int</a:t>
            </a:r>
            <a:r>
              <a:rPr lang="en-US" sz="2400" dirty="0" smtClean="0">
                <a:solidFill>
                  <a:schemeClr val="bg1"/>
                </a:solidFill>
              </a:rPr>
              <a:t> main() {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0; // create an integer variable</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("original </a:t>
            </a:r>
            <a:r>
              <a:rPr lang="en-IE" sz="2400" dirty="0" err="1" smtClean="0">
                <a:solidFill>
                  <a:schemeClr val="bg1"/>
                </a:solidFill>
              </a:rPr>
              <a:t>i</a:t>
            </a:r>
            <a:r>
              <a:rPr lang="en-IE" sz="2400" dirty="0" smtClean="0">
                <a:solidFill>
                  <a:schemeClr val="bg1"/>
                </a:solidFill>
              </a:rPr>
              <a:t>: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a:t>
            </a:r>
            <a:r>
              <a:rPr lang="en-IE" sz="2400" dirty="0" err="1" smtClean="0">
                <a:solidFill>
                  <a:schemeClr val="bg1"/>
                </a:solidFill>
              </a:rPr>
              <a:t>i</a:t>
            </a:r>
            <a:r>
              <a:rPr lang="en-IE" sz="2400" dirty="0" smtClean="0">
                <a:solidFill>
                  <a:schemeClr val="bg1"/>
                </a:solidFill>
              </a:rPr>
              <a:t> + 5; // </a:t>
            </a:r>
            <a:r>
              <a:rPr lang="en-IE" sz="2400" dirty="0" err="1" smtClean="0">
                <a:solidFill>
                  <a:schemeClr val="bg1"/>
                </a:solidFill>
              </a:rPr>
              <a:t>i</a:t>
            </a:r>
            <a:r>
              <a:rPr lang="en-IE" sz="2400" dirty="0" smtClean="0">
                <a:solidFill>
                  <a:schemeClr val="bg1"/>
                </a:solidFill>
              </a:rPr>
              <a:t> is whatever it was plus 5</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plus five: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5; // </a:t>
            </a:r>
            <a:r>
              <a:rPr lang="en-IE" sz="2400" dirty="0" err="1" smtClean="0">
                <a:solidFill>
                  <a:schemeClr val="bg1"/>
                </a:solidFill>
              </a:rPr>
              <a:t>i</a:t>
            </a:r>
            <a:r>
              <a:rPr lang="en-IE" sz="2400" dirty="0" smtClean="0">
                <a:solidFill>
                  <a:schemeClr val="bg1"/>
                </a:solidFill>
              </a:rPr>
              <a:t> is whatever it was plus 5 (can be done with division etc.)</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plus five: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a:t>
            </a:r>
            <a:r>
              <a:rPr lang="en-IE" sz="2400" dirty="0" err="1" smtClean="0">
                <a:solidFill>
                  <a:schemeClr val="bg1"/>
                </a:solidFill>
              </a:rPr>
              <a:t>i</a:t>
            </a:r>
            <a:r>
              <a:rPr lang="en-IE" sz="2400" dirty="0" smtClean="0">
                <a:solidFill>
                  <a:schemeClr val="bg1"/>
                </a:solidFill>
              </a:rPr>
              <a:t> is whatever it was plus one</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incremented: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a:t>
            </a:r>
            <a:r>
              <a:rPr lang="en-IE" sz="2400" dirty="0" err="1" smtClean="0">
                <a:solidFill>
                  <a:schemeClr val="bg1"/>
                </a:solidFill>
              </a:rPr>
              <a:t>i</a:t>
            </a:r>
            <a:r>
              <a:rPr lang="en-IE" sz="2400" dirty="0" smtClean="0">
                <a:solidFill>
                  <a:schemeClr val="bg1"/>
                </a:solidFill>
              </a:rPr>
              <a:t> is whatever it was minus one</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decremented: %d \n", </a:t>
            </a:r>
            <a:r>
              <a:rPr lang="en-IE" sz="2400" dirty="0" err="1" smtClean="0">
                <a:solidFill>
                  <a:schemeClr val="bg1"/>
                </a:solidFill>
              </a:rPr>
              <a:t>i</a:t>
            </a:r>
            <a:r>
              <a:rPr lang="en-IE" sz="2400" dirty="0" smtClean="0">
                <a:solidFill>
                  <a:schemeClr val="bg1"/>
                </a:solidFill>
              </a:rPr>
              <a:t>);</a:t>
            </a:r>
          </a:p>
          <a:p>
            <a:pPr>
              <a:spcBef>
                <a:spcPts val="0"/>
              </a:spcBef>
              <a:buNone/>
            </a:pPr>
            <a:r>
              <a:rPr lang="en-US" sz="2400" dirty="0" smtClean="0">
                <a:solidFill>
                  <a:schemeClr val="bg1"/>
                </a:solidFill>
              </a:rPr>
              <a:t>	return 0; </a:t>
            </a:r>
          </a:p>
          <a:p>
            <a:pPr>
              <a:spcBef>
                <a:spcPts val="0"/>
              </a:spcBef>
              <a:buNone/>
            </a:pPr>
            <a:r>
              <a:rPr lang="en-US" sz="2400" dirty="0" smtClean="0">
                <a:solidFill>
                  <a:schemeClr val="bg1"/>
                </a:solidFill>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clearing screen and pausing (Windows)</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fontScale="92500" lnSpcReduction="10000"/>
          </a:bodyPr>
          <a:lstStyle/>
          <a:p>
            <a:pPr>
              <a:spcBef>
                <a:spcPts val="0"/>
              </a:spcBef>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spcBef>
                <a:spcPts val="0"/>
              </a:spcBef>
              <a:buNone/>
            </a:pPr>
            <a:r>
              <a:rPr lang="en-US" sz="2400" dirty="0" err="1" smtClean="0">
                <a:solidFill>
                  <a:schemeClr val="bg1"/>
                </a:solidFill>
              </a:rPr>
              <a:t>int</a:t>
            </a:r>
            <a:r>
              <a:rPr lang="en-US" sz="2400" dirty="0" smtClean="0">
                <a:solidFill>
                  <a:schemeClr val="bg1"/>
                </a:solidFill>
              </a:rPr>
              <a:t> main() {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0; // create an integer variable</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("original </a:t>
            </a:r>
            <a:r>
              <a:rPr lang="en-IE" sz="2400" dirty="0" err="1" smtClean="0">
                <a:solidFill>
                  <a:schemeClr val="bg1"/>
                </a:solidFill>
              </a:rPr>
              <a:t>i</a:t>
            </a:r>
            <a:r>
              <a:rPr lang="en-IE" sz="2400" dirty="0" smtClean="0">
                <a:solidFill>
                  <a:schemeClr val="bg1"/>
                </a:solidFill>
              </a:rPr>
              <a:t>: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system("pause"); // pause program execution</a:t>
            </a:r>
          </a:p>
          <a:p>
            <a:pPr>
              <a:spcBef>
                <a:spcPts val="0"/>
              </a:spcBef>
              <a:buNone/>
            </a:pPr>
            <a:r>
              <a:rPr lang="en-IE" sz="2400" dirty="0" smtClean="0">
                <a:solidFill>
                  <a:schemeClr val="bg1"/>
                </a:solidFill>
              </a:rPr>
              <a:t>	system("</a:t>
            </a:r>
            <a:r>
              <a:rPr lang="en-IE" sz="2400" dirty="0" err="1" smtClean="0">
                <a:solidFill>
                  <a:schemeClr val="bg1"/>
                </a:solidFill>
              </a:rPr>
              <a:t>cls</a:t>
            </a:r>
            <a:r>
              <a:rPr lang="en-IE" sz="2400" dirty="0" smtClean="0">
                <a:solidFill>
                  <a:schemeClr val="bg1"/>
                </a:solidFill>
              </a:rPr>
              <a:t>"); // clear the screen</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a:t>
            </a:r>
            <a:r>
              <a:rPr lang="en-IE" sz="2400" dirty="0" err="1" smtClean="0">
                <a:solidFill>
                  <a:schemeClr val="bg1"/>
                </a:solidFill>
              </a:rPr>
              <a:t>i</a:t>
            </a:r>
            <a:r>
              <a:rPr lang="en-IE" sz="2400" dirty="0" smtClean="0">
                <a:solidFill>
                  <a:schemeClr val="bg1"/>
                </a:solidFill>
              </a:rPr>
              <a:t> + 5; // </a:t>
            </a:r>
            <a:r>
              <a:rPr lang="en-IE" sz="2400" dirty="0" err="1" smtClean="0">
                <a:solidFill>
                  <a:schemeClr val="bg1"/>
                </a:solidFill>
              </a:rPr>
              <a:t>i</a:t>
            </a:r>
            <a:r>
              <a:rPr lang="en-IE" sz="2400" dirty="0" smtClean="0">
                <a:solidFill>
                  <a:schemeClr val="bg1"/>
                </a:solidFill>
              </a:rPr>
              <a:t> is whatever it was plus 5</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plus five: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5; // </a:t>
            </a:r>
            <a:r>
              <a:rPr lang="en-IE" sz="2400" dirty="0" err="1" smtClean="0">
                <a:solidFill>
                  <a:schemeClr val="bg1"/>
                </a:solidFill>
              </a:rPr>
              <a:t>i</a:t>
            </a:r>
            <a:r>
              <a:rPr lang="en-IE" sz="2400" dirty="0" smtClean="0">
                <a:solidFill>
                  <a:schemeClr val="bg1"/>
                </a:solidFill>
              </a:rPr>
              <a:t> is whatever it was plus 5 (can be done with division etc.)</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plus five: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a:t>
            </a:r>
            <a:r>
              <a:rPr lang="en-IE" sz="2400" dirty="0" err="1" smtClean="0">
                <a:solidFill>
                  <a:schemeClr val="bg1"/>
                </a:solidFill>
              </a:rPr>
              <a:t>i</a:t>
            </a:r>
            <a:r>
              <a:rPr lang="en-IE" sz="2400" dirty="0" smtClean="0">
                <a:solidFill>
                  <a:schemeClr val="bg1"/>
                </a:solidFill>
              </a:rPr>
              <a:t> is whatever it was plus one</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incremented: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a:t>
            </a:r>
            <a:r>
              <a:rPr lang="en-IE" sz="2400" dirty="0" err="1" smtClean="0">
                <a:solidFill>
                  <a:schemeClr val="bg1"/>
                </a:solidFill>
              </a:rPr>
              <a:t>i</a:t>
            </a:r>
            <a:r>
              <a:rPr lang="en-IE" sz="2400" dirty="0" smtClean="0">
                <a:solidFill>
                  <a:schemeClr val="bg1"/>
                </a:solidFill>
              </a:rPr>
              <a:t> is whatever it was plus one</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decremented: %d \n", </a:t>
            </a:r>
            <a:r>
              <a:rPr lang="en-IE" sz="2400" dirty="0" err="1" smtClean="0">
                <a:solidFill>
                  <a:schemeClr val="bg1"/>
                </a:solidFill>
              </a:rPr>
              <a:t>i</a:t>
            </a:r>
            <a:r>
              <a:rPr lang="en-IE" sz="2400" dirty="0" smtClean="0">
                <a:solidFill>
                  <a:schemeClr val="bg1"/>
                </a:solidFill>
              </a:rPr>
              <a:t>);</a:t>
            </a:r>
          </a:p>
          <a:p>
            <a:pPr>
              <a:spcBef>
                <a:spcPts val="0"/>
              </a:spcBef>
              <a:buNone/>
            </a:pPr>
            <a:r>
              <a:rPr lang="en-US" sz="2400" dirty="0" smtClean="0">
                <a:solidFill>
                  <a:schemeClr val="bg1"/>
                </a:solidFill>
              </a:rPr>
              <a:t>	return 0; </a:t>
            </a:r>
          </a:p>
          <a:p>
            <a:pPr>
              <a:spcBef>
                <a:spcPts val="0"/>
              </a:spcBef>
              <a:buNone/>
            </a:pPr>
            <a:r>
              <a:rPr lang="en-US" sz="2400" dirty="0" smtClean="0">
                <a:solidFill>
                  <a:schemeClr val="bg1"/>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a:t>
            </a:r>
            <a:endParaRPr lang="en-US" dirty="0">
              <a:solidFill>
                <a:schemeClr val="bg1"/>
              </a:solidFill>
            </a:endParaRPr>
          </a:p>
        </p:txBody>
      </p:sp>
      <p:sp>
        <p:nvSpPr>
          <p:cNvPr id="4" name="Content Placeholder 2"/>
          <p:cNvSpPr txBox="1">
            <a:spLocks/>
          </p:cNvSpPr>
          <p:nvPr/>
        </p:nvSpPr>
        <p:spPr>
          <a:xfrm>
            <a:off x="395536" y="1484784"/>
            <a:ext cx="8229600" cy="3672408"/>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an if statement that will keep executing if the condition is always satisfied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useful for when we want to execute the same code repeatedly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just like an if statement, its condition is contained within parentheses () and its scope by braces {}</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a:t>
            </a:r>
            <a:endParaRPr lang="en-US" dirty="0">
              <a:solidFill>
                <a:schemeClr val="bg1"/>
              </a:solidFill>
            </a:endParaRPr>
          </a:p>
        </p:txBody>
      </p:sp>
      <p:sp>
        <p:nvSpPr>
          <p:cNvPr id="3" name="Content Placeholder 2"/>
          <p:cNvSpPr>
            <a:spLocks noGrp="1"/>
          </p:cNvSpPr>
          <p:nvPr>
            <p:ph idx="1"/>
          </p:nvPr>
        </p:nvSpPr>
        <p:spPr>
          <a:xfrm>
            <a:off x="251520" y="1600200"/>
            <a:ext cx="8712968" cy="1972816"/>
          </a:xfrm>
        </p:spPr>
        <p:txBody>
          <a:bodyPr>
            <a:normAutofit/>
          </a:bodyPr>
          <a:lstStyle/>
          <a:p>
            <a:pPr>
              <a:spcBef>
                <a:spcPts val="0"/>
              </a:spcBef>
              <a:buNone/>
            </a:pPr>
            <a:r>
              <a:rPr lang="en-IE" sz="2400" dirty="0" smtClean="0">
                <a:solidFill>
                  <a:schemeClr val="bg1"/>
                </a:solidFill>
              </a:rPr>
              <a:t>while (guard condition) {</a:t>
            </a:r>
          </a:p>
          <a:p>
            <a:pPr>
              <a:spcBef>
                <a:spcPts val="0"/>
              </a:spcBef>
              <a:buNone/>
            </a:pPr>
            <a:r>
              <a:rPr lang="en-IE" sz="2400" dirty="0" smtClean="0">
                <a:solidFill>
                  <a:schemeClr val="bg1"/>
                </a:solidFill>
              </a:rPr>
              <a:t>	code to execute while guard is true</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some code after the while loop</a:t>
            </a:r>
          </a:p>
          <a:p>
            <a:pPr>
              <a:spcBef>
                <a:spcPts val="0"/>
              </a:spcBef>
              <a:buNone/>
            </a:pPr>
            <a:endParaRPr lang="en-IE" sz="2400" dirty="0" smtClean="0">
              <a:solidFill>
                <a:schemeClr val="bg1"/>
              </a:solidFill>
            </a:endParaRPr>
          </a:p>
        </p:txBody>
      </p:sp>
      <p:sp>
        <p:nvSpPr>
          <p:cNvPr id="4" name="Content Placeholder 2"/>
          <p:cNvSpPr txBox="1">
            <a:spLocks/>
          </p:cNvSpPr>
          <p:nvPr/>
        </p:nvSpPr>
        <p:spPr>
          <a:xfrm>
            <a:off x="323528" y="3284984"/>
            <a:ext cx="8229600" cy="3717032"/>
          </a:xfrm>
          <a:prstGeom prst="rect">
            <a:avLst/>
          </a:prstGeom>
        </p:spPr>
        <p:txBody>
          <a:bodyPr vert="horz" lIns="91440" tIns="45720" rIns="91440" bIns="45720" rtlCol="0">
            <a:normAutofit lnSpcReduction="10000"/>
          </a:bodyPr>
          <a:lstStyle/>
          <a:p>
            <a:pPr marL="514350" lvl="0" indent="-514350">
              <a:spcBef>
                <a:spcPct val="20000"/>
              </a:spcBef>
              <a:buFont typeface="+mj-lt"/>
              <a:buAutoNum type="arabicPeriod"/>
            </a:pPr>
            <a:r>
              <a:rPr kumimoji="0" lang="en-IE" sz="3200" b="0" i="0" u="none" strike="noStrike" kern="1200" cap="none" spc="0" normalizeH="0" baseline="0" dirty="0" smtClean="0">
                <a:ln>
                  <a:noFill/>
                </a:ln>
                <a:solidFill>
                  <a:schemeClr val="bg1"/>
                </a:solidFill>
                <a:effectLst/>
                <a:uLnTx/>
                <a:uFillTx/>
                <a:latin typeface="+mn-lt"/>
                <a:ea typeface="+mn-ea"/>
                <a:cs typeface="+mn-cs"/>
              </a:rPr>
              <a:t>guard</a:t>
            </a:r>
            <a:r>
              <a:rPr kumimoji="0" lang="en-IE" sz="3200" b="0" i="0" u="none" strike="noStrike" kern="1200" cap="none" spc="0" normalizeH="0" dirty="0" smtClean="0">
                <a:ln>
                  <a:noFill/>
                </a:ln>
                <a:solidFill>
                  <a:schemeClr val="bg1"/>
                </a:solidFill>
                <a:effectLst/>
                <a:uLnTx/>
                <a:uFillTx/>
                <a:latin typeface="+mn-lt"/>
                <a:ea typeface="+mn-ea"/>
                <a:cs typeface="+mn-cs"/>
              </a:rPr>
              <a:t> condition evaluated</a:t>
            </a:r>
          </a:p>
          <a:p>
            <a:pPr marL="514350" lvl="0" indent="-514350">
              <a:spcBef>
                <a:spcPct val="20000"/>
              </a:spcBef>
              <a:buFont typeface="+mj-lt"/>
              <a:buAutoNum type="arabicPeriod"/>
            </a:pPr>
            <a:r>
              <a:rPr lang="en-IE" sz="3200" baseline="0" noProof="0" dirty="0" smtClean="0">
                <a:solidFill>
                  <a:schemeClr val="bg1"/>
                </a:solidFill>
              </a:rPr>
              <a:t>if guard condition</a:t>
            </a:r>
            <a:r>
              <a:rPr lang="en-IE" sz="3200" noProof="0" dirty="0" smtClean="0">
                <a:solidFill>
                  <a:schemeClr val="bg1"/>
                </a:solidFill>
              </a:rPr>
              <a:t> is true, </a:t>
            </a:r>
            <a:r>
              <a:rPr lang="en-IE" sz="3200" noProof="0" dirty="0" err="1" smtClean="0">
                <a:solidFill>
                  <a:schemeClr val="bg1"/>
                </a:solidFill>
              </a:rPr>
              <a:t>goto</a:t>
            </a:r>
            <a:r>
              <a:rPr lang="en-IE" sz="3200" noProof="0" dirty="0" smtClean="0">
                <a:solidFill>
                  <a:schemeClr val="bg1"/>
                </a:solidFill>
              </a:rPr>
              <a:t> step </a:t>
            </a:r>
            <a:r>
              <a:rPr lang="en-IE" sz="3200" dirty="0" smtClean="0">
                <a:solidFill>
                  <a:schemeClr val="bg1"/>
                </a:solidFill>
              </a:rPr>
              <a:t>3</a:t>
            </a:r>
            <a:r>
              <a:rPr lang="en-IE" sz="3200" noProof="0" dirty="0" smtClean="0">
                <a:solidFill>
                  <a:schemeClr val="bg1"/>
                </a:solidFill>
              </a:rPr>
              <a:t>, otherwise, </a:t>
            </a:r>
            <a:r>
              <a:rPr lang="en-IE" sz="3200" noProof="0" dirty="0" err="1" smtClean="0">
                <a:solidFill>
                  <a:schemeClr val="bg1"/>
                </a:solidFill>
              </a:rPr>
              <a:t>goto</a:t>
            </a:r>
            <a:r>
              <a:rPr lang="en-IE" sz="3200" noProof="0" dirty="0" smtClean="0">
                <a:solidFill>
                  <a:schemeClr val="bg1"/>
                </a:solidFill>
              </a:rPr>
              <a:t> step 6</a:t>
            </a:r>
          </a:p>
          <a:p>
            <a:pPr marL="514350" lvl="0" indent="-514350">
              <a:spcBef>
                <a:spcPct val="20000"/>
              </a:spcBef>
              <a:buFont typeface="+mj-lt"/>
              <a:buAutoNum type="arabicPeriod"/>
            </a:pPr>
            <a:r>
              <a:rPr lang="en-IE" sz="3200" dirty="0" smtClean="0">
                <a:solidFill>
                  <a:schemeClr val="bg1"/>
                </a:solidFill>
              </a:rPr>
              <a:t>execute code inside the while loop</a:t>
            </a:r>
            <a:endParaRPr lang="en-IE" sz="3200" noProof="0" dirty="0" smtClean="0">
              <a:solidFill>
                <a:schemeClr val="bg1"/>
              </a:solidFill>
            </a:endParaRPr>
          </a:p>
          <a:p>
            <a:pPr marL="514350" lvl="0" indent="-514350">
              <a:spcBef>
                <a:spcPct val="20000"/>
              </a:spcBef>
              <a:buFont typeface="+mj-lt"/>
              <a:buAutoNum type="arabicPeriod"/>
            </a:pPr>
            <a:r>
              <a:rPr kumimoji="0" lang="en-IE" sz="3200" b="0" i="0" u="none" strike="noStrike" kern="1200" cap="none" spc="0" normalizeH="0" baseline="0" dirty="0" err="1" smtClean="0">
                <a:ln>
                  <a:noFill/>
                </a:ln>
                <a:solidFill>
                  <a:schemeClr val="bg1"/>
                </a:solidFill>
                <a:effectLst/>
                <a:uLnTx/>
                <a:uFillTx/>
                <a:latin typeface="+mn-lt"/>
                <a:ea typeface="+mn-ea"/>
                <a:cs typeface="+mn-cs"/>
              </a:rPr>
              <a:t>goto</a:t>
            </a:r>
            <a:r>
              <a:rPr kumimoji="0" lang="en-IE" sz="3200" b="0" i="0" u="none" strike="noStrike" kern="1200" cap="none" spc="0" normalizeH="0" baseline="0" dirty="0" smtClean="0">
                <a:ln>
                  <a:noFill/>
                </a:ln>
                <a:solidFill>
                  <a:schemeClr val="bg1"/>
                </a:solidFill>
                <a:effectLst/>
                <a:uLnTx/>
                <a:uFillTx/>
                <a:latin typeface="+mn-lt"/>
                <a:ea typeface="+mn-ea"/>
                <a:cs typeface="+mn-cs"/>
              </a:rPr>
              <a:t> step 2</a:t>
            </a:r>
            <a:endParaRPr kumimoji="0" lang="en-IE" sz="3200" b="0" i="0" u="none" strike="noStrike" kern="1200" cap="none" spc="0" normalizeH="0" dirty="0" smtClean="0">
              <a:ln>
                <a:noFill/>
              </a:ln>
              <a:solidFill>
                <a:schemeClr val="bg1"/>
              </a:solidFill>
              <a:effectLst/>
              <a:uLnTx/>
              <a:uFillTx/>
              <a:latin typeface="+mn-lt"/>
              <a:ea typeface="+mn-ea"/>
              <a:cs typeface="+mn-cs"/>
            </a:endParaRPr>
          </a:p>
          <a:p>
            <a:pPr marL="514350" lvl="0" indent="-514350">
              <a:spcBef>
                <a:spcPct val="20000"/>
              </a:spcBef>
              <a:buFont typeface="+mj-lt"/>
              <a:buAutoNum type="arabicPeriod"/>
            </a:pPr>
            <a:r>
              <a:rPr lang="en-IE" sz="3200" dirty="0" smtClean="0">
                <a:solidFill>
                  <a:schemeClr val="bg1"/>
                </a:solidFill>
              </a:rPr>
              <a:t>while loop is finished. Execute whatever code comes after loop</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a:t>
            </a:r>
            <a:endParaRPr lang="en-US" dirty="0">
              <a:solidFill>
                <a:schemeClr val="bg1"/>
              </a:solidFill>
            </a:endParaRPr>
          </a:p>
        </p:txBody>
      </p:sp>
      <p:sp>
        <p:nvSpPr>
          <p:cNvPr id="3" name="Content Placeholder 2"/>
          <p:cNvSpPr>
            <a:spLocks noGrp="1"/>
          </p:cNvSpPr>
          <p:nvPr>
            <p:ph idx="1"/>
          </p:nvPr>
        </p:nvSpPr>
        <p:spPr>
          <a:xfrm>
            <a:off x="251520" y="1600200"/>
            <a:ext cx="8712968" cy="3845024"/>
          </a:xfrm>
        </p:spPr>
        <p:txBody>
          <a:bodyPr>
            <a:normAutofit/>
          </a:bodyPr>
          <a:lstStyle/>
          <a:p>
            <a:pPr>
              <a:spcBef>
                <a:spcPts val="0"/>
              </a:spcBef>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spcBef>
                <a:spcPts val="0"/>
              </a:spcBef>
              <a:buNone/>
            </a:pPr>
            <a:r>
              <a:rPr lang="en-US" sz="2400" dirty="0" err="1" smtClean="0">
                <a:solidFill>
                  <a:schemeClr val="bg1"/>
                </a:solidFill>
              </a:rPr>
              <a:t>int</a:t>
            </a:r>
            <a:r>
              <a:rPr lang="en-US" sz="2400" dirty="0" smtClean="0">
                <a:solidFill>
                  <a:schemeClr val="bg1"/>
                </a:solidFill>
              </a:rPr>
              <a:t> main() {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0; // declare and initialize an integer </a:t>
            </a:r>
            <a:r>
              <a:rPr lang="en-IE" sz="2400" dirty="0" err="1" smtClean="0">
                <a:solidFill>
                  <a:schemeClr val="bg1"/>
                </a:solidFill>
              </a:rPr>
              <a:t>i</a:t>
            </a:r>
            <a:endParaRPr lang="en-IE" sz="2400" dirty="0" smtClean="0">
              <a:solidFill>
                <a:schemeClr val="bg1"/>
              </a:solidFill>
            </a:endParaRPr>
          </a:p>
          <a:p>
            <a:pPr>
              <a:spcBef>
                <a:spcPts val="0"/>
              </a:spcBef>
              <a:buNone/>
            </a:pPr>
            <a:r>
              <a:rPr lang="en-IE" sz="2400" dirty="0" smtClean="0">
                <a:solidFill>
                  <a:schemeClr val="bg1"/>
                </a:solidFill>
              </a:rPr>
              <a:t>	while (</a:t>
            </a:r>
            <a:r>
              <a:rPr lang="en-IE" sz="2400" dirty="0" err="1" smtClean="0">
                <a:solidFill>
                  <a:schemeClr val="bg1"/>
                </a:solidFill>
              </a:rPr>
              <a:t>i</a:t>
            </a:r>
            <a:r>
              <a:rPr lang="en-IE" sz="2400" dirty="0" smtClean="0">
                <a:solidFill>
                  <a:schemeClr val="bg1"/>
                </a:solidFill>
              </a:rPr>
              <a:t> &lt; 5) { // guard: only continue to loop when </a:t>
            </a:r>
            <a:r>
              <a:rPr lang="en-IE" sz="2400" dirty="0" err="1" smtClean="0">
                <a:solidFill>
                  <a:schemeClr val="bg1"/>
                </a:solidFill>
              </a:rPr>
              <a:t>i</a:t>
            </a:r>
            <a:r>
              <a:rPr lang="en-IE" sz="2400" dirty="0" smtClean="0">
                <a:solidFill>
                  <a:schemeClr val="bg1"/>
                </a:solidFill>
              </a:rPr>
              <a:t> is less than 5</a:t>
            </a:r>
          </a:p>
          <a:p>
            <a:pPr>
              <a:spcBef>
                <a:spcPts val="0"/>
              </a:spcBef>
              <a:buNone/>
            </a:pP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increment </a:t>
            </a:r>
            <a:r>
              <a:rPr lang="en-IE" sz="2400" dirty="0" err="1" smtClean="0">
                <a:solidFill>
                  <a:schemeClr val="bg1"/>
                </a:solidFill>
              </a:rPr>
              <a:t>i</a:t>
            </a:r>
            <a:r>
              <a:rPr lang="en-IE" sz="2400" dirty="0" smtClean="0">
                <a:solidFill>
                  <a:schemeClr val="bg1"/>
                </a:solidFill>
              </a:rPr>
              <a:t> (progress towards termination)</a:t>
            </a:r>
            <a:endParaRPr lang="en-US" sz="2400" dirty="0" smtClean="0">
              <a:solidFill>
                <a:schemeClr val="bg1"/>
              </a:solidFill>
            </a:endParaRPr>
          </a:p>
          <a:p>
            <a:pPr>
              <a:spcBef>
                <a:spcPts val="0"/>
              </a:spcBef>
              <a:buNone/>
            </a:pPr>
            <a:r>
              <a:rPr lang="en-US" sz="2400" dirty="0" smtClean="0">
                <a:solidFill>
                  <a:schemeClr val="bg1"/>
                </a:solidFill>
              </a:rPr>
              <a:t>		</a:t>
            </a:r>
            <a:r>
              <a:rPr lang="en-IE" sz="2400" dirty="0" err="1" smtClean="0">
                <a:solidFill>
                  <a:schemeClr val="bg1"/>
                </a:solidFill>
              </a:rPr>
              <a:t>printf</a:t>
            </a:r>
            <a:r>
              <a:rPr lang="en-IE" sz="2400" dirty="0" smtClean="0">
                <a:solidFill>
                  <a:schemeClr val="bg1"/>
                </a:solidFill>
              </a:rPr>
              <a:t>("Number of times in the loop is %d \n",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 // end while scope</a:t>
            </a:r>
            <a:endParaRPr lang="en-US" sz="2400" dirty="0" smtClean="0">
              <a:solidFill>
                <a:schemeClr val="bg1"/>
              </a:solidFill>
            </a:endParaRPr>
          </a:p>
          <a:p>
            <a:pPr>
              <a:spcBef>
                <a:spcPts val="0"/>
              </a:spcBef>
              <a:buNone/>
            </a:pPr>
            <a:r>
              <a:rPr lang="en-US" sz="2400" dirty="0" smtClean="0">
                <a:solidFill>
                  <a:schemeClr val="bg1"/>
                </a:solidFill>
              </a:rPr>
              <a:t>	return 0; </a:t>
            </a:r>
          </a:p>
          <a:p>
            <a:pPr>
              <a:spcBef>
                <a:spcPts val="0"/>
              </a:spcBef>
              <a:buNone/>
            </a:pPr>
            <a:r>
              <a:rPr lang="en-US" sz="2400" dirty="0" smtClean="0">
                <a:solidFill>
                  <a:schemeClr val="bg1"/>
                </a:solidFill>
              </a:rPr>
              <a:t>}</a:t>
            </a:r>
          </a:p>
        </p:txBody>
      </p:sp>
      <p:sp>
        <p:nvSpPr>
          <p:cNvPr id="4" name="Content Placeholder 2"/>
          <p:cNvSpPr txBox="1">
            <a:spLocks/>
          </p:cNvSpPr>
          <p:nvPr/>
        </p:nvSpPr>
        <p:spPr>
          <a:xfrm>
            <a:off x="467544" y="5229200"/>
            <a:ext cx="8229600" cy="136815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beware of infinite loops!</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sentinel value</a:t>
            </a:r>
            <a:endParaRPr lang="en-US" dirty="0">
              <a:solidFill>
                <a:schemeClr val="bg1"/>
              </a:solidFill>
            </a:endParaRPr>
          </a:p>
        </p:txBody>
      </p:sp>
      <p:sp>
        <p:nvSpPr>
          <p:cNvPr id="3" name="Content Placeholder 2"/>
          <p:cNvSpPr>
            <a:spLocks noGrp="1"/>
          </p:cNvSpPr>
          <p:nvPr>
            <p:ph idx="1"/>
          </p:nvPr>
        </p:nvSpPr>
        <p:spPr>
          <a:xfrm>
            <a:off x="251520" y="3328392"/>
            <a:ext cx="8712968" cy="3845024"/>
          </a:xfrm>
        </p:spPr>
        <p:txBody>
          <a:bodyPr>
            <a:normAutofit fontScale="85000" lnSpcReduction="20000"/>
          </a:bodyPr>
          <a:lstStyle/>
          <a:p>
            <a:pPr>
              <a:spcBef>
                <a:spcPts val="0"/>
              </a:spcBef>
              <a:buNone/>
            </a:pPr>
            <a:r>
              <a:rPr lang="en-US" sz="2400" dirty="0" err="1" smtClean="0">
                <a:solidFill>
                  <a:schemeClr val="bg1"/>
                </a:solidFill>
              </a:rPr>
              <a:t>int</a:t>
            </a:r>
            <a:r>
              <a:rPr lang="en-US" sz="2400" dirty="0" smtClean="0">
                <a:solidFill>
                  <a:schemeClr val="bg1"/>
                </a:solidFill>
              </a:rPr>
              <a:t> </a:t>
            </a:r>
            <a:r>
              <a:rPr lang="en-US" sz="2400" dirty="0">
                <a:solidFill>
                  <a:schemeClr val="bg1"/>
                </a:solidFill>
              </a:rPr>
              <a:t>main() {</a:t>
            </a:r>
          </a:p>
          <a:p>
            <a:pPr>
              <a:spcBef>
                <a:spcPts val="0"/>
              </a:spcBef>
              <a:buNone/>
            </a:pPr>
            <a:r>
              <a:rPr lang="en-US" sz="2400" dirty="0">
                <a:solidFill>
                  <a:schemeClr val="bg1"/>
                </a:solidFill>
              </a:rPr>
              <a:t>    </a:t>
            </a:r>
            <a:r>
              <a:rPr lang="en-US" sz="2400" dirty="0" err="1">
                <a:solidFill>
                  <a:schemeClr val="bg1"/>
                </a:solidFill>
              </a:rPr>
              <a:t>int</a:t>
            </a:r>
            <a:r>
              <a:rPr lang="en-US" sz="2400" dirty="0">
                <a:solidFill>
                  <a:schemeClr val="bg1"/>
                </a:solidFill>
              </a:rPr>
              <a:t> </a:t>
            </a:r>
            <a:r>
              <a:rPr lang="en-US" sz="2400" dirty="0" err="1">
                <a:solidFill>
                  <a:schemeClr val="bg1"/>
                </a:solidFill>
              </a:rPr>
              <a:t>user_input</a:t>
            </a:r>
            <a:r>
              <a:rPr lang="en-US" sz="2400" dirty="0">
                <a:solidFill>
                  <a:schemeClr val="bg1"/>
                </a:solidFill>
              </a:rPr>
              <a:t> = 0;</a:t>
            </a:r>
          </a:p>
          <a:p>
            <a:pPr>
              <a:spcBef>
                <a:spcPts val="0"/>
              </a:spcBef>
              <a:buNone/>
            </a:pPr>
            <a:r>
              <a:rPr lang="en-US" sz="2400" dirty="0">
                <a:solidFill>
                  <a:schemeClr val="bg1"/>
                </a:solidFill>
              </a:rPr>
              <a:t>    </a:t>
            </a:r>
            <a:r>
              <a:rPr lang="en-US" sz="2400" dirty="0" err="1">
                <a:solidFill>
                  <a:schemeClr val="bg1"/>
                </a:solidFill>
              </a:rPr>
              <a:t>int</a:t>
            </a:r>
            <a:r>
              <a:rPr lang="en-US" sz="2400" dirty="0">
                <a:solidFill>
                  <a:schemeClr val="bg1"/>
                </a:solidFill>
              </a:rPr>
              <a:t> sum = 0;</a:t>
            </a:r>
          </a:p>
          <a:p>
            <a:pPr>
              <a:spcBef>
                <a:spcPts val="0"/>
              </a:spcBef>
              <a:buNone/>
            </a:pPr>
            <a:r>
              <a:rPr lang="en-US" sz="2400" dirty="0">
                <a:solidFill>
                  <a:schemeClr val="bg1"/>
                </a:solidFill>
              </a:rPr>
              <a:t>    </a:t>
            </a:r>
            <a:r>
              <a:rPr lang="en-US" sz="2400" dirty="0" err="1">
                <a:solidFill>
                  <a:schemeClr val="bg1"/>
                </a:solidFill>
              </a:rPr>
              <a:t>int</a:t>
            </a:r>
            <a:r>
              <a:rPr lang="en-US" sz="2400" dirty="0">
                <a:solidFill>
                  <a:schemeClr val="bg1"/>
                </a:solidFill>
              </a:rPr>
              <a:t> </a:t>
            </a:r>
            <a:r>
              <a:rPr lang="en-US" sz="2400" dirty="0" err="1">
                <a:solidFill>
                  <a:schemeClr val="bg1"/>
                </a:solidFill>
              </a:rPr>
              <a:t>sentinel_value</a:t>
            </a:r>
            <a:r>
              <a:rPr lang="en-US" sz="2400" dirty="0">
                <a:solidFill>
                  <a:schemeClr val="bg1"/>
                </a:solidFill>
              </a:rPr>
              <a:t> = -1;</a:t>
            </a:r>
          </a:p>
          <a:p>
            <a:pPr>
              <a:spcBef>
                <a:spcPts val="0"/>
              </a:spcBef>
              <a:buNone/>
            </a:pPr>
            <a:endParaRPr lang="en-US" sz="2400" dirty="0">
              <a:solidFill>
                <a:schemeClr val="bg1"/>
              </a:solidFill>
            </a:endParaRPr>
          </a:p>
          <a:p>
            <a:pPr>
              <a:spcBef>
                <a:spcPts val="0"/>
              </a:spcBef>
              <a:buNone/>
            </a:pPr>
            <a:r>
              <a:rPr lang="en-US" sz="2400" dirty="0">
                <a:solidFill>
                  <a:schemeClr val="bg1"/>
                </a:solidFill>
              </a:rPr>
              <a:t>    </a:t>
            </a:r>
            <a:r>
              <a:rPr lang="en-US" sz="2400" dirty="0" err="1">
                <a:solidFill>
                  <a:schemeClr val="bg1"/>
                </a:solidFill>
              </a:rPr>
              <a:t>printf</a:t>
            </a:r>
            <a:r>
              <a:rPr lang="en-US" sz="2400" dirty="0">
                <a:solidFill>
                  <a:schemeClr val="bg1"/>
                </a:solidFill>
              </a:rPr>
              <a:t>("Please enter a positive number to be added to the sum" );</a:t>
            </a:r>
          </a:p>
          <a:p>
            <a:pPr>
              <a:spcBef>
                <a:spcPts val="0"/>
              </a:spcBef>
              <a:buNone/>
            </a:pPr>
            <a:r>
              <a:rPr lang="en-US" sz="2400" dirty="0">
                <a:solidFill>
                  <a:schemeClr val="bg1"/>
                </a:solidFill>
              </a:rPr>
              <a:t>    </a:t>
            </a:r>
            <a:r>
              <a:rPr lang="en-US" sz="2400" dirty="0" err="1">
                <a:solidFill>
                  <a:schemeClr val="bg1"/>
                </a:solidFill>
              </a:rPr>
              <a:t>printf</a:t>
            </a:r>
            <a:r>
              <a:rPr lang="en-US" sz="2400" dirty="0">
                <a:solidFill>
                  <a:schemeClr val="bg1"/>
                </a:solidFill>
              </a:rPr>
              <a:t>(" or -1 to quit: ");</a:t>
            </a:r>
          </a:p>
          <a:p>
            <a:pPr>
              <a:spcBef>
                <a:spcPts val="0"/>
              </a:spcBef>
              <a:buNone/>
            </a:pPr>
            <a:r>
              <a:rPr lang="en-US" sz="2400" dirty="0">
                <a:solidFill>
                  <a:schemeClr val="bg1"/>
                </a:solidFill>
              </a:rPr>
              <a:t>    while (</a:t>
            </a:r>
            <a:r>
              <a:rPr lang="en-US" sz="2400" dirty="0" err="1">
                <a:solidFill>
                  <a:schemeClr val="bg1"/>
                </a:solidFill>
              </a:rPr>
              <a:t>user_input</a:t>
            </a:r>
            <a:r>
              <a:rPr lang="en-US" sz="2400" dirty="0">
                <a:solidFill>
                  <a:schemeClr val="bg1"/>
                </a:solidFill>
              </a:rPr>
              <a:t> != </a:t>
            </a:r>
            <a:r>
              <a:rPr lang="en-US" sz="2400" dirty="0" err="1">
                <a:solidFill>
                  <a:schemeClr val="bg1"/>
                </a:solidFill>
              </a:rPr>
              <a:t>sentinel_value</a:t>
            </a:r>
            <a:r>
              <a:rPr lang="en-US" sz="2400" dirty="0">
                <a:solidFill>
                  <a:schemeClr val="bg1"/>
                </a:solidFill>
              </a:rPr>
              <a:t>) {</a:t>
            </a:r>
          </a:p>
          <a:p>
            <a:pPr>
              <a:spcBef>
                <a:spcPts val="0"/>
              </a:spcBef>
              <a:buNone/>
            </a:pPr>
            <a:r>
              <a:rPr lang="en-US" sz="2400" dirty="0">
                <a:solidFill>
                  <a:schemeClr val="bg1"/>
                </a:solidFill>
              </a:rPr>
              <a:t>        sum += </a:t>
            </a:r>
            <a:r>
              <a:rPr lang="en-US" sz="2400" dirty="0" err="1">
                <a:solidFill>
                  <a:schemeClr val="bg1"/>
                </a:solidFill>
              </a:rPr>
              <a:t>user_input</a:t>
            </a:r>
            <a:r>
              <a:rPr lang="en-US" sz="2400" dirty="0">
                <a:solidFill>
                  <a:schemeClr val="bg1"/>
                </a:solidFill>
              </a:rPr>
              <a:t>;</a:t>
            </a:r>
          </a:p>
          <a:p>
            <a:pPr>
              <a:spcBef>
                <a:spcPts val="0"/>
              </a:spcBef>
              <a:buNone/>
            </a:pPr>
            <a:r>
              <a:rPr lang="en-US" sz="2400" dirty="0">
                <a:solidFill>
                  <a:schemeClr val="bg1"/>
                </a:solidFill>
              </a:rPr>
              <a:t>        </a:t>
            </a:r>
            <a:r>
              <a:rPr lang="en-US" sz="2400" dirty="0" err="1">
                <a:solidFill>
                  <a:schemeClr val="bg1"/>
                </a:solidFill>
              </a:rPr>
              <a:t>scanf</a:t>
            </a:r>
            <a:r>
              <a:rPr lang="en-US" sz="2400" dirty="0">
                <a:solidFill>
                  <a:schemeClr val="bg1"/>
                </a:solidFill>
              </a:rPr>
              <a:t>("%d", &amp;</a:t>
            </a:r>
            <a:r>
              <a:rPr lang="en-US" sz="2400" dirty="0" err="1">
                <a:solidFill>
                  <a:schemeClr val="bg1"/>
                </a:solidFill>
              </a:rPr>
              <a:t>user_input</a:t>
            </a:r>
            <a:r>
              <a:rPr lang="en-US" sz="2400" dirty="0">
                <a:solidFill>
                  <a:schemeClr val="bg1"/>
                </a:solidFill>
              </a:rPr>
              <a:t>);</a:t>
            </a:r>
          </a:p>
          <a:p>
            <a:pPr>
              <a:spcBef>
                <a:spcPts val="0"/>
              </a:spcBef>
              <a:buNone/>
            </a:pPr>
            <a:r>
              <a:rPr lang="en-US" sz="2400" dirty="0">
                <a:solidFill>
                  <a:schemeClr val="bg1"/>
                </a:solidFill>
              </a:rPr>
              <a:t>    }</a:t>
            </a:r>
          </a:p>
          <a:p>
            <a:pPr>
              <a:spcBef>
                <a:spcPts val="0"/>
              </a:spcBef>
              <a:buNone/>
            </a:pPr>
            <a:r>
              <a:rPr lang="en-US" sz="2400" dirty="0">
                <a:solidFill>
                  <a:schemeClr val="bg1"/>
                </a:solidFill>
              </a:rPr>
              <a:t>    </a:t>
            </a:r>
            <a:r>
              <a:rPr lang="en-US" sz="2400" dirty="0" err="1">
                <a:solidFill>
                  <a:schemeClr val="bg1"/>
                </a:solidFill>
              </a:rPr>
              <a:t>printf</a:t>
            </a:r>
            <a:r>
              <a:rPr lang="en-US" sz="2400" dirty="0">
                <a:solidFill>
                  <a:schemeClr val="bg1"/>
                </a:solidFill>
              </a:rPr>
              <a:t>("\</a:t>
            </a:r>
            <a:r>
              <a:rPr lang="en-US" sz="2400" dirty="0" err="1">
                <a:solidFill>
                  <a:schemeClr val="bg1"/>
                </a:solidFill>
              </a:rPr>
              <a:t>nSum</a:t>
            </a:r>
            <a:r>
              <a:rPr lang="en-US" sz="2400" dirty="0">
                <a:solidFill>
                  <a:schemeClr val="bg1"/>
                </a:solidFill>
              </a:rPr>
              <a:t>: %d", sum);</a:t>
            </a:r>
          </a:p>
          <a:p>
            <a:pPr>
              <a:spcBef>
                <a:spcPts val="0"/>
              </a:spcBef>
              <a:buNone/>
            </a:pPr>
            <a:r>
              <a:rPr lang="en-US" sz="2400" dirty="0">
                <a:solidFill>
                  <a:schemeClr val="bg1"/>
                </a:solidFill>
              </a:rPr>
              <a:t>    return 0;</a:t>
            </a:r>
          </a:p>
          <a:p>
            <a:pPr>
              <a:spcBef>
                <a:spcPts val="0"/>
              </a:spcBef>
              <a:buNone/>
            </a:pPr>
            <a:r>
              <a:rPr lang="en-US" sz="2400" dirty="0">
                <a:solidFill>
                  <a:schemeClr val="bg1"/>
                </a:solidFill>
              </a:rPr>
              <a:t>}</a:t>
            </a:r>
          </a:p>
        </p:txBody>
      </p:sp>
      <p:sp>
        <p:nvSpPr>
          <p:cNvPr id="4" name="Content Placeholder 2"/>
          <p:cNvSpPr txBox="1">
            <a:spLocks/>
          </p:cNvSpPr>
          <p:nvPr/>
        </p:nvSpPr>
        <p:spPr>
          <a:xfrm>
            <a:off x="467544" y="1196752"/>
            <a:ext cx="8229600" cy="216024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A sentinel is a special value used to guarantee the possible termination of a loop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It is useful when the </a:t>
            </a:r>
            <a:r>
              <a:rPr lang="en-IE" sz="3200" dirty="0" smtClean="0">
                <a:solidFill>
                  <a:schemeClr val="bg1"/>
                </a:solidFill>
              </a:rPr>
              <a:t>number </a:t>
            </a:r>
            <a:r>
              <a:rPr lang="en-IE" sz="3200" dirty="0" smtClean="0">
                <a:solidFill>
                  <a:schemeClr val="bg1"/>
                </a:solidFill>
              </a:rPr>
              <a:t>of </a:t>
            </a:r>
            <a:r>
              <a:rPr lang="en-IE" sz="3200" dirty="0" smtClean="0">
                <a:solidFill>
                  <a:schemeClr val="bg1"/>
                </a:solidFill>
              </a:rPr>
              <a:t>inputs </a:t>
            </a:r>
            <a:r>
              <a:rPr lang="en-IE" sz="3200" dirty="0" smtClean="0">
                <a:solidFill>
                  <a:schemeClr val="bg1"/>
                </a:solidFill>
              </a:rPr>
              <a:t>isn’t known in advance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For example, continue</a:t>
            </a:r>
            <a:r>
              <a:rPr kumimoji="0" lang="en-IE" sz="3200" b="0" i="0" u="none" strike="noStrike" kern="1200" cap="none" spc="0" normalizeH="0" noProof="0" dirty="0" smtClean="0">
                <a:ln>
                  <a:noFill/>
                </a:ln>
                <a:solidFill>
                  <a:schemeClr val="bg1"/>
                </a:solidFill>
                <a:effectLst/>
                <a:uLnTx/>
                <a:uFillTx/>
                <a:latin typeface="+mn-lt"/>
                <a:ea typeface="+mn-ea"/>
                <a:cs typeface="+mn-cs"/>
              </a:rPr>
              <a:t> adding numbers until the sentinel value is entered</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9983425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 exercise 1</a:t>
            </a:r>
            <a:endParaRPr lang="en-US" dirty="0">
              <a:solidFill>
                <a:schemeClr val="bg1"/>
              </a:solidFill>
            </a:endParaRPr>
          </a:p>
        </p:txBody>
      </p:sp>
      <p:sp>
        <p:nvSpPr>
          <p:cNvPr id="4" name="Content Placeholder 2"/>
          <p:cNvSpPr txBox="1">
            <a:spLocks/>
          </p:cNvSpPr>
          <p:nvPr/>
        </p:nvSpPr>
        <p:spPr>
          <a:xfrm>
            <a:off x="395536" y="1484784"/>
            <a:ext cx="822960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Using a while loop, output</a:t>
            </a:r>
            <a:r>
              <a:rPr kumimoji="0" lang="en-IE" sz="3200" b="0" i="0" u="none" strike="noStrike" kern="1200" cap="none" spc="0" normalizeH="0" noProof="0" dirty="0" smtClean="0">
                <a:ln>
                  <a:noFill/>
                </a:ln>
                <a:solidFill>
                  <a:schemeClr val="bg1"/>
                </a:solidFill>
                <a:effectLst/>
                <a:uLnTx/>
                <a:uFillTx/>
                <a:latin typeface="+mn-lt"/>
                <a:ea typeface="+mn-ea"/>
                <a:cs typeface="+mn-cs"/>
              </a:rPr>
              <a:t> all multiples of 5 than are less than 100 and greater than 0 e.g. 5, 10, 15, …, 90, 95</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 exercise 1 solution</a:t>
            </a:r>
            <a:endParaRPr lang="en-US" dirty="0">
              <a:solidFill>
                <a:schemeClr val="bg1"/>
              </a:solidFill>
            </a:endParaRPr>
          </a:p>
        </p:txBody>
      </p:sp>
      <p:sp>
        <p:nvSpPr>
          <p:cNvPr id="3" name="Content Placeholder 2"/>
          <p:cNvSpPr>
            <a:spLocks noGrp="1"/>
          </p:cNvSpPr>
          <p:nvPr>
            <p:ph idx="1"/>
          </p:nvPr>
        </p:nvSpPr>
        <p:spPr>
          <a:xfrm>
            <a:off x="251520" y="1600200"/>
            <a:ext cx="8712968" cy="3845024"/>
          </a:xfrm>
        </p:spPr>
        <p:txBody>
          <a:bodyPr>
            <a:normAutofit fontScale="92500" lnSpcReduction="1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multiple_of_five</a:t>
            </a:r>
            <a:r>
              <a:rPr lang="en-IE" sz="2400" dirty="0" smtClean="0">
                <a:solidFill>
                  <a:schemeClr val="bg1"/>
                </a:solidFill>
              </a:rPr>
              <a:t> = 5;</a:t>
            </a:r>
          </a:p>
          <a:p>
            <a:pPr>
              <a:spcBef>
                <a:spcPts val="0"/>
              </a:spcBef>
              <a:buNone/>
            </a:pPr>
            <a:r>
              <a:rPr lang="en-IE" sz="2400" dirty="0" smtClean="0">
                <a:solidFill>
                  <a:schemeClr val="bg1"/>
                </a:solidFill>
              </a:rPr>
              <a:t>    while (</a:t>
            </a:r>
            <a:r>
              <a:rPr lang="en-IE" sz="2400" dirty="0" err="1" smtClean="0">
                <a:solidFill>
                  <a:schemeClr val="bg1"/>
                </a:solidFill>
              </a:rPr>
              <a:t>multiple_of_five</a:t>
            </a:r>
            <a:r>
              <a:rPr lang="en-IE" sz="2400" dirty="0" smtClean="0">
                <a:solidFill>
                  <a:schemeClr val="bg1"/>
                </a:solidFill>
              </a:rPr>
              <a:t> &lt; 100)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multiple_of_five</a:t>
            </a:r>
            <a:r>
              <a:rPr lang="en-IE" sz="2400" dirty="0" smtClean="0">
                <a:solidFill>
                  <a:schemeClr val="bg1"/>
                </a:solidFill>
              </a:rPr>
              <a:t>: %d \n", </a:t>
            </a:r>
            <a:r>
              <a:rPr lang="en-IE" sz="2400" dirty="0" err="1" smtClean="0">
                <a:solidFill>
                  <a:schemeClr val="bg1"/>
                </a:solidFill>
              </a:rPr>
              <a:t>multiple_of_five</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multiple_of_five</a:t>
            </a:r>
            <a:r>
              <a:rPr lang="en-IE" sz="2400" dirty="0" smtClean="0">
                <a:solidFill>
                  <a:schemeClr val="bg1"/>
                </a:solidFill>
              </a:rPr>
              <a:t> += 5;</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 exercise 2</a:t>
            </a:r>
            <a:endParaRPr lang="en-US" dirty="0">
              <a:solidFill>
                <a:schemeClr val="bg1"/>
              </a:solidFill>
            </a:endParaRPr>
          </a:p>
        </p:txBody>
      </p:sp>
      <p:sp>
        <p:nvSpPr>
          <p:cNvPr id="4" name="Content Placeholder 2"/>
          <p:cNvSpPr txBox="1">
            <a:spLocks/>
          </p:cNvSpPr>
          <p:nvPr/>
        </p:nvSpPr>
        <p:spPr>
          <a:xfrm>
            <a:off x="395536" y="1484784"/>
            <a:ext cx="822960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The user must guess the secret number of your choosing. Ask the user to input a number from 1 to 10 as their guess. If they guessed incorrectly, tell them they are wrong. If they guessed correctly,</a:t>
            </a:r>
            <a:r>
              <a:rPr kumimoji="0" lang="en-IE" sz="3200" b="0" i="0" u="none" strike="noStrike" kern="1200" cap="none" spc="0" normalizeH="0" noProof="0" dirty="0" smtClean="0">
                <a:ln>
                  <a:noFill/>
                </a:ln>
                <a:solidFill>
                  <a:schemeClr val="bg1"/>
                </a:solidFill>
                <a:effectLst/>
                <a:uLnTx/>
                <a:uFillTx/>
                <a:latin typeface="+mn-lt"/>
                <a:ea typeface="+mn-ea"/>
                <a:cs typeface="+mn-cs"/>
              </a:rPr>
              <a:t> tell them they are right and end the </a:t>
            </a:r>
            <a:r>
              <a:rPr lang="en-IE" sz="3200" dirty="0" smtClean="0">
                <a:solidFill>
                  <a:schemeClr val="bg1"/>
                </a:solidFill>
              </a:rPr>
              <a:t>loop.</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Second generation advantages (over first)</a:t>
            </a:r>
          </a:p>
          <a:p>
            <a:pPr lvl="1"/>
            <a:r>
              <a:rPr lang="en-IE" dirty="0" smtClean="0">
                <a:solidFill>
                  <a:schemeClr val="bg1"/>
                </a:solidFill>
              </a:rPr>
              <a:t>using languages making it easier to understand</a:t>
            </a:r>
          </a:p>
          <a:p>
            <a:r>
              <a:rPr lang="en-IE" dirty="0" smtClean="0">
                <a:solidFill>
                  <a:schemeClr val="bg1"/>
                </a:solidFill>
              </a:rPr>
              <a:t>Second generation disadvantages</a:t>
            </a:r>
          </a:p>
          <a:p>
            <a:pPr lvl="1"/>
            <a:r>
              <a:rPr lang="en-IE" dirty="0" smtClean="0">
                <a:solidFill>
                  <a:schemeClr val="bg1"/>
                </a:solidFill>
              </a:rPr>
              <a:t>very difficult to program</a:t>
            </a:r>
          </a:p>
          <a:p>
            <a:pPr lvl="1"/>
            <a:r>
              <a:rPr lang="en-IE" dirty="0" smtClean="0">
                <a:solidFill>
                  <a:schemeClr val="bg1"/>
                </a:solidFill>
              </a:rPr>
              <a:t>barely readable (and therefore </a:t>
            </a:r>
            <a:r>
              <a:rPr lang="en-IE" dirty="0" err="1" smtClean="0">
                <a:solidFill>
                  <a:schemeClr val="bg1"/>
                </a:solidFill>
              </a:rPr>
              <a:t>unmaintainable</a:t>
            </a:r>
            <a:r>
              <a:rPr lang="en-IE" dirty="0" smtClean="0">
                <a:solidFill>
                  <a:schemeClr val="bg1"/>
                </a:solidFill>
              </a:rPr>
              <a:t>)</a:t>
            </a:r>
          </a:p>
          <a:p>
            <a:pPr lvl="1"/>
            <a:r>
              <a:rPr lang="en-IE" dirty="0" smtClean="0">
                <a:solidFill>
                  <a:schemeClr val="bg1"/>
                </a:solidFill>
              </a:rPr>
              <a:t>specific to CPU</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 exercise 2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92500" lnSpcReduction="1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guess;</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secret_number</a:t>
            </a:r>
            <a:r>
              <a:rPr lang="en-IE" sz="2400" dirty="0" smtClean="0">
                <a:solidFill>
                  <a:schemeClr val="bg1"/>
                </a:solidFill>
              </a:rPr>
              <a:t> = 5; // could have been 1 to 10</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("Guess my number from 1 to 10: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&amp;guess);</a:t>
            </a:r>
          </a:p>
          <a:p>
            <a:pPr>
              <a:spcBef>
                <a:spcPts val="0"/>
              </a:spcBef>
              <a:buNone/>
            </a:pPr>
            <a:r>
              <a:rPr lang="en-IE" sz="2400" dirty="0" smtClean="0">
                <a:solidFill>
                  <a:schemeClr val="bg1"/>
                </a:solidFill>
              </a:rPr>
              <a:t>    while (guess != </a:t>
            </a:r>
            <a:r>
              <a:rPr lang="en-IE" sz="2400" dirty="0" err="1" smtClean="0">
                <a:solidFill>
                  <a:schemeClr val="bg1"/>
                </a:solidFill>
              </a:rPr>
              <a:t>secret_number</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nWrong</a:t>
            </a:r>
            <a:r>
              <a:rPr lang="en-IE" sz="2400" dirty="0" smtClean="0">
                <a:solidFill>
                  <a:schemeClr val="bg1"/>
                </a:solidFill>
              </a:rPr>
              <a:t>! Guess again: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&amp;guess);</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nYou</a:t>
            </a:r>
            <a:r>
              <a:rPr lang="en-IE" sz="2400" dirty="0" smtClean="0">
                <a:solidFill>
                  <a:schemeClr val="bg1"/>
                </a:solidFill>
              </a:rPr>
              <a:t> guessed correctly!");</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 exercise 3</a:t>
            </a:r>
            <a:endParaRPr lang="en-US" dirty="0">
              <a:solidFill>
                <a:schemeClr val="bg1"/>
              </a:solidFill>
            </a:endParaRPr>
          </a:p>
        </p:txBody>
      </p:sp>
      <p:sp>
        <p:nvSpPr>
          <p:cNvPr id="4" name="Content Placeholder 2"/>
          <p:cNvSpPr txBox="1">
            <a:spLocks/>
          </p:cNvSpPr>
          <p:nvPr/>
        </p:nvSpPr>
        <p:spPr>
          <a:xfrm>
            <a:off x="395536" y="1484784"/>
            <a:ext cx="822960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using a while loop, take 5 numbers from the user and output their sum</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 exercise 3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925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sum = 0;</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numeric_input</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num_inputs_taken</a:t>
            </a:r>
            <a:r>
              <a:rPr lang="en-IE" sz="2400" dirty="0" smtClean="0">
                <a:solidFill>
                  <a:schemeClr val="bg1"/>
                </a:solidFill>
              </a:rPr>
              <a:t> = 0;</a:t>
            </a:r>
          </a:p>
          <a:p>
            <a:pPr>
              <a:spcBef>
                <a:spcPts val="0"/>
              </a:spcBef>
              <a:buNone/>
            </a:pPr>
            <a:r>
              <a:rPr lang="en-IE" sz="2400" dirty="0" smtClean="0">
                <a:solidFill>
                  <a:schemeClr val="bg1"/>
                </a:solidFill>
              </a:rPr>
              <a:t>    while (</a:t>
            </a:r>
            <a:r>
              <a:rPr lang="en-IE" sz="2400" dirty="0" err="1" smtClean="0">
                <a:solidFill>
                  <a:schemeClr val="bg1"/>
                </a:solidFill>
              </a:rPr>
              <a:t>num_inputs_taken</a:t>
            </a:r>
            <a:r>
              <a:rPr lang="en-IE" sz="2400" dirty="0" smtClean="0">
                <a:solidFill>
                  <a:schemeClr val="bg1"/>
                </a:solidFill>
              </a:rPr>
              <a:t> &lt; 5)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nPlease</a:t>
            </a:r>
            <a:r>
              <a:rPr lang="en-IE" sz="2400" dirty="0" smtClean="0">
                <a:solidFill>
                  <a:schemeClr val="bg1"/>
                </a:solidFill>
              </a:rPr>
              <a:t> input a number: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numeric_input</a:t>
            </a:r>
            <a:r>
              <a:rPr lang="en-IE" sz="2400" dirty="0" smtClean="0">
                <a:solidFill>
                  <a:schemeClr val="bg1"/>
                </a:solidFill>
              </a:rPr>
              <a:t>);</a:t>
            </a:r>
          </a:p>
          <a:p>
            <a:pPr>
              <a:spcBef>
                <a:spcPts val="0"/>
              </a:spcBef>
              <a:buNone/>
            </a:pPr>
            <a:r>
              <a:rPr lang="en-IE" sz="2400" dirty="0" smtClean="0">
                <a:solidFill>
                  <a:schemeClr val="bg1"/>
                </a:solidFill>
              </a:rPr>
              <a:t>        sum += </a:t>
            </a:r>
            <a:r>
              <a:rPr lang="en-IE" sz="2400" dirty="0" err="1" smtClean="0">
                <a:solidFill>
                  <a:schemeClr val="bg1"/>
                </a:solidFill>
              </a:rPr>
              <a:t>numeric_input</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num_inputs_taken</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nThe</a:t>
            </a:r>
            <a:r>
              <a:rPr lang="en-IE" sz="2400" dirty="0" smtClean="0">
                <a:solidFill>
                  <a:schemeClr val="bg1"/>
                </a:solidFill>
              </a:rPr>
              <a:t> sum of the five numbers is: %d", sum);</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 exercise 4</a:t>
            </a:r>
            <a:endParaRPr lang="en-US" dirty="0">
              <a:solidFill>
                <a:schemeClr val="bg1"/>
              </a:solidFill>
            </a:endParaRPr>
          </a:p>
        </p:txBody>
      </p:sp>
      <p:sp>
        <p:nvSpPr>
          <p:cNvPr id="4" name="Content Placeholder 2"/>
          <p:cNvSpPr txBox="1">
            <a:spLocks/>
          </p:cNvSpPr>
          <p:nvPr/>
        </p:nvSpPr>
        <p:spPr>
          <a:xfrm>
            <a:off x="395536" y="1484784"/>
            <a:ext cx="822960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using a while loop, </a:t>
            </a:r>
            <a:r>
              <a:rPr lang="en-IE" sz="3200" noProof="0" dirty="0" smtClean="0">
                <a:solidFill>
                  <a:schemeClr val="bg1"/>
                </a:solidFill>
              </a:rPr>
              <a:t>keep taking numbers until the sum is greater than 99.</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while loop exercise 4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92500" lnSpcReduction="1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sum = 0;</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numeric_input</a:t>
            </a:r>
            <a:r>
              <a:rPr lang="en-IE" sz="2400" dirty="0" smtClean="0">
                <a:solidFill>
                  <a:schemeClr val="bg1"/>
                </a:solidFill>
              </a:rPr>
              <a:t>;</a:t>
            </a:r>
          </a:p>
          <a:p>
            <a:pPr>
              <a:spcBef>
                <a:spcPts val="0"/>
              </a:spcBef>
              <a:buNone/>
            </a:pPr>
            <a:r>
              <a:rPr lang="en-IE" sz="2400" dirty="0" smtClean="0">
                <a:solidFill>
                  <a:schemeClr val="bg1"/>
                </a:solidFill>
              </a:rPr>
              <a:t>    while (sum &lt; 100)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nPlease</a:t>
            </a:r>
            <a:r>
              <a:rPr lang="en-IE" sz="2400" dirty="0" smtClean="0">
                <a:solidFill>
                  <a:schemeClr val="bg1"/>
                </a:solidFill>
              </a:rPr>
              <a:t> input a number: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numeric_input</a:t>
            </a:r>
            <a:r>
              <a:rPr lang="en-IE" sz="2400" dirty="0" smtClean="0">
                <a:solidFill>
                  <a:schemeClr val="bg1"/>
                </a:solidFill>
              </a:rPr>
              <a:t>);</a:t>
            </a:r>
          </a:p>
          <a:p>
            <a:pPr>
              <a:spcBef>
                <a:spcPts val="0"/>
              </a:spcBef>
              <a:buNone/>
            </a:pPr>
            <a:r>
              <a:rPr lang="en-IE" sz="2400" dirty="0" smtClean="0">
                <a:solidFill>
                  <a:schemeClr val="bg1"/>
                </a:solidFill>
              </a:rPr>
              <a:t>        sum += </a:t>
            </a:r>
            <a:r>
              <a:rPr lang="en-IE" sz="2400" dirty="0" err="1" smtClean="0">
                <a:solidFill>
                  <a:schemeClr val="bg1"/>
                </a:solidFill>
              </a:rPr>
              <a:t>numeric_input</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nThe</a:t>
            </a:r>
            <a:r>
              <a:rPr lang="en-IE" sz="2400" dirty="0" smtClean="0">
                <a:solidFill>
                  <a:schemeClr val="bg1"/>
                </a:solidFill>
              </a:rPr>
              <a:t> sum of all of the numbers is: %d", sum);</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top-down development</a:t>
            </a:r>
            <a:endParaRPr lang="en-US" dirty="0">
              <a:solidFill>
                <a:schemeClr val="bg1"/>
              </a:solidFill>
            </a:endParaRPr>
          </a:p>
        </p:txBody>
      </p:sp>
      <p:sp>
        <p:nvSpPr>
          <p:cNvPr id="4" name="Content Placeholder 2"/>
          <p:cNvSpPr txBox="1">
            <a:spLocks/>
          </p:cNvSpPr>
          <p:nvPr/>
        </p:nvSpPr>
        <p:spPr>
          <a:xfrm>
            <a:off x="395536" y="1484784"/>
            <a:ext cx="8229600" cy="4896544"/>
          </a:xfrm>
          <a:prstGeom prst="rect">
            <a:avLst/>
          </a:prstGeom>
        </p:spPr>
        <p:txBody>
          <a:bodyPr vert="horz" lIns="91440" tIns="45720" rIns="91440" bIns="45720" rtlCol="0">
            <a:normAutofit lnSpcReduction="10000"/>
          </a:bodyPr>
          <a:lstStyle/>
          <a:p>
            <a:pPr marL="342900" lvl="0" indent="-342900">
              <a:spcBef>
                <a:spcPct val="20000"/>
              </a:spcBef>
              <a:buFont typeface="Arial" pitchFamily="34" charset="0"/>
              <a:buChar char="•"/>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s</a:t>
            </a:r>
            <a:r>
              <a:rPr lang="en-GB" sz="3200" dirty="0" smtClean="0">
                <a:solidFill>
                  <a:schemeClr val="bg1"/>
                </a:solidFill>
              </a:rPr>
              <a:t>tarts </a:t>
            </a:r>
            <a:r>
              <a:rPr lang="en-GB" sz="3200" dirty="0">
                <a:solidFill>
                  <a:schemeClr val="bg1"/>
                </a:solidFill>
              </a:rPr>
              <a:t>with </a:t>
            </a:r>
            <a:r>
              <a:rPr lang="en-GB" sz="3200" dirty="0" smtClean="0">
                <a:solidFill>
                  <a:schemeClr val="bg1"/>
                </a:solidFill>
              </a:rPr>
              <a:t>an overview concept of a system</a:t>
            </a:r>
          </a:p>
          <a:p>
            <a:pPr marL="342900" lvl="0" indent="-342900">
              <a:spcBef>
                <a:spcPct val="20000"/>
              </a:spcBef>
              <a:buFont typeface="Arial" pitchFamily="34" charset="0"/>
              <a:buChar char="•"/>
              <a:defRPr/>
            </a:pPr>
            <a:r>
              <a:rPr lang="en-GB" sz="3200" dirty="0" smtClean="0">
                <a:solidFill>
                  <a:schemeClr val="bg1"/>
                </a:solidFill>
              </a:rPr>
              <a:t>concept </a:t>
            </a:r>
            <a:r>
              <a:rPr lang="en-GB" sz="3200" dirty="0">
                <a:solidFill>
                  <a:schemeClr val="bg1"/>
                </a:solidFill>
              </a:rPr>
              <a:t>is continually decomposed in less abstract, more refined </a:t>
            </a:r>
            <a:r>
              <a:rPr lang="en-GB" sz="3200" dirty="0" smtClean="0">
                <a:solidFill>
                  <a:schemeClr val="bg1"/>
                </a:solidFill>
              </a:rPr>
              <a:t>concepts</a:t>
            </a:r>
          </a:p>
          <a:p>
            <a:pPr marL="342900" lvl="0" indent="-342900">
              <a:spcBef>
                <a:spcPct val="20000"/>
              </a:spcBef>
              <a:buFont typeface="Arial" pitchFamily="34" charset="0"/>
              <a:buChar char="•"/>
              <a:defRPr/>
            </a:pPr>
            <a:r>
              <a:rPr lang="en-GB" sz="3200" dirty="0" smtClean="0">
                <a:solidFill>
                  <a:schemeClr val="bg1"/>
                </a:solidFill>
              </a:rPr>
              <a:t>Refining and decomposition continues the </a:t>
            </a:r>
            <a:r>
              <a:rPr lang="en-GB" sz="3200" dirty="0">
                <a:solidFill>
                  <a:schemeClr val="bg1"/>
                </a:solidFill>
              </a:rPr>
              <a:t>concept no longer needs </a:t>
            </a:r>
            <a:r>
              <a:rPr lang="en-GB" sz="3200" dirty="0" smtClean="0">
                <a:solidFill>
                  <a:schemeClr val="bg1"/>
                </a:solidFill>
              </a:rPr>
              <a:t>refinement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In computer programming, this point is usually the level of a single function (later)</a:t>
            </a:r>
            <a:endParaRPr lang="en-IE" sz="3200" dirty="0" smtClean="0">
              <a:solidFill>
                <a:schemeClr val="bg1"/>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promotes modular development and helps designer to consider system constraints sooner</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top-down example</a:t>
            </a:r>
            <a:endParaRPr lang="en-US" dirty="0">
              <a:solidFill>
                <a:schemeClr val="bg1"/>
              </a:solidFill>
            </a:endParaRPr>
          </a:p>
        </p:txBody>
      </p:sp>
      <p:sp>
        <p:nvSpPr>
          <p:cNvPr id="4" name="Content Placeholder 2"/>
          <p:cNvSpPr txBox="1">
            <a:spLocks/>
          </p:cNvSpPr>
          <p:nvPr/>
        </p:nvSpPr>
        <p:spPr>
          <a:xfrm>
            <a:off x="395536" y="1484784"/>
            <a:ext cx="8229600" cy="4896544"/>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IDE</a:t>
            </a:r>
            <a:endParaRPr lang="en-IE" sz="2800" dirty="0" smtClean="0">
              <a:solidFill>
                <a:schemeClr val="bg1"/>
              </a:solidFill>
            </a:endParaRPr>
          </a:p>
          <a:p>
            <a:pPr marL="800100" lvl="1" indent="-342900">
              <a:spcBef>
                <a:spcPct val="20000"/>
              </a:spcBef>
              <a:buFont typeface="Arial" pitchFamily="34" charset="0"/>
              <a:buChar char="•"/>
              <a:defRPr/>
            </a:pPr>
            <a:r>
              <a:rPr lang="en-IE" sz="3200" dirty="0" smtClean="0">
                <a:solidFill>
                  <a:schemeClr val="bg1"/>
                </a:solidFill>
              </a:rPr>
              <a:t>settings</a:t>
            </a:r>
          </a:p>
          <a:p>
            <a:pPr marL="800100" lvl="1" indent="-342900">
              <a:spcBef>
                <a:spcPct val="20000"/>
              </a:spcBef>
              <a:buFont typeface="Arial" pitchFamily="34" charset="0"/>
              <a:buChar char="•"/>
              <a:defRPr/>
            </a:pPr>
            <a:r>
              <a:rPr lang="en-IE" sz="3200" dirty="0" err="1" smtClean="0">
                <a:solidFill>
                  <a:schemeClr val="bg1"/>
                </a:solidFill>
              </a:rPr>
              <a:t>plugin</a:t>
            </a:r>
            <a:r>
              <a:rPr lang="en-IE" sz="3200" dirty="0" smtClean="0">
                <a:solidFill>
                  <a:schemeClr val="bg1"/>
                </a:solidFill>
              </a:rPr>
              <a:t> system</a:t>
            </a:r>
          </a:p>
          <a:p>
            <a:pPr marL="800100" lvl="1" indent="-342900">
              <a:spcBef>
                <a:spcPct val="20000"/>
              </a:spcBef>
              <a:buFont typeface="Arial" pitchFamily="34" charset="0"/>
              <a:buChar char="•"/>
              <a:defRPr/>
            </a:pPr>
            <a:r>
              <a:rPr lang="en-IE" sz="3200" dirty="0" smtClean="0">
                <a:solidFill>
                  <a:schemeClr val="bg1"/>
                </a:solidFill>
              </a:rPr>
              <a:t>bookmark </a:t>
            </a:r>
            <a:r>
              <a:rPr lang="en-IE" sz="3200" dirty="0" smtClean="0">
                <a:solidFill>
                  <a:schemeClr val="bg1"/>
                </a:solidFill>
              </a:rPr>
              <a:t>manager</a:t>
            </a:r>
          </a:p>
          <a:p>
            <a:pPr marL="800100" lvl="1" indent="-342900">
              <a:spcBef>
                <a:spcPct val="20000"/>
              </a:spcBef>
              <a:buFont typeface="Arial" pitchFamily="34" charset="0"/>
              <a:buChar char="•"/>
              <a:defRPr/>
            </a:pPr>
            <a:r>
              <a:rPr lang="en-IE" sz="3200" dirty="0" smtClean="0">
                <a:solidFill>
                  <a:schemeClr val="bg1"/>
                </a:solidFill>
              </a:rPr>
              <a:t>…</a:t>
            </a:r>
            <a:endParaRPr lang="en-IE" sz="3200" dirty="0" smtClean="0">
              <a:solidFill>
                <a:schemeClr val="bg1"/>
              </a:solidFill>
            </a:endParaRPr>
          </a:p>
          <a:p>
            <a:pPr marL="800100" lvl="1" indent="-342900">
              <a:spcBef>
                <a:spcPct val="20000"/>
              </a:spcBef>
              <a:buFont typeface="Arial" pitchFamily="34" charset="0"/>
              <a:buChar char="•"/>
              <a:defRPr/>
            </a:pPr>
            <a:r>
              <a:rPr lang="en-IE" sz="3200" dirty="0" smtClean="0">
                <a:solidFill>
                  <a:schemeClr val="bg1"/>
                </a:solidFill>
              </a:rPr>
              <a:t>UI</a:t>
            </a:r>
          </a:p>
          <a:p>
            <a:pPr marL="1257300" lvl="2" indent="-342900">
              <a:spcBef>
                <a:spcPct val="20000"/>
              </a:spcBef>
              <a:buFont typeface="Arial" pitchFamily="34" charset="0"/>
              <a:buChar char="•"/>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text </a:t>
            </a:r>
            <a:r>
              <a:rPr kumimoji="0" lang="en-IE" sz="3200" b="0" i="0" u="none" strike="noStrike" kern="1200" cap="none" spc="0" normalizeH="0" baseline="0" noProof="0" dirty="0" smtClean="0">
                <a:ln>
                  <a:noFill/>
                </a:ln>
                <a:solidFill>
                  <a:schemeClr val="bg1"/>
                </a:solidFill>
                <a:effectLst/>
                <a:uLnTx/>
                <a:uFillTx/>
                <a:latin typeface="+mn-lt"/>
                <a:ea typeface="+mn-ea"/>
                <a:cs typeface="+mn-cs"/>
              </a:rPr>
              <a:t>editor</a:t>
            </a:r>
          </a:p>
          <a:p>
            <a:pPr marL="1714500" lvl="3" indent="-342900">
              <a:spcBef>
                <a:spcPct val="20000"/>
              </a:spcBef>
              <a:buFont typeface="Arial" pitchFamily="34" charset="0"/>
              <a:buChar char="•"/>
              <a:defRPr/>
            </a:pPr>
            <a:r>
              <a:rPr lang="en-IE" sz="3200" dirty="0" smtClean="0">
                <a:solidFill>
                  <a:schemeClr val="bg1"/>
                </a:solidFill>
              </a:rPr>
              <a:t>syntax highlighter</a:t>
            </a:r>
          </a:p>
          <a:p>
            <a:pPr marL="1714500" lvl="3" indent="-342900">
              <a:spcBef>
                <a:spcPct val="20000"/>
              </a:spcBef>
              <a:buFont typeface="Arial" pitchFamily="34" charset="0"/>
              <a:buChar char="•"/>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a:p>
            <a:pPr marL="1257300" lvl="2" indent="-342900">
              <a:spcBef>
                <a:spcPct val="20000"/>
              </a:spcBef>
              <a:buFont typeface="Arial" pitchFamily="34" charset="0"/>
              <a:buChar char="•"/>
              <a:defRPr/>
            </a:pPr>
            <a:r>
              <a:rPr lang="en-IE" sz="3200" dirty="0" smtClean="0">
                <a:solidFill>
                  <a:schemeClr val="bg1"/>
                </a:solidFill>
              </a:rPr>
              <a:t>project explorer</a:t>
            </a:r>
          </a:p>
          <a:p>
            <a:pPr marL="1257300" lvl="2" indent="-342900">
              <a:spcBef>
                <a:spcPct val="20000"/>
              </a:spcBef>
              <a:buFont typeface="Arial" pitchFamily="34" charset="0"/>
              <a:buChar char="•"/>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build </a:t>
            </a:r>
            <a:r>
              <a:rPr kumimoji="0" lang="en-IE" sz="3200" b="0" i="0" u="none" strike="noStrike" kern="1200" cap="none" spc="0" normalizeH="0" baseline="0" noProof="0" dirty="0" smtClean="0">
                <a:ln>
                  <a:noFill/>
                </a:ln>
                <a:solidFill>
                  <a:schemeClr val="bg1"/>
                </a:solidFill>
                <a:effectLst/>
                <a:uLnTx/>
                <a:uFillTx/>
                <a:latin typeface="+mn-lt"/>
                <a:ea typeface="+mn-ea"/>
                <a:cs typeface="+mn-cs"/>
              </a:rPr>
              <a:t>output</a:t>
            </a:r>
          </a:p>
          <a:p>
            <a:pPr marL="1257300" lvl="2" indent="-342900">
              <a:spcBef>
                <a:spcPct val="20000"/>
              </a:spcBef>
              <a:buFont typeface="Arial" pitchFamily="34" charset="0"/>
              <a:buChar char="•"/>
              <a:defRPr/>
            </a:pPr>
            <a:r>
              <a:rPr lang="en-IE" sz="3200" dirty="0" smtClean="0">
                <a:solidFill>
                  <a:schemeClr val="bg1"/>
                </a:solidFill>
              </a:rPr>
              <a: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standard </a:t>
            </a:r>
            <a:r>
              <a:rPr lang="en-IE" dirty="0" err="1" smtClean="0">
                <a:solidFill>
                  <a:schemeClr val="bg1"/>
                </a:solidFill>
              </a:rPr>
              <a:t>boolean</a:t>
            </a:r>
            <a:endParaRPr lang="en-US" dirty="0">
              <a:solidFill>
                <a:schemeClr val="bg1"/>
              </a:solidFill>
            </a:endParaRPr>
          </a:p>
        </p:txBody>
      </p:sp>
      <p:sp>
        <p:nvSpPr>
          <p:cNvPr id="4" name="Content Placeholder 2"/>
          <p:cNvSpPr txBox="1">
            <a:spLocks/>
          </p:cNvSpPr>
          <p:nvPr/>
        </p:nvSpPr>
        <p:spPr>
          <a:xfrm>
            <a:off x="395536" y="1196752"/>
            <a:ext cx="8229600" cy="48965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C doesn’t have a primitive </a:t>
            </a:r>
            <a:r>
              <a:rPr kumimoji="0" lang="en-IE" sz="3200" b="0" i="0" u="none" strike="noStrike" kern="1200" cap="none" spc="0" normalizeH="0" baseline="0" noProof="0" dirty="0" err="1" smtClean="0">
                <a:ln>
                  <a:noFill/>
                </a:ln>
                <a:solidFill>
                  <a:schemeClr val="bg1"/>
                </a:solidFill>
                <a:effectLst/>
                <a:uLnTx/>
                <a:uFillTx/>
                <a:latin typeface="+mn-lt"/>
                <a:ea typeface="+mn-ea"/>
                <a:cs typeface="+mn-cs"/>
              </a:rPr>
              <a:t>boolean</a:t>
            </a:r>
            <a:r>
              <a:rPr kumimoji="0" lang="en-IE" sz="3200" b="0" i="0" u="none" strike="noStrike" kern="1200" cap="none" spc="0" normalizeH="0" noProof="0" dirty="0" smtClean="0">
                <a:ln>
                  <a:noFill/>
                </a:ln>
                <a:solidFill>
                  <a:schemeClr val="bg1"/>
                </a:solidFill>
                <a:effectLst/>
                <a:uLnTx/>
                <a:uFillTx/>
                <a:latin typeface="+mn-lt"/>
                <a:ea typeface="+mn-ea"/>
                <a:cs typeface="+mn-cs"/>
              </a:rPr>
              <a:t> type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baseline="0" dirty="0" smtClean="0">
                <a:solidFill>
                  <a:schemeClr val="bg1"/>
                </a:solidFill>
              </a:rPr>
              <a:t>include</a:t>
            </a:r>
            <a:r>
              <a:rPr lang="en-IE" sz="3200" dirty="0" smtClean="0">
                <a:solidFill>
                  <a:schemeClr val="bg1"/>
                </a:solidFill>
              </a:rPr>
              <a:t> standard header file</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5" name="Content Placeholder 2"/>
          <p:cNvSpPr>
            <a:spLocks noGrp="1"/>
          </p:cNvSpPr>
          <p:nvPr>
            <p:ph idx="1"/>
          </p:nvPr>
        </p:nvSpPr>
        <p:spPr>
          <a:xfrm>
            <a:off x="251520" y="2348880"/>
            <a:ext cx="8712968" cy="4320480"/>
          </a:xfrm>
        </p:spPr>
        <p:txBody>
          <a:bodyPr>
            <a:normAutofit fontScale="77500" lnSpcReduction="20000"/>
          </a:bodyPr>
          <a:lstStyle/>
          <a:p>
            <a:pPr>
              <a:spcBef>
                <a:spcPts val="0"/>
              </a:spcBef>
              <a:buNone/>
            </a:pPr>
            <a:r>
              <a:rPr lang="en-US" sz="2400" dirty="0" smtClean="0">
                <a:solidFill>
                  <a:srgbClr val="FF0000"/>
                </a:solidFill>
              </a:rPr>
              <a:t>#include &lt;</a:t>
            </a:r>
            <a:r>
              <a:rPr lang="en-US" sz="2400" dirty="0" err="1" smtClean="0">
                <a:solidFill>
                  <a:srgbClr val="FF0000"/>
                </a:solidFill>
              </a:rPr>
              <a:t>stdbool.h</a:t>
            </a:r>
            <a:r>
              <a:rPr lang="en-US" sz="2400" dirty="0" smtClean="0">
                <a:solidFill>
                  <a:srgbClr val="FF0000"/>
                </a:solidFill>
              </a:rPr>
              <a:t>&gt;</a:t>
            </a:r>
          </a:p>
          <a:p>
            <a:pPr>
              <a:spcBef>
                <a:spcPts val="0"/>
              </a:spcBef>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spcBef>
                <a:spcPts val="0"/>
              </a:spcBef>
              <a:buNone/>
            </a:pPr>
            <a:r>
              <a:rPr lang="en-US" sz="2400" dirty="0" err="1" smtClean="0">
                <a:solidFill>
                  <a:schemeClr val="bg1"/>
                </a:solidFill>
              </a:rPr>
              <a:t>int</a:t>
            </a:r>
            <a:r>
              <a:rPr lang="en-US" sz="2400" dirty="0" smtClean="0">
                <a:solidFill>
                  <a:schemeClr val="bg1"/>
                </a:solidFill>
              </a:rPr>
              <a:t> main() {</a:t>
            </a:r>
          </a:p>
          <a:p>
            <a:pPr>
              <a:spcBef>
                <a:spcPts val="0"/>
              </a:spcBef>
              <a:buNone/>
            </a:pPr>
            <a:r>
              <a:rPr lang="en-US" sz="2400" dirty="0" smtClean="0">
                <a:solidFill>
                  <a:schemeClr val="bg1"/>
                </a:solidFill>
              </a:rPr>
              <a:t>    </a:t>
            </a:r>
            <a:r>
              <a:rPr lang="en-US" sz="2400" dirty="0" err="1" smtClean="0">
                <a:solidFill>
                  <a:srgbClr val="FF0000"/>
                </a:solidFill>
              </a:rPr>
              <a:t>bool</a:t>
            </a:r>
            <a:r>
              <a:rPr lang="en-US" sz="2400" dirty="0" smtClean="0">
                <a:solidFill>
                  <a:schemeClr val="bg1"/>
                </a:solidFill>
              </a:rPr>
              <a:t> b = true;</a:t>
            </a:r>
          </a:p>
          <a:p>
            <a:pPr>
              <a:spcBef>
                <a:spcPts val="0"/>
              </a:spcBef>
              <a:buNone/>
            </a:pPr>
            <a:r>
              <a:rPr lang="en-US" sz="2400" dirty="0" smtClean="0">
                <a:solidFill>
                  <a:schemeClr val="bg1"/>
                </a:solidFill>
              </a:rPr>
              <a:t>    if (b == true) {</a:t>
            </a:r>
          </a:p>
          <a:p>
            <a:pPr>
              <a:spcBef>
                <a:spcPts val="0"/>
              </a:spcBef>
              <a:buNone/>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("b is true \n");</a:t>
            </a:r>
          </a:p>
          <a:p>
            <a:pPr>
              <a:spcBef>
                <a:spcPts val="0"/>
              </a:spcBef>
              <a:buNone/>
            </a:pPr>
            <a:r>
              <a:rPr lang="en-US" sz="2400" dirty="0" smtClean="0">
                <a:solidFill>
                  <a:schemeClr val="bg1"/>
                </a:solidFill>
              </a:rPr>
              <a:t>    }</a:t>
            </a:r>
          </a:p>
          <a:p>
            <a:pPr>
              <a:spcBef>
                <a:spcPts val="0"/>
              </a:spcBef>
              <a:buNone/>
            </a:pPr>
            <a:r>
              <a:rPr lang="en-US" sz="2400" dirty="0" smtClean="0">
                <a:solidFill>
                  <a:schemeClr val="bg1"/>
                </a:solidFill>
              </a:rPr>
              <a:t>    </a:t>
            </a:r>
            <a:r>
              <a:rPr lang="en-US" sz="2400" dirty="0" err="1" smtClean="0">
                <a:solidFill>
                  <a:schemeClr val="bg1"/>
                </a:solidFill>
              </a:rPr>
              <a:t>int</a:t>
            </a:r>
            <a:r>
              <a:rPr lang="en-US" sz="2400" dirty="0" smtClean="0">
                <a:solidFill>
                  <a:schemeClr val="bg1"/>
                </a:solidFill>
              </a:rPr>
              <a:t> x = 1;</a:t>
            </a:r>
          </a:p>
          <a:p>
            <a:pPr>
              <a:spcBef>
                <a:spcPts val="0"/>
              </a:spcBef>
              <a:buNone/>
            </a:pPr>
            <a:r>
              <a:rPr lang="en-US" sz="2400" dirty="0" smtClean="0">
                <a:solidFill>
                  <a:schemeClr val="bg1"/>
                </a:solidFill>
              </a:rPr>
              <a:t>    </a:t>
            </a:r>
            <a:r>
              <a:rPr lang="en-US" sz="2400" dirty="0" err="1" smtClean="0">
                <a:solidFill>
                  <a:schemeClr val="bg1"/>
                </a:solidFill>
              </a:rPr>
              <a:t>int</a:t>
            </a:r>
            <a:r>
              <a:rPr lang="en-US" sz="2400" dirty="0" smtClean="0">
                <a:solidFill>
                  <a:schemeClr val="bg1"/>
                </a:solidFill>
              </a:rPr>
              <a:t> y = 2;</a:t>
            </a:r>
          </a:p>
          <a:p>
            <a:pPr>
              <a:spcBef>
                <a:spcPts val="0"/>
              </a:spcBef>
              <a:buNone/>
            </a:pPr>
            <a:r>
              <a:rPr lang="en-US" sz="2400" dirty="0" smtClean="0">
                <a:solidFill>
                  <a:schemeClr val="bg1"/>
                </a:solidFill>
              </a:rPr>
              <a:t>    b = x &gt; y;</a:t>
            </a:r>
          </a:p>
          <a:p>
            <a:pPr>
              <a:spcBef>
                <a:spcPts val="0"/>
              </a:spcBef>
              <a:buNone/>
            </a:pPr>
            <a:r>
              <a:rPr lang="en-US" sz="2400" dirty="0" smtClean="0">
                <a:solidFill>
                  <a:schemeClr val="bg1"/>
                </a:solidFill>
              </a:rPr>
              <a:t>    if (b == true) {</a:t>
            </a:r>
          </a:p>
          <a:p>
            <a:pPr>
              <a:spcBef>
                <a:spcPts val="0"/>
              </a:spcBef>
              <a:buNone/>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("b is still true");</a:t>
            </a:r>
          </a:p>
          <a:p>
            <a:pPr>
              <a:spcBef>
                <a:spcPts val="0"/>
              </a:spcBef>
              <a:buNone/>
            </a:pPr>
            <a:r>
              <a:rPr lang="en-US" sz="2400" dirty="0" smtClean="0">
                <a:solidFill>
                  <a:schemeClr val="bg1"/>
                </a:solidFill>
              </a:rPr>
              <a:t>    }</a:t>
            </a:r>
          </a:p>
          <a:p>
            <a:pPr>
              <a:spcBef>
                <a:spcPts val="0"/>
              </a:spcBef>
              <a:buNone/>
            </a:pPr>
            <a:r>
              <a:rPr lang="en-US" sz="2400" dirty="0" smtClean="0">
                <a:solidFill>
                  <a:schemeClr val="bg1"/>
                </a:solidFill>
              </a:rPr>
              <a:t>    else {</a:t>
            </a:r>
          </a:p>
          <a:p>
            <a:pPr>
              <a:spcBef>
                <a:spcPts val="0"/>
              </a:spcBef>
              <a:buNone/>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("b is now false");</a:t>
            </a:r>
          </a:p>
          <a:p>
            <a:pPr>
              <a:spcBef>
                <a:spcPts val="0"/>
              </a:spcBef>
              <a:buNone/>
            </a:pPr>
            <a:r>
              <a:rPr lang="en-US" sz="2400" dirty="0" smtClean="0">
                <a:solidFill>
                  <a:schemeClr val="bg1"/>
                </a:solidFill>
              </a:rPr>
              <a:t>    }</a:t>
            </a:r>
          </a:p>
          <a:p>
            <a:pPr>
              <a:spcBef>
                <a:spcPts val="0"/>
              </a:spcBef>
              <a:buNone/>
            </a:pPr>
            <a:r>
              <a:rPr lang="en-US" sz="2400" dirty="0" smtClean="0">
                <a:solidFill>
                  <a:schemeClr val="bg1"/>
                </a:solidFill>
              </a:rPr>
              <a:t>    return 0;</a:t>
            </a:r>
          </a:p>
          <a:p>
            <a:pPr>
              <a:spcBef>
                <a:spcPts val="0"/>
              </a:spcBef>
              <a:buNone/>
            </a:pPr>
            <a:r>
              <a:rPr lang="en-US" sz="2400" dirty="0" smtClean="0">
                <a:solidFill>
                  <a:schemeClr val="bg1"/>
                </a:solidFill>
              </a:rPr>
              <a:t>}</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boolean</a:t>
            </a:r>
            <a:r>
              <a:rPr lang="en-IE" dirty="0" smtClean="0">
                <a:solidFill>
                  <a:schemeClr val="bg1"/>
                </a:solidFill>
              </a:rPr>
              <a:t> operators</a:t>
            </a:r>
            <a:endParaRPr lang="en-US" dirty="0">
              <a:solidFill>
                <a:schemeClr val="bg1"/>
              </a:solidFill>
            </a:endParaRPr>
          </a:p>
        </p:txBody>
      </p:sp>
      <p:graphicFrame>
        <p:nvGraphicFramePr>
          <p:cNvPr id="5" name="Table 4"/>
          <p:cNvGraphicFramePr>
            <a:graphicFrameLocks noGrp="1"/>
          </p:cNvGraphicFramePr>
          <p:nvPr/>
        </p:nvGraphicFramePr>
        <p:xfrm>
          <a:off x="1475656" y="2636912"/>
          <a:ext cx="6096000" cy="14833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IE" dirty="0" smtClean="0"/>
                        <a:t>symbol</a:t>
                      </a:r>
                      <a:endParaRPr lang="en-IE" dirty="0"/>
                    </a:p>
                  </a:txBody>
                  <a:tcPr/>
                </a:tc>
                <a:tc>
                  <a:txBody>
                    <a:bodyPr/>
                    <a:lstStyle/>
                    <a:p>
                      <a:r>
                        <a:rPr lang="en-IE" dirty="0" smtClean="0"/>
                        <a:t>operator name</a:t>
                      </a:r>
                      <a:endParaRPr lang="en-IE" dirty="0"/>
                    </a:p>
                  </a:txBody>
                  <a:tcPr/>
                </a:tc>
                <a:tc>
                  <a:txBody>
                    <a:bodyPr/>
                    <a:lstStyle/>
                    <a:p>
                      <a:r>
                        <a:rPr lang="en-IE" dirty="0" smtClean="0"/>
                        <a:t>effect</a:t>
                      </a:r>
                      <a:endParaRPr lang="en-IE" dirty="0"/>
                    </a:p>
                  </a:txBody>
                  <a:tcPr/>
                </a:tc>
              </a:tr>
              <a:tr h="370840">
                <a:tc>
                  <a:txBody>
                    <a:bodyPr/>
                    <a:lstStyle/>
                    <a:p>
                      <a:r>
                        <a:rPr lang="en-IE" dirty="0" smtClean="0"/>
                        <a:t>&amp;&amp;</a:t>
                      </a:r>
                      <a:endParaRPr lang="en-IE" dirty="0"/>
                    </a:p>
                  </a:txBody>
                  <a:tcPr/>
                </a:tc>
                <a:tc>
                  <a:txBody>
                    <a:bodyPr/>
                    <a:lstStyle/>
                    <a:p>
                      <a:r>
                        <a:rPr lang="en-IE" dirty="0" smtClean="0"/>
                        <a:t>AND</a:t>
                      </a:r>
                      <a:endParaRPr lang="en-IE" dirty="0"/>
                    </a:p>
                  </a:txBody>
                  <a:tcPr/>
                </a:tc>
                <a:tc>
                  <a:txBody>
                    <a:bodyPr/>
                    <a:lstStyle/>
                    <a:p>
                      <a:r>
                        <a:rPr lang="en-IE" dirty="0" smtClean="0"/>
                        <a:t>conjunctive</a:t>
                      </a:r>
                      <a:endParaRPr lang="en-IE" dirty="0"/>
                    </a:p>
                  </a:txBody>
                  <a:tcPr/>
                </a:tc>
              </a:tr>
              <a:tr h="370840">
                <a:tc>
                  <a:txBody>
                    <a:bodyPr/>
                    <a:lstStyle/>
                    <a:p>
                      <a:r>
                        <a:rPr lang="en-IE" dirty="0" smtClean="0"/>
                        <a:t>¦¦</a:t>
                      </a:r>
                      <a:endParaRPr lang="en-IE" dirty="0"/>
                    </a:p>
                  </a:txBody>
                  <a:tcPr/>
                </a:tc>
                <a:tc>
                  <a:txBody>
                    <a:bodyPr/>
                    <a:lstStyle/>
                    <a:p>
                      <a:r>
                        <a:rPr lang="en-IE" dirty="0" smtClean="0"/>
                        <a:t>OR</a:t>
                      </a:r>
                      <a:endParaRPr lang="en-IE" dirty="0"/>
                    </a:p>
                  </a:txBody>
                  <a:tcPr/>
                </a:tc>
                <a:tc>
                  <a:txBody>
                    <a:bodyPr/>
                    <a:lstStyle/>
                    <a:p>
                      <a:r>
                        <a:rPr lang="en-IE" dirty="0" smtClean="0"/>
                        <a:t>disjunctive</a:t>
                      </a:r>
                      <a:endParaRPr lang="en-IE" dirty="0"/>
                    </a:p>
                  </a:txBody>
                  <a:tcPr/>
                </a:tc>
              </a:tr>
              <a:tr h="370840">
                <a:tc>
                  <a:txBody>
                    <a:bodyPr/>
                    <a:lstStyle/>
                    <a:p>
                      <a:r>
                        <a:rPr lang="en-IE" dirty="0" smtClean="0"/>
                        <a:t>!</a:t>
                      </a:r>
                      <a:endParaRPr lang="en-IE" dirty="0"/>
                    </a:p>
                  </a:txBody>
                  <a:tcPr/>
                </a:tc>
                <a:tc>
                  <a:txBody>
                    <a:bodyPr/>
                    <a:lstStyle/>
                    <a:p>
                      <a:r>
                        <a:rPr lang="en-IE" dirty="0" smtClean="0"/>
                        <a:t>NOT</a:t>
                      </a:r>
                      <a:endParaRPr lang="en-IE" dirty="0"/>
                    </a:p>
                  </a:txBody>
                  <a:tcPr/>
                </a:tc>
                <a:tc>
                  <a:txBody>
                    <a:bodyPr/>
                    <a:lstStyle/>
                    <a:p>
                      <a:r>
                        <a:rPr lang="en-IE" dirty="0" smtClean="0"/>
                        <a:t>negation</a:t>
                      </a:r>
                      <a:endParaRPr lang="en-IE" dirty="0"/>
                    </a:p>
                  </a:txBody>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dirty="0" smtClean="0">
                <a:solidFill>
                  <a:schemeClr val="bg1"/>
                </a:solidFill>
              </a:rPr>
              <a:t>compound </a:t>
            </a:r>
            <a:r>
              <a:rPr lang="en-IE" dirty="0" err="1" smtClean="0">
                <a:solidFill>
                  <a:schemeClr val="bg1"/>
                </a:solidFill>
              </a:rPr>
              <a:t>boolean</a:t>
            </a:r>
            <a:r>
              <a:rPr lang="en-IE" dirty="0" smtClean="0">
                <a:solidFill>
                  <a:schemeClr val="bg1"/>
                </a:solidFill>
              </a:rPr>
              <a:t> expressions</a:t>
            </a:r>
            <a:endParaRPr lang="en-IE" dirty="0">
              <a:solidFill>
                <a:schemeClr val="bg1"/>
              </a:solidFill>
            </a:endParaRPr>
          </a:p>
        </p:txBody>
      </p:sp>
      <p:sp>
        <p:nvSpPr>
          <p:cNvPr id="7" name="Rectangle 6"/>
          <p:cNvSpPr/>
          <p:nvPr/>
        </p:nvSpPr>
        <p:spPr>
          <a:xfrm>
            <a:off x="179512" y="188640"/>
            <a:ext cx="6246440" cy="6401753"/>
          </a:xfrm>
          <a:prstGeom prst="rect">
            <a:avLst/>
          </a:prstGeom>
        </p:spPr>
        <p:txBody>
          <a:bodyPr wrap="square">
            <a:spAutoFit/>
          </a:bodyPr>
          <a:lstStyle/>
          <a:p>
            <a:r>
              <a:rPr lang="en-IE" sz="1000" dirty="0" smtClean="0">
                <a:solidFill>
                  <a:schemeClr val="bg1"/>
                </a:solidFill>
              </a:rPr>
              <a:t>#include &lt;</a:t>
            </a:r>
            <a:r>
              <a:rPr lang="en-IE" sz="1000" dirty="0" err="1" smtClean="0">
                <a:solidFill>
                  <a:schemeClr val="bg1"/>
                </a:solidFill>
              </a:rPr>
              <a:t>stdbool.h</a:t>
            </a:r>
            <a:r>
              <a:rPr lang="en-IE" sz="1000" dirty="0" smtClean="0">
                <a:solidFill>
                  <a:schemeClr val="bg1"/>
                </a:solidFill>
              </a:rPr>
              <a:t>&gt;</a:t>
            </a:r>
          </a:p>
          <a:p>
            <a:r>
              <a:rPr lang="en-IE" sz="1000" dirty="0" smtClean="0">
                <a:solidFill>
                  <a:schemeClr val="bg1"/>
                </a:solidFill>
              </a:rPr>
              <a:t>#include &lt;</a:t>
            </a:r>
            <a:r>
              <a:rPr lang="en-IE" sz="1000" dirty="0" err="1" smtClean="0">
                <a:solidFill>
                  <a:schemeClr val="bg1"/>
                </a:solidFill>
              </a:rPr>
              <a:t>stdio.h</a:t>
            </a:r>
            <a:r>
              <a:rPr lang="en-IE" sz="1000" dirty="0" smtClean="0">
                <a:solidFill>
                  <a:schemeClr val="bg1"/>
                </a:solidFill>
              </a:rPr>
              <a:t>&gt;</a:t>
            </a:r>
          </a:p>
          <a:p>
            <a:r>
              <a:rPr lang="en-IE" sz="1000" dirty="0" err="1" smtClean="0">
                <a:solidFill>
                  <a:schemeClr val="bg1"/>
                </a:solidFill>
              </a:rPr>
              <a:t>int</a:t>
            </a:r>
            <a:r>
              <a:rPr lang="en-IE" sz="1000" dirty="0" smtClean="0">
                <a:solidFill>
                  <a:schemeClr val="bg1"/>
                </a:solidFill>
              </a:rPr>
              <a:t> main() {</a:t>
            </a:r>
          </a:p>
          <a:p>
            <a:r>
              <a:rPr lang="en-IE" sz="1000" dirty="0" smtClean="0">
                <a:solidFill>
                  <a:schemeClr val="bg1"/>
                </a:solidFill>
              </a:rPr>
              <a:t>    </a:t>
            </a:r>
            <a:r>
              <a:rPr lang="en-IE" sz="1000" dirty="0" err="1" smtClean="0">
                <a:solidFill>
                  <a:schemeClr val="bg1"/>
                </a:solidFill>
              </a:rPr>
              <a:t>bool</a:t>
            </a:r>
            <a:r>
              <a:rPr lang="en-IE" sz="1000" dirty="0" smtClean="0">
                <a:solidFill>
                  <a:schemeClr val="bg1"/>
                </a:solidFill>
              </a:rPr>
              <a:t> p;</a:t>
            </a:r>
          </a:p>
          <a:p>
            <a:r>
              <a:rPr lang="en-IE" sz="1000" dirty="0" smtClean="0">
                <a:solidFill>
                  <a:schemeClr val="bg1"/>
                </a:solidFill>
              </a:rPr>
              <a:t>    </a:t>
            </a:r>
            <a:r>
              <a:rPr lang="en-IE" sz="1000" dirty="0" err="1" smtClean="0">
                <a:solidFill>
                  <a:schemeClr val="bg1"/>
                </a:solidFill>
              </a:rPr>
              <a:t>bool</a:t>
            </a:r>
            <a:r>
              <a:rPr lang="en-IE" sz="1000" dirty="0" smtClean="0">
                <a:solidFill>
                  <a:schemeClr val="bg1"/>
                </a:solidFill>
              </a:rPr>
              <a:t> q;</a:t>
            </a:r>
          </a:p>
          <a:p>
            <a:r>
              <a:rPr lang="en-IE" sz="1000" dirty="0" smtClean="0">
                <a:solidFill>
                  <a:schemeClr val="bg1"/>
                </a:solidFill>
              </a:rPr>
              <a:t>    </a:t>
            </a:r>
            <a:r>
              <a:rPr lang="en-IE" sz="1000" dirty="0" err="1" smtClean="0">
                <a:solidFill>
                  <a:schemeClr val="bg1"/>
                </a:solidFill>
              </a:rPr>
              <a:t>bool</a:t>
            </a:r>
            <a:r>
              <a:rPr lang="en-IE" sz="1000" dirty="0" smtClean="0">
                <a:solidFill>
                  <a:schemeClr val="bg1"/>
                </a:solidFill>
              </a:rPr>
              <a:t> r;</a:t>
            </a:r>
          </a:p>
          <a:p>
            <a:r>
              <a:rPr lang="en-IE" sz="1000" dirty="0" smtClean="0">
                <a:solidFill>
                  <a:schemeClr val="bg1"/>
                </a:solidFill>
              </a:rPr>
              <a:t>    </a:t>
            </a:r>
            <a:r>
              <a:rPr lang="en-IE" sz="1000" dirty="0" err="1" smtClean="0">
                <a:solidFill>
                  <a:schemeClr val="bg1"/>
                </a:solidFill>
              </a:rPr>
              <a:t>bool</a:t>
            </a:r>
            <a:r>
              <a:rPr lang="en-IE" sz="1000" dirty="0" smtClean="0">
                <a:solidFill>
                  <a:schemeClr val="bg1"/>
                </a:solidFill>
              </a:rPr>
              <a:t> b;</a:t>
            </a:r>
          </a:p>
          <a:p>
            <a:endParaRPr lang="en-IE" sz="1000" dirty="0" smtClean="0">
              <a:solidFill>
                <a:schemeClr val="bg1"/>
              </a:solidFill>
            </a:endParaRPr>
          </a:p>
          <a:p>
            <a:r>
              <a:rPr lang="en-IE" sz="1000" dirty="0" smtClean="0">
                <a:solidFill>
                  <a:schemeClr val="bg1"/>
                </a:solidFill>
              </a:rPr>
              <a:t>    p = false;</a:t>
            </a:r>
          </a:p>
          <a:p>
            <a:r>
              <a:rPr lang="en-IE" sz="1000" dirty="0" smtClean="0">
                <a:solidFill>
                  <a:schemeClr val="bg1"/>
                </a:solidFill>
              </a:rPr>
              <a:t>    q = false;</a:t>
            </a:r>
          </a:p>
          <a:p>
            <a:r>
              <a:rPr lang="en-IE" sz="1000" dirty="0" smtClean="0">
                <a:solidFill>
                  <a:schemeClr val="bg1"/>
                </a:solidFill>
              </a:rPr>
              <a:t>    b = p || q;</a:t>
            </a:r>
          </a:p>
          <a:p>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("%d OR %d: %d \n", p, q, b);</a:t>
            </a:r>
          </a:p>
          <a:p>
            <a:endParaRPr lang="en-IE" sz="1000" dirty="0" smtClean="0">
              <a:solidFill>
                <a:schemeClr val="bg1"/>
              </a:solidFill>
            </a:endParaRPr>
          </a:p>
          <a:p>
            <a:r>
              <a:rPr lang="en-IE" sz="1000" dirty="0" smtClean="0">
                <a:solidFill>
                  <a:schemeClr val="bg1"/>
                </a:solidFill>
              </a:rPr>
              <a:t>    p = false;</a:t>
            </a:r>
          </a:p>
          <a:p>
            <a:r>
              <a:rPr lang="en-IE" sz="1000" dirty="0" smtClean="0">
                <a:solidFill>
                  <a:schemeClr val="bg1"/>
                </a:solidFill>
              </a:rPr>
              <a:t>    q = true;</a:t>
            </a:r>
          </a:p>
          <a:p>
            <a:r>
              <a:rPr lang="en-IE" sz="1000" dirty="0" smtClean="0">
                <a:solidFill>
                  <a:schemeClr val="bg1"/>
                </a:solidFill>
              </a:rPr>
              <a:t>    b = p || q;</a:t>
            </a:r>
          </a:p>
          <a:p>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("%d OR %d: %d \n", p, q, b);</a:t>
            </a:r>
          </a:p>
          <a:p>
            <a:endParaRPr lang="en-IE" sz="1000" dirty="0" smtClean="0">
              <a:solidFill>
                <a:schemeClr val="bg1"/>
              </a:solidFill>
            </a:endParaRPr>
          </a:p>
          <a:p>
            <a:r>
              <a:rPr lang="en-IE" sz="1000" dirty="0" smtClean="0">
                <a:solidFill>
                  <a:schemeClr val="bg1"/>
                </a:solidFill>
              </a:rPr>
              <a:t>    p = true;</a:t>
            </a:r>
          </a:p>
          <a:p>
            <a:r>
              <a:rPr lang="en-IE" sz="1000" dirty="0" smtClean="0">
                <a:solidFill>
                  <a:schemeClr val="bg1"/>
                </a:solidFill>
              </a:rPr>
              <a:t>    q = true;</a:t>
            </a:r>
          </a:p>
          <a:p>
            <a:r>
              <a:rPr lang="en-IE" sz="1000" dirty="0" smtClean="0">
                <a:solidFill>
                  <a:schemeClr val="bg1"/>
                </a:solidFill>
              </a:rPr>
              <a:t>    b = p || q;</a:t>
            </a:r>
          </a:p>
          <a:p>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("%d OR %d: %d \n", p, q, b);</a:t>
            </a:r>
          </a:p>
          <a:p>
            <a:endParaRPr lang="en-IE" sz="1000" dirty="0" smtClean="0">
              <a:solidFill>
                <a:schemeClr val="bg1"/>
              </a:solidFill>
            </a:endParaRPr>
          </a:p>
          <a:p>
            <a:r>
              <a:rPr lang="en-IE" sz="1000" dirty="0" smtClean="0">
                <a:solidFill>
                  <a:schemeClr val="bg1"/>
                </a:solidFill>
              </a:rPr>
              <a:t>    p = false;</a:t>
            </a:r>
          </a:p>
          <a:p>
            <a:r>
              <a:rPr lang="en-IE" sz="1000" dirty="0" smtClean="0">
                <a:solidFill>
                  <a:schemeClr val="bg1"/>
                </a:solidFill>
              </a:rPr>
              <a:t>    q = !p;</a:t>
            </a:r>
          </a:p>
          <a:p>
            <a:r>
              <a:rPr lang="en-IE" sz="1000" dirty="0" smtClean="0">
                <a:solidFill>
                  <a:schemeClr val="bg1"/>
                </a:solidFill>
              </a:rPr>
              <a:t>    b = p || q;</a:t>
            </a:r>
          </a:p>
          <a:p>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("%d OR %d: %d \n", p, q, b);</a:t>
            </a:r>
          </a:p>
          <a:p>
            <a:endParaRPr lang="en-IE" sz="1000" dirty="0" smtClean="0">
              <a:solidFill>
                <a:schemeClr val="bg1"/>
              </a:solidFill>
            </a:endParaRPr>
          </a:p>
          <a:p>
            <a:r>
              <a:rPr lang="en-IE" sz="1000" dirty="0" smtClean="0">
                <a:solidFill>
                  <a:schemeClr val="bg1"/>
                </a:solidFill>
              </a:rPr>
              <a:t>    p = false;</a:t>
            </a:r>
          </a:p>
          <a:p>
            <a:r>
              <a:rPr lang="en-IE" sz="1000" dirty="0" smtClean="0">
                <a:solidFill>
                  <a:schemeClr val="bg1"/>
                </a:solidFill>
              </a:rPr>
              <a:t>    q = true;</a:t>
            </a:r>
          </a:p>
          <a:p>
            <a:r>
              <a:rPr lang="en-IE" sz="1000" dirty="0" smtClean="0">
                <a:solidFill>
                  <a:schemeClr val="bg1"/>
                </a:solidFill>
              </a:rPr>
              <a:t>    b = p &amp;&amp; q;</a:t>
            </a:r>
          </a:p>
          <a:p>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("%d AND %d: %d \n", p, q, b);</a:t>
            </a:r>
          </a:p>
          <a:p>
            <a:endParaRPr lang="en-IE" sz="1000" dirty="0" smtClean="0">
              <a:solidFill>
                <a:schemeClr val="bg1"/>
              </a:solidFill>
            </a:endParaRPr>
          </a:p>
          <a:p>
            <a:r>
              <a:rPr lang="en-IE" sz="1000" dirty="0" smtClean="0">
                <a:solidFill>
                  <a:schemeClr val="bg1"/>
                </a:solidFill>
              </a:rPr>
              <a:t>    p = true;</a:t>
            </a:r>
          </a:p>
          <a:p>
            <a:r>
              <a:rPr lang="en-IE" sz="1000" dirty="0" smtClean="0">
                <a:solidFill>
                  <a:schemeClr val="bg1"/>
                </a:solidFill>
              </a:rPr>
              <a:t>    q = !p;</a:t>
            </a:r>
          </a:p>
          <a:p>
            <a:r>
              <a:rPr lang="en-IE" sz="1000" dirty="0" smtClean="0">
                <a:solidFill>
                  <a:schemeClr val="bg1"/>
                </a:solidFill>
              </a:rPr>
              <a:t>    r = true;</a:t>
            </a:r>
          </a:p>
          <a:p>
            <a:r>
              <a:rPr lang="en-IE" sz="1000" dirty="0" smtClean="0">
                <a:solidFill>
                  <a:schemeClr val="bg1"/>
                </a:solidFill>
              </a:rPr>
              <a:t>    b = p &amp;&amp; q || r;</a:t>
            </a:r>
          </a:p>
          <a:p>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("%d AND %d OR %d: %d \n", p, q, r, b);</a:t>
            </a:r>
          </a:p>
          <a:p>
            <a:endParaRPr lang="en-IE" sz="1000" dirty="0" smtClean="0">
              <a:solidFill>
                <a:schemeClr val="bg1"/>
              </a:solidFill>
            </a:endParaRPr>
          </a:p>
          <a:p>
            <a:r>
              <a:rPr lang="en-IE" sz="1000" dirty="0" smtClean="0">
                <a:solidFill>
                  <a:schemeClr val="bg1"/>
                </a:solidFill>
              </a:rPr>
              <a:t>    return 0;</a:t>
            </a:r>
          </a:p>
          <a:p>
            <a:r>
              <a:rPr lang="en-IE" sz="1000" dirty="0" smtClean="0">
                <a:solidFill>
                  <a:schemeClr val="bg1"/>
                </a:solidFill>
              </a:rPr>
              <a:t>}</a:t>
            </a:r>
            <a:endParaRPr lang="en-IE" sz="1000" dirty="0">
              <a:solidFill>
                <a:schemeClr val="bg1"/>
              </a:solidFill>
            </a:endParaRPr>
          </a:p>
        </p:txBody>
      </p:sp>
      <p:sp>
        <p:nvSpPr>
          <p:cNvPr id="8" name="Content Placeholder 2"/>
          <p:cNvSpPr txBox="1">
            <a:spLocks/>
          </p:cNvSpPr>
          <p:nvPr/>
        </p:nvSpPr>
        <p:spPr>
          <a:xfrm>
            <a:off x="2555776" y="1556792"/>
            <a:ext cx="6264696" cy="417646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noProof="0" dirty="0" smtClean="0">
                <a:ln>
                  <a:noFill/>
                </a:ln>
                <a:solidFill>
                  <a:schemeClr val="bg1"/>
                </a:solidFill>
                <a:effectLst/>
                <a:uLnTx/>
                <a:uFillTx/>
                <a:latin typeface="+mn-lt"/>
                <a:ea typeface="+mn-ea"/>
                <a:cs typeface="+mn-cs"/>
              </a:rPr>
              <a:t>if it’s raining and you have an umbrella and you’re outside then use the umbrella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baseline="0" dirty="0" smtClean="0">
                <a:solidFill>
                  <a:schemeClr val="bg1"/>
                </a:solidFill>
              </a:rPr>
              <a:t>if</a:t>
            </a:r>
            <a:r>
              <a:rPr lang="en-IE" sz="3200" dirty="0" smtClean="0">
                <a:solidFill>
                  <a:schemeClr val="bg1"/>
                </a:solidFill>
              </a:rPr>
              <a:t> you are hungry and have a sandwich or baguette then eat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Third generation advantages (over second)</a:t>
            </a:r>
          </a:p>
          <a:p>
            <a:pPr lvl="1"/>
            <a:r>
              <a:rPr lang="en-IE" dirty="0" smtClean="0">
                <a:solidFill>
                  <a:schemeClr val="bg1"/>
                </a:solidFill>
              </a:rPr>
              <a:t>variables, functions and structures</a:t>
            </a:r>
          </a:p>
          <a:p>
            <a:pPr lvl="1"/>
            <a:r>
              <a:rPr lang="en-IE" dirty="0" smtClean="0">
                <a:solidFill>
                  <a:schemeClr val="bg1"/>
                </a:solidFill>
              </a:rPr>
              <a:t>great readability</a:t>
            </a:r>
          </a:p>
          <a:p>
            <a:pPr lvl="1"/>
            <a:r>
              <a:rPr lang="en-IE" dirty="0" smtClean="0">
                <a:solidFill>
                  <a:schemeClr val="bg1"/>
                </a:solidFill>
              </a:rPr>
              <a:t>can apply high-level concepts e.g. inheritance</a:t>
            </a:r>
          </a:p>
          <a:p>
            <a:pPr lvl="1"/>
            <a:r>
              <a:rPr lang="en-IE" dirty="0" smtClean="0">
                <a:solidFill>
                  <a:schemeClr val="bg1"/>
                </a:solidFill>
              </a:rPr>
              <a:t>not specific to CPU</a:t>
            </a:r>
          </a:p>
          <a:p>
            <a:r>
              <a:rPr lang="en-IE" dirty="0" smtClean="0">
                <a:solidFill>
                  <a:schemeClr val="bg1"/>
                </a:solidFill>
              </a:rPr>
              <a:t>Third generation disadvantages</a:t>
            </a:r>
          </a:p>
          <a:p>
            <a:pPr lvl="1"/>
            <a:r>
              <a:rPr lang="en-IE" dirty="0" smtClean="0">
                <a:solidFill>
                  <a:schemeClr val="bg1"/>
                </a:solidFill>
              </a:rPr>
              <a:t>can be less efficient than lower-level languages</a:t>
            </a:r>
          </a:p>
          <a:p>
            <a:pPr lvl="1"/>
            <a:r>
              <a:rPr lang="en-IE" dirty="0" smtClean="0">
                <a:solidFill>
                  <a:schemeClr val="bg1"/>
                </a:solidFill>
              </a:rPr>
              <a:t>may require long compilation time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compound </a:t>
            </a:r>
            <a:r>
              <a:rPr lang="en-IE" dirty="0" err="1" smtClean="0">
                <a:solidFill>
                  <a:schemeClr val="bg1"/>
                </a:solidFill>
              </a:rPr>
              <a:t>boolean</a:t>
            </a:r>
            <a:r>
              <a:rPr lang="en-IE" dirty="0" smtClean="0">
                <a:solidFill>
                  <a:schemeClr val="bg1"/>
                </a:solidFill>
              </a:rPr>
              <a:t> expressions</a:t>
            </a:r>
            <a:endParaRPr lang="en-US" dirty="0">
              <a:solidFill>
                <a:schemeClr val="bg1"/>
              </a:solidFill>
            </a:endParaRPr>
          </a:p>
        </p:txBody>
      </p:sp>
      <p:sp>
        <p:nvSpPr>
          <p:cNvPr id="4" name="Content Placeholder 2"/>
          <p:cNvSpPr txBox="1">
            <a:spLocks/>
          </p:cNvSpPr>
          <p:nvPr/>
        </p:nvSpPr>
        <p:spPr>
          <a:xfrm>
            <a:off x="395536" y="1196752"/>
            <a:ext cx="8229600" cy="48965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code samples</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5" name="Content Placeholder 2"/>
          <p:cNvSpPr>
            <a:spLocks noGrp="1"/>
          </p:cNvSpPr>
          <p:nvPr>
            <p:ph idx="1"/>
          </p:nvPr>
        </p:nvSpPr>
        <p:spPr>
          <a:xfrm>
            <a:off x="251520" y="1844824"/>
            <a:ext cx="8712968" cy="4896544"/>
          </a:xfrm>
        </p:spPr>
        <p:txBody>
          <a:bodyPr>
            <a:normAutofit fontScale="775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bool</a:t>
            </a:r>
            <a:r>
              <a:rPr lang="en-IE" sz="2400" dirty="0" smtClean="0">
                <a:solidFill>
                  <a:schemeClr val="bg1"/>
                </a:solidFill>
              </a:rPr>
              <a:t> </a:t>
            </a:r>
            <a:r>
              <a:rPr lang="en-IE" sz="2400" dirty="0" err="1" smtClean="0">
                <a:solidFill>
                  <a:schemeClr val="bg1"/>
                </a:solidFill>
              </a:rPr>
              <a:t>is_raining</a:t>
            </a:r>
            <a:r>
              <a:rPr lang="en-IE" sz="2400" dirty="0" smtClean="0">
                <a:solidFill>
                  <a:schemeClr val="bg1"/>
                </a:solidFill>
              </a:rPr>
              <a:t> = true;</a:t>
            </a:r>
          </a:p>
          <a:p>
            <a:pPr>
              <a:spcBef>
                <a:spcPts val="0"/>
              </a:spcBef>
              <a:buNone/>
            </a:pPr>
            <a:r>
              <a:rPr lang="en-IE" sz="2400" dirty="0" smtClean="0">
                <a:solidFill>
                  <a:schemeClr val="bg1"/>
                </a:solidFill>
              </a:rPr>
              <a:t>    </a:t>
            </a:r>
            <a:r>
              <a:rPr lang="en-IE" sz="2400" dirty="0" err="1" smtClean="0">
                <a:solidFill>
                  <a:schemeClr val="bg1"/>
                </a:solidFill>
              </a:rPr>
              <a:t>bool</a:t>
            </a:r>
            <a:r>
              <a:rPr lang="en-IE" sz="2400" dirty="0" smtClean="0">
                <a:solidFill>
                  <a:schemeClr val="bg1"/>
                </a:solidFill>
              </a:rPr>
              <a:t> </a:t>
            </a:r>
            <a:r>
              <a:rPr lang="en-IE" sz="2400" dirty="0" err="1" smtClean="0">
                <a:solidFill>
                  <a:schemeClr val="bg1"/>
                </a:solidFill>
              </a:rPr>
              <a:t>has_umbrella</a:t>
            </a:r>
            <a:r>
              <a:rPr lang="en-IE" sz="2400" dirty="0" smtClean="0">
                <a:solidFill>
                  <a:schemeClr val="bg1"/>
                </a:solidFill>
              </a:rPr>
              <a:t> = true;</a:t>
            </a:r>
          </a:p>
          <a:p>
            <a:pPr>
              <a:spcBef>
                <a:spcPts val="0"/>
              </a:spcBef>
              <a:buNone/>
            </a:pPr>
            <a:r>
              <a:rPr lang="en-IE" sz="2400" dirty="0" smtClean="0">
                <a:solidFill>
                  <a:schemeClr val="bg1"/>
                </a:solidFill>
              </a:rPr>
              <a:t>    </a:t>
            </a:r>
            <a:r>
              <a:rPr lang="en-IE" sz="2400" dirty="0" err="1" smtClean="0">
                <a:solidFill>
                  <a:schemeClr val="bg1"/>
                </a:solidFill>
              </a:rPr>
              <a:t>bool</a:t>
            </a:r>
            <a:r>
              <a:rPr lang="en-IE" sz="2400" dirty="0" smtClean="0">
                <a:solidFill>
                  <a:schemeClr val="bg1"/>
                </a:solidFill>
              </a:rPr>
              <a:t> </a:t>
            </a:r>
            <a:r>
              <a:rPr lang="en-IE" sz="2400" dirty="0" err="1" smtClean="0">
                <a:solidFill>
                  <a:schemeClr val="bg1"/>
                </a:solidFill>
              </a:rPr>
              <a:t>is_outside</a:t>
            </a:r>
            <a:r>
              <a:rPr lang="en-IE" sz="2400" dirty="0" smtClean="0">
                <a:solidFill>
                  <a:schemeClr val="bg1"/>
                </a:solidFill>
              </a:rPr>
              <a:t> = true;</a:t>
            </a:r>
          </a:p>
          <a:p>
            <a:pPr>
              <a:spcBef>
                <a:spcPts val="0"/>
              </a:spcBef>
              <a:buNone/>
            </a:pPr>
            <a:r>
              <a:rPr lang="en-IE" sz="2400" dirty="0" smtClean="0">
                <a:solidFill>
                  <a:schemeClr val="bg1"/>
                </a:solidFill>
              </a:rPr>
              <a:t>    if (</a:t>
            </a:r>
            <a:r>
              <a:rPr lang="en-IE" sz="2400" dirty="0" err="1" smtClean="0">
                <a:solidFill>
                  <a:schemeClr val="bg1"/>
                </a:solidFill>
              </a:rPr>
              <a:t>is_raining</a:t>
            </a:r>
            <a:r>
              <a:rPr lang="en-IE" sz="2400" dirty="0" smtClean="0">
                <a:solidFill>
                  <a:schemeClr val="bg1"/>
                </a:solidFill>
              </a:rPr>
              <a:t> &amp;&amp; </a:t>
            </a:r>
            <a:r>
              <a:rPr lang="en-IE" sz="2400" dirty="0" err="1" smtClean="0">
                <a:solidFill>
                  <a:schemeClr val="bg1"/>
                </a:solidFill>
              </a:rPr>
              <a:t>has_umbrella</a:t>
            </a:r>
            <a:r>
              <a:rPr lang="en-IE" sz="2400" dirty="0" smtClean="0">
                <a:solidFill>
                  <a:schemeClr val="bg1"/>
                </a:solidFill>
              </a:rPr>
              <a:t> &amp;&amp; </a:t>
            </a:r>
            <a:r>
              <a:rPr lang="en-IE" sz="2400" dirty="0" err="1" smtClean="0">
                <a:solidFill>
                  <a:schemeClr val="bg1"/>
                </a:solidFill>
              </a:rPr>
              <a:t>is_outside</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("Use umbrella\n");</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a:t>
            </a:r>
            <a:r>
              <a:rPr lang="en-IE" sz="2400" dirty="0" err="1" smtClean="0">
                <a:solidFill>
                  <a:schemeClr val="bg1"/>
                </a:solidFill>
              </a:rPr>
              <a:t>bool</a:t>
            </a:r>
            <a:r>
              <a:rPr lang="en-IE" sz="2400" dirty="0" smtClean="0">
                <a:solidFill>
                  <a:schemeClr val="bg1"/>
                </a:solidFill>
              </a:rPr>
              <a:t> </a:t>
            </a:r>
            <a:r>
              <a:rPr lang="en-IE" sz="2400" dirty="0" err="1" smtClean="0">
                <a:solidFill>
                  <a:schemeClr val="bg1"/>
                </a:solidFill>
              </a:rPr>
              <a:t>is_hungry</a:t>
            </a:r>
            <a:r>
              <a:rPr lang="en-IE" sz="2400" dirty="0" smtClean="0">
                <a:solidFill>
                  <a:schemeClr val="bg1"/>
                </a:solidFill>
              </a:rPr>
              <a:t> = true;</a:t>
            </a:r>
          </a:p>
          <a:p>
            <a:pPr>
              <a:spcBef>
                <a:spcPts val="0"/>
              </a:spcBef>
              <a:buNone/>
            </a:pPr>
            <a:r>
              <a:rPr lang="en-IE" sz="2400" dirty="0" smtClean="0">
                <a:solidFill>
                  <a:schemeClr val="bg1"/>
                </a:solidFill>
              </a:rPr>
              <a:t>    </a:t>
            </a:r>
            <a:r>
              <a:rPr lang="en-IE" sz="2400" dirty="0" err="1" smtClean="0">
                <a:solidFill>
                  <a:schemeClr val="bg1"/>
                </a:solidFill>
              </a:rPr>
              <a:t>bool</a:t>
            </a:r>
            <a:r>
              <a:rPr lang="en-IE" sz="2400" dirty="0" smtClean="0">
                <a:solidFill>
                  <a:schemeClr val="bg1"/>
                </a:solidFill>
              </a:rPr>
              <a:t> </a:t>
            </a:r>
            <a:r>
              <a:rPr lang="en-IE" sz="2400" dirty="0" err="1" smtClean="0">
                <a:solidFill>
                  <a:schemeClr val="bg1"/>
                </a:solidFill>
              </a:rPr>
              <a:t>has_sandwich</a:t>
            </a:r>
            <a:r>
              <a:rPr lang="en-IE" sz="2400" dirty="0" smtClean="0">
                <a:solidFill>
                  <a:schemeClr val="bg1"/>
                </a:solidFill>
              </a:rPr>
              <a:t> = false;</a:t>
            </a:r>
          </a:p>
          <a:p>
            <a:pPr>
              <a:spcBef>
                <a:spcPts val="0"/>
              </a:spcBef>
              <a:buNone/>
            </a:pPr>
            <a:r>
              <a:rPr lang="en-IE" sz="2400" dirty="0" smtClean="0">
                <a:solidFill>
                  <a:schemeClr val="bg1"/>
                </a:solidFill>
              </a:rPr>
              <a:t>    </a:t>
            </a:r>
            <a:r>
              <a:rPr lang="en-IE" sz="2400" dirty="0" err="1" smtClean="0">
                <a:solidFill>
                  <a:schemeClr val="bg1"/>
                </a:solidFill>
              </a:rPr>
              <a:t>bool</a:t>
            </a:r>
            <a:r>
              <a:rPr lang="en-IE" sz="2400" dirty="0" smtClean="0">
                <a:solidFill>
                  <a:schemeClr val="bg1"/>
                </a:solidFill>
              </a:rPr>
              <a:t> </a:t>
            </a:r>
            <a:r>
              <a:rPr lang="en-IE" sz="2400" dirty="0" err="1" smtClean="0">
                <a:solidFill>
                  <a:schemeClr val="bg1"/>
                </a:solidFill>
              </a:rPr>
              <a:t>has_baguette</a:t>
            </a:r>
            <a:r>
              <a:rPr lang="en-IE" sz="2400" dirty="0" smtClean="0">
                <a:solidFill>
                  <a:schemeClr val="bg1"/>
                </a:solidFill>
              </a:rPr>
              <a:t> = true;</a:t>
            </a:r>
          </a:p>
          <a:p>
            <a:pPr>
              <a:spcBef>
                <a:spcPts val="0"/>
              </a:spcBef>
              <a:buNone/>
            </a:pPr>
            <a:r>
              <a:rPr lang="en-IE" sz="2400" dirty="0" smtClean="0">
                <a:solidFill>
                  <a:schemeClr val="bg1"/>
                </a:solidFill>
              </a:rPr>
              <a:t>    if (</a:t>
            </a:r>
            <a:r>
              <a:rPr lang="en-IE" sz="2400" dirty="0" err="1" smtClean="0">
                <a:solidFill>
                  <a:schemeClr val="bg1"/>
                </a:solidFill>
              </a:rPr>
              <a:t>is_hungry</a:t>
            </a:r>
            <a:r>
              <a:rPr lang="en-IE" sz="2400" dirty="0" smtClean="0">
                <a:solidFill>
                  <a:schemeClr val="bg1"/>
                </a:solidFill>
              </a:rPr>
              <a:t> &amp;&amp; (</a:t>
            </a:r>
            <a:r>
              <a:rPr lang="en-IE" sz="2400" dirty="0" err="1" smtClean="0">
                <a:solidFill>
                  <a:schemeClr val="bg1"/>
                </a:solidFill>
              </a:rPr>
              <a:t>has_sandwich</a:t>
            </a:r>
            <a:r>
              <a:rPr lang="en-IE" sz="2400" dirty="0" smtClean="0">
                <a:solidFill>
                  <a:schemeClr val="bg1"/>
                </a:solidFill>
              </a:rPr>
              <a:t> || </a:t>
            </a:r>
            <a:r>
              <a:rPr lang="en-IE" sz="2400" dirty="0" err="1" smtClean="0">
                <a:solidFill>
                  <a:schemeClr val="bg1"/>
                </a:solidFill>
              </a:rPr>
              <a:t>has_baguette</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("Eat lunch");</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truth tables</a:t>
            </a:r>
            <a:endParaRPr lang="en-US" dirty="0">
              <a:solidFill>
                <a:schemeClr val="bg1"/>
              </a:solidFill>
            </a:endParaRPr>
          </a:p>
        </p:txBody>
      </p:sp>
      <p:sp>
        <p:nvSpPr>
          <p:cNvPr id="4" name="Content Placeholder 2"/>
          <p:cNvSpPr txBox="1">
            <a:spLocks/>
          </p:cNvSpPr>
          <p:nvPr/>
        </p:nvSpPr>
        <p:spPr>
          <a:xfrm>
            <a:off x="395536" y="1484784"/>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noProof="0" dirty="0" smtClean="0">
                <a:ln>
                  <a:noFill/>
                </a:ln>
                <a:solidFill>
                  <a:schemeClr val="bg1"/>
                </a:solidFill>
                <a:effectLst/>
                <a:uLnTx/>
                <a:uFillTx/>
                <a:latin typeface="+mn-lt"/>
                <a:ea typeface="+mn-ea"/>
                <a:cs typeface="+mn-cs"/>
              </a:rPr>
              <a:t>table showing logical possibilities for a set of propositions</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graphicFrame>
        <p:nvGraphicFramePr>
          <p:cNvPr id="5" name="Table 4"/>
          <p:cNvGraphicFramePr>
            <a:graphicFrameLocks noGrp="1"/>
          </p:cNvGraphicFramePr>
          <p:nvPr/>
        </p:nvGraphicFramePr>
        <p:xfrm>
          <a:off x="1403648" y="2852936"/>
          <a:ext cx="6096000" cy="185420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IE" dirty="0" smtClean="0"/>
                        <a:t>p</a:t>
                      </a:r>
                      <a:endParaRPr lang="en-IE" dirty="0"/>
                    </a:p>
                  </a:txBody>
                  <a:tcPr/>
                </a:tc>
                <a:tc>
                  <a:txBody>
                    <a:bodyPr/>
                    <a:lstStyle/>
                    <a:p>
                      <a:r>
                        <a:rPr lang="en-IE" dirty="0" smtClean="0"/>
                        <a:t>q</a:t>
                      </a:r>
                      <a:endParaRPr lang="en-IE" dirty="0"/>
                    </a:p>
                  </a:txBody>
                  <a:tcPr/>
                </a:tc>
                <a:tc>
                  <a:txBody>
                    <a:bodyPr/>
                    <a:lstStyle/>
                    <a:p>
                      <a:r>
                        <a:rPr lang="en-IE" dirty="0" smtClean="0"/>
                        <a:t>p</a:t>
                      </a:r>
                      <a:r>
                        <a:rPr lang="en-IE" baseline="0" dirty="0" smtClean="0"/>
                        <a:t> AND q</a:t>
                      </a:r>
                      <a:endParaRPr lang="en-IE" dirty="0"/>
                    </a:p>
                  </a:txBody>
                  <a:tcPr/>
                </a:tc>
              </a:tr>
              <a:tr h="370840">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r>
              <a:tr h="370840">
                <a:tc>
                  <a:txBody>
                    <a:bodyPr/>
                    <a:lstStyle/>
                    <a:p>
                      <a:r>
                        <a:rPr lang="en-IE" dirty="0" smtClean="0"/>
                        <a:t>0</a:t>
                      </a:r>
                      <a:endParaRPr lang="en-IE" dirty="0"/>
                    </a:p>
                  </a:txBody>
                  <a:tcPr/>
                </a:tc>
                <a:tc>
                  <a:txBody>
                    <a:bodyPr/>
                    <a:lstStyle/>
                    <a:p>
                      <a:r>
                        <a:rPr lang="en-IE" dirty="0" smtClean="0"/>
                        <a:t>1</a:t>
                      </a:r>
                      <a:endParaRPr lang="en-IE" dirty="0"/>
                    </a:p>
                  </a:txBody>
                  <a:tcPr/>
                </a:tc>
                <a:tc>
                  <a:txBody>
                    <a:bodyPr/>
                    <a:lstStyle/>
                    <a:p>
                      <a:r>
                        <a:rPr lang="en-IE" dirty="0" smtClean="0"/>
                        <a:t>0</a:t>
                      </a:r>
                      <a:endParaRPr lang="en-IE" dirty="0"/>
                    </a:p>
                  </a:txBody>
                  <a:tcPr/>
                </a:tc>
              </a:tr>
              <a:tr h="370840">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r>
              <a:tr h="370840">
                <a:tc>
                  <a:txBody>
                    <a:bodyPr/>
                    <a:lstStyle/>
                    <a:p>
                      <a:r>
                        <a:rPr lang="en-IE" dirty="0" smtClean="0"/>
                        <a:t>1</a:t>
                      </a:r>
                      <a:endParaRPr lang="en-IE" dirty="0"/>
                    </a:p>
                  </a:txBody>
                  <a:tcPr/>
                </a:tc>
                <a:tc>
                  <a:txBody>
                    <a:bodyPr/>
                    <a:lstStyle/>
                    <a:p>
                      <a:r>
                        <a:rPr lang="en-IE" dirty="0" smtClean="0"/>
                        <a:t>1</a:t>
                      </a:r>
                      <a:endParaRPr lang="en-IE" dirty="0"/>
                    </a:p>
                  </a:txBody>
                  <a:tcPr/>
                </a:tc>
                <a:tc>
                  <a:txBody>
                    <a:bodyPr/>
                    <a:lstStyle/>
                    <a:p>
                      <a:r>
                        <a:rPr lang="en-IE" dirty="0" smtClean="0"/>
                        <a:t>1</a:t>
                      </a:r>
                      <a:endParaRPr lang="en-IE" dirty="0"/>
                    </a:p>
                  </a:txBody>
                  <a:tcPr/>
                </a:tc>
              </a:tr>
            </a:tbl>
          </a:graphicData>
        </a:graphic>
      </p:graphicFrame>
      <p:sp>
        <p:nvSpPr>
          <p:cNvPr id="6" name="Content Placeholder 2"/>
          <p:cNvSpPr txBox="1">
            <a:spLocks/>
          </p:cNvSpPr>
          <p:nvPr/>
        </p:nvSpPr>
        <p:spPr>
          <a:xfrm>
            <a:off x="467544" y="5013176"/>
            <a:ext cx="8229600" cy="1152128"/>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noProof="0" dirty="0" smtClean="0">
                <a:ln>
                  <a:noFill/>
                </a:ln>
                <a:solidFill>
                  <a:schemeClr val="bg1"/>
                </a:solidFill>
                <a:effectLst/>
                <a:uLnTx/>
                <a:uFillTx/>
                <a:latin typeface="+mn-lt"/>
                <a:ea typeface="+mn-ea"/>
                <a:cs typeface="+mn-cs"/>
              </a:rPr>
              <a:t>try the truth table for p OR q</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baseline="0" dirty="0" smtClean="0">
                <a:solidFill>
                  <a:schemeClr val="bg1"/>
                </a:solidFill>
              </a:rPr>
              <a:t>try for all variations</a:t>
            </a:r>
            <a:r>
              <a:rPr lang="en-IE" sz="3200" dirty="0" smtClean="0">
                <a:solidFill>
                  <a:schemeClr val="bg1"/>
                </a:solidFill>
              </a:rPr>
              <a:t> of NOT and </a:t>
            </a:r>
            <a:r>
              <a:rPr lang="en-IE" sz="3200" dirty="0" err="1" smtClean="0">
                <a:solidFill>
                  <a:schemeClr val="bg1"/>
                </a:solidFill>
              </a:rPr>
              <a:t>AND</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truth tables</a:t>
            </a:r>
            <a:endParaRPr lang="en-US" dirty="0">
              <a:solidFill>
                <a:schemeClr val="bg1"/>
              </a:solidFill>
            </a:endParaRPr>
          </a:p>
        </p:txBody>
      </p:sp>
      <p:graphicFrame>
        <p:nvGraphicFramePr>
          <p:cNvPr id="5" name="Table 4"/>
          <p:cNvGraphicFramePr>
            <a:graphicFrameLocks noGrp="1"/>
          </p:cNvGraphicFramePr>
          <p:nvPr/>
        </p:nvGraphicFramePr>
        <p:xfrm>
          <a:off x="1187624" y="3645024"/>
          <a:ext cx="6192688" cy="1854200"/>
        </p:xfrm>
        <a:graphic>
          <a:graphicData uri="http://schemas.openxmlformats.org/drawingml/2006/table">
            <a:tbl>
              <a:tblPr firstRow="1" bandRow="1">
                <a:tableStyleId>{073A0DAA-6AF3-43AB-8588-CEC1D06C72B9}</a:tableStyleId>
              </a:tblPr>
              <a:tblGrid>
                <a:gridCol w="360040"/>
                <a:gridCol w="360040"/>
                <a:gridCol w="432048"/>
                <a:gridCol w="432048"/>
                <a:gridCol w="1008112"/>
                <a:gridCol w="1080120"/>
                <a:gridCol w="1080120"/>
                <a:gridCol w="1440160"/>
              </a:tblGrid>
              <a:tr h="370840">
                <a:tc>
                  <a:txBody>
                    <a:bodyPr/>
                    <a:lstStyle/>
                    <a:p>
                      <a:r>
                        <a:rPr lang="en-IE" dirty="0" smtClean="0"/>
                        <a:t>p</a:t>
                      </a:r>
                      <a:endParaRPr lang="en-IE" dirty="0"/>
                    </a:p>
                  </a:txBody>
                  <a:tcPr/>
                </a:tc>
                <a:tc>
                  <a:txBody>
                    <a:bodyPr/>
                    <a:lstStyle/>
                    <a:p>
                      <a:r>
                        <a:rPr lang="en-IE" dirty="0" smtClean="0"/>
                        <a:t>q</a:t>
                      </a:r>
                      <a:endParaRPr lang="en-IE" dirty="0"/>
                    </a:p>
                  </a:txBody>
                  <a:tcPr/>
                </a:tc>
                <a:tc>
                  <a:txBody>
                    <a:bodyPr/>
                    <a:lstStyle/>
                    <a:p>
                      <a:r>
                        <a:rPr lang="en-IE" dirty="0" smtClean="0"/>
                        <a:t>!p</a:t>
                      </a:r>
                      <a:endParaRPr lang="en-IE" dirty="0"/>
                    </a:p>
                  </a:txBody>
                  <a:tcPr/>
                </a:tc>
                <a:tc>
                  <a:txBody>
                    <a:bodyPr/>
                    <a:lstStyle/>
                    <a:p>
                      <a:r>
                        <a:rPr lang="en-IE" dirty="0" smtClean="0"/>
                        <a:t>!q</a:t>
                      </a:r>
                      <a:endParaRPr lang="en-IE" dirty="0"/>
                    </a:p>
                  </a:txBody>
                  <a:tcPr/>
                </a:tc>
                <a:tc>
                  <a:txBody>
                    <a:bodyPr/>
                    <a:lstStyle/>
                    <a:p>
                      <a:r>
                        <a:rPr lang="en-IE" dirty="0" smtClean="0"/>
                        <a:t>p AND q</a:t>
                      </a:r>
                      <a:endParaRPr lang="en-IE" dirty="0"/>
                    </a:p>
                  </a:txBody>
                  <a:tcPr/>
                </a:tc>
                <a:tc>
                  <a:txBody>
                    <a:bodyPr/>
                    <a:lstStyle/>
                    <a:p>
                      <a:r>
                        <a:rPr lang="en-IE" dirty="0" smtClean="0"/>
                        <a:t>!p AND q</a:t>
                      </a:r>
                      <a:endParaRPr lang="en-IE" dirty="0"/>
                    </a:p>
                  </a:txBody>
                  <a:tcPr/>
                </a:tc>
                <a:tc>
                  <a:txBody>
                    <a:bodyPr/>
                    <a:lstStyle/>
                    <a:p>
                      <a:r>
                        <a:rPr lang="en-IE" dirty="0" smtClean="0"/>
                        <a:t>p AND !q</a:t>
                      </a:r>
                      <a:endParaRPr lang="en-IE" dirty="0"/>
                    </a:p>
                  </a:txBody>
                  <a:tcPr/>
                </a:tc>
                <a:tc>
                  <a:txBody>
                    <a:bodyPr/>
                    <a:lstStyle/>
                    <a:p>
                      <a:r>
                        <a:rPr lang="en-IE" dirty="0" smtClean="0"/>
                        <a:t>!p AND !q</a:t>
                      </a:r>
                      <a:endParaRPr lang="en-IE" dirty="0"/>
                    </a:p>
                  </a:txBody>
                  <a:tcPr/>
                </a:tc>
              </a:tr>
              <a:tr h="370840">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1</a:t>
                      </a:r>
                      <a:endParaRPr lang="en-IE" dirty="0"/>
                    </a:p>
                  </a:txBody>
                  <a:tcPr/>
                </a:tc>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1</a:t>
                      </a:r>
                      <a:endParaRPr lang="en-IE" dirty="0"/>
                    </a:p>
                  </a:txBody>
                  <a:tcPr/>
                </a:tc>
              </a:tr>
              <a:tr h="370840">
                <a:tc>
                  <a:txBody>
                    <a:bodyPr/>
                    <a:lstStyle/>
                    <a:p>
                      <a:r>
                        <a:rPr lang="en-IE" dirty="0" smtClean="0"/>
                        <a:t>0</a:t>
                      </a:r>
                      <a:endParaRPr lang="en-IE" dirty="0"/>
                    </a:p>
                  </a:txBody>
                  <a:tcPr/>
                </a:tc>
                <a:tc>
                  <a:txBody>
                    <a:bodyPr/>
                    <a:lstStyle/>
                    <a:p>
                      <a:r>
                        <a:rPr lang="en-IE" dirty="0" smtClean="0"/>
                        <a:t>1</a:t>
                      </a:r>
                      <a:endParaRPr lang="en-IE" dirty="0"/>
                    </a:p>
                  </a:txBody>
                  <a:tcPr/>
                </a:tc>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r>
              <a:tr h="370840">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1</a:t>
                      </a:r>
                      <a:endParaRPr lang="en-IE" dirty="0"/>
                    </a:p>
                  </a:txBody>
                  <a:tcPr/>
                </a:tc>
                <a:tc>
                  <a:txBody>
                    <a:bodyPr/>
                    <a:lstStyle/>
                    <a:p>
                      <a:r>
                        <a:rPr lang="en-IE" dirty="0" smtClean="0"/>
                        <a:t>0</a:t>
                      </a:r>
                      <a:endParaRPr lang="en-IE" dirty="0"/>
                    </a:p>
                  </a:txBody>
                  <a:tcPr/>
                </a:tc>
              </a:tr>
              <a:tr h="370840">
                <a:tc>
                  <a:txBody>
                    <a:bodyPr/>
                    <a:lstStyle/>
                    <a:p>
                      <a:r>
                        <a:rPr lang="en-IE" dirty="0" smtClean="0"/>
                        <a:t>1</a:t>
                      </a:r>
                      <a:endParaRPr lang="en-IE" dirty="0"/>
                    </a:p>
                  </a:txBody>
                  <a:tcPr/>
                </a:tc>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r>
            </a:tbl>
          </a:graphicData>
        </a:graphic>
      </p:graphicFrame>
      <p:graphicFrame>
        <p:nvGraphicFramePr>
          <p:cNvPr id="7" name="Table 6"/>
          <p:cNvGraphicFramePr>
            <a:graphicFrameLocks noGrp="1"/>
          </p:cNvGraphicFramePr>
          <p:nvPr/>
        </p:nvGraphicFramePr>
        <p:xfrm>
          <a:off x="1259632" y="1556792"/>
          <a:ext cx="6096000" cy="185420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IE" dirty="0" smtClean="0"/>
                        <a:t>p</a:t>
                      </a:r>
                      <a:endParaRPr lang="en-IE" dirty="0"/>
                    </a:p>
                  </a:txBody>
                  <a:tcPr/>
                </a:tc>
                <a:tc>
                  <a:txBody>
                    <a:bodyPr/>
                    <a:lstStyle/>
                    <a:p>
                      <a:r>
                        <a:rPr lang="en-IE" dirty="0" smtClean="0"/>
                        <a:t>q</a:t>
                      </a:r>
                      <a:endParaRPr lang="en-IE" dirty="0"/>
                    </a:p>
                  </a:txBody>
                  <a:tcPr/>
                </a:tc>
                <a:tc>
                  <a:txBody>
                    <a:bodyPr/>
                    <a:lstStyle/>
                    <a:p>
                      <a:r>
                        <a:rPr lang="en-IE" dirty="0" smtClean="0"/>
                        <a:t>p</a:t>
                      </a:r>
                      <a:r>
                        <a:rPr lang="en-IE" baseline="0" dirty="0" smtClean="0"/>
                        <a:t> OR q</a:t>
                      </a:r>
                      <a:endParaRPr lang="en-IE" dirty="0"/>
                    </a:p>
                  </a:txBody>
                  <a:tcPr/>
                </a:tc>
              </a:tr>
              <a:tr h="370840">
                <a:tc>
                  <a:txBody>
                    <a:bodyPr/>
                    <a:lstStyle/>
                    <a:p>
                      <a:r>
                        <a:rPr lang="en-IE" dirty="0" smtClean="0"/>
                        <a:t>0</a:t>
                      </a:r>
                      <a:endParaRPr lang="en-IE" dirty="0"/>
                    </a:p>
                  </a:txBody>
                  <a:tcPr/>
                </a:tc>
                <a:tc>
                  <a:txBody>
                    <a:bodyPr/>
                    <a:lstStyle/>
                    <a:p>
                      <a:r>
                        <a:rPr lang="en-IE" dirty="0" smtClean="0"/>
                        <a:t>0</a:t>
                      </a:r>
                      <a:endParaRPr lang="en-IE" dirty="0"/>
                    </a:p>
                  </a:txBody>
                  <a:tcPr/>
                </a:tc>
                <a:tc>
                  <a:txBody>
                    <a:bodyPr/>
                    <a:lstStyle/>
                    <a:p>
                      <a:r>
                        <a:rPr lang="en-IE" dirty="0" smtClean="0"/>
                        <a:t>0</a:t>
                      </a:r>
                      <a:endParaRPr lang="en-IE" dirty="0"/>
                    </a:p>
                  </a:txBody>
                  <a:tcPr/>
                </a:tc>
              </a:tr>
              <a:tr h="370840">
                <a:tc>
                  <a:txBody>
                    <a:bodyPr/>
                    <a:lstStyle/>
                    <a:p>
                      <a:r>
                        <a:rPr lang="en-IE" dirty="0" smtClean="0"/>
                        <a:t>0</a:t>
                      </a:r>
                      <a:endParaRPr lang="en-IE" dirty="0"/>
                    </a:p>
                  </a:txBody>
                  <a:tcPr/>
                </a:tc>
                <a:tc>
                  <a:txBody>
                    <a:bodyPr/>
                    <a:lstStyle/>
                    <a:p>
                      <a:r>
                        <a:rPr lang="en-IE" dirty="0" smtClean="0"/>
                        <a:t>1</a:t>
                      </a:r>
                      <a:endParaRPr lang="en-IE" dirty="0"/>
                    </a:p>
                  </a:txBody>
                  <a:tcPr/>
                </a:tc>
                <a:tc>
                  <a:txBody>
                    <a:bodyPr/>
                    <a:lstStyle/>
                    <a:p>
                      <a:r>
                        <a:rPr lang="en-IE" dirty="0" smtClean="0"/>
                        <a:t>1</a:t>
                      </a:r>
                      <a:endParaRPr lang="en-IE" dirty="0"/>
                    </a:p>
                  </a:txBody>
                  <a:tcPr/>
                </a:tc>
              </a:tr>
              <a:tr h="370840">
                <a:tc>
                  <a:txBody>
                    <a:bodyPr/>
                    <a:lstStyle/>
                    <a:p>
                      <a:r>
                        <a:rPr lang="en-IE" dirty="0" smtClean="0"/>
                        <a:t>1</a:t>
                      </a:r>
                      <a:endParaRPr lang="en-IE" dirty="0"/>
                    </a:p>
                  </a:txBody>
                  <a:tcPr/>
                </a:tc>
                <a:tc>
                  <a:txBody>
                    <a:bodyPr/>
                    <a:lstStyle/>
                    <a:p>
                      <a:r>
                        <a:rPr lang="en-IE" dirty="0" smtClean="0"/>
                        <a:t>0</a:t>
                      </a:r>
                      <a:endParaRPr lang="en-IE" dirty="0"/>
                    </a:p>
                  </a:txBody>
                  <a:tcPr/>
                </a:tc>
                <a:tc>
                  <a:txBody>
                    <a:bodyPr/>
                    <a:lstStyle/>
                    <a:p>
                      <a:r>
                        <a:rPr lang="en-IE" dirty="0" smtClean="0"/>
                        <a:t>1</a:t>
                      </a:r>
                      <a:endParaRPr lang="en-IE" dirty="0"/>
                    </a:p>
                  </a:txBody>
                  <a:tcPr/>
                </a:tc>
              </a:tr>
              <a:tr h="370840">
                <a:tc>
                  <a:txBody>
                    <a:bodyPr/>
                    <a:lstStyle/>
                    <a:p>
                      <a:r>
                        <a:rPr lang="en-IE" dirty="0" smtClean="0"/>
                        <a:t>1</a:t>
                      </a:r>
                      <a:endParaRPr lang="en-IE" dirty="0"/>
                    </a:p>
                  </a:txBody>
                  <a:tcPr/>
                </a:tc>
                <a:tc>
                  <a:txBody>
                    <a:bodyPr/>
                    <a:lstStyle/>
                    <a:p>
                      <a:r>
                        <a:rPr lang="en-IE" dirty="0" smtClean="0"/>
                        <a:t>1</a:t>
                      </a:r>
                      <a:endParaRPr lang="en-IE" dirty="0"/>
                    </a:p>
                  </a:txBody>
                  <a:tcPr/>
                </a:tc>
                <a:tc>
                  <a:txBody>
                    <a:bodyPr/>
                    <a:lstStyle/>
                    <a:p>
                      <a:r>
                        <a:rPr lang="en-IE" dirty="0" smtClean="0"/>
                        <a:t>1</a:t>
                      </a:r>
                      <a:endParaRPr lang="en-IE" dirty="0"/>
                    </a:p>
                  </a:txBody>
                  <a:tcPr/>
                </a:tc>
              </a:tr>
            </a:tbl>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normAutofit/>
          </a:bodyPr>
          <a:lstStyle/>
          <a:p>
            <a:r>
              <a:rPr lang="en-IE" dirty="0" smtClean="0">
                <a:solidFill>
                  <a:schemeClr val="bg1"/>
                </a:solidFill>
              </a:rPr>
              <a:t>truth table exercise</a:t>
            </a:r>
            <a:endParaRPr lang="en-US" dirty="0">
              <a:solidFill>
                <a:schemeClr val="bg1"/>
              </a:solidFill>
            </a:endParaRPr>
          </a:p>
        </p:txBody>
      </p:sp>
      <p:sp>
        <p:nvSpPr>
          <p:cNvPr id="4" name="Content Placeholder 2"/>
          <p:cNvSpPr txBox="1">
            <a:spLocks/>
          </p:cNvSpPr>
          <p:nvPr/>
        </p:nvSpPr>
        <p:spPr>
          <a:xfrm>
            <a:off x="395536" y="1484784"/>
            <a:ext cx="8229600" cy="259228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noProof="0" dirty="0" smtClean="0">
                <a:ln>
                  <a:noFill/>
                </a:ln>
                <a:solidFill>
                  <a:schemeClr val="bg1"/>
                </a:solidFill>
                <a:effectLst/>
                <a:uLnTx/>
                <a:uFillTx/>
                <a:latin typeface="+mn-lt"/>
                <a:ea typeface="+mn-ea"/>
                <a:cs typeface="+mn-cs"/>
              </a:rPr>
              <a:t>create a truth table showing logical possibilities for a set of propositions, p, q, !p, !q, p OR q, !p OR q, p OR !q and !p OR !q</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mod operator</a:t>
            </a:r>
            <a:endParaRPr lang="en-US" dirty="0">
              <a:solidFill>
                <a:schemeClr val="bg1"/>
              </a:solidFill>
            </a:endParaRPr>
          </a:p>
        </p:txBody>
      </p:sp>
      <p:sp>
        <p:nvSpPr>
          <p:cNvPr id="5" name="Content Placeholder 2"/>
          <p:cNvSpPr txBox="1">
            <a:spLocks/>
          </p:cNvSpPr>
          <p:nvPr/>
        </p:nvSpPr>
        <p:spPr>
          <a:xfrm>
            <a:off x="539552" y="1268760"/>
            <a:ext cx="8229600" cy="2160240"/>
          </a:xfrm>
          <a:prstGeom prst="rect">
            <a:avLst/>
          </a:prstGeom>
        </p:spPr>
        <p:txBody>
          <a:bodyPr vert="horz" lIns="91440" tIns="45720" rIns="91440" bIns="45720" rtlCol="0">
            <a:normAutofit fontScale="92500" lnSpcReduction="20000"/>
          </a:bodyPr>
          <a:lstStyle/>
          <a:p>
            <a:pPr marL="342900" lvl="0" indent="-342900">
              <a:spcBef>
                <a:spcPct val="20000"/>
              </a:spcBef>
              <a:buFont typeface="Arial" pitchFamily="34" charset="0"/>
              <a:buChar char="•"/>
            </a:pPr>
            <a:r>
              <a:rPr lang="en-IE" sz="3200" dirty="0" smtClean="0">
                <a:solidFill>
                  <a:schemeClr val="bg1"/>
                </a:solidFill>
              </a:rPr>
              <a:t>“The operator that returns the remainder after integer division of its first argument by its second” - The Free Online Dictionary of Computing</a:t>
            </a:r>
          </a:p>
          <a:p>
            <a:pPr marL="342900" lvl="0" indent="-342900">
              <a:spcBef>
                <a:spcPct val="20000"/>
              </a:spcBef>
              <a:buFont typeface="Arial" pitchFamily="34" charset="0"/>
              <a:buChar char="•"/>
            </a:pPr>
            <a:r>
              <a:rPr lang="en-IE" sz="3200" dirty="0" smtClean="0">
                <a:solidFill>
                  <a:schemeClr val="bg1"/>
                </a:solidFill>
              </a:rPr>
              <a:t>uses the % symbol</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mod operator</a:t>
            </a:r>
            <a:endParaRPr lang="en-US" dirty="0">
              <a:solidFill>
                <a:schemeClr val="bg1"/>
              </a:solidFill>
            </a:endParaRPr>
          </a:p>
        </p:txBody>
      </p:sp>
      <p:sp>
        <p:nvSpPr>
          <p:cNvPr id="5" name="Content Placeholder 2"/>
          <p:cNvSpPr txBox="1">
            <a:spLocks/>
          </p:cNvSpPr>
          <p:nvPr/>
        </p:nvSpPr>
        <p:spPr>
          <a:xfrm>
            <a:off x="539552" y="1124744"/>
            <a:ext cx="8229600" cy="5733256"/>
          </a:xfrm>
          <a:prstGeom prst="rect">
            <a:avLst/>
          </a:prstGeom>
        </p:spPr>
        <p:txBody>
          <a:bodyPr vert="horz" lIns="91440" tIns="45720" rIns="91440" bIns="45720" rtlCol="0">
            <a:normAutofit/>
          </a:bodyPr>
          <a:lstStyle/>
          <a:p>
            <a:pPr marL="342900" lvl="0" indent="-342900">
              <a:spcBef>
                <a:spcPct val="20000"/>
              </a:spcBef>
            </a:pPr>
            <a:r>
              <a:rPr lang="en-IE" sz="2800" dirty="0" smtClean="0">
                <a:solidFill>
                  <a:schemeClr val="bg1"/>
                </a:solidFill>
              </a:rPr>
              <a:t>#include &lt;</a:t>
            </a:r>
            <a:r>
              <a:rPr lang="en-IE" sz="2800" dirty="0" err="1" smtClean="0">
                <a:solidFill>
                  <a:schemeClr val="bg1"/>
                </a:solidFill>
              </a:rPr>
              <a:t>stdio.h</a:t>
            </a:r>
            <a:r>
              <a:rPr lang="en-IE" sz="2800" dirty="0" smtClean="0">
                <a:solidFill>
                  <a:schemeClr val="bg1"/>
                </a:solidFill>
              </a:rPr>
              <a:t>&gt;</a:t>
            </a:r>
          </a:p>
          <a:p>
            <a:pPr marL="342900" lvl="0" indent="-342900">
              <a:spcBef>
                <a:spcPct val="20000"/>
              </a:spcBef>
            </a:pPr>
            <a:r>
              <a:rPr lang="en-IE" sz="2800" dirty="0" smtClean="0">
                <a:solidFill>
                  <a:schemeClr val="bg1"/>
                </a:solidFill>
              </a:rPr>
              <a:t>#include &lt;</a:t>
            </a:r>
            <a:r>
              <a:rPr lang="en-IE" sz="2800" dirty="0" err="1" smtClean="0">
                <a:solidFill>
                  <a:schemeClr val="bg1"/>
                </a:solidFill>
              </a:rPr>
              <a:t>stdlib.h</a:t>
            </a:r>
            <a:r>
              <a:rPr lang="en-IE" sz="2800" dirty="0" smtClean="0">
                <a:solidFill>
                  <a:schemeClr val="bg1"/>
                </a:solidFill>
              </a:rPr>
              <a:t>&gt;</a:t>
            </a:r>
          </a:p>
          <a:p>
            <a:pPr marL="342900" lvl="0" indent="-342900">
              <a:spcBef>
                <a:spcPct val="20000"/>
              </a:spcBef>
            </a:pPr>
            <a:r>
              <a:rPr lang="en-IE" sz="2800" dirty="0" err="1" smtClean="0">
                <a:solidFill>
                  <a:schemeClr val="bg1"/>
                </a:solidFill>
              </a:rPr>
              <a:t>int</a:t>
            </a:r>
            <a:r>
              <a:rPr lang="en-IE" sz="2800" dirty="0" smtClean="0">
                <a:solidFill>
                  <a:schemeClr val="bg1"/>
                </a:solidFill>
              </a:rPr>
              <a:t> main() {</a:t>
            </a:r>
          </a:p>
          <a:p>
            <a:pPr marL="342900" lvl="0" indent="-342900">
              <a:spcBef>
                <a:spcPct val="20000"/>
              </a:spcBef>
            </a:pPr>
            <a:r>
              <a:rPr lang="en-IE" sz="2800" dirty="0" smtClean="0">
                <a:solidFill>
                  <a:schemeClr val="bg1"/>
                </a:solidFill>
              </a:rPr>
              <a:t>    </a:t>
            </a:r>
            <a:r>
              <a:rPr lang="en-IE" sz="2800" dirty="0" err="1" smtClean="0">
                <a:solidFill>
                  <a:schemeClr val="bg1"/>
                </a:solidFill>
              </a:rPr>
              <a:t>int</a:t>
            </a:r>
            <a:r>
              <a:rPr lang="en-IE" sz="2800" dirty="0" smtClean="0">
                <a:solidFill>
                  <a:schemeClr val="bg1"/>
                </a:solidFill>
              </a:rPr>
              <a:t> a = 5;</a:t>
            </a:r>
          </a:p>
          <a:p>
            <a:pPr marL="342900" lvl="0" indent="-342900">
              <a:spcBef>
                <a:spcPct val="20000"/>
              </a:spcBef>
            </a:pPr>
            <a:r>
              <a:rPr lang="en-IE" sz="2800" dirty="0" smtClean="0">
                <a:solidFill>
                  <a:schemeClr val="bg1"/>
                </a:solidFill>
              </a:rPr>
              <a:t>    </a:t>
            </a:r>
            <a:r>
              <a:rPr lang="en-IE" sz="2800" dirty="0" err="1" smtClean="0">
                <a:solidFill>
                  <a:schemeClr val="bg1"/>
                </a:solidFill>
              </a:rPr>
              <a:t>int</a:t>
            </a:r>
            <a:r>
              <a:rPr lang="en-IE" sz="2800" dirty="0" smtClean="0">
                <a:solidFill>
                  <a:schemeClr val="bg1"/>
                </a:solidFill>
              </a:rPr>
              <a:t> </a:t>
            </a:r>
            <a:r>
              <a:rPr lang="en-IE" sz="2800" dirty="0" err="1" smtClean="0">
                <a:solidFill>
                  <a:schemeClr val="bg1"/>
                </a:solidFill>
              </a:rPr>
              <a:t>my_mod</a:t>
            </a:r>
            <a:r>
              <a:rPr lang="en-IE" sz="2800" dirty="0" smtClean="0">
                <a:solidFill>
                  <a:schemeClr val="bg1"/>
                </a:solidFill>
              </a:rPr>
              <a:t> = 2;</a:t>
            </a:r>
          </a:p>
          <a:p>
            <a:pPr marL="342900" lvl="0" indent="-342900">
              <a:spcBef>
                <a:spcPct val="20000"/>
              </a:spcBef>
            </a:pPr>
            <a:r>
              <a:rPr lang="en-IE" sz="2800" dirty="0" smtClean="0">
                <a:solidFill>
                  <a:schemeClr val="bg1"/>
                </a:solidFill>
              </a:rPr>
              <a:t>    </a:t>
            </a:r>
            <a:r>
              <a:rPr lang="en-IE" sz="2800" dirty="0" err="1" smtClean="0">
                <a:solidFill>
                  <a:schemeClr val="bg1"/>
                </a:solidFill>
              </a:rPr>
              <a:t>int</a:t>
            </a:r>
            <a:r>
              <a:rPr lang="en-IE" sz="2800" dirty="0" smtClean="0">
                <a:solidFill>
                  <a:schemeClr val="bg1"/>
                </a:solidFill>
              </a:rPr>
              <a:t> </a:t>
            </a:r>
            <a:r>
              <a:rPr lang="en-IE" sz="2800" dirty="0" err="1" smtClean="0">
                <a:solidFill>
                  <a:schemeClr val="bg1"/>
                </a:solidFill>
              </a:rPr>
              <a:t>mod_result</a:t>
            </a:r>
            <a:r>
              <a:rPr lang="en-IE" sz="2800" dirty="0" smtClean="0">
                <a:solidFill>
                  <a:schemeClr val="bg1"/>
                </a:solidFill>
              </a:rPr>
              <a:t> = a % </a:t>
            </a:r>
            <a:r>
              <a:rPr lang="en-IE" sz="2800" dirty="0" err="1" smtClean="0">
                <a:solidFill>
                  <a:schemeClr val="bg1"/>
                </a:solidFill>
              </a:rPr>
              <a:t>my_mod</a:t>
            </a:r>
            <a:r>
              <a:rPr lang="en-IE" sz="2800" dirty="0" smtClean="0">
                <a:solidFill>
                  <a:schemeClr val="bg1"/>
                </a:solidFill>
              </a:rPr>
              <a:t>;</a:t>
            </a:r>
          </a:p>
          <a:p>
            <a:pPr marL="342900" lvl="0" indent="-342900">
              <a:spcBef>
                <a:spcPct val="20000"/>
              </a:spcBef>
            </a:pPr>
            <a:endParaRPr lang="en-IE" sz="2800" dirty="0" smtClean="0">
              <a:solidFill>
                <a:schemeClr val="bg1"/>
              </a:solidFill>
            </a:endParaRPr>
          </a:p>
          <a:p>
            <a:pPr marL="342900" lvl="0" indent="-342900">
              <a:spcBef>
                <a:spcPct val="20000"/>
              </a:spcBef>
            </a:pPr>
            <a:r>
              <a:rPr lang="en-IE" sz="2800" dirty="0" smtClean="0">
                <a:solidFill>
                  <a:schemeClr val="bg1"/>
                </a:solidFill>
              </a:rPr>
              <a:t>    </a:t>
            </a:r>
            <a:r>
              <a:rPr lang="en-IE" sz="2800" dirty="0" err="1" smtClean="0">
                <a:solidFill>
                  <a:schemeClr val="bg1"/>
                </a:solidFill>
              </a:rPr>
              <a:t>printf</a:t>
            </a:r>
            <a:r>
              <a:rPr lang="en-IE" sz="2800" dirty="0" smtClean="0">
                <a:solidFill>
                  <a:schemeClr val="bg1"/>
                </a:solidFill>
              </a:rPr>
              <a:t>("%d mod %d: %d\n", a, </a:t>
            </a:r>
            <a:r>
              <a:rPr lang="en-IE" sz="2800" dirty="0" err="1" smtClean="0">
                <a:solidFill>
                  <a:schemeClr val="bg1"/>
                </a:solidFill>
              </a:rPr>
              <a:t>my_mod</a:t>
            </a:r>
            <a:r>
              <a:rPr lang="en-IE" sz="2800" dirty="0" smtClean="0">
                <a:solidFill>
                  <a:schemeClr val="bg1"/>
                </a:solidFill>
              </a:rPr>
              <a:t>, </a:t>
            </a:r>
            <a:r>
              <a:rPr lang="en-IE" sz="2800" dirty="0" err="1" smtClean="0">
                <a:solidFill>
                  <a:schemeClr val="bg1"/>
                </a:solidFill>
              </a:rPr>
              <a:t>mod_result</a:t>
            </a:r>
            <a:r>
              <a:rPr lang="en-IE" sz="2800" dirty="0" smtClean="0">
                <a:solidFill>
                  <a:schemeClr val="bg1"/>
                </a:solidFill>
              </a:rPr>
              <a:t>);</a:t>
            </a:r>
          </a:p>
          <a:p>
            <a:pPr marL="342900" lvl="0" indent="-342900">
              <a:spcBef>
                <a:spcPct val="20000"/>
              </a:spcBef>
            </a:pPr>
            <a:endParaRPr lang="en-IE" sz="2800" dirty="0" smtClean="0">
              <a:solidFill>
                <a:schemeClr val="bg1"/>
              </a:solidFill>
            </a:endParaRPr>
          </a:p>
          <a:p>
            <a:pPr marL="342900" lvl="0" indent="-342900">
              <a:spcBef>
                <a:spcPct val="20000"/>
              </a:spcBef>
            </a:pPr>
            <a:r>
              <a:rPr lang="en-IE" sz="2800" dirty="0" smtClean="0">
                <a:solidFill>
                  <a:schemeClr val="bg1"/>
                </a:solidFill>
              </a:rPr>
              <a:t>    return 0;</a:t>
            </a:r>
          </a:p>
          <a:p>
            <a:pPr marL="342900" lvl="0" indent="-342900">
              <a:spcBef>
                <a:spcPct val="20000"/>
              </a:spcBef>
            </a:pPr>
            <a:r>
              <a:rPr lang="en-IE" sz="2800" dirty="0" smtClean="0">
                <a:solidFill>
                  <a:schemeClr val="bg1"/>
                </a:solidFill>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mod operator</a:t>
            </a:r>
            <a:endParaRPr lang="en-US" dirty="0">
              <a:solidFill>
                <a:schemeClr val="bg1"/>
              </a:solidFill>
            </a:endParaRPr>
          </a:p>
        </p:txBody>
      </p:sp>
      <p:sp>
        <p:nvSpPr>
          <p:cNvPr id="5" name="Content Placeholder 2"/>
          <p:cNvSpPr txBox="1">
            <a:spLocks/>
          </p:cNvSpPr>
          <p:nvPr/>
        </p:nvSpPr>
        <p:spPr>
          <a:xfrm>
            <a:off x="539552" y="1124744"/>
            <a:ext cx="8229600" cy="5733256"/>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5;</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b = 942;</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c = 81;</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 = 5;</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mod %d: %d\</a:t>
            </a:r>
            <a:r>
              <a:rPr lang="en-IE" sz="3200" dirty="0" err="1" smtClean="0">
                <a:solidFill>
                  <a:schemeClr val="bg1"/>
                </a:solidFill>
              </a:rPr>
              <a:t>n",a</a:t>
            </a: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 a % </a:t>
            </a:r>
            <a:r>
              <a:rPr lang="en-IE" sz="3200" dirty="0" err="1" smtClean="0">
                <a:solidFill>
                  <a:schemeClr val="bg1"/>
                </a:solidFill>
              </a:rPr>
              <a:t>my_mod</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mod %d: %d\</a:t>
            </a:r>
            <a:r>
              <a:rPr lang="en-IE" sz="3200" dirty="0" err="1" smtClean="0">
                <a:solidFill>
                  <a:schemeClr val="bg1"/>
                </a:solidFill>
              </a:rPr>
              <a:t>n",b</a:t>
            </a: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 b % </a:t>
            </a:r>
            <a:r>
              <a:rPr lang="en-IE" sz="3200" dirty="0" err="1" smtClean="0">
                <a:solidFill>
                  <a:schemeClr val="bg1"/>
                </a:solidFill>
              </a:rPr>
              <a:t>my_mod</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mod %d: %d\n\</a:t>
            </a:r>
            <a:r>
              <a:rPr lang="en-IE" sz="3200" dirty="0" err="1" smtClean="0">
                <a:solidFill>
                  <a:schemeClr val="bg1"/>
                </a:solidFill>
              </a:rPr>
              <a:t>n",c</a:t>
            </a: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 c % </a:t>
            </a:r>
            <a:r>
              <a:rPr lang="en-IE" sz="3200" dirty="0" err="1" smtClean="0">
                <a:solidFill>
                  <a:schemeClr val="bg1"/>
                </a:solidFill>
              </a:rPr>
              <a:t>my_mod</a:t>
            </a: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 = 2;</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mod %d: %d\</a:t>
            </a:r>
            <a:r>
              <a:rPr lang="en-IE" sz="3200" dirty="0" err="1" smtClean="0">
                <a:solidFill>
                  <a:schemeClr val="bg1"/>
                </a:solidFill>
              </a:rPr>
              <a:t>n",a</a:t>
            </a: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 a % </a:t>
            </a:r>
            <a:r>
              <a:rPr lang="en-IE" sz="3200" dirty="0" err="1" smtClean="0">
                <a:solidFill>
                  <a:schemeClr val="bg1"/>
                </a:solidFill>
              </a:rPr>
              <a:t>my_mod</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mod %d: %d\</a:t>
            </a:r>
            <a:r>
              <a:rPr lang="en-IE" sz="3200" dirty="0" err="1" smtClean="0">
                <a:solidFill>
                  <a:schemeClr val="bg1"/>
                </a:solidFill>
              </a:rPr>
              <a:t>n",b</a:t>
            </a: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 b % </a:t>
            </a:r>
            <a:r>
              <a:rPr lang="en-IE" sz="3200" dirty="0" err="1" smtClean="0">
                <a:solidFill>
                  <a:schemeClr val="bg1"/>
                </a:solidFill>
              </a:rPr>
              <a:t>my_mod</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mod %d: %d\</a:t>
            </a:r>
            <a:r>
              <a:rPr lang="en-IE" sz="3200" dirty="0" err="1" smtClean="0">
                <a:solidFill>
                  <a:schemeClr val="bg1"/>
                </a:solidFill>
              </a:rPr>
              <a:t>n",c</a:t>
            </a:r>
            <a:r>
              <a:rPr lang="en-IE" sz="3200" dirty="0" smtClean="0">
                <a:solidFill>
                  <a:schemeClr val="bg1"/>
                </a:solidFill>
              </a:rPr>
              <a:t>, </a:t>
            </a:r>
            <a:r>
              <a:rPr lang="en-IE" sz="3200" dirty="0" err="1" smtClean="0">
                <a:solidFill>
                  <a:schemeClr val="bg1"/>
                </a:solidFill>
              </a:rPr>
              <a:t>my_mod</a:t>
            </a:r>
            <a:r>
              <a:rPr lang="en-IE" sz="3200" dirty="0" smtClean="0">
                <a:solidFill>
                  <a:schemeClr val="bg1"/>
                </a:solidFill>
              </a:rPr>
              <a:t>, c % </a:t>
            </a:r>
            <a:r>
              <a:rPr lang="en-IE" sz="3200" dirty="0" err="1" smtClean="0">
                <a:solidFill>
                  <a:schemeClr val="bg1"/>
                </a:solidFill>
              </a:rPr>
              <a:t>my_mod</a:t>
            </a: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mod exercise 1</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Take three integers from the user. Tell the user which numbers are odd and which are even.</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mod exercise 1 solution a</a:t>
            </a:r>
            <a:endParaRPr lang="en-US" dirty="0">
              <a:solidFill>
                <a:schemeClr val="bg1"/>
              </a:solidFill>
            </a:endParaRPr>
          </a:p>
        </p:txBody>
      </p:sp>
      <p:sp>
        <p:nvSpPr>
          <p:cNvPr id="5" name="Content Placeholder 2"/>
          <p:cNvSpPr txBox="1">
            <a:spLocks/>
          </p:cNvSpPr>
          <p:nvPr/>
        </p:nvSpPr>
        <p:spPr>
          <a:xfrm>
            <a:off x="539552" y="1124744"/>
            <a:ext cx="8229600" cy="5733256"/>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a:t>
            </a:r>
          </a:p>
          <a:p>
            <a:pPr marL="342900" lvl="0" indent="-342900">
              <a:spcBef>
                <a:spcPct val="20000"/>
              </a:spcBef>
            </a:pP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user_input1;</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user_input2;</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user_input3;</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("Enter an integer: ");</a:t>
            </a:r>
          </a:p>
          <a:p>
            <a:pPr marL="342900" lvl="0" indent="-342900">
              <a:spcBef>
                <a:spcPct val="20000"/>
              </a:spcBef>
            </a:pPr>
            <a:r>
              <a:rPr lang="en-IE" sz="3200" dirty="0" smtClean="0">
                <a:solidFill>
                  <a:schemeClr val="bg1"/>
                </a:solidFill>
              </a:rPr>
              <a:t>    </a:t>
            </a:r>
            <a:r>
              <a:rPr lang="en-IE" sz="3200" dirty="0" err="1" smtClean="0">
                <a:solidFill>
                  <a:schemeClr val="bg1"/>
                </a:solidFill>
              </a:rPr>
              <a:t>scanf</a:t>
            </a:r>
            <a:r>
              <a:rPr lang="en-IE" sz="3200" dirty="0" smtClean="0">
                <a:solidFill>
                  <a:schemeClr val="bg1"/>
                </a:solidFill>
              </a:rPr>
              <a:t>("%d", &amp;user_input1);</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("Enter an integer: ");</a:t>
            </a:r>
          </a:p>
          <a:p>
            <a:pPr marL="342900" lvl="0" indent="-342900">
              <a:spcBef>
                <a:spcPct val="20000"/>
              </a:spcBef>
            </a:pPr>
            <a:r>
              <a:rPr lang="en-IE" sz="3200" dirty="0" smtClean="0">
                <a:solidFill>
                  <a:schemeClr val="bg1"/>
                </a:solidFill>
              </a:rPr>
              <a:t>    </a:t>
            </a:r>
            <a:r>
              <a:rPr lang="en-IE" sz="3200" dirty="0" err="1" smtClean="0">
                <a:solidFill>
                  <a:schemeClr val="bg1"/>
                </a:solidFill>
              </a:rPr>
              <a:t>scanf</a:t>
            </a:r>
            <a:r>
              <a:rPr lang="en-IE" sz="3200" dirty="0" smtClean="0">
                <a:solidFill>
                  <a:schemeClr val="bg1"/>
                </a:solidFill>
              </a:rPr>
              <a:t>("%d", &amp;user_input2);</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("Enter an integer: ");</a:t>
            </a:r>
          </a:p>
          <a:p>
            <a:pPr marL="342900" lvl="0" indent="-342900">
              <a:spcBef>
                <a:spcPct val="20000"/>
              </a:spcBef>
            </a:pPr>
            <a:r>
              <a:rPr lang="en-IE" sz="3200" dirty="0" smtClean="0">
                <a:solidFill>
                  <a:schemeClr val="bg1"/>
                </a:solidFill>
              </a:rPr>
              <a:t>    </a:t>
            </a:r>
            <a:r>
              <a:rPr lang="en-IE" sz="3200" dirty="0" err="1" smtClean="0">
                <a:solidFill>
                  <a:schemeClr val="bg1"/>
                </a:solidFill>
              </a:rPr>
              <a:t>scanf</a:t>
            </a:r>
            <a:r>
              <a:rPr lang="en-IE" sz="3200" dirty="0" smtClean="0">
                <a:solidFill>
                  <a:schemeClr val="bg1"/>
                </a:solidFill>
              </a:rPr>
              <a:t>("%d", &amp;user_input3);</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if (user_input1 % 2 == 0)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is even.\n", user_input1);</a:t>
            </a:r>
          </a:p>
          <a:p>
            <a:pPr marL="342900" lvl="0" indent="-342900">
              <a:spcBef>
                <a:spcPct val="20000"/>
              </a:spcBef>
            </a:pPr>
            <a:r>
              <a:rPr lang="en-IE" sz="3200" dirty="0" smtClean="0">
                <a:solidFill>
                  <a:schemeClr val="bg1"/>
                </a:solidFill>
              </a:rPr>
              <a:t>    } else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is odd.\n", user_input1);</a:t>
            </a:r>
          </a:p>
          <a:p>
            <a:pPr marL="342900" lvl="0" indent="-342900">
              <a:spcBef>
                <a:spcPct val="20000"/>
              </a:spcBef>
            </a:pPr>
            <a:r>
              <a:rPr lang="en-IE" sz="3200" dirty="0" smtClean="0">
                <a:solidFill>
                  <a:schemeClr val="bg1"/>
                </a:solidFill>
              </a:rPr>
              <a:t>    }</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if (user_input2 % 2 == 0)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is even.\n", user_input2);</a:t>
            </a:r>
          </a:p>
          <a:p>
            <a:pPr marL="342900" lvl="0" indent="-342900">
              <a:spcBef>
                <a:spcPct val="20000"/>
              </a:spcBef>
            </a:pPr>
            <a:r>
              <a:rPr lang="en-IE" sz="3200" dirty="0" smtClean="0">
                <a:solidFill>
                  <a:schemeClr val="bg1"/>
                </a:solidFill>
              </a:rPr>
              <a:t>    } else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is odd.\n", user_input2);</a:t>
            </a:r>
          </a:p>
          <a:p>
            <a:pPr marL="342900" lvl="0" indent="-342900">
              <a:spcBef>
                <a:spcPct val="20000"/>
              </a:spcBef>
            </a:pPr>
            <a:r>
              <a:rPr lang="en-IE" sz="3200" dirty="0" smtClean="0">
                <a:solidFill>
                  <a:schemeClr val="bg1"/>
                </a:solidFill>
              </a:rPr>
              <a:t>    }</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if (user_input3 % 2 == 0)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is even.\n", user_input3);</a:t>
            </a:r>
          </a:p>
          <a:p>
            <a:pPr marL="342900" lvl="0" indent="-342900">
              <a:spcBef>
                <a:spcPct val="20000"/>
              </a:spcBef>
            </a:pPr>
            <a:r>
              <a:rPr lang="en-IE" sz="3200" dirty="0" smtClean="0">
                <a:solidFill>
                  <a:schemeClr val="bg1"/>
                </a:solidFill>
              </a:rPr>
              <a:t>    } else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is odd.\n", user_input3);</a:t>
            </a:r>
          </a:p>
          <a:p>
            <a:pPr marL="342900" lvl="0" indent="-342900">
              <a:spcBef>
                <a:spcPct val="20000"/>
              </a:spcBef>
            </a:pPr>
            <a:r>
              <a:rPr lang="en-IE" sz="3200" dirty="0" smtClean="0">
                <a:solidFill>
                  <a:schemeClr val="bg1"/>
                </a:solidFill>
              </a:rPr>
              <a:t>    }</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mod exercise 1 solution b</a:t>
            </a:r>
            <a:endParaRPr lang="en-US" dirty="0">
              <a:solidFill>
                <a:schemeClr val="bg1"/>
              </a:solidFill>
            </a:endParaRPr>
          </a:p>
        </p:txBody>
      </p:sp>
      <p:sp>
        <p:nvSpPr>
          <p:cNvPr id="5" name="Content Placeholder 2"/>
          <p:cNvSpPr txBox="1">
            <a:spLocks/>
          </p:cNvSpPr>
          <p:nvPr/>
        </p:nvSpPr>
        <p:spPr>
          <a:xfrm>
            <a:off x="539552" y="1124744"/>
            <a:ext cx="8229600" cy="5733256"/>
          </a:xfrm>
          <a:prstGeom prst="rect">
            <a:avLst/>
          </a:prstGeom>
        </p:spPr>
        <p:txBody>
          <a:bodyPr vert="horz" lIns="91440" tIns="45720" rIns="91440" bIns="45720" rtlCol="0">
            <a:noAutofit/>
          </a:bodyPr>
          <a:lstStyle/>
          <a:p>
            <a:pPr marL="342900" lvl="0" indent="-342900">
              <a:spcBef>
                <a:spcPct val="20000"/>
              </a:spcBef>
            </a:pPr>
            <a:r>
              <a:rPr lang="en-IE" sz="1000" dirty="0" smtClean="0">
                <a:solidFill>
                  <a:schemeClr val="bg1"/>
                </a:solidFill>
              </a:rPr>
              <a:t>#include &lt;</a:t>
            </a:r>
            <a:r>
              <a:rPr lang="en-IE" sz="1000" dirty="0" err="1" smtClean="0">
                <a:solidFill>
                  <a:schemeClr val="bg1"/>
                </a:solidFill>
              </a:rPr>
              <a:t>stdio.h</a:t>
            </a:r>
            <a:r>
              <a:rPr lang="en-IE" sz="1000" dirty="0" smtClean="0">
                <a:solidFill>
                  <a:schemeClr val="bg1"/>
                </a:solidFill>
              </a:rPr>
              <a:t>&gt;</a:t>
            </a:r>
          </a:p>
          <a:p>
            <a:pPr marL="342900" lvl="0" indent="-342900">
              <a:spcBef>
                <a:spcPct val="20000"/>
              </a:spcBef>
            </a:pPr>
            <a:r>
              <a:rPr lang="en-IE" sz="1000" dirty="0" smtClean="0">
                <a:solidFill>
                  <a:schemeClr val="bg1"/>
                </a:solidFill>
              </a:rPr>
              <a:t>#include &lt;</a:t>
            </a:r>
            <a:r>
              <a:rPr lang="en-IE" sz="1000" dirty="0" err="1" smtClean="0">
                <a:solidFill>
                  <a:schemeClr val="bg1"/>
                </a:solidFill>
              </a:rPr>
              <a:t>stdlib.h</a:t>
            </a:r>
            <a:r>
              <a:rPr lang="en-IE" sz="1000" dirty="0" smtClean="0">
                <a:solidFill>
                  <a:schemeClr val="bg1"/>
                </a:solidFill>
              </a:rPr>
              <a:t>&gt;</a:t>
            </a:r>
          </a:p>
          <a:p>
            <a:pPr marL="342900" lvl="0" indent="-342900">
              <a:spcBef>
                <a:spcPct val="20000"/>
              </a:spcBef>
            </a:pPr>
            <a:r>
              <a:rPr lang="en-IE" sz="1000" dirty="0" smtClean="0">
                <a:solidFill>
                  <a:schemeClr val="bg1"/>
                </a:solidFill>
              </a:rPr>
              <a:t>#include &lt;</a:t>
            </a:r>
            <a:r>
              <a:rPr lang="en-IE" sz="1000" dirty="0" err="1" smtClean="0">
                <a:solidFill>
                  <a:schemeClr val="bg1"/>
                </a:solidFill>
              </a:rPr>
              <a:t>stdbool.h</a:t>
            </a:r>
            <a:r>
              <a:rPr lang="en-IE" sz="1000" dirty="0" smtClean="0">
                <a:solidFill>
                  <a:schemeClr val="bg1"/>
                </a:solidFill>
              </a:rPr>
              <a:t>&gt;</a:t>
            </a:r>
          </a:p>
          <a:p>
            <a:pPr marL="342900" lvl="0" indent="-342900">
              <a:spcBef>
                <a:spcPct val="20000"/>
              </a:spcBef>
            </a:pPr>
            <a:endParaRPr lang="en-IE" sz="1000" dirty="0" smtClean="0">
              <a:solidFill>
                <a:schemeClr val="bg1"/>
              </a:solidFill>
            </a:endParaRPr>
          </a:p>
          <a:p>
            <a:pPr marL="342900" lvl="0" indent="-342900">
              <a:spcBef>
                <a:spcPct val="20000"/>
              </a:spcBef>
            </a:pPr>
            <a:r>
              <a:rPr lang="en-IE" sz="1000" dirty="0" err="1" smtClean="0">
                <a:solidFill>
                  <a:schemeClr val="bg1"/>
                </a:solidFill>
              </a:rPr>
              <a:t>int</a:t>
            </a:r>
            <a:r>
              <a:rPr lang="en-IE" sz="1000" dirty="0" smtClean="0">
                <a:solidFill>
                  <a:schemeClr val="bg1"/>
                </a:solidFill>
              </a:rPr>
              <a:t> </a:t>
            </a:r>
            <a:r>
              <a:rPr lang="en-IE" sz="1000" dirty="0" err="1" smtClean="0">
                <a:solidFill>
                  <a:schemeClr val="bg1"/>
                </a:solidFill>
              </a:rPr>
              <a:t>take_user_input</a:t>
            </a:r>
            <a:r>
              <a:rPr lang="en-IE" sz="1000" dirty="0" smtClean="0">
                <a:solidFill>
                  <a:schemeClr val="bg1"/>
                </a:solidFill>
              </a:rPr>
              <a:t>() {</a:t>
            </a:r>
          </a:p>
          <a:p>
            <a:pPr marL="342900" lvl="0" indent="-342900">
              <a:spcBef>
                <a:spcPct val="20000"/>
              </a:spcBef>
            </a:pPr>
            <a:r>
              <a:rPr lang="en-IE" sz="1000" dirty="0" smtClean="0">
                <a:solidFill>
                  <a:schemeClr val="bg1"/>
                </a:solidFill>
              </a:rPr>
              <a:t>    </a:t>
            </a:r>
            <a:r>
              <a:rPr lang="en-IE" sz="1000" dirty="0" err="1" smtClean="0">
                <a:solidFill>
                  <a:schemeClr val="bg1"/>
                </a:solidFill>
              </a:rPr>
              <a:t>int</a:t>
            </a:r>
            <a:r>
              <a:rPr lang="en-IE" sz="1000" dirty="0" smtClean="0">
                <a:solidFill>
                  <a:schemeClr val="bg1"/>
                </a:solidFill>
              </a:rPr>
              <a:t> </a:t>
            </a:r>
            <a:r>
              <a:rPr lang="en-IE" sz="1000" dirty="0" err="1" smtClean="0">
                <a:solidFill>
                  <a:schemeClr val="bg1"/>
                </a:solidFill>
              </a:rPr>
              <a:t>user_input</a:t>
            </a:r>
            <a:r>
              <a:rPr lang="en-IE" sz="1000" dirty="0" smtClean="0">
                <a:solidFill>
                  <a:schemeClr val="bg1"/>
                </a:solidFill>
              </a:rPr>
              <a:t>;</a:t>
            </a:r>
          </a:p>
          <a:p>
            <a:pPr marL="342900" lvl="0" indent="-342900">
              <a:spcBef>
                <a:spcPct val="20000"/>
              </a:spcBef>
            </a:pPr>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("Enter an integer: ");</a:t>
            </a:r>
          </a:p>
          <a:p>
            <a:pPr marL="342900" lvl="0" indent="-342900">
              <a:spcBef>
                <a:spcPct val="20000"/>
              </a:spcBef>
            </a:pPr>
            <a:r>
              <a:rPr lang="en-IE" sz="1000" dirty="0" smtClean="0">
                <a:solidFill>
                  <a:schemeClr val="bg1"/>
                </a:solidFill>
              </a:rPr>
              <a:t>    </a:t>
            </a:r>
            <a:r>
              <a:rPr lang="en-IE" sz="1000" dirty="0" err="1" smtClean="0">
                <a:solidFill>
                  <a:schemeClr val="bg1"/>
                </a:solidFill>
              </a:rPr>
              <a:t>scanf</a:t>
            </a:r>
            <a:r>
              <a:rPr lang="en-IE" sz="1000" dirty="0" smtClean="0">
                <a:solidFill>
                  <a:schemeClr val="bg1"/>
                </a:solidFill>
              </a:rPr>
              <a:t>("%d", &amp;</a:t>
            </a:r>
            <a:r>
              <a:rPr lang="en-IE" sz="1000" dirty="0" err="1" smtClean="0">
                <a:solidFill>
                  <a:schemeClr val="bg1"/>
                </a:solidFill>
              </a:rPr>
              <a:t>user_input</a:t>
            </a:r>
            <a:r>
              <a:rPr lang="en-IE" sz="1000" dirty="0" smtClean="0">
                <a:solidFill>
                  <a:schemeClr val="bg1"/>
                </a:solidFill>
              </a:rPr>
              <a:t>);</a:t>
            </a:r>
          </a:p>
          <a:p>
            <a:pPr marL="342900" lvl="0" indent="-342900">
              <a:spcBef>
                <a:spcPct val="20000"/>
              </a:spcBef>
            </a:pPr>
            <a:r>
              <a:rPr lang="en-IE" sz="1000" dirty="0" smtClean="0">
                <a:solidFill>
                  <a:schemeClr val="bg1"/>
                </a:solidFill>
              </a:rPr>
              <a:t>    return </a:t>
            </a:r>
            <a:r>
              <a:rPr lang="en-IE" sz="1000" dirty="0" err="1" smtClean="0">
                <a:solidFill>
                  <a:schemeClr val="bg1"/>
                </a:solidFill>
              </a:rPr>
              <a:t>user_input</a:t>
            </a:r>
            <a:r>
              <a:rPr lang="en-IE" sz="1000" dirty="0" smtClean="0">
                <a:solidFill>
                  <a:schemeClr val="bg1"/>
                </a:solidFill>
              </a:rPr>
              <a:t>;</a:t>
            </a:r>
          </a:p>
          <a:p>
            <a:pPr marL="342900" lvl="0" indent="-342900">
              <a:spcBef>
                <a:spcPct val="20000"/>
              </a:spcBef>
            </a:pPr>
            <a:r>
              <a:rPr lang="en-IE" sz="1000" dirty="0" smtClean="0">
                <a:solidFill>
                  <a:schemeClr val="bg1"/>
                </a:solidFill>
              </a:rPr>
              <a:t>}</a:t>
            </a:r>
          </a:p>
          <a:p>
            <a:pPr marL="342900" lvl="0" indent="-342900">
              <a:spcBef>
                <a:spcPct val="20000"/>
              </a:spcBef>
            </a:pPr>
            <a:endParaRPr lang="en-IE" sz="1000" dirty="0" smtClean="0">
              <a:solidFill>
                <a:schemeClr val="bg1"/>
              </a:solidFill>
            </a:endParaRPr>
          </a:p>
          <a:p>
            <a:pPr marL="342900" lvl="0" indent="-342900">
              <a:spcBef>
                <a:spcPct val="20000"/>
              </a:spcBef>
            </a:pPr>
            <a:r>
              <a:rPr lang="en-IE" sz="1000" dirty="0" smtClean="0">
                <a:solidFill>
                  <a:schemeClr val="bg1"/>
                </a:solidFill>
              </a:rPr>
              <a:t>void </a:t>
            </a:r>
            <a:r>
              <a:rPr lang="en-IE" sz="1000" dirty="0" err="1" smtClean="0">
                <a:solidFill>
                  <a:schemeClr val="bg1"/>
                </a:solidFill>
              </a:rPr>
              <a:t>tell_is_even</a:t>
            </a:r>
            <a:r>
              <a:rPr lang="en-IE" sz="1000" dirty="0" smtClean="0">
                <a:solidFill>
                  <a:schemeClr val="bg1"/>
                </a:solidFill>
              </a:rPr>
              <a:t>(</a:t>
            </a:r>
            <a:r>
              <a:rPr lang="en-IE" sz="1000" dirty="0" err="1" smtClean="0">
                <a:solidFill>
                  <a:schemeClr val="bg1"/>
                </a:solidFill>
              </a:rPr>
              <a:t>int</a:t>
            </a:r>
            <a:r>
              <a:rPr lang="en-IE" sz="1000" dirty="0" smtClean="0">
                <a:solidFill>
                  <a:schemeClr val="bg1"/>
                </a:solidFill>
              </a:rPr>
              <a:t> x) {</a:t>
            </a:r>
          </a:p>
          <a:p>
            <a:pPr marL="342900" lvl="0" indent="-342900">
              <a:spcBef>
                <a:spcPct val="20000"/>
              </a:spcBef>
            </a:pPr>
            <a:r>
              <a:rPr lang="en-IE" sz="1000" dirty="0" smtClean="0">
                <a:solidFill>
                  <a:schemeClr val="bg1"/>
                </a:solidFill>
              </a:rPr>
              <a:t>    if (x % 2 == 0) {</a:t>
            </a:r>
          </a:p>
          <a:p>
            <a:pPr marL="342900" lvl="0" indent="-342900">
              <a:spcBef>
                <a:spcPct val="20000"/>
              </a:spcBef>
            </a:pPr>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("%d is even.\n", x);</a:t>
            </a:r>
          </a:p>
          <a:p>
            <a:pPr marL="342900" lvl="0" indent="-342900">
              <a:spcBef>
                <a:spcPct val="20000"/>
              </a:spcBef>
            </a:pPr>
            <a:r>
              <a:rPr lang="en-IE" sz="1000" dirty="0" smtClean="0">
                <a:solidFill>
                  <a:schemeClr val="bg1"/>
                </a:solidFill>
              </a:rPr>
              <a:t>    } else {</a:t>
            </a:r>
          </a:p>
          <a:p>
            <a:pPr marL="342900" lvl="0" indent="-342900">
              <a:spcBef>
                <a:spcPct val="20000"/>
              </a:spcBef>
            </a:pPr>
            <a:r>
              <a:rPr lang="en-IE" sz="1000" dirty="0" smtClean="0">
                <a:solidFill>
                  <a:schemeClr val="bg1"/>
                </a:solidFill>
              </a:rPr>
              <a:t>        </a:t>
            </a:r>
            <a:r>
              <a:rPr lang="en-IE" sz="1000" dirty="0" err="1" smtClean="0">
                <a:solidFill>
                  <a:schemeClr val="bg1"/>
                </a:solidFill>
              </a:rPr>
              <a:t>printf</a:t>
            </a:r>
            <a:r>
              <a:rPr lang="en-IE" sz="1000" dirty="0" smtClean="0">
                <a:solidFill>
                  <a:schemeClr val="bg1"/>
                </a:solidFill>
              </a:rPr>
              <a:t>("%d is odd.\n", x);</a:t>
            </a:r>
          </a:p>
          <a:p>
            <a:pPr marL="342900" lvl="0" indent="-342900">
              <a:spcBef>
                <a:spcPct val="20000"/>
              </a:spcBef>
            </a:pPr>
            <a:r>
              <a:rPr lang="en-IE" sz="1000" dirty="0" smtClean="0">
                <a:solidFill>
                  <a:schemeClr val="bg1"/>
                </a:solidFill>
              </a:rPr>
              <a:t>    }</a:t>
            </a:r>
          </a:p>
          <a:p>
            <a:pPr marL="342900" lvl="0" indent="-342900">
              <a:spcBef>
                <a:spcPct val="20000"/>
              </a:spcBef>
            </a:pPr>
            <a:r>
              <a:rPr lang="en-IE" sz="1000" dirty="0" smtClean="0">
                <a:solidFill>
                  <a:schemeClr val="bg1"/>
                </a:solidFill>
              </a:rPr>
              <a:t>}</a:t>
            </a:r>
          </a:p>
          <a:p>
            <a:pPr marL="342900" lvl="0" indent="-342900">
              <a:spcBef>
                <a:spcPct val="20000"/>
              </a:spcBef>
            </a:pPr>
            <a:endParaRPr lang="en-IE" sz="1000" dirty="0" smtClean="0">
              <a:solidFill>
                <a:schemeClr val="bg1"/>
              </a:solidFill>
            </a:endParaRPr>
          </a:p>
          <a:p>
            <a:pPr marL="342900" lvl="0" indent="-342900">
              <a:spcBef>
                <a:spcPct val="20000"/>
              </a:spcBef>
            </a:pPr>
            <a:r>
              <a:rPr lang="en-IE" sz="1000" dirty="0" err="1" smtClean="0">
                <a:solidFill>
                  <a:schemeClr val="bg1"/>
                </a:solidFill>
              </a:rPr>
              <a:t>int</a:t>
            </a:r>
            <a:r>
              <a:rPr lang="en-IE" sz="1000" dirty="0" smtClean="0">
                <a:solidFill>
                  <a:schemeClr val="bg1"/>
                </a:solidFill>
              </a:rPr>
              <a:t> main()</a:t>
            </a:r>
          </a:p>
          <a:p>
            <a:pPr marL="342900" lvl="0" indent="-342900">
              <a:spcBef>
                <a:spcPct val="20000"/>
              </a:spcBef>
            </a:pPr>
            <a:r>
              <a:rPr lang="en-IE" sz="1000" dirty="0" smtClean="0">
                <a:solidFill>
                  <a:schemeClr val="bg1"/>
                </a:solidFill>
              </a:rPr>
              <a:t>{</a:t>
            </a:r>
          </a:p>
          <a:p>
            <a:pPr marL="342900" lvl="0" indent="-342900">
              <a:spcBef>
                <a:spcPct val="20000"/>
              </a:spcBef>
            </a:pPr>
            <a:r>
              <a:rPr lang="en-IE" sz="1000" dirty="0" smtClean="0">
                <a:solidFill>
                  <a:schemeClr val="bg1"/>
                </a:solidFill>
              </a:rPr>
              <a:t>    </a:t>
            </a:r>
            <a:r>
              <a:rPr lang="en-IE" sz="1000" dirty="0" err="1" smtClean="0">
                <a:solidFill>
                  <a:schemeClr val="bg1"/>
                </a:solidFill>
              </a:rPr>
              <a:t>int</a:t>
            </a:r>
            <a:r>
              <a:rPr lang="en-IE" sz="1000" dirty="0" smtClean="0">
                <a:solidFill>
                  <a:schemeClr val="bg1"/>
                </a:solidFill>
              </a:rPr>
              <a:t> user_input1 = </a:t>
            </a:r>
            <a:r>
              <a:rPr lang="en-IE" sz="1000" dirty="0" err="1" smtClean="0">
                <a:solidFill>
                  <a:schemeClr val="bg1"/>
                </a:solidFill>
              </a:rPr>
              <a:t>take_user_input</a:t>
            </a:r>
            <a:r>
              <a:rPr lang="en-IE" sz="1000" dirty="0" smtClean="0">
                <a:solidFill>
                  <a:schemeClr val="bg1"/>
                </a:solidFill>
              </a:rPr>
              <a:t>();</a:t>
            </a:r>
          </a:p>
          <a:p>
            <a:pPr marL="342900" lvl="0" indent="-342900">
              <a:spcBef>
                <a:spcPct val="20000"/>
              </a:spcBef>
            </a:pPr>
            <a:r>
              <a:rPr lang="en-IE" sz="1000" dirty="0" smtClean="0">
                <a:solidFill>
                  <a:schemeClr val="bg1"/>
                </a:solidFill>
              </a:rPr>
              <a:t>    </a:t>
            </a:r>
            <a:r>
              <a:rPr lang="en-IE" sz="1000" dirty="0" err="1" smtClean="0">
                <a:solidFill>
                  <a:schemeClr val="bg1"/>
                </a:solidFill>
              </a:rPr>
              <a:t>int</a:t>
            </a:r>
            <a:r>
              <a:rPr lang="en-IE" sz="1000" dirty="0" smtClean="0">
                <a:solidFill>
                  <a:schemeClr val="bg1"/>
                </a:solidFill>
              </a:rPr>
              <a:t> user_input2 = </a:t>
            </a:r>
            <a:r>
              <a:rPr lang="en-IE" sz="1000" dirty="0" err="1" smtClean="0">
                <a:solidFill>
                  <a:schemeClr val="bg1"/>
                </a:solidFill>
              </a:rPr>
              <a:t>take_user_input</a:t>
            </a:r>
            <a:r>
              <a:rPr lang="en-IE" sz="1000" dirty="0" smtClean="0">
                <a:solidFill>
                  <a:schemeClr val="bg1"/>
                </a:solidFill>
              </a:rPr>
              <a:t>();</a:t>
            </a:r>
          </a:p>
          <a:p>
            <a:pPr marL="342900" lvl="0" indent="-342900">
              <a:spcBef>
                <a:spcPct val="20000"/>
              </a:spcBef>
            </a:pPr>
            <a:r>
              <a:rPr lang="en-IE" sz="1000" dirty="0" smtClean="0">
                <a:solidFill>
                  <a:schemeClr val="bg1"/>
                </a:solidFill>
              </a:rPr>
              <a:t>    </a:t>
            </a:r>
            <a:r>
              <a:rPr lang="en-IE" sz="1000" dirty="0" err="1" smtClean="0">
                <a:solidFill>
                  <a:schemeClr val="bg1"/>
                </a:solidFill>
              </a:rPr>
              <a:t>int</a:t>
            </a:r>
            <a:r>
              <a:rPr lang="en-IE" sz="1000" dirty="0" smtClean="0">
                <a:solidFill>
                  <a:schemeClr val="bg1"/>
                </a:solidFill>
              </a:rPr>
              <a:t> user_input3 = </a:t>
            </a:r>
            <a:r>
              <a:rPr lang="en-IE" sz="1000" dirty="0" err="1" smtClean="0">
                <a:solidFill>
                  <a:schemeClr val="bg1"/>
                </a:solidFill>
              </a:rPr>
              <a:t>take_user_input</a:t>
            </a:r>
            <a:r>
              <a:rPr lang="en-IE" sz="1000" dirty="0" smtClean="0">
                <a:solidFill>
                  <a:schemeClr val="bg1"/>
                </a:solidFill>
              </a:rPr>
              <a:t>();</a:t>
            </a:r>
          </a:p>
          <a:p>
            <a:pPr marL="342900" lvl="0" indent="-342900">
              <a:spcBef>
                <a:spcPct val="20000"/>
              </a:spcBef>
            </a:pPr>
            <a:endParaRPr lang="en-IE" sz="1000" dirty="0" smtClean="0">
              <a:solidFill>
                <a:schemeClr val="bg1"/>
              </a:solidFill>
            </a:endParaRPr>
          </a:p>
          <a:p>
            <a:pPr marL="342900" lvl="0" indent="-342900">
              <a:spcBef>
                <a:spcPct val="20000"/>
              </a:spcBef>
            </a:pPr>
            <a:r>
              <a:rPr lang="en-IE" sz="1000" dirty="0" smtClean="0">
                <a:solidFill>
                  <a:schemeClr val="bg1"/>
                </a:solidFill>
              </a:rPr>
              <a:t>    </a:t>
            </a:r>
            <a:r>
              <a:rPr lang="en-IE" sz="1000" dirty="0" err="1" smtClean="0">
                <a:solidFill>
                  <a:schemeClr val="bg1"/>
                </a:solidFill>
              </a:rPr>
              <a:t>tell_is_even</a:t>
            </a:r>
            <a:r>
              <a:rPr lang="en-IE" sz="1000" dirty="0" smtClean="0">
                <a:solidFill>
                  <a:schemeClr val="bg1"/>
                </a:solidFill>
              </a:rPr>
              <a:t>(user_input1);</a:t>
            </a:r>
          </a:p>
          <a:p>
            <a:pPr marL="342900" lvl="0" indent="-342900">
              <a:spcBef>
                <a:spcPct val="20000"/>
              </a:spcBef>
            </a:pPr>
            <a:r>
              <a:rPr lang="en-IE" sz="1000" dirty="0" smtClean="0">
                <a:solidFill>
                  <a:schemeClr val="bg1"/>
                </a:solidFill>
              </a:rPr>
              <a:t>    </a:t>
            </a:r>
            <a:r>
              <a:rPr lang="en-IE" sz="1000" dirty="0" err="1" smtClean="0">
                <a:solidFill>
                  <a:schemeClr val="bg1"/>
                </a:solidFill>
              </a:rPr>
              <a:t>tell_is_even</a:t>
            </a:r>
            <a:r>
              <a:rPr lang="en-IE" sz="1000" dirty="0" smtClean="0">
                <a:solidFill>
                  <a:schemeClr val="bg1"/>
                </a:solidFill>
              </a:rPr>
              <a:t>(user_input2);</a:t>
            </a:r>
          </a:p>
          <a:p>
            <a:pPr marL="342900" lvl="0" indent="-342900">
              <a:spcBef>
                <a:spcPct val="20000"/>
              </a:spcBef>
            </a:pPr>
            <a:r>
              <a:rPr lang="en-IE" sz="1000" dirty="0" smtClean="0">
                <a:solidFill>
                  <a:schemeClr val="bg1"/>
                </a:solidFill>
              </a:rPr>
              <a:t>    </a:t>
            </a:r>
            <a:r>
              <a:rPr lang="en-IE" sz="1000" dirty="0" err="1" smtClean="0">
                <a:solidFill>
                  <a:schemeClr val="bg1"/>
                </a:solidFill>
              </a:rPr>
              <a:t>tell_is_even</a:t>
            </a:r>
            <a:r>
              <a:rPr lang="en-IE" sz="1000" dirty="0" smtClean="0">
                <a:solidFill>
                  <a:schemeClr val="bg1"/>
                </a:solidFill>
              </a:rPr>
              <a:t>(user_input3);</a:t>
            </a:r>
          </a:p>
          <a:p>
            <a:pPr marL="342900" lvl="0" indent="-342900">
              <a:spcBef>
                <a:spcPct val="20000"/>
              </a:spcBef>
            </a:pPr>
            <a:endParaRPr lang="en-IE" sz="1000" dirty="0" smtClean="0">
              <a:solidFill>
                <a:schemeClr val="bg1"/>
              </a:solidFill>
            </a:endParaRPr>
          </a:p>
          <a:p>
            <a:pPr marL="342900" lvl="0" indent="-342900">
              <a:spcBef>
                <a:spcPct val="20000"/>
              </a:spcBef>
            </a:pPr>
            <a:r>
              <a:rPr lang="en-IE" sz="1000" dirty="0" smtClean="0">
                <a:solidFill>
                  <a:schemeClr val="bg1"/>
                </a:solidFill>
              </a:rPr>
              <a:t>    return 0;</a:t>
            </a:r>
          </a:p>
          <a:p>
            <a:pPr marL="342900" lvl="0" indent="-342900">
              <a:spcBef>
                <a:spcPct val="20000"/>
              </a:spcBef>
            </a:pPr>
            <a:r>
              <a:rPr lang="en-IE" sz="1000" dirty="0" smtClean="0">
                <a:solidFill>
                  <a:schemeClr val="bg1"/>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Fourth generation advantages</a:t>
            </a:r>
          </a:p>
          <a:p>
            <a:pPr lvl="1"/>
            <a:r>
              <a:rPr lang="en-IE" dirty="0" smtClean="0">
                <a:solidFill>
                  <a:schemeClr val="bg1"/>
                </a:solidFill>
              </a:rPr>
              <a:t>work very well in their domain</a:t>
            </a:r>
          </a:p>
          <a:p>
            <a:r>
              <a:rPr lang="en-IE" dirty="0" smtClean="0">
                <a:solidFill>
                  <a:schemeClr val="bg1"/>
                </a:solidFill>
              </a:rPr>
              <a:t>Fourth generation disadvantages</a:t>
            </a:r>
          </a:p>
          <a:p>
            <a:pPr lvl="1"/>
            <a:r>
              <a:rPr lang="en-IE" dirty="0" smtClean="0">
                <a:solidFill>
                  <a:schemeClr val="bg1"/>
                </a:solidFill>
              </a:rPr>
              <a:t>don’t work well in other domains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data validation</a:t>
            </a:r>
            <a:endParaRPr lang="en-US" dirty="0">
              <a:solidFill>
                <a:schemeClr val="bg1"/>
              </a:solidFill>
            </a:endParaRPr>
          </a:p>
        </p:txBody>
      </p:sp>
      <p:sp>
        <p:nvSpPr>
          <p:cNvPr id="4" name="Content Placeholder 2"/>
          <p:cNvSpPr txBox="1">
            <a:spLocks/>
          </p:cNvSpPr>
          <p:nvPr/>
        </p:nvSpPr>
        <p:spPr>
          <a:xfrm>
            <a:off x="395536" y="1484784"/>
            <a:ext cx="8229600" cy="48965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simple - check</a:t>
            </a:r>
            <a:r>
              <a:rPr kumimoji="0" lang="en-IE" sz="3200" b="0" i="0" u="none" strike="noStrike" kern="1200" cap="none" spc="0" normalizeH="0" noProof="0" dirty="0" smtClean="0">
                <a:ln>
                  <a:noFill/>
                </a:ln>
                <a:solidFill>
                  <a:schemeClr val="bg1"/>
                </a:solidFill>
                <a:effectLst/>
                <a:uLnTx/>
                <a:uFillTx/>
                <a:latin typeface="+mn-lt"/>
                <a:ea typeface="+mn-ea"/>
                <a:cs typeface="+mn-cs"/>
              </a:rPr>
              <a:t> that input is between 1 and 12 when specifying month</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baseline="0" dirty="0" smtClean="0">
                <a:solidFill>
                  <a:schemeClr val="bg1"/>
                </a:solidFill>
              </a:rPr>
              <a:t>complex - check</a:t>
            </a:r>
            <a:r>
              <a:rPr lang="en-IE" sz="3200" dirty="0" smtClean="0">
                <a:solidFill>
                  <a:schemeClr val="bg1"/>
                </a:solidFill>
              </a:rPr>
              <a:t> that an email address contains at least one letter before the @ and at least another before the dot and at least one letter after that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data validation exercise</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that takes the date of birth of a user. Use a compound </a:t>
            </a:r>
            <a:r>
              <a:rPr lang="en-IE" sz="3200" dirty="0" err="1" smtClean="0">
                <a:solidFill>
                  <a:schemeClr val="bg1"/>
                </a:solidFill>
              </a:rPr>
              <a:t>boolean</a:t>
            </a:r>
            <a:r>
              <a:rPr lang="en-IE" sz="3200" dirty="0" smtClean="0">
                <a:solidFill>
                  <a:schemeClr val="bg1"/>
                </a:solidFill>
              </a:rPr>
              <a:t> expression to validate the data. Validate the data to make that:</a:t>
            </a:r>
            <a:endParaRPr lang="en-IE" sz="2800" dirty="0" smtClean="0">
              <a:solidFill>
                <a:schemeClr val="bg1"/>
              </a:solidFill>
            </a:endParaRPr>
          </a:p>
          <a:p>
            <a:pPr marL="742950" lvl="1" indent="-285750">
              <a:spcBef>
                <a:spcPct val="20000"/>
              </a:spcBef>
              <a:buFont typeface="Arial" pitchFamily="34" charset="0"/>
              <a:buChar char="–"/>
              <a:defRPr/>
            </a:pPr>
            <a:r>
              <a:rPr lang="en-IE" sz="2800" dirty="0" smtClean="0">
                <a:solidFill>
                  <a:schemeClr val="bg1"/>
                </a:solidFill>
              </a:rPr>
              <a:t>the user older than 18</a:t>
            </a:r>
          </a:p>
          <a:p>
            <a:pPr marL="742950" lvl="1" indent="-285750">
              <a:spcBef>
                <a:spcPct val="20000"/>
              </a:spcBef>
              <a:buFont typeface="Arial" pitchFamily="34" charset="0"/>
              <a:buChar char="–"/>
              <a:defRPr/>
            </a:pPr>
            <a:r>
              <a:rPr lang="en-IE" sz="2800" dirty="0" smtClean="0">
                <a:solidFill>
                  <a:schemeClr val="bg1"/>
                </a:solidFill>
              </a:rPr>
              <a:t>the user younger than 150</a:t>
            </a:r>
          </a:p>
          <a:p>
            <a:pPr marL="742950" lvl="1" indent="-285750">
              <a:spcBef>
                <a:spcPct val="20000"/>
              </a:spcBef>
              <a:buFont typeface="Arial" pitchFamily="34" charset="0"/>
              <a:buChar char="–"/>
              <a:defRPr/>
            </a:pPr>
            <a:r>
              <a:rPr lang="en-IE" sz="2800" dirty="0" smtClean="0">
                <a:solidFill>
                  <a:schemeClr val="bg1"/>
                </a:solidFill>
              </a:rPr>
              <a:t>the user choose a month from 1 to 12</a:t>
            </a:r>
          </a:p>
          <a:p>
            <a:pPr marL="342900" lvl="0" indent="-342900">
              <a:spcBef>
                <a:spcPct val="20000"/>
              </a:spcBef>
              <a:buFont typeface="Arial" pitchFamily="34" charset="0"/>
              <a:buChar char="•"/>
            </a:pPr>
            <a:r>
              <a:rPr lang="en-IE" sz="3200" noProof="0" dirty="0" smtClean="0">
                <a:solidFill>
                  <a:schemeClr val="bg1"/>
                </a:solidFill>
              </a:rPr>
              <a:t>Have the user re-enter any invalid data</a:t>
            </a:r>
          </a:p>
          <a:p>
            <a:pPr marL="342900" lvl="0" indent="-342900">
              <a:spcBef>
                <a:spcPct val="20000"/>
              </a:spcBef>
              <a:buFont typeface="Arial" pitchFamily="34" charset="0"/>
              <a:buChar char="•"/>
            </a:pPr>
            <a:r>
              <a:rPr kumimoji="0" lang="en-IE" sz="3200" b="0" i="0" u="none" strike="noStrike" kern="1200" cap="none" spc="0" normalizeH="0" dirty="0" smtClean="0">
                <a:ln>
                  <a:noFill/>
                </a:ln>
                <a:solidFill>
                  <a:schemeClr val="bg1"/>
                </a:solidFill>
                <a:effectLst/>
                <a:uLnTx/>
                <a:uFillTx/>
                <a:latin typeface="+mn-lt"/>
                <a:ea typeface="+mn-ea"/>
                <a:cs typeface="+mn-cs"/>
              </a:rPr>
              <a:t>This doesn’t have to be perfect</a:t>
            </a:r>
            <a:endParaRPr kumimoji="0" lang="en-IE" sz="2800" b="0" i="0" u="none" strike="noStrike" kern="1200" cap="none" spc="0" normalizeH="0" noProof="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data validation exercise solution</a:t>
            </a:r>
            <a:endParaRPr lang="en-US" dirty="0">
              <a:solidFill>
                <a:schemeClr val="bg1"/>
              </a:solidFill>
            </a:endParaRPr>
          </a:p>
        </p:txBody>
      </p:sp>
      <p:sp>
        <p:nvSpPr>
          <p:cNvPr id="5" name="Content Placeholder 2"/>
          <p:cNvSpPr txBox="1">
            <a:spLocks/>
          </p:cNvSpPr>
          <p:nvPr/>
        </p:nvSpPr>
        <p:spPr>
          <a:xfrm>
            <a:off x="539552" y="1124744"/>
            <a:ext cx="8229600" cy="5733256"/>
          </a:xfrm>
          <a:prstGeom prst="rect">
            <a:avLst/>
          </a:prstGeom>
        </p:spPr>
        <p:txBody>
          <a:bodyPr vert="horz" lIns="91440" tIns="45720" rIns="91440" bIns="45720" rtlCol="0">
            <a:noAutofit/>
          </a:bodyPr>
          <a:lstStyle/>
          <a:p>
            <a:pPr marL="342900" lvl="0" indent="-342900">
              <a:spcBef>
                <a:spcPct val="20000"/>
              </a:spcBef>
            </a:pPr>
            <a:r>
              <a:rPr lang="en-IE" sz="800" dirty="0" smtClean="0">
                <a:solidFill>
                  <a:schemeClr val="bg1"/>
                </a:solidFill>
              </a:rPr>
              <a:t>#include &lt;</a:t>
            </a:r>
            <a:r>
              <a:rPr lang="en-IE" sz="800" dirty="0" err="1" smtClean="0">
                <a:solidFill>
                  <a:schemeClr val="bg1"/>
                </a:solidFill>
              </a:rPr>
              <a:t>stdio.h</a:t>
            </a:r>
            <a:r>
              <a:rPr lang="en-IE" sz="800" dirty="0" smtClean="0">
                <a:solidFill>
                  <a:schemeClr val="bg1"/>
                </a:solidFill>
              </a:rPr>
              <a:t>&gt;</a:t>
            </a:r>
          </a:p>
          <a:p>
            <a:pPr marL="342900" lvl="0" indent="-342900">
              <a:spcBef>
                <a:spcPct val="20000"/>
              </a:spcBef>
            </a:pPr>
            <a:r>
              <a:rPr lang="en-IE" sz="800" dirty="0" smtClean="0">
                <a:solidFill>
                  <a:schemeClr val="bg1"/>
                </a:solidFill>
              </a:rPr>
              <a:t>#include &lt;</a:t>
            </a:r>
            <a:r>
              <a:rPr lang="en-IE" sz="800" dirty="0" err="1" smtClean="0">
                <a:solidFill>
                  <a:schemeClr val="bg1"/>
                </a:solidFill>
              </a:rPr>
              <a:t>stdlib.h</a:t>
            </a:r>
            <a:r>
              <a:rPr lang="en-IE" sz="800" dirty="0" smtClean="0">
                <a:solidFill>
                  <a:schemeClr val="bg1"/>
                </a:solidFill>
              </a:rPr>
              <a:t>&gt;</a:t>
            </a:r>
          </a:p>
          <a:p>
            <a:pPr marL="342900" lvl="0" indent="-342900">
              <a:spcBef>
                <a:spcPct val="20000"/>
              </a:spcBef>
            </a:pPr>
            <a:r>
              <a:rPr lang="en-IE" sz="800" dirty="0" smtClean="0">
                <a:solidFill>
                  <a:schemeClr val="bg1"/>
                </a:solidFill>
              </a:rPr>
              <a:t>#include &lt;</a:t>
            </a:r>
            <a:r>
              <a:rPr lang="en-IE" sz="800" dirty="0" err="1" smtClean="0">
                <a:solidFill>
                  <a:schemeClr val="bg1"/>
                </a:solidFill>
              </a:rPr>
              <a:t>stdbool.h</a:t>
            </a:r>
            <a:r>
              <a:rPr lang="en-IE" sz="800" dirty="0" smtClean="0">
                <a:solidFill>
                  <a:schemeClr val="bg1"/>
                </a:solidFill>
              </a:rPr>
              <a:t>&gt;</a:t>
            </a:r>
          </a:p>
          <a:p>
            <a:pPr marL="342900" lvl="0" indent="-342900">
              <a:spcBef>
                <a:spcPct val="20000"/>
              </a:spcBef>
            </a:pPr>
            <a:endParaRPr lang="en-IE" sz="800" dirty="0" smtClean="0">
              <a:solidFill>
                <a:schemeClr val="bg1"/>
              </a:solidFill>
            </a:endParaRPr>
          </a:p>
          <a:p>
            <a:pPr marL="342900" lvl="0" indent="-342900">
              <a:spcBef>
                <a:spcPct val="20000"/>
              </a:spcBef>
            </a:pPr>
            <a:r>
              <a:rPr lang="en-IE" sz="800" dirty="0" err="1" smtClean="0">
                <a:solidFill>
                  <a:schemeClr val="bg1"/>
                </a:solidFill>
              </a:rPr>
              <a:t>int</a:t>
            </a:r>
            <a:r>
              <a:rPr lang="en-IE" sz="800" dirty="0" smtClean="0">
                <a:solidFill>
                  <a:schemeClr val="bg1"/>
                </a:solidFill>
              </a:rPr>
              <a:t> main()</a:t>
            </a:r>
          </a:p>
          <a:p>
            <a:pPr marL="342900" lvl="0" indent="-342900">
              <a:spcBef>
                <a:spcPct val="20000"/>
              </a:spcBef>
            </a:pPr>
            <a:r>
              <a:rPr lang="en-IE" sz="800" dirty="0" smtClean="0">
                <a:solidFill>
                  <a:schemeClr val="bg1"/>
                </a:solidFill>
              </a:rPr>
              <a:t>{</a:t>
            </a:r>
          </a:p>
          <a:p>
            <a:pPr marL="342900" lvl="0" indent="-342900">
              <a:spcBef>
                <a:spcPct val="20000"/>
              </a:spcBef>
            </a:pPr>
            <a:r>
              <a:rPr lang="en-IE" sz="800" dirty="0" smtClean="0">
                <a:solidFill>
                  <a:schemeClr val="bg1"/>
                </a:solidFill>
              </a:rPr>
              <a:t>    </a:t>
            </a:r>
            <a:r>
              <a:rPr lang="en-IE" sz="800" dirty="0" err="1" smtClean="0">
                <a:solidFill>
                  <a:schemeClr val="bg1"/>
                </a:solidFill>
              </a:rPr>
              <a:t>int</a:t>
            </a:r>
            <a:r>
              <a:rPr lang="en-IE" sz="800" dirty="0" smtClean="0">
                <a:solidFill>
                  <a:schemeClr val="bg1"/>
                </a:solidFill>
              </a:rPr>
              <a:t> </a:t>
            </a:r>
            <a:r>
              <a:rPr lang="en-IE" sz="800" dirty="0" err="1" smtClean="0">
                <a:solidFill>
                  <a:schemeClr val="bg1"/>
                </a:solidFill>
              </a:rPr>
              <a:t>current_year</a:t>
            </a:r>
            <a:r>
              <a:rPr lang="en-IE" sz="800" dirty="0" smtClean="0">
                <a:solidFill>
                  <a:schemeClr val="bg1"/>
                </a:solidFill>
              </a:rPr>
              <a:t> = 2012;</a:t>
            </a:r>
          </a:p>
          <a:p>
            <a:pPr marL="342900" lvl="0" indent="-342900">
              <a:spcBef>
                <a:spcPct val="20000"/>
              </a:spcBef>
            </a:pPr>
            <a:r>
              <a:rPr lang="en-IE" sz="800" dirty="0" smtClean="0">
                <a:solidFill>
                  <a:schemeClr val="bg1"/>
                </a:solidFill>
              </a:rPr>
              <a:t>    </a:t>
            </a:r>
            <a:r>
              <a:rPr lang="en-IE" sz="800" dirty="0" err="1" smtClean="0">
                <a:solidFill>
                  <a:schemeClr val="bg1"/>
                </a:solidFill>
              </a:rPr>
              <a:t>int</a:t>
            </a:r>
            <a:r>
              <a:rPr lang="en-IE" sz="800" dirty="0" smtClean="0">
                <a:solidFill>
                  <a:schemeClr val="bg1"/>
                </a:solidFill>
              </a:rPr>
              <a:t> </a:t>
            </a:r>
            <a:r>
              <a:rPr lang="en-IE" sz="800" dirty="0" err="1" smtClean="0">
                <a:solidFill>
                  <a:schemeClr val="bg1"/>
                </a:solidFill>
              </a:rPr>
              <a:t>current_month</a:t>
            </a:r>
            <a:r>
              <a:rPr lang="en-IE" sz="800" dirty="0" smtClean="0">
                <a:solidFill>
                  <a:schemeClr val="bg1"/>
                </a:solidFill>
              </a:rPr>
              <a:t> = 11;</a:t>
            </a:r>
          </a:p>
          <a:p>
            <a:pPr marL="342900" lvl="0" indent="-342900">
              <a:spcBef>
                <a:spcPct val="20000"/>
              </a:spcBef>
            </a:pPr>
            <a:r>
              <a:rPr lang="en-IE" sz="800" dirty="0" smtClean="0">
                <a:solidFill>
                  <a:schemeClr val="bg1"/>
                </a:solidFill>
              </a:rPr>
              <a:t>    </a:t>
            </a:r>
            <a:r>
              <a:rPr lang="en-IE" sz="800" dirty="0" err="1" smtClean="0">
                <a:solidFill>
                  <a:schemeClr val="bg1"/>
                </a:solidFill>
              </a:rPr>
              <a:t>int</a:t>
            </a:r>
            <a:r>
              <a:rPr lang="en-IE" sz="800" dirty="0" smtClean="0">
                <a:solidFill>
                  <a:schemeClr val="bg1"/>
                </a:solidFill>
              </a:rPr>
              <a:t> </a:t>
            </a:r>
            <a:r>
              <a:rPr lang="en-IE" sz="800" dirty="0" err="1" smtClean="0">
                <a:solidFill>
                  <a:schemeClr val="bg1"/>
                </a:solidFill>
              </a:rPr>
              <a:t>user_month</a:t>
            </a:r>
            <a:r>
              <a:rPr lang="en-IE" sz="800" dirty="0" smtClean="0">
                <a:solidFill>
                  <a:schemeClr val="bg1"/>
                </a:solidFill>
              </a:rPr>
              <a:t>;</a:t>
            </a:r>
          </a:p>
          <a:p>
            <a:pPr marL="342900" lvl="0" indent="-342900">
              <a:spcBef>
                <a:spcPct val="20000"/>
              </a:spcBef>
            </a:pPr>
            <a:r>
              <a:rPr lang="en-IE" sz="800" dirty="0" smtClean="0">
                <a:solidFill>
                  <a:schemeClr val="bg1"/>
                </a:solidFill>
              </a:rPr>
              <a:t>    </a:t>
            </a:r>
            <a:r>
              <a:rPr lang="en-IE" sz="800" dirty="0" err="1" smtClean="0">
                <a:solidFill>
                  <a:schemeClr val="bg1"/>
                </a:solidFill>
              </a:rPr>
              <a:t>int</a:t>
            </a:r>
            <a:r>
              <a:rPr lang="en-IE" sz="800" dirty="0" smtClean="0">
                <a:solidFill>
                  <a:schemeClr val="bg1"/>
                </a:solidFill>
              </a:rPr>
              <a:t> </a:t>
            </a:r>
            <a:r>
              <a:rPr lang="en-IE" sz="800" dirty="0" err="1" smtClean="0">
                <a:solidFill>
                  <a:schemeClr val="bg1"/>
                </a:solidFill>
              </a:rPr>
              <a:t>user_year</a:t>
            </a:r>
            <a:r>
              <a:rPr lang="en-IE" sz="800" dirty="0" smtClean="0">
                <a:solidFill>
                  <a:schemeClr val="bg1"/>
                </a:solidFill>
              </a:rPr>
              <a:t>;</a:t>
            </a:r>
          </a:p>
          <a:p>
            <a:pPr marL="342900" lvl="0" indent="-342900">
              <a:spcBef>
                <a:spcPct val="20000"/>
              </a:spcBef>
            </a:pPr>
            <a:r>
              <a:rPr lang="en-IE" sz="800" dirty="0" smtClean="0">
                <a:solidFill>
                  <a:schemeClr val="bg1"/>
                </a:solidFill>
              </a:rPr>
              <a:t>    </a:t>
            </a:r>
            <a:r>
              <a:rPr lang="en-IE" sz="800" dirty="0" err="1" smtClean="0">
                <a:solidFill>
                  <a:schemeClr val="bg1"/>
                </a:solidFill>
              </a:rPr>
              <a:t>bool</a:t>
            </a:r>
            <a:r>
              <a:rPr lang="en-IE" sz="800" dirty="0" smtClean="0">
                <a:solidFill>
                  <a:schemeClr val="bg1"/>
                </a:solidFill>
              </a:rPr>
              <a:t> </a:t>
            </a:r>
            <a:r>
              <a:rPr lang="en-IE" sz="800" dirty="0" err="1" smtClean="0">
                <a:solidFill>
                  <a:schemeClr val="bg1"/>
                </a:solidFill>
              </a:rPr>
              <a:t>valid_month</a:t>
            </a:r>
            <a:r>
              <a:rPr lang="en-IE" sz="800" dirty="0" smtClean="0">
                <a:solidFill>
                  <a:schemeClr val="bg1"/>
                </a:solidFill>
              </a:rPr>
              <a:t> = false;</a:t>
            </a:r>
          </a:p>
          <a:p>
            <a:pPr marL="342900" lvl="0" indent="-342900">
              <a:spcBef>
                <a:spcPct val="20000"/>
              </a:spcBef>
            </a:pPr>
            <a:r>
              <a:rPr lang="en-IE" sz="800" dirty="0" smtClean="0">
                <a:solidFill>
                  <a:schemeClr val="bg1"/>
                </a:solidFill>
              </a:rPr>
              <a:t>    </a:t>
            </a:r>
            <a:r>
              <a:rPr lang="en-IE" sz="800" dirty="0" err="1" smtClean="0">
                <a:solidFill>
                  <a:schemeClr val="bg1"/>
                </a:solidFill>
              </a:rPr>
              <a:t>bool</a:t>
            </a:r>
            <a:r>
              <a:rPr lang="en-IE" sz="800" dirty="0" smtClean="0">
                <a:solidFill>
                  <a:schemeClr val="bg1"/>
                </a:solidFill>
              </a:rPr>
              <a:t> </a:t>
            </a:r>
            <a:r>
              <a:rPr lang="en-IE" sz="800" dirty="0" err="1" smtClean="0">
                <a:solidFill>
                  <a:schemeClr val="bg1"/>
                </a:solidFill>
              </a:rPr>
              <a:t>valid_year</a:t>
            </a:r>
            <a:r>
              <a:rPr lang="en-IE" sz="800" dirty="0" smtClean="0">
                <a:solidFill>
                  <a:schemeClr val="bg1"/>
                </a:solidFill>
              </a:rPr>
              <a:t> = false;</a:t>
            </a:r>
          </a:p>
          <a:p>
            <a:pPr marL="342900" lvl="0" indent="-342900">
              <a:spcBef>
                <a:spcPct val="20000"/>
              </a:spcBef>
            </a:pPr>
            <a:endParaRPr lang="en-IE" sz="800" dirty="0" smtClean="0">
              <a:solidFill>
                <a:schemeClr val="bg1"/>
              </a:solidFill>
            </a:endParaRPr>
          </a:p>
          <a:p>
            <a:pPr marL="342900" lvl="0" indent="-342900">
              <a:spcBef>
                <a:spcPct val="20000"/>
              </a:spcBef>
            </a:pPr>
            <a:r>
              <a:rPr lang="en-IE" sz="800" dirty="0" smtClean="0">
                <a:solidFill>
                  <a:schemeClr val="bg1"/>
                </a:solidFill>
              </a:rPr>
              <a:t>    while (</a:t>
            </a:r>
            <a:r>
              <a:rPr lang="en-IE" sz="800" dirty="0" err="1" smtClean="0">
                <a:solidFill>
                  <a:schemeClr val="bg1"/>
                </a:solidFill>
              </a:rPr>
              <a:t>valid_month</a:t>
            </a:r>
            <a:r>
              <a:rPr lang="en-IE" sz="800" dirty="0" smtClean="0">
                <a:solidFill>
                  <a:schemeClr val="bg1"/>
                </a:solidFill>
              </a:rPr>
              <a:t> == false) {</a:t>
            </a:r>
          </a:p>
          <a:p>
            <a:pPr marL="342900" lvl="0" indent="-342900">
              <a:spcBef>
                <a:spcPct val="20000"/>
              </a:spcBef>
            </a:pPr>
            <a:r>
              <a:rPr lang="en-IE" sz="800" dirty="0" smtClean="0">
                <a:solidFill>
                  <a:schemeClr val="bg1"/>
                </a:solidFill>
              </a:rPr>
              <a:t>        // ask user for their month of birth</a:t>
            </a:r>
          </a:p>
          <a:p>
            <a:pPr marL="342900" lvl="0" indent="-342900">
              <a:spcBef>
                <a:spcPct val="20000"/>
              </a:spcBef>
            </a:pPr>
            <a:r>
              <a:rPr lang="en-IE" sz="800" dirty="0" smtClean="0">
                <a:solidFill>
                  <a:schemeClr val="bg1"/>
                </a:solidFill>
              </a:rPr>
              <a:t>        </a:t>
            </a:r>
            <a:r>
              <a:rPr lang="en-IE" sz="800" dirty="0" err="1" smtClean="0">
                <a:solidFill>
                  <a:schemeClr val="bg1"/>
                </a:solidFill>
              </a:rPr>
              <a:t>printf</a:t>
            </a:r>
            <a:r>
              <a:rPr lang="en-IE" sz="800" dirty="0" smtClean="0">
                <a:solidFill>
                  <a:schemeClr val="bg1"/>
                </a:solidFill>
              </a:rPr>
              <a:t>("\</a:t>
            </a:r>
            <a:r>
              <a:rPr lang="en-IE" sz="800" dirty="0" err="1" smtClean="0">
                <a:solidFill>
                  <a:schemeClr val="bg1"/>
                </a:solidFill>
              </a:rPr>
              <a:t>nEnter</a:t>
            </a:r>
            <a:r>
              <a:rPr lang="en-IE" sz="800" dirty="0" smtClean="0">
                <a:solidFill>
                  <a:schemeClr val="bg1"/>
                </a:solidFill>
              </a:rPr>
              <a:t> your month of birth (an integer from 1 to 12): ");</a:t>
            </a:r>
          </a:p>
          <a:p>
            <a:pPr marL="342900" lvl="0" indent="-342900">
              <a:spcBef>
                <a:spcPct val="20000"/>
              </a:spcBef>
            </a:pPr>
            <a:r>
              <a:rPr lang="en-IE" sz="800" dirty="0" smtClean="0">
                <a:solidFill>
                  <a:schemeClr val="bg1"/>
                </a:solidFill>
              </a:rPr>
              <a:t>        </a:t>
            </a:r>
            <a:r>
              <a:rPr lang="en-IE" sz="800" dirty="0" err="1" smtClean="0">
                <a:solidFill>
                  <a:schemeClr val="bg1"/>
                </a:solidFill>
              </a:rPr>
              <a:t>scanf</a:t>
            </a:r>
            <a:r>
              <a:rPr lang="en-IE" sz="800" dirty="0" smtClean="0">
                <a:solidFill>
                  <a:schemeClr val="bg1"/>
                </a:solidFill>
              </a:rPr>
              <a:t>("%d", &amp;</a:t>
            </a:r>
            <a:r>
              <a:rPr lang="en-IE" sz="800" dirty="0" err="1" smtClean="0">
                <a:solidFill>
                  <a:schemeClr val="bg1"/>
                </a:solidFill>
              </a:rPr>
              <a:t>user_month</a:t>
            </a:r>
            <a:r>
              <a:rPr lang="en-IE" sz="800" dirty="0" smtClean="0">
                <a:solidFill>
                  <a:schemeClr val="bg1"/>
                </a:solidFill>
              </a:rPr>
              <a:t>);</a:t>
            </a:r>
          </a:p>
          <a:p>
            <a:pPr marL="342900" lvl="0" indent="-342900">
              <a:spcBef>
                <a:spcPct val="20000"/>
              </a:spcBef>
            </a:pPr>
            <a:r>
              <a:rPr lang="en-IE" sz="800" dirty="0" smtClean="0">
                <a:solidFill>
                  <a:schemeClr val="bg1"/>
                </a:solidFill>
              </a:rPr>
              <a:t>        if (</a:t>
            </a:r>
            <a:r>
              <a:rPr lang="en-IE" sz="800" dirty="0" err="1" smtClean="0">
                <a:solidFill>
                  <a:schemeClr val="bg1"/>
                </a:solidFill>
              </a:rPr>
              <a:t>user_month</a:t>
            </a:r>
            <a:r>
              <a:rPr lang="en-IE" sz="800" dirty="0" smtClean="0">
                <a:solidFill>
                  <a:schemeClr val="bg1"/>
                </a:solidFill>
              </a:rPr>
              <a:t> &lt; 1 || </a:t>
            </a:r>
            <a:r>
              <a:rPr lang="en-IE" sz="800" dirty="0" err="1" smtClean="0">
                <a:solidFill>
                  <a:schemeClr val="bg1"/>
                </a:solidFill>
              </a:rPr>
              <a:t>user_month</a:t>
            </a:r>
            <a:r>
              <a:rPr lang="en-IE" sz="800" dirty="0" smtClean="0">
                <a:solidFill>
                  <a:schemeClr val="bg1"/>
                </a:solidFill>
              </a:rPr>
              <a:t> &gt; 12) {</a:t>
            </a:r>
          </a:p>
          <a:p>
            <a:pPr marL="342900" lvl="0" indent="-342900">
              <a:spcBef>
                <a:spcPct val="20000"/>
              </a:spcBef>
            </a:pPr>
            <a:r>
              <a:rPr lang="en-IE" sz="800" dirty="0" smtClean="0">
                <a:solidFill>
                  <a:schemeClr val="bg1"/>
                </a:solidFill>
              </a:rPr>
              <a:t>            </a:t>
            </a:r>
            <a:r>
              <a:rPr lang="en-IE" sz="800" dirty="0" err="1" smtClean="0">
                <a:solidFill>
                  <a:schemeClr val="bg1"/>
                </a:solidFill>
              </a:rPr>
              <a:t>printf</a:t>
            </a:r>
            <a:r>
              <a:rPr lang="en-IE" sz="800" dirty="0" smtClean="0">
                <a:solidFill>
                  <a:schemeClr val="bg1"/>
                </a:solidFill>
              </a:rPr>
              <a:t>("\</a:t>
            </a:r>
            <a:r>
              <a:rPr lang="en-IE" sz="800" dirty="0" err="1" smtClean="0">
                <a:solidFill>
                  <a:schemeClr val="bg1"/>
                </a:solidFill>
              </a:rPr>
              <a:t>n%d</a:t>
            </a:r>
            <a:r>
              <a:rPr lang="en-IE" sz="800" dirty="0" smtClean="0">
                <a:solidFill>
                  <a:schemeClr val="bg1"/>
                </a:solidFill>
              </a:rPr>
              <a:t> is not a valid month", </a:t>
            </a:r>
            <a:r>
              <a:rPr lang="en-IE" sz="800" dirty="0" err="1" smtClean="0">
                <a:solidFill>
                  <a:schemeClr val="bg1"/>
                </a:solidFill>
              </a:rPr>
              <a:t>user_month</a:t>
            </a:r>
            <a:r>
              <a:rPr lang="en-IE" sz="800" dirty="0" smtClean="0">
                <a:solidFill>
                  <a:schemeClr val="bg1"/>
                </a:solidFill>
              </a:rPr>
              <a:t>);</a:t>
            </a:r>
          </a:p>
          <a:p>
            <a:pPr marL="342900" lvl="0" indent="-342900">
              <a:spcBef>
                <a:spcPct val="20000"/>
              </a:spcBef>
            </a:pPr>
            <a:r>
              <a:rPr lang="en-IE" sz="800" dirty="0" smtClean="0">
                <a:solidFill>
                  <a:schemeClr val="bg1"/>
                </a:solidFill>
              </a:rPr>
              <a:t>        } else {</a:t>
            </a:r>
          </a:p>
          <a:p>
            <a:pPr marL="342900" lvl="0" indent="-342900">
              <a:spcBef>
                <a:spcPct val="20000"/>
              </a:spcBef>
            </a:pPr>
            <a:r>
              <a:rPr lang="en-IE" sz="800" dirty="0" smtClean="0">
                <a:solidFill>
                  <a:schemeClr val="bg1"/>
                </a:solidFill>
              </a:rPr>
              <a:t>            </a:t>
            </a:r>
            <a:r>
              <a:rPr lang="en-IE" sz="800" dirty="0" err="1" smtClean="0">
                <a:solidFill>
                  <a:schemeClr val="bg1"/>
                </a:solidFill>
              </a:rPr>
              <a:t>valid_month</a:t>
            </a:r>
            <a:r>
              <a:rPr lang="en-IE" sz="800" dirty="0" smtClean="0">
                <a:solidFill>
                  <a:schemeClr val="bg1"/>
                </a:solidFill>
              </a:rPr>
              <a:t> = true;</a:t>
            </a:r>
          </a:p>
          <a:p>
            <a:pPr marL="342900" lvl="0" indent="-342900">
              <a:spcBef>
                <a:spcPct val="20000"/>
              </a:spcBef>
            </a:pPr>
            <a:r>
              <a:rPr lang="en-IE" sz="800" dirty="0" smtClean="0">
                <a:solidFill>
                  <a:schemeClr val="bg1"/>
                </a:solidFill>
              </a:rPr>
              <a:t>        }</a:t>
            </a:r>
          </a:p>
          <a:p>
            <a:pPr marL="342900" lvl="0" indent="-342900">
              <a:spcBef>
                <a:spcPct val="20000"/>
              </a:spcBef>
            </a:pPr>
            <a:r>
              <a:rPr lang="en-IE" sz="800" dirty="0" smtClean="0">
                <a:solidFill>
                  <a:schemeClr val="bg1"/>
                </a:solidFill>
              </a:rPr>
              <a:t>    }</a:t>
            </a:r>
          </a:p>
          <a:p>
            <a:pPr marL="342900" lvl="0" indent="-342900">
              <a:spcBef>
                <a:spcPct val="20000"/>
              </a:spcBef>
            </a:pPr>
            <a:endParaRPr lang="en-IE" sz="800" dirty="0" smtClean="0">
              <a:solidFill>
                <a:schemeClr val="bg1"/>
              </a:solidFill>
            </a:endParaRPr>
          </a:p>
          <a:p>
            <a:pPr marL="342900" lvl="0" indent="-342900">
              <a:spcBef>
                <a:spcPct val="20000"/>
              </a:spcBef>
            </a:pPr>
            <a:r>
              <a:rPr lang="en-IE" sz="800" dirty="0" smtClean="0">
                <a:solidFill>
                  <a:schemeClr val="bg1"/>
                </a:solidFill>
              </a:rPr>
              <a:t>    while (</a:t>
            </a:r>
            <a:r>
              <a:rPr lang="en-IE" sz="800" dirty="0" err="1" smtClean="0">
                <a:solidFill>
                  <a:schemeClr val="bg1"/>
                </a:solidFill>
              </a:rPr>
              <a:t>valid_year</a:t>
            </a:r>
            <a:r>
              <a:rPr lang="en-IE" sz="800" dirty="0" smtClean="0">
                <a:solidFill>
                  <a:schemeClr val="bg1"/>
                </a:solidFill>
              </a:rPr>
              <a:t> == false) {</a:t>
            </a:r>
          </a:p>
          <a:p>
            <a:pPr marL="342900" lvl="0" indent="-342900">
              <a:spcBef>
                <a:spcPct val="20000"/>
              </a:spcBef>
            </a:pPr>
            <a:r>
              <a:rPr lang="en-IE" sz="800" dirty="0" smtClean="0">
                <a:solidFill>
                  <a:schemeClr val="bg1"/>
                </a:solidFill>
              </a:rPr>
              <a:t>        // ask user for their year of birth</a:t>
            </a:r>
          </a:p>
          <a:p>
            <a:pPr marL="342900" lvl="0" indent="-342900">
              <a:spcBef>
                <a:spcPct val="20000"/>
              </a:spcBef>
            </a:pPr>
            <a:r>
              <a:rPr lang="en-IE" sz="800" dirty="0" smtClean="0">
                <a:solidFill>
                  <a:schemeClr val="bg1"/>
                </a:solidFill>
              </a:rPr>
              <a:t>        </a:t>
            </a:r>
            <a:r>
              <a:rPr lang="en-IE" sz="800" dirty="0" err="1" smtClean="0">
                <a:solidFill>
                  <a:schemeClr val="bg1"/>
                </a:solidFill>
              </a:rPr>
              <a:t>printf</a:t>
            </a:r>
            <a:r>
              <a:rPr lang="en-IE" sz="800" dirty="0" smtClean="0">
                <a:solidFill>
                  <a:schemeClr val="bg1"/>
                </a:solidFill>
              </a:rPr>
              <a:t>("\</a:t>
            </a:r>
            <a:r>
              <a:rPr lang="en-IE" sz="800" dirty="0" err="1" smtClean="0">
                <a:solidFill>
                  <a:schemeClr val="bg1"/>
                </a:solidFill>
              </a:rPr>
              <a:t>nEnter</a:t>
            </a:r>
            <a:r>
              <a:rPr lang="en-IE" sz="800" dirty="0" smtClean="0">
                <a:solidFill>
                  <a:schemeClr val="bg1"/>
                </a:solidFill>
              </a:rPr>
              <a:t> your year of birth (an integer from 1862 to 1994): ");</a:t>
            </a:r>
          </a:p>
          <a:p>
            <a:pPr marL="342900" lvl="0" indent="-342900">
              <a:spcBef>
                <a:spcPct val="20000"/>
              </a:spcBef>
            </a:pPr>
            <a:r>
              <a:rPr lang="en-IE" sz="800" dirty="0" smtClean="0">
                <a:solidFill>
                  <a:schemeClr val="bg1"/>
                </a:solidFill>
              </a:rPr>
              <a:t>        </a:t>
            </a:r>
            <a:r>
              <a:rPr lang="en-IE" sz="800" dirty="0" err="1" smtClean="0">
                <a:solidFill>
                  <a:schemeClr val="bg1"/>
                </a:solidFill>
              </a:rPr>
              <a:t>scanf</a:t>
            </a:r>
            <a:r>
              <a:rPr lang="en-IE" sz="800" dirty="0" smtClean="0">
                <a:solidFill>
                  <a:schemeClr val="bg1"/>
                </a:solidFill>
              </a:rPr>
              <a:t>("%d", &amp;</a:t>
            </a:r>
            <a:r>
              <a:rPr lang="en-IE" sz="800" dirty="0" err="1" smtClean="0">
                <a:solidFill>
                  <a:schemeClr val="bg1"/>
                </a:solidFill>
              </a:rPr>
              <a:t>user_year</a:t>
            </a:r>
            <a:r>
              <a:rPr lang="en-IE" sz="800" dirty="0" smtClean="0">
                <a:solidFill>
                  <a:schemeClr val="bg1"/>
                </a:solidFill>
              </a:rPr>
              <a:t>);</a:t>
            </a:r>
          </a:p>
          <a:p>
            <a:pPr marL="342900" lvl="0" indent="-342900">
              <a:spcBef>
                <a:spcPct val="20000"/>
              </a:spcBef>
            </a:pPr>
            <a:r>
              <a:rPr lang="en-IE" sz="800" dirty="0" smtClean="0">
                <a:solidFill>
                  <a:schemeClr val="bg1"/>
                </a:solidFill>
              </a:rPr>
              <a:t>        if (</a:t>
            </a:r>
            <a:r>
              <a:rPr lang="en-IE" sz="800" dirty="0" err="1" smtClean="0">
                <a:solidFill>
                  <a:schemeClr val="bg1"/>
                </a:solidFill>
              </a:rPr>
              <a:t>current_year</a:t>
            </a:r>
            <a:r>
              <a:rPr lang="en-IE" sz="800" dirty="0" smtClean="0">
                <a:solidFill>
                  <a:schemeClr val="bg1"/>
                </a:solidFill>
              </a:rPr>
              <a:t> - </a:t>
            </a:r>
            <a:r>
              <a:rPr lang="en-IE" sz="800" dirty="0" err="1" smtClean="0">
                <a:solidFill>
                  <a:schemeClr val="bg1"/>
                </a:solidFill>
              </a:rPr>
              <a:t>user_year</a:t>
            </a:r>
            <a:r>
              <a:rPr lang="en-IE" sz="800" dirty="0" smtClean="0">
                <a:solidFill>
                  <a:schemeClr val="bg1"/>
                </a:solidFill>
              </a:rPr>
              <a:t> &lt; 18 ) {</a:t>
            </a:r>
          </a:p>
          <a:p>
            <a:pPr marL="342900" lvl="0" indent="-342900">
              <a:spcBef>
                <a:spcPct val="20000"/>
              </a:spcBef>
            </a:pPr>
            <a:r>
              <a:rPr lang="en-IE" sz="800" dirty="0" smtClean="0">
                <a:solidFill>
                  <a:schemeClr val="bg1"/>
                </a:solidFill>
              </a:rPr>
              <a:t>            </a:t>
            </a:r>
            <a:r>
              <a:rPr lang="en-IE" sz="800" dirty="0" err="1" smtClean="0">
                <a:solidFill>
                  <a:schemeClr val="bg1"/>
                </a:solidFill>
              </a:rPr>
              <a:t>printf</a:t>
            </a:r>
            <a:r>
              <a:rPr lang="en-IE" sz="800" dirty="0" smtClean="0">
                <a:solidFill>
                  <a:schemeClr val="bg1"/>
                </a:solidFill>
              </a:rPr>
              <a:t>("\</a:t>
            </a:r>
            <a:r>
              <a:rPr lang="en-IE" sz="800" dirty="0" err="1" smtClean="0">
                <a:solidFill>
                  <a:schemeClr val="bg1"/>
                </a:solidFill>
              </a:rPr>
              <a:t>nYou</a:t>
            </a:r>
            <a:r>
              <a:rPr lang="en-IE" sz="800" dirty="0" smtClean="0">
                <a:solidFill>
                  <a:schemeClr val="bg1"/>
                </a:solidFill>
              </a:rPr>
              <a:t> are too young.");</a:t>
            </a:r>
          </a:p>
          <a:p>
            <a:pPr marL="342900" lvl="0" indent="-342900">
              <a:spcBef>
                <a:spcPct val="20000"/>
              </a:spcBef>
            </a:pPr>
            <a:r>
              <a:rPr lang="en-IE" sz="800" dirty="0" smtClean="0">
                <a:solidFill>
                  <a:schemeClr val="bg1"/>
                </a:solidFill>
              </a:rPr>
              <a:t>        } else if (</a:t>
            </a:r>
            <a:r>
              <a:rPr lang="en-IE" sz="800" dirty="0" err="1" smtClean="0">
                <a:solidFill>
                  <a:schemeClr val="bg1"/>
                </a:solidFill>
              </a:rPr>
              <a:t>current_year</a:t>
            </a:r>
            <a:r>
              <a:rPr lang="en-IE" sz="800" dirty="0" smtClean="0">
                <a:solidFill>
                  <a:schemeClr val="bg1"/>
                </a:solidFill>
              </a:rPr>
              <a:t> - </a:t>
            </a:r>
            <a:r>
              <a:rPr lang="en-IE" sz="800" dirty="0" err="1" smtClean="0">
                <a:solidFill>
                  <a:schemeClr val="bg1"/>
                </a:solidFill>
              </a:rPr>
              <a:t>user_year</a:t>
            </a:r>
            <a:r>
              <a:rPr lang="en-IE" sz="800" dirty="0" smtClean="0">
                <a:solidFill>
                  <a:schemeClr val="bg1"/>
                </a:solidFill>
              </a:rPr>
              <a:t> &gt; 150) {</a:t>
            </a:r>
          </a:p>
          <a:p>
            <a:pPr marL="342900" lvl="0" indent="-342900">
              <a:spcBef>
                <a:spcPct val="20000"/>
              </a:spcBef>
            </a:pPr>
            <a:r>
              <a:rPr lang="en-IE" sz="800" dirty="0" smtClean="0">
                <a:solidFill>
                  <a:schemeClr val="bg1"/>
                </a:solidFill>
              </a:rPr>
              <a:t>            </a:t>
            </a:r>
            <a:r>
              <a:rPr lang="en-IE" sz="800" dirty="0" err="1" smtClean="0">
                <a:solidFill>
                  <a:schemeClr val="bg1"/>
                </a:solidFill>
              </a:rPr>
              <a:t>printf</a:t>
            </a:r>
            <a:r>
              <a:rPr lang="en-IE" sz="800" dirty="0" smtClean="0">
                <a:solidFill>
                  <a:schemeClr val="bg1"/>
                </a:solidFill>
              </a:rPr>
              <a:t>("\</a:t>
            </a:r>
            <a:r>
              <a:rPr lang="en-IE" sz="800" dirty="0" err="1" smtClean="0">
                <a:solidFill>
                  <a:schemeClr val="bg1"/>
                </a:solidFill>
              </a:rPr>
              <a:t>nYou</a:t>
            </a:r>
            <a:r>
              <a:rPr lang="en-IE" sz="800" dirty="0" smtClean="0">
                <a:solidFill>
                  <a:schemeClr val="bg1"/>
                </a:solidFill>
              </a:rPr>
              <a:t> are too old");</a:t>
            </a:r>
          </a:p>
          <a:p>
            <a:pPr marL="342900" lvl="0" indent="-342900">
              <a:spcBef>
                <a:spcPct val="20000"/>
              </a:spcBef>
            </a:pPr>
            <a:r>
              <a:rPr lang="en-IE" sz="800" dirty="0" smtClean="0">
                <a:solidFill>
                  <a:schemeClr val="bg1"/>
                </a:solidFill>
              </a:rPr>
              <a:t>        } else {</a:t>
            </a:r>
          </a:p>
          <a:p>
            <a:pPr marL="342900" lvl="0" indent="-342900">
              <a:spcBef>
                <a:spcPct val="20000"/>
              </a:spcBef>
            </a:pPr>
            <a:r>
              <a:rPr lang="en-IE" sz="800" dirty="0" smtClean="0">
                <a:solidFill>
                  <a:schemeClr val="bg1"/>
                </a:solidFill>
              </a:rPr>
              <a:t>            </a:t>
            </a:r>
            <a:r>
              <a:rPr lang="en-IE" sz="800" dirty="0" err="1" smtClean="0">
                <a:solidFill>
                  <a:schemeClr val="bg1"/>
                </a:solidFill>
              </a:rPr>
              <a:t>valid_year</a:t>
            </a:r>
            <a:r>
              <a:rPr lang="en-IE" sz="800" dirty="0" smtClean="0">
                <a:solidFill>
                  <a:schemeClr val="bg1"/>
                </a:solidFill>
              </a:rPr>
              <a:t> = true;</a:t>
            </a:r>
          </a:p>
          <a:p>
            <a:pPr marL="342900" lvl="0" indent="-342900">
              <a:spcBef>
                <a:spcPct val="20000"/>
              </a:spcBef>
            </a:pPr>
            <a:r>
              <a:rPr lang="en-IE" sz="800" dirty="0" smtClean="0">
                <a:solidFill>
                  <a:schemeClr val="bg1"/>
                </a:solidFill>
              </a:rPr>
              <a:t>        }</a:t>
            </a:r>
          </a:p>
          <a:p>
            <a:pPr marL="342900" lvl="0" indent="-342900">
              <a:spcBef>
                <a:spcPct val="20000"/>
              </a:spcBef>
            </a:pPr>
            <a:r>
              <a:rPr lang="en-IE" sz="800" dirty="0" smtClean="0">
                <a:solidFill>
                  <a:schemeClr val="bg1"/>
                </a:solidFill>
              </a:rPr>
              <a:t>    }</a:t>
            </a:r>
          </a:p>
          <a:p>
            <a:pPr marL="342900" lvl="0" indent="-342900">
              <a:spcBef>
                <a:spcPct val="20000"/>
              </a:spcBef>
            </a:pPr>
            <a:endParaRPr lang="en-IE" sz="800" dirty="0" smtClean="0">
              <a:solidFill>
                <a:schemeClr val="bg1"/>
              </a:solidFill>
            </a:endParaRPr>
          </a:p>
          <a:p>
            <a:pPr marL="342900" lvl="0" indent="-342900">
              <a:spcBef>
                <a:spcPct val="20000"/>
              </a:spcBef>
            </a:pPr>
            <a:r>
              <a:rPr lang="en-IE" sz="800" dirty="0" smtClean="0">
                <a:solidFill>
                  <a:schemeClr val="bg1"/>
                </a:solidFill>
              </a:rPr>
              <a:t>    return 0;</a:t>
            </a:r>
          </a:p>
          <a:p>
            <a:pPr marL="342900" lvl="0" indent="-342900">
              <a:spcBef>
                <a:spcPct val="20000"/>
              </a:spcBef>
            </a:pPr>
            <a:r>
              <a:rPr lang="en-IE" sz="800" dirty="0" smtClean="0">
                <a:solidFill>
                  <a:schemeClr val="bg1"/>
                </a:solidFill>
              </a:rPr>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for loop</a:t>
            </a:r>
            <a:endParaRPr lang="en-US" dirty="0">
              <a:solidFill>
                <a:schemeClr val="bg1"/>
              </a:solidFill>
            </a:endParaRPr>
          </a:p>
        </p:txBody>
      </p:sp>
      <p:sp>
        <p:nvSpPr>
          <p:cNvPr id="3" name="Content Placeholder 2"/>
          <p:cNvSpPr>
            <a:spLocks noGrp="1"/>
          </p:cNvSpPr>
          <p:nvPr>
            <p:ph idx="1"/>
          </p:nvPr>
        </p:nvSpPr>
        <p:spPr>
          <a:xfrm>
            <a:off x="251520" y="1600200"/>
            <a:ext cx="8712968" cy="1972816"/>
          </a:xfrm>
        </p:spPr>
        <p:txBody>
          <a:bodyPr>
            <a:normAutofit/>
          </a:bodyPr>
          <a:lstStyle/>
          <a:p>
            <a:pPr>
              <a:spcBef>
                <a:spcPts val="0"/>
              </a:spcBef>
              <a:buNone/>
            </a:pPr>
            <a:r>
              <a:rPr lang="en-IE" sz="2400" dirty="0" smtClean="0">
                <a:solidFill>
                  <a:schemeClr val="bg1"/>
                </a:solidFill>
              </a:rPr>
              <a:t>declare loop variable // unless using C99</a:t>
            </a:r>
          </a:p>
          <a:p>
            <a:pPr>
              <a:spcBef>
                <a:spcPts val="0"/>
              </a:spcBef>
              <a:buNone/>
            </a:pPr>
            <a:r>
              <a:rPr lang="en-IE" sz="2400" dirty="0" smtClean="0">
                <a:solidFill>
                  <a:schemeClr val="bg1"/>
                </a:solidFill>
              </a:rPr>
              <a:t>for (initialise loop variable; guard condition;  update loop variable) {</a:t>
            </a:r>
          </a:p>
          <a:p>
            <a:pPr>
              <a:spcBef>
                <a:spcPts val="0"/>
              </a:spcBef>
              <a:buNone/>
            </a:pPr>
            <a:r>
              <a:rPr lang="en-IE" sz="2400" dirty="0" smtClean="0">
                <a:solidFill>
                  <a:schemeClr val="bg1"/>
                </a:solidFill>
              </a:rPr>
              <a:t>	code to execute while guard is true</a:t>
            </a:r>
          </a:p>
          <a:p>
            <a:pPr>
              <a:spcBef>
                <a:spcPts val="0"/>
              </a:spcBef>
              <a:buNone/>
            </a:pPr>
            <a:r>
              <a:rPr lang="en-IE" sz="2400" dirty="0" smtClean="0">
                <a:solidFill>
                  <a:schemeClr val="bg1"/>
                </a:solidFill>
              </a:rPr>
              <a:t>}</a:t>
            </a:r>
          </a:p>
          <a:p>
            <a:pPr>
              <a:spcBef>
                <a:spcPts val="0"/>
              </a:spcBef>
              <a:buNone/>
            </a:pPr>
            <a:endParaRPr lang="en-IE" sz="2400" dirty="0" smtClean="0">
              <a:solidFill>
                <a:schemeClr val="bg1"/>
              </a:solidFill>
            </a:endParaRPr>
          </a:p>
        </p:txBody>
      </p:sp>
      <p:sp>
        <p:nvSpPr>
          <p:cNvPr id="4" name="Content Placeholder 2"/>
          <p:cNvSpPr txBox="1">
            <a:spLocks/>
          </p:cNvSpPr>
          <p:nvPr/>
        </p:nvSpPr>
        <p:spPr>
          <a:xfrm>
            <a:off x="323528" y="3140968"/>
            <a:ext cx="8229600" cy="3717032"/>
          </a:xfrm>
          <a:prstGeom prst="rect">
            <a:avLst/>
          </a:prstGeom>
        </p:spPr>
        <p:txBody>
          <a:bodyPr vert="horz" lIns="91440" tIns="45720" rIns="91440" bIns="45720" rtlCol="0">
            <a:normAutofit fontScale="92500" lnSpcReduction="20000"/>
          </a:bodyPr>
          <a:lstStyle/>
          <a:p>
            <a:pPr marL="514350" lvl="0" indent="-514350">
              <a:spcBef>
                <a:spcPct val="20000"/>
              </a:spcBef>
              <a:buFont typeface="+mj-lt"/>
              <a:buAutoNum type="arabicPeriod"/>
            </a:pPr>
            <a:r>
              <a:rPr lang="en-IE" sz="3200" noProof="0" dirty="0" smtClean="0">
                <a:solidFill>
                  <a:schemeClr val="bg1"/>
                </a:solidFill>
              </a:rPr>
              <a:t>initialise variable called once at the beginning</a:t>
            </a:r>
          </a:p>
          <a:p>
            <a:pPr marL="514350" lvl="0" indent="-514350">
              <a:spcBef>
                <a:spcPct val="20000"/>
              </a:spcBef>
              <a:buFont typeface="+mj-lt"/>
              <a:buAutoNum type="arabicPeriod"/>
            </a:pPr>
            <a:r>
              <a:rPr kumimoji="0" lang="en-IE" sz="3200" b="0" i="0" u="none" strike="noStrike" kern="1200" cap="none" spc="0" normalizeH="0" baseline="0" dirty="0" smtClean="0">
                <a:ln>
                  <a:noFill/>
                </a:ln>
                <a:solidFill>
                  <a:schemeClr val="bg1"/>
                </a:solidFill>
                <a:effectLst/>
                <a:uLnTx/>
                <a:uFillTx/>
                <a:latin typeface="+mn-lt"/>
                <a:ea typeface="+mn-ea"/>
                <a:cs typeface="+mn-cs"/>
              </a:rPr>
              <a:t>guard</a:t>
            </a:r>
            <a:r>
              <a:rPr kumimoji="0" lang="en-IE" sz="3200" b="0" i="0" u="none" strike="noStrike" kern="1200" cap="none" spc="0" normalizeH="0" dirty="0" smtClean="0">
                <a:ln>
                  <a:noFill/>
                </a:ln>
                <a:solidFill>
                  <a:schemeClr val="bg1"/>
                </a:solidFill>
                <a:effectLst/>
                <a:uLnTx/>
                <a:uFillTx/>
                <a:latin typeface="+mn-lt"/>
                <a:ea typeface="+mn-ea"/>
                <a:cs typeface="+mn-cs"/>
              </a:rPr>
              <a:t> condition evaluated</a:t>
            </a:r>
          </a:p>
          <a:p>
            <a:pPr marL="514350" lvl="0" indent="-514350">
              <a:spcBef>
                <a:spcPct val="20000"/>
              </a:spcBef>
              <a:buFont typeface="+mj-lt"/>
              <a:buAutoNum type="arabicPeriod"/>
            </a:pPr>
            <a:r>
              <a:rPr lang="en-IE" sz="3200" baseline="0" noProof="0" dirty="0" smtClean="0">
                <a:solidFill>
                  <a:schemeClr val="bg1"/>
                </a:solidFill>
              </a:rPr>
              <a:t>if guard condition</a:t>
            </a:r>
            <a:r>
              <a:rPr lang="en-IE" sz="3200" noProof="0" dirty="0" smtClean="0">
                <a:solidFill>
                  <a:schemeClr val="bg1"/>
                </a:solidFill>
              </a:rPr>
              <a:t> is true, </a:t>
            </a:r>
            <a:r>
              <a:rPr lang="en-IE" sz="3200" noProof="0" dirty="0" err="1" smtClean="0">
                <a:solidFill>
                  <a:schemeClr val="bg1"/>
                </a:solidFill>
              </a:rPr>
              <a:t>goto</a:t>
            </a:r>
            <a:r>
              <a:rPr lang="en-IE" sz="3200" noProof="0" dirty="0" smtClean="0">
                <a:solidFill>
                  <a:schemeClr val="bg1"/>
                </a:solidFill>
              </a:rPr>
              <a:t> step 4, otherwise, </a:t>
            </a:r>
            <a:r>
              <a:rPr lang="en-IE" sz="3200" noProof="0" dirty="0" err="1" smtClean="0">
                <a:solidFill>
                  <a:schemeClr val="bg1"/>
                </a:solidFill>
              </a:rPr>
              <a:t>goto</a:t>
            </a:r>
            <a:r>
              <a:rPr lang="en-IE" sz="3200" noProof="0" dirty="0" smtClean="0">
                <a:solidFill>
                  <a:schemeClr val="bg1"/>
                </a:solidFill>
              </a:rPr>
              <a:t> 7</a:t>
            </a:r>
          </a:p>
          <a:p>
            <a:pPr marL="514350" lvl="0" indent="-514350">
              <a:spcBef>
                <a:spcPct val="20000"/>
              </a:spcBef>
              <a:buFont typeface="+mj-lt"/>
              <a:buAutoNum type="arabicPeriod"/>
            </a:pPr>
            <a:r>
              <a:rPr lang="en-IE" sz="3200" dirty="0" smtClean="0">
                <a:solidFill>
                  <a:schemeClr val="bg1"/>
                </a:solidFill>
              </a:rPr>
              <a:t>execute code inside for</a:t>
            </a:r>
            <a:endParaRPr lang="en-IE" sz="3200" noProof="0" dirty="0" smtClean="0">
              <a:solidFill>
                <a:schemeClr val="bg1"/>
              </a:solidFill>
            </a:endParaRPr>
          </a:p>
          <a:p>
            <a:pPr marL="514350" lvl="0" indent="-514350">
              <a:spcBef>
                <a:spcPct val="20000"/>
              </a:spcBef>
              <a:buFont typeface="+mj-lt"/>
              <a:buAutoNum type="arabicPeriod"/>
            </a:pPr>
            <a:r>
              <a:rPr kumimoji="0" lang="en-IE" sz="3200" b="0" i="0" u="none" strike="noStrike" kern="1200" cap="none" spc="0" normalizeH="0" baseline="0" dirty="0" smtClean="0">
                <a:ln>
                  <a:noFill/>
                </a:ln>
                <a:solidFill>
                  <a:schemeClr val="bg1"/>
                </a:solidFill>
                <a:effectLst/>
                <a:uLnTx/>
                <a:uFillTx/>
                <a:latin typeface="+mn-lt"/>
                <a:ea typeface="+mn-ea"/>
                <a:cs typeface="+mn-cs"/>
              </a:rPr>
              <a:t>loop</a:t>
            </a:r>
            <a:r>
              <a:rPr kumimoji="0" lang="en-IE" sz="3200" b="0" i="0" u="none" strike="noStrike" kern="1200" cap="none" spc="0" normalizeH="0" dirty="0" smtClean="0">
                <a:ln>
                  <a:noFill/>
                </a:ln>
                <a:solidFill>
                  <a:schemeClr val="bg1"/>
                </a:solidFill>
                <a:effectLst/>
                <a:uLnTx/>
                <a:uFillTx/>
                <a:latin typeface="+mn-lt"/>
                <a:ea typeface="+mn-ea"/>
                <a:cs typeface="+mn-cs"/>
              </a:rPr>
              <a:t> variable is updated</a:t>
            </a:r>
          </a:p>
          <a:p>
            <a:pPr marL="514350" lvl="0" indent="-514350">
              <a:spcBef>
                <a:spcPct val="20000"/>
              </a:spcBef>
              <a:buFont typeface="+mj-lt"/>
              <a:buAutoNum type="arabicPeriod"/>
            </a:pPr>
            <a:r>
              <a:rPr lang="en-IE" sz="3200" dirty="0" err="1" smtClean="0">
                <a:solidFill>
                  <a:schemeClr val="bg1"/>
                </a:solidFill>
              </a:rPr>
              <a:t>goto</a:t>
            </a:r>
            <a:r>
              <a:rPr lang="en-IE" sz="3200" dirty="0" smtClean="0">
                <a:solidFill>
                  <a:schemeClr val="bg1"/>
                </a:solidFill>
              </a:rPr>
              <a:t> step 2</a:t>
            </a:r>
          </a:p>
          <a:p>
            <a:pPr marL="514350" lvl="0" indent="-514350">
              <a:spcBef>
                <a:spcPct val="20000"/>
              </a:spcBef>
              <a:buFont typeface="+mj-lt"/>
              <a:buAutoNum type="arabicPeriod"/>
            </a:pPr>
            <a:r>
              <a:rPr kumimoji="0" lang="en-IE" sz="3200" b="0" i="0" u="none" strike="noStrike" kern="1200" cap="none" spc="0" normalizeH="0" dirty="0" smtClean="0">
                <a:ln>
                  <a:noFill/>
                </a:ln>
                <a:solidFill>
                  <a:schemeClr val="bg1"/>
                </a:solidFill>
                <a:effectLst/>
                <a:uLnTx/>
                <a:uFillTx/>
                <a:latin typeface="+mn-lt"/>
                <a:ea typeface="+mn-ea"/>
                <a:cs typeface="+mn-cs"/>
              </a:rPr>
              <a:t>Terminate loop</a:t>
            </a:r>
          </a:p>
          <a:p>
            <a:pPr marL="514350" lvl="0" indent="-514350">
              <a:spcBef>
                <a:spcPct val="20000"/>
              </a:spcBef>
              <a:buFont typeface="+mj-lt"/>
              <a:buAutoNum type="arabicPeriod"/>
            </a:pPr>
            <a:endParaRPr kumimoji="0" lang="en-IE" sz="3200" b="0" i="0" u="none" strike="noStrike" kern="1200" cap="none" spc="0" normalizeH="0" dirty="0" smtClean="0">
              <a:ln>
                <a:noFill/>
              </a:ln>
              <a:solidFill>
                <a:schemeClr val="bg1"/>
              </a:solidFill>
              <a:effectLst/>
              <a:uLnTx/>
              <a:uFillTx/>
              <a:latin typeface="+mn-lt"/>
              <a:ea typeface="+mn-ea"/>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for loop</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 // </a:t>
            </a:r>
            <a:r>
              <a:rPr lang="en-IE" sz="2400" dirty="0" err="1" smtClean="0">
                <a:solidFill>
                  <a:schemeClr val="bg1"/>
                </a:solidFill>
              </a:rPr>
              <a:t>i</a:t>
            </a:r>
            <a:r>
              <a:rPr lang="en-IE" sz="2400" dirty="0" smtClean="0">
                <a:solidFill>
                  <a:schemeClr val="bg1"/>
                </a:solidFill>
              </a:rPr>
              <a:t> must be declared outside of for loop before C99</a:t>
            </a:r>
          </a:p>
          <a:p>
            <a:pPr>
              <a:spcBef>
                <a:spcPts val="0"/>
              </a:spcBef>
              <a:buNone/>
            </a:pPr>
            <a:r>
              <a:rPr lang="en-IE" sz="2400" dirty="0" smtClean="0">
                <a:solidFill>
                  <a:schemeClr val="bg1"/>
                </a:solidFill>
              </a:rPr>
              <a:t>    for(</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10;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("times in loop is %d\n",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why use for loops?</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lnSpcReduction="10000"/>
          </a:bodyPr>
          <a:lstStyle/>
          <a:p>
            <a:pPr marL="342900" lvl="0" indent="-342900">
              <a:spcBef>
                <a:spcPct val="20000"/>
              </a:spcBef>
              <a:buFont typeface="Arial" pitchFamily="34" charset="0"/>
              <a:buChar char="•"/>
            </a:pPr>
            <a:r>
              <a:rPr lang="en-IE" sz="3200" dirty="0" smtClean="0">
                <a:solidFill>
                  <a:schemeClr val="bg1"/>
                </a:solidFill>
              </a:rPr>
              <a:t>for loops are preferred to while loops because</a:t>
            </a:r>
            <a:endParaRPr lang="en-IE" sz="2800" dirty="0" smtClean="0">
              <a:solidFill>
                <a:schemeClr val="bg1"/>
              </a:solidFill>
            </a:endParaRPr>
          </a:p>
          <a:p>
            <a:pPr marL="742950" lvl="1" indent="-285750">
              <a:spcBef>
                <a:spcPct val="20000"/>
              </a:spcBef>
              <a:buFont typeface="Arial" pitchFamily="34" charset="0"/>
              <a:buChar char="–"/>
              <a:defRPr/>
            </a:pPr>
            <a:r>
              <a:rPr lang="en-IE" sz="2800" dirty="0" smtClean="0">
                <a:solidFill>
                  <a:schemeClr val="bg1"/>
                </a:solidFill>
              </a:rPr>
              <a:t>they make it harder to accidentally create an infinite loop</a:t>
            </a:r>
          </a:p>
          <a:p>
            <a:pPr marL="742950" lvl="1" indent="-285750">
              <a:spcBef>
                <a:spcPct val="20000"/>
              </a:spcBef>
              <a:buFont typeface="Arial" pitchFamily="34" charset="0"/>
              <a:buChar char="–"/>
              <a:defRPr/>
            </a:pPr>
            <a:r>
              <a:rPr lang="en-IE" sz="2800" dirty="0" smtClean="0">
                <a:solidFill>
                  <a:schemeClr val="bg1"/>
                </a:solidFill>
              </a:rPr>
              <a:t>many compilers have nice optimisations for them</a:t>
            </a:r>
            <a:endParaRPr lang="en-IE" sz="3200" dirty="0" smtClean="0">
              <a:solidFill>
                <a:schemeClr val="bg1"/>
              </a:solidFill>
            </a:endParaRPr>
          </a:p>
          <a:p>
            <a:pPr marL="342900" lvl="0" indent="-342900">
              <a:spcBef>
                <a:spcPct val="20000"/>
              </a:spcBef>
              <a:buFont typeface="Arial" pitchFamily="34" charset="0"/>
              <a:buChar char="•"/>
            </a:pPr>
            <a:r>
              <a:rPr lang="en-IE" sz="3200" dirty="0" smtClean="0">
                <a:solidFill>
                  <a:schemeClr val="bg1"/>
                </a:solidFill>
              </a:rPr>
              <a:t>for loops are particularly useful for arrays (later)</a:t>
            </a:r>
          </a:p>
          <a:p>
            <a:pPr marL="342900" lvl="0" indent="-342900">
              <a:spcBef>
                <a:spcPct val="20000"/>
              </a:spcBef>
              <a:buFont typeface="Arial" pitchFamily="34" charset="0"/>
              <a:buChar char="•"/>
            </a:pPr>
            <a:r>
              <a:rPr lang="en-IE" sz="3200" dirty="0" smtClean="0">
                <a:solidFill>
                  <a:schemeClr val="bg1"/>
                </a:solidFill>
              </a:rPr>
              <a:t>use for loops when </a:t>
            </a:r>
            <a:r>
              <a:rPr lang="en-IE" sz="2800" dirty="0" smtClean="0">
                <a:solidFill>
                  <a:schemeClr val="bg1"/>
                </a:solidFill>
              </a:rPr>
              <a:t>it is known how many iterations should occur</a:t>
            </a:r>
          </a:p>
          <a:p>
            <a:pPr marL="342900" lvl="0" indent="-342900">
              <a:spcBef>
                <a:spcPct val="20000"/>
              </a:spcBef>
              <a:buFont typeface="Arial" pitchFamily="34" charset="0"/>
              <a:buChar char="•"/>
            </a:pPr>
            <a:r>
              <a:rPr lang="en-IE" sz="2800" dirty="0" smtClean="0">
                <a:solidFill>
                  <a:schemeClr val="bg1"/>
                </a:solidFill>
              </a:rPr>
              <a:t>use while loops when it isn’t known how many loops will occur or when you intend to create an infinite loop</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for loop exercise 1</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Take an integer from a user. Using a for loop, tell the user which numbers from 2 to 10 that the integer can evenly be divided by.</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for loop exercise 1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850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user_input</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("Enter an integer: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user_input</a:t>
            </a:r>
            <a:r>
              <a:rPr lang="en-IE" sz="2400" dirty="0" smtClean="0">
                <a:solidFill>
                  <a:schemeClr val="bg1"/>
                </a:solidFill>
              </a:rPr>
              <a:t>);</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2; </a:t>
            </a:r>
            <a:r>
              <a:rPr lang="en-IE" sz="2400" dirty="0" err="1" smtClean="0">
                <a:solidFill>
                  <a:schemeClr val="bg1"/>
                </a:solidFill>
              </a:rPr>
              <a:t>i</a:t>
            </a:r>
            <a:r>
              <a:rPr lang="en-IE" sz="2400" dirty="0" smtClean="0">
                <a:solidFill>
                  <a:schemeClr val="bg1"/>
                </a:solidFill>
              </a:rPr>
              <a:t> &lt;= 10;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if (</a:t>
            </a:r>
            <a:r>
              <a:rPr lang="en-IE" sz="2400" dirty="0" err="1" smtClean="0">
                <a:solidFill>
                  <a:schemeClr val="bg1"/>
                </a:solidFill>
              </a:rPr>
              <a:t>user_input</a:t>
            </a:r>
            <a:r>
              <a:rPr lang="en-IE" sz="2400" dirty="0" smtClean="0">
                <a:solidFill>
                  <a:schemeClr val="bg1"/>
                </a:solidFill>
              </a:rPr>
              <a:t> % </a:t>
            </a:r>
            <a:r>
              <a:rPr lang="en-IE" sz="2400" dirty="0" err="1" smtClean="0">
                <a:solidFill>
                  <a:schemeClr val="bg1"/>
                </a:solidFill>
              </a:rPr>
              <a:t>i</a:t>
            </a:r>
            <a:r>
              <a:rPr lang="en-IE" sz="2400" dirty="0" smtClean="0">
                <a:solidFill>
                  <a:schemeClr val="bg1"/>
                </a:solidFill>
              </a:rPr>
              <a:t> == 0)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n%d</a:t>
            </a:r>
            <a:r>
              <a:rPr lang="en-IE" sz="2400" dirty="0" smtClean="0">
                <a:solidFill>
                  <a:schemeClr val="bg1"/>
                </a:solidFill>
              </a:rPr>
              <a:t> is evenly divisible by %d", </a:t>
            </a:r>
            <a:r>
              <a:rPr lang="en-IE" sz="2400" dirty="0" err="1" smtClean="0">
                <a:solidFill>
                  <a:schemeClr val="bg1"/>
                </a:solidFill>
              </a:rPr>
              <a:t>user_input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for loop exercise 2</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Use a for loop to take five integers from a user. Display the running and final sum of these integers.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for loop exercise 2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775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total = 0;</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user_input</a:t>
            </a:r>
            <a:r>
              <a:rPr lang="en-IE" sz="2400" dirty="0" smtClean="0">
                <a:solidFill>
                  <a:schemeClr val="bg1"/>
                </a:solidFill>
              </a:rPr>
              <a:t>;</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nEnter</a:t>
            </a:r>
            <a:r>
              <a:rPr lang="en-IE" sz="2400" dirty="0" smtClean="0">
                <a:solidFill>
                  <a:schemeClr val="bg1"/>
                </a:solidFill>
              </a:rPr>
              <a:t> an integer to be added to the total: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user_input</a:t>
            </a:r>
            <a:r>
              <a:rPr lang="en-IE" sz="2400" dirty="0" smtClean="0">
                <a:solidFill>
                  <a:schemeClr val="bg1"/>
                </a:solidFill>
              </a:rPr>
              <a:t>);</a:t>
            </a:r>
          </a:p>
          <a:p>
            <a:pPr>
              <a:spcBef>
                <a:spcPts val="0"/>
              </a:spcBef>
              <a:buNone/>
            </a:pPr>
            <a:r>
              <a:rPr lang="en-IE" sz="2400" dirty="0" smtClean="0">
                <a:solidFill>
                  <a:schemeClr val="bg1"/>
                </a:solidFill>
              </a:rPr>
              <a:t>        total += </a:t>
            </a:r>
            <a:r>
              <a:rPr lang="en-IE" sz="2400" dirty="0" err="1" smtClean="0">
                <a:solidFill>
                  <a:schemeClr val="bg1"/>
                </a:solidFill>
              </a:rPr>
              <a:t>user_input</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nCurrent</a:t>
            </a:r>
            <a:r>
              <a:rPr lang="en-IE" sz="2400" dirty="0" smtClean="0">
                <a:solidFill>
                  <a:schemeClr val="bg1"/>
                </a:solidFill>
              </a:rPr>
              <a:t> total: %d", total);</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nFinal</a:t>
            </a:r>
            <a:r>
              <a:rPr lang="en-IE" sz="2400" dirty="0" smtClean="0">
                <a:solidFill>
                  <a:schemeClr val="bg1"/>
                </a:solidFill>
              </a:rPr>
              <a:t> total: %d", total);</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Fifth generation advantages</a:t>
            </a:r>
          </a:p>
          <a:p>
            <a:pPr lvl="1"/>
            <a:r>
              <a:rPr lang="en-IE" dirty="0" smtClean="0">
                <a:solidFill>
                  <a:schemeClr val="bg1"/>
                </a:solidFill>
              </a:rPr>
              <a:t>can dynamically infer information</a:t>
            </a:r>
          </a:p>
          <a:p>
            <a:r>
              <a:rPr lang="en-IE" dirty="0" smtClean="0">
                <a:solidFill>
                  <a:schemeClr val="bg1"/>
                </a:solidFill>
              </a:rPr>
              <a:t>Fifth generation disadvantages</a:t>
            </a:r>
          </a:p>
          <a:p>
            <a:pPr lvl="1"/>
            <a:r>
              <a:rPr lang="en-IE" dirty="0" smtClean="0">
                <a:solidFill>
                  <a:schemeClr val="bg1"/>
                </a:solidFill>
              </a:rPr>
              <a:t>can take a very long time to set up a problem</a:t>
            </a:r>
          </a:p>
          <a:p>
            <a:pPr lvl="1"/>
            <a:r>
              <a:rPr lang="en-IE" dirty="0" smtClean="0">
                <a:solidFill>
                  <a:schemeClr val="bg1"/>
                </a:solidFill>
              </a:rPr>
              <a:t>becomes very hard when problem is large</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Unit 1 completed</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we covered variables and some control structures (if, while and for)</a:t>
            </a:r>
          </a:p>
          <a:p>
            <a:pPr marL="342900" lvl="0" indent="-342900">
              <a:spcBef>
                <a:spcPct val="20000"/>
              </a:spcBef>
              <a:buFont typeface="Arial" pitchFamily="34" charset="0"/>
              <a:buChar char="•"/>
            </a:pPr>
            <a:r>
              <a:rPr lang="en-IE" sz="3200" dirty="0" smtClean="0">
                <a:solidFill>
                  <a:schemeClr val="bg1"/>
                </a:solidFill>
              </a:rPr>
              <a:t>now we move onto functions and data structures</a:t>
            </a:r>
            <a:endParaRPr lang="en-IE" sz="2800" dirty="0" smtClean="0">
              <a:solidFill>
                <a:schemeClr val="bg1"/>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Unit 2 – array processing</a:t>
            </a:r>
            <a:endParaRPr lang="en-US" dirty="0">
              <a:solidFill>
                <a:schemeClr val="bg1"/>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array is a data structure that can hold a number of variables of the same type</a:t>
            </a:r>
          </a:p>
          <a:p>
            <a:pPr marL="342900" lvl="0" indent="-342900">
              <a:spcBef>
                <a:spcPct val="20000"/>
              </a:spcBef>
              <a:buFont typeface="Arial" pitchFamily="34" charset="0"/>
              <a:buChar char="•"/>
            </a:pPr>
            <a:r>
              <a:rPr lang="en-IE" sz="3200" dirty="0" smtClean="0">
                <a:solidFill>
                  <a:schemeClr val="bg1"/>
                </a:solidFill>
              </a:rPr>
              <a:t>useful for when you don’t want to create a huge number of variables</a:t>
            </a:r>
          </a:p>
          <a:p>
            <a:pPr marL="342900" lvl="0" indent="-342900">
              <a:spcBef>
                <a:spcPct val="20000"/>
              </a:spcBef>
              <a:buFont typeface="Arial" pitchFamily="34" charset="0"/>
              <a:buChar char="•"/>
            </a:pPr>
            <a:r>
              <a:rPr lang="en-IE" sz="3200" dirty="0" smtClean="0">
                <a:solidFill>
                  <a:schemeClr val="bg1"/>
                </a:solidFill>
              </a:rPr>
              <a:t>particularly useful for strings of characters i.e. strings</a:t>
            </a:r>
          </a:p>
          <a:p>
            <a:pPr marL="342900" lvl="0" indent="-342900">
              <a:spcBef>
                <a:spcPct val="20000"/>
              </a:spcBef>
              <a:buFont typeface="Arial" pitchFamily="34" charset="0"/>
              <a:buChar char="•"/>
            </a:pPr>
            <a:r>
              <a:rPr lang="en-IE" sz="3200" dirty="0" smtClean="0">
                <a:solidFill>
                  <a:schemeClr val="bg1"/>
                </a:solidFill>
              </a:rPr>
              <a:t>be careful – don’t go beyond its bounds</a:t>
            </a:r>
            <a:endParaRPr lang="en-IE" sz="2800" dirty="0" smtClean="0">
              <a:solidFill>
                <a:schemeClr val="bg1"/>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example 1</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92500" lnSpcReduction="1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[3];</a:t>
            </a:r>
          </a:p>
          <a:p>
            <a:pPr>
              <a:spcBef>
                <a:spcPts val="0"/>
              </a:spcBef>
              <a:buNone/>
            </a:pP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[0] = 12;</a:t>
            </a:r>
          </a:p>
          <a:p>
            <a:pPr>
              <a:spcBef>
                <a:spcPts val="0"/>
              </a:spcBef>
              <a:buNone/>
            </a:pP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[1] = 4;</a:t>
            </a:r>
          </a:p>
          <a:p>
            <a:pPr>
              <a:spcBef>
                <a:spcPts val="0"/>
              </a:spcBef>
              <a:buNone/>
            </a:pP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[2] = -5;</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for(</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3; ++</a:t>
            </a:r>
            <a:r>
              <a:rPr lang="en-IE" sz="2400" dirty="0" err="1" smtClean="0">
                <a:solidFill>
                  <a:schemeClr val="bg1"/>
                </a:solidFill>
              </a:rPr>
              <a:t>i</a:t>
            </a:r>
            <a:r>
              <a:rPr lang="en-IE" sz="2400" dirty="0" smtClean="0">
                <a:solidFill>
                  <a:schemeClr val="bg1"/>
                </a:solidFill>
              </a:rPr>
              <a:t>) { // index starts at 0</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("array element at index %d is %d\n", </a:t>
            </a:r>
            <a:r>
              <a:rPr lang="en-IE" sz="2400" dirty="0" err="1" smtClean="0">
                <a:solidFill>
                  <a:schemeClr val="bg1"/>
                </a:solidFill>
              </a:rPr>
              <a:t>i</a:t>
            </a:r>
            <a:r>
              <a:rPr lang="en-IE" sz="2400" dirty="0" smtClean="0">
                <a:solidFill>
                  <a:schemeClr val="bg1"/>
                </a:solidFill>
              </a:rPr>
              <a:t>, </a:t>
            </a:r>
            <a:r>
              <a:rPr lang="en-IE" sz="2400" dirty="0" err="1" smtClean="0">
                <a:solidFill>
                  <a:srgbClr val="FF0000"/>
                </a:solidFill>
              </a:rPr>
              <a:t>my_array</a:t>
            </a:r>
            <a:r>
              <a:rPr lang="en-IE" sz="2400" dirty="0" smtClean="0">
                <a:solidFill>
                  <a:srgbClr val="FF0000"/>
                </a:solidFill>
              </a:rPr>
              <a:t>[</a:t>
            </a:r>
            <a:r>
              <a:rPr lang="en-IE" sz="2400" dirty="0" err="1" smtClean="0">
                <a:solidFill>
                  <a:srgbClr val="FF0000"/>
                </a:solidFill>
              </a:rPr>
              <a:t>i</a:t>
            </a:r>
            <a:r>
              <a:rPr lang="en-IE" sz="2400" dirty="0" smtClean="0">
                <a:solidFill>
                  <a:srgbClr val="FF0000"/>
                </a:solidFill>
              </a:rPr>
              <a:t>]</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example 2</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a:t>
            </a:r>
          </a:p>
          <a:p>
            <a:pPr>
              <a:spcBef>
                <a:spcPts val="0"/>
              </a:spcBef>
              <a:buNone/>
            </a:pP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[5] = </a:t>
            </a:r>
            <a:r>
              <a:rPr lang="en-IE" sz="2400" dirty="0" smtClean="0">
                <a:solidFill>
                  <a:srgbClr val="FF0000"/>
                </a:solidFill>
              </a:rPr>
              <a:t>{3, 8, 13, 7, 1}</a:t>
            </a:r>
            <a:r>
              <a:rPr lang="en-IE" sz="2400" dirty="0" smtClean="0">
                <a:solidFill>
                  <a:schemeClr val="bg1"/>
                </a:solidFill>
              </a:rPr>
              <a:t>; // initialisation</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for(</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 // index starts at 0</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("array element at index %d is %d\n", </a:t>
            </a:r>
            <a:r>
              <a:rPr lang="en-IE" sz="2400" dirty="0" err="1" smtClean="0">
                <a:solidFill>
                  <a:schemeClr val="bg1"/>
                </a:solidFill>
              </a:rPr>
              <a:t>i</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visualising an array</a:t>
            </a:r>
            <a:endParaRPr lang="en-US" dirty="0">
              <a:solidFill>
                <a:schemeClr val="bg1"/>
              </a:solidFill>
            </a:endParaRPr>
          </a:p>
        </p:txBody>
      </p:sp>
      <p:sp>
        <p:nvSpPr>
          <p:cNvPr id="5" name="Content Placeholder 2"/>
          <p:cNvSpPr txBox="1">
            <a:spLocks/>
          </p:cNvSpPr>
          <p:nvPr/>
        </p:nvSpPr>
        <p:spPr>
          <a:xfrm>
            <a:off x="2843808" y="1268760"/>
            <a:ext cx="1944216" cy="648072"/>
          </a:xfrm>
          <a:prstGeom prst="rect">
            <a:avLst/>
          </a:prstGeom>
        </p:spPr>
        <p:txBody>
          <a:bodyPr vert="horz" lIns="91440" tIns="45720" rIns="91440" bIns="45720" rtlCol="0">
            <a:normAutofit/>
          </a:bodyPr>
          <a:lstStyle/>
          <a:p>
            <a:pPr marL="342900" lvl="0" indent="-342900">
              <a:spcBef>
                <a:spcPct val="20000"/>
              </a:spcBef>
            </a:pPr>
            <a:r>
              <a:rPr lang="en-IE" sz="2800" dirty="0" err="1" smtClean="0">
                <a:solidFill>
                  <a:schemeClr val="bg1"/>
                </a:solidFill>
              </a:rPr>
              <a:t>my_integer</a:t>
            </a:r>
            <a:endParaRPr lang="en-IE" sz="2800" dirty="0" smtClean="0">
              <a:solidFill>
                <a:schemeClr val="bg1"/>
              </a:solidFill>
            </a:endParaRPr>
          </a:p>
        </p:txBody>
      </p:sp>
      <p:sp>
        <p:nvSpPr>
          <p:cNvPr id="4" name="Rectangle 3"/>
          <p:cNvSpPr/>
          <p:nvPr/>
        </p:nvSpPr>
        <p:spPr>
          <a:xfrm>
            <a:off x="3419872" y="1844824"/>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3</a:t>
            </a:r>
            <a:endParaRPr lang="en-IE" sz="3200" dirty="0"/>
          </a:p>
        </p:txBody>
      </p:sp>
      <p:sp>
        <p:nvSpPr>
          <p:cNvPr id="6" name="Rectangle 5"/>
          <p:cNvSpPr/>
          <p:nvPr/>
        </p:nvSpPr>
        <p:spPr>
          <a:xfrm>
            <a:off x="3419872" y="3429000"/>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3</a:t>
            </a:r>
            <a:endParaRPr lang="en-IE" sz="3200" dirty="0"/>
          </a:p>
        </p:txBody>
      </p:sp>
      <p:sp>
        <p:nvSpPr>
          <p:cNvPr id="7" name="Rectangle 6"/>
          <p:cNvSpPr/>
          <p:nvPr/>
        </p:nvSpPr>
        <p:spPr>
          <a:xfrm>
            <a:off x="4139952" y="3429000"/>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8</a:t>
            </a:r>
            <a:endParaRPr lang="en-IE" sz="3200" dirty="0"/>
          </a:p>
        </p:txBody>
      </p:sp>
      <p:sp>
        <p:nvSpPr>
          <p:cNvPr id="8" name="Rectangle 7"/>
          <p:cNvSpPr/>
          <p:nvPr/>
        </p:nvSpPr>
        <p:spPr>
          <a:xfrm>
            <a:off x="4860032" y="3429000"/>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3</a:t>
            </a:r>
            <a:endParaRPr lang="en-IE" sz="3200" dirty="0"/>
          </a:p>
        </p:txBody>
      </p:sp>
      <p:sp>
        <p:nvSpPr>
          <p:cNvPr id="9" name="Rectangle 8"/>
          <p:cNvSpPr/>
          <p:nvPr/>
        </p:nvSpPr>
        <p:spPr>
          <a:xfrm>
            <a:off x="4860032" y="3429000"/>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13</a:t>
            </a:r>
            <a:endParaRPr lang="en-IE" sz="3200" dirty="0"/>
          </a:p>
        </p:txBody>
      </p:sp>
      <p:sp>
        <p:nvSpPr>
          <p:cNvPr id="10" name="Rectangle 9"/>
          <p:cNvSpPr/>
          <p:nvPr/>
        </p:nvSpPr>
        <p:spPr>
          <a:xfrm>
            <a:off x="5580112" y="3429000"/>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7</a:t>
            </a:r>
            <a:endParaRPr lang="en-IE" sz="3200" dirty="0"/>
          </a:p>
        </p:txBody>
      </p:sp>
      <p:sp>
        <p:nvSpPr>
          <p:cNvPr id="11" name="Rectangle 10"/>
          <p:cNvSpPr/>
          <p:nvPr/>
        </p:nvSpPr>
        <p:spPr>
          <a:xfrm>
            <a:off x="6300192" y="3429000"/>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1</a:t>
            </a:r>
            <a:endParaRPr lang="en-IE" sz="3200" dirty="0"/>
          </a:p>
        </p:txBody>
      </p:sp>
      <p:sp>
        <p:nvSpPr>
          <p:cNvPr id="12" name="Content Placeholder 2"/>
          <p:cNvSpPr txBox="1">
            <a:spLocks/>
          </p:cNvSpPr>
          <p:nvPr/>
        </p:nvSpPr>
        <p:spPr>
          <a:xfrm>
            <a:off x="3419872" y="4005064"/>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0</a:t>
            </a:r>
          </a:p>
        </p:txBody>
      </p:sp>
      <p:sp>
        <p:nvSpPr>
          <p:cNvPr id="13" name="Content Placeholder 2"/>
          <p:cNvSpPr txBox="1">
            <a:spLocks/>
          </p:cNvSpPr>
          <p:nvPr/>
        </p:nvSpPr>
        <p:spPr>
          <a:xfrm>
            <a:off x="6300192" y="4005064"/>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4</a:t>
            </a:r>
          </a:p>
        </p:txBody>
      </p:sp>
      <p:sp>
        <p:nvSpPr>
          <p:cNvPr id="14" name="Content Placeholder 2"/>
          <p:cNvSpPr txBox="1">
            <a:spLocks/>
          </p:cNvSpPr>
          <p:nvPr/>
        </p:nvSpPr>
        <p:spPr>
          <a:xfrm>
            <a:off x="4860032" y="4005064"/>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2</a:t>
            </a:r>
          </a:p>
        </p:txBody>
      </p:sp>
      <p:sp>
        <p:nvSpPr>
          <p:cNvPr id="15" name="Content Placeholder 2"/>
          <p:cNvSpPr txBox="1">
            <a:spLocks/>
          </p:cNvSpPr>
          <p:nvPr/>
        </p:nvSpPr>
        <p:spPr>
          <a:xfrm>
            <a:off x="5580112" y="4005064"/>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3</a:t>
            </a:r>
          </a:p>
        </p:txBody>
      </p:sp>
      <p:sp>
        <p:nvSpPr>
          <p:cNvPr id="16" name="Content Placeholder 2"/>
          <p:cNvSpPr txBox="1">
            <a:spLocks/>
          </p:cNvSpPr>
          <p:nvPr/>
        </p:nvSpPr>
        <p:spPr>
          <a:xfrm>
            <a:off x="4139952" y="4005064"/>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1</a:t>
            </a:r>
          </a:p>
        </p:txBody>
      </p:sp>
      <p:sp>
        <p:nvSpPr>
          <p:cNvPr id="17" name="Content Placeholder 2"/>
          <p:cNvSpPr txBox="1">
            <a:spLocks/>
          </p:cNvSpPr>
          <p:nvPr/>
        </p:nvSpPr>
        <p:spPr>
          <a:xfrm>
            <a:off x="2195736" y="5373216"/>
            <a:ext cx="3168352" cy="576064"/>
          </a:xfrm>
          <a:prstGeom prst="rect">
            <a:avLst/>
          </a:prstGeom>
        </p:spPr>
        <p:txBody>
          <a:bodyPr vert="horz" lIns="91440" tIns="45720" rIns="91440" bIns="45720" rtlCol="0">
            <a:normAutofit/>
          </a:bodyPr>
          <a:lstStyle/>
          <a:p>
            <a:pPr marL="342900" lvl="0" indent="-342900">
              <a:spcBef>
                <a:spcPct val="20000"/>
              </a:spcBef>
            </a:pPr>
            <a:r>
              <a:rPr lang="en-IE" sz="2800" dirty="0" err="1" smtClean="0">
                <a:solidFill>
                  <a:schemeClr val="bg1"/>
                </a:solidFill>
              </a:rPr>
              <a:t>my_array</a:t>
            </a:r>
            <a:r>
              <a:rPr lang="en-IE" sz="2800" dirty="0" smtClean="0">
                <a:solidFill>
                  <a:schemeClr val="bg1"/>
                </a:solidFill>
              </a:rPr>
              <a:t>[0] =&gt; 3</a:t>
            </a:r>
          </a:p>
        </p:txBody>
      </p:sp>
      <p:sp>
        <p:nvSpPr>
          <p:cNvPr id="18" name="Content Placeholder 2"/>
          <p:cNvSpPr txBox="1">
            <a:spLocks/>
          </p:cNvSpPr>
          <p:nvPr/>
        </p:nvSpPr>
        <p:spPr>
          <a:xfrm>
            <a:off x="4427984" y="2780928"/>
            <a:ext cx="1800200" cy="720080"/>
          </a:xfrm>
          <a:prstGeom prst="rect">
            <a:avLst/>
          </a:prstGeom>
        </p:spPr>
        <p:txBody>
          <a:bodyPr vert="horz" lIns="91440" tIns="45720" rIns="91440" bIns="45720" rtlCol="0">
            <a:normAutofit/>
          </a:bodyPr>
          <a:lstStyle/>
          <a:p>
            <a:pPr marL="342900" lvl="0" indent="-342900">
              <a:spcBef>
                <a:spcPct val="20000"/>
              </a:spcBef>
            </a:pPr>
            <a:r>
              <a:rPr lang="en-IE" sz="2800" dirty="0" err="1" smtClean="0">
                <a:solidFill>
                  <a:schemeClr val="bg1"/>
                </a:solidFill>
              </a:rPr>
              <a:t>my_array</a:t>
            </a:r>
            <a:endParaRPr lang="en-IE" sz="2800" dirty="0" smtClean="0">
              <a:solidFill>
                <a:schemeClr val="bg1"/>
              </a:solidFill>
            </a:endParaRPr>
          </a:p>
        </p:txBody>
      </p:sp>
      <p:sp>
        <p:nvSpPr>
          <p:cNvPr id="19" name="Content Placeholder 2"/>
          <p:cNvSpPr txBox="1">
            <a:spLocks/>
          </p:cNvSpPr>
          <p:nvPr/>
        </p:nvSpPr>
        <p:spPr>
          <a:xfrm>
            <a:off x="5148064" y="5373216"/>
            <a:ext cx="3024336" cy="576064"/>
          </a:xfrm>
          <a:prstGeom prst="rect">
            <a:avLst/>
          </a:prstGeom>
        </p:spPr>
        <p:txBody>
          <a:bodyPr vert="horz" lIns="91440" tIns="45720" rIns="91440" bIns="45720" rtlCol="0">
            <a:normAutofit/>
          </a:bodyPr>
          <a:lstStyle/>
          <a:p>
            <a:pPr marL="342900" lvl="0" indent="-342900">
              <a:spcBef>
                <a:spcPct val="20000"/>
              </a:spcBef>
            </a:pPr>
            <a:r>
              <a:rPr lang="en-IE" sz="2800" dirty="0" err="1" smtClean="0">
                <a:solidFill>
                  <a:schemeClr val="bg1"/>
                </a:solidFill>
              </a:rPr>
              <a:t>my_array</a:t>
            </a:r>
            <a:r>
              <a:rPr lang="en-IE" sz="2800" dirty="0" smtClean="0">
                <a:solidFill>
                  <a:schemeClr val="bg1"/>
                </a:solidFill>
              </a:rPr>
              <a:t>[4] =&gt; 1</a:t>
            </a:r>
          </a:p>
        </p:txBody>
      </p:sp>
      <p:cxnSp>
        <p:nvCxnSpPr>
          <p:cNvPr id="21" name="Straight Arrow Connector 20"/>
          <p:cNvCxnSpPr>
            <a:stCxn id="17" idx="0"/>
            <a:endCxn id="12" idx="2"/>
          </p:cNvCxnSpPr>
          <p:nvPr/>
        </p:nvCxnSpPr>
        <p:spPr>
          <a:xfrm flipV="1">
            <a:off x="3779912" y="4581128"/>
            <a:ext cx="0" cy="7920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0"/>
            <a:endCxn id="13" idx="2"/>
          </p:cNvCxnSpPr>
          <p:nvPr/>
        </p:nvCxnSpPr>
        <p:spPr>
          <a:xfrm flipV="1">
            <a:off x="6660232" y="4581128"/>
            <a:ext cx="0" cy="79208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9" name="Content Placeholder 2"/>
          <p:cNvSpPr txBox="1">
            <a:spLocks/>
          </p:cNvSpPr>
          <p:nvPr/>
        </p:nvSpPr>
        <p:spPr>
          <a:xfrm>
            <a:off x="1979712" y="3429000"/>
            <a:ext cx="1368152" cy="576064"/>
          </a:xfrm>
          <a:prstGeom prst="rect">
            <a:avLst/>
          </a:prstGeom>
        </p:spPr>
        <p:txBody>
          <a:bodyPr vert="horz" lIns="91440" tIns="45720" rIns="91440" bIns="45720" rtlCol="0">
            <a:normAutofit/>
          </a:bodyPr>
          <a:lstStyle/>
          <a:p>
            <a:pPr marL="342900" lvl="0" indent="-342900" algn="r">
              <a:spcBef>
                <a:spcPct val="20000"/>
              </a:spcBef>
            </a:pPr>
            <a:r>
              <a:rPr lang="en-IE" sz="2800" dirty="0" smtClean="0">
                <a:solidFill>
                  <a:schemeClr val="bg1"/>
                </a:solidFill>
              </a:rPr>
              <a:t>values</a:t>
            </a:r>
          </a:p>
        </p:txBody>
      </p:sp>
      <p:sp>
        <p:nvSpPr>
          <p:cNvPr id="30" name="Content Placeholder 2"/>
          <p:cNvSpPr txBox="1">
            <a:spLocks/>
          </p:cNvSpPr>
          <p:nvPr/>
        </p:nvSpPr>
        <p:spPr>
          <a:xfrm>
            <a:off x="1979712" y="3933056"/>
            <a:ext cx="1368152" cy="576064"/>
          </a:xfrm>
          <a:prstGeom prst="rect">
            <a:avLst/>
          </a:prstGeom>
        </p:spPr>
        <p:txBody>
          <a:bodyPr vert="horz" lIns="91440" tIns="45720" rIns="91440" bIns="45720" rtlCol="0">
            <a:normAutofit/>
          </a:bodyPr>
          <a:lstStyle/>
          <a:p>
            <a:pPr marL="342900" lvl="0" indent="-342900" algn="r">
              <a:spcBef>
                <a:spcPct val="20000"/>
              </a:spcBef>
            </a:pPr>
            <a:r>
              <a:rPr lang="en-IE" sz="2800" dirty="0" smtClean="0">
                <a:solidFill>
                  <a:schemeClr val="bg1"/>
                </a:solidFill>
              </a:rPr>
              <a:t>indices</a:t>
            </a:r>
          </a:p>
        </p:txBody>
      </p:sp>
      <p:sp>
        <p:nvSpPr>
          <p:cNvPr id="31" name="Content Placeholder 2"/>
          <p:cNvSpPr txBox="1">
            <a:spLocks/>
          </p:cNvSpPr>
          <p:nvPr/>
        </p:nvSpPr>
        <p:spPr>
          <a:xfrm>
            <a:off x="1331640" y="6021288"/>
            <a:ext cx="6264696" cy="648072"/>
          </a:xfrm>
          <a:prstGeom prst="rect">
            <a:avLst/>
          </a:prstGeom>
        </p:spPr>
        <p:txBody>
          <a:bodyPr vert="horz" lIns="91440" tIns="45720" rIns="91440" bIns="45720" rtlCol="0">
            <a:normAutofit/>
          </a:bodyPr>
          <a:lstStyle/>
          <a:p>
            <a:pPr marL="342900" lvl="0" indent="-342900">
              <a:spcBef>
                <a:spcPct val="20000"/>
              </a:spcBef>
            </a:pPr>
            <a:r>
              <a:rPr lang="en-IE" sz="2800" dirty="0" err="1" smtClean="0">
                <a:solidFill>
                  <a:schemeClr val="bg1"/>
                </a:solidFill>
              </a:rPr>
              <a:t>my_integer</a:t>
            </a:r>
            <a:r>
              <a:rPr lang="en-IE" sz="2800" dirty="0" smtClean="0">
                <a:solidFill>
                  <a:schemeClr val="bg1"/>
                </a:solidFill>
              </a:rPr>
              <a:t>[index] =&gt; corresponding value</a:t>
            </a:r>
          </a:p>
        </p:txBody>
      </p:sp>
      <p:sp>
        <p:nvSpPr>
          <p:cNvPr id="25" name="Content Placeholder 2"/>
          <p:cNvSpPr txBox="1">
            <a:spLocks/>
          </p:cNvSpPr>
          <p:nvPr/>
        </p:nvSpPr>
        <p:spPr>
          <a:xfrm>
            <a:off x="1979712" y="1844824"/>
            <a:ext cx="1368152" cy="576064"/>
          </a:xfrm>
          <a:prstGeom prst="rect">
            <a:avLst/>
          </a:prstGeom>
        </p:spPr>
        <p:txBody>
          <a:bodyPr vert="horz" lIns="91440" tIns="45720" rIns="91440" bIns="45720" rtlCol="0">
            <a:normAutofit/>
          </a:bodyPr>
          <a:lstStyle/>
          <a:p>
            <a:pPr marL="342900" lvl="0" indent="-342900" algn="r">
              <a:spcBef>
                <a:spcPct val="20000"/>
              </a:spcBef>
            </a:pPr>
            <a:r>
              <a:rPr lang="en-IE" sz="2800" dirty="0" smtClean="0">
                <a:solidFill>
                  <a:schemeClr val="bg1"/>
                </a:solidFill>
              </a:rPr>
              <a:t>value</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1</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Initialize an array with five integer values of your choice. Display if an input integer is present in the array. Iterate over the array using a for loop.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1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550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[5] = {3, 8, 13, 7, 1};</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bool</a:t>
            </a:r>
            <a:r>
              <a:rPr lang="en-IE" sz="2400" dirty="0" smtClean="0">
                <a:solidFill>
                  <a:schemeClr val="bg1"/>
                </a:solidFill>
              </a:rPr>
              <a:t> found = false;</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user_input</a:t>
            </a:r>
            <a:r>
              <a:rPr lang="en-IE" sz="2400" dirty="0" smtClean="0">
                <a:solidFill>
                  <a:schemeClr val="bg1"/>
                </a:solidFill>
              </a:rPr>
              <a:t>;</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("Enter a number to be searched for in the array: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user_input</a:t>
            </a:r>
            <a:r>
              <a:rPr lang="en-IE" sz="2400" dirty="0" smtClean="0">
                <a:solidFill>
                  <a:schemeClr val="bg1"/>
                </a:solidFill>
              </a:rPr>
              <a:t>);</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if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 </a:t>
            </a:r>
            <a:r>
              <a:rPr lang="en-IE" sz="2400" dirty="0" err="1" smtClean="0">
                <a:solidFill>
                  <a:schemeClr val="bg1"/>
                </a:solidFill>
              </a:rPr>
              <a:t>user_input</a:t>
            </a:r>
            <a:r>
              <a:rPr lang="en-IE" sz="2400" dirty="0" smtClean="0">
                <a:solidFill>
                  <a:schemeClr val="bg1"/>
                </a:solidFill>
              </a:rPr>
              <a:t>) {</a:t>
            </a:r>
          </a:p>
          <a:p>
            <a:pPr>
              <a:spcBef>
                <a:spcPts val="0"/>
              </a:spcBef>
              <a:buNone/>
            </a:pPr>
            <a:r>
              <a:rPr lang="en-IE" sz="2400" dirty="0" smtClean="0">
                <a:solidFill>
                  <a:schemeClr val="bg1"/>
                </a:solidFill>
              </a:rPr>
              <a:t>            found = true;</a:t>
            </a:r>
          </a:p>
          <a:p>
            <a:pPr>
              <a:spcBef>
                <a:spcPts val="0"/>
              </a:spcBef>
              <a:buNone/>
            </a:pPr>
            <a:r>
              <a:rPr lang="en-IE" sz="2400" dirty="0" smtClean="0">
                <a:solidFill>
                  <a:schemeClr val="bg1"/>
                </a:solidFill>
              </a:rPr>
              <a:t>            // exit the for loop because we already know</a:t>
            </a:r>
          </a:p>
          <a:p>
            <a:pPr>
              <a:spcBef>
                <a:spcPts val="0"/>
              </a:spcBef>
              <a:buNone/>
            </a:pPr>
            <a:r>
              <a:rPr lang="en-IE" sz="2400" dirty="0" smtClean="0">
                <a:solidFill>
                  <a:schemeClr val="bg1"/>
                </a:solidFill>
              </a:rPr>
              <a:t>            // that the number we're searching for is present</a:t>
            </a:r>
          </a:p>
          <a:p>
            <a:pPr>
              <a:spcBef>
                <a:spcPts val="0"/>
              </a:spcBef>
              <a:buNone/>
            </a:pPr>
            <a:r>
              <a:rPr lang="en-IE" sz="2400" dirty="0" smtClean="0">
                <a:solidFill>
                  <a:schemeClr val="bg1"/>
                </a:solidFill>
              </a:rPr>
              <a:t>            break; // exits for loop. We could leave this out and the output would be the same</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if (found == false)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not in the array", </a:t>
            </a:r>
            <a:r>
              <a:rPr lang="en-IE" sz="2400" dirty="0" err="1" smtClean="0">
                <a:solidFill>
                  <a:schemeClr val="bg1"/>
                </a:solidFill>
              </a:rPr>
              <a:t>user_input</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else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present in the array", </a:t>
            </a:r>
            <a:r>
              <a:rPr lang="en-IE" sz="2400" dirty="0" err="1" smtClean="0">
                <a:solidFill>
                  <a:schemeClr val="bg1"/>
                </a:solidFill>
              </a:rPr>
              <a:t>user_input</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2</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Initialize an array with five integer values of your choice. Display all even integer values in the array.</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2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92500" lnSpcReduction="1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[5] = {3, 8, 13, 7, 1};</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if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 2 == 0)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even\n",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The C programming language</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imperative</a:t>
            </a:r>
          </a:p>
          <a:p>
            <a:pPr lvl="1"/>
            <a:r>
              <a:rPr lang="en-IE" dirty="0" err="1" smtClean="0">
                <a:solidFill>
                  <a:schemeClr val="bg1"/>
                </a:solidFill>
              </a:rPr>
              <a:t>stateful</a:t>
            </a:r>
            <a:endParaRPr lang="en-IE" dirty="0" smtClean="0">
              <a:solidFill>
                <a:schemeClr val="bg1"/>
              </a:solidFill>
            </a:endParaRPr>
          </a:p>
          <a:p>
            <a:r>
              <a:rPr lang="en-IE" dirty="0" smtClean="0">
                <a:solidFill>
                  <a:schemeClr val="bg1"/>
                </a:solidFill>
              </a:rPr>
              <a:t>structured</a:t>
            </a:r>
          </a:p>
          <a:p>
            <a:pPr lvl="1"/>
            <a:r>
              <a:rPr lang="en-IE" dirty="0" smtClean="0">
                <a:solidFill>
                  <a:schemeClr val="bg1"/>
                </a:solidFill>
              </a:rPr>
              <a:t>not just a bunch of jumps</a:t>
            </a:r>
          </a:p>
          <a:p>
            <a:r>
              <a:rPr lang="en-IE" dirty="0" smtClean="0">
                <a:solidFill>
                  <a:schemeClr val="bg1"/>
                </a:solidFill>
              </a:rPr>
              <a:t>40 years old but still used</a:t>
            </a:r>
          </a:p>
          <a:p>
            <a:r>
              <a:rPr lang="en-IE" dirty="0" smtClean="0">
                <a:solidFill>
                  <a:schemeClr val="bg1"/>
                </a:solidFill>
              </a:rPr>
              <a:t>languages borrowing from C</a:t>
            </a:r>
          </a:p>
          <a:p>
            <a:pPr lvl="1"/>
            <a:r>
              <a:rPr lang="en-IE" dirty="0" smtClean="0">
                <a:solidFill>
                  <a:schemeClr val="bg1"/>
                </a:solidFill>
              </a:rPr>
              <a:t>C++, C#, Go, Java, </a:t>
            </a:r>
            <a:r>
              <a:rPr lang="en-IE" dirty="0" err="1" smtClean="0">
                <a:solidFill>
                  <a:schemeClr val="bg1"/>
                </a:solidFill>
              </a:rPr>
              <a:t>Javascript</a:t>
            </a:r>
            <a:r>
              <a:rPr lang="en-IE" dirty="0" smtClean="0">
                <a:solidFill>
                  <a:schemeClr val="bg1"/>
                </a:solidFill>
              </a:rPr>
              <a:t> and more</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3</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Using a for loop, take five integers from the user and place them in an array. Using another for loop (even though there are better solutions) to find the sum of the values in the array. Output their average and the middle element value.</a:t>
            </a:r>
            <a:endParaRPr lang="en-IE" sz="2800" dirty="0" smtClean="0">
              <a:solidFill>
                <a:schemeClr val="bg1"/>
              </a:solidFill>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3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700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[5];</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sum = 0;</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("Enter a number: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sum +=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("The average of the values entered were %d\n", sum / 5);</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("The value of the middle array element is %d", </a:t>
            </a:r>
            <a:r>
              <a:rPr lang="en-IE" sz="2400" dirty="0" err="1" smtClean="0">
                <a:solidFill>
                  <a:schemeClr val="bg1"/>
                </a:solidFill>
              </a:rPr>
              <a:t>my_array</a:t>
            </a:r>
            <a:r>
              <a:rPr lang="en-IE" sz="2400" dirty="0" smtClean="0">
                <a:solidFill>
                  <a:schemeClr val="bg1"/>
                </a:solidFill>
              </a:rPr>
              <a:t>[2]);</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4</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Using an array and a for loop, take five integers from the user. Display the sum of the values in elements with an indices of 0 and 3 in the array.</a:t>
            </a:r>
            <a:endParaRPr lang="en-IE" sz="2800" dirty="0" smtClean="0">
              <a:solidFill>
                <a:schemeClr val="bg1"/>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4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fontScale="700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[5];</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sum;</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("Enter a number: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sum = </a:t>
            </a:r>
            <a:r>
              <a:rPr lang="en-IE" sz="2400" dirty="0" err="1" smtClean="0">
                <a:solidFill>
                  <a:schemeClr val="bg1"/>
                </a:solidFill>
              </a:rPr>
              <a:t>my_array</a:t>
            </a:r>
            <a:r>
              <a:rPr lang="en-IE" sz="2400" dirty="0" smtClean="0">
                <a:solidFill>
                  <a:schemeClr val="bg1"/>
                </a:solidFill>
              </a:rPr>
              <a:t>[0] + </a:t>
            </a:r>
            <a:r>
              <a:rPr lang="en-IE" sz="2400" dirty="0" err="1" smtClean="0">
                <a:solidFill>
                  <a:schemeClr val="bg1"/>
                </a:solidFill>
              </a:rPr>
              <a:t>my_array</a:t>
            </a:r>
            <a:r>
              <a:rPr lang="en-IE" sz="2400" dirty="0" smtClean="0">
                <a:solidFill>
                  <a:schemeClr val="bg1"/>
                </a:solidFill>
              </a:rPr>
              <a:t>[3];</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("Sum of </a:t>
            </a:r>
            <a:r>
              <a:rPr lang="en-IE" sz="2400" dirty="0" err="1" smtClean="0">
                <a:solidFill>
                  <a:schemeClr val="bg1"/>
                </a:solidFill>
              </a:rPr>
              <a:t>my_array</a:t>
            </a:r>
            <a:r>
              <a:rPr lang="en-IE" sz="2400" dirty="0" smtClean="0">
                <a:solidFill>
                  <a:schemeClr val="bg1"/>
                </a:solidFill>
              </a:rPr>
              <a:t>[0], %d, and </a:t>
            </a:r>
            <a:r>
              <a:rPr lang="en-IE" sz="2400" dirty="0" err="1" smtClean="0">
                <a:solidFill>
                  <a:schemeClr val="bg1"/>
                </a:solidFill>
              </a:rPr>
              <a:t>my_array</a:t>
            </a:r>
            <a:r>
              <a:rPr lang="en-IE" sz="2400" dirty="0" smtClean="0">
                <a:solidFill>
                  <a:schemeClr val="bg1"/>
                </a:solidFill>
              </a:rPr>
              <a:t>[3], %d, is %d\n", </a:t>
            </a:r>
            <a:r>
              <a:rPr lang="en-IE" sz="2400" dirty="0" err="1" smtClean="0">
                <a:solidFill>
                  <a:schemeClr val="bg1"/>
                </a:solidFill>
              </a:rPr>
              <a:t>my_array</a:t>
            </a:r>
            <a:r>
              <a:rPr lang="en-IE" sz="2400" dirty="0" smtClean="0">
                <a:solidFill>
                  <a:schemeClr val="bg1"/>
                </a:solidFill>
              </a:rPr>
              <a:t>[0], </a:t>
            </a:r>
            <a:r>
              <a:rPr lang="en-IE" sz="2400" dirty="0" err="1" smtClean="0">
                <a:solidFill>
                  <a:schemeClr val="bg1"/>
                </a:solidFill>
              </a:rPr>
              <a:t>my_array</a:t>
            </a:r>
            <a:r>
              <a:rPr lang="en-IE" sz="2400" dirty="0" smtClean="0">
                <a:solidFill>
                  <a:schemeClr val="bg1"/>
                </a:solidFill>
              </a:rPr>
              <a:t>[3], sum);</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5</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Using an array and a for loop, take five floats from the user. Ask the user which element should be displayed. Display the value of that element. Exit only when they input -1 as the index number. Inform the user that they entered an invalid index for all other numbers.</a:t>
            </a:r>
            <a:endParaRPr lang="en-IE" sz="2800" dirty="0" smtClean="0">
              <a:solidFill>
                <a:schemeClr val="bg1"/>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5 solution</a:t>
            </a:r>
            <a:endParaRPr lang="en-US" dirty="0">
              <a:solidFill>
                <a:schemeClr val="bg1"/>
              </a:solidFill>
            </a:endParaRPr>
          </a:p>
        </p:txBody>
      </p:sp>
      <p:sp>
        <p:nvSpPr>
          <p:cNvPr id="3" name="Content Placeholder 2"/>
          <p:cNvSpPr>
            <a:spLocks noGrp="1"/>
          </p:cNvSpPr>
          <p:nvPr>
            <p:ph idx="1"/>
          </p:nvPr>
        </p:nvSpPr>
        <p:spPr>
          <a:xfrm>
            <a:off x="251520" y="1600200"/>
            <a:ext cx="8712968" cy="4925144"/>
          </a:xfrm>
        </p:spPr>
        <p:txBody>
          <a:bodyPr>
            <a:normAutofit/>
          </a:bodyPr>
          <a:lstStyle/>
          <a:p>
            <a:pPr>
              <a:spcBef>
                <a:spcPts val="0"/>
              </a:spcBef>
              <a:buNone/>
            </a:pPr>
            <a:r>
              <a:rPr lang="en-IE" sz="2400" dirty="0" smtClean="0">
                <a:solidFill>
                  <a:schemeClr val="bg1"/>
                </a:solidFill>
              </a:rPr>
              <a:t>solution to be given after assignment 1 is complete</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6</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Using an array and a for loop, take five floats from the user. Using a second for loop, run through the array to check if an array value is less than 10. If a value is less than 10, set it to 0. Finally, using a third for loop, display the values in the array.</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6 solution</a:t>
            </a:r>
            <a:endParaRPr lang="en-US" dirty="0">
              <a:solidFill>
                <a:schemeClr val="bg1"/>
              </a:solidFill>
            </a:endParaRPr>
          </a:p>
        </p:txBody>
      </p:sp>
      <p:sp>
        <p:nvSpPr>
          <p:cNvPr id="3" name="Content Placeholder 2"/>
          <p:cNvSpPr>
            <a:spLocks noGrp="1"/>
          </p:cNvSpPr>
          <p:nvPr>
            <p:ph idx="1"/>
          </p:nvPr>
        </p:nvSpPr>
        <p:spPr>
          <a:xfrm>
            <a:off x="251520" y="1340768"/>
            <a:ext cx="8712968" cy="5184576"/>
          </a:xfrm>
        </p:spPr>
        <p:txBody>
          <a:bodyPr>
            <a:normAutofit fontScale="625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[5];</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user_input</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bool</a:t>
            </a:r>
            <a:r>
              <a:rPr lang="en-IE" sz="2400" dirty="0" smtClean="0">
                <a:solidFill>
                  <a:schemeClr val="bg1"/>
                </a:solidFill>
              </a:rPr>
              <a:t> </a:t>
            </a:r>
            <a:r>
              <a:rPr lang="en-IE" sz="2400" dirty="0" err="1" smtClean="0">
                <a:solidFill>
                  <a:schemeClr val="bg1"/>
                </a:solidFill>
              </a:rPr>
              <a:t>user_wants_to_exit</a:t>
            </a:r>
            <a:r>
              <a:rPr lang="en-IE" sz="2400" dirty="0" smtClean="0">
                <a:solidFill>
                  <a:schemeClr val="bg1"/>
                </a:solidFill>
              </a:rPr>
              <a:t> = false;</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("Enter a number: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if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&lt; 10) {</a:t>
            </a:r>
          </a:p>
          <a:p>
            <a:pPr>
              <a:spcBef>
                <a:spcPts val="0"/>
              </a:spcBef>
              <a:buNone/>
            </a:pP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 = 0;</a:t>
            </a:r>
          </a:p>
          <a:p>
            <a:pPr>
              <a:spcBef>
                <a:spcPts val="0"/>
              </a:spcBef>
              <a:buNone/>
            </a:pPr>
            <a:r>
              <a:rPr lang="en-IE" sz="2400" dirty="0" smtClean="0">
                <a:solidFill>
                  <a:schemeClr val="bg1"/>
                </a:solidFill>
              </a:rPr>
              <a:t>        }</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t>
            </a:r>
            <a:r>
              <a:rPr lang="en-IE" sz="2400" dirty="0" err="1" smtClean="0">
                <a:solidFill>
                  <a:schemeClr val="bg1"/>
                </a:solidFill>
              </a:rPr>
              <a:t>nmy_array</a:t>
            </a:r>
            <a:r>
              <a:rPr lang="en-IE" sz="2400" dirty="0" smtClean="0">
                <a:solidFill>
                  <a:schemeClr val="bg1"/>
                </a:solidFill>
              </a:rPr>
              <a:t>[%d]: %d", </a:t>
            </a:r>
            <a:r>
              <a:rPr lang="en-IE" sz="2400" dirty="0" err="1" smtClean="0">
                <a:solidFill>
                  <a:schemeClr val="bg1"/>
                </a:solidFill>
              </a:rPr>
              <a:t>i</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7</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Clean up the code in exercise 3 by making it have the same functionality but with fewer statements.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array exercise 7 solution</a:t>
            </a:r>
            <a:endParaRPr lang="en-US" dirty="0">
              <a:solidFill>
                <a:schemeClr val="bg1"/>
              </a:solidFill>
            </a:endParaRPr>
          </a:p>
        </p:txBody>
      </p:sp>
      <p:sp>
        <p:nvSpPr>
          <p:cNvPr id="3" name="Content Placeholder 2"/>
          <p:cNvSpPr>
            <a:spLocks noGrp="1"/>
          </p:cNvSpPr>
          <p:nvPr>
            <p:ph idx="1"/>
          </p:nvPr>
        </p:nvSpPr>
        <p:spPr>
          <a:xfrm>
            <a:off x="251520" y="1340768"/>
            <a:ext cx="8712968" cy="5184576"/>
          </a:xfrm>
        </p:spPr>
        <p:txBody>
          <a:bodyPr>
            <a:normAutofit fontScale="85000" lnSpcReduction="20000"/>
          </a:bodyPr>
          <a:lstStyle/>
          <a:p>
            <a:pPr>
              <a:spcBef>
                <a:spcPts val="0"/>
              </a:spcBef>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stdlib.h</a:t>
            </a:r>
            <a:r>
              <a:rPr lang="en-IE" sz="2400" dirty="0" smtClean="0">
                <a:solidFill>
                  <a:schemeClr val="bg1"/>
                </a:solidFill>
              </a:rPr>
              <a:t>&gt;</a:t>
            </a:r>
          </a:p>
          <a:p>
            <a:pPr>
              <a:spcBef>
                <a:spcPts val="0"/>
              </a:spcBef>
              <a:buNone/>
            </a:pPr>
            <a:r>
              <a:rPr lang="en-IE" sz="2400" dirty="0" smtClean="0">
                <a:solidFill>
                  <a:schemeClr val="bg1"/>
                </a:solidFill>
              </a:rPr>
              <a:t>#include &lt;</a:t>
            </a:r>
            <a:r>
              <a:rPr lang="en-IE" sz="2400" dirty="0" err="1" smtClean="0">
                <a:solidFill>
                  <a:schemeClr val="bg1"/>
                </a:solidFill>
              </a:rPr>
              <a:t>stdbool.h</a:t>
            </a:r>
            <a:r>
              <a:rPr lang="en-IE" sz="2400" dirty="0" smtClean="0">
                <a:solidFill>
                  <a:schemeClr val="bg1"/>
                </a:solidFill>
              </a:rPr>
              <a:t>&gt;</a:t>
            </a:r>
          </a:p>
          <a:p>
            <a:pPr>
              <a:spcBef>
                <a:spcPts val="0"/>
              </a:spcBef>
              <a:buNone/>
            </a:pPr>
            <a:endParaRPr lang="en-IE" sz="2400" dirty="0" smtClean="0">
              <a:solidFill>
                <a:schemeClr val="bg1"/>
              </a:solidFill>
            </a:endParaRPr>
          </a:p>
          <a:p>
            <a:pPr>
              <a:spcBef>
                <a:spcPts val="0"/>
              </a:spcBef>
              <a:buNone/>
            </a:pPr>
            <a:r>
              <a:rPr lang="en-IE" sz="2400" dirty="0" err="1" smtClean="0">
                <a:solidFill>
                  <a:schemeClr val="bg1"/>
                </a:solidFill>
              </a:rPr>
              <a:t>int</a:t>
            </a:r>
            <a:r>
              <a:rPr lang="en-IE" sz="2400" dirty="0" smtClean="0">
                <a:solidFill>
                  <a:schemeClr val="bg1"/>
                </a:solidFill>
              </a:rPr>
              <a:t> main() {</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my_array</a:t>
            </a:r>
            <a:r>
              <a:rPr lang="en-IE" sz="2400" dirty="0" smtClean="0">
                <a:solidFill>
                  <a:schemeClr val="bg1"/>
                </a:solidFill>
              </a:rPr>
              <a:t>[5];</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sum = 0;</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for (</a:t>
            </a:r>
            <a:r>
              <a:rPr lang="en-IE" sz="2400" dirty="0" err="1" smtClean="0">
                <a:solidFill>
                  <a:schemeClr val="bg1"/>
                </a:solidFill>
              </a:rPr>
              <a:t>i</a:t>
            </a:r>
            <a:r>
              <a:rPr lang="en-IE" sz="2400" dirty="0" smtClean="0">
                <a:solidFill>
                  <a:schemeClr val="bg1"/>
                </a:solidFill>
              </a:rPr>
              <a:t> = 0; </a:t>
            </a:r>
            <a:r>
              <a:rPr lang="en-IE" sz="2400" dirty="0" err="1" smtClean="0">
                <a:solidFill>
                  <a:schemeClr val="bg1"/>
                </a:solidFill>
              </a:rPr>
              <a:t>i</a:t>
            </a:r>
            <a:r>
              <a:rPr lang="en-IE" sz="2400" dirty="0" smtClean="0">
                <a:solidFill>
                  <a:schemeClr val="bg1"/>
                </a:solidFill>
              </a:rPr>
              <a:t> &lt; 5; ++</a:t>
            </a:r>
            <a:r>
              <a:rPr lang="en-IE" sz="2400" dirty="0" err="1" smtClean="0">
                <a:solidFill>
                  <a:schemeClr val="bg1"/>
                </a:solidFill>
              </a:rPr>
              <a:t>i</a:t>
            </a:r>
            <a:r>
              <a:rPr lang="en-IE" sz="2400" dirty="0" smtClean="0">
                <a:solidFill>
                  <a:schemeClr val="bg1"/>
                </a:solidFill>
              </a:rPr>
              <a:t>) {</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("Enter a number: ");</a:t>
            </a:r>
          </a:p>
          <a:p>
            <a:pPr>
              <a:spcBef>
                <a:spcPts val="0"/>
              </a:spcBef>
              <a:buNone/>
            </a:pPr>
            <a:r>
              <a:rPr lang="en-IE" sz="2400" dirty="0" smtClean="0">
                <a:solidFill>
                  <a:schemeClr val="bg1"/>
                </a:solidFill>
              </a:rPr>
              <a:t>        </a:t>
            </a:r>
            <a:r>
              <a:rPr lang="en-IE" sz="2400" dirty="0" err="1" smtClean="0">
                <a:solidFill>
                  <a:schemeClr val="bg1"/>
                </a:solidFill>
              </a:rPr>
              <a:t>scanf</a:t>
            </a:r>
            <a:r>
              <a:rPr lang="en-IE" sz="2400" dirty="0" smtClean="0">
                <a:solidFill>
                  <a:schemeClr val="bg1"/>
                </a:solidFill>
              </a:rPr>
              <a:t>("%d", &amp;</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sum += </a:t>
            </a:r>
            <a:r>
              <a:rPr lang="en-IE" sz="2400" dirty="0" err="1" smtClean="0">
                <a:solidFill>
                  <a:schemeClr val="bg1"/>
                </a:solidFill>
              </a:rPr>
              <a:t>my_array</a:t>
            </a:r>
            <a:r>
              <a:rPr lang="en-IE" sz="2400" dirty="0" smtClean="0">
                <a:solidFill>
                  <a:schemeClr val="bg1"/>
                </a:solidFill>
              </a:rPr>
              <a:t>[</a:t>
            </a:r>
            <a:r>
              <a:rPr lang="en-IE" sz="2400" dirty="0" err="1" smtClean="0">
                <a:solidFill>
                  <a:schemeClr val="bg1"/>
                </a:solidFill>
              </a:rPr>
              <a:t>i</a:t>
            </a:r>
            <a:r>
              <a:rPr lang="en-IE" sz="2400" dirty="0" smtClean="0">
                <a:solidFill>
                  <a:schemeClr val="bg1"/>
                </a:solidFill>
              </a:rPr>
              <a:t>];</a:t>
            </a:r>
          </a:p>
          <a:p>
            <a:pPr>
              <a:spcBef>
                <a:spcPts val="0"/>
              </a:spcBef>
              <a:buNone/>
            </a:pPr>
            <a:r>
              <a:rPr lang="en-IE" sz="2400" dirty="0" smtClean="0">
                <a:solidFill>
                  <a:schemeClr val="bg1"/>
                </a:solidFill>
              </a:rPr>
              <a:t>    }</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("The average of the values entered were %d\n", sum / 5);</a:t>
            </a:r>
          </a:p>
          <a:p>
            <a:pPr>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("The value of the middle array element is %d", </a:t>
            </a:r>
            <a:r>
              <a:rPr lang="en-IE" sz="2400" dirty="0" err="1" smtClean="0">
                <a:solidFill>
                  <a:schemeClr val="bg1"/>
                </a:solidFill>
              </a:rPr>
              <a:t>my_array</a:t>
            </a:r>
            <a:r>
              <a:rPr lang="en-IE" sz="2400" dirty="0" smtClean="0">
                <a:solidFill>
                  <a:schemeClr val="bg1"/>
                </a:solidFill>
              </a:rPr>
              <a:t>[2]);</a:t>
            </a:r>
          </a:p>
          <a:p>
            <a:pPr>
              <a:spcBef>
                <a:spcPts val="0"/>
              </a:spcBef>
              <a:buNone/>
            </a:pPr>
            <a:endParaRPr lang="en-IE" sz="2400" dirty="0" smtClean="0">
              <a:solidFill>
                <a:schemeClr val="bg1"/>
              </a:solidFill>
            </a:endParaRPr>
          </a:p>
          <a:p>
            <a:pPr>
              <a:spcBef>
                <a:spcPts val="0"/>
              </a:spcBef>
              <a:buNone/>
            </a:pPr>
            <a:r>
              <a:rPr lang="en-IE" sz="2400" dirty="0" smtClean="0">
                <a:solidFill>
                  <a:schemeClr val="bg1"/>
                </a:solidFill>
              </a:rPr>
              <a:t>    return 0;</a:t>
            </a:r>
          </a:p>
          <a:p>
            <a:pPr>
              <a:spcBef>
                <a:spcPts val="0"/>
              </a:spcBef>
              <a:buNone/>
            </a:pPr>
            <a:r>
              <a:rPr lang="en-IE" sz="2400" dirty="0" smtClean="0">
                <a:solidFill>
                  <a:schemeClr val="bg1"/>
                </a:solidFill>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System Software</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The files and programs that make up an operating system e.g. Windows, Mac OS X, Linux.</a:t>
            </a:r>
          </a:p>
          <a:p>
            <a:r>
              <a:rPr lang="en-IE" dirty="0" smtClean="0">
                <a:solidFill>
                  <a:schemeClr val="bg1"/>
                </a:solidFill>
              </a:rPr>
              <a:t>interacts with the computer hardware</a:t>
            </a:r>
          </a:p>
          <a:p>
            <a:r>
              <a:rPr lang="en-IE" dirty="0" smtClean="0">
                <a:solidFill>
                  <a:schemeClr val="bg1"/>
                </a:solidFill>
              </a:rPr>
              <a:t>examples</a:t>
            </a:r>
          </a:p>
          <a:p>
            <a:pPr lvl="1"/>
            <a:r>
              <a:rPr lang="en-IE" dirty="0" smtClean="0">
                <a:solidFill>
                  <a:schemeClr val="bg1"/>
                </a:solidFill>
              </a:rPr>
              <a:t>Graphical User Interface components</a:t>
            </a:r>
          </a:p>
          <a:p>
            <a:pPr lvl="1"/>
            <a:r>
              <a:rPr lang="en-IE" dirty="0" smtClean="0">
                <a:solidFill>
                  <a:schemeClr val="bg1"/>
                </a:solidFill>
              </a:rPr>
              <a:t>debugger, compilers, utilities</a:t>
            </a:r>
          </a:p>
          <a:p>
            <a:r>
              <a:rPr lang="en-IE" dirty="0" smtClean="0">
                <a:solidFill>
                  <a:schemeClr val="bg1"/>
                </a:solidFill>
              </a:rPr>
              <a:t>provides a platform for application software</a:t>
            </a:r>
          </a:p>
          <a:p>
            <a:endParaRPr lang="en-IE" dirty="0" smtClean="0">
              <a:solidFill>
                <a:schemeClr val="bg1"/>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break</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keyword that terminates a while or for loop regardless of guard condition state</a:t>
            </a:r>
          </a:p>
          <a:p>
            <a:pPr marL="342900" lvl="0" indent="-342900">
              <a:spcBef>
                <a:spcPct val="20000"/>
              </a:spcBef>
              <a:buFont typeface="Arial" pitchFamily="34" charset="0"/>
              <a:buChar char="•"/>
            </a:pPr>
            <a:r>
              <a:rPr lang="en-IE" sz="3200" dirty="0" smtClean="0">
                <a:solidFill>
                  <a:schemeClr val="bg1"/>
                </a:solidFill>
              </a:rPr>
              <a:t>useful for when we search for some value and should stop when its found</a:t>
            </a:r>
          </a:p>
        </p:txBody>
      </p:sp>
    </p:spTree>
    <p:extLst>
      <p:ext uri="{BB962C8B-B14F-4D97-AF65-F5344CB8AC3E}">
        <p14:creationId xmlns:p14="http://schemas.microsoft.com/office/powerpoint/2010/main" val="241450562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break example</a:t>
            </a:r>
            <a:endParaRPr lang="en-US" dirty="0">
              <a:solidFill>
                <a:schemeClr val="bg1"/>
              </a:solidFill>
            </a:endParaRPr>
          </a:p>
        </p:txBody>
      </p:sp>
      <p:sp>
        <p:nvSpPr>
          <p:cNvPr id="3" name="Content Placeholder 2"/>
          <p:cNvSpPr>
            <a:spLocks noGrp="1"/>
          </p:cNvSpPr>
          <p:nvPr>
            <p:ph idx="1"/>
          </p:nvPr>
        </p:nvSpPr>
        <p:spPr>
          <a:xfrm>
            <a:off x="251520" y="1268760"/>
            <a:ext cx="8712968" cy="5472608"/>
          </a:xfrm>
        </p:spPr>
        <p:txBody>
          <a:bodyPr>
            <a:normAutofit fontScale="92500" lnSpcReduction="20000"/>
          </a:bodyPr>
          <a:lstStyle/>
          <a:p>
            <a:pPr>
              <a:spcBef>
                <a:spcPts val="0"/>
              </a:spcBef>
              <a:buNone/>
            </a:pPr>
            <a:r>
              <a:rPr lang="en-US" sz="2400" dirty="0">
                <a:solidFill>
                  <a:schemeClr val="bg1"/>
                </a:solidFill>
              </a:rPr>
              <a:t>#include &lt;</a:t>
            </a:r>
            <a:r>
              <a:rPr lang="en-US" sz="2400" dirty="0" err="1">
                <a:solidFill>
                  <a:schemeClr val="bg1"/>
                </a:solidFill>
              </a:rPr>
              <a:t>stdbool.h</a:t>
            </a:r>
            <a:r>
              <a:rPr lang="en-US" sz="2400" dirty="0">
                <a:solidFill>
                  <a:schemeClr val="bg1"/>
                </a:solidFill>
              </a:rPr>
              <a:t>&gt;</a:t>
            </a:r>
          </a:p>
          <a:p>
            <a:pPr>
              <a:spcBef>
                <a:spcPts val="0"/>
              </a:spcBef>
              <a:buNone/>
            </a:pPr>
            <a:endParaRPr lang="en-US" sz="2400" dirty="0">
              <a:solidFill>
                <a:schemeClr val="bg1"/>
              </a:solidFill>
            </a:endParaRPr>
          </a:p>
          <a:p>
            <a:pPr>
              <a:spcBef>
                <a:spcPts val="0"/>
              </a:spcBef>
              <a:buNone/>
            </a:pPr>
            <a:r>
              <a:rPr lang="en-US" sz="2400" dirty="0" err="1">
                <a:solidFill>
                  <a:schemeClr val="bg1"/>
                </a:solidFill>
              </a:rPr>
              <a:t>int</a:t>
            </a:r>
            <a:r>
              <a:rPr lang="en-US" sz="2400" dirty="0">
                <a:solidFill>
                  <a:schemeClr val="bg1"/>
                </a:solidFill>
              </a:rPr>
              <a:t> main() {</a:t>
            </a:r>
          </a:p>
          <a:p>
            <a:pPr>
              <a:spcBef>
                <a:spcPts val="0"/>
              </a:spcBef>
              <a:buNone/>
            </a:pPr>
            <a:r>
              <a:rPr lang="en-US" sz="2400" dirty="0">
                <a:solidFill>
                  <a:schemeClr val="bg1"/>
                </a:solidFill>
              </a:rPr>
              <a:t>    </a:t>
            </a:r>
            <a:r>
              <a:rPr lang="en-US" sz="2400" dirty="0" err="1">
                <a:solidFill>
                  <a:schemeClr val="bg1"/>
                </a:solidFill>
              </a:rPr>
              <a:t>bool</a:t>
            </a:r>
            <a:r>
              <a:rPr lang="en-US" sz="2400" dirty="0">
                <a:solidFill>
                  <a:schemeClr val="bg1"/>
                </a:solidFill>
              </a:rPr>
              <a:t> found_number_5 = false;</a:t>
            </a:r>
          </a:p>
          <a:p>
            <a:pPr>
              <a:spcBef>
                <a:spcPts val="0"/>
              </a:spcBef>
              <a:buNone/>
            </a:pPr>
            <a:r>
              <a:rPr lang="en-US" sz="2400" dirty="0">
                <a:solidFill>
                  <a:schemeClr val="bg1"/>
                </a:solidFill>
              </a:rPr>
              <a:t>    </a:t>
            </a:r>
            <a:r>
              <a:rPr lang="en-US" sz="2400" dirty="0" err="1">
                <a:solidFill>
                  <a:schemeClr val="bg1"/>
                </a:solidFill>
              </a:rPr>
              <a:t>int</a:t>
            </a:r>
            <a:r>
              <a:rPr lang="en-US" sz="2400" dirty="0">
                <a:solidFill>
                  <a:schemeClr val="bg1"/>
                </a:solidFill>
              </a:rPr>
              <a:t> </a:t>
            </a:r>
            <a:r>
              <a:rPr lang="en-US" sz="2400" dirty="0" err="1">
                <a:solidFill>
                  <a:schemeClr val="bg1"/>
                </a:solidFill>
              </a:rPr>
              <a:t>num_array</a:t>
            </a:r>
            <a:r>
              <a:rPr lang="en-US" sz="2400" dirty="0">
                <a:solidFill>
                  <a:schemeClr val="bg1"/>
                </a:solidFill>
              </a:rPr>
              <a:t>[7] = {2, 4, 5, 1, 2, 9, 8};</a:t>
            </a:r>
          </a:p>
          <a:p>
            <a:pPr>
              <a:spcBef>
                <a:spcPts val="0"/>
              </a:spcBef>
              <a:buNone/>
            </a:pPr>
            <a:endParaRPr lang="en-US" sz="2400" dirty="0">
              <a:solidFill>
                <a:schemeClr val="bg1"/>
              </a:solidFill>
            </a:endParaRPr>
          </a:p>
          <a:p>
            <a:pPr>
              <a:spcBef>
                <a:spcPts val="0"/>
              </a:spcBef>
              <a:buNone/>
            </a:pPr>
            <a:r>
              <a:rPr lang="en-US" sz="2400" dirty="0">
                <a:solidFill>
                  <a:schemeClr val="bg1"/>
                </a:solidFill>
              </a:rPr>
              <a:t>    </a:t>
            </a:r>
            <a:r>
              <a:rPr lang="en-US" sz="2400" dirty="0" err="1">
                <a:solidFill>
                  <a:schemeClr val="bg1"/>
                </a:solidFill>
              </a:rPr>
              <a:t>int</a:t>
            </a:r>
            <a:r>
              <a:rPr lang="en-US" sz="2400" dirty="0">
                <a:solidFill>
                  <a:schemeClr val="bg1"/>
                </a:solidFill>
              </a:rPr>
              <a:t> </a:t>
            </a:r>
            <a:r>
              <a:rPr lang="en-US" sz="2400" dirty="0" err="1">
                <a:solidFill>
                  <a:schemeClr val="bg1"/>
                </a:solidFill>
              </a:rPr>
              <a:t>i</a:t>
            </a:r>
            <a:r>
              <a:rPr lang="en-US" sz="2400" dirty="0">
                <a:solidFill>
                  <a:schemeClr val="bg1"/>
                </a:solidFill>
              </a:rPr>
              <a:t>;</a:t>
            </a:r>
          </a:p>
          <a:p>
            <a:pPr>
              <a:spcBef>
                <a:spcPts val="0"/>
              </a:spcBef>
              <a:buNone/>
            </a:pPr>
            <a:r>
              <a:rPr lang="en-US" sz="2400" dirty="0">
                <a:solidFill>
                  <a:schemeClr val="bg1"/>
                </a:solidFill>
              </a:rPr>
              <a:t>    for (</a:t>
            </a:r>
            <a:r>
              <a:rPr lang="en-US" sz="2400" dirty="0" err="1">
                <a:solidFill>
                  <a:schemeClr val="bg1"/>
                </a:solidFill>
              </a:rPr>
              <a:t>i</a:t>
            </a:r>
            <a:r>
              <a:rPr lang="en-US" sz="2400" dirty="0">
                <a:solidFill>
                  <a:schemeClr val="bg1"/>
                </a:solidFill>
              </a:rPr>
              <a:t> = 0; </a:t>
            </a:r>
            <a:r>
              <a:rPr lang="en-US" sz="2400" dirty="0" err="1">
                <a:solidFill>
                  <a:schemeClr val="bg1"/>
                </a:solidFill>
              </a:rPr>
              <a:t>i</a:t>
            </a:r>
            <a:r>
              <a:rPr lang="en-US" sz="2400" dirty="0">
                <a:solidFill>
                  <a:schemeClr val="bg1"/>
                </a:solidFill>
              </a:rPr>
              <a:t> &lt; 7; ++</a:t>
            </a:r>
            <a:r>
              <a:rPr lang="en-US" sz="2400" dirty="0" err="1">
                <a:solidFill>
                  <a:schemeClr val="bg1"/>
                </a:solidFill>
              </a:rPr>
              <a:t>i</a:t>
            </a:r>
            <a:r>
              <a:rPr lang="en-US" sz="2400" dirty="0">
                <a:solidFill>
                  <a:schemeClr val="bg1"/>
                </a:solidFill>
              </a:rPr>
              <a:t>) {</a:t>
            </a:r>
          </a:p>
          <a:p>
            <a:pPr>
              <a:spcBef>
                <a:spcPts val="0"/>
              </a:spcBef>
              <a:buNone/>
            </a:pPr>
            <a:r>
              <a:rPr lang="en-US" sz="2400" dirty="0">
                <a:solidFill>
                  <a:schemeClr val="bg1"/>
                </a:solidFill>
              </a:rPr>
              <a:t>        </a:t>
            </a:r>
            <a:r>
              <a:rPr lang="en-US" sz="2400" dirty="0" err="1">
                <a:solidFill>
                  <a:schemeClr val="bg1"/>
                </a:solidFill>
              </a:rPr>
              <a:t>printf</a:t>
            </a:r>
            <a:r>
              <a:rPr lang="en-US" sz="2400" dirty="0">
                <a:solidFill>
                  <a:schemeClr val="bg1"/>
                </a:solidFill>
              </a:rPr>
              <a:t>("</a:t>
            </a:r>
            <a:r>
              <a:rPr lang="en-US" sz="2400" dirty="0" err="1">
                <a:solidFill>
                  <a:schemeClr val="bg1"/>
                </a:solidFill>
              </a:rPr>
              <a:t>num_array</a:t>
            </a:r>
            <a:r>
              <a:rPr lang="en-US" sz="2400" dirty="0">
                <a:solidFill>
                  <a:schemeClr val="bg1"/>
                </a:solidFill>
              </a:rPr>
              <a:t>[%d]: %d\n", </a:t>
            </a:r>
            <a:r>
              <a:rPr lang="en-US" sz="2400" dirty="0" err="1">
                <a:solidFill>
                  <a:schemeClr val="bg1"/>
                </a:solidFill>
              </a:rPr>
              <a:t>i</a:t>
            </a:r>
            <a:r>
              <a:rPr lang="en-US" sz="2400" dirty="0">
                <a:solidFill>
                  <a:schemeClr val="bg1"/>
                </a:solidFill>
              </a:rPr>
              <a:t>, </a:t>
            </a:r>
            <a:r>
              <a:rPr lang="en-US" sz="2400" dirty="0" err="1">
                <a:solidFill>
                  <a:schemeClr val="bg1"/>
                </a:solidFill>
              </a:rPr>
              <a:t>num_array</a:t>
            </a:r>
            <a:r>
              <a:rPr lang="en-US" sz="2400" dirty="0">
                <a:solidFill>
                  <a:schemeClr val="bg1"/>
                </a:solidFill>
              </a:rPr>
              <a:t>[</a:t>
            </a:r>
            <a:r>
              <a:rPr lang="en-US" sz="2400" dirty="0" err="1">
                <a:solidFill>
                  <a:schemeClr val="bg1"/>
                </a:solidFill>
              </a:rPr>
              <a:t>i</a:t>
            </a:r>
            <a:r>
              <a:rPr lang="en-US" sz="2400" dirty="0">
                <a:solidFill>
                  <a:schemeClr val="bg1"/>
                </a:solidFill>
              </a:rPr>
              <a:t>]);</a:t>
            </a:r>
          </a:p>
          <a:p>
            <a:pPr>
              <a:spcBef>
                <a:spcPts val="0"/>
              </a:spcBef>
              <a:buNone/>
            </a:pPr>
            <a:r>
              <a:rPr lang="en-US" sz="2400" dirty="0">
                <a:solidFill>
                  <a:schemeClr val="bg1"/>
                </a:solidFill>
              </a:rPr>
              <a:t>        if (</a:t>
            </a:r>
            <a:r>
              <a:rPr lang="en-US" sz="2400" dirty="0" err="1">
                <a:solidFill>
                  <a:schemeClr val="bg1"/>
                </a:solidFill>
              </a:rPr>
              <a:t>num_array</a:t>
            </a:r>
            <a:r>
              <a:rPr lang="en-US" sz="2400" dirty="0">
                <a:solidFill>
                  <a:schemeClr val="bg1"/>
                </a:solidFill>
              </a:rPr>
              <a:t>[</a:t>
            </a:r>
            <a:r>
              <a:rPr lang="en-US" sz="2400" dirty="0" err="1">
                <a:solidFill>
                  <a:schemeClr val="bg1"/>
                </a:solidFill>
              </a:rPr>
              <a:t>i</a:t>
            </a:r>
            <a:r>
              <a:rPr lang="en-US" sz="2400" dirty="0">
                <a:solidFill>
                  <a:schemeClr val="bg1"/>
                </a:solidFill>
              </a:rPr>
              <a:t>] == 5) {</a:t>
            </a:r>
          </a:p>
          <a:p>
            <a:pPr>
              <a:spcBef>
                <a:spcPts val="0"/>
              </a:spcBef>
              <a:buNone/>
            </a:pPr>
            <a:r>
              <a:rPr lang="en-US" sz="2400" dirty="0">
                <a:solidFill>
                  <a:schemeClr val="bg1"/>
                </a:solidFill>
              </a:rPr>
              <a:t>            found_number_5 = true;</a:t>
            </a:r>
          </a:p>
          <a:p>
            <a:pPr>
              <a:spcBef>
                <a:spcPts val="0"/>
              </a:spcBef>
              <a:buNone/>
            </a:pPr>
            <a:r>
              <a:rPr lang="en-US" sz="2400" dirty="0">
                <a:solidFill>
                  <a:schemeClr val="bg1"/>
                </a:solidFill>
              </a:rPr>
              <a:t>            break;</a:t>
            </a:r>
          </a:p>
          <a:p>
            <a:pPr>
              <a:spcBef>
                <a:spcPts val="0"/>
              </a:spcBef>
              <a:buNone/>
            </a:pPr>
            <a:r>
              <a:rPr lang="en-US" sz="2400" dirty="0">
                <a:solidFill>
                  <a:schemeClr val="bg1"/>
                </a:solidFill>
              </a:rPr>
              <a:t>        }</a:t>
            </a:r>
          </a:p>
          <a:p>
            <a:pPr>
              <a:spcBef>
                <a:spcPts val="0"/>
              </a:spcBef>
              <a:buNone/>
            </a:pPr>
            <a:r>
              <a:rPr lang="en-US" sz="2400" dirty="0">
                <a:solidFill>
                  <a:schemeClr val="bg1"/>
                </a:solidFill>
              </a:rPr>
              <a:t>    }</a:t>
            </a:r>
          </a:p>
          <a:p>
            <a:pPr>
              <a:spcBef>
                <a:spcPts val="0"/>
              </a:spcBef>
              <a:buNone/>
            </a:pPr>
            <a:r>
              <a:rPr lang="en-US" sz="2400" dirty="0">
                <a:solidFill>
                  <a:schemeClr val="bg1"/>
                </a:solidFill>
              </a:rPr>
              <a:t>    if (found_number_5 == true) {</a:t>
            </a:r>
          </a:p>
          <a:p>
            <a:pPr>
              <a:spcBef>
                <a:spcPts val="0"/>
              </a:spcBef>
              <a:buNone/>
            </a:pPr>
            <a:r>
              <a:rPr lang="en-US" sz="2400" dirty="0">
                <a:solidFill>
                  <a:schemeClr val="bg1"/>
                </a:solidFill>
              </a:rPr>
              <a:t>        </a:t>
            </a:r>
            <a:r>
              <a:rPr lang="en-US" sz="2400" dirty="0" err="1">
                <a:solidFill>
                  <a:schemeClr val="bg1"/>
                </a:solidFill>
              </a:rPr>
              <a:t>printf</a:t>
            </a:r>
            <a:r>
              <a:rPr lang="en-US" sz="2400" dirty="0">
                <a:solidFill>
                  <a:schemeClr val="bg1"/>
                </a:solidFill>
              </a:rPr>
              <a:t>("Found number 5!");</a:t>
            </a:r>
          </a:p>
          <a:p>
            <a:pPr>
              <a:spcBef>
                <a:spcPts val="0"/>
              </a:spcBef>
              <a:buNone/>
            </a:pPr>
            <a:r>
              <a:rPr lang="en-US" sz="2400" dirty="0">
                <a:solidFill>
                  <a:schemeClr val="bg1"/>
                </a:solidFill>
              </a:rPr>
              <a:t>    }</a:t>
            </a:r>
          </a:p>
          <a:p>
            <a:pPr>
              <a:spcBef>
                <a:spcPts val="0"/>
              </a:spcBef>
              <a:buNone/>
            </a:pPr>
            <a:r>
              <a:rPr lang="en-US" sz="2400" dirty="0">
                <a:solidFill>
                  <a:schemeClr val="bg1"/>
                </a:solidFill>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5157192"/>
            <a:ext cx="484822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continue</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keyword that skip the remainder of the current iteration of a while or for loop regardless of guard condition state</a:t>
            </a:r>
          </a:p>
          <a:p>
            <a:pPr marL="342900" lvl="0" indent="-342900">
              <a:spcBef>
                <a:spcPct val="20000"/>
              </a:spcBef>
              <a:buFont typeface="Arial" pitchFamily="34" charset="0"/>
              <a:buChar char="•"/>
            </a:pPr>
            <a:r>
              <a:rPr lang="en-IE" sz="3200" dirty="0" smtClean="0">
                <a:solidFill>
                  <a:schemeClr val="bg1"/>
                </a:solidFill>
              </a:rPr>
              <a:t>useful for when we want to apply </a:t>
            </a:r>
            <a:r>
              <a:rPr lang="en-IE" sz="3200" dirty="0" err="1" smtClean="0">
                <a:solidFill>
                  <a:schemeClr val="bg1"/>
                </a:solidFill>
              </a:rPr>
              <a:t>statemets</a:t>
            </a:r>
            <a:r>
              <a:rPr lang="en-IE" sz="3200" dirty="0" smtClean="0">
                <a:solidFill>
                  <a:schemeClr val="bg1"/>
                </a:solidFill>
              </a:rPr>
              <a:t> to a subset of a collection e.g. an array</a:t>
            </a:r>
          </a:p>
        </p:txBody>
      </p:sp>
    </p:spTree>
    <p:extLst>
      <p:ext uri="{BB962C8B-B14F-4D97-AF65-F5344CB8AC3E}">
        <p14:creationId xmlns:p14="http://schemas.microsoft.com/office/powerpoint/2010/main" val="37914353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continue example</a:t>
            </a:r>
            <a:endParaRPr lang="en-US" dirty="0">
              <a:solidFill>
                <a:schemeClr val="bg1"/>
              </a:solidFill>
            </a:endParaRPr>
          </a:p>
        </p:txBody>
      </p:sp>
      <p:sp>
        <p:nvSpPr>
          <p:cNvPr id="3" name="Content Placeholder 2"/>
          <p:cNvSpPr>
            <a:spLocks noGrp="1"/>
          </p:cNvSpPr>
          <p:nvPr>
            <p:ph idx="1"/>
          </p:nvPr>
        </p:nvSpPr>
        <p:spPr>
          <a:xfrm>
            <a:off x="251520" y="1268760"/>
            <a:ext cx="8712968" cy="5472608"/>
          </a:xfrm>
        </p:spPr>
        <p:txBody>
          <a:bodyPr>
            <a:normAutofit fontScale="92500" lnSpcReduction="20000"/>
          </a:bodyPr>
          <a:lstStyle/>
          <a:p>
            <a:pPr>
              <a:spcBef>
                <a:spcPts val="0"/>
              </a:spcBef>
              <a:buNone/>
            </a:pPr>
            <a:r>
              <a:rPr lang="en-US" sz="2400" dirty="0">
                <a:solidFill>
                  <a:schemeClr val="bg1"/>
                </a:solidFill>
              </a:rPr>
              <a:t>#include &lt;</a:t>
            </a:r>
            <a:r>
              <a:rPr lang="en-US" sz="2400" dirty="0" err="1">
                <a:solidFill>
                  <a:schemeClr val="bg1"/>
                </a:solidFill>
              </a:rPr>
              <a:t>stdbool.h</a:t>
            </a:r>
            <a:r>
              <a:rPr lang="en-US" sz="2400" dirty="0">
                <a:solidFill>
                  <a:schemeClr val="bg1"/>
                </a:solidFill>
              </a:rPr>
              <a:t>&gt;</a:t>
            </a:r>
          </a:p>
          <a:p>
            <a:pPr>
              <a:spcBef>
                <a:spcPts val="0"/>
              </a:spcBef>
              <a:buNone/>
            </a:pPr>
            <a:endParaRPr lang="en-US" sz="2400" dirty="0">
              <a:solidFill>
                <a:schemeClr val="bg1"/>
              </a:solidFill>
            </a:endParaRPr>
          </a:p>
          <a:p>
            <a:pPr>
              <a:spcBef>
                <a:spcPts val="0"/>
              </a:spcBef>
              <a:buNone/>
            </a:pPr>
            <a:r>
              <a:rPr lang="en-US" sz="2400" dirty="0">
                <a:solidFill>
                  <a:schemeClr val="bg1"/>
                </a:solidFill>
              </a:rPr>
              <a:t>// multiply all elements by 2 except for</a:t>
            </a:r>
          </a:p>
          <a:p>
            <a:pPr>
              <a:spcBef>
                <a:spcPts val="0"/>
              </a:spcBef>
              <a:buNone/>
            </a:pPr>
            <a:r>
              <a:rPr lang="en-US" sz="2400" dirty="0">
                <a:solidFill>
                  <a:schemeClr val="bg1"/>
                </a:solidFill>
              </a:rPr>
              <a:t>// the number 5</a:t>
            </a:r>
          </a:p>
          <a:p>
            <a:pPr>
              <a:spcBef>
                <a:spcPts val="0"/>
              </a:spcBef>
              <a:buNone/>
            </a:pPr>
            <a:r>
              <a:rPr lang="en-US" sz="2400" dirty="0" err="1">
                <a:solidFill>
                  <a:schemeClr val="bg1"/>
                </a:solidFill>
              </a:rPr>
              <a:t>int</a:t>
            </a:r>
            <a:r>
              <a:rPr lang="en-US" sz="2400" dirty="0">
                <a:solidFill>
                  <a:schemeClr val="bg1"/>
                </a:solidFill>
              </a:rPr>
              <a:t> main() {</a:t>
            </a:r>
          </a:p>
          <a:p>
            <a:pPr>
              <a:spcBef>
                <a:spcPts val="0"/>
              </a:spcBef>
              <a:buNone/>
            </a:pPr>
            <a:r>
              <a:rPr lang="en-US" sz="2400" dirty="0">
                <a:solidFill>
                  <a:schemeClr val="bg1"/>
                </a:solidFill>
              </a:rPr>
              <a:t>    </a:t>
            </a:r>
            <a:r>
              <a:rPr lang="en-US" sz="2400" dirty="0" err="1">
                <a:solidFill>
                  <a:schemeClr val="bg1"/>
                </a:solidFill>
              </a:rPr>
              <a:t>int</a:t>
            </a:r>
            <a:r>
              <a:rPr lang="en-US" sz="2400" dirty="0">
                <a:solidFill>
                  <a:schemeClr val="bg1"/>
                </a:solidFill>
              </a:rPr>
              <a:t> </a:t>
            </a:r>
            <a:r>
              <a:rPr lang="en-US" sz="2400" dirty="0" err="1">
                <a:solidFill>
                  <a:schemeClr val="bg1"/>
                </a:solidFill>
              </a:rPr>
              <a:t>num_array</a:t>
            </a:r>
            <a:r>
              <a:rPr lang="en-US" sz="2400" dirty="0">
                <a:solidFill>
                  <a:schemeClr val="bg1"/>
                </a:solidFill>
              </a:rPr>
              <a:t>[7] = {2, 4, 5, 1, 2, 9, 8};</a:t>
            </a:r>
          </a:p>
          <a:p>
            <a:pPr>
              <a:spcBef>
                <a:spcPts val="0"/>
              </a:spcBef>
              <a:buNone/>
            </a:pPr>
            <a:endParaRPr lang="en-US" sz="2400" dirty="0">
              <a:solidFill>
                <a:schemeClr val="bg1"/>
              </a:solidFill>
            </a:endParaRPr>
          </a:p>
          <a:p>
            <a:pPr>
              <a:spcBef>
                <a:spcPts val="0"/>
              </a:spcBef>
              <a:buNone/>
            </a:pPr>
            <a:r>
              <a:rPr lang="en-US" sz="2400" dirty="0">
                <a:solidFill>
                  <a:schemeClr val="bg1"/>
                </a:solidFill>
              </a:rPr>
              <a:t>    </a:t>
            </a:r>
            <a:r>
              <a:rPr lang="en-US" sz="2400" dirty="0" err="1">
                <a:solidFill>
                  <a:schemeClr val="bg1"/>
                </a:solidFill>
              </a:rPr>
              <a:t>int</a:t>
            </a:r>
            <a:r>
              <a:rPr lang="en-US" sz="2400" dirty="0">
                <a:solidFill>
                  <a:schemeClr val="bg1"/>
                </a:solidFill>
              </a:rPr>
              <a:t> </a:t>
            </a:r>
            <a:r>
              <a:rPr lang="en-US" sz="2400" dirty="0" err="1">
                <a:solidFill>
                  <a:schemeClr val="bg1"/>
                </a:solidFill>
              </a:rPr>
              <a:t>i</a:t>
            </a:r>
            <a:r>
              <a:rPr lang="en-US" sz="2400" dirty="0">
                <a:solidFill>
                  <a:schemeClr val="bg1"/>
                </a:solidFill>
              </a:rPr>
              <a:t>;</a:t>
            </a:r>
          </a:p>
          <a:p>
            <a:pPr>
              <a:spcBef>
                <a:spcPts val="0"/>
              </a:spcBef>
              <a:buNone/>
            </a:pPr>
            <a:r>
              <a:rPr lang="en-US" sz="2400" dirty="0">
                <a:solidFill>
                  <a:schemeClr val="bg1"/>
                </a:solidFill>
              </a:rPr>
              <a:t>    for (</a:t>
            </a:r>
            <a:r>
              <a:rPr lang="en-US" sz="2400" dirty="0" err="1">
                <a:solidFill>
                  <a:schemeClr val="bg1"/>
                </a:solidFill>
              </a:rPr>
              <a:t>i</a:t>
            </a:r>
            <a:r>
              <a:rPr lang="en-US" sz="2400" dirty="0">
                <a:solidFill>
                  <a:schemeClr val="bg1"/>
                </a:solidFill>
              </a:rPr>
              <a:t> = 0; </a:t>
            </a:r>
            <a:r>
              <a:rPr lang="en-US" sz="2400" dirty="0" err="1">
                <a:solidFill>
                  <a:schemeClr val="bg1"/>
                </a:solidFill>
              </a:rPr>
              <a:t>i</a:t>
            </a:r>
            <a:r>
              <a:rPr lang="en-US" sz="2400" dirty="0">
                <a:solidFill>
                  <a:schemeClr val="bg1"/>
                </a:solidFill>
              </a:rPr>
              <a:t> &lt; 7; ++</a:t>
            </a:r>
            <a:r>
              <a:rPr lang="en-US" sz="2400" dirty="0" err="1">
                <a:solidFill>
                  <a:schemeClr val="bg1"/>
                </a:solidFill>
              </a:rPr>
              <a:t>i</a:t>
            </a:r>
            <a:r>
              <a:rPr lang="en-US" sz="2400" dirty="0">
                <a:solidFill>
                  <a:schemeClr val="bg1"/>
                </a:solidFill>
              </a:rPr>
              <a:t>) {</a:t>
            </a:r>
          </a:p>
          <a:p>
            <a:pPr>
              <a:spcBef>
                <a:spcPts val="0"/>
              </a:spcBef>
              <a:buNone/>
            </a:pPr>
            <a:r>
              <a:rPr lang="en-US" sz="2400" dirty="0">
                <a:solidFill>
                  <a:schemeClr val="bg1"/>
                </a:solidFill>
              </a:rPr>
              <a:t>        if (</a:t>
            </a:r>
            <a:r>
              <a:rPr lang="en-US" sz="2400" dirty="0" err="1">
                <a:solidFill>
                  <a:schemeClr val="bg1"/>
                </a:solidFill>
              </a:rPr>
              <a:t>num_array</a:t>
            </a:r>
            <a:r>
              <a:rPr lang="en-US" sz="2400" dirty="0">
                <a:solidFill>
                  <a:schemeClr val="bg1"/>
                </a:solidFill>
              </a:rPr>
              <a:t>[</a:t>
            </a:r>
            <a:r>
              <a:rPr lang="en-US" sz="2400" dirty="0" err="1">
                <a:solidFill>
                  <a:schemeClr val="bg1"/>
                </a:solidFill>
              </a:rPr>
              <a:t>i</a:t>
            </a:r>
            <a:r>
              <a:rPr lang="en-US" sz="2400" dirty="0">
                <a:solidFill>
                  <a:schemeClr val="bg1"/>
                </a:solidFill>
              </a:rPr>
              <a:t>] == 5) {</a:t>
            </a:r>
          </a:p>
          <a:p>
            <a:pPr>
              <a:spcBef>
                <a:spcPts val="0"/>
              </a:spcBef>
              <a:buNone/>
            </a:pPr>
            <a:r>
              <a:rPr lang="en-US" sz="2400" dirty="0">
                <a:solidFill>
                  <a:schemeClr val="bg1"/>
                </a:solidFill>
              </a:rPr>
              <a:t>            continue;</a:t>
            </a:r>
          </a:p>
          <a:p>
            <a:pPr>
              <a:spcBef>
                <a:spcPts val="0"/>
              </a:spcBef>
              <a:buNone/>
            </a:pPr>
            <a:r>
              <a:rPr lang="en-US" sz="2400" dirty="0">
                <a:solidFill>
                  <a:schemeClr val="bg1"/>
                </a:solidFill>
              </a:rPr>
              <a:t>        }</a:t>
            </a:r>
          </a:p>
          <a:p>
            <a:pPr>
              <a:spcBef>
                <a:spcPts val="0"/>
              </a:spcBef>
              <a:buNone/>
            </a:pPr>
            <a:r>
              <a:rPr lang="en-US" sz="2400" dirty="0">
                <a:solidFill>
                  <a:schemeClr val="bg1"/>
                </a:solidFill>
              </a:rPr>
              <a:t>        </a:t>
            </a:r>
            <a:r>
              <a:rPr lang="en-US" sz="2400" dirty="0" err="1">
                <a:solidFill>
                  <a:schemeClr val="bg1"/>
                </a:solidFill>
              </a:rPr>
              <a:t>num_array</a:t>
            </a:r>
            <a:r>
              <a:rPr lang="en-US" sz="2400" dirty="0">
                <a:solidFill>
                  <a:schemeClr val="bg1"/>
                </a:solidFill>
              </a:rPr>
              <a:t>[</a:t>
            </a:r>
            <a:r>
              <a:rPr lang="en-US" sz="2400" dirty="0" err="1">
                <a:solidFill>
                  <a:schemeClr val="bg1"/>
                </a:solidFill>
              </a:rPr>
              <a:t>i</a:t>
            </a:r>
            <a:r>
              <a:rPr lang="en-US" sz="2400" dirty="0">
                <a:solidFill>
                  <a:schemeClr val="bg1"/>
                </a:solidFill>
              </a:rPr>
              <a:t>] *= 2;</a:t>
            </a:r>
          </a:p>
          <a:p>
            <a:pPr>
              <a:spcBef>
                <a:spcPts val="0"/>
              </a:spcBef>
              <a:buNone/>
            </a:pPr>
            <a:r>
              <a:rPr lang="en-US" sz="2400" dirty="0">
                <a:solidFill>
                  <a:schemeClr val="bg1"/>
                </a:solidFill>
              </a:rPr>
              <a:t>    }</a:t>
            </a:r>
          </a:p>
          <a:p>
            <a:pPr>
              <a:spcBef>
                <a:spcPts val="0"/>
              </a:spcBef>
              <a:buNone/>
            </a:pPr>
            <a:endParaRPr lang="en-US" sz="2400" dirty="0">
              <a:solidFill>
                <a:schemeClr val="bg1"/>
              </a:solidFill>
            </a:endParaRPr>
          </a:p>
          <a:p>
            <a:pPr>
              <a:spcBef>
                <a:spcPts val="0"/>
              </a:spcBef>
              <a:buNone/>
            </a:pPr>
            <a:r>
              <a:rPr lang="en-US" sz="2400" dirty="0">
                <a:solidFill>
                  <a:schemeClr val="bg1"/>
                </a:solidFill>
              </a:rPr>
              <a:t>    // display the array after multiplication</a:t>
            </a:r>
          </a:p>
          <a:p>
            <a:pPr>
              <a:spcBef>
                <a:spcPts val="0"/>
              </a:spcBef>
              <a:buNone/>
            </a:pPr>
            <a:r>
              <a:rPr lang="en-US" sz="2400" dirty="0">
                <a:solidFill>
                  <a:schemeClr val="bg1"/>
                </a:solidFill>
              </a:rPr>
              <a:t>    for (</a:t>
            </a:r>
            <a:r>
              <a:rPr lang="en-US" sz="2400" dirty="0" err="1">
                <a:solidFill>
                  <a:schemeClr val="bg1"/>
                </a:solidFill>
              </a:rPr>
              <a:t>i</a:t>
            </a:r>
            <a:r>
              <a:rPr lang="en-US" sz="2400" dirty="0">
                <a:solidFill>
                  <a:schemeClr val="bg1"/>
                </a:solidFill>
              </a:rPr>
              <a:t> = 0; </a:t>
            </a:r>
            <a:r>
              <a:rPr lang="en-US" sz="2400" dirty="0" err="1">
                <a:solidFill>
                  <a:schemeClr val="bg1"/>
                </a:solidFill>
              </a:rPr>
              <a:t>i</a:t>
            </a:r>
            <a:r>
              <a:rPr lang="en-US" sz="2400" dirty="0">
                <a:solidFill>
                  <a:schemeClr val="bg1"/>
                </a:solidFill>
              </a:rPr>
              <a:t> &lt; 7; ++</a:t>
            </a:r>
            <a:r>
              <a:rPr lang="en-US" sz="2400" dirty="0" err="1">
                <a:solidFill>
                  <a:schemeClr val="bg1"/>
                </a:solidFill>
              </a:rPr>
              <a:t>i</a:t>
            </a:r>
            <a:r>
              <a:rPr lang="en-US" sz="2400" dirty="0">
                <a:solidFill>
                  <a:schemeClr val="bg1"/>
                </a:solidFill>
              </a:rPr>
              <a:t>) {</a:t>
            </a:r>
          </a:p>
          <a:p>
            <a:pPr>
              <a:spcBef>
                <a:spcPts val="0"/>
              </a:spcBef>
              <a:buNone/>
            </a:pPr>
            <a:r>
              <a:rPr lang="en-US" sz="2400" dirty="0">
                <a:solidFill>
                  <a:schemeClr val="bg1"/>
                </a:solidFill>
              </a:rPr>
              <a:t>        </a:t>
            </a:r>
            <a:r>
              <a:rPr lang="en-US" sz="2400" dirty="0" err="1">
                <a:solidFill>
                  <a:schemeClr val="bg1"/>
                </a:solidFill>
              </a:rPr>
              <a:t>printf</a:t>
            </a:r>
            <a:r>
              <a:rPr lang="en-US" sz="2400" dirty="0">
                <a:solidFill>
                  <a:schemeClr val="bg1"/>
                </a:solidFill>
              </a:rPr>
              <a:t>("%d ", </a:t>
            </a:r>
            <a:r>
              <a:rPr lang="en-US" sz="2400" dirty="0" err="1">
                <a:solidFill>
                  <a:schemeClr val="bg1"/>
                </a:solidFill>
              </a:rPr>
              <a:t>num_array</a:t>
            </a:r>
            <a:r>
              <a:rPr lang="en-US" sz="2400" dirty="0">
                <a:solidFill>
                  <a:schemeClr val="bg1"/>
                </a:solidFill>
              </a:rPr>
              <a:t>[</a:t>
            </a:r>
            <a:r>
              <a:rPr lang="en-US" sz="2400" dirty="0" err="1">
                <a:solidFill>
                  <a:schemeClr val="bg1"/>
                </a:solidFill>
              </a:rPr>
              <a:t>i</a:t>
            </a:r>
            <a:r>
              <a:rPr lang="en-US" sz="2400" dirty="0">
                <a:solidFill>
                  <a:schemeClr val="bg1"/>
                </a:solidFill>
              </a:rPr>
              <a:t>]);</a:t>
            </a:r>
          </a:p>
          <a:p>
            <a:pPr>
              <a:spcBef>
                <a:spcPts val="0"/>
              </a:spcBef>
              <a:buNone/>
            </a:pPr>
            <a:r>
              <a:rPr lang="en-US" sz="2400" dirty="0">
                <a:solidFill>
                  <a:schemeClr val="bg1"/>
                </a:solidFill>
              </a:rPr>
              <a:t>    }</a:t>
            </a:r>
          </a:p>
          <a:p>
            <a:pPr>
              <a:spcBef>
                <a:spcPts val="0"/>
              </a:spcBef>
              <a:buNone/>
            </a:pPr>
            <a:r>
              <a:rPr lang="en-US" sz="2400" dirty="0">
                <a:solidFill>
                  <a:schemeClr val="bg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645024"/>
            <a:ext cx="47720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82718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nested for loop</a:t>
            </a:r>
            <a:endParaRPr lang="en-US" dirty="0">
              <a:solidFill>
                <a:schemeClr val="bg1"/>
              </a:solidFill>
            </a:endParaRPr>
          </a:p>
        </p:txBody>
      </p:sp>
      <p:sp>
        <p:nvSpPr>
          <p:cNvPr id="5"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a for loop can be placed inside another for loop</a:t>
            </a:r>
          </a:p>
          <a:p>
            <a:pPr marL="800100" lvl="1" indent="-342900">
              <a:spcBef>
                <a:spcPct val="20000"/>
              </a:spcBef>
            </a:pPr>
            <a:r>
              <a:rPr lang="en-IE" sz="3200" dirty="0" smtClean="0">
                <a:solidFill>
                  <a:schemeClr val="bg1"/>
                </a:solidFill>
              </a:rPr>
              <a:t>- this is called a nested for loop</a:t>
            </a:r>
          </a:p>
          <a:p>
            <a:pPr marL="342900" lvl="0" indent="-342900">
              <a:spcBef>
                <a:spcPct val="20000"/>
              </a:spcBef>
              <a:buFont typeface="Arial" pitchFamily="34" charset="0"/>
              <a:buChar char="•"/>
            </a:pPr>
            <a:r>
              <a:rPr lang="en-IE" sz="3200" dirty="0" smtClean="0">
                <a:solidFill>
                  <a:schemeClr val="bg1"/>
                </a:solidFill>
              </a:rPr>
              <a:t>nested for loops are particularly useful when using arrays</a:t>
            </a:r>
          </a:p>
          <a:p>
            <a:pPr marL="342900" lvl="0" indent="-342900">
              <a:spcBef>
                <a:spcPct val="20000"/>
              </a:spcBef>
              <a:buFont typeface="Arial" pitchFamily="34" charset="0"/>
              <a:buChar char="•"/>
            </a:pPr>
            <a:r>
              <a:rPr lang="en-IE" sz="3200" dirty="0" smtClean="0">
                <a:solidFill>
                  <a:schemeClr val="bg1"/>
                </a:solidFill>
              </a:rPr>
              <a:t>consider that use values from one array against another array</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nested for loop example</a:t>
            </a:r>
            <a:endParaRPr lang="en-US" dirty="0">
              <a:solidFill>
                <a:schemeClr val="bg1"/>
              </a:solidFill>
            </a:endParaRPr>
          </a:p>
        </p:txBody>
      </p:sp>
      <p:sp>
        <p:nvSpPr>
          <p:cNvPr id="3" name="Content Placeholder 2"/>
          <p:cNvSpPr>
            <a:spLocks noGrp="1"/>
          </p:cNvSpPr>
          <p:nvPr>
            <p:ph idx="1"/>
          </p:nvPr>
        </p:nvSpPr>
        <p:spPr>
          <a:xfrm>
            <a:off x="251520" y="1268760"/>
            <a:ext cx="8712968" cy="5472608"/>
          </a:xfrm>
        </p:spPr>
        <p:txBody>
          <a:bodyPr>
            <a:normAutofit fontScale="70000" lnSpcReduction="20000"/>
          </a:bodyPr>
          <a:lstStyle/>
          <a:p>
            <a:pPr>
              <a:spcBef>
                <a:spcPts val="0"/>
              </a:spcBef>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spcBef>
                <a:spcPts val="0"/>
              </a:spcBef>
              <a:buNone/>
            </a:pPr>
            <a:r>
              <a:rPr lang="en-US" sz="2400" dirty="0" smtClean="0">
                <a:solidFill>
                  <a:schemeClr val="bg1"/>
                </a:solidFill>
              </a:rPr>
              <a:t>#include &lt;</a:t>
            </a:r>
            <a:r>
              <a:rPr lang="en-US" sz="2400" dirty="0" err="1" smtClean="0">
                <a:solidFill>
                  <a:schemeClr val="bg1"/>
                </a:solidFill>
              </a:rPr>
              <a:t>stdlib.h</a:t>
            </a:r>
            <a:r>
              <a:rPr lang="en-US" sz="2400" dirty="0" smtClean="0">
                <a:solidFill>
                  <a:schemeClr val="bg1"/>
                </a:solidFill>
              </a:rPr>
              <a:t>&gt;</a:t>
            </a:r>
          </a:p>
          <a:p>
            <a:pPr>
              <a:spcBef>
                <a:spcPts val="0"/>
              </a:spcBef>
              <a:buNone/>
            </a:pPr>
            <a:endParaRPr lang="en-US" sz="2400" dirty="0" smtClean="0">
              <a:solidFill>
                <a:schemeClr val="bg1"/>
              </a:solidFill>
            </a:endParaRPr>
          </a:p>
          <a:p>
            <a:pPr>
              <a:spcBef>
                <a:spcPts val="0"/>
              </a:spcBef>
              <a:buNone/>
            </a:pPr>
            <a:r>
              <a:rPr lang="en-US" sz="2400" dirty="0" err="1" smtClean="0">
                <a:solidFill>
                  <a:schemeClr val="bg1"/>
                </a:solidFill>
              </a:rPr>
              <a:t>int</a:t>
            </a:r>
            <a:r>
              <a:rPr lang="en-US" sz="2400" dirty="0" smtClean="0">
                <a:solidFill>
                  <a:schemeClr val="bg1"/>
                </a:solidFill>
              </a:rPr>
              <a:t> main()</a:t>
            </a:r>
          </a:p>
          <a:p>
            <a:pPr>
              <a:spcBef>
                <a:spcPts val="0"/>
              </a:spcBef>
              <a:buNone/>
            </a:pPr>
            <a:r>
              <a:rPr lang="en-US" sz="2400" dirty="0" smtClean="0">
                <a:solidFill>
                  <a:schemeClr val="bg1"/>
                </a:solidFill>
              </a:rPr>
              <a:t>{</a:t>
            </a:r>
          </a:p>
          <a:p>
            <a:pPr>
              <a:spcBef>
                <a:spcPts val="0"/>
              </a:spcBef>
              <a:buNone/>
            </a:pPr>
            <a:r>
              <a:rPr lang="en-US" sz="2400" dirty="0" smtClean="0">
                <a:solidFill>
                  <a:schemeClr val="bg1"/>
                </a:solidFill>
              </a:rPr>
              <a:t>    </a:t>
            </a:r>
            <a:r>
              <a:rPr lang="en-US" sz="2400" dirty="0" err="1" smtClean="0">
                <a:solidFill>
                  <a:schemeClr val="bg1"/>
                </a:solidFill>
              </a:rPr>
              <a:t>int</a:t>
            </a:r>
            <a:r>
              <a:rPr lang="en-US" sz="2400" dirty="0" smtClean="0">
                <a:solidFill>
                  <a:schemeClr val="bg1"/>
                </a:solidFill>
              </a:rPr>
              <a:t> </a:t>
            </a:r>
            <a:r>
              <a:rPr lang="en-US" sz="2400" dirty="0" err="1" smtClean="0">
                <a:solidFill>
                  <a:schemeClr val="bg1"/>
                </a:solidFill>
              </a:rPr>
              <a:t>odd_array</a:t>
            </a:r>
            <a:r>
              <a:rPr lang="en-US" sz="2400" dirty="0" smtClean="0">
                <a:solidFill>
                  <a:schemeClr val="bg1"/>
                </a:solidFill>
              </a:rPr>
              <a:t>[3] = {1, 3, 5};</a:t>
            </a:r>
          </a:p>
          <a:p>
            <a:pPr>
              <a:spcBef>
                <a:spcPts val="0"/>
              </a:spcBef>
              <a:buNone/>
            </a:pPr>
            <a:r>
              <a:rPr lang="en-US" sz="2400" dirty="0" smtClean="0">
                <a:solidFill>
                  <a:schemeClr val="bg1"/>
                </a:solidFill>
              </a:rPr>
              <a:t>    </a:t>
            </a:r>
            <a:r>
              <a:rPr lang="en-US" sz="2400" dirty="0" err="1" smtClean="0">
                <a:solidFill>
                  <a:schemeClr val="bg1"/>
                </a:solidFill>
              </a:rPr>
              <a:t>int</a:t>
            </a:r>
            <a:r>
              <a:rPr lang="en-US" sz="2400" dirty="0" smtClean="0">
                <a:solidFill>
                  <a:schemeClr val="bg1"/>
                </a:solidFill>
              </a:rPr>
              <a:t> </a:t>
            </a:r>
            <a:r>
              <a:rPr lang="en-US" sz="2400" dirty="0" err="1" smtClean="0">
                <a:solidFill>
                  <a:schemeClr val="bg1"/>
                </a:solidFill>
              </a:rPr>
              <a:t>even_array</a:t>
            </a:r>
            <a:r>
              <a:rPr lang="en-US" sz="2400" dirty="0" smtClean="0">
                <a:solidFill>
                  <a:schemeClr val="bg1"/>
                </a:solidFill>
              </a:rPr>
              <a:t>[3] = {2, 4, 6};</a:t>
            </a:r>
          </a:p>
          <a:p>
            <a:pPr>
              <a:spcBef>
                <a:spcPts val="0"/>
              </a:spcBef>
              <a:buNone/>
            </a:pPr>
            <a:r>
              <a:rPr lang="en-US" sz="2400" dirty="0" smtClean="0">
                <a:solidFill>
                  <a:schemeClr val="bg1"/>
                </a:solidFill>
              </a:rPr>
              <a:t>    </a:t>
            </a:r>
            <a:r>
              <a:rPr lang="en-US" sz="2400" dirty="0" err="1" smtClean="0">
                <a:solidFill>
                  <a:schemeClr val="bg1"/>
                </a:solidFill>
              </a:rPr>
              <a:t>int</a:t>
            </a:r>
            <a:r>
              <a:rPr lang="en-US" sz="2400" dirty="0" smtClean="0">
                <a:solidFill>
                  <a:schemeClr val="bg1"/>
                </a:solidFill>
              </a:rPr>
              <a:t> </a:t>
            </a:r>
            <a:r>
              <a:rPr lang="en-US" sz="2400" dirty="0" err="1" smtClean="0">
                <a:solidFill>
                  <a:schemeClr val="bg1"/>
                </a:solidFill>
              </a:rPr>
              <a:t>odd_index</a:t>
            </a:r>
            <a:r>
              <a:rPr lang="en-US" sz="2400" dirty="0" smtClean="0">
                <a:solidFill>
                  <a:schemeClr val="bg1"/>
                </a:solidFill>
              </a:rPr>
              <a:t>;</a:t>
            </a:r>
          </a:p>
          <a:p>
            <a:pPr>
              <a:spcBef>
                <a:spcPts val="0"/>
              </a:spcBef>
              <a:buNone/>
            </a:pPr>
            <a:r>
              <a:rPr lang="en-US" sz="2400" dirty="0" smtClean="0">
                <a:solidFill>
                  <a:schemeClr val="bg1"/>
                </a:solidFill>
              </a:rPr>
              <a:t>    </a:t>
            </a:r>
            <a:r>
              <a:rPr lang="en-US" sz="2400" dirty="0" err="1" smtClean="0">
                <a:solidFill>
                  <a:schemeClr val="bg1"/>
                </a:solidFill>
              </a:rPr>
              <a:t>int</a:t>
            </a:r>
            <a:r>
              <a:rPr lang="en-US" sz="2400" dirty="0" smtClean="0">
                <a:solidFill>
                  <a:schemeClr val="bg1"/>
                </a:solidFill>
              </a:rPr>
              <a:t> </a:t>
            </a:r>
            <a:r>
              <a:rPr lang="en-US" sz="2400" dirty="0" err="1" smtClean="0">
                <a:solidFill>
                  <a:schemeClr val="bg1"/>
                </a:solidFill>
              </a:rPr>
              <a:t>even_index</a:t>
            </a:r>
            <a:r>
              <a:rPr lang="en-US" sz="2400" dirty="0" smtClean="0">
                <a:solidFill>
                  <a:schemeClr val="bg1"/>
                </a:solidFill>
              </a:rPr>
              <a:t>;</a:t>
            </a:r>
          </a:p>
          <a:p>
            <a:pPr>
              <a:spcBef>
                <a:spcPts val="0"/>
              </a:spcBef>
              <a:buNone/>
            </a:pPr>
            <a:r>
              <a:rPr lang="en-US" sz="2400" dirty="0" smtClean="0">
                <a:solidFill>
                  <a:schemeClr val="bg1"/>
                </a:solidFill>
              </a:rPr>
              <a:t>    </a:t>
            </a:r>
            <a:r>
              <a:rPr lang="en-US" sz="2400" dirty="0" err="1" smtClean="0">
                <a:solidFill>
                  <a:schemeClr val="bg1"/>
                </a:solidFill>
              </a:rPr>
              <a:t>int</a:t>
            </a:r>
            <a:r>
              <a:rPr lang="en-US" sz="2400" dirty="0" smtClean="0">
                <a:solidFill>
                  <a:schemeClr val="bg1"/>
                </a:solidFill>
              </a:rPr>
              <a:t> </a:t>
            </a:r>
            <a:r>
              <a:rPr lang="en-US" sz="2400" dirty="0" err="1" smtClean="0">
                <a:solidFill>
                  <a:schemeClr val="bg1"/>
                </a:solidFill>
              </a:rPr>
              <a:t>total_product</a:t>
            </a:r>
            <a:r>
              <a:rPr lang="en-US" sz="2400" dirty="0" smtClean="0">
                <a:solidFill>
                  <a:schemeClr val="bg1"/>
                </a:solidFill>
              </a:rPr>
              <a:t>;</a:t>
            </a:r>
          </a:p>
          <a:p>
            <a:pPr>
              <a:spcBef>
                <a:spcPts val="0"/>
              </a:spcBef>
              <a:buNone/>
            </a:pPr>
            <a:endParaRPr lang="en-US" sz="2400" dirty="0" smtClean="0">
              <a:solidFill>
                <a:schemeClr val="bg1"/>
              </a:solidFill>
            </a:endParaRPr>
          </a:p>
          <a:p>
            <a:pPr>
              <a:spcBef>
                <a:spcPts val="0"/>
              </a:spcBef>
              <a:buNone/>
            </a:pPr>
            <a:r>
              <a:rPr lang="en-US" sz="2400" dirty="0" smtClean="0">
                <a:solidFill>
                  <a:schemeClr val="bg1"/>
                </a:solidFill>
              </a:rPr>
              <a:t>    for (</a:t>
            </a:r>
            <a:r>
              <a:rPr lang="en-US" sz="2400" dirty="0" err="1" smtClean="0">
                <a:solidFill>
                  <a:schemeClr val="bg1"/>
                </a:solidFill>
              </a:rPr>
              <a:t>odd_index</a:t>
            </a:r>
            <a:r>
              <a:rPr lang="en-US" sz="2400" dirty="0" smtClean="0">
                <a:solidFill>
                  <a:schemeClr val="bg1"/>
                </a:solidFill>
              </a:rPr>
              <a:t> = 0; </a:t>
            </a:r>
            <a:r>
              <a:rPr lang="en-US" sz="2400" dirty="0" err="1" smtClean="0">
                <a:solidFill>
                  <a:schemeClr val="bg1"/>
                </a:solidFill>
              </a:rPr>
              <a:t>odd_index</a:t>
            </a:r>
            <a:r>
              <a:rPr lang="en-US" sz="2400" dirty="0" smtClean="0">
                <a:solidFill>
                  <a:schemeClr val="bg1"/>
                </a:solidFill>
              </a:rPr>
              <a:t> &lt; 3; ++</a:t>
            </a:r>
            <a:r>
              <a:rPr lang="en-US" sz="2400" dirty="0" err="1" smtClean="0">
                <a:solidFill>
                  <a:schemeClr val="bg1"/>
                </a:solidFill>
              </a:rPr>
              <a:t>odd_index</a:t>
            </a:r>
            <a:r>
              <a:rPr lang="en-US" sz="2400" dirty="0" smtClean="0">
                <a:solidFill>
                  <a:schemeClr val="bg1"/>
                </a:solidFill>
              </a:rPr>
              <a:t>) {</a:t>
            </a:r>
          </a:p>
          <a:p>
            <a:pPr>
              <a:spcBef>
                <a:spcPts val="0"/>
              </a:spcBef>
              <a:buNone/>
            </a:pPr>
            <a:r>
              <a:rPr lang="en-US" sz="2400" dirty="0" smtClean="0">
                <a:solidFill>
                  <a:schemeClr val="bg1"/>
                </a:solidFill>
              </a:rPr>
              <a:t>        </a:t>
            </a:r>
            <a:r>
              <a:rPr lang="en-US" sz="2400" dirty="0" err="1" smtClean="0">
                <a:solidFill>
                  <a:schemeClr val="bg1"/>
                </a:solidFill>
              </a:rPr>
              <a:t>total_product</a:t>
            </a:r>
            <a:r>
              <a:rPr lang="en-US" sz="2400" dirty="0" smtClean="0">
                <a:solidFill>
                  <a:schemeClr val="bg1"/>
                </a:solidFill>
              </a:rPr>
              <a:t> = 0;</a:t>
            </a:r>
          </a:p>
          <a:p>
            <a:pPr>
              <a:spcBef>
                <a:spcPts val="0"/>
              </a:spcBef>
              <a:buNone/>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a:t>
            </a:r>
            <a:r>
              <a:rPr lang="en-US" sz="2400" dirty="0" err="1" smtClean="0">
                <a:solidFill>
                  <a:schemeClr val="bg1"/>
                </a:solidFill>
              </a:rPr>
              <a:t>odd_index</a:t>
            </a:r>
            <a:r>
              <a:rPr lang="en-US" sz="2400" dirty="0" smtClean="0">
                <a:solidFill>
                  <a:schemeClr val="bg1"/>
                </a:solidFill>
              </a:rPr>
              <a:t>: %d\n", </a:t>
            </a:r>
            <a:r>
              <a:rPr lang="en-US" sz="2400" dirty="0" err="1" smtClean="0">
                <a:solidFill>
                  <a:schemeClr val="bg1"/>
                </a:solidFill>
              </a:rPr>
              <a:t>odd_index</a:t>
            </a:r>
            <a:r>
              <a:rPr lang="en-US" sz="2400" dirty="0" smtClean="0">
                <a:solidFill>
                  <a:schemeClr val="bg1"/>
                </a:solidFill>
              </a:rPr>
              <a:t>);</a:t>
            </a:r>
          </a:p>
          <a:p>
            <a:pPr>
              <a:spcBef>
                <a:spcPts val="0"/>
              </a:spcBef>
              <a:buNone/>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a:t>
            </a:r>
            <a:r>
              <a:rPr lang="en-US" sz="2400" dirty="0" err="1" smtClean="0">
                <a:solidFill>
                  <a:schemeClr val="bg1"/>
                </a:solidFill>
              </a:rPr>
              <a:t>odd_array</a:t>
            </a:r>
            <a:r>
              <a:rPr lang="en-US" sz="2400" dirty="0" smtClean="0">
                <a:solidFill>
                  <a:schemeClr val="bg1"/>
                </a:solidFill>
              </a:rPr>
              <a:t>[</a:t>
            </a:r>
            <a:r>
              <a:rPr lang="en-US" sz="2400" dirty="0" err="1" smtClean="0">
                <a:solidFill>
                  <a:schemeClr val="bg1"/>
                </a:solidFill>
              </a:rPr>
              <a:t>odd_index</a:t>
            </a:r>
            <a:r>
              <a:rPr lang="en-US" sz="2400" dirty="0" smtClean="0">
                <a:solidFill>
                  <a:schemeClr val="bg1"/>
                </a:solidFill>
              </a:rPr>
              <a:t>]: %d\n", </a:t>
            </a:r>
            <a:r>
              <a:rPr lang="en-US" sz="2400" dirty="0" err="1" smtClean="0">
                <a:solidFill>
                  <a:schemeClr val="bg1"/>
                </a:solidFill>
              </a:rPr>
              <a:t>odd_array</a:t>
            </a:r>
            <a:r>
              <a:rPr lang="en-US" sz="2400" dirty="0" smtClean="0">
                <a:solidFill>
                  <a:schemeClr val="bg1"/>
                </a:solidFill>
              </a:rPr>
              <a:t>[</a:t>
            </a:r>
            <a:r>
              <a:rPr lang="en-US" sz="2400" dirty="0" err="1" smtClean="0">
                <a:solidFill>
                  <a:schemeClr val="bg1"/>
                </a:solidFill>
              </a:rPr>
              <a:t>odd_index</a:t>
            </a:r>
            <a:r>
              <a:rPr lang="en-US" sz="2400" dirty="0" smtClean="0">
                <a:solidFill>
                  <a:schemeClr val="bg1"/>
                </a:solidFill>
              </a:rPr>
              <a:t>]);</a:t>
            </a:r>
          </a:p>
          <a:p>
            <a:pPr>
              <a:spcBef>
                <a:spcPts val="0"/>
              </a:spcBef>
              <a:buNone/>
            </a:pPr>
            <a:r>
              <a:rPr lang="en-US" sz="2400" dirty="0" smtClean="0">
                <a:solidFill>
                  <a:schemeClr val="bg1"/>
                </a:solidFill>
              </a:rPr>
              <a:t>        for (</a:t>
            </a:r>
            <a:r>
              <a:rPr lang="en-US" sz="2400" dirty="0" err="1" smtClean="0">
                <a:solidFill>
                  <a:schemeClr val="bg1"/>
                </a:solidFill>
              </a:rPr>
              <a:t>even_index</a:t>
            </a:r>
            <a:r>
              <a:rPr lang="en-US" sz="2400" dirty="0" smtClean="0">
                <a:solidFill>
                  <a:schemeClr val="bg1"/>
                </a:solidFill>
              </a:rPr>
              <a:t> = 0; </a:t>
            </a:r>
            <a:r>
              <a:rPr lang="en-US" sz="2400" dirty="0" err="1" smtClean="0">
                <a:solidFill>
                  <a:schemeClr val="bg1"/>
                </a:solidFill>
              </a:rPr>
              <a:t>even_index</a:t>
            </a:r>
            <a:r>
              <a:rPr lang="en-US" sz="2400" dirty="0" smtClean="0">
                <a:solidFill>
                  <a:schemeClr val="bg1"/>
                </a:solidFill>
              </a:rPr>
              <a:t> &lt; 3; ++</a:t>
            </a:r>
            <a:r>
              <a:rPr lang="en-US" sz="2400" dirty="0" err="1" smtClean="0">
                <a:solidFill>
                  <a:schemeClr val="bg1"/>
                </a:solidFill>
              </a:rPr>
              <a:t>even_index</a:t>
            </a:r>
            <a:r>
              <a:rPr lang="en-US" sz="2400" dirty="0" smtClean="0">
                <a:solidFill>
                  <a:schemeClr val="bg1"/>
                </a:solidFill>
              </a:rPr>
              <a:t>) {</a:t>
            </a:r>
          </a:p>
          <a:p>
            <a:pPr>
              <a:spcBef>
                <a:spcPts val="0"/>
              </a:spcBef>
              <a:buNone/>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a:t>
            </a:r>
            <a:r>
              <a:rPr lang="en-US" sz="2400" dirty="0" err="1" smtClean="0">
                <a:solidFill>
                  <a:schemeClr val="bg1"/>
                </a:solidFill>
              </a:rPr>
              <a:t>even_index</a:t>
            </a:r>
            <a:r>
              <a:rPr lang="en-US" sz="2400" dirty="0" smtClean="0">
                <a:solidFill>
                  <a:schemeClr val="bg1"/>
                </a:solidFill>
              </a:rPr>
              <a:t>: %d\n", </a:t>
            </a:r>
            <a:r>
              <a:rPr lang="en-US" sz="2400" dirty="0" err="1" smtClean="0">
                <a:solidFill>
                  <a:schemeClr val="bg1"/>
                </a:solidFill>
              </a:rPr>
              <a:t>even_index</a:t>
            </a:r>
            <a:r>
              <a:rPr lang="en-US" sz="2400" dirty="0" smtClean="0">
                <a:solidFill>
                  <a:schemeClr val="bg1"/>
                </a:solidFill>
              </a:rPr>
              <a:t>);</a:t>
            </a:r>
          </a:p>
          <a:p>
            <a:pPr>
              <a:spcBef>
                <a:spcPts val="0"/>
              </a:spcBef>
              <a:buNone/>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a:t>
            </a:r>
            <a:r>
              <a:rPr lang="en-US" sz="2400" dirty="0" err="1" smtClean="0">
                <a:solidFill>
                  <a:schemeClr val="bg1"/>
                </a:solidFill>
              </a:rPr>
              <a:t>even_array</a:t>
            </a:r>
            <a:r>
              <a:rPr lang="en-US" sz="2400" dirty="0" smtClean="0">
                <a:solidFill>
                  <a:schemeClr val="bg1"/>
                </a:solidFill>
              </a:rPr>
              <a:t>[</a:t>
            </a:r>
            <a:r>
              <a:rPr lang="en-US" sz="2400" dirty="0" err="1" smtClean="0">
                <a:solidFill>
                  <a:schemeClr val="bg1"/>
                </a:solidFill>
              </a:rPr>
              <a:t>even_index</a:t>
            </a:r>
            <a:r>
              <a:rPr lang="en-US" sz="2400" dirty="0" smtClean="0">
                <a:solidFill>
                  <a:schemeClr val="bg1"/>
                </a:solidFill>
              </a:rPr>
              <a:t>]: %d\n", </a:t>
            </a:r>
            <a:r>
              <a:rPr lang="en-US" sz="2400" dirty="0" err="1" smtClean="0">
                <a:solidFill>
                  <a:schemeClr val="bg1"/>
                </a:solidFill>
              </a:rPr>
              <a:t>even_array</a:t>
            </a:r>
            <a:r>
              <a:rPr lang="en-US" sz="2400" dirty="0" smtClean="0">
                <a:solidFill>
                  <a:schemeClr val="bg1"/>
                </a:solidFill>
              </a:rPr>
              <a:t>[</a:t>
            </a:r>
            <a:r>
              <a:rPr lang="en-US" sz="2400" dirty="0" err="1" smtClean="0">
                <a:solidFill>
                  <a:schemeClr val="bg1"/>
                </a:solidFill>
              </a:rPr>
              <a:t>even_index</a:t>
            </a:r>
            <a:r>
              <a:rPr lang="en-US" sz="2400" dirty="0" smtClean="0">
                <a:solidFill>
                  <a:schemeClr val="bg1"/>
                </a:solidFill>
              </a:rPr>
              <a:t>]);</a:t>
            </a:r>
          </a:p>
          <a:p>
            <a:pPr>
              <a:spcBef>
                <a:spcPts val="0"/>
              </a:spcBef>
              <a:buNone/>
            </a:pPr>
            <a:r>
              <a:rPr lang="en-US" sz="2400" dirty="0" smtClean="0">
                <a:solidFill>
                  <a:schemeClr val="bg1"/>
                </a:solidFill>
              </a:rPr>
              <a:t>            </a:t>
            </a:r>
            <a:r>
              <a:rPr lang="en-US" sz="2400" dirty="0" err="1" smtClean="0">
                <a:solidFill>
                  <a:schemeClr val="bg1"/>
                </a:solidFill>
              </a:rPr>
              <a:t>total_product</a:t>
            </a:r>
            <a:r>
              <a:rPr lang="en-US" sz="2400" dirty="0" smtClean="0">
                <a:solidFill>
                  <a:schemeClr val="bg1"/>
                </a:solidFill>
              </a:rPr>
              <a:t> += </a:t>
            </a:r>
            <a:r>
              <a:rPr lang="en-US" sz="2400" dirty="0" err="1" smtClean="0">
                <a:solidFill>
                  <a:schemeClr val="bg1"/>
                </a:solidFill>
              </a:rPr>
              <a:t>odd_array</a:t>
            </a:r>
            <a:r>
              <a:rPr lang="en-US" sz="2400" dirty="0" smtClean="0">
                <a:solidFill>
                  <a:schemeClr val="bg1"/>
                </a:solidFill>
              </a:rPr>
              <a:t>[</a:t>
            </a:r>
            <a:r>
              <a:rPr lang="en-US" sz="2400" dirty="0" err="1" smtClean="0">
                <a:solidFill>
                  <a:schemeClr val="bg1"/>
                </a:solidFill>
              </a:rPr>
              <a:t>odd_index</a:t>
            </a:r>
            <a:r>
              <a:rPr lang="en-US" sz="2400" dirty="0" smtClean="0">
                <a:solidFill>
                  <a:schemeClr val="bg1"/>
                </a:solidFill>
              </a:rPr>
              <a:t>] * </a:t>
            </a:r>
            <a:r>
              <a:rPr lang="en-US" sz="2400" dirty="0" err="1" smtClean="0">
                <a:solidFill>
                  <a:schemeClr val="bg1"/>
                </a:solidFill>
              </a:rPr>
              <a:t>even_array</a:t>
            </a:r>
            <a:r>
              <a:rPr lang="en-US" sz="2400" dirty="0" smtClean="0">
                <a:solidFill>
                  <a:schemeClr val="bg1"/>
                </a:solidFill>
              </a:rPr>
              <a:t>[</a:t>
            </a:r>
            <a:r>
              <a:rPr lang="en-US" sz="2400" dirty="0" err="1" smtClean="0">
                <a:solidFill>
                  <a:schemeClr val="bg1"/>
                </a:solidFill>
              </a:rPr>
              <a:t>even_index</a:t>
            </a:r>
            <a:r>
              <a:rPr lang="en-US" sz="2400" dirty="0" smtClean="0">
                <a:solidFill>
                  <a:schemeClr val="bg1"/>
                </a:solidFill>
              </a:rPr>
              <a:t>];</a:t>
            </a:r>
          </a:p>
          <a:p>
            <a:pPr>
              <a:spcBef>
                <a:spcPts val="0"/>
              </a:spcBef>
              <a:buNone/>
            </a:pPr>
            <a:r>
              <a:rPr lang="en-US" sz="2400" dirty="0" smtClean="0">
                <a:solidFill>
                  <a:schemeClr val="bg1"/>
                </a:solidFill>
              </a:rPr>
              <a:t>        }</a:t>
            </a:r>
          </a:p>
          <a:p>
            <a:pPr>
              <a:spcBef>
                <a:spcPts val="0"/>
              </a:spcBef>
              <a:buNone/>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a:t>
            </a:r>
            <a:r>
              <a:rPr lang="en-US" sz="2400" dirty="0" err="1" smtClean="0">
                <a:solidFill>
                  <a:schemeClr val="bg1"/>
                </a:solidFill>
              </a:rPr>
              <a:t>total_product</a:t>
            </a:r>
            <a:r>
              <a:rPr lang="en-US" sz="2400" dirty="0" smtClean="0">
                <a:solidFill>
                  <a:schemeClr val="bg1"/>
                </a:solidFill>
              </a:rPr>
              <a:t>: %d\n", </a:t>
            </a:r>
            <a:r>
              <a:rPr lang="en-US" sz="2400" dirty="0" err="1" smtClean="0">
                <a:solidFill>
                  <a:schemeClr val="bg1"/>
                </a:solidFill>
              </a:rPr>
              <a:t>total_product</a:t>
            </a:r>
            <a:r>
              <a:rPr lang="en-US" sz="2400" dirty="0" smtClean="0">
                <a:solidFill>
                  <a:schemeClr val="bg1"/>
                </a:solidFill>
              </a:rPr>
              <a:t>);</a:t>
            </a:r>
          </a:p>
          <a:p>
            <a:pPr>
              <a:spcBef>
                <a:spcPts val="0"/>
              </a:spcBef>
              <a:buNone/>
            </a:pPr>
            <a:r>
              <a:rPr lang="en-US" sz="2400" dirty="0" smtClean="0">
                <a:solidFill>
                  <a:schemeClr val="bg1"/>
                </a:solidFill>
              </a:rPr>
              <a:t>    }</a:t>
            </a:r>
          </a:p>
          <a:p>
            <a:pPr>
              <a:spcBef>
                <a:spcPts val="0"/>
              </a:spcBef>
              <a:buNone/>
            </a:pPr>
            <a:endParaRPr lang="en-US" sz="2400" dirty="0" smtClean="0">
              <a:solidFill>
                <a:schemeClr val="bg1"/>
              </a:solidFill>
            </a:endParaRPr>
          </a:p>
          <a:p>
            <a:pPr>
              <a:spcBef>
                <a:spcPts val="0"/>
              </a:spcBef>
              <a:buNone/>
            </a:pPr>
            <a:r>
              <a:rPr lang="en-US" sz="2400" dirty="0" smtClean="0">
                <a:solidFill>
                  <a:schemeClr val="bg1"/>
                </a:solidFill>
              </a:rPr>
              <a:t>    return 0;</a:t>
            </a:r>
          </a:p>
          <a:p>
            <a:pPr>
              <a:spcBef>
                <a:spcPts val="0"/>
              </a:spcBef>
              <a:buNone/>
            </a:pPr>
            <a:r>
              <a:rPr lang="en-US" sz="2400" dirty="0" smtClean="0">
                <a:solidFill>
                  <a:schemeClr val="bg1"/>
                </a:solidFill>
              </a:rPr>
              <a:t>}</a:t>
            </a:r>
          </a:p>
        </p:txBody>
      </p:sp>
    </p:spTree>
    <p:extLst>
      <p:ext uri="{BB962C8B-B14F-4D97-AF65-F5344CB8AC3E}">
        <p14:creationId xmlns:p14="http://schemas.microsoft.com/office/powerpoint/2010/main" val="208039704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random number generation</a:t>
            </a:r>
            <a:endParaRPr lang="en-US" dirty="0">
              <a:solidFill>
                <a:schemeClr val="bg1"/>
              </a:solidFill>
            </a:endParaRPr>
          </a:p>
        </p:txBody>
      </p:sp>
      <p:sp>
        <p:nvSpPr>
          <p:cNvPr id="5" name="Content Placeholder 2"/>
          <p:cNvSpPr txBox="1">
            <a:spLocks/>
          </p:cNvSpPr>
          <p:nvPr/>
        </p:nvSpPr>
        <p:spPr>
          <a:xfrm>
            <a:off x="539552" y="1268760"/>
            <a:ext cx="8229600" cy="460851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generate a random number</a:t>
            </a:r>
          </a:p>
          <a:p>
            <a:pPr marL="342900" lvl="0" indent="-342900">
              <a:spcBef>
                <a:spcPct val="20000"/>
              </a:spcBef>
              <a:buFont typeface="Arial" pitchFamily="34" charset="0"/>
              <a:buChar char="•"/>
            </a:pPr>
            <a:r>
              <a:rPr lang="en-IE" sz="3200" dirty="0" smtClean="0">
                <a:solidFill>
                  <a:schemeClr val="bg1"/>
                </a:solidFill>
              </a:rPr>
              <a:t>should be seeded to make number more random</a:t>
            </a:r>
          </a:p>
          <a:p>
            <a:pPr marL="342900" lvl="0" indent="-342900">
              <a:spcBef>
                <a:spcPct val="20000"/>
              </a:spcBef>
              <a:buFont typeface="Arial" pitchFamily="34" charset="0"/>
              <a:buChar char="•"/>
            </a:pPr>
            <a:r>
              <a:rPr lang="en-IE" sz="3200" dirty="0" smtClean="0">
                <a:solidFill>
                  <a:schemeClr val="bg1"/>
                </a:solidFill>
              </a:rPr>
              <a:t>only need to seed generator once</a:t>
            </a:r>
          </a:p>
          <a:p>
            <a:pPr marL="342900" lvl="0" indent="-342900">
              <a:spcBef>
                <a:spcPct val="20000"/>
              </a:spcBef>
              <a:buFont typeface="Arial" pitchFamily="34" charset="0"/>
              <a:buChar char="•"/>
            </a:pPr>
            <a:r>
              <a:rPr lang="en-IE" sz="3200" dirty="0" smtClean="0">
                <a:solidFill>
                  <a:schemeClr val="bg1"/>
                </a:solidFill>
              </a:rPr>
              <a:t>can be constrained</a:t>
            </a:r>
          </a:p>
          <a:p>
            <a:pPr marL="342900" lvl="0" indent="-342900">
              <a:spcBef>
                <a:spcPct val="20000"/>
              </a:spcBef>
              <a:buFont typeface="Arial" pitchFamily="34" charset="0"/>
              <a:buChar char="•"/>
            </a:pPr>
            <a:r>
              <a:rPr lang="en-IE" sz="3200" dirty="0" smtClean="0">
                <a:hlinkClick r:id="rId2"/>
              </a:rPr>
              <a:t>http://www.cplusplus.com/reference/clibrary/cstdlib/rand/</a:t>
            </a:r>
            <a:endParaRPr lang="en-IE" sz="3200" dirty="0" smtClean="0">
              <a:solidFill>
                <a:schemeClr val="bg1"/>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random number generation</a:t>
            </a:r>
            <a:endParaRPr lang="en-US" dirty="0">
              <a:solidFill>
                <a:schemeClr val="bg1"/>
              </a:solidFill>
            </a:endParaRPr>
          </a:p>
        </p:txBody>
      </p:sp>
      <p:sp>
        <p:nvSpPr>
          <p:cNvPr id="6" name="Content Placeholder 2"/>
          <p:cNvSpPr txBox="1">
            <a:spLocks/>
          </p:cNvSpPr>
          <p:nvPr/>
        </p:nvSpPr>
        <p:spPr>
          <a:xfrm>
            <a:off x="251520" y="1556792"/>
            <a:ext cx="8640960" cy="2520280"/>
          </a:xfrm>
          <a:prstGeom prst="rect">
            <a:avLst/>
          </a:prstGeom>
        </p:spPr>
        <p:txBody>
          <a:bodyPr vert="horz" lIns="91440" tIns="45720" rIns="91440" bIns="45720" rtlCol="0">
            <a:normAutofit lnSpcReduction="10000"/>
          </a:bodyPr>
          <a:lstStyle/>
          <a:p>
            <a:pPr marL="342900" lvl="0" indent="-342900">
              <a:spcBef>
                <a:spcPct val="20000"/>
              </a:spcBef>
            </a:pPr>
            <a:r>
              <a:rPr lang="en-IE" sz="2800" dirty="0" err="1" smtClean="0">
                <a:solidFill>
                  <a:schemeClr val="bg1"/>
                </a:solidFill>
              </a:rPr>
              <a:t>int</a:t>
            </a:r>
            <a:r>
              <a:rPr lang="en-IE" sz="2800" dirty="0" smtClean="0">
                <a:solidFill>
                  <a:schemeClr val="bg1"/>
                </a:solidFill>
              </a:rPr>
              <a:t> v1 = rand() % 100;               // v1 in the range 0 to 99</a:t>
            </a:r>
          </a:p>
          <a:p>
            <a:pPr marL="342900" lvl="0" indent="-342900">
              <a:spcBef>
                <a:spcPct val="20000"/>
              </a:spcBef>
            </a:pPr>
            <a:r>
              <a:rPr lang="en-IE" sz="2800" dirty="0" err="1" smtClean="0">
                <a:solidFill>
                  <a:schemeClr val="bg1"/>
                </a:solidFill>
              </a:rPr>
              <a:t>int</a:t>
            </a:r>
            <a:r>
              <a:rPr lang="en-IE" sz="2800" dirty="0" smtClean="0">
                <a:solidFill>
                  <a:schemeClr val="bg1"/>
                </a:solidFill>
              </a:rPr>
              <a:t> v2 = (rand() % 100) + 1;      // v2 in the range 1 to 100</a:t>
            </a:r>
          </a:p>
          <a:p>
            <a:pPr marL="342900" lvl="0" indent="-342900">
              <a:spcBef>
                <a:spcPct val="20000"/>
              </a:spcBef>
            </a:pPr>
            <a:r>
              <a:rPr lang="en-IE" sz="2800" dirty="0" err="1" smtClean="0">
                <a:solidFill>
                  <a:schemeClr val="bg1"/>
                </a:solidFill>
              </a:rPr>
              <a:t>int</a:t>
            </a:r>
            <a:r>
              <a:rPr lang="en-IE" sz="2800" dirty="0" smtClean="0">
                <a:solidFill>
                  <a:schemeClr val="bg1"/>
                </a:solidFill>
              </a:rPr>
              <a:t> v3 = (rand() % 30) + 1985; // v3 in the range 1985-2014</a:t>
            </a:r>
          </a:p>
          <a:p>
            <a:pPr marL="342900" lvl="0" indent="-342900">
              <a:spcBef>
                <a:spcPct val="20000"/>
              </a:spcBef>
            </a:pPr>
            <a:r>
              <a:rPr lang="en-IE" sz="2800" dirty="0" smtClean="0">
                <a:solidFill>
                  <a:schemeClr val="bg1"/>
                </a:solidFill>
              </a:rPr>
              <a:t>float v4 = (float)rand()/(float)RAND_MAX; // from 0 to 1</a:t>
            </a:r>
          </a:p>
          <a:p>
            <a:pPr marL="342900" lvl="0" indent="-342900">
              <a:spcBef>
                <a:spcPct val="20000"/>
              </a:spcBef>
            </a:pPr>
            <a:r>
              <a:rPr lang="en-IE" sz="2800" dirty="0" smtClean="0">
                <a:solidFill>
                  <a:schemeClr val="bg1"/>
                </a:solidFill>
              </a:rPr>
              <a:t>// RAND_MAX is a predefined variable: 32767</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random number generation</a:t>
            </a:r>
            <a:endParaRPr lang="en-US" dirty="0">
              <a:solidFill>
                <a:schemeClr val="bg1"/>
              </a:solidFill>
            </a:endParaRPr>
          </a:p>
        </p:txBody>
      </p:sp>
      <p:sp>
        <p:nvSpPr>
          <p:cNvPr id="5" name="Content Placeholder 2"/>
          <p:cNvSpPr txBox="1">
            <a:spLocks/>
          </p:cNvSpPr>
          <p:nvPr/>
        </p:nvSpPr>
        <p:spPr>
          <a:xfrm>
            <a:off x="539552" y="1124744"/>
            <a:ext cx="8229600" cy="5733256"/>
          </a:xfrm>
          <a:prstGeom prst="rect">
            <a:avLst/>
          </a:prstGeom>
        </p:spPr>
        <p:txBody>
          <a:bodyPr vert="horz" lIns="91440" tIns="45720" rIns="91440" bIns="45720" rtlCol="0">
            <a:normAutofit fontScale="925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r>
              <a:rPr lang="en-IE" sz="3200" dirty="0" smtClean="0">
                <a:solidFill>
                  <a:srgbClr val="FF0000"/>
                </a:solidFill>
              </a:rPr>
              <a:t>#include &lt;</a:t>
            </a:r>
            <a:r>
              <a:rPr lang="en-IE" sz="3200" dirty="0" err="1" smtClean="0">
                <a:solidFill>
                  <a:srgbClr val="FF0000"/>
                </a:solidFill>
              </a:rPr>
              <a:t>time.h</a:t>
            </a:r>
            <a:r>
              <a:rPr lang="en-IE" sz="3200" dirty="0" smtClean="0">
                <a:solidFill>
                  <a:srgbClr val="FF0000"/>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rgbClr val="FF0000"/>
                </a:solidFill>
              </a:rPr>
              <a:t>srand</a:t>
            </a:r>
            <a:r>
              <a:rPr lang="en-IE" sz="3200" dirty="0" smtClean="0">
                <a:solidFill>
                  <a:srgbClr val="FF0000"/>
                </a:solidFill>
              </a:rPr>
              <a:t>(time(NULL))</a:t>
            </a:r>
            <a:r>
              <a:rPr lang="en-IE" sz="3200" dirty="0" smtClean="0">
                <a:solidFill>
                  <a:schemeClr val="bg1"/>
                </a:solidFill>
              </a:rPr>
              <a:t>; // seed the generator</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v1 = (</a:t>
            </a:r>
            <a:r>
              <a:rPr lang="en-IE" sz="3200" dirty="0" smtClean="0">
                <a:solidFill>
                  <a:srgbClr val="FF0000"/>
                </a:solidFill>
              </a:rPr>
              <a:t>rand()</a:t>
            </a:r>
            <a:r>
              <a:rPr lang="en-IE" sz="3200" dirty="0" smtClean="0">
                <a:solidFill>
                  <a:schemeClr val="bg1"/>
                </a:solidFill>
              </a:rPr>
              <a:t> % 10) + 1; // generate number</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("v1: %d", v1); // display random number</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random number generation exercise 1</a:t>
            </a:r>
            <a:endParaRPr lang="en-US" dirty="0">
              <a:solidFill>
                <a:schemeClr val="bg1"/>
              </a:solidFill>
            </a:endParaRPr>
          </a:p>
        </p:txBody>
      </p:sp>
      <p:sp>
        <p:nvSpPr>
          <p:cNvPr id="5" name="Content Placeholder 2"/>
          <p:cNvSpPr txBox="1">
            <a:spLocks/>
          </p:cNvSpPr>
          <p:nvPr/>
        </p:nvSpPr>
        <p:spPr>
          <a:xfrm>
            <a:off x="539552" y="1268760"/>
            <a:ext cx="8229600" cy="403244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Try to guess the secret integer. The secret integer should be selected randomly at the beginning of the program and should have a value from 1 to 10. Have the user guess the secret number. If the guess is too low, output “higher”. Output “lower” if their guess is too high.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Application Software</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programs built upon the system software</a:t>
            </a:r>
          </a:p>
          <a:p>
            <a:pPr lvl="1"/>
            <a:r>
              <a:rPr lang="en-IE" dirty="0" smtClean="0">
                <a:solidFill>
                  <a:schemeClr val="bg1"/>
                </a:solidFill>
              </a:rPr>
              <a:t>enterprise</a:t>
            </a:r>
          </a:p>
          <a:p>
            <a:pPr lvl="1"/>
            <a:r>
              <a:rPr lang="en-IE" dirty="0" smtClean="0">
                <a:solidFill>
                  <a:schemeClr val="bg1"/>
                </a:solidFill>
              </a:rPr>
              <a:t>accounting</a:t>
            </a:r>
          </a:p>
          <a:p>
            <a:pPr lvl="1"/>
            <a:r>
              <a:rPr lang="en-IE" dirty="0" smtClean="0">
                <a:solidFill>
                  <a:schemeClr val="bg1"/>
                </a:solidFill>
              </a:rPr>
              <a:t>office</a:t>
            </a:r>
          </a:p>
          <a:p>
            <a:pPr lvl="1"/>
            <a:r>
              <a:rPr lang="en-IE" dirty="0" smtClean="0">
                <a:solidFill>
                  <a:schemeClr val="bg1"/>
                </a:solidFill>
              </a:rPr>
              <a:t>graphics suites</a:t>
            </a:r>
          </a:p>
          <a:p>
            <a:pPr lvl="1"/>
            <a:r>
              <a:rPr lang="en-IE" dirty="0" smtClean="0">
                <a:solidFill>
                  <a:schemeClr val="bg1"/>
                </a:solidFill>
              </a:rPr>
              <a:t>media players</a:t>
            </a:r>
          </a:p>
        </p:txBody>
      </p:sp>
      <p:pic>
        <p:nvPicPr>
          <p:cNvPr id="1027" name="Picture 3"/>
          <p:cNvPicPr>
            <a:picLocks noChangeAspect="1" noChangeArrowheads="1"/>
          </p:cNvPicPr>
          <p:nvPr/>
        </p:nvPicPr>
        <p:blipFill>
          <a:blip r:embed="rId2" cstate="print"/>
          <a:srcRect/>
          <a:stretch>
            <a:fillRect/>
          </a:stretch>
        </p:blipFill>
        <p:spPr bwMode="auto">
          <a:xfrm>
            <a:off x="4932040" y="2420888"/>
            <a:ext cx="2905125" cy="3181350"/>
          </a:xfrm>
          <a:prstGeom prst="rect">
            <a:avLst/>
          </a:prstGeom>
          <a:noFill/>
          <a:ln w="9525">
            <a:noFill/>
            <a:miter lim="800000"/>
            <a:headEnd/>
            <a:tailEnd/>
          </a:ln>
        </p:spPr>
      </p:pic>
      <p:sp>
        <p:nvSpPr>
          <p:cNvPr id="6" name="Content Placeholder 2"/>
          <p:cNvSpPr txBox="1">
            <a:spLocks/>
          </p:cNvSpPr>
          <p:nvPr/>
        </p:nvSpPr>
        <p:spPr>
          <a:xfrm>
            <a:off x="4716016" y="5661248"/>
            <a:ext cx="3890392" cy="740296"/>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source: </a:t>
            </a:r>
            <a:r>
              <a:rPr kumimoji="0" lang="en-IE" sz="3200" b="0" i="0" u="none" strike="noStrike" kern="1200" cap="none" spc="0" normalizeH="0" baseline="0" noProof="0" dirty="0" err="1" smtClean="0">
                <a:ln>
                  <a:noFill/>
                </a:ln>
                <a:solidFill>
                  <a:schemeClr val="bg1"/>
                </a:solidFill>
                <a:effectLst/>
                <a:uLnTx/>
                <a:uFillTx/>
                <a:latin typeface="+mn-lt"/>
                <a:ea typeface="+mn-ea"/>
                <a:cs typeface="+mn-cs"/>
              </a:rPr>
              <a:t>webopedia</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5" name="Content Placeholder 2"/>
          <p:cNvSpPr txBox="1">
            <a:spLocks/>
          </p:cNvSpPr>
          <p:nvPr/>
        </p:nvSpPr>
        <p:spPr>
          <a:xfrm>
            <a:off x="539552" y="980728"/>
            <a:ext cx="8229600" cy="5688632"/>
          </a:xfrm>
          <a:prstGeom prst="rect">
            <a:avLst/>
          </a:prstGeom>
        </p:spPr>
        <p:txBody>
          <a:bodyPr vert="horz" lIns="91440" tIns="45720" rIns="91440" bIns="45720" rtlCol="0">
            <a:normAutofit fontScale="55000" lnSpcReduction="20000"/>
          </a:bodyPr>
          <a:lstStyle/>
          <a:p>
            <a:pPr lvl="0">
              <a:spcBef>
                <a:spcPct val="20000"/>
              </a:spcBef>
            </a:pPr>
            <a:r>
              <a:rPr lang="en-IE" sz="3200" dirty="0">
                <a:solidFill>
                  <a:schemeClr val="bg1"/>
                </a:solidFill>
              </a:rPr>
              <a:t>#include &lt;</a:t>
            </a:r>
            <a:r>
              <a:rPr lang="en-IE" sz="3200" dirty="0" err="1">
                <a:solidFill>
                  <a:schemeClr val="bg1"/>
                </a:solidFill>
              </a:rPr>
              <a:t>stdio.h</a:t>
            </a:r>
            <a:r>
              <a:rPr lang="en-IE" sz="3200" dirty="0">
                <a:solidFill>
                  <a:schemeClr val="bg1"/>
                </a:solidFill>
              </a:rPr>
              <a:t>&gt;</a:t>
            </a:r>
          </a:p>
          <a:p>
            <a:pPr lvl="0">
              <a:spcBef>
                <a:spcPct val="20000"/>
              </a:spcBef>
            </a:pPr>
            <a:r>
              <a:rPr lang="en-IE" sz="3200" dirty="0">
                <a:solidFill>
                  <a:schemeClr val="bg1"/>
                </a:solidFill>
              </a:rPr>
              <a:t>#include &lt;</a:t>
            </a:r>
            <a:r>
              <a:rPr lang="en-IE" sz="3200" dirty="0" err="1">
                <a:solidFill>
                  <a:schemeClr val="bg1"/>
                </a:solidFill>
              </a:rPr>
              <a:t>stdlib.h</a:t>
            </a:r>
            <a:r>
              <a:rPr lang="en-IE" sz="3200" dirty="0">
                <a:solidFill>
                  <a:schemeClr val="bg1"/>
                </a:solidFill>
              </a:rPr>
              <a:t>&gt;</a:t>
            </a:r>
          </a:p>
          <a:p>
            <a:pPr lvl="0">
              <a:spcBef>
                <a:spcPct val="20000"/>
              </a:spcBef>
            </a:pPr>
            <a:r>
              <a:rPr lang="en-IE" sz="3200" dirty="0">
                <a:solidFill>
                  <a:schemeClr val="bg1"/>
                </a:solidFill>
              </a:rPr>
              <a:t>#include &lt;</a:t>
            </a:r>
            <a:r>
              <a:rPr lang="en-IE" sz="3200" dirty="0" err="1">
                <a:solidFill>
                  <a:schemeClr val="bg1"/>
                </a:solidFill>
              </a:rPr>
              <a:t>time.h</a:t>
            </a:r>
            <a:r>
              <a:rPr lang="en-IE" sz="3200" dirty="0">
                <a:solidFill>
                  <a:schemeClr val="bg1"/>
                </a:solidFill>
              </a:rPr>
              <a:t>&gt;</a:t>
            </a:r>
          </a:p>
          <a:p>
            <a:pPr lvl="0">
              <a:spcBef>
                <a:spcPct val="20000"/>
              </a:spcBef>
            </a:pPr>
            <a:endParaRPr lang="en-IE" sz="3200" dirty="0">
              <a:solidFill>
                <a:schemeClr val="bg1"/>
              </a:solidFill>
            </a:endParaRPr>
          </a:p>
          <a:p>
            <a:pPr lvl="0">
              <a:spcBef>
                <a:spcPct val="20000"/>
              </a:spcBef>
            </a:pPr>
            <a:r>
              <a:rPr lang="en-IE" sz="3200" dirty="0" err="1">
                <a:solidFill>
                  <a:schemeClr val="bg1"/>
                </a:solidFill>
              </a:rPr>
              <a:t>int</a:t>
            </a:r>
            <a:r>
              <a:rPr lang="en-IE" sz="3200" dirty="0">
                <a:solidFill>
                  <a:schemeClr val="bg1"/>
                </a:solidFill>
              </a:rPr>
              <a:t> main() {</a:t>
            </a:r>
          </a:p>
          <a:p>
            <a:pPr lvl="0">
              <a:spcBef>
                <a:spcPct val="20000"/>
              </a:spcBef>
            </a:pPr>
            <a:r>
              <a:rPr lang="en-IE" sz="3200" dirty="0">
                <a:solidFill>
                  <a:schemeClr val="bg1"/>
                </a:solidFill>
              </a:rPr>
              <a:t>    </a:t>
            </a:r>
            <a:r>
              <a:rPr lang="en-IE" sz="3200" dirty="0" err="1">
                <a:solidFill>
                  <a:schemeClr val="bg1"/>
                </a:solidFill>
              </a:rPr>
              <a:t>srand</a:t>
            </a:r>
            <a:r>
              <a:rPr lang="en-IE" sz="3200" dirty="0">
                <a:solidFill>
                  <a:schemeClr val="bg1"/>
                </a:solidFill>
              </a:rPr>
              <a:t>(time(NULL)); // seed the generator</a:t>
            </a:r>
          </a:p>
          <a:p>
            <a:pPr lvl="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guess = -1;</a:t>
            </a:r>
          </a:p>
          <a:p>
            <a:pPr lvl="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secret_number</a:t>
            </a:r>
            <a:r>
              <a:rPr lang="en-IE" sz="3200" dirty="0">
                <a:solidFill>
                  <a:schemeClr val="bg1"/>
                </a:solidFill>
              </a:rPr>
              <a:t> = (rand() % 10) + 1; // generate number</a:t>
            </a:r>
          </a:p>
          <a:p>
            <a:pPr lvl="0">
              <a:spcBef>
                <a:spcPct val="20000"/>
              </a:spcBef>
            </a:pPr>
            <a:r>
              <a:rPr lang="en-IE" sz="3200" dirty="0" smtClean="0">
                <a:solidFill>
                  <a:schemeClr val="bg1"/>
                </a:solidFill>
              </a:rPr>
              <a:t>    while </a:t>
            </a:r>
            <a:r>
              <a:rPr lang="en-IE" sz="3200" dirty="0">
                <a:solidFill>
                  <a:schemeClr val="bg1"/>
                </a:solidFill>
              </a:rPr>
              <a:t>(guess != </a:t>
            </a:r>
            <a:r>
              <a:rPr lang="en-IE" sz="3200" dirty="0" err="1">
                <a:solidFill>
                  <a:schemeClr val="bg1"/>
                </a:solidFill>
              </a:rPr>
              <a:t>secret_number</a:t>
            </a:r>
            <a:r>
              <a:rPr lang="en-IE" sz="3200" dirty="0">
                <a:solidFill>
                  <a:schemeClr val="bg1"/>
                </a:solidFill>
              </a:rPr>
              <a:t>) {</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nEnter</a:t>
            </a:r>
            <a:r>
              <a:rPr lang="en-IE" sz="3200" dirty="0">
                <a:solidFill>
                  <a:schemeClr val="bg1"/>
                </a:solidFill>
              </a:rPr>
              <a:t> your guess of the secret number from 1 to 10: ");</a:t>
            </a:r>
          </a:p>
          <a:p>
            <a:pPr lvl="0">
              <a:spcBef>
                <a:spcPct val="20000"/>
              </a:spcBef>
            </a:pPr>
            <a:r>
              <a:rPr lang="en-IE" sz="3200" dirty="0">
                <a:solidFill>
                  <a:schemeClr val="bg1"/>
                </a:solidFill>
              </a:rPr>
              <a:t>        </a:t>
            </a:r>
            <a:r>
              <a:rPr lang="en-IE" sz="3200" dirty="0" err="1">
                <a:solidFill>
                  <a:schemeClr val="bg1"/>
                </a:solidFill>
              </a:rPr>
              <a:t>scanf</a:t>
            </a:r>
            <a:r>
              <a:rPr lang="en-IE" sz="3200" dirty="0">
                <a:solidFill>
                  <a:schemeClr val="bg1"/>
                </a:solidFill>
              </a:rPr>
              <a:t>("%d", &amp;guess);</a:t>
            </a:r>
          </a:p>
          <a:p>
            <a:pPr lvl="0">
              <a:spcBef>
                <a:spcPct val="20000"/>
              </a:spcBef>
            </a:pPr>
            <a:r>
              <a:rPr lang="en-IE" sz="3200" dirty="0">
                <a:solidFill>
                  <a:schemeClr val="bg1"/>
                </a:solidFill>
              </a:rPr>
              <a:t>        if (guess &gt; </a:t>
            </a:r>
            <a:r>
              <a:rPr lang="en-IE" sz="3200" dirty="0" err="1">
                <a:solidFill>
                  <a:schemeClr val="bg1"/>
                </a:solidFill>
              </a:rPr>
              <a:t>secret_number</a:t>
            </a:r>
            <a:r>
              <a:rPr lang="en-IE" sz="3200" dirty="0">
                <a:solidFill>
                  <a:schemeClr val="bg1"/>
                </a:solidFill>
              </a:rPr>
              <a:t>) {</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("Too high!");</a:t>
            </a:r>
          </a:p>
          <a:p>
            <a:pPr lvl="0">
              <a:spcBef>
                <a:spcPct val="20000"/>
              </a:spcBef>
            </a:pPr>
            <a:r>
              <a:rPr lang="en-IE" sz="3200" dirty="0">
                <a:solidFill>
                  <a:schemeClr val="bg1"/>
                </a:solidFill>
              </a:rPr>
              <a:t>        } else if (guess &lt; </a:t>
            </a:r>
            <a:r>
              <a:rPr lang="en-IE" sz="3200" dirty="0" err="1">
                <a:solidFill>
                  <a:schemeClr val="bg1"/>
                </a:solidFill>
              </a:rPr>
              <a:t>secret_number</a:t>
            </a:r>
            <a:r>
              <a:rPr lang="en-IE" sz="3200" dirty="0">
                <a:solidFill>
                  <a:schemeClr val="bg1"/>
                </a:solidFill>
              </a:rPr>
              <a:t>) {</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("Too low!");</a:t>
            </a:r>
          </a:p>
          <a:p>
            <a:pPr lvl="0">
              <a:spcBef>
                <a:spcPct val="20000"/>
              </a:spcBef>
            </a:pPr>
            <a:r>
              <a:rPr lang="en-IE" sz="3200" dirty="0">
                <a:solidFill>
                  <a:schemeClr val="bg1"/>
                </a:solidFill>
              </a:rPr>
              <a:t>        }</a:t>
            </a:r>
          </a:p>
          <a:p>
            <a:pPr lvl="0">
              <a:spcBef>
                <a:spcPct val="20000"/>
              </a:spcBef>
            </a:pPr>
            <a:r>
              <a:rPr lang="en-IE" sz="3200" dirty="0">
                <a:solidFill>
                  <a:schemeClr val="bg1"/>
                </a:solidFill>
              </a:rPr>
              <a:t>    }</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("You guessed correctly!");</a:t>
            </a:r>
          </a:p>
          <a:p>
            <a:pPr lvl="0">
              <a:spcBef>
                <a:spcPct val="20000"/>
              </a:spcBef>
            </a:pPr>
            <a:r>
              <a:rPr lang="en-IE" sz="3200" dirty="0">
                <a:solidFill>
                  <a:schemeClr val="bg1"/>
                </a:solidFill>
              </a:rPr>
              <a:t>    return 0;</a:t>
            </a:r>
          </a:p>
          <a:p>
            <a:pPr lvl="0">
              <a:spcBef>
                <a:spcPct val="20000"/>
              </a:spcBef>
            </a:pPr>
            <a:r>
              <a:rPr lang="en-IE" sz="3200" dirty="0">
                <a:solidFill>
                  <a:schemeClr val="bg1"/>
                </a:solidFill>
              </a:rPr>
              <a:t>}</a:t>
            </a:r>
          </a:p>
          <a:p>
            <a:pPr lvl="0">
              <a:spcBef>
                <a:spcPct val="20000"/>
              </a:spcBef>
            </a:pPr>
            <a:endParaRPr lang="en-IE" sz="3200" dirty="0" smtClean="0">
              <a:solidFill>
                <a:schemeClr val="bg1"/>
              </a:solidFill>
            </a:endParaRPr>
          </a:p>
        </p:txBody>
      </p:sp>
    </p:spTree>
    <p:extLst>
      <p:ext uri="{BB962C8B-B14F-4D97-AF65-F5344CB8AC3E}">
        <p14:creationId xmlns:p14="http://schemas.microsoft.com/office/powerpoint/2010/main" val="2311930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random number generation exercise 2</a:t>
            </a:r>
            <a:endParaRPr lang="en-US" dirty="0">
              <a:solidFill>
                <a:schemeClr val="bg1"/>
              </a:solidFill>
            </a:endParaRPr>
          </a:p>
        </p:txBody>
      </p:sp>
      <p:sp>
        <p:nvSpPr>
          <p:cNvPr id="5" name="Content Placeholder 2"/>
          <p:cNvSpPr txBox="1">
            <a:spLocks/>
          </p:cNvSpPr>
          <p:nvPr/>
        </p:nvSpPr>
        <p:spPr>
          <a:xfrm>
            <a:off x="539552" y="1268760"/>
            <a:ext cx="8229600" cy="403244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Populate an array with ten random numbers from 1 to 5. Take an integer from the user. Display the values in the array and inform the user whether or not that integer is present in the array.</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5" name="Content Placeholder 2"/>
          <p:cNvSpPr txBox="1">
            <a:spLocks/>
          </p:cNvSpPr>
          <p:nvPr/>
        </p:nvSpPr>
        <p:spPr>
          <a:xfrm>
            <a:off x="539552" y="188640"/>
            <a:ext cx="8229600" cy="6669360"/>
          </a:xfrm>
          <a:prstGeom prst="rect">
            <a:avLst/>
          </a:prstGeom>
        </p:spPr>
        <p:txBody>
          <a:bodyPr vert="horz" lIns="91440" tIns="45720" rIns="91440" bIns="45720" rtlCol="0">
            <a:normAutofit fontScale="40000" lnSpcReduction="20000"/>
          </a:bodyPr>
          <a:lstStyle/>
          <a:p>
            <a:pPr lvl="0">
              <a:spcBef>
                <a:spcPct val="20000"/>
              </a:spcBef>
            </a:pPr>
            <a:r>
              <a:rPr lang="en-IE" sz="3200" dirty="0">
                <a:solidFill>
                  <a:schemeClr val="bg1"/>
                </a:solidFill>
              </a:rPr>
              <a:t>#include &lt;</a:t>
            </a:r>
            <a:r>
              <a:rPr lang="en-IE" sz="3200" dirty="0" err="1">
                <a:solidFill>
                  <a:schemeClr val="bg1"/>
                </a:solidFill>
              </a:rPr>
              <a:t>stdio.h</a:t>
            </a:r>
            <a:r>
              <a:rPr lang="en-IE" sz="3200" dirty="0">
                <a:solidFill>
                  <a:schemeClr val="bg1"/>
                </a:solidFill>
              </a:rPr>
              <a:t>&gt;</a:t>
            </a:r>
          </a:p>
          <a:p>
            <a:pPr lvl="0">
              <a:spcBef>
                <a:spcPct val="20000"/>
              </a:spcBef>
            </a:pPr>
            <a:r>
              <a:rPr lang="en-IE" sz="3200" dirty="0">
                <a:solidFill>
                  <a:schemeClr val="bg1"/>
                </a:solidFill>
              </a:rPr>
              <a:t>#include &lt;</a:t>
            </a:r>
            <a:r>
              <a:rPr lang="en-IE" sz="3200" dirty="0" err="1">
                <a:solidFill>
                  <a:schemeClr val="bg1"/>
                </a:solidFill>
              </a:rPr>
              <a:t>stdlib.h</a:t>
            </a:r>
            <a:r>
              <a:rPr lang="en-IE" sz="3200" dirty="0">
                <a:solidFill>
                  <a:schemeClr val="bg1"/>
                </a:solidFill>
              </a:rPr>
              <a:t>&gt;</a:t>
            </a:r>
          </a:p>
          <a:p>
            <a:pPr lvl="0">
              <a:spcBef>
                <a:spcPct val="20000"/>
              </a:spcBef>
            </a:pPr>
            <a:r>
              <a:rPr lang="en-IE" sz="3200" dirty="0">
                <a:solidFill>
                  <a:schemeClr val="bg1"/>
                </a:solidFill>
              </a:rPr>
              <a:t>#include &lt;</a:t>
            </a:r>
            <a:r>
              <a:rPr lang="en-IE" sz="3200" dirty="0" err="1">
                <a:solidFill>
                  <a:schemeClr val="bg1"/>
                </a:solidFill>
              </a:rPr>
              <a:t>time.h</a:t>
            </a:r>
            <a:r>
              <a:rPr lang="en-IE" sz="3200" dirty="0">
                <a:solidFill>
                  <a:schemeClr val="bg1"/>
                </a:solidFill>
              </a:rPr>
              <a:t>&gt;</a:t>
            </a:r>
          </a:p>
          <a:p>
            <a:pPr lvl="0">
              <a:spcBef>
                <a:spcPct val="20000"/>
              </a:spcBef>
            </a:pPr>
            <a:r>
              <a:rPr lang="en-IE" sz="3200" dirty="0">
                <a:solidFill>
                  <a:schemeClr val="bg1"/>
                </a:solidFill>
              </a:rPr>
              <a:t>#include &lt;</a:t>
            </a:r>
            <a:r>
              <a:rPr lang="en-IE" sz="3200" dirty="0" err="1">
                <a:solidFill>
                  <a:schemeClr val="bg1"/>
                </a:solidFill>
              </a:rPr>
              <a:t>stdbool.h</a:t>
            </a:r>
            <a:r>
              <a:rPr lang="en-IE" sz="3200" dirty="0">
                <a:solidFill>
                  <a:schemeClr val="bg1"/>
                </a:solidFill>
              </a:rPr>
              <a:t>&gt;</a:t>
            </a:r>
          </a:p>
          <a:p>
            <a:pPr lvl="0">
              <a:spcBef>
                <a:spcPct val="20000"/>
              </a:spcBef>
            </a:pPr>
            <a:endParaRPr lang="en-IE" sz="3200" dirty="0">
              <a:solidFill>
                <a:schemeClr val="bg1"/>
              </a:solidFill>
            </a:endParaRPr>
          </a:p>
          <a:p>
            <a:pPr lvl="0">
              <a:spcBef>
                <a:spcPct val="20000"/>
              </a:spcBef>
            </a:pPr>
            <a:r>
              <a:rPr lang="en-IE" sz="3200" dirty="0" err="1">
                <a:solidFill>
                  <a:schemeClr val="bg1"/>
                </a:solidFill>
              </a:rPr>
              <a:t>int</a:t>
            </a:r>
            <a:r>
              <a:rPr lang="en-IE" sz="3200" dirty="0">
                <a:solidFill>
                  <a:schemeClr val="bg1"/>
                </a:solidFill>
              </a:rPr>
              <a:t> main() {</a:t>
            </a:r>
          </a:p>
          <a:p>
            <a:pPr lvl="0">
              <a:spcBef>
                <a:spcPct val="20000"/>
              </a:spcBef>
            </a:pPr>
            <a:r>
              <a:rPr lang="en-IE" sz="3200" dirty="0">
                <a:solidFill>
                  <a:schemeClr val="bg1"/>
                </a:solidFill>
              </a:rPr>
              <a:t>    </a:t>
            </a:r>
            <a:r>
              <a:rPr lang="en-IE" sz="3200" dirty="0" err="1">
                <a:solidFill>
                  <a:schemeClr val="bg1"/>
                </a:solidFill>
              </a:rPr>
              <a:t>srand</a:t>
            </a:r>
            <a:r>
              <a:rPr lang="en-IE" sz="3200" dirty="0">
                <a:solidFill>
                  <a:schemeClr val="bg1"/>
                </a:solidFill>
              </a:rPr>
              <a:t>(time(NULL)); // seed the generator</a:t>
            </a:r>
          </a:p>
          <a:p>
            <a:pPr lvl="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user_input</a:t>
            </a:r>
            <a:r>
              <a:rPr lang="en-IE" sz="3200" dirty="0">
                <a:solidFill>
                  <a:schemeClr val="bg1"/>
                </a:solidFill>
              </a:rPr>
              <a:t>;</a:t>
            </a:r>
          </a:p>
          <a:p>
            <a:pPr lvl="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num_array</a:t>
            </a:r>
            <a:r>
              <a:rPr lang="en-IE" sz="3200" dirty="0">
                <a:solidFill>
                  <a:schemeClr val="bg1"/>
                </a:solidFill>
              </a:rPr>
              <a:t>[10];</a:t>
            </a:r>
          </a:p>
          <a:p>
            <a:pPr lvl="0">
              <a:spcBef>
                <a:spcPct val="20000"/>
              </a:spcBef>
            </a:pPr>
            <a:r>
              <a:rPr lang="en-IE" sz="3200" dirty="0">
                <a:solidFill>
                  <a:schemeClr val="bg1"/>
                </a:solidFill>
              </a:rPr>
              <a:t>    bool </a:t>
            </a:r>
            <a:r>
              <a:rPr lang="en-IE" sz="3200" dirty="0" err="1">
                <a:solidFill>
                  <a:schemeClr val="bg1"/>
                </a:solidFill>
              </a:rPr>
              <a:t>found_number_in_array</a:t>
            </a:r>
            <a:r>
              <a:rPr lang="en-IE" sz="3200" dirty="0">
                <a:solidFill>
                  <a:schemeClr val="bg1"/>
                </a:solidFill>
              </a:rPr>
              <a:t> = false;</a:t>
            </a:r>
          </a:p>
          <a:p>
            <a:pPr lvl="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lvl="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10; ++</a:t>
            </a:r>
            <a:r>
              <a:rPr lang="en-IE" sz="3200" dirty="0" err="1">
                <a:solidFill>
                  <a:schemeClr val="bg1"/>
                </a:solidFill>
              </a:rPr>
              <a:t>i</a:t>
            </a:r>
            <a:r>
              <a:rPr lang="en-IE" sz="3200" dirty="0">
                <a:solidFill>
                  <a:schemeClr val="bg1"/>
                </a:solidFill>
              </a:rPr>
              <a:t>) {</a:t>
            </a:r>
          </a:p>
          <a:p>
            <a:pPr lvl="0">
              <a:spcBef>
                <a:spcPct val="20000"/>
              </a:spcBef>
            </a:pPr>
            <a:r>
              <a:rPr lang="en-IE" sz="3200" dirty="0">
                <a:solidFill>
                  <a:schemeClr val="bg1"/>
                </a:solidFill>
              </a:rPr>
              <a:t>        </a:t>
            </a:r>
            <a:r>
              <a:rPr lang="en-IE" sz="3200" dirty="0" err="1">
                <a:solidFill>
                  <a:schemeClr val="bg1"/>
                </a:solidFill>
              </a:rPr>
              <a:t>num_array</a:t>
            </a:r>
            <a:r>
              <a:rPr lang="en-IE" sz="3200" dirty="0">
                <a:solidFill>
                  <a:schemeClr val="bg1"/>
                </a:solidFill>
              </a:rPr>
              <a:t>[</a:t>
            </a:r>
            <a:r>
              <a:rPr lang="en-IE" sz="3200" dirty="0" err="1">
                <a:solidFill>
                  <a:schemeClr val="bg1"/>
                </a:solidFill>
              </a:rPr>
              <a:t>i</a:t>
            </a:r>
            <a:r>
              <a:rPr lang="en-IE" sz="3200" dirty="0">
                <a:solidFill>
                  <a:schemeClr val="bg1"/>
                </a:solidFill>
              </a:rPr>
              <a:t>] = (rand() % 5) + 1;</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("%d ", </a:t>
            </a:r>
            <a:r>
              <a:rPr lang="en-IE" sz="3200" dirty="0" err="1">
                <a:solidFill>
                  <a:schemeClr val="bg1"/>
                </a:solidFill>
              </a:rPr>
              <a:t>num_array</a:t>
            </a:r>
            <a:r>
              <a:rPr lang="en-IE" sz="3200" dirty="0">
                <a:solidFill>
                  <a:schemeClr val="bg1"/>
                </a:solidFill>
              </a:rPr>
              <a:t>[</a:t>
            </a:r>
            <a:r>
              <a:rPr lang="en-IE" sz="3200" dirty="0" err="1">
                <a:solidFill>
                  <a:schemeClr val="bg1"/>
                </a:solidFill>
              </a:rPr>
              <a:t>i</a:t>
            </a:r>
            <a:r>
              <a:rPr lang="en-IE" sz="3200" dirty="0">
                <a:solidFill>
                  <a:schemeClr val="bg1"/>
                </a:solidFill>
              </a:rPr>
              <a:t>]);</a:t>
            </a:r>
          </a:p>
          <a:p>
            <a:pPr lvl="0">
              <a:spcBef>
                <a:spcPct val="20000"/>
              </a:spcBef>
            </a:pPr>
            <a:r>
              <a:rPr lang="en-IE" sz="3200" dirty="0">
                <a:solidFill>
                  <a:schemeClr val="bg1"/>
                </a:solidFill>
              </a:rPr>
              <a:t>    }</a:t>
            </a:r>
          </a:p>
          <a:p>
            <a:pPr lvl="0">
              <a:spcBef>
                <a:spcPct val="20000"/>
              </a:spcBef>
            </a:pPr>
            <a:endParaRPr lang="en-IE" sz="3200" dirty="0">
              <a:solidFill>
                <a:schemeClr val="bg1"/>
              </a:solidFill>
            </a:endParaRPr>
          </a:p>
          <a:p>
            <a:pPr lvl="0">
              <a:spcBef>
                <a:spcPct val="20000"/>
              </a:spcBef>
            </a:pPr>
            <a:endParaRPr lang="en-IE" sz="3200" dirty="0">
              <a:solidFill>
                <a:schemeClr val="bg1"/>
              </a:solidFill>
            </a:endParaRP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nEnter</a:t>
            </a:r>
            <a:r>
              <a:rPr lang="en-IE" sz="3200" dirty="0">
                <a:solidFill>
                  <a:schemeClr val="bg1"/>
                </a:solidFill>
              </a:rPr>
              <a:t> a number you wish to check is in the array: ");</a:t>
            </a:r>
          </a:p>
          <a:p>
            <a:pPr lvl="0">
              <a:spcBef>
                <a:spcPct val="20000"/>
              </a:spcBef>
            </a:pPr>
            <a:r>
              <a:rPr lang="en-IE" sz="3200" dirty="0">
                <a:solidFill>
                  <a:schemeClr val="bg1"/>
                </a:solidFill>
              </a:rPr>
              <a:t>    </a:t>
            </a:r>
            <a:r>
              <a:rPr lang="en-IE" sz="3200" dirty="0" err="1">
                <a:solidFill>
                  <a:schemeClr val="bg1"/>
                </a:solidFill>
              </a:rPr>
              <a:t>scanf</a:t>
            </a:r>
            <a:r>
              <a:rPr lang="en-IE" sz="3200" dirty="0">
                <a:solidFill>
                  <a:schemeClr val="bg1"/>
                </a:solidFill>
              </a:rPr>
              <a:t>("%d", &amp;</a:t>
            </a:r>
            <a:r>
              <a:rPr lang="en-IE" sz="3200" dirty="0" err="1">
                <a:solidFill>
                  <a:schemeClr val="bg1"/>
                </a:solidFill>
              </a:rPr>
              <a:t>user_input</a:t>
            </a:r>
            <a:r>
              <a:rPr lang="en-IE" sz="3200" dirty="0">
                <a:solidFill>
                  <a:schemeClr val="bg1"/>
                </a:solidFill>
              </a:rPr>
              <a:t>);</a:t>
            </a:r>
          </a:p>
          <a:p>
            <a:pPr lvl="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10; ++</a:t>
            </a:r>
            <a:r>
              <a:rPr lang="en-IE" sz="3200" dirty="0" err="1">
                <a:solidFill>
                  <a:schemeClr val="bg1"/>
                </a:solidFill>
              </a:rPr>
              <a:t>i</a:t>
            </a:r>
            <a:r>
              <a:rPr lang="en-IE" sz="3200" dirty="0">
                <a:solidFill>
                  <a:schemeClr val="bg1"/>
                </a:solidFill>
              </a:rPr>
              <a:t>) {</a:t>
            </a:r>
          </a:p>
          <a:p>
            <a:pPr lvl="0">
              <a:spcBef>
                <a:spcPct val="20000"/>
              </a:spcBef>
            </a:pPr>
            <a:r>
              <a:rPr lang="en-IE" sz="3200" dirty="0">
                <a:solidFill>
                  <a:schemeClr val="bg1"/>
                </a:solidFill>
              </a:rPr>
              <a:t>        if (</a:t>
            </a:r>
            <a:r>
              <a:rPr lang="en-IE" sz="3200" dirty="0" err="1">
                <a:solidFill>
                  <a:schemeClr val="bg1"/>
                </a:solidFill>
              </a:rPr>
              <a:t>num_array</a:t>
            </a:r>
            <a:r>
              <a:rPr lang="en-IE" sz="3200" dirty="0">
                <a:solidFill>
                  <a:schemeClr val="bg1"/>
                </a:solidFill>
              </a:rPr>
              <a:t>[</a:t>
            </a:r>
            <a:r>
              <a:rPr lang="en-IE" sz="3200" dirty="0" err="1">
                <a:solidFill>
                  <a:schemeClr val="bg1"/>
                </a:solidFill>
              </a:rPr>
              <a:t>i</a:t>
            </a:r>
            <a:r>
              <a:rPr lang="en-IE" sz="3200" dirty="0">
                <a:solidFill>
                  <a:schemeClr val="bg1"/>
                </a:solidFill>
              </a:rPr>
              <a:t>] == </a:t>
            </a:r>
            <a:r>
              <a:rPr lang="en-IE" sz="3200" dirty="0" err="1">
                <a:solidFill>
                  <a:schemeClr val="bg1"/>
                </a:solidFill>
              </a:rPr>
              <a:t>user_input</a:t>
            </a:r>
            <a:r>
              <a:rPr lang="en-IE" sz="3200" dirty="0">
                <a:solidFill>
                  <a:schemeClr val="bg1"/>
                </a:solidFill>
              </a:rPr>
              <a:t>) {</a:t>
            </a:r>
          </a:p>
          <a:p>
            <a:pPr lvl="0">
              <a:spcBef>
                <a:spcPct val="20000"/>
              </a:spcBef>
            </a:pPr>
            <a:r>
              <a:rPr lang="en-IE" sz="3200" dirty="0">
                <a:solidFill>
                  <a:schemeClr val="bg1"/>
                </a:solidFill>
              </a:rPr>
              <a:t>            </a:t>
            </a:r>
            <a:r>
              <a:rPr lang="en-IE" sz="3200" dirty="0" err="1">
                <a:solidFill>
                  <a:schemeClr val="bg1"/>
                </a:solidFill>
              </a:rPr>
              <a:t>found_number_in_array</a:t>
            </a:r>
            <a:r>
              <a:rPr lang="en-IE" sz="3200" dirty="0">
                <a:solidFill>
                  <a:schemeClr val="bg1"/>
                </a:solidFill>
              </a:rPr>
              <a:t> = true;</a:t>
            </a:r>
          </a:p>
          <a:p>
            <a:pPr lvl="0">
              <a:spcBef>
                <a:spcPct val="20000"/>
              </a:spcBef>
            </a:pPr>
            <a:r>
              <a:rPr lang="en-IE" sz="3200" dirty="0">
                <a:solidFill>
                  <a:schemeClr val="bg1"/>
                </a:solidFill>
              </a:rPr>
              <a:t>        }</a:t>
            </a:r>
          </a:p>
          <a:p>
            <a:pPr lvl="0">
              <a:spcBef>
                <a:spcPct val="20000"/>
              </a:spcBef>
            </a:pPr>
            <a:r>
              <a:rPr lang="en-IE" sz="3200" dirty="0">
                <a:solidFill>
                  <a:schemeClr val="bg1"/>
                </a:solidFill>
              </a:rPr>
              <a:t>    }</a:t>
            </a:r>
          </a:p>
          <a:p>
            <a:pPr lvl="0">
              <a:spcBef>
                <a:spcPct val="20000"/>
              </a:spcBef>
            </a:pPr>
            <a:endParaRPr lang="en-IE" sz="3200" dirty="0">
              <a:solidFill>
                <a:schemeClr val="bg1"/>
              </a:solidFill>
            </a:endParaRPr>
          </a:p>
          <a:p>
            <a:pPr lvl="0">
              <a:spcBef>
                <a:spcPct val="20000"/>
              </a:spcBef>
            </a:pPr>
            <a:r>
              <a:rPr lang="en-IE" sz="3200" dirty="0">
                <a:solidFill>
                  <a:schemeClr val="bg1"/>
                </a:solidFill>
              </a:rPr>
              <a:t>    if (</a:t>
            </a:r>
            <a:r>
              <a:rPr lang="en-IE" sz="3200" dirty="0" err="1">
                <a:solidFill>
                  <a:schemeClr val="bg1"/>
                </a:solidFill>
              </a:rPr>
              <a:t>found_number_in_array</a:t>
            </a:r>
            <a:r>
              <a:rPr lang="en-IE" sz="3200" dirty="0">
                <a:solidFill>
                  <a:schemeClr val="bg1"/>
                </a:solidFill>
              </a:rPr>
              <a:t> == false) {</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("%d was not present in the array", </a:t>
            </a:r>
            <a:r>
              <a:rPr lang="en-IE" sz="3200" dirty="0" err="1">
                <a:solidFill>
                  <a:schemeClr val="bg1"/>
                </a:solidFill>
              </a:rPr>
              <a:t>user_input</a:t>
            </a:r>
            <a:r>
              <a:rPr lang="en-IE" sz="3200" dirty="0">
                <a:solidFill>
                  <a:schemeClr val="bg1"/>
                </a:solidFill>
              </a:rPr>
              <a:t>);</a:t>
            </a:r>
          </a:p>
          <a:p>
            <a:pPr lvl="0">
              <a:spcBef>
                <a:spcPct val="20000"/>
              </a:spcBef>
            </a:pPr>
            <a:r>
              <a:rPr lang="en-IE" sz="3200" dirty="0">
                <a:solidFill>
                  <a:schemeClr val="bg1"/>
                </a:solidFill>
              </a:rPr>
              <a:t>    } else {</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("%d was present in the array", </a:t>
            </a:r>
            <a:r>
              <a:rPr lang="en-IE" sz="3200" dirty="0" err="1">
                <a:solidFill>
                  <a:schemeClr val="bg1"/>
                </a:solidFill>
              </a:rPr>
              <a:t>user_input</a:t>
            </a:r>
            <a:r>
              <a:rPr lang="en-IE" sz="3200" dirty="0">
                <a:solidFill>
                  <a:schemeClr val="bg1"/>
                </a:solidFill>
              </a:rPr>
              <a:t>);</a:t>
            </a:r>
          </a:p>
          <a:p>
            <a:pPr lvl="0">
              <a:spcBef>
                <a:spcPct val="20000"/>
              </a:spcBef>
            </a:pPr>
            <a:r>
              <a:rPr lang="en-IE" sz="3200" dirty="0">
                <a:solidFill>
                  <a:schemeClr val="bg1"/>
                </a:solidFill>
              </a:rPr>
              <a:t>    }</a:t>
            </a:r>
          </a:p>
          <a:p>
            <a:pPr lvl="0">
              <a:spcBef>
                <a:spcPct val="20000"/>
              </a:spcBef>
            </a:pPr>
            <a:endParaRPr lang="en-IE" sz="3200" dirty="0">
              <a:solidFill>
                <a:schemeClr val="bg1"/>
              </a:solidFill>
            </a:endParaRPr>
          </a:p>
          <a:p>
            <a:pPr lvl="0">
              <a:spcBef>
                <a:spcPct val="20000"/>
              </a:spcBef>
            </a:pPr>
            <a:r>
              <a:rPr lang="en-IE" sz="3200" dirty="0">
                <a:solidFill>
                  <a:schemeClr val="bg1"/>
                </a:solidFill>
              </a:rPr>
              <a:t>    return 0;</a:t>
            </a:r>
          </a:p>
          <a:p>
            <a:pPr lvl="0">
              <a:spcBef>
                <a:spcPct val="20000"/>
              </a:spcBef>
            </a:pPr>
            <a:r>
              <a:rPr lang="en-IE" sz="3200" dirty="0">
                <a:solidFill>
                  <a:schemeClr val="bg1"/>
                </a:solidFill>
              </a:rPr>
              <a:t>}</a:t>
            </a:r>
          </a:p>
          <a:p>
            <a:pPr lvl="0">
              <a:spcBef>
                <a:spcPct val="20000"/>
              </a:spcBef>
            </a:pPr>
            <a:endParaRPr lang="en-IE" sz="3200" dirty="0" smtClean="0">
              <a:solidFill>
                <a:schemeClr val="bg1"/>
              </a:solidFill>
            </a:endParaRPr>
          </a:p>
        </p:txBody>
      </p:sp>
    </p:spTree>
    <p:extLst>
      <p:ext uri="{BB962C8B-B14F-4D97-AF65-F5344CB8AC3E}">
        <p14:creationId xmlns:p14="http://schemas.microsoft.com/office/powerpoint/2010/main" val="176072323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random number generation exercise 3</a:t>
            </a:r>
            <a:endParaRPr lang="en-US" dirty="0">
              <a:solidFill>
                <a:schemeClr val="bg1"/>
              </a:solidFill>
            </a:endParaRPr>
          </a:p>
        </p:txBody>
      </p:sp>
      <p:sp>
        <p:nvSpPr>
          <p:cNvPr id="5" name="Content Placeholder 2"/>
          <p:cNvSpPr txBox="1">
            <a:spLocks/>
          </p:cNvSpPr>
          <p:nvPr/>
        </p:nvSpPr>
        <p:spPr>
          <a:xfrm>
            <a:off x="539552" y="1268760"/>
            <a:ext cx="8229600" cy="403244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Populate an array with three random </a:t>
            </a:r>
            <a:r>
              <a:rPr lang="en-IE" sz="3200" dirty="0" err="1" smtClean="0">
                <a:solidFill>
                  <a:schemeClr val="bg1"/>
                </a:solidFill>
              </a:rPr>
              <a:t>booleans</a:t>
            </a:r>
            <a:r>
              <a:rPr lang="en-IE" sz="3200" dirty="0" smtClean="0">
                <a:solidFill>
                  <a:schemeClr val="bg1"/>
                </a:solidFill>
              </a:rPr>
              <a:t>. Display the values of the array. State whether or not exactly two of the </a:t>
            </a:r>
            <a:r>
              <a:rPr lang="en-IE" sz="3200" dirty="0" err="1" smtClean="0">
                <a:solidFill>
                  <a:schemeClr val="bg1"/>
                </a:solidFill>
              </a:rPr>
              <a:t>booleans</a:t>
            </a:r>
            <a:r>
              <a:rPr lang="en-IE" sz="3200" dirty="0" smtClean="0">
                <a:solidFill>
                  <a:schemeClr val="bg1"/>
                </a:solidFill>
              </a:rPr>
              <a:t> are true.</a:t>
            </a:r>
          </a:p>
          <a:p>
            <a:pPr marL="342900" lvl="0" indent="-342900">
              <a:spcBef>
                <a:spcPct val="20000"/>
              </a:spcBef>
              <a:buFont typeface="Arial" pitchFamily="34" charset="0"/>
              <a:buChar char="•"/>
            </a:pPr>
            <a:r>
              <a:rPr lang="en-IE" sz="3200" dirty="0" smtClean="0">
                <a:solidFill>
                  <a:schemeClr val="bg1"/>
                </a:solidFill>
              </a:rPr>
              <a:t>hint: a </a:t>
            </a:r>
            <a:r>
              <a:rPr lang="en-IE" sz="3200" dirty="0" err="1" smtClean="0">
                <a:solidFill>
                  <a:schemeClr val="bg1"/>
                </a:solidFill>
              </a:rPr>
              <a:t>boolean</a:t>
            </a:r>
            <a:r>
              <a:rPr lang="en-IE" sz="3200" dirty="0" smtClean="0">
                <a:solidFill>
                  <a:schemeClr val="bg1"/>
                </a:solidFill>
              </a:rPr>
              <a:t> is 0 or 1.</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random number generation exercise 4</a:t>
            </a:r>
            <a:endParaRPr lang="en-US" dirty="0">
              <a:solidFill>
                <a:schemeClr val="bg1"/>
              </a:solidFill>
            </a:endParaRPr>
          </a:p>
        </p:txBody>
      </p:sp>
      <p:sp>
        <p:nvSpPr>
          <p:cNvPr id="5" name="Content Placeholder 2"/>
          <p:cNvSpPr txBox="1">
            <a:spLocks/>
          </p:cNvSpPr>
          <p:nvPr/>
        </p:nvSpPr>
        <p:spPr>
          <a:xfrm>
            <a:off x="539552" y="1268760"/>
            <a:ext cx="8229600" cy="403244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Keep generating random numbers from 1 to 100 until the same random number has been generated twice.</a:t>
            </a:r>
          </a:p>
          <a:p>
            <a:pPr marL="342900" indent="-342900">
              <a:spcBef>
                <a:spcPct val="20000"/>
              </a:spcBef>
              <a:buFont typeface="Arial" pitchFamily="34" charset="0"/>
              <a:buChar char="•"/>
            </a:pPr>
            <a:r>
              <a:rPr lang="en-IE" sz="3200" dirty="0" smtClean="0">
                <a:solidFill>
                  <a:schemeClr val="bg1"/>
                </a:solidFill>
              </a:rPr>
              <a:t>hint: you can use two arrays - one for the random numbers and one for whether or not that number has already been generated.</a:t>
            </a:r>
          </a:p>
          <a:p>
            <a:pPr marL="342900" lvl="0" indent="-342900">
              <a:spcBef>
                <a:spcPct val="20000"/>
              </a:spcBef>
              <a:buFont typeface="Arial" pitchFamily="34" charset="0"/>
              <a:buChar char="•"/>
            </a:pPr>
            <a:endParaRPr lang="en-IE" sz="3200" dirty="0" smtClean="0">
              <a:solidFill>
                <a:schemeClr val="bg1"/>
              </a:solidFill>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random number generation exercise 5</a:t>
            </a:r>
            <a:endParaRPr lang="en-US" dirty="0">
              <a:solidFill>
                <a:schemeClr val="bg1"/>
              </a:solidFill>
            </a:endParaRPr>
          </a:p>
        </p:txBody>
      </p:sp>
      <p:sp>
        <p:nvSpPr>
          <p:cNvPr id="5" name="Content Placeholder 2"/>
          <p:cNvSpPr txBox="1">
            <a:spLocks/>
          </p:cNvSpPr>
          <p:nvPr/>
        </p:nvSpPr>
        <p:spPr>
          <a:xfrm>
            <a:off x="539552" y="1268760"/>
            <a:ext cx="8229600" cy="4032448"/>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Populate an array with ten integers. Display how many of the numbers are even and how many are odd.</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random number generation exercise 6</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Populate an array with ten random integers from 1 to 10. Output how many times each number from 1 to 10 occurs in the array e.g. “The number 1 occurs 2 times”, “The number 2 occurs 1 time”. “The number 3 does not occur.” etc.</a:t>
            </a:r>
          </a:p>
          <a:p>
            <a:pPr marL="342900" lvl="0" indent="-342900">
              <a:spcBef>
                <a:spcPct val="20000"/>
              </a:spcBef>
              <a:buFont typeface="Arial" pitchFamily="34" charset="0"/>
              <a:buChar char="•"/>
            </a:pPr>
            <a:r>
              <a:rPr lang="en-IE" sz="3200" dirty="0" smtClean="0">
                <a:solidFill>
                  <a:schemeClr val="bg1"/>
                </a:solidFill>
              </a:rPr>
              <a:t>hint: you can use two arrays - one for the random numbers and one for how many times each occurs.</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Unit 3 – Character and String Processing</a:t>
            </a:r>
            <a:endParaRPr lang="en-US" dirty="0">
              <a:solidFill>
                <a:schemeClr val="bg1"/>
              </a:solidFill>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character set</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In this case:</a:t>
            </a:r>
          </a:p>
          <a:p>
            <a:pPr marL="800100" lvl="1" indent="-342900">
              <a:spcBef>
                <a:spcPct val="20000"/>
              </a:spcBef>
              <a:buFont typeface="Arial" pitchFamily="34" charset="0"/>
              <a:buChar char="•"/>
            </a:pPr>
            <a:r>
              <a:rPr lang="en-IE" sz="3200" dirty="0" smtClean="0">
                <a:solidFill>
                  <a:schemeClr val="bg1"/>
                </a:solidFill>
              </a:rPr>
              <a:t>an encoding that maps byte long sequences of bits to symbols, including letters, numbers, punctuation and more.</a:t>
            </a:r>
          </a:p>
          <a:p>
            <a:pPr marL="342900" lvl="0" indent="-342900">
              <a:spcBef>
                <a:spcPct val="20000"/>
              </a:spcBef>
              <a:buFont typeface="Arial" pitchFamily="34" charset="0"/>
              <a:buChar char="•"/>
            </a:pPr>
            <a:r>
              <a:rPr lang="en-IE" sz="3200" dirty="0" smtClean="0">
                <a:solidFill>
                  <a:schemeClr val="bg1"/>
                </a:solidFill>
              </a:rPr>
              <a:t>life before a standard set</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US-ASCII</a:t>
            </a:r>
            <a:endParaRPr lang="en-US" dirty="0">
              <a:solidFill>
                <a:schemeClr val="bg1"/>
              </a:solidFill>
            </a:endParaRPr>
          </a:p>
        </p:txBody>
      </p:sp>
      <p:sp>
        <p:nvSpPr>
          <p:cNvPr id="4"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American Standard Code for Information Interchange</a:t>
            </a:r>
          </a:p>
          <a:p>
            <a:pPr marL="342900" lvl="0" indent="-342900">
              <a:spcBef>
                <a:spcPct val="20000"/>
              </a:spcBef>
              <a:buFont typeface="Arial" pitchFamily="34" charset="0"/>
              <a:buChar char="•"/>
            </a:pPr>
            <a:r>
              <a:rPr lang="en-IE" sz="3200" dirty="0" smtClean="0">
                <a:solidFill>
                  <a:schemeClr val="bg1"/>
                </a:solidFill>
              </a:rPr>
              <a:t>A standard character set for representing characters from the English alphabet</a:t>
            </a:r>
          </a:p>
          <a:p>
            <a:pPr marL="342900" lvl="0" indent="-342900">
              <a:spcBef>
                <a:spcPct val="20000"/>
              </a:spcBef>
              <a:buFont typeface="Arial" pitchFamily="34" charset="0"/>
              <a:buChar char="•"/>
            </a:pPr>
            <a:r>
              <a:rPr lang="en-IE" sz="3200" dirty="0" smtClean="0">
                <a:solidFill>
                  <a:schemeClr val="bg1"/>
                </a:solidFill>
              </a:rPr>
              <a:t>128 characters</a:t>
            </a:r>
          </a:p>
          <a:p>
            <a:pPr marL="342900" lvl="0" indent="-342900">
              <a:spcBef>
                <a:spcPct val="20000"/>
              </a:spcBef>
              <a:buFont typeface="Arial" pitchFamily="34" charset="0"/>
              <a:buChar char="•"/>
            </a:pPr>
            <a:r>
              <a:rPr lang="en-IE" sz="3200" dirty="0" smtClean="0">
                <a:solidFill>
                  <a:schemeClr val="bg1"/>
                </a:solidFill>
              </a:rPr>
              <a:t>1 byte – 7 bits for character – 1 for parity</a:t>
            </a:r>
          </a:p>
          <a:p>
            <a:pPr marL="342900" lvl="0" indent="-342900">
              <a:spcBef>
                <a:spcPct val="20000"/>
              </a:spcBef>
              <a:buFont typeface="Arial" pitchFamily="34" charset="0"/>
              <a:buChar char="•"/>
            </a:pPr>
            <a:endParaRPr lang="en-IE" sz="3200" dirty="0" smtClean="0">
              <a:solidFill>
                <a:schemeClr val="bg1"/>
              </a:solidFill>
            </a:endParaRPr>
          </a:p>
        </p:txBody>
      </p:sp>
    </p:spTree>
    <p:extLst>
      <p:ext uri="{BB962C8B-B14F-4D97-AF65-F5344CB8AC3E}">
        <p14:creationId xmlns:p14="http://schemas.microsoft.com/office/powerpoint/2010/main" val="124459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Uses of an Integrated Development Environment (IDE)</a:t>
            </a:r>
            <a:endParaRPr lang="en-US" dirty="0">
              <a:solidFill>
                <a:schemeClr val="bg1"/>
              </a:solidFill>
            </a:endParaRPr>
          </a:p>
        </p:txBody>
      </p:sp>
      <p:sp>
        <p:nvSpPr>
          <p:cNvPr id="3" name="Content Placeholder 2"/>
          <p:cNvSpPr>
            <a:spLocks noGrp="1"/>
          </p:cNvSpPr>
          <p:nvPr>
            <p:ph idx="1"/>
          </p:nvPr>
        </p:nvSpPr>
        <p:spPr>
          <a:xfrm>
            <a:off x="457200" y="1600200"/>
            <a:ext cx="8229600" cy="4781128"/>
          </a:xfrm>
        </p:spPr>
        <p:txBody>
          <a:bodyPr>
            <a:normAutofit/>
          </a:bodyPr>
          <a:lstStyle/>
          <a:p>
            <a:r>
              <a:rPr lang="en-IE" dirty="0" smtClean="0">
                <a:solidFill>
                  <a:schemeClr val="bg1"/>
                </a:solidFill>
              </a:rPr>
              <a:t>fast navigation</a:t>
            </a:r>
          </a:p>
          <a:p>
            <a:r>
              <a:rPr lang="en-IE" dirty="0" smtClean="0">
                <a:solidFill>
                  <a:schemeClr val="bg1"/>
                </a:solidFill>
              </a:rPr>
              <a:t>code completion</a:t>
            </a:r>
          </a:p>
          <a:p>
            <a:r>
              <a:rPr lang="en-IE" dirty="0" smtClean="0">
                <a:solidFill>
                  <a:schemeClr val="bg1"/>
                </a:solidFill>
              </a:rPr>
              <a:t>automatic code generation</a:t>
            </a:r>
          </a:p>
          <a:p>
            <a:r>
              <a:rPr lang="en-IE" dirty="0" smtClean="0">
                <a:solidFill>
                  <a:schemeClr val="bg1"/>
                </a:solidFill>
              </a:rPr>
              <a:t>quick refactoring</a:t>
            </a:r>
            <a:endParaRPr lang="en-IE" dirty="0" smtClean="0">
              <a:solidFill>
                <a:schemeClr val="bg1"/>
              </a:solidFill>
            </a:endParaRPr>
          </a:p>
          <a:p>
            <a:r>
              <a:rPr lang="en-IE" dirty="0" smtClean="0">
                <a:solidFill>
                  <a:schemeClr val="bg1"/>
                </a:solidFill>
              </a:rPr>
              <a:t>integrated debugging</a:t>
            </a:r>
          </a:p>
          <a:p>
            <a:r>
              <a:rPr lang="en-IE" dirty="0" smtClean="0">
                <a:solidFill>
                  <a:schemeClr val="bg1"/>
                </a:solidFill>
              </a:rPr>
              <a:t>class visualization</a:t>
            </a:r>
          </a:p>
          <a:p>
            <a:r>
              <a:rPr lang="en-IE" dirty="0" smtClean="0">
                <a:solidFill>
                  <a:schemeClr val="bg1"/>
                </a:solidFill>
              </a:rPr>
              <a:t>build automation tools</a:t>
            </a:r>
          </a:p>
          <a:p>
            <a:r>
              <a:rPr lang="en-IE" dirty="0" smtClean="0">
                <a:solidFill>
                  <a:schemeClr val="bg1"/>
                </a:solidFill>
              </a:rPr>
              <a:t>tell you about errors and warn you</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US-ASCII table</a:t>
            </a:r>
            <a:endParaRPr lang="en-US" dirty="0">
              <a:solidFill>
                <a:schemeClr val="bg1"/>
              </a:solidFill>
            </a:endParaRPr>
          </a:p>
        </p:txBody>
      </p:sp>
      <p:pic>
        <p:nvPicPr>
          <p:cNvPr id="5" name="Picture 2" descr="Ascii Table"/>
          <p:cNvPicPr>
            <a:picLocks noChangeAspect="1" noChangeArrowheads="1"/>
          </p:cNvPicPr>
          <p:nvPr/>
        </p:nvPicPr>
        <p:blipFill>
          <a:blip r:embed="rId2" cstate="print"/>
          <a:srcRect/>
          <a:stretch>
            <a:fillRect/>
          </a:stretch>
        </p:blipFill>
        <p:spPr bwMode="auto">
          <a:xfrm>
            <a:off x="1475656" y="1700808"/>
            <a:ext cx="6810375" cy="4648201"/>
          </a:xfrm>
          <a:prstGeom prst="rect">
            <a:avLst/>
          </a:prstGeom>
          <a:noFill/>
        </p:spPr>
      </p:pic>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US-ASCII table</a:t>
            </a:r>
            <a:endParaRPr lang="en-US" dirty="0">
              <a:solidFill>
                <a:schemeClr val="bg1"/>
              </a:solidFill>
            </a:endParaRPr>
          </a:p>
        </p:txBody>
      </p:sp>
      <p:sp>
        <p:nvSpPr>
          <p:cNvPr id="4" name="Content Placeholder 2"/>
          <p:cNvSpPr txBox="1">
            <a:spLocks/>
          </p:cNvSpPr>
          <p:nvPr/>
        </p:nvSpPr>
        <p:spPr>
          <a:xfrm>
            <a:off x="395536" y="1484784"/>
            <a:ext cx="8229600" cy="504056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ordinal set – a set with a kind of order structure applied to 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the set of months</a:t>
            </a:r>
            <a:r>
              <a:rPr lang="en-IE" sz="3200" dirty="0" smtClean="0">
                <a:solidFill>
                  <a:schemeClr val="bg1"/>
                </a:solidFill>
              </a:rPr>
              <a:t> in a year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the set of values in the ASCII table is an ordinal set because each is associated with a character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32 unprintable characters followed by 96 printable characters</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control characters</a:t>
            </a:r>
            <a:endParaRPr lang="en-US" dirty="0">
              <a:solidFill>
                <a:schemeClr val="bg1"/>
              </a:solidFill>
            </a:endParaRPr>
          </a:p>
        </p:txBody>
      </p:sp>
      <p:sp>
        <p:nvSpPr>
          <p:cNvPr id="4" name="Content Placeholder 2"/>
          <p:cNvSpPr txBox="1">
            <a:spLocks/>
          </p:cNvSpPr>
          <p:nvPr/>
        </p:nvSpPr>
        <p:spPr>
          <a:xfrm>
            <a:off x="395536" y="1340768"/>
            <a:ext cx="8229600" cy="1728192"/>
          </a:xfrm>
          <a:prstGeom prst="rect">
            <a:avLst/>
          </a:prstGeom>
        </p:spPr>
        <p:txBody>
          <a:bodyPr vert="horz" lIns="91440" tIns="45720" rIns="91440" bIns="45720" rtlCol="0">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Control characters are characters reserved for special behaviour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C </a:t>
            </a:r>
            <a:r>
              <a:rPr lang="en-IE" sz="3200" dirty="0" smtClean="0">
                <a:solidFill>
                  <a:schemeClr val="bg1"/>
                </a:solidFill>
              </a:rPr>
              <a:t>has mapped certain control characters to elements in the US-ASCII table</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4076287432"/>
              </p:ext>
            </p:extLst>
          </p:nvPr>
        </p:nvGraphicFramePr>
        <p:xfrm>
          <a:off x="2483768" y="3220184"/>
          <a:ext cx="5184576" cy="2225040"/>
        </p:xfrm>
        <a:graphic>
          <a:graphicData uri="http://schemas.openxmlformats.org/drawingml/2006/table">
            <a:tbl>
              <a:tblPr firstRow="1" bandRow="1">
                <a:tableStyleId>{073A0DAA-6AF3-43AB-8588-CEC1D06C72B9}</a:tableStyleId>
              </a:tblPr>
              <a:tblGrid>
                <a:gridCol w="1512168"/>
                <a:gridCol w="3672408"/>
              </a:tblGrid>
              <a:tr h="370840">
                <a:tc>
                  <a:txBody>
                    <a:bodyPr/>
                    <a:lstStyle/>
                    <a:p>
                      <a:r>
                        <a:rPr lang="en-IE" dirty="0" smtClean="0"/>
                        <a:t>character</a:t>
                      </a:r>
                      <a:endParaRPr lang="en-IE" dirty="0"/>
                    </a:p>
                  </a:txBody>
                  <a:tcPr/>
                </a:tc>
                <a:tc>
                  <a:txBody>
                    <a:bodyPr/>
                    <a:lstStyle/>
                    <a:p>
                      <a:r>
                        <a:rPr lang="en-IE" dirty="0" smtClean="0"/>
                        <a:t>effect</a:t>
                      </a:r>
                      <a:endParaRPr lang="en-IE" dirty="0"/>
                    </a:p>
                  </a:txBody>
                  <a:tcPr/>
                </a:tc>
              </a:tr>
              <a:tr h="370840">
                <a:tc>
                  <a:txBody>
                    <a:bodyPr/>
                    <a:lstStyle/>
                    <a:p>
                      <a:r>
                        <a:rPr lang="en-IE" dirty="0" smtClean="0"/>
                        <a:t>\n</a:t>
                      </a:r>
                      <a:endParaRPr lang="en-IE" dirty="0"/>
                    </a:p>
                  </a:txBody>
                  <a:tcPr/>
                </a:tc>
                <a:tc>
                  <a:txBody>
                    <a:bodyPr/>
                    <a:lstStyle/>
                    <a:p>
                      <a:r>
                        <a:rPr lang="en-IE" dirty="0" smtClean="0"/>
                        <a:t>line feed</a:t>
                      </a:r>
                      <a:endParaRPr lang="en-IE" dirty="0"/>
                    </a:p>
                  </a:txBody>
                  <a:tcPr/>
                </a:tc>
              </a:tr>
              <a:tr h="370840">
                <a:tc>
                  <a:txBody>
                    <a:bodyPr/>
                    <a:lstStyle/>
                    <a:p>
                      <a:r>
                        <a:rPr lang="en-IE" dirty="0" smtClean="0"/>
                        <a:t>\r</a:t>
                      </a:r>
                      <a:endParaRPr lang="en-IE" dirty="0"/>
                    </a:p>
                  </a:txBody>
                  <a:tcPr/>
                </a:tc>
                <a:tc>
                  <a:txBody>
                    <a:bodyPr/>
                    <a:lstStyle/>
                    <a:p>
                      <a:r>
                        <a:rPr lang="en-IE" dirty="0" smtClean="0"/>
                        <a:t>carriage return</a:t>
                      </a:r>
                      <a:endParaRPr lang="en-IE" dirty="0"/>
                    </a:p>
                  </a:txBody>
                  <a:tcPr/>
                </a:tc>
              </a:tr>
              <a:tr h="370840">
                <a:tc>
                  <a:txBody>
                    <a:bodyPr/>
                    <a:lstStyle/>
                    <a:p>
                      <a:r>
                        <a:rPr lang="en-IE" dirty="0" smtClean="0"/>
                        <a:t>\a</a:t>
                      </a:r>
                      <a:endParaRPr lang="en-IE" dirty="0"/>
                    </a:p>
                  </a:txBody>
                  <a:tcPr/>
                </a:tc>
                <a:tc>
                  <a:txBody>
                    <a:bodyPr/>
                    <a:lstStyle/>
                    <a:p>
                      <a:r>
                        <a:rPr lang="en-IE" dirty="0" smtClean="0"/>
                        <a:t>alert (beep) – OS specific</a:t>
                      </a:r>
                      <a:endParaRPr lang="en-IE" dirty="0"/>
                    </a:p>
                  </a:txBody>
                  <a:tcPr/>
                </a:tc>
              </a:tr>
              <a:tr h="370840">
                <a:tc>
                  <a:txBody>
                    <a:bodyPr/>
                    <a:lstStyle/>
                    <a:p>
                      <a:r>
                        <a:rPr lang="en-IE" dirty="0" smtClean="0"/>
                        <a:t>\t</a:t>
                      </a:r>
                      <a:endParaRPr lang="en-IE" dirty="0"/>
                    </a:p>
                  </a:txBody>
                  <a:tcPr/>
                </a:tc>
                <a:tc>
                  <a:txBody>
                    <a:bodyPr/>
                    <a:lstStyle/>
                    <a:p>
                      <a:r>
                        <a:rPr lang="en-IE" dirty="0" smtClean="0"/>
                        <a:t>horizontal tab</a:t>
                      </a:r>
                    </a:p>
                  </a:txBody>
                  <a:tcPr/>
                </a:tc>
              </a:tr>
              <a:tr h="370840">
                <a:tc>
                  <a:txBody>
                    <a:bodyPr/>
                    <a:lstStyle/>
                    <a:p>
                      <a:r>
                        <a:rPr lang="en-IE" dirty="0" smtClean="0"/>
                        <a:t>\0</a:t>
                      </a:r>
                      <a:endParaRPr lang="en-IE" dirty="0"/>
                    </a:p>
                  </a:txBody>
                  <a:tcPr/>
                </a:tc>
                <a:tc>
                  <a:txBody>
                    <a:bodyPr/>
                    <a:lstStyle/>
                    <a:p>
                      <a:r>
                        <a:rPr lang="en-IE" dirty="0" smtClean="0"/>
                        <a:t>null</a:t>
                      </a:r>
                    </a:p>
                  </a:txBody>
                  <a:tcPr/>
                </a:tc>
              </a:tr>
            </a:tbl>
          </a:graphicData>
        </a:graphic>
      </p:graphicFrame>
      <p:sp>
        <p:nvSpPr>
          <p:cNvPr id="6" name="Content Placeholder 2"/>
          <p:cNvSpPr txBox="1">
            <a:spLocks/>
          </p:cNvSpPr>
          <p:nvPr/>
        </p:nvSpPr>
        <p:spPr>
          <a:xfrm>
            <a:off x="467544" y="5517232"/>
            <a:ext cx="8229600" cy="1152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noProof="0" dirty="0" smtClean="0">
                <a:ln>
                  <a:noFill/>
                </a:ln>
                <a:solidFill>
                  <a:schemeClr val="bg1"/>
                </a:solidFill>
                <a:effectLst/>
                <a:uLnTx/>
                <a:uFillTx/>
                <a:latin typeface="+mn-lt"/>
                <a:ea typeface="+mn-ea"/>
                <a:cs typeface="+mn-cs"/>
              </a:rPr>
              <a:t>put them inside a </a:t>
            </a:r>
            <a:r>
              <a:rPr kumimoji="0" lang="en-IE" sz="3200" b="0" i="0" u="none" strike="noStrike" kern="1200" cap="none" spc="0" normalizeH="0" noProof="0" dirty="0" err="1" smtClean="0">
                <a:ln>
                  <a:noFill/>
                </a:ln>
                <a:solidFill>
                  <a:schemeClr val="bg1"/>
                </a:solidFill>
                <a:effectLst/>
                <a:uLnTx/>
                <a:uFillTx/>
                <a:latin typeface="+mn-lt"/>
                <a:ea typeface="+mn-ea"/>
                <a:cs typeface="+mn-cs"/>
              </a:rPr>
              <a:t>printf</a:t>
            </a:r>
            <a:r>
              <a:rPr kumimoji="0" lang="en-IE" sz="3200" b="0" i="0" u="none" strike="noStrike" kern="1200" cap="none" spc="0" normalizeH="0" noProof="0" dirty="0" smtClean="0">
                <a:ln>
                  <a:noFill/>
                </a:ln>
                <a:solidFill>
                  <a:schemeClr val="bg1"/>
                </a:solidFill>
                <a:effectLst/>
                <a:uLnTx/>
                <a:uFillTx/>
                <a:latin typeface="+mn-lt"/>
                <a:ea typeface="+mn-ea"/>
                <a:cs typeface="+mn-cs"/>
              </a:rPr>
              <a:t> function and see what happens</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extended ASCII</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ASCII later unofficially extended to non-English characters as a superset</a:t>
            </a:r>
          </a:p>
          <a:p>
            <a:pPr marL="342900" lvl="0" indent="-342900">
              <a:spcBef>
                <a:spcPct val="20000"/>
              </a:spcBef>
              <a:buFont typeface="Arial" pitchFamily="34" charset="0"/>
              <a:buChar char="•"/>
            </a:pPr>
            <a:r>
              <a:rPr lang="en-IE" sz="3200" dirty="0" smtClean="0">
                <a:solidFill>
                  <a:schemeClr val="bg1"/>
                </a:solidFill>
              </a:rPr>
              <a:t>used for glyphs such as </a:t>
            </a:r>
            <a:r>
              <a:rPr lang="en-IE" sz="3200" dirty="0" err="1" smtClean="0">
                <a:solidFill>
                  <a:schemeClr val="bg1"/>
                </a:solidFill>
              </a:rPr>
              <a:t>áéíóú</a:t>
            </a:r>
            <a:r>
              <a:rPr lang="en-IE" sz="3200" dirty="0" smtClean="0">
                <a:solidFill>
                  <a:schemeClr val="bg1"/>
                </a:solidFill>
              </a:rPr>
              <a:t>£</a:t>
            </a:r>
          </a:p>
          <a:p>
            <a:pPr marL="342900" lvl="0" indent="-342900">
              <a:spcBef>
                <a:spcPct val="20000"/>
              </a:spcBef>
              <a:buFont typeface="Arial" pitchFamily="34" charset="0"/>
              <a:buChar char="•"/>
            </a:pPr>
            <a:r>
              <a:rPr lang="en-IE" sz="3200" dirty="0" smtClean="0">
                <a:solidFill>
                  <a:schemeClr val="bg1"/>
                </a:solidFill>
              </a:rPr>
              <a:t>used the last parity bit to create 128 more characters</a:t>
            </a:r>
          </a:p>
          <a:p>
            <a:pPr marL="342900" lvl="0" indent="-342900">
              <a:spcBef>
                <a:spcPct val="20000"/>
              </a:spcBef>
              <a:buFont typeface="Arial" pitchFamily="34" charset="0"/>
              <a:buChar char="•"/>
            </a:pPr>
            <a:r>
              <a:rPr lang="en-IE" sz="3200" dirty="0" smtClean="0">
                <a:solidFill>
                  <a:schemeClr val="bg1"/>
                </a:solidFill>
              </a:rPr>
              <a:t>many different standards</a:t>
            </a:r>
          </a:p>
          <a:p>
            <a:pPr marL="342900" lvl="0" indent="-342900">
              <a:spcBef>
                <a:spcPct val="20000"/>
              </a:spcBef>
              <a:buFont typeface="Arial" pitchFamily="34" charset="0"/>
              <a:buChar char="•"/>
            </a:pPr>
            <a:r>
              <a:rPr lang="en-IE" sz="3200" dirty="0" smtClean="0">
                <a:solidFill>
                  <a:schemeClr val="bg1"/>
                </a:solidFill>
              </a:rPr>
              <a:t>ISO Latin-1</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extended ASCII</a:t>
            </a:r>
            <a:endParaRPr lang="en-US" dirty="0">
              <a:solidFill>
                <a:schemeClr val="bg1"/>
              </a:solidFill>
            </a:endParaRPr>
          </a:p>
        </p:txBody>
      </p:sp>
      <p:sp>
        <p:nvSpPr>
          <p:cNvPr id="4" name="Content Placeholder 2"/>
          <p:cNvSpPr txBox="1">
            <a:spLocks/>
          </p:cNvSpPr>
          <p:nvPr/>
        </p:nvSpPr>
        <p:spPr>
          <a:xfrm>
            <a:off x="395536" y="1484784"/>
            <a:ext cx="8229600" cy="648072"/>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display the extended character set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5" name="Content Placeholder 2"/>
          <p:cNvSpPr txBox="1">
            <a:spLocks/>
          </p:cNvSpPr>
          <p:nvPr/>
        </p:nvSpPr>
        <p:spPr>
          <a:xfrm>
            <a:off x="539552" y="2132856"/>
            <a:ext cx="8229600" cy="4032448"/>
          </a:xfrm>
          <a:prstGeom prst="rect">
            <a:avLst/>
          </a:prstGeom>
        </p:spPr>
        <p:txBody>
          <a:bodyPr vert="horz" lIns="91440" tIns="45720" rIns="91440" bIns="45720" rtlCol="0">
            <a:normAutofit fontScale="8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c;</a:t>
            </a:r>
          </a:p>
          <a:p>
            <a:pPr marL="342900" lvl="0" indent="-342900">
              <a:spcBef>
                <a:spcPct val="20000"/>
              </a:spcBef>
            </a:pPr>
            <a:r>
              <a:rPr lang="en-IE" sz="3200" dirty="0" smtClean="0">
                <a:solidFill>
                  <a:schemeClr val="bg1"/>
                </a:solidFill>
              </a:rPr>
              <a:t>    for (c = 32; c &lt;= 255; </a:t>
            </a:r>
            <a:r>
              <a:rPr lang="en-IE" sz="3200" dirty="0" err="1" smtClean="0">
                <a:solidFill>
                  <a:schemeClr val="bg1"/>
                </a:solidFill>
              </a:rPr>
              <a:t>c++</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("%c", c);</a:t>
            </a:r>
          </a:p>
          <a:p>
            <a:pPr marL="342900" lvl="0" indent="-342900">
              <a:spcBef>
                <a:spcPct val="20000"/>
              </a:spcBef>
            </a:pPr>
            <a:r>
              <a:rPr lang="en-IE" sz="3200" dirty="0" smtClean="0">
                <a:solidFill>
                  <a:schemeClr val="bg1"/>
                </a:solidFill>
              </a:rPr>
              <a:t>    }</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pic>
        <p:nvPicPr>
          <p:cNvPr id="176130" name="Picture 2"/>
          <p:cNvPicPr>
            <a:picLocks noChangeAspect="1" noChangeArrowheads="1"/>
          </p:cNvPicPr>
          <p:nvPr/>
        </p:nvPicPr>
        <p:blipFill>
          <a:blip r:embed="rId2" cstate="print"/>
          <a:srcRect/>
          <a:stretch>
            <a:fillRect/>
          </a:stretch>
        </p:blipFill>
        <p:spPr bwMode="auto">
          <a:xfrm>
            <a:off x="2411760" y="5157192"/>
            <a:ext cx="6448425" cy="1200150"/>
          </a:xfrm>
          <a:prstGeom prst="rect">
            <a:avLst/>
          </a:prstGeom>
          <a:noFill/>
          <a:ln w="9525">
            <a:noFill/>
            <a:miter lim="800000"/>
            <a:headEnd/>
            <a:tailEnd/>
          </a:ln>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char</a:t>
            </a:r>
            <a:endParaRPr lang="en-US" dirty="0">
              <a:solidFill>
                <a:schemeClr val="bg1"/>
              </a:solidFill>
            </a:endParaRPr>
          </a:p>
        </p:txBody>
      </p:sp>
      <p:sp>
        <p:nvSpPr>
          <p:cNvPr id="4" name="Content Placeholder 2"/>
          <p:cNvSpPr txBox="1">
            <a:spLocks/>
          </p:cNvSpPr>
          <p:nvPr/>
        </p:nvSpPr>
        <p:spPr>
          <a:xfrm>
            <a:off x="395536" y="1484784"/>
            <a:ext cx="8229600" cy="468052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a data type that can represent any extended ASCII character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the smallest addressable unit in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one byte in size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enclosed in single quotes: ‘x’</a:t>
            </a:r>
          </a:p>
        </p:txBody>
      </p:sp>
    </p:spTree>
    <p:extLst>
      <p:ext uri="{BB962C8B-B14F-4D97-AF65-F5344CB8AC3E}">
        <p14:creationId xmlns:p14="http://schemas.microsoft.com/office/powerpoint/2010/main" val="235038108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char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7500" lnSpcReduction="2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a:t>
            </a:r>
            <a:r>
              <a:rPr lang="en-IE" sz="3200" dirty="0" err="1">
                <a:solidFill>
                  <a:schemeClr val="bg1"/>
                </a:solidFill>
              </a:rPr>
              <a:t>lower_a</a:t>
            </a:r>
            <a:r>
              <a:rPr lang="en-IE" sz="3200" dirty="0">
                <a:solidFill>
                  <a:schemeClr val="bg1"/>
                </a:solidFill>
              </a:rPr>
              <a:t> = 'a';</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("integer value of </a:t>
            </a:r>
            <a:r>
              <a:rPr lang="en-IE" sz="3200" dirty="0" err="1">
                <a:solidFill>
                  <a:schemeClr val="bg1"/>
                </a:solidFill>
              </a:rPr>
              <a:t>lower_a</a:t>
            </a:r>
            <a:r>
              <a:rPr lang="en-IE" sz="3200" dirty="0">
                <a:solidFill>
                  <a:schemeClr val="bg1"/>
                </a:solidFill>
              </a:rPr>
              <a:t>: %d \n", </a:t>
            </a:r>
            <a:r>
              <a:rPr lang="en-IE" sz="3200" dirty="0" err="1">
                <a:solidFill>
                  <a:schemeClr val="bg1"/>
                </a:solidFill>
              </a:rPr>
              <a:t>lower_a</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("character value of </a:t>
            </a:r>
            <a:r>
              <a:rPr lang="en-IE" sz="3200" dirty="0" err="1">
                <a:solidFill>
                  <a:schemeClr val="bg1"/>
                </a:solidFill>
              </a:rPr>
              <a:t>lower_a</a:t>
            </a:r>
            <a:r>
              <a:rPr lang="en-IE" sz="3200" dirty="0">
                <a:solidFill>
                  <a:schemeClr val="bg1"/>
                </a:solidFill>
              </a:rPr>
              <a:t>: %c \n", </a:t>
            </a:r>
            <a:r>
              <a:rPr lang="en-IE" sz="3200" dirty="0" err="1">
                <a:solidFill>
                  <a:schemeClr val="bg1"/>
                </a:solidFill>
              </a:rPr>
              <a:t>lower_a</a:t>
            </a: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char </a:t>
            </a:r>
            <a:r>
              <a:rPr lang="en-IE" sz="3200" dirty="0" err="1">
                <a:solidFill>
                  <a:schemeClr val="bg1"/>
                </a:solidFill>
              </a:rPr>
              <a:t>upper_a</a:t>
            </a:r>
            <a:r>
              <a:rPr lang="en-IE" sz="3200" dirty="0">
                <a:solidFill>
                  <a:schemeClr val="bg1"/>
                </a:solidFill>
              </a:rPr>
              <a:t> = 'A';</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("integer value of </a:t>
            </a:r>
            <a:r>
              <a:rPr lang="en-IE" sz="3200" dirty="0" err="1">
                <a:solidFill>
                  <a:schemeClr val="bg1"/>
                </a:solidFill>
              </a:rPr>
              <a:t>upper_a</a:t>
            </a:r>
            <a:r>
              <a:rPr lang="en-IE" sz="3200" dirty="0">
                <a:solidFill>
                  <a:schemeClr val="bg1"/>
                </a:solidFill>
              </a:rPr>
              <a:t>: %d \n", </a:t>
            </a:r>
            <a:r>
              <a:rPr lang="en-IE" sz="3200" dirty="0" err="1">
                <a:solidFill>
                  <a:schemeClr val="bg1"/>
                </a:solidFill>
              </a:rPr>
              <a:t>upper_a</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("character value of </a:t>
            </a:r>
            <a:r>
              <a:rPr lang="en-IE" sz="3200" dirty="0" err="1">
                <a:solidFill>
                  <a:schemeClr val="bg1"/>
                </a:solidFill>
              </a:rPr>
              <a:t>upper_a</a:t>
            </a:r>
            <a:r>
              <a:rPr lang="en-IE" sz="3200" dirty="0">
                <a:solidFill>
                  <a:schemeClr val="bg1"/>
                </a:solidFill>
              </a:rPr>
              <a:t>: %c \n", </a:t>
            </a:r>
            <a:r>
              <a:rPr lang="en-IE" sz="3200" dirty="0" err="1">
                <a:solidFill>
                  <a:schemeClr val="bg1"/>
                </a:solidFill>
              </a:rPr>
              <a:t>upper_a</a:t>
            </a: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1991" y="5078685"/>
            <a:ext cx="49244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94024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char example 2</a:t>
            </a:r>
            <a:endParaRPr lang="en-US" dirty="0">
              <a:solidFill>
                <a:schemeClr val="bg1"/>
              </a:solidFill>
            </a:endParaRPr>
          </a:p>
        </p:txBody>
      </p:sp>
      <p:sp>
        <p:nvSpPr>
          <p:cNvPr id="5" name="Content Placeholder 2"/>
          <p:cNvSpPr txBox="1">
            <a:spLocks/>
          </p:cNvSpPr>
          <p:nvPr/>
        </p:nvSpPr>
        <p:spPr>
          <a:xfrm>
            <a:off x="539552" y="1340768"/>
            <a:ext cx="8229600" cy="5328592"/>
          </a:xfrm>
          <a:prstGeom prst="rect">
            <a:avLst/>
          </a:prstGeom>
        </p:spPr>
        <p:txBody>
          <a:bodyPr vert="horz" lIns="91440" tIns="45720" rIns="91440" bIns="45720" rtlCol="0">
            <a:normAutofit fontScale="62500" lnSpcReduction="20000"/>
          </a:bodyPr>
          <a:lstStyle/>
          <a:p>
            <a:pPr marL="342900" lvl="0" indent="-342900">
              <a:spcBef>
                <a:spcPct val="20000"/>
              </a:spcBef>
            </a:pPr>
            <a:r>
              <a:rPr lang="en-IE" sz="3200" dirty="0" smtClean="0">
                <a:solidFill>
                  <a:schemeClr val="bg1"/>
                </a:solidFill>
              </a:rPr>
              <a:t>// print the alphabet</a:t>
            </a:r>
          </a:p>
          <a:p>
            <a:pPr marL="342900" lvl="0" indent="-342900">
              <a:spcBef>
                <a:spcPct val="20000"/>
              </a:spcBef>
            </a:pPr>
            <a:r>
              <a:rPr lang="en-IE" sz="3200" dirty="0" err="1" smtClean="0">
                <a:solidFill>
                  <a:schemeClr val="bg1"/>
                </a:solidFill>
              </a:rPr>
              <a:t>int</a:t>
            </a:r>
            <a:r>
              <a:rPr lang="en-IE" sz="3200" dirty="0" smtClean="0">
                <a:solidFill>
                  <a:schemeClr val="bg1"/>
                </a:solidFill>
              </a:rPr>
              <a:t> </a:t>
            </a:r>
            <a:r>
              <a:rPr lang="en-IE" sz="3200" dirty="0">
                <a:solidFill>
                  <a:schemeClr val="bg1"/>
                </a:solidFill>
              </a:rPr>
              <a:t>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ascii_upper_case_alphabet_start</a:t>
            </a:r>
            <a:r>
              <a:rPr lang="en-IE" sz="3200" dirty="0">
                <a:solidFill>
                  <a:schemeClr val="bg1"/>
                </a:solidFill>
              </a:rPr>
              <a:t> = 65;</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ascii_upper_case_alphabet_end</a:t>
            </a:r>
            <a:r>
              <a:rPr lang="en-IE" sz="3200" dirty="0">
                <a:solidFill>
                  <a:schemeClr val="bg1"/>
                </a:solidFill>
              </a:rPr>
              <a:t> = 90;</a:t>
            </a:r>
          </a:p>
          <a:p>
            <a:pPr marL="342900" lvl="0" indent="-342900">
              <a:spcBef>
                <a:spcPct val="20000"/>
              </a:spcBef>
            </a:pPr>
            <a:r>
              <a:rPr lang="en-IE" sz="3200" dirty="0">
                <a:solidFill>
                  <a:schemeClr val="bg1"/>
                </a:solidFill>
              </a:rPr>
              <a:t>    char letter;</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 For loop arguments put onto separate lines</a:t>
            </a:r>
          </a:p>
          <a:p>
            <a:pPr marL="342900" lvl="0" indent="-342900">
              <a:spcBef>
                <a:spcPct val="20000"/>
              </a:spcBef>
            </a:pPr>
            <a:r>
              <a:rPr lang="en-IE" sz="3200" dirty="0">
                <a:solidFill>
                  <a:schemeClr val="bg1"/>
                </a:solidFill>
              </a:rPr>
              <a:t>    // to fit onto the slide in a readable fashion!</a:t>
            </a:r>
          </a:p>
          <a:p>
            <a:pPr marL="342900" lvl="0" indent="-342900">
              <a:spcBef>
                <a:spcPct val="20000"/>
              </a:spcBef>
            </a:pPr>
            <a:r>
              <a:rPr lang="en-IE" sz="3200" dirty="0">
                <a:solidFill>
                  <a:schemeClr val="bg1"/>
                </a:solidFill>
              </a:rPr>
              <a:t>    for (letter = </a:t>
            </a:r>
            <a:r>
              <a:rPr lang="en-IE" sz="3200" dirty="0" err="1">
                <a:solidFill>
                  <a:schemeClr val="bg1"/>
                </a:solidFill>
              </a:rPr>
              <a:t>ascii_upper_case_alphabet_start</a:t>
            </a:r>
            <a:r>
              <a:rPr lang="en-IE" sz="3200" dirty="0">
                <a:solidFill>
                  <a:schemeClr val="bg1"/>
                </a:solidFill>
              </a:rPr>
              <a:t>;</a:t>
            </a:r>
          </a:p>
          <a:p>
            <a:pPr marL="342900" lvl="0" indent="-342900">
              <a:spcBef>
                <a:spcPct val="20000"/>
              </a:spcBef>
            </a:pPr>
            <a:r>
              <a:rPr lang="en-IE" sz="3200" dirty="0">
                <a:solidFill>
                  <a:schemeClr val="bg1"/>
                </a:solidFill>
              </a:rPr>
              <a:t>         letter &lt;= </a:t>
            </a:r>
            <a:r>
              <a:rPr lang="en-IE" sz="3200" dirty="0" err="1">
                <a:solidFill>
                  <a:schemeClr val="bg1"/>
                </a:solidFill>
              </a:rPr>
              <a:t>ascii_upper_case_alphabet_end</a:t>
            </a:r>
            <a:r>
              <a:rPr lang="en-IE" sz="3200" dirty="0">
                <a:solidFill>
                  <a:schemeClr val="bg1"/>
                </a:solidFill>
              </a:rPr>
              <a:t>;</a:t>
            </a:r>
          </a:p>
          <a:p>
            <a:pPr marL="342900" lvl="0" indent="-342900">
              <a:spcBef>
                <a:spcPct val="20000"/>
              </a:spcBef>
            </a:pPr>
            <a:r>
              <a:rPr lang="en-IE" sz="3200" dirty="0">
                <a:solidFill>
                  <a:schemeClr val="bg1"/>
                </a:solidFill>
              </a:rPr>
              <a:t>         letter++)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("letter: %c \n", letter</a:t>
            </a:r>
            <a:r>
              <a:rPr lang="en-IE" sz="3200" dirty="0" smtClean="0">
                <a:solidFill>
                  <a:schemeClr val="bg1"/>
                </a:solidFill>
              </a:rPr>
              <a:t>);</a:t>
            </a:r>
            <a:endParaRPr lang="en-IE" sz="3200" dirty="0">
              <a:solidFill>
                <a:schemeClr val="bg1"/>
              </a:solidFill>
            </a:endParaRPr>
          </a:p>
          <a:p>
            <a:pPr marL="342900" lvl="0" indent="-342900">
              <a:spcBef>
                <a:spcPct val="20000"/>
              </a:spcBef>
            </a:pPr>
            <a:r>
              <a:rPr lang="en-IE" sz="3200" dirty="0">
                <a:solidFill>
                  <a:schemeClr val="bg1"/>
                </a:solidFill>
              </a:rPr>
              <a:t>    }</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628800"/>
            <a:ext cx="18002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15364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char problem 1</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Print out the following using only integers and %c: “Tom &amp; Jerry!”.</a:t>
            </a:r>
          </a:p>
          <a:p>
            <a:pPr marL="342900" lvl="0" indent="-342900">
              <a:spcBef>
                <a:spcPct val="20000"/>
              </a:spcBef>
              <a:buFont typeface="Arial" pitchFamily="34" charset="0"/>
              <a:buChar char="•"/>
            </a:pPr>
            <a:r>
              <a:rPr lang="en-IE" sz="3200" dirty="0" smtClean="0">
                <a:solidFill>
                  <a:schemeClr val="bg1"/>
                </a:solidFill>
              </a:rPr>
              <a:t>e.g</a:t>
            </a: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c%c%c%c</a:t>
            </a:r>
            <a:r>
              <a:rPr lang="en-IE" sz="3200" dirty="0">
                <a:solidFill>
                  <a:schemeClr val="bg1"/>
                </a:solidFill>
              </a:rPr>
              <a:t>", 67, 111, 108, 109);</a:t>
            </a:r>
            <a:endParaRPr lang="en-IE" sz="3200" dirty="0" smtClean="0">
              <a:solidFill>
                <a:schemeClr val="bg1"/>
              </a:solidFill>
            </a:endParaRPr>
          </a:p>
        </p:txBody>
      </p:sp>
    </p:spTree>
    <p:extLst>
      <p:ext uri="{BB962C8B-B14F-4D97-AF65-F5344CB8AC3E}">
        <p14:creationId xmlns:p14="http://schemas.microsoft.com/office/powerpoint/2010/main" val="416962599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5" name="Content Placeholder 2"/>
          <p:cNvSpPr txBox="1">
            <a:spLocks/>
          </p:cNvSpPr>
          <p:nvPr/>
        </p:nvSpPr>
        <p:spPr>
          <a:xfrm>
            <a:off x="539552" y="1340768"/>
            <a:ext cx="8229600" cy="5328592"/>
          </a:xfrm>
          <a:prstGeom prst="rect">
            <a:avLst/>
          </a:prstGeom>
        </p:spPr>
        <p:txBody>
          <a:bodyPr vert="horz" lIns="91440" tIns="45720" rIns="91440" bIns="45720" rtlCol="0">
            <a:normAutofit/>
          </a:bodyPr>
          <a:lstStyle/>
          <a:p>
            <a:pPr marL="342900" lvl="0" indent="-342900">
              <a:spcBef>
                <a:spcPct val="20000"/>
              </a:spcBef>
            </a:pPr>
            <a:r>
              <a:rPr lang="en-IE" sz="3200" dirty="0" err="1" smtClean="0">
                <a:solidFill>
                  <a:schemeClr val="bg1"/>
                </a:solidFill>
              </a:rPr>
              <a:t>int</a:t>
            </a:r>
            <a:r>
              <a:rPr lang="en-IE" sz="3200" dirty="0" smtClean="0">
                <a:solidFill>
                  <a:schemeClr val="bg1"/>
                </a:solidFill>
              </a:rPr>
              <a:t> </a:t>
            </a:r>
            <a:r>
              <a:rPr lang="en-IE" sz="3200" dirty="0">
                <a:solidFill>
                  <a:schemeClr val="bg1"/>
                </a:solidFill>
              </a:rPr>
              <a:t>main()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c%c%c%c%c%c%c%c%c%c%c%c</a:t>
            </a:r>
            <a:r>
              <a:rPr lang="en-IE" sz="3200" dirty="0">
                <a:solidFill>
                  <a:schemeClr val="bg1"/>
                </a:solidFill>
              </a:rPr>
              <a:t>", 84, 111, 109, 32, 38, 32, 74, 101, 114, 114, 121, 33);</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711449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Integrated Development Environment (IDE) with a compiler</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971600" y="2564904"/>
            <a:ext cx="7012822" cy="4062304"/>
          </a:xfrm>
          <a:prstGeom prst="rect">
            <a:avLst/>
          </a:prstGeom>
          <a:noFill/>
          <a:ln w="9525">
            <a:noFill/>
            <a:miter lim="800000"/>
            <a:headEnd/>
            <a:tailEnd/>
          </a:ln>
        </p:spPr>
      </p:pic>
      <p:sp>
        <p:nvSpPr>
          <p:cNvPr id="6" name="TextBox 5"/>
          <p:cNvSpPr txBox="1"/>
          <p:nvPr/>
        </p:nvSpPr>
        <p:spPr>
          <a:xfrm>
            <a:off x="323528" y="1412776"/>
            <a:ext cx="6870663" cy="954107"/>
          </a:xfrm>
          <a:prstGeom prst="rect">
            <a:avLst/>
          </a:prstGeom>
          <a:noFill/>
        </p:spPr>
        <p:txBody>
          <a:bodyPr wrap="none" rtlCol="0">
            <a:spAutoFit/>
          </a:bodyPr>
          <a:lstStyle/>
          <a:p>
            <a:pPr>
              <a:buFont typeface="Arial" pitchFamily="34" charset="0"/>
              <a:buChar char="•"/>
            </a:pPr>
            <a:r>
              <a:rPr lang="en-IE" sz="2800" dirty="0" smtClean="0">
                <a:solidFill>
                  <a:schemeClr val="bg1"/>
                </a:solidFill>
              </a:rPr>
              <a:t> programming language to machine language</a:t>
            </a:r>
          </a:p>
          <a:p>
            <a:pPr lvl="1"/>
            <a:r>
              <a:rPr lang="en-IE" sz="2800" dirty="0" smtClean="0">
                <a:solidFill>
                  <a:schemeClr val="bg1"/>
                </a:solidFill>
              </a:rPr>
              <a:t>- source code to object code</a:t>
            </a:r>
            <a:endParaRPr lang="en-US" sz="2800" dirty="0">
              <a:solidFill>
                <a:schemeClr val="bg1"/>
              </a:solidFill>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char problem 2</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that takes a letter between ‘A’ and ‘F’. If the letter is any from ‘A’ to ‘D’, print “You passed.”. If it’s ‘F’, print ‘You failed’.</a:t>
            </a:r>
          </a:p>
        </p:txBody>
      </p:sp>
    </p:spTree>
    <p:extLst>
      <p:ext uri="{BB962C8B-B14F-4D97-AF65-F5344CB8AC3E}">
        <p14:creationId xmlns:p14="http://schemas.microsoft.com/office/powerpoint/2010/main" val="256756920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5" name="Content Placeholder 2"/>
          <p:cNvSpPr txBox="1">
            <a:spLocks/>
          </p:cNvSpPr>
          <p:nvPr/>
        </p:nvSpPr>
        <p:spPr>
          <a:xfrm>
            <a:off x="539552" y="1340768"/>
            <a:ext cx="8229600" cy="5328592"/>
          </a:xfrm>
          <a:prstGeom prst="rect">
            <a:avLst/>
          </a:prstGeom>
        </p:spPr>
        <p:txBody>
          <a:bodyPr vert="horz" lIns="91440" tIns="45720" rIns="91440" bIns="45720" rtlCol="0">
            <a:normAutofit fontScale="85000" lnSpcReduction="2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grade;</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("Enter grade: ");</a:t>
            </a:r>
          </a:p>
          <a:p>
            <a:pPr marL="342900" lvl="0" indent="-342900">
              <a:spcBef>
                <a:spcPct val="20000"/>
              </a:spcBef>
            </a:pPr>
            <a:r>
              <a:rPr lang="en-IE" sz="3200" dirty="0">
                <a:solidFill>
                  <a:schemeClr val="bg1"/>
                </a:solidFill>
              </a:rPr>
              <a:t>    </a:t>
            </a:r>
            <a:r>
              <a:rPr lang="en-IE" sz="3200" dirty="0" err="1">
                <a:solidFill>
                  <a:schemeClr val="bg1"/>
                </a:solidFill>
              </a:rPr>
              <a:t>scanf</a:t>
            </a:r>
            <a:r>
              <a:rPr lang="en-IE" sz="3200" dirty="0">
                <a:solidFill>
                  <a:schemeClr val="bg1"/>
                </a:solidFill>
              </a:rPr>
              <a:t>("%c", &amp;grade);</a:t>
            </a:r>
          </a:p>
          <a:p>
            <a:pPr marL="342900" lvl="0" indent="-342900">
              <a:spcBef>
                <a:spcPct val="20000"/>
              </a:spcBef>
            </a:pPr>
            <a:r>
              <a:rPr lang="en-IE" sz="3200" dirty="0">
                <a:solidFill>
                  <a:schemeClr val="bg1"/>
                </a:solidFill>
              </a:rPr>
              <a:t>    if (grade &gt;= 'A' &amp;&amp; grade &lt;= 'D')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nYou</a:t>
            </a:r>
            <a:r>
              <a:rPr lang="en-IE" sz="3200" dirty="0">
                <a:solidFill>
                  <a:schemeClr val="bg1"/>
                </a:solidFill>
              </a:rPr>
              <a:t> passed.");</a:t>
            </a:r>
          </a:p>
          <a:p>
            <a:pPr marL="342900" lvl="0" indent="-342900">
              <a:spcBef>
                <a:spcPct val="20000"/>
              </a:spcBef>
            </a:pPr>
            <a:r>
              <a:rPr lang="en-IE" sz="3200" dirty="0">
                <a:solidFill>
                  <a:schemeClr val="bg1"/>
                </a:solidFill>
              </a:rPr>
              <a:t>    } else if (grade == 'F')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nYou</a:t>
            </a:r>
            <a:r>
              <a:rPr lang="en-IE" sz="3200" dirty="0">
                <a:solidFill>
                  <a:schemeClr val="bg1"/>
                </a:solidFill>
              </a:rPr>
              <a:t> failed.");</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endParaRPr lang="en-IE" sz="3200" dirty="0" smtClean="0">
              <a:solidFill>
                <a:schemeClr val="bg1"/>
              </a:solidFill>
            </a:endParaRPr>
          </a:p>
        </p:txBody>
      </p:sp>
    </p:spTree>
    <p:extLst>
      <p:ext uri="{BB962C8B-B14F-4D97-AF65-F5344CB8AC3E}">
        <p14:creationId xmlns:p14="http://schemas.microsoft.com/office/powerpoint/2010/main" val="201082376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char problem 3</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211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convert an uppercase letter to lowercase and display it. Do not use the standard library functions.</a:t>
            </a:r>
          </a:p>
          <a:p>
            <a:pPr marL="342900" indent="-342900">
              <a:spcBef>
                <a:spcPct val="20000"/>
              </a:spcBef>
              <a:buFont typeface="Arial" pitchFamily="34" charset="0"/>
              <a:buChar char="•"/>
            </a:pPr>
            <a:r>
              <a:rPr lang="en-IE" sz="3200" dirty="0" smtClean="0">
                <a:solidFill>
                  <a:schemeClr val="bg1"/>
                </a:solidFill>
              </a:rPr>
              <a:t>Hint</a:t>
            </a:r>
            <a:r>
              <a:rPr lang="en-IE" sz="3200" dirty="0">
                <a:solidFill>
                  <a:schemeClr val="bg1"/>
                </a:solidFill>
              </a:rPr>
              <a:t>: The characters are just numbers </a:t>
            </a:r>
            <a:r>
              <a:rPr lang="en-IE" sz="3200" dirty="0" smtClean="0">
                <a:solidFill>
                  <a:schemeClr val="bg1"/>
                </a:solidFill>
              </a:rPr>
              <a:t>interpreted </a:t>
            </a:r>
            <a:r>
              <a:rPr lang="en-IE" sz="3200" dirty="0">
                <a:solidFill>
                  <a:schemeClr val="bg1"/>
                </a:solidFill>
              </a:rPr>
              <a:t>by the ASCII table.</a:t>
            </a:r>
          </a:p>
          <a:p>
            <a:pPr marL="342900" lvl="0" indent="-342900">
              <a:spcBef>
                <a:spcPct val="20000"/>
              </a:spcBef>
              <a:buFont typeface="Arial" pitchFamily="34" charset="0"/>
              <a:buChar char="•"/>
            </a:pPr>
            <a:endParaRPr lang="en-IE" sz="3200" dirty="0">
              <a:solidFill>
                <a:schemeClr val="bg1"/>
              </a:solidFill>
            </a:endParaRPr>
          </a:p>
        </p:txBody>
      </p:sp>
    </p:spTree>
    <p:extLst>
      <p:ext uri="{BB962C8B-B14F-4D97-AF65-F5344CB8AC3E}">
        <p14:creationId xmlns:p14="http://schemas.microsoft.com/office/powerpoint/2010/main" val="371545273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5" name="Content Placeholder 2"/>
          <p:cNvSpPr txBox="1">
            <a:spLocks/>
          </p:cNvSpPr>
          <p:nvPr/>
        </p:nvSpPr>
        <p:spPr>
          <a:xfrm>
            <a:off x="539552" y="1340768"/>
            <a:ext cx="8229600" cy="5328592"/>
          </a:xfrm>
          <a:prstGeom prst="rect">
            <a:avLst/>
          </a:prstGeom>
        </p:spPr>
        <p:txBody>
          <a:bodyPr vert="horz" lIns="91440" tIns="45720" rIns="91440" bIns="45720" rtlCol="0">
            <a:normAutofit/>
          </a:bodyPr>
          <a:lstStyle/>
          <a:p>
            <a:pPr marL="342900" lvl="0" indent="-342900">
              <a:spcBef>
                <a:spcPct val="20000"/>
              </a:spcBef>
            </a:pPr>
            <a:r>
              <a:rPr lang="en-IE" sz="3200" dirty="0" err="1" smtClean="0">
                <a:solidFill>
                  <a:schemeClr val="bg1"/>
                </a:solidFill>
              </a:rPr>
              <a:t>int</a:t>
            </a:r>
            <a:r>
              <a:rPr lang="en-IE" sz="3200" dirty="0" smtClean="0">
                <a:solidFill>
                  <a:schemeClr val="bg1"/>
                </a:solidFill>
              </a:rPr>
              <a:t> </a:t>
            </a:r>
            <a:r>
              <a:rPr lang="en-IE" sz="3200" dirty="0">
                <a:solidFill>
                  <a:schemeClr val="bg1"/>
                </a:solidFill>
              </a:rPr>
              <a:t>main() {</a:t>
            </a:r>
          </a:p>
          <a:p>
            <a:pPr marL="342900" lvl="0" indent="-342900">
              <a:spcBef>
                <a:spcPct val="20000"/>
              </a:spcBef>
            </a:pPr>
            <a:r>
              <a:rPr lang="en-IE" sz="3200" dirty="0">
                <a:solidFill>
                  <a:schemeClr val="bg1"/>
                </a:solidFill>
              </a:rPr>
              <a:t>    char uppercase = 'A';</a:t>
            </a:r>
          </a:p>
          <a:p>
            <a:pPr marL="342900" lvl="0" indent="-342900">
              <a:spcBef>
                <a:spcPct val="20000"/>
              </a:spcBef>
            </a:pPr>
            <a:r>
              <a:rPr lang="en-IE" sz="3200" dirty="0">
                <a:solidFill>
                  <a:schemeClr val="bg1"/>
                </a:solidFill>
              </a:rPr>
              <a:t>    char lowercase = uppercase + 32;</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("Upper case: %c \n", uppercase);</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("Lower case: %c", lowercase);</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411684330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drawing graphical shapes</a:t>
            </a:r>
            <a:endParaRPr lang="en-US" dirty="0">
              <a:solidFill>
                <a:schemeClr val="bg1"/>
              </a:solidFill>
            </a:endParaRPr>
          </a:p>
        </p:txBody>
      </p:sp>
      <p:sp>
        <p:nvSpPr>
          <p:cNvPr id="5" name="Content Placeholder 2"/>
          <p:cNvSpPr txBox="1">
            <a:spLocks/>
          </p:cNvSpPr>
          <p:nvPr/>
        </p:nvSpPr>
        <p:spPr>
          <a:xfrm>
            <a:off x="539552" y="1340768"/>
            <a:ext cx="8229600" cy="5328592"/>
          </a:xfrm>
          <a:prstGeom prst="rect">
            <a:avLst/>
          </a:prstGeom>
        </p:spPr>
        <p:txBody>
          <a:bodyPr vert="horz" lIns="91440" tIns="45720" rIns="91440" bIns="45720" rtlCol="0">
            <a:normAutofit lnSpcReduction="10000"/>
          </a:bodyPr>
          <a:lstStyle/>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c%c%c%c%c%c%c%c</a:t>
            </a:r>
            <a:r>
              <a:rPr lang="en-IE" sz="3200" dirty="0">
                <a:solidFill>
                  <a:schemeClr val="bg1"/>
                </a:solidFill>
              </a:rPr>
              <a:t>", 201, 205, 205, 205, 205, 205, 205, 187);</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n%c</a:t>
            </a:r>
            <a:r>
              <a:rPr lang="en-IE" sz="3200" dirty="0">
                <a:solidFill>
                  <a:schemeClr val="bg1"/>
                </a:solidFill>
              </a:rPr>
              <a:t>", 186); // side bar beside 'H'</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("Hello!");</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("%c", 186);</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a:t>
            </a:r>
            <a:r>
              <a:rPr lang="en-IE" sz="3200" dirty="0" err="1">
                <a:solidFill>
                  <a:schemeClr val="bg1"/>
                </a:solidFill>
              </a:rPr>
              <a:t>n%c%c%c%c%c%c%c%c</a:t>
            </a:r>
            <a:r>
              <a:rPr lang="en-IE" sz="3200" dirty="0">
                <a:solidFill>
                  <a:schemeClr val="bg1"/>
                </a:solidFill>
              </a:rPr>
              <a:t>", 200, 205, 205, 205, 205, 205, 205, 188);</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endParaRPr lang="en-IE" sz="3200" dirty="0" smtClean="0">
              <a:solidFill>
                <a:schemeClr val="bg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423991"/>
            <a:ext cx="446722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62876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character relational operators</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&lt;, &lt;=, ==, &gt;, &gt;=, !=</a:t>
            </a:r>
          </a:p>
          <a:p>
            <a:pPr marL="800100" lvl="1" indent="-342900">
              <a:spcBef>
                <a:spcPct val="20000"/>
              </a:spcBef>
              <a:buFont typeface="Arial" pitchFamily="34" charset="0"/>
              <a:buChar char="•"/>
            </a:pPr>
            <a:r>
              <a:rPr lang="en-IE" sz="3200" dirty="0" smtClean="0">
                <a:solidFill>
                  <a:schemeClr val="bg1"/>
                </a:solidFill>
              </a:rPr>
              <a:t>all compare against the character ASCII number</a:t>
            </a:r>
          </a:p>
        </p:txBody>
      </p:sp>
    </p:spTree>
    <p:extLst>
      <p:ext uri="{BB962C8B-B14F-4D97-AF65-F5344CB8AC3E}">
        <p14:creationId xmlns:p14="http://schemas.microsoft.com/office/powerpoint/2010/main" val="154400810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string definition</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“A </a:t>
            </a:r>
            <a:r>
              <a:rPr lang="en-IE" sz="3200" dirty="0">
                <a:solidFill>
                  <a:schemeClr val="bg1"/>
                </a:solidFill>
              </a:rPr>
              <a:t>sequence of data values, usually bytes, which usually stand for characters (a </a:t>
            </a:r>
            <a:r>
              <a:rPr lang="en-IE" sz="3200" dirty="0" smtClean="0">
                <a:solidFill>
                  <a:schemeClr val="bg1"/>
                </a:solidFill>
              </a:rPr>
              <a:t>‘character string’). </a:t>
            </a:r>
            <a:r>
              <a:rPr lang="en-IE" sz="3200" dirty="0">
                <a:solidFill>
                  <a:schemeClr val="bg1"/>
                </a:solidFill>
              </a:rPr>
              <a:t>The mapping between values and characters is determined by the character set which is itself specified </a:t>
            </a:r>
            <a:r>
              <a:rPr lang="en-IE" sz="3200" dirty="0" smtClean="0">
                <a:solidFill>
                  <a:schemeClr val="bg1"/>
                </a:solidFill>
              </a:rPr>
              <a:t>implicitly </a:t>
            </a:r>
            <a:r>
              <a:rPr lang="en-IE" sz="3200" dirty="0">
                <a:solidFill>
                  <a:schemeClr val="bg1"/>
                </a:solidFill>
              </a:rPr>
              <a:t>or explicitly by the environment in which the string is being interpreted</a:t>
            </a:r>
            <a:r>
              <a:rPr lang="en-IE" sz="3200" dirty="0" smtClean="0">
                <a:solidFill>
                  <a:schemeClr val="bg1"/>
                </a:solidFill>
              </a:rPr>
              <a:t>.”</a:t>
            </a:r>
          </a:p>
          <a:p>
            <a:pPr lvl="1">
              <a:spcBef>
                <a:spcPct val="20000"/>
              </a:spcBef>
            </a:pPr>
            <a:r>
              <a:rPr lang="en-IE" sz="3200" dirty="0" smtClean="0">
                <a:solidFill>
                  <a:schemeClr val="bg1"/>
                </a:solidFill>
              </a:rPr>
              <a:t>	- Free On-Line Dictionary Of Computing</a:t>
            </a:r>
          </a:p>
        </p:txBody>
      </p:sp>
    </p:spTree>
    <p:extLst>
      <p:ext uri="{BB962C8B-B14F-4D97-AF65-F5344CB8AC3E}">
        <p14:creationId xmlns:p14="http://schemas.microsoft.com/office/powerpoint/2010/main" val="219356830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(null terminated string)</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an array of characters</a:t>
            </a:r>
          </a:p>
          <a:p>
            <a:pPr marL="800100" lvl="1" indent="-342900">
              <a:spcBef>
                <a:spcPct val="20000"/>
              </a:spcBef>
              <a:buFont typeface="Arial" pitchFamily="34" charset="0"/>
              <a:buChar char="•"/>
            </a:pPr>
            <a:r>
              <a:rPr lang="en-IE" sz="3200" dirty="0" smtClean="0">
                <a:solidFill>
                  <a:schemeClr val="bg1"/>
                </a:solidFill>
              </a:rPr>
              <a:t>char name[5] = “</a:t>
            </a:r>
            <a:r>
              <a:rPr lang="en-IE" sz="3200" dirty="0" err="1" smtClean="0">
                <a:solidFill>
                  <a:schemeClr val="bg1"/>
                </a:solidFill>
              </a:rPr>
              <a:t>Colm</a:t>
            </a:r>
            <a:r>
              <a:rPr lang="en-IE" sz="3200" dirty="0" smtClean="0">
                <a:solidFill>
                  <a:schemeClr val="bg1"/>
                </a:solidFill>
              </a:rPr>
              <a:t>”; // implicit null</a:t>
            </a:r>
          </a:p>
          <a:p>
            <a:pPr marL="800100" lvl="1" indent="-342900">
              <a:spcBef>
                <a:spcPct val="20000"/>
              </a:spcBef>
              <a:buFont typeface="Arial" pitchFamily="34" charset="0"/>
              <a:buChar char="•"/>
            </a:pPr>
            <a:r>
              <a:rPr lang="en-IE" sz="3200" dirty="0">
                <a:solidFill>
                  <a:schemeClr val="bg1"/>
                </a:solidFill>
              </a:rPr>
              <a:t>char name[] = {'</a:t>
            </a:r>
            <a:r>
              <a:rPr lang="en-IE" sz="3200" dirty="0" err="1">
                <a:solidFill>
                  <a:schemeClr val="bg1"/>
                </a:solidFill>
              </a:rPr>
              <a:t>C','o','l','m</a:t>
            </a:r>
            <a:r>
              <a:rPr lang="en-IE" sz="3200" dirty="0">
                <a:solidFill>
                  <a:schemeClr val="bg1"/>
                </a:solidFill>
              </a:rPr>
              <a:t>','\0</a:t>
            </a:r>
            <a:r>
              <a:rPr lang="en-IE" sz="3200" dirty="0" smtClean="0">
                <a:solidFill>
                  <a:schemeClr val="bg1"/>
                </a:solidFill>
              </a:rPr>
              <a:t>'};</a:t>
            </a:r>
          </a:p>
          <a:p>
            <a:pPr marL="342900" lvl="0" indent="-342900">
              <a:spcBef>
                <a:spcPct val="20000"/>
              </a:spcBef>
              <a:buFont typeface="Arial" pitchFamily="34" charset="0"/>
              <a:buChar char="•"/>
            </a:pPr>
            <a:r>
              <a:rPr lang="en-IE" sz="3200" dirty="0" smtClean="0">
                <a:solidFill>
                  <a:schemeClr val="bg1"/>
                </a:solidFill>
              </a:rPr>
              <a:t>the last character in the array is the null character (‘\0’)</a:t>
            </a:r>
          </a:p>
          <a:p>
            <a:pPr marL="342900" lvl="0" indent="-342900">
              <a:spcBef>
                <a:spcPct val="20000"/>
              </a:spcBef>
              <a:buFont typeface="Arial" pitchFamily="34" charset="0"/>
              <a:buChar char="•"/>
            </a:pPr>
            <a:r>
              <a:rPr lang="en-IE" sz="3200" dirty="0" smtClean="0">
                <a:solidFill>
                  <a:schemeClr val="bg1"/>
                </a:solidFill>
              </a:rPr>
              <a:t>characters use single quotes: ‘x’, strings use double quotes: “xyz”</a:t>
            </a:r>
          </a:p>
          <a:p>
            <a:pPr marL="342900" lvl="0" indent="-342900">
              <a:spcBef>
                <a:spcPct val="20000"/>
              </a:spcBef>
              <a:buFont typeface="Arial" pitchFamily="34" charset="0"/>
              <a:buChar char="•"/>
            </a:pPr>
            <a:endParaRPr lang="en-IE" sz="3200" dirty="0" smtClean="0">
              <a:solidFill>
                <a:schemeClr val="bg1"/>
              </a:solidFill>
            </a:endParaRPr>
          </a:p>
        </p:txBody>
      </p:sp>
      <p:sp>
        <p:nvSpPr>
          <p:cNvPr id="4" name="Rectangle 3"/>
          <p:cNvSpPr/>
          <p:nvPr/>
        </p:nvSpPr>
        <p:spPr>
          <a:xfrm>
            <a:off x="3275856" y="5517232"/>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‘C’</a:t>
            </a:r>
            <a:endParaRPr lang="en-IE" sz="3200" dirty="0"/>
          </a:p>
        </p:txBody>
      </p:sp>
      <p:sp>
        <p:nvSpPr>
          <p:cNvPr id="5" name="Rectangle 4"/>
          <p:cNvSpPr/>
          <p:nvPr/>
        </p:nvSpPr>
        <p:spPr>
          <a:xfrm>
            <a:off x="3995936" y="5517232"/>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‘o’</a:t>
            </a:r>
            <a:endParaRPr lang="en-IE" sz="3200" dirty="0"/>
          </a:p>
        </p:txBody>
      </p:sp>
      <p:sp>
        <p:nvSpPr>
          <p:cNvPr id="7" name="Rectangle 6"/>
          <p:cNvSpPr/>
          <p:nvPr/>
        </p:nvSpPr>
        <p:spPr>
          <a:xfrm>
            <a:off x="4716016" y="5517232"/>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3</a:t>
            </a:r>
            <a:endParaRPr lang="en-IE" sz="3200" dirty="0"/>
          </a:p>
        </p:txBody>
      </p:sp>
      <p:sp>
        <p:nvSpPr>
          <p:cNvPr id="8" name="Rectangle 7"/>
          <p:cNvSpPr/>
          <p:nvPr/>
        </p:nvSpPr>
        <p:spPr>
          <a:xfrm>
            <a:off x="4716016" y="5517232"/>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‘l’</a:t>
            </a:r>
            <a:endParaRPr lang="en-IE" sz="3200" dirty="0"/>
          </a:p>
        </p:txBody>
      </p:sp>
      <p:sp>
        <p:nvSpPr>
          <p:cNvPr id="9" name="Rectangle 8"/>
          <p:cNvSpPr/>
          <p:nvPr/>
        </p:nvSpPr>
        <p:spPr>
          <a:xfrm>
            <a:off x="5436096" y="5517232"/>
            <a:ext cx="720080"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‘m’</a:t>
            </a:r>
            <a:endParaRPr lang="en-IE" sz="3200" dirty="0"/>
          </a:p>
        </p:txBody>
      </p:sp>
      <p:sp>
        <p:nvSpPr>
          <p:cNvPr id="10" name="Rectangle 9"/>
          <p:cNvSpPr/>
          <p:nvPr/>
        </p:nvSpPr>
        <p:spPr>
          <a:xfrm>
            <a:off x="6156176" y="5517232"/>
            <a:ext cx="792088" cy="57606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3200" dirty="0" smtClean="0"/>
              <a:t>‘\0’</a:t>
            </a:r>
            <a:endParaRPr lang="en-IE" sz="3200" dirty="0"/>
          </a:p>
        </p:txBody>
      </p:sp>
      <p:sp>
        <p:nvSpPr>
          <p:cNvPr id="11" name="Content Placeholder 2"/>
          <p:cNvSpPr txBox="1">
            <a:spLocks/>
          </p:cNvSpPr>
          <p:nvPr/>
        </p:nvSpPr>
        <p:spPr>
          <a:xfrm>
            <a:off x="3275856" y="6093296"/>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0</a:t>
            </a:r>
          </a:p>
        </p:txBody>
      </p:sp>
      <p:sp>
        <p:nvSpPr>
          <p:cNvPr id="12" name="Content Placeholder 2"/>
          <p:cNvSpPr txBox="1">
            <a:spLocks/>
          </p:cNvSpPr>
          <p:nvPr/>
        </p:nvSpPr>
        <p:spPr>
          <a:xfrm>
            <a:off x="6156176" y="6093296"/>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4</a:t>
            </a:r>
          </a:p>
        </p:txBody>
      </p:sp>
      <p:sp>
        <p:nvSpPr>
          <p:cNvPr id="13" name="Content Placeholder 2"/>
          <p:cNvSpPr txBox="1">
            <a:spLocks/>
          </p:cNvSpPr>
          <p:nvPr/>
        </p:nvSpPr>
        <p:spPr>
          <a:xfrm>
            <a:off x="4716016" y="6093296"/>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2</a:t>
            </a:r>
          </a:p>
        </p:txBody>
      </p:sp>
      <p:sp>
        <p:nvSpPr>
          <p:cNvPr id="14" name="Content Placeholder 2"/>
          <p:cNvSpPr txBox="1">
            <a:spLocks/>
          </p:cNvSpPr>
          <p:nvPr/>
        </p:nvSpPr>
        <p:spPr>
          <a:xfrm>
            <a:off x="5436096" y="6093296"/>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3</a:t>
            </a:r>
          </a:p>
        </p:txBody>
      </p:sp>
      <p:sp>
        <p:nvSpPr>
          <p:cNvPr id="15" name="Content Placeholder 2"/>
          <p:cNvSpPr txBox="1">
            <a:spLocks/>
          </p:cNvSpPr>
          <p:nvPr/>
        </p:nvSpPr>
        <p:spPr>
          <a:xfrm>
            <a:off x="3995936" y="6093296"/>
            <a:ext cx="720080" cy="576064"/>
          </a:xfrm>
          <a:prstGeom prst="rect">
            <a:avLst/>
          </a:prstGeom>
        </p:spPr>
        <p:txBody>
          <a:bodyPr vert="horz" lIns="91440" tIns="45720" rIns="91440" bIns="45720" rtlCol="0">
            <a:normAutofit/>
          </a:bodyPr>
          <a:lstStyle/>
          <a:p>
            <a:pPr marL="342900" lvl="0" indent="-342900" algn="ctr">
              <a:spcBef>
                <a:spcPct val="20000"/>
              </a:spcBef>
            </a:pPr>
            <a:r>
              <a:rPr lang="en-IE" sz="2800" dirty="0" smtClean="0">
                <a:solidFill>
                  <a:schemeClr val="bg1"/>
                </a:solidFill>
              </a:rPr>
              <a:t>1</a:t>
            </a:r>
          </a:p>
        </p:txBody>
      </p:sp>
      <p:sp>
        <p:nvSpPr>
          <p:cNvPr id="17" name="Content Placeholder 2"/>
          <p:cNvSpPr txBox="1">
            <a:spLocks/>
          </p:cNvSpPr>
          <p:nvPr/>
        </p:nvSpPr>
        <p:spPr>
          <a:xfrm>
            <a:off x="4572000" y="4839417"/>
            <a:ext cx="1800200" cy="720080"/>
          </a:xfrm>
          <a:prstGeom prst="rect">
            <a:avLst/>
          </a:prstGeom>
        </p:spPr>
        <p:txBody>
          <a:bodyPr vert="horz" lIns="91440" tIns="45720" rIns="91440" bIns="45720" rtlCol="0">
            <a:normAutofit/>
          </a:bodyPr>
          <a:lstStyle/>
          <a:p>
            <a:pPr marL="342900" lvl="0" indent="-342900">
              <a:spcBef>
                <a:spcPct val="20000"/>
              </a:spcBef>
            </a:pPr>
            <a:r>
              <a:rPr lang="en-IE" sz="2800" dirty="0" smtClean="0">
                <a:solidFill>
                  <a:schemeClr val="bg1"/>
                </a:solidFill>
              </a:rPr>
              <a:t>name</a:t>
            </a:r>
          </a:p>
        </p:txBody>
      </p:sp>
      <p:sp>
        <p:nvSpPr>
          <p:cNvPr id="21" name="Content Placeholder 2"/>
          <p:cNvSpPr txBox="1">
            <a:spLocks/>
          </p:cNvSpPr>
          <p:nvPr/>
        </p:nvSpPr>
        <p:spPr>
          <a:xfrm>
            <a:off x="1835696" y="5517232"/>
            <a:ext cx="1368152" cy="576064"/>
          </a:xfrm>
          <a:prstGeom prst="rect">
            <a:avLst/>
          </a:prstGeom>
        </p:spPr>
        <p:txBody>
          <a:bodyPr vert="horz" lIns="91440" tIns="45720" rIns="91440" bIns="45720" rtlCol="0">
            <a:normAutofit/>
          </a:bodyPr>
          <a:lstStyle/>
          <a:p>
            <a:pPr marL="342900" lvl="0" indent="-342900" algn="r">
              <a:spcBef>
                <a:spcPct val="20000"/>
              </a:spcBef>
            </a:pPr>
            <a:r>
              <a:rPr lang="en-IE" sz="2800" dirty="0" smtClean="0">
                <a:solidFill>
                  <a:schemeClr val="bg1"/>
                </a:solidFill>
              </a:rPr>
              <a:t>values</a:t>
            </a:r>
          </a:p>
        </p:txBody>
      </p:sp>
      <p:sp>
        <p:nvSpPr>
          <p:cNvPr id="22" name="Content Placeholder 2"/>
          <p:cNvSpPr txBox="1">
            <a:spLocks/>
          </p:cNvSpPr>
          <p:nvPr/>
        </p:nvSpPr>
        <p:spPr>
          <a:xfrm>
            <a:off x="1835696" y="6021288"/>
            <a:ext cx="1368152" cy="576064"/>
          </a:xfrm>
          <a:prstGeom prst="rect">
            <a:avLst/>
          </a:prstGeom>
        </p:spPr>
        <p:txBody>
          <a:bodyPr vert="horz" lIns="91440" tIns="45720" rIns="91440" bIns="45720" rtlCol="0">
            <a:normAutofit/>
          </a:bodyPr>
          <a:lstStyle/>
          <a:p>
            <a:pPr marL="342900" lvl="0" indent="-342900" algn="r">
              <a:spcBef>
                <a:spcPct val="20000"/>
              </a:spcBef>
            </a:pPr>
            <a:r>
              <a:rPr lang="en-IE" sz="2800" dirty="0" smtClean="0">
                <a:solidFill>
                  <a:schemeClr val="bg1"/>
                </a:solidFill>
              </a:rPr>
              <a:t>indices</a:t>
            </a:r>
          </a:p>
        </p:txBody>
      </p:sp>
    </p:spTree>
    <p:extLst>
      <p:ext uri="{BB962C8B-B14F-4D97-AF65-F5344CB8AC3E}">
        <p14:creationId xmlns:p14="http://schemas.microsoft.com/office/powerpoint/2010/main" val="37845628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under the hood</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fontScale="47500" lnSpcReduction="2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a:t>
            </a:r>
          </a:p>
          <a:p>
            <a:pPr marL="342900" lvl="0" indent="-342900">
              <a:spcBef>
                <a:spcPct val="20000"/>
              </a:spcBef>
            </a:pPr>
            <a:r>
              <a:rPr lang="en-IE" sz="3200" dirty="0">
                <a:solidFill>
                  <a:schemeClr val="bg1"/>
                </a:solidFill>
              </a:rPr>
              <a:t>{</a:t>
            </a:r>
          </a:p>
          <a:p>
            <a:pPr marL="342900" lvl="0" indent="-342900">
              <a:spcBef>
                <a:spcPct val="20000"/>
              </a:spcBef>
            </a:pPr>
            <a:r>
              <a:rPr lang="en-IE" sz="3200" dirty="0">
                <a:solidFill>
                  <a:schemeClr val="bg1"/>
                </a:solidFill>
              </a:rPr>
              <a:t>    char </a:t>
            </a:r>
            <a:r>
              <a:rPr lang="en-IE" sz="3200" dirty="0" smtClean="0">
                <a:solidFill>
                  <a:schemeClr val="bg1"/>
                </a:solidFill>
              </a:rPr>
              <a:t>name[5] </a:t>
            </a:r>
            <a:r>
              <a:rPr lang="en-IE" sz="3200" dirty="0">
                <a:solidFill>
                  <a:schemeClr val="bg1"/>
                </a:solidFill>
              </a:rPr>
              <a:t>= "</a:t>
            </a:r>
            <a:r>
              <a:rPr lang="en-IE" sz="3200" dirty="0" err="1">
                <a:solidFill>
                  <a:schemeClr val="bg1"/>
                </a:solidFill>
              </a:rPr>
              <a:t>Colm</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smtClean="0">
                <a:solidFill>
                  <a:schemeClr val="bg1"/>
                </a:solidFill>
              </a:rPr>
              <a:t>5;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smtClean="0">
                <a:solidFill>
                  <a:schemeClr val="bg1"/>
                </a:solidFill>
              </a:rPr>
              <a:t>("%d </a:t>
            </a:r>
            <a:r>
              <a:rPr lang="en-IE" sz="3200" dirty="0">
                <a:solidFill>
                  <a:schemeClr val="bg1"/>
                </a:solidFill>
              </a:rPr>
              <a:t>", name[</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endParaRPr lang="en-IE" sz="3200" dirty="0" smtClean="0">
              <a:solidFill>
                <a:schemeClr val="bg1"/>
              </a:solidFill>
            </a:endParaRPr>
          </a:p>
          <a:p>
            <a:pPr marL="342900" lvl="0" indent="-342900">
              <a:spcBef>
                <a:spcPct val="20000"/>
              </a:spcBef>
            </a:pPr>
            <a:endParaRPr lang="en-IE" sz="3200" dirty="0">
              <a:solidFill>
                <a:schemeClr val="bg1"/>
              </a:solidFill>
            </a:endParaRP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a:t>
            </a:r>
          </a:p>
          <a:p>
            <a:pPr marL="342900" lvl="0" indent="-342900">
              <a:spcBef>
                <a:spcPct val="20000"/>
              </a:spcBef>
            </a:pPr>
            <a:r>
              <a:rPr lang="en-IE" sz="3200" dirty="0">
                <a:solidFill>
                  <a:schemeClr val="bg1"/>
                </a:solidFill>
              </a:rPr>
              <a:t>{</a:t>
            </a:r>
          </a:p>
          <a:p>
            <a:pPr marL="342900" lvl="0" indent="-342900">
              <a:spcBef>
                <a:spcPct val="20000"/>
              </a:spcBef>
            </a:pPr>
            <a:r>
              <a:rPr lang="en-IE" sz="3200" dirty="0">
                <a:solidFill>
                  <a:schemeClr val="bg1"/>
                </a:solidFill>
              </a:rPr>
              <a:t>    char </a:t>
            </a:r>
            <a:r>
              <a:rPr lang="en-IE" sz="3200" dirty="0" smtClean="0">
                <a:solidFill>
                  <a:schemeClr val="bg1"/>
                </a:solidFill>
              </a:rPr>
              <a:t>name[5] </a:t>
            </a:r>
            <a:r>
              <a:rPr lang="en-IE" sz="3200" dirty="0">
                <a:solidFill>
                  <a:schemeClr val="bg1"/>
                </a:solidFill>
              </a:rPr>
              <a:t>= "</a:t>
            </a:r>
            <a:r>
              <a:rPr lang="en-IE" sz="3200" dirty="0" err="1">
                <a:solidFill>
                  <a:schemeClr val="bg1"/>
                </a:solidFill>
              </a:rPr>
              <a:t>Colm</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smtClean="0">
                <a:solidFill>
                  <a:schemeClr val="bg1"/>
                </a:solidFill>
              </a:rPr>
              <a:t>5;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smtClean="0">
                <a:solidFill>
                  <a:schemeClr val="bg1"/>
                </a:solidFill>
              </a:rPr>
              <a:t>("%c </a:t>
            </a:r>
            <a:r>
              <a:rPr lang="en-IE" sz="3200" dirty="0">
                <a:solidFill>
                  <a:schemeClr val="bg1"/>
                </a:solidFill>
              </a:rPr>
              <a:t>", name[</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smtClean="0">
                <a:solidFill>
                  <a:schemeClr val="bg1"/>
                </a:solidFill>
              </a:rPr>
              <a:t>}</a:t>
            </a:r>
            <a:endParaRPr lang="en-IE" sz="3200" dirty="0">
              <a:solidFill>
                <a:schemeClr val="bg1"/>
              </a:solidFil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791" y="4581128"/>
            <a:ext cx="45434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791" y="1772816"/>
            <a:ext cx="43910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82992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printing a c string</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fontScale="55000" lnSpcReduction="2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a:t>
            </a:r>
          </a:p>
          <a:p>
            <a:pPr marL="342900" lvl="0" indent="-342900">
              <a:spcBef>
                <a:spcPct val="20000"/>
              </a:spcBef>
            </a:pPr>
            <a:r>
              <a:rPr lang="en-IE" sz="3200" dirty="0">
                <a:solidFill>
                  <a:schemeClr val="bg1"/>
                </a:solidFill>
              </a:rPr>
              <a:t>{</a:t>
            </a:r>
          </a:p>
          <a:p>
            <a:pPr marL="342900" lvl="0" indent="-342900">
              <a:spcBef>
                <a:spcPct val="20000"/>
              </a:spcBef>
            </a:pPr>
            <a:r>
              <a:rPr lang="en-IE" sz="3200" dirty="0">
                <a:solidFill>
                  <a:schemeClr val="bg1"/>
                </a:solidFill>
              </a:rPr>
              <a:t>    char name[5] = "</a:t>
            </a:r>
            <a:r>
              <a:rPr lang="en-IE" sz="3200" dirty="0" err="1">
                <a:solidFill>
                  <a:schemeClr val="bg1"/>
                </a:solidFill>
              </a:rPr>
              <a:t>Colm</a:t>
            </a: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 method one</a:t>
            </a:r>
          </a:p>
          <a:p>
            <a:pPr marL="342900" lvl="0" indent="-342900">
              <a:spcBef>
                <a:spcPct val="20000"/>
              </a:spcBef>
            </a:pPr>
            <a:r>
              <a:rPr lang="en-IE" sz="3200" dirty="0">
                <a:solidFill>
                  <a:schemeClr val="bg1"/>
                </a:solidFill>
              </a:rPr>
              <a:t>    // print each character</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5;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("%c", name[</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("\n");</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 method two</a:t>
            </a:r>
          </a:p>
          <a:p>
            <a:pPr marL="342900" lvl="0" indent="-342900">
              <a:spcBef>
                <a:spcPct val="20000"/>
              </a:spcBef>
            </a:pPr>
            <a:r>
              <a:rPr lang="en-IE" sz="3200" dirty="0">
                <a:solidFill>
                  <a:schemeClr val="bg1"/>
                </a:solidFill>
              </a:rPr>
              <a:t>    // print them all at once with a %s token</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name);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22101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Analogy – Teaching kids how to cook</a:t>
            </a:r>
            <a:endParaRPr lang="en-US" dirty="0">
              <a:solidFill>
                <a:schemeClr val="bg1"/>
              </a:solidFill>
            </a:endParaRPr>
          </a:p>
        </p:txBody>
      </p:sp>
      <p:sp>
        <p:nvSpPr>
          <p:cNvPr id="3" name="Content Placeholder 2"/>
          <p:cNvSpPr>
            <a:spLocks noGrp="1"/>
          </p:cNvSpPr>
          <p:nvPr>
            <p:ph idx="1"/>
          </p:nvPr>
        </p:nvSpPr>
        <p:spPr/>
        <p:txBody>
          <a:bodyPr/>
          <a:lstStyle/>
          <a:p>
            <a:r>
              <a:rPr lang="en-IE" dirty="0" smtClean="0">
                <a:solidFill>
                  <a:schemeClr val="bg1"/>
                </a:solidFill>
              </a:rPr>
              <a:t>make a boiled egg sandwich</a:t>
            </a:r>
          </a:p>
          <a:p>
            <a:r>
              <a:rPr lang="en-IE" dirty="0" smtClean="0">
                <a:solidFill>
                  <a:schemeClr val="bg1"/>
                </a:solidFill>
              </a:rPr>
              <a:t>levels of abstraction</a:t>
            </a:r>
          </a:p>
          <a:p>
            <a:r>
              <a:rPr lang="en-IE" dirty="0" smtClean="0">
                <a:solidFill>
                  <a:schemeClr val="bg1"/>
                </a:solidFill>
              </a:rPr>
              <a:t>as abstract as possible but without ambiguity</a:t>
            </a:r>
          </a:p>
          <a:p>
            <a:r>
              <a:rPr lang="en-IE" dirty="0" smtClean="0">
                <a:solidFill>
                  <a:schemeClr val="bg1"/>
                </a:solidFill>
              </a:rPr>
              <a:t>complexity is the enemy of the programmer</a:t>
            </a:r>
            <a:endParaRPr lang="en-US"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Create a new project</a:t>
            </a:r>
            <a:endParaRPr lang="en-US"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395536" y="1476024"/>
            <a:ext cx="8405614" cy="4458452"/>
          </a:xfrm>
          <a:prstGeom prst="rect">
            <a:avLst/>
          </a:prstGeom>
          <a:noFill/>
          <a:ln w="9525">
            <a:noFill/>
            <a:miter lim="800000"/>
            <a:headEnd/>
            <a:tailEnd/>
          </a:ln>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initialization</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fontScale="55000" lnSpcReduction="2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method1[] = "</a:t>
            </a:r>
            <a:r>
              <a:rPr lang="en-IE" sz="3200" dirty="0" err="1">
                <a:solidFill>
                  <a:schemeClr val="bg1"/>
                </a:solidFill>
              </a:rPr>
              <a:t>Colm</a:t>
            </a:r>
            <a:r>
              <a:rPr lang="en-IE" sz="3200" dirty="0">
                <a:solidFill>
                  <a:schemeClr val="bg1"/>
                </a:solidFill>
              </a:rPr>
              <a:t>";</a:t>
            </a:r>
          </a:p>
          <a:p>
            <a:pPr marL="342900" lvl="0" indent="-342900">
              <a:spcBef>
                <a:spcPct val="20000"/>
              </a:spcBef>
            </a:pPr>
            <a:r>
              <a:rPr lang="en-IE" sz="3200" dirty="0">
                <a:solidFill>
                  <a:schemeClr val="bg1"/>
                </a:solidFill>
              </a:rPr>
              <a:t>    char method2[5] = "</a:t>
            </a:r>
            <a:r>
              <a:rPr lang="en-IE" sz="3200" dirty="0" err="1">
                <a:solidFill>
                  <a:schemeClr val="bg1"/>
                </a:solidFill>
              </a:rPr>
              <a:t>Colm</a:t>
            </a:r>
            <a:r>
              <a:rPr lang="en-IE" sz="3200" dirty="0">
                <a:solidFill>
                  <a:schemeClr val="bg1"/>
                </a:solidFill>
              </a:rPr>
              <a:t>";</a:t>
            </a:r>
          </a:p>
          <a:p>
            <a:pPr marL="342900" lvl="0" indent="-342900">
              <a:spcBef>
                <a:spcPct val="20000"/>
              </a:spcBef>
            </a:pPr>
            <a:r>
              <a:rPr lang="en-IE" sz="3200" dirty="0">
                <a:solidFill>
                  <a:schemeClr val="bg1"/>
                </a:solidFill>
              </a:rPr>
              <a:t>    char method3[] = {'</a:t>
            </a:r>
            <a:r>
              <a:rPr lang="en-IE" sz="3200" dirty="0" err="1">
                <a:solidFill>
                  <a:schemeClr val="bg1"/>
                </a:solidFill>
              </a:rPr>
              <a:t>C','o','l','m</a:t>
            </a:r>
            <a:r>
              <a:rPr lang="en-IE" sz="3200" dirty="0">
                <a:solidFill>
                  <a:schemeClr val="bg1"/>
                </a:solidFill>
              </a:rPr>
              <a:t>','\0'};</a:t>
            </a:r>
          </a:p>
          <a:p>
            <a:pPr marL="342900" lvl="0" indent="-342900">
              <a:spcBef>
                <a:spcPct val="20000"/>
              </a:spcBef>
            </a:pPr>
            <a:r>
              <a:rPr lang="en-IE" sz="3200" dirty="0">
                <a:solidFill>
                  <a:schemeClr val="bg1"/>
                </a:solidFill>
              </a:rPr>
              <a:t>    char method4[5] = {'</a:t>
            </a:r>
            <a:r>
              <a:rPr lang="en-IE" sz="3200" dirty="0" err="1">
                <a:solidFill>
                  <a:schemeClr val="bg1"/>
                </a:solidFill>
              </a:rPr>
              <a:t>C','o','l','m</a:t>
            </a:r>
            <a:r>
              <a:rPr lang="en-IE" sz="3200" dirty="0">
                <a:solidFill>
                  <a:schemeClr val="bg1"/>
                </a:solidFill>
              </a:rPr>
              <a:t>','\0'};</a:t>
            </a:r>
          </a:p>
          <a:p>
            <a:pPr marL="342900" lvl="0" indent="-342900">
              <a:spcBef>
                <a:spcPct val="20000"/>
              </a:spcBef>
            </a:pPr>
            <a:r>
              <a:rPr lang="en-IE" sz="3200" dirty="0">
                <a:solidFill>
                  <a:schemeClr val="bg1"/>
                </a:solidFill>
              </a:rPr>
              <a:t>    char method5[5];</a:t>
            </a:r>
          </a:p>
          <a:p>
            <a:pPr marL="342900" lvl="0" indent="-342900">
              <a:spcBef>
                <a:spcPct val="20000"/>
              </a:spcBef>
            </a:pPr>
            <a:r>
              <a:rPr lang="en-IE" sz="3200" dirty="0">
                <a:solidFill>
                  <a:schemeClr val="bg1"/>
                </a:solidFill>
              </a:rPr>
              <a:t>    method5[0] = 'C';</a:t>
            </a:r>
          </a:p>
          <a:p>
            <a:pPr marL="342900" lvl="0" indent="-342900">
              <a:spcBef>
                <a:spcPct val="20000"/>
              </a:spcBef>
            </a:pPr>
            <a:r>
              <a:rPr lang="en-IE" sz="3200" dirty="0">
                <a:solidFill>
                  <a:schemeClr val="bg1"/>
                </a:solidFill>
              </a:rPr>
              <a:t>    method5[1] = 'o';</a:t>
            </a:r>
          </a:p>
          <a:p>
            <a:pPr marL="342900" lvl="0" indent="-342900">
              <a:spcBef>
                <a:spcPct val="20000"/>
              </a:spcBef>
            </a:pPr>
            <a:r>
              <a:rPr lang="en-IE" sz="3200" dirty="0">
                <a:solidFill>
                  <a:schemeClr val="bg1"/>
                </a:solidFill>
              </a:rPr>
              <a:t>    method5[2] = 'l';</a:t>
            </a:r>
          </a:p>
          <a:p>
            <a:pPr marL="342900" lvl="0" indent="-342900">
              <a:spcBef>
                <a:spcPct val="20000"/>
              </a:spcBef>
            </a:pPr>
            <a:r>
              <a:rPr lang="en-IE" sz="3200" dirty="0">
                <a:solidFill>
                  <a:schemeClr val="bg1"/>
                </a:solidFill>
              </a:rPr>
              <a:t>    method5[3] = 'm';</a:t>
            </a:r>
          </a:p>
          <a:p>
            <a:pPr marL="342900" lvl="0" indent="-342900">
              <a:spcBef>
                <a:spcPct val="20000"/>
              </a:spcBef>
            </a:pPr>
            <a:r>
              <a:rPr lang="en-IE" sz="3200" dirty="0">
                <a:solidFill>
                  <a:schemeClr val="bg1"/>
                </a:solidFill>
              </a:rPr>
              <a:t>    method5[4] = '\0';</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\n", method1);</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\n", method2);</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\n", method3);</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\n", method4);</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\n", method5);</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284984"/>
            <a:ext cx="43910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8002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solidFill>
                  <a:schemeClr val="bg1"/>
                </a:solidFill>
              </a:rPr>
              <a:t>length, size and </a:t>
            </a:r>
            <a:r>
              <a:rPr lang="en-IE" dirty="0" smtClean="0">
                <a:solidFill>
                  <a:schemeClr val="bg1"/>
                </a:solidFill>
              </a:rPr>
              <a:t>dimension of c string</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691952" y="14211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length – the number of characters before the null character</a:t>
            </a:r>
          </a:p>
          <a:p>
            <a:pPr marL="342900" lvl="0" indent="-342900">
              <a:spcBef>
                <a:spcPct val="20000"/>
              </a:spcBef>
              <a:buFont typeface="Arial" pitchFamily="34" charset="0"/>
              <a:buChar char="•"/>
            </a:pPr>
            <a:r>
              <a:rPr lang="en-IE" sz="3200" dirty="0" smtClean="0">
                <a:solidFill>
                  <a:schemeClr val="bg1"/>
                </a:solidFill>
              </a:rPr>
              <a:t>size – the number of bytes in the array</a:t>
            </a:r>
          </a:p>
          <a:p>
            <a:pPr marL="342900" lvl="0" indent="-342900">
              <a:spcBef>
                <a:spcPct val="20000"/>
              </a:spcBef>
              <a:buFont typeface="Arial" pitchFamily="34" charset="0"/>
              <a:buChar char="•"/>
            </a:pPr>
            <a:r>
              <a:rPr lang="en-IE" sz="3200" dirty="0" smtClean="0">
                <a:solidFill>
                  <a:schemeClr val="bg1"/>
                </a:solidFill>
              </a:rPr>
              <a:t>dimension – the number of indices needed to access a character in the array (we only deal with one dimensional arrays)</a:t>
            </a:r>
          </a:p>
        </p:txBody>
      </p:sp>
    </p:spTree>
    <p:extLst>
      <p:ext uri="{BB962C8B-B14F-4D97-AF65-F5344CB8AC3E}">
        <p14:creationId xmlns:p14="http://schemas.microsoft.com/office/powerpoint/2010/main" val="351846349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useful c string functions</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691952" y="14211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err="1" smtClean="0">
                <a:solidFill>
                  <a:schemeClr val="bg1"/>
                </a:solidFill>
              </a:rPr>
              <a:t>strlen</a:t>
            </a:r>
            <a:r>
              <a:rPr lang="en-IE" sz="3200" dirty="0" smtClean="0">
                <a:solidFill>
                  <a:schemeClr val="bg1"/>
                </a:solidFill>
              </a:rPr>
              <a:t> – find the length of a string</a:t>
            </a:r>
          </a:p>
          <a:p>
            <a:pPr marL="342900" lvl="0" indent="-342900">
              <a:spcBef>
                <a:spcPct val="20000"/>
              </a:spcBef>
              <a:buFont typeface="Arial" pitchFamily="34" charset="0"/>
              <a:buChar char="•"/>
            </a:pPr>
            <a:r>
              <a:rPr lang="en-IE" sz="3200" dirty="0" err="1">
                <a:solidFill>
                  <a:schemeClr val="bg1"/>
                </a:solidFill>
              </a:rPr>
              <a:t>strcpy</a:t>
            </a:r>
            <a:r>
              <a:rPr lang="en-IE" sz="3200" dirty="0">
                <a:solidFill>
                  <a:schemeClr val="bg1"/>
                </a:solidFill>
              </a:rPr>
              <a:t> – copy string to one place from another</a:t>
            </a:r>
          </a:p>
          <a:p>
            <a:pPr marL="342900" lvl="0" indent="-342900">
              <a:spcBef>
                <a:spcPct val="20000"/>
              </a:spcBef>
              <a:buFont typeface="Arial" pitchFamily="34" charset="0"/>
              <a:buChar char="•"/>
            </a:pPr>
            <a:r>
              <a:rPr lang="en-IE" sz="3200" dirty="0" err="1" smtClean="0">
                <a:solidFill>
                  <a:schemeClr val="bg1"/>
                </a:solidFill>
              </a:rPr>
              <a:t>strcat</a:t>
            </a:r>
            <a:r>
              <a:rPr lang="en-IE" sz="3200" dirty="0" smtClean="0">
                <a:solidFill>
                  <a:schemeClr val="bg1"/>
                </a:solidFill>
              </a:rPr>
              <a:t> – append one string to another</a:t>
            </a:r>
          </a:p>
          <a:p>
            <a:pPr marL="342900" lvl="0" indent="-342900">
              <a:spcBef>
                <a:spcPct val="20000"/>
              </a:spcBef>
              <a:buFont typeface="Arial" pitchFamily="34" charset="0"/>
              <a:buChar char="•"/>
            </a:pPr>
            <a:r>
              <a:rPr lang="en-IE" sz="3200" dirty="0" err="1" smtClean="0">
                <a:solidFill>
                  <a:schemeClr val="bg1"/>
                </a:solidFill>
              </a:rPr>
              <a:t>strcmp</a:t>
            </a:r>
            <a:r>
              <a:rPr lang="en-IE" sz="3200" dirty="0" smtClean="0">
                <a:solidFill>
                  <a:schemeClr val="bg1"/>
                </a:solidFill>
              </a:rPr>
              <a:t> – compare two strings for equality</a:t>
            </a:r>
          </a:p>
          <a:p>
            <a:pPr marL="342900" lvl="0" indent="-342900">
              <a:spcBef>
                <a:spcPct val="20000"/>
              </a:spcBef>
              <a:buFont typeface="Arial" pitchFamily="34" charset="0"/>
              <a:buChar char="•"/>
            </a:pPr>
            <a:r>
              <a:rPr lang="en-IE" sz="3200" dirty="0" err="1" smtClean="0">
                <a:solidFill>
                  <a:schemeClr val="bg1"/>
                </a:solidFill>
              </a:rPr>
              <a:t>memcpy</a:t>
            </a:r>
            <a:r>
              <a:rPr lang="en-IE" sz="3200" dirty="0" smtClean="0">
                <a:solidFill>
                  <a:schemeClr val="bg1"/>
                </a:solidFill>
              </a:rPr>
              <a:t> – copy a block of memory</a:t>
            </a:r>
          </a:p>
          <a:p>
            <a:pPr marL="342900" lvl="0" indent="-342900">
              <a:spcBef>
                <a:spcPct val="20000"/>
              </a:spcBef>
              <a:buFont typeface="Arial" pitchFamily="34" charset="0"/>
              <a:buChar char="•"/>
            </a:pPr>
            <a:endParaRPr lang="en-IE" sz="3200" dirty="0">
              <a:solidFill>
                <a:schemeClr val="bg1"/>
              </a:solidFill>
            </a:endParaRPr>
          </a:p>
          <a:p>
            <a:pPr lvl="0">
              <a:spcBef>
                <a:spcPct val="20000"/>
              </a:spcBef>
            </a:pPr>
            <a:r>
              <a:rPr lang="en-IE" sz="3200" dirty="0">
                <a:solidFill>
                  <a:schemeClr val="bg1"/>
                </a:solidFill>
              </a:rPr>
              <a:t>http://www.cplusplus.com/reference/cstring/</a:t>
            </a:r>
            <a:endParaRPr lang="en-IE" sz="3200" dirty="0" smtClean="0">
              <a:solidFill>
                <a:schemeClr val="bg1"/>
              </a:solidFill>
            </a:endParaRPr>
          </a:p>
        </p:txBody>
      </p:sp>
    </p:spTree>
    <p:extLst>
      <p:ext uri="{BB962C8B-B14F-4D97-AF65-F5344CB8AC3E}">
        <p14:creationId xmlns:p14="http://schemas.microsoft.com/office/powerpoint/2010/main" val="333369399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proving implicit null in c string</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a:bodyPr>
          <a:lstStyle/>
          <a:p>
            <a:pPr marL="342900" lvl="0" indent="-342900">
              <a:spcBef>
                <a:spcPct val="20000"/>
              </a:spcBef>
            </a:pPr>
            <a:endParaRPr lang="en-IE" sz="2400" dirty="0">
              <a:solidFill>
                <a:schemeClr val="bg1"/>
              </a:solidFill>
            </a:endParaRPr>
          </a:p>
          <a:p>
            <a:pPr marL="342900" lvl="0" indent="-342900">
              <a:spcBef>
                <a:spcPct val="20000"/>
              </a:spcBef>
            </a:pPr>
            <a:r>
              <a:rPr lang="en-IE" sz="2400" dirty="0" err="1">
                <a:solidFill>
                  <a:schemeClr val="bg1"/>
                </a:solidFill>
              </a:rPr>
              <a:t>int</a:t>
            </a:r>
            <a:r>
              <a:rPr lang="en-IE" sz="2400" dirty="0">
                <a:solidFill>
                  <a:schemeClr val="bg1"/>
                </a:solidFill>
              </a:rPr>
              <a:t> main() {</a:t>
            </a:r>
          </a:p>
          <a:p>
            <a:pPr marL="342900" lvl="0" indent="-342900">
              <a:spcBef>
                <a:spcPct val="20000"/>
              </a:spcBef>
            </a:pPr>
            <a:r>
              <a:rPr lang="en-IE" sz="2400" dirty="0">
                <a:solidFill>
                  <a:schemeClr val="bg1"/>
                </a:solidFill>
              </a:rPr>
              <a:t>    char </a:t>
            </a:r>
            <a:r>
              <a:rPr lang="en-IE" sz="2400" dirty="0" smtClean="0">
                <a:solidFill>
                  <a:schemeClr val="bg1"/>
                </a:solidFill>
              </a:rPr>
              <a:t>name[5] </a:t>
            </a:r>
            <a:r>
              <a:rPr lang="en-IE" sz="2400" dirty="0">
                <a:solidFill>
                  <a:schemeClr val="bg1"/>
                </a:solidFill>
              </a:rPr>
              <a:t>= "</a:t>
            </a:r>
            <a:r>
              <a:rPr lang="en-IE" sz="2400" dirty="0" err="1">
                <a:solidFill>
                  <a:schemeClr val="bg1"/>
                </a:solidFill>
              </a:rPr>
              <a:t>Colm</a:t>
            </a:r>
            <a:r>
              <a:rPr lang="en-IE" sz="2400" dirty="0" smtClean="0">
                <a:solidFill>
                  <a:schemeClr val="bg1"/>
                </a:solidFill>
              </a:rPr>
              <a:t>"; // implicitly appending null</a:t>
            </a:r>
            <a:endParaRPr lang="en-IE" sz="2400" dirty="0">
              <a:solidFill>
                <a:schemeClr val="bg1"/>
              </a:solidFill>
            </a:endParaRPr>
          </a:p>
          <a:p>
            <a:pPr marL="342900" lvl="0" indent="-342900">
              <a:spcBef>
                <a:spcPct val="20000"/>
              </a:spcBef>
            </a:pPr>
            <a:r>
              <a:rPr lang="en-IE" sz="2400" dirty="0">
                <a:solidFill>
                  <a:schemeClr val="bg1"/>
                </a:solidFill>
              </a:rPr>
              <a:t>    </a:t>
            </a:r>
            <a:r>
              <a:rPr lang="en-IE" sz="2400" dirty="0" err="1">
                <a:solidFill>
                  <a:schemeClr val="bg1"/>
                </a:solidFill>
              </a:rPr>
              <a:t>int</a:t>
            </a:r>
            <a:r>
              <a:rPr lang="en-IE" sz="2400" dirty="0">
                <a:solidFill>
                  <a:schemeClr val="bg1"/>
                </a:solidFill>
              </a:rPr>
              <a:t> length = </a:t>
            </a:r>
            <a:r>
              <a:rPr lang="en-IE" sz="2400" dirty="0" err="1">
                <a:solidFill>
                  <a:srgbClr val="FF0000"/>
                </a:solidFill>
              </a:rPr>
              <a:t>strlen</a:t>
            </a:r>
            <a:r>
              <a:rPr lang="en-IE" sz="2400" dirty="0">
                <a:solidFill>
                  <a:schemeClr val="bg1"/>
                </a:solidFill>
              </a:rPr>
              <a:t>(name);</a:t>
            </a:r>
          </a:p>
          <a:p>
            <a:pPr marL="342900" lvl="0" indent="-342900">
              <a:spcBef>
                <a:spcPct val="20000"/>
              </a:spcBef>
            </a:pPr>
            <a:r>
              <a:rPr lang="en-IE" sz="2400" dirty="0">
                <a:solidFill>
                  <a:schemeClr val="bg1"/>
                </a:solidFill>
              </a:rPr>
              <a:t>    </a:t>
            </a:r>
            <a:r>
              <a:rPr lang="en-IE" sz="2400" dirty="0" err="1">
                <a:solidFill>
                  <a:schemeClr val="bg1"/>
                </a:solidFill>
              </a:rPr>
              <a:t>int</a:t>
            </a:r>
            <a:r>
              <a:rPr lang="en-IE" sz="2400" dirty="0">
                <a:solidFill>
                  <a:schemeClr val="bg1"/>
                </a:solidFill>
              </a:rPr>
              <a:t> size = </a:t>
            </a:r>
            <a:r>
              <a:rPr lang="en-IE" sz="2400" dirty="0" err="1">
                <a:solidFill>
                  <a:srgbClr val="FF0000"/>
                </a:solidFill>
              </a:rPr>
              <a:t>sizeof</a:t>
            </a:r>
            <a:r>
              <a:rPr lang="en-IE" sz="2400" dirty="0">
                <a:solidFill>
                  <a:schemeClr val="bg1"/>
                </a:solidFill>
              </a:rPr>
              <a:t>(name);</a:t>
            </a:r>
          </a:p>
          <a:p>
            <a:pPr marL="342900" lvl="0" indent="-342900">
              <a:spcBef>
                <a:spcPct val="20000"/>
              </a:spcBef>
            </a:pPr>
            <a:endParaRPr lang="en-IE" sz="2400" dirty="0">
              <a:solidFill>
                <a:schemeClr val="bg1"/>
              </a:solidFill>
            </a:endParaRPr>
          </a:p>
          <a:p>
            <a:pPr marL="342900" lvl="0" indent="-342900">
              <a:spcBef>
                <a:spcPct val="20000"/>
              </a:spcBef>
            </a:pPr>
            <a:r>
              <a:rPr lang="en-IE" sz="2400" dirty="0">
                <a:solidFill>
                  <a:schemeClr val="bg1"/>
                </a:solidFill>
              </a:rPr>
              <a:t>    </a:t>
            </a:r>
            <a:r>
              <a:rPr lang="en-IE" sz="2400" dirty="0" err="1">
                <a:solidFill>
                  <a:schemeClr val="bg1"/>
                </a:solidFill>
              </a:rPr>
              <a:t>printf</a:t>
            </a:r>
            <a:r>
              <a:rPr lang="en-IE" sz="2400" dirty="0">
                <a:solidFill>
                  <a:schemeClr val="bg1"/>
                </a:solidFill>
              </a:rPr>
              <a:t>("name length: %</a:t>
            </a:r>
            <a:r>
              <a:rPr lang="en-IE" sz="2400" dirty="0" smtClean="0">
                <a:solidFill>
                  <a:schemeClr val="bg1"/>
                </a:solidFill>
              </a:rPr>
              <a:t>d \</a:t>
            </a:r>
            <a:r>
              <a:rPr lang="en-IE" sz="2400" dirty="0">
                <a:solidFill>
                  <a:schemeClr val="bg1"/>
                </a:solidFill>
              </a:rPr>
              <a:t>n", length);</a:t>
            </a:r>
          </a:p>
          <a:p>
            <a:pPr marL="342900" lvl="0" indent="-342900">
              <a:spcBef>
                <a:spcPct val="20000"/>
              </a:spcBef>
            </a:pPr>
            <a:r>
              <a:rPr lang="en-IE" sz="2400" dirty="0">
                <a:solidFill>
                  <a:schemeClr val="bg1"/>
                </a:solidFill>
              </a:rPr>
              <a:t>    </a:t>
            </a:r>
            <a:r>
              <a:rPr lang="en-IE" sz="2400" dirty="0" err="1">
                <a:solidFill>
                  <a:schemeClr val="bg1"/>
                </a:solidFill>
              </a:rPr>
              <a:t>printf</a:t>
            </a:r>
            <a:r>
              <a:rPr lang="en-IE" sz="2400" dirty="0">
                <a:solidFill>
                  <a:schemeClr val="bg1"/>
                </a:solidFill>
              </a:rPr>
              <a:t>("number of bytes per character: </a:t>
            </a:r>
            <a:r>
              <a:rPr lang="en-IE" sz="2400" dirty="0" smtClean="0">
                <a:solidFill>
                  <a:schemeClr val="bg1"/>
                </a:solidFill>
              </a:rPr>
              <a:t>%d \n</a:t>
            </a:r>
            <a:r>
              <a:rPr lang="en-IE" sz="2400" dirty="0">
                <a:solidFill>
                  <a:schemeClr val="bg1"/>
                </a:solidFill>
              </a:rPr>
              <a:t>", </a:t>
            </a:r>
            <a:r>
              <a:rPr lang="en-IE" sz="2400" dirty="0" err="1">
                <a:solidFill>
                  <a:schemeClr val="bg1"/>
                </a:solidFill>
              </a:rPr>
              <a:t>sizeof</a:t>
            </a:r>
            <a:r>
              <a:rPr lang="en-IE" sz="2400" dirty="0">
                <a:solidFill>
                  <a:schemeClr val="bg1"/>
                </a:solidFill>
              </a:rPr>
              <a:t>(char));</a:t>
            </a:r>
          </a:p>
          <a:p>
            <a:pPr marL="342900" lvl="0" indent="-342900">
              <a:spcBef>
                <a:spcPct val="20000"/>
              </a:spcBef>
            </a:pPr>
            <a:r>
              <a:rPr lang="en-IE" sz="2400" dirty="0">
                <a:solidFill>
                  <a:schemeClr val="bg1"/>
                </a:solidFill>
              </a:rPr>
              <a:t>    </a:t>
            </a:r>
            <a:r>
              <a:rPr lang="en-IE" sz="2400" dirty="0" err="1">
                <a:solidFill>
                  <a:schemeClr val="bg1"/>
                </a:solidFill>
              </a:rPr>
              <a:t>printf</a:t>
            </a:r>
            <a:r>
              <a:rPr lang="en-IE" sz="2400" dirty="0">
                <a:solidFill>
                  <a:schemeClr val="bg1"/>
                </a:solidFill>
              </a:rPr>
              <a:t>("name size: %</a:t>
            </a:r>
            <a:r>
              <a:rPr lang="en-IE" sz="2400" dirty="0" smtClean="0">
                <a:solidFill>
                  <a:schemeClr val="bg1"/>
                </a:solidFill>
              </a:rPr>
              <a:t>d \</a:t>
            </a:r>
            <a:r>
              <a:rPr lang="en-IE" sz="2400" dirty="0">
                <a:solidFill>
                  <a:schemeClr val="bg1"/>
                </a:solidFill>
              </a:rPr>
              <a:t>n", size);</a:t>
            </a:r>
          </a:p>
          <a:p>
            <a:pPr marL="342900" lvl="0" indent="-342900">
              <a:spcBef>
                <a:spcPct val="20000"/>
              </a:spcBef>
            </a:pPr>
            <a:endParaRPr lang="en-IE" sz="2400" dirty="0">
              <a:solidFill>
                <a:schemeClr val="bg1"/>
              </a:solidFill>
            </a:endParaRPr>
          </a:p>
          <a:p>
            <a:pPr marL="342900" lvl="0" indent="-342900">
              <a:spcBef>
                <a:spcPct val="20000"/>
              </a:spcBef>
            </a:pPr>
            <a:r>
              <a:rPr lang="en-IE" sz="2400" dirty="0">
                <a:solidFill>
                  <a:schemeClr val="bg1"/>
                </a:solidFill>
              </a:rPr>
              <a:t>    return 0;</a:t>
            </a:r>
          </a:p>
          <a:p>
            <a:pPr marL="342900" lvl="0" indent="-342900">
              <a:spcBef>
                <a:spcPct val="20000"/>
              </a:spcBef>
            </a:pPr>
            <a:r>
              <a:rPr lang="en-IE" sz="2400" dirty="0">
                <a:solidFill>
                  <a:schemeClr val="bg1"/>
                </a:solidFil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5229200"/>
            <a:ext cx="45434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72298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1</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211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Populate a character array with your name forwards. Print out your name backwards by traversing the array in reverse.</a:t>
            </a:r>
          </a:p>
        </p:txBody>
      </p:sp>
    </p:spTree>
    <p:extLst>
      <p:ext uri="{BB962C8B-B14F-4D97-AF65-F5344CB8AC3E}">
        <p14:creationId xmlns:p14="http://schemas.microsoft.com/office/powerpoint/2010/main" val="407780716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lnSpcReduction="1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name[] = "</a:t>
            </a:r>
            <a:r>
              <a:rPr lang="en-IE" sz="3200" dirty="0" err="1">
                <a:solidFill>
                  <a:schemeClr val="bg1"/>
                </a:solidFill>
              </a:rPr>
              <a:t>Colm</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 -1 so we don't print out the null character</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a:t>
            </a:r>
            <a:r>
              <a:rPr lang="en-IE" sz="3200" dirty="0" err="1">
                <a:solidFill>
                  <a:schemeClr val="bg1"/>
                </a:solidFill>
              </a:rPr>
              <a:t>strlen</a:t>
            </a:r>
            <a:r>
              <a:rPr lang="en-IE" sz="3200" dirty="0">
                <a:solidFill>
                  <a:schemeClr val="bg1"/>
                </a:solidFill>
              </a:rPr>
              <a:t>(name) - 1; </a:t>
            </a:r>
            <a:r>
              <a:rPr lang="en-IE" sz="3200" dirty="0" err="1">
                <a:solidFill>
                  <a:schemeClr val="bg1"/>
                </a:solidFill>
              </a:rPr>
              <a:t>i</a:t>
            </a:r>
            <a:r>
              <a:rPr lang="en-IE" sz="3200" dirty="0">
                <a:solidFill>
                  <a:schemeClr val="bg1"/>
                </a:solidFill>
              </a:rPr>
              <a:t> &gt;= 0;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("%c", name[</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103559737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2</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211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change the first letter of the word “happy” to a ‘z’, giving “zappy”, and print it to the screen. Do this by first filling a character array with “happy”.</a:t>
            </a:r>
          </a:p>
        </p:txBody>
      </p:sp>
    </p:spTree>
    <p:extLst>
      <p:ext uri="{BB962C8B-B14F-4D97-AF65-F5344CB8AC3E}">
        <p14:creationId xmlns:p14="http://schemas.microsoft.com/office/powerpoint/2010/main" val="341567723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word[] = "happy";</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\n", word);</a:t>
            </a:r>
          </a:p>
          <a:p>
            <a:pPr marL="342900" lvl="0" indent="-342900">
              <a:spcBef>
                <a:spcPct val="20000"/>
              </a:spcBef>
            </a:pPr>
            <a:r>
              <a:rPr lang="en-IE" sz="3200" dirty="0">
                <a:solidFill>
                  <a:schemeClr val="bg1"/>
                </a:solidFill>
              </a:rPr>
              <a:t>    word[0] = 'z';</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word);</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5846857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3</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211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count the how many times the letter ‘s’ occurs in </a:t>
            </a:r>
            <a:r>
              <a:rPr lang="en-IE" sz="3200" dirty="0">
                <a:solidFill>
                  <a:schemeClr val="bg1"/>
                </a:solidFill>
              </a:rPr>
              <a:t>the word </a:t>
            </a:r>
            <a:r>
              <a:rPr lang="en-IE" sz="3200" dirty="0" smtClean="0">
                <a:solidFill>
                  <a:schemeClr val="bg1"/>
                </a:solidFill>
              </a:rPr>
              <a:t>“Mississippi”.</a:t>
            </a:r>
          </a:p>
        </p:txBody>
      </p:sp>
    </p:spTree>
    <p:extLst>
      <p:ext uri="{BB962C8B-B14F-4D97-AF65-F5344CB8AC3E}">
        <p14:creationId xmlns:p14="http://schemas.microsoft.com/office/powerpoint/2010/main" val="30640805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fontScale="85000" lnSpcReduction="2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word[] = "Mississippi";</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num_s</a:t>
            </a:r>
            <a:r>
              <a:rPr lang="en-IE" sz="3200" dirty="0">
                <a:solidFill>
                  <a:schemeClr val="bg1"/>
                </a:solidFill>
              </a:rPr>
              <a:t> = 0;</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(word);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if (word[</a:t>
            </a:r>
            <a:r>
              <a:rPr lang="en-IE" sz="3200" dirty="0" err="1">
                <a:solidFill>
                  <a:schemeClr val="bg1"/>
                </a:solidFill>
              </a:rPr>
              <a:t>i</a:t>
            </a:r>
            <a:r>
              <a:rPr lang="en-IE" sz="3200" dirty="0">
                <a:solidFill>
                  <a:schemeClr val="bg1"/>
                </a:solidFill>
              </a:rPr>
              <a:t>] == 's') {</a:t>
            </a:r>
          </a:p>
          <a:p>
            <a:pPr marL="342900" lvl="0" indent="-342900">
              <a:spcBef>
                <a:spcPct val="20000"/>
              </a:spcBef>
            </a:pPr>
            <a:r>
              <a:rPr lang="en-IE" sz="3200" dirty="0">
                <a:solidFill>
                  <a:schemeClr val="bg1"/>
                </a:solidFill>
              </a:rPr>
              <a:t>            ++</a:t>
            </a:r>
            <a:r>
              <a:rPr lang="en-IE" sz="3200" dirty="0" err="1">
                <a:solidFill>
                  <a:schemeClr val="bg1"/>
                </a:solidFill>
              </a:rPr>
              <a:t>num_s</a:t>
            </a:r>
            <a:r>
              <a:rPr lang="en-IE" sz="3200" dirty="0">
                <a:solidFill>
                  <a:schemeClr val="bg1"/>
                </a:solidFill>
              </a:rPr>
              <a:t>;</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("Number of s letters in %s is %d", word, </a:t>
            </a:r>
            <a:r>
              <a:rPr lang="en-IE" sz="3200" dirty="0" err="1">
                <a:solidFill>
                  <a:schemeClr val="bg1"/>
                </a:solidFill>
              </a:rPr>
              <a:t>num_s</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2242471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Console Application</a:t>
            </a:r>
            <a:endParaRPr lang="en-US" dirty="0">
              <a:solidFill>
                <a:schemeClr val="bg1"/>
              </a:solidFill>
            </a:endParaRPr>
          </a:p>
        </p:txBody>
      </p:sp>
      <p:pic>
        <p:nvPicPr>
          <p:cNvPr id="3074" name="Picture 2"/>
          <p:cNvPicPr>
            <a:picLocks noChangeAspect="1" noChangeArrowheads="1"/>
          </p:cNvPicPr>
          <p:nvPr/>
        </p:nvPicPr>
        <p:blipFill>
          <a:blip r:embed="rId2" cstate="print"/>
          <a:srcRect/>
          <a:stretch>
            <a:fillRect/>
          </a:stretch>
        </p:blipFill>
        <p:spPr bwMode="auto">
          <a:xfrm>
            <a:off x="1619672" y="1556792"/>
            <a:ext cx="5895975" cy="4486275"/>
          </a:xfrm>
          <a:prstGeom prst="rect">
            <a:avLst/>
          </a:prstGeom>
          <a:noFill/>
          <a:ln w="9525">
            <a:noFill/>
            <a:miter lim="800000"/>
            <a:headEnd/>
            <a:tailEnd/>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4</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211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count the length of a string given by the user.</a:t>
            </a:r>
          </a:p>
          <a:p>
            <a:pPr marL="342900" lvl="0" indent="-342900">
              <a:spcBef>
                <a:spcPct val="20000"/>
              </a:spcBef>
              <a:buFont typeface="Arial" pitchFamily="34" charset="0"/>
              <a:buChar char="•"/>
            </a:pPr>
            <a:r>
              <a:rPr lang="en-IE" sz="3200" dirty="0" smtClean="0">
                <a:solidFill>
                  <a:schemeClr val="bg1"/>
                </a:solidFill>
              </a:rPr>
              <a:t>Hint: The null character ‘\0’ appears at the end of each string.</a:t>
            </a:r>
          </a:p>
        </p:txBody>
      </p:sp>
    </p:spTree>
    <p:extLst>
      <p:ext uri="{BB962C8B-B14F-4D97-AF65-F5344CB8AC3E}">
        <p14:creationId xmlns:p14="http://schemas.microsoft.com/office/powerpoint/2010/main" val="348916433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err="1" smtClean="0">
                <a:solidFill>
                  <a:schemeClr val="bg1"/>
                </a:solidFill>
              </a:rPr>
              <a:t>int</a:t>
            </a:r>
            <a:r>
              <a:rPr lang="en-IE" sz="3200" dirty="0" smtClean="0">
                <a:solidFill>
                  <a:schemeClr val="bg1"/>
                </a:solidFill>
              </a:rPr>
              <a:t> </a:t>
            </a:r>
            <a:r>
              <a:rPr lang="en-IE" sz="3200" dirty="0">
                <a:solidFill>
                  <a:schemeClr val="bg1"/>
                </a:solidFill>
              </a:rPr>
              <a:t>main() {</a:t>
            </a:r>
          </a:p>
          <a:p>
            <a:pPr marL="342900" lvl="0" indent="-342900">
              <a:spcBef>
                <a:spcPct val="20000"/>
              </a:spcBef>
            </a:pPr>
            <a:r>
              <a:rPr lang="en-IE" sz="3200" dirty="0">
                <a:solidFill>
                  <a:schemeClr val="bg1"/>
                </a:solidFill>
              </a:rPr>
              <a:t>    char word[100</a:t>
            </a:r>
            <a:r>
              <a:rPr lang="en-IE" sz="3200" dirty="0" smtClean="0">
                <a:solidFill>
                  <a:schemeClr val="bg1"/>
                </a:solidFill>
              </a:rPr>
              <a:t>]; // reserve 100 characters in memory for input</a:t>
            </a: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length = 0;</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("Enter word: ");</a:t>
            </a:r>
          </a:p>
          <a:p>
            <a:pPr marL="342900" lvl="0" indent="-342900">
              <a:spcBef>
                <a:spcPct val="20000"/>
              </a:spcBef>
            </a:pPr>
            <a:r>
              <a:rPr lang="en-IE" sz="3200" dirty="0">
                <a:solidFill>
                  <a:schemeClr val="bg1"/>
                </a:solidFill>
              </a:rPr>
              <a:t>    </a:t>
            </a:r>
            <a:r>
              <a:rPr lang="en-IE" sz="3200" dirty="0" err="1">
                <a:solidFill>
                  <a:schemeClr val="bg1"/>
                </a:solidFill>
              </a:rPr>
              <a:t>scanf</a:t>
            </a:r>
            <a:r>
              <a:rPr lang="en-IE" sz="3200" dirty="0">
                <a:solidFill>
                  <a:schemeClr val="bg1"/>
                </a:solidFill>
              </a:rPr>
              <a:t>("%s", &amp;word);</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(word);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if (word[</a:t>
            </a:r>
            <a:r>
              <a:rPr lang="en-IE" sz="3200" dirty="0" err="1">
                <a:solidFill>
                  <a:schemeClr val="bg1"/>
                </a:solidFill>
              </a:rPr>
              <a:t>i</a:t>
            </a:r>
            <a:r>
              <a:rPr lang="en-IE" sz="3200" dirty="0">
                <a:solidFill>
                  <a:schemeClr val="bg1"/>
                </a:solidFill>
              </a:rPr>
              <a:t>] != '\0') {</a:t>
            </a:r>
          </a:p>
          <a:p>
            <a:pPr marL="342900" lvl="0" indent="-342900">
              <a:spcBef>
                <a:spcPct val="20000"/>
              </a:spcBef>
            </a:pPr>
            <a:r>
              <a:rPr lang="en-IE" sz="3200" dirty="0">
                <a:solidFill>
                  <a:schemeClr val="bg1"/>
                </a:solidFill>
              </a:rPr>
              <a:t>            ++length;</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("Number of characters in %s is %d", word, length);</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233097758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5</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12776"/>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count how many times any one letter supplied by the user occurs in the word “happy”.</a:t>
            </a:r>
          </a:p>
        </p:txBody>
      </p:sp>
    </p:spTree>
    <p:extLst>
      <p:ext uri="{BB962C8B-B14F-4D97-AF65-F5344CB8AC3E}">
        <p14:creationId xmlns:p14="http://schemas.microsoft.com/office/powerpoint/2010/main" val="24323299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fontScale="55000" lnSpcReduction="2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word[] = "happy";</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num_occurrences</a:t>
            </a:r>
            <a:r>
              <a:rPr lang="en-IE" sz="3200" dirty="0">
                <a:solidFill>
                  <a:schemeClr val="bg1"/>
                </a:solidFill>
              </a:rPr>
              <a:t> = 0;</a:t>
            </a:r>
          </a:p>
          <a:p>
            <a:pPr marL="342900" lvl="0" indent="-342900">
              <a:spcBef>
                <a:spcPct val="20000"/>
              </a:spcBef>
            </a:pPr>
            <a:r>
              <a:rPr lang="en-IE" sz="3200" dirty="0">
                <a:solidFill>
                  <a:schemeClr val="bg1"/>
                </a:solidFill>
              </a:rPr>
              <a:t>    char </a:t>
            </a:r>
            <a:r>
              <a:rPr lang="en-IE" sz="3200" dirty="0" err="1">
                <a:solidFill>
                  <a:schemeClr val="bg1"/>
                </a:solidFill>
              </a:rPr>
              <a:t>user_input</a:t>
            </a: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("Enter a character: ");</a:t>
            </a:r>
          </a:p>
          <a:p>
            <a:pPr marL="342900" lvl="0" indent="-342900">
              <a:spcBef>
                <a:spcPct val="20000"/>
              </a:spcBef>
            </a:pPr>
            <a:r>
              <a:rPr lang="en-IE" sz="3200" dirty="0">
                <a:solidFill>
                  <a:schemeClr val="bg1"/>
                </a:solidFill>
              </a:rPr>
              <a:t>    </a:t>
            </a:r>
            <a:r>
              <a:rPr lang="en-IE" sz="3200" dirty="0" err="1">
                <a:solidFill>
                  <a:schemeClr val="bg1"/>
                </a:solidFill>
              </a:rPr>
              <a:t>scanf</a:t>
            </a:r>
            <a:r>
              <a:rPr lang="en-IE" sz="3200" dirty="0">
                <a:solidFill>
                  <a:schemeClr val="bg1"/>
                </a:solidFill>
              </a:rPr>
              <a:t>("%c", &amp;</a:t>
            </a:r>
            <a:r>
              <a:rPr lang="en-IE" sz="3200" dirty="0" err="1">
                <a:solidFill>
                  <a:schemeClr val="bg1"/>
                </a:solidFill>
              </a:rPr>
              <a:t>user_input</a:t>
            </a: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(word);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if (word[</a:t>
            </a:r>
            <a:r>
              <a:rPr lang="en-IE" sz="3200" dirty="0" err="1">
                <a:solidFill>
                  <a:schemeClr val="bg1"/>
                </a:solidFill>
              </a:rPr>
              <a:t>i</a:t>
            </a:r>
            <a:r>
              <a:rPr lang="en-IE" sz="3200" dirty="0">
                <a:solidFill>
                  <a:schemeClr val="bg1"/>
                </a:solidFill>
              </a:rPr>
              <a:t>] == </a:t>
            </a:r>
            <a:r>
              <a:rPr lang="en-IE" sz="3200" dirty="0" err="1">
                <a:solidFill>
                  <a:schemeClr val="bg1"/>
                </a:solidFill>
              </a:rPr>
              <a:t>user_input</a:t>
            </a:r>
            <a:r>
              <a:rPr lang="en-IE" sz="3200" dirty="0">
                <a:solidFill>
                  <a:schemeClr val="bg1"/>
                </a:solidFill>
              </a:rPr>
              <a:t>) {</a:t>
            </a:r>
          </a:p>
          <a:p>
            <a:pPr marL="342900" lvl="0" indent="-342900">
              <a:spcBef>
                <a:spcPct val="20000"/>
              </a:spcBef>
            </a:pPr>
            <a:r>
              <a:rPr lang="en-IE" sz="3200" dirty="0">
                <a:solidFill>
                  <a:schemeClr val="bg1"/>
                </a:solidFill>
              </a:rPr>
              <a:t>            ++</a:t>
            </a:r>
            <a:r>
              <a:rPr lang="en-IE" sz="3200" dirty="0" err="1">
                <a:solidFill>
                  <a:schemeClr val="bg1"/>
                </a:solidFill>
              </a:rPr>
              <a:t>num_occurrences</a:t>
            </a:r>
            <a:r>
              <a:rPr lang="en-IE" sz="3200" dirty="0">
                <a:solidFill>
                  <a:schemeClr val="bg1"/>
                </a:solidFill>
              </a:rPr>
              <a:t>;</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("%c occurs %d time(s) in 'happy'", </a:t>
            </a:r>
            <a:r>
              <a:rPr lang="en-IE" sz="3200" dirty="0" err="1">
                <a:solidFill>
                  <a:schemeClr val="bg1"/>
                </a:solidFill>
              </a:rPr>
              <a:t>user_input</a:t>
            </a:r>
            <a:r>
              <a:rPr lang="en-IE" sz="3200" dirty="0">
                <a:solidFill>
                  <a:schemeClr val="bg1"/>
                </a:solidFill>
              </a:rPr>
              <a:t>, </a:t>
            </a:r>
            <a:r>
              <a:rPr lang="en-IE" sz="3200" dirty="0" err="1">
                <a:solidFill>
                  <a:schemeClr val="bg1"/>
                </a:solidFill>
              </a:rPr>
              <a:t>num_occurrences</a:t>
            </a: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err="1">
              <a:solidFill>
                <a:schemeClr val="bg1"/>
              </a:solidFill>
            </a:endParaRPr>
          </a:p>
        </p:txBody>
      </p:sp>
    </p:spTree>
    <p:extLst>
      <p:ext uri="{BB962C8B-B14F-4D97-AF65-F5344CB8AC3E}">
        <p14:creationId xmlns:p14="http://schemas.microsoft.com/office/powerpoint/2010/main" val="54817242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6</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12776"/>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replace all occurrences of the ‘</a:t>
            </a:r>
            <a:r>
              <a:rPr lang="en-IE" sz="3200" dirty="0" err="1" smtClean="0">
                <a:solidFill>
                  <a:schemeClr val="bg1"/>
                </a:solidFill>
              </a:rPr>
              <a:t>i</a:t>
            </a:r>
            <a:r>
              <a:rPr lang="en-IE" sz="3200" dirty="0" smtClean="0">
                <a:solidFill>
                  <a:schemeClr val="bg1"/>
                </a:solidFill>
              </a:rPr>
              <a:t>’ with ‘a’ in the word “Mississippi”.</a:t>
            </a:r>
          </a:p>
        </p:txBody>
      </p:sp>
    </p:spTree>
    <p:extLst>
      <p:ext uri="{BB962C8B-B14F-4D97-AF65-F5344CB8AC3E}">
        <p14:creationId xmlns:p14="http://schemas.microsoft.com/office/powerpoint/2010/main" val="425346671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fontScale="77500" lnSpcReduction="20000"/>
          </a:bodyPr>
          <a:lstStyle/>
          <a:p>
            <a:pPr marL="342900" lvl="0" indent="-342900">
              <a:spcBef>
                <a:spcPct val="20000"/>
              </a:spcBef>
            </a:pPr>
            <a:r>
              <a:rPr lang="en-IE" sz="3200" dirty="0" err="1" smtClean="0">
                <a:solidFill>
                  <a:schemeClr val="bg1"/>
                </a:solidFill>
              </a:rPr>
              <a:t>int</a:t>
            </a:r>
            <a:r>
              <a:rPr lang="en-IE" sz="3200" dirty="0" smtClean="0">
                <a:solidFill>
                  <a:schemeClr val="bg1"/>
                </a:solidFill>
              </a:rPr>
              <a:t> </a:t>
            </a:r>
            <a:r>
              <a:rPr lang="en-IE" sz="3200" dirty="0">
                <a:solidFill>
                  <a:schemeClr val="bg1"/>
                </a:solidFill>
              </a:rPr>
              <a:t>main() {</a:t>
            </a:r>
          </a:p>
          <a:p>
            <a:pPr marL="342900" lvl="0" indent="-342900">
              <a:spcBef>
                <a:spcPct val="20000"/>
              </a:spcBef>
            </a:pPr>
            <a:r>
              <a:rPr lang="en-IE" sz="3200" dirty="0">
                <a:solidFill>
                  <a:schemeClr val="bg1"/>
                </a:solidFill>
              </a:rPr>
              <a:t>    char word[] = "Mississippi";</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(word);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if (word[</a:t>
            </a:r>
            <a:r>
              <a:rPr lang="en-IE" sz="3200" dirty="0" err="1">
                <a:solidFill>
                  <a:schemeClr val="bg1"/>
                </a:solidFill>
              </a:rPr>
              <a:t>i</a:t>
            </a:r>
            <a:r>
              <a:rPr lang="en-IE" sz="3200" dirty="0">
                <a:solidFill>
                  <a:schemeClr val="bg1"/>
                </a:solidFill>
              </a:rPr>
              <a:t>] ==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word[</a:t>
            </a:r>
            <a:r>
              <a:rPr lang="en-IE" sz="3200" dirty="0" err="1">
                <a:solidFill>
                  <a:schemeClr val="bg1"/>
                </a:solidFill>
              </a:rPr>
              <a:t>i</a:t>
            </a:r>
            <a:r>
              <a:rPr lang="en-IE" sz="3200" dirty="0">
                <a:solidFill>
                  <a:schemeClr val="bg1"/>
                </a:solidFill>
              </a:rPr>
              <a:t>] = 'a';</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word);</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a:solidFill>
                <a:schemeClr val="bg1"/>
              </a:solidFill>
            </a:endParaRPr>
          </a:p>
        </p:txBody>
      </p:sp>
    </p:spTree>
    <p:extLst>
      <p:ext uri="{BB962C8B-B14F-4D97-AF65-F5344CB8AC3E}">
        <p14:creationId xmlns:p14="http://schemas.microsoft.com/office/powerpoint/2010/main" val="25752298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7</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12776"/>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count the number of differences between the strings “10001011” and “11001010”.</a:t>
            </a:r>
          </a:p>
        </p:txBody>
      </p:sp>
    </p:spTree>
    <p:extLst>
      <p:ext uri="{BB962C8B-B14F-4D97-AF65-F5344CB8AC3E}">
        <p14:creationId xmlns:p14="http://schemas.microsoft.com/office/powerpoint/2010/main" val="147434579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25" name="Content Placeholder 2"/>
          <p:cNvSpPr txBox="1">
            <a:spLocks/>
          </p:cNvSpPr>
          <p:nvPr/>
        </p:nvSpPr>
        <p:spPr>
          <a:xfrm>
            <a:off x="539552" y="1124744"/>
            <a:ext cx="8229600" cy="573325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err="1" smtClean="0">
                <a:solidFill>
                  <a:schemeClr val="bg1"/>
                </a:solidFill>
              </a:rPr>
              <a:t>int</a:t>
            </a:r>
            <a:r>
              <a:rPr lang="en-IE" sz="3200" dirty="0" smtClean="0">
                <a:solidFill>
                  <a:schemeClr val="bg1"/>
                </a:solidFill>
              </a:rPr>
              <a:t> </a:t>
            </a:r>
            <a:r>
              <a:rPr lang="en-IE" sz="3200" dirty="0">
                <a:solidFill>
                  <a:schemeClr val="bg1"/>
                </a:solidFill>
              </a:rPr>
              <a:t>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num_differences</a:t>
            </a:r>
            <a:r>
              <a:rPr lang="en-IE" sz="3200" dirty="0">
                <a:solidFill>
                  <a:schemeClr val="bg1"/>
                </a:solidFill>
              </a:rPr>
              <a:t> = 0;</a:t>
            </a:r>
          </a:p>
          <a:p>
            <a:pPr marL="342900" lvl="0" indent="-342900">
              <a:spcBef>
                <a:spcPct val="20000"/>
              </a:spcBef>
            </a:pPr>
            <a:r>
              <a:rPr lang="en-IE" sz="3200" dirty="0">
                <a:solidFill>
                  <a:schemeClr val="bg1"/>
                </a:solidFill>
              </a:rPr>
              <a:t>    char bits1[] = "10001011";</a:t>
            </a:r>
          </a:p>
          <a:p>
            <a:pPr marL="342900" lvl="0" indent="-342900">
              <a:spcBef>
                <a:spcPct val="20000"/>
              </a:spcBef>
            </a:pPr>
            <a:r>
              <a:rPr lang="en-IE" sz="3200" dirty="0">
                <a:solidFill>
                  <a:schemeClr val="bg1"/>
                </a:solidFill>
              </a:rPr>
              <a:t>    char bits2[] = "11001010";</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(bits1);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if (bits1[</a:t>
            </a:r>
            <a:r>
              <a:rPr lang="en-IE" sz="3200" dirty="0" err="1">
                <a:solidFill>
                  <a:schemeClr val="bg1"/>
                </a:solidFill>
              </a:rPr>
              <a:t>i</a:t>
            </a:r>
            <a:r>
              <a:rPr lang="en-IE" sz="3200" dirty="0">
                <a:solidFill>
                  <a:schemeClr val="bg1"/>
                </a:solidFill>
              </a:rPr>
              <a:t>] != bits2[</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a:t>
            </a:r>
            <a:r>
              <a:rPr lang="en-IE" sz="3200" dirty="0" err="1">
                <a:solidFill>
                  <a:schemeClr val="bg1"/>
                </a:solidFill>
              </a:rPr>
              <a:t>num_differences</a:t>
            </a:r>
            <a:r>
              <a:rPr lang="en-IE" sz="3200" dirty="0">
                <a:solidFill>
                  <a:schemeClr val="bg1"/>
                </a:solidFill>
              </a:rPr>
              <a:t>;</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("The number of differences between %s and %s is %d", </a:t>
            </a:r>
          </a:p>
          <a:p>
            <a:pPr marL="342900" lvl="0" indent="-342900">
              <a:spcBef>
                <a:spcPct val="20000"/>
              </a:spcBef>
            </a:pPr>
            <a:r>
              <a:rPr lang="en-IE" sz="3200" dirty="0">
                <a:solidFill>
                  <a:schemeClr val="bg1"/>
                </a:solidFill>
              </a:rPr>
              <a:t>           bits1, bits2, </a:t>
            </a:r>
            <a:r>
              <a:rPr lang="en-IE" sz="3200" dirty="0" err="1">
                <a:solidFill>
                  <a:schemeClr val="bg1"/>
                </a:solidFill>
              </a:rPr>
              <a:t>num_differences</a:t>
            </a: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err="1" smtClean="0">
              <a:solidFill>
                <a:schemeClr val="bg1"/>
              </a:solidFill>
            </a:endParaRPr>
          </a:p>
        </p:txBody>
      </p:sp>
    </p:spTree>
    <p:extLst>
      <p:ext uri="{BB962C8B-B14F-4D97-AF65-F5344CB8AC3E}">
        <p14:creationId xmlns:p14="http://schemas.microsoft.com/office/powerpoint/2010/main" val="12624860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combining two c strings 1</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fontScale="55000" lnSpcReduction="20000"/>
          </a:bodyPr>
          <a:lstStyle/>
          <a:p>
            <a:pPr lvl="0">
              <a:spcBef>
                <a:spcPct val="20000"/>
              </a:spcBef>
            </a:pPr>
            <a:r>
              <a:rPr lang="en-IE" sz="3200" dirty="0" smtClean="0">
                <a:solidFill>
                  <a:schemeClr val="bg1"/>
                </a:solidFill>
              </a:rPr>
              <a:t>// using non-string specific </a:t>
            </a:r>
            <a:r>
              <a:rPr lang="en-IE" sz="3200" dirty="0" err="1" smtClean="0">
                <a:solidFill>
                  <a:schemeClr val="bg1"/>
                </a:solidFill>
              </a:rPr>
              <a:t>memcpy</a:t>
            </a:r>
            <a:endParaRPr lang="en-IE" sz="3200" dirty="0" smtClean="0">
              <a:solidFill>
                <a:schemeClr val="bg1"/>
              </a:solidFill>
            </a:endParaRPr>
          </a:p>
          <a:p>
            <a:pPr lvl="0">
              <a:spcBef>
                <a:spcPct val="20000"/>
              </a:spcBef>
            </a:pPr>
            <a:r>
              <a:rPr lang="en-IE" sz="3200" dirty="0" err="1" smtClean="0">
                <a:solidFill>
                  <a:schemeClr val="bg1"/>
                </a:solidFill>
              </a:rPr>
              <a:t>int</a:t>
            </a:r>
            <a:r>
              <a:rPr lang="en-IE" sz="3200" dirty="0" smtClean="0">
                <a:solidFill>
                  <a:schemeClr val="bg1"/>
                </a:solidFill>
              </a:rPr>
              <a:t> </a:t>
            </a:r>
            <a:r>
              <a:rPr lang="en-IE" sz="3200" dirty="0">
                <a:solidFill>
                  <a:schemeClr val="bg1"/>
                </a:solidFill>
              </a:rPr>
              <a:t>main() {</a:t>
            </a:r>
          </a:p>
          <a:p>
            <a:pPr lvl="0">
              <a:spcBef>
                <a:spcPct val="20000"/>
              </a:spcBef>
            </a:pPr>
            <a:r>
              <a:rPr lang="en-IE" sz="3200" dirty="0">
                <a:solidFill>
                  <a:schemeClr val="bg1"/>
                </a:solidFill>
              </a:rPr>
              <a:t>    char x[] = "happy";</a:t>
            </a:r>
          </a:p>
          <a:p>
            <a:pPr lvl="0">
              <a:spcBef>
                <a:spcPct val="20000"/>
              </a:spcBef>
            </a:pPr>
            <a:r>
              <a:rPr lang="en-IE" sz="3200" dirty="0">
                <a:solidFill>
                  <a:schemeClr val="bg1"/>
                </a:solidFill>
              </a:rPr>
              <a:t>    char y[] = "Mississippi";</a:t>
            </a:r>
          </a:p>
          <a:p>
            <a:pPr lvl="0">
              <a:spcBef>
                <a:spcPct val="20000"/>
              </a:spcBef>
            </a:pPr>
            <a:r>
              <a:rPr lang="en-IE" sz="3200" dirty="0">
                <a:solidFill>
                  <a:schemeClr val="bg1"/>
                </a:solidFill>
              </a:rPr>
              <a:t>    char z[18];</a:t>
            </a:r>
          </a:p>
          <a:p>
            <a:pPr lvl="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xLen</a:t>
            </a:r>
            <a:r>
              <a:rPr lang="en-IE" sz="3200" dirty="0">
                <a:solidFill>
                  <a:schemeClr val="bg1"/>
                </a:solidFill>
              </a:rPr>
              <a:t> = </a:t>
            </a:r>
            <a:r>
              <a:rPr lang="en-IE" sz="3200" dirty="0" err="1">
                <a:solidFill>
                  <a:schemeClr val="bg1"/>
                </a:solidFill>
              </a:rPr>
              <a:t>strlen</a:t>
            </a:r>
            <a:r>
              <a:rPr lang="en-IE" sz="3200" dirty="0">
                <a:solidFill>
                  <a:schemeClr val="bg1"/>
                </a:solidFill>
              </a:rPr>
              <a:t>(x);</a:t>
            </a:r>
          </a:p>
          <a:p>
            <a:pPr lvl="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yLen</a:t>
            </a:r>
            <a:r>
              <a:rPr lang="en-IE" sz="3200" dirty="0">
                <a:solidFill>
                  <a:schemeClr val="bg1"/>
                </a:solidFill>
              </a:rPr>
              <a:t> = </a:t>
            </a:r>
            <a:r>
              <a:rPr lang="en-IE" sz="3200" dirty="0" err="1">
                <a:solidFill>
                  <a:schemeClr val="bg1"/>
                </a:solidFill>
              </a:rPr>
              <a:t>strlen</a:t>
            </a:r>
            <a:r>
              <a:rPr lang="en-IE" sz="3200" dirty="0">
                <a:solidFill>
                  <a:schemeClr val="bg1"/>
                </a:solidFill>
              </a:rPr>
              <a:t>(y);</a:t>
            </a:r>
          </a:p>
          <a:p>
            <a:pPr lvl="0">
              <a:spcBef>
                <a:spcPct val="20000"/>
              </a:spcBef>
            </a:pPr>
            <a:endParaRPr lang="en-IE" sz="3200" dirty="0">
              <a:solidFill>
                <a:schemeClr val="bg1"/>
              </a:solidFill>
            </a:endParaRPr>
          </a:p>
          <a:p>
            <a:pPr lvl="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lvl="0">
              <a:spcBef>
                <a:spcPct val="20000"/>
              </a:spcBef>
            </a:pPr>
            <a:r>
              <a:rPr lang="en-IE" sz="3200" dirty="0">
                <a:solidFill>
                  <a:schemeClr val="bg1"/>
                </a:solidFill>
              </a:rPr>
              <a:t>    </a:t>
            </a:r>
            <a:r>
              <a:rPr lang="en-IE" sz="3200" dirty="0" err="1">
                <a:solidFill>
                  <a:schemeClr val="bg1"/>
                </a:solidFill>
              </a:rPr>
              <a:t>memcpy</a:t>
            </a:r>
            <a:r>
              <a:rPr lang="en-IE" sz="3200" dirty="0">
                <a:solidFill>
                  <a:schemeClr val="bg1"/>
                </a:solidFill>
              </a:rPr>
              <a:t>(z, x, </a:t>
            </a:r>
            <a:r>
              <a:rPr lang="en-IE" sz="3200" dirty="0" err="1">
                <a:solidFill>
                  <a:schemeClr val="bg1"/>
                </a:solidFill>
              </a:rPr>
              <a:t>sizeof</a:t>
            </a:r>
            <a:r>
              <a:rPr lang="en-IE" sz="3200" dirty="0">
                <a:solidFill>
                  <a:schemeClr val="bg1"/>
                </a:solidFill>
              </a:rPr>
              <a:t>(x));</a:t>
            </a:r>
          </a:p>
          <a:p>
            <a:pPr lvl="0">
              <a:spcBef>
                <a:spcPct val="20000"/>
              </a:spcBef>
            </a:pPr>
            <a:r>
              <a:rPr lang="en-IE" sz="3200" dirty="0">
                <a:solidFill>
                  <a:schemeClr val="bg1"/>
                </a:solidFill>
              </a:rPr>
              <a:t>    z[</a:t>
            </a:r>
            <a:r>
              <a:rPr lang="en-IE" sz="3200" dirty="0" err="1">
                <a:solidFill>
                  <a:schemeClr val="bg1"/>
                </a:solidFill>
              </a:rPr>
              <a:t>xLen</a:t>
            </a:r>
            <a:r>
              <a:rPr lang="en-IE" sz="3200" dirty="0">
                <a:solidFill>
                  <a:schemeClr val="bg1"/>
                </a:solidFill>
              </a:rPr>
              <a:t>] = ' ';</a:t>
            </a:r>
          </a:p>
          <a:p>
            <a:pPr lvl="0">
              <a:spcBef>
                <a:spcPct val="20000"/>
              </a:spcBef>
            </a:pPr>
            <a:r>
              <a:rPr lang="en-IE" sz="3200" dirty="0">
                <a:solidFill>
                  <a:schemeClr val="bg1"/>
                </a:solidFill>
              </a:rPr>
              <a:t>    </a:t>
            </a:r>
            <a:r>
              <a:rPr lang="en-IE" sz="3200" dirty="0" err="1">
                <a:solidFill>
                  <a:schemeClr val="bg1"/>
                </a:solidFill>
              </a:rPr>
              <a:t>memcpy</a:t>
            </a:r>
            <a:r>
              <a:rPr lang="en-IE" sz="3200" dirty="0">
                <a:solidFill>
                  <a:schemeClr val="bg1"/>
                </a:solidFill>
              </a:rPr>
              <a:t>(z + </a:t>
            </a:r>
            <a:r>
              <a:rPr lang="en-IE" sz="3200" dirty="0" err="1">
                <a:solidFill>
                  <a:schemeClr val="bg1"/>
                </a:solidFill>
              </a:rPr>
              <a:t>xLen</a:t>
            </a:r>
            <a:r>
              <a:rPr lang="en-IE" sz="3200" dirty="0">
                <a:solidFill>
                  <a:schemeClr val="bg1"/>
                </a:solidFill>
              </a:rPr>
              <a:t> + 1, y, </a:t>
            </a:r>
            <a:r>
              <a:rPr lang="en-IE" sz="3200" dirty="0" err="1">
                <a:solidFill>
                  <a:schemeClr val="bg1"/>
                </a:solidFill>
              </a:rPr>
              <a:t>sizeof</a:t>
            </a:r>
            <a:r>
              <a:rPr lang="en-IE" sz="3200" dirty="0">
                <a:solidFill>
                  <a:schemeClr val="bg1"/>
                </a:solidFill>
              </a:rPr>
              <a:t>(y));</a:t>
            </a:r>
          </a:p>
          <a:p>
            <a:pPr lvl="0">
              <a:spcBef>
                <a:spcPct val="20000"/>
              </a:spcBef>
            </a:pPr>
            <a:r>
              <a:rPr lang="en-IE" sz="3200" dirty="0">
                <a:solidFill>
                  <a:schemeClr val="bg1"/>
                </a:solidFill>
              </a:rPr>
              <a:t>    z[</a:t>
            </a:r>
            <a:r>
              <a:rPr lang="en-IE" sz="3200" dirty="0" err="1">
                <a:solidFill>
                  <a:schemeClr val="bg1"/>
                </a:solidFill>
              </a:rPr>
              <a:t>xLen</a:t>
            </a:r>
            <a:r>
              <a:rPr lang="en-IE" sz="3200" dirty="0">
                <a:solidFill>
                  <a:schemeClr val="bg1"/>
                </a:solidFill>
              </a:rPr>
              <a:t> + </a:t>
            </a:r>
            <a:r>
              <a:rPr lang="en-IE" sz="3200" dirty="0" err="1">
                <a:solidFill>
                  <a:schemeClr val="bg1"/>
                </a:solidFill>
              </a:rPr>
              <a:t>yLen</a:t>
            </a:r>
            <a:r>
              <a:rPr lang="en-IE" sz="3200" dirty="0">
                <a:solidFill>
                  <a:schemeClr val="bg1"/>
                </a:solidFill>
              </a:rPr>
              <a:t> + 1] = '\0';</a:t>
            </a:r>
          </a:p>
          <a:p>
            <a:pPr lvl="0">
              <a:spcBef>
                <a:spcPct val="20000"/>
              </a:spcBef>
            </a:pPr>
            <a:endParaRPr lang="en-IE" sz="3200" dirty="0">
              <a:solidFill>
                <a:schemeClr val="bg1"/>
              </a:solidFill>
            </a:endParaRP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("%s\n", z);</a:t>
            </a:r>
          </a:p>
          <a:p>
            <a:pPr lvl="0">
              <a:spcBef>
                <a:spcPct val="20000"/>
              </a:spcBef>
            </a:pPr>
            <a:endParaRPr lang="en-IE" sz="3200" dirty="0">
              <a:solidFill>
                <a:schemeClr val="bg1"/>
              </a:solidFill>
            </a:endParaRPr>
          </a:p>
          <a:p>
            <a:pPr lvl="0">
              <a:spcBef>
                <a:spcPct val="20000"/>
              </a:spcBef>
            </a:pPr>
            <a:r>
              <a:rPr lang="en-IE" sz="3200" dirty="0">
                <a:solidFill>
                  <a:schemeClr val="bg1"/>
                </a:solidFill>
              </a:rPr>
              <a:t>    return 0;</a:t>
            </a:r>
          </a:p>
          <a:p>
            <a:pPr lvl="0">
              <a:spcBef>
                <a:spcPct val="20000"/>
              </a:spcBef>
            </a:pPr>
            <a:r>
              <a:rPr lang="en-IE" sz="3200" dirty="0">
                <a:solidFill>
                  <a:schemeClr val="bg1"/>
                </a:solidFill>
              </a:rPr>
              <a:t>}</a:t>
            </a:r>
          </a:p>
        </p:txBody>
      </p:sp>
    </p:spTree>
    <p:extLst>
      <p:ext uri="{BB962C8B-B14F-4D97-AF65-F5344CB8AC3E}">
        <p14:creationId xmlns:p14="http://schemas.microsoft.com/office/powerpoint/2010/main" val="184494694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combining two c strings 2</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fontScale="77500" lnSpcReduction="20000"/>
          </a:bodyPr>
          <a:lstStyle/>
          <a:p>
            <a:pPr lvl="0">
              <a:spcBef>
                <a:spcPct val="20000"/>
              </a:spcBef>
            </a:pPr>
            <a:r>
              <a:rPr lang="en-IE" sz="3200" dirty="0" smtClean="0">
                <a:solidFill>
                  <a:schemeClr val="bg1"/>
                </a:solidFill>
              </a:rPr>
              <a:t>// using string specific functions</a:t>
            </a:r>
            <a:endParaRPr lang="en-IE" sz="3200" dirty="0">
              <a:solidFill>
                <a:schemeClr val="bg1"/>
              </a:solidFill>
            </a:endParaRPr>
          </a:p>
          <a:p>
            <a:pPr lvl="0">
              <a:spcBef>
                <a:spcPct val="20000"/>
              </a:spcBef>
            </a:pPr>
            <a:r>
              <a:rPr lang="en-IE" sz="3200" dirty="0" err="1">
                <a:solidFill>
                  <a:schemeClr val="bg1"/>
                </a:solidFill>
              </a:rPr>
              <a:t>int</a:t>
            </a:r>
            <a:r>
              <a:rPr lang="en-IE" sz="3200" dirty="0">
                <a:solidFill>
                  <a:schemeClr val="bg1"/>
                </a:solidFill>
              </a:rPr>
              <a:t> main() {</a:t>
            </a:r>
          </a:p>
          <a:p>
            <a:pPr lvl="0">
              <a:spcBef>
                <a:spcPct val="20000"/>
              </a:spcBef>
            </a:pPr>
            <a:r>
              <a:rPr lang="en-IE" sz="3200" dirty="0">
                <a:solidFill>
                  <a:schemeClr val="bg1"/>
                </a:solidFill>
              </a:rPr>
              <a:t>    char x[] = "happy";</a:t>
            </a:r>
          </a:p>
          <a:p>
            <a:pPr lvl="0">
              <a:spcBef>
                <a:spcPct val="20000"/>
              </a:spcBef>
            </a:pPr>
            <a:r>
              <a:rPr lang="en-IE" sz="3200" dirty="0">
                <a:solidFill>
                  <a:schemeClr val="bg1"/>
                </a:solidFill>
              </a:rPr>
              <a:t>    char y[] = "Mississippi";</a:t>
            </a:r>
          </a:p>
          <a:p>
            <a:pPr lvl="0">
              <a:spcBef>
                <a:spcPct val="20000"/>
              </a:spcBef>
            </a:pPr>
            <a:r>
              <a:rPr lang="en-IE" sz="3200" dirty="0">
                <a:solidFill>
                  <a:schemeClr val="bg1"/>
                </a:solidFill>
              </a:rPr>
              <a:t>    char z[18];</a:t>
            </a:r>
          </a:p>
          <a:p>
            <a:pPr lvl="0">
              <a:spcBef>
                <a:spcPct val="20000"/>
              </a:spcBef>
            </a:pPr>
            <a:endParaRPr lang="en-IE" sz="3200" dirty="0">
              <a:solidFill>
                <a:schemeClr val="bg1"/>
              </a:solidFill>
            </a:endParaRPr>
          </a:p>
          <a:p>
            <a:pPr lvl="0">
              <a:spcBef>
                <a:spcPct val="20000"/>
              </a:spcBef>
            </a:pPr>
            <a:r>
              <a:rPr lang="en-IE" sz="3200" dirty="0">
                <a:solidFill>
                  <a:schemeClr val="bg1"/>
                </a:solidFill>
              </a:rPr>
              <a:t>    </a:t>
            </a:r>
            <a:r>
              <a:rPr lang="en-IE" sz="3200" dirty="0" err="1">
                <a:solidFill>
                  <a:schemeClr val="bg1"/>
                </a:solidFill>
              </a:rPr>
              <a:t>strcpy</a:t>
            </a:r>
            <a:r>
              <a:rPr lang="en-IE" sz="3200" dirty="0">
                <a:solidFill>
                  <a:schemeClr val="bg1"/>
                </a:solidFill>
              </a:rPr>
              <a:t>(z, x);</a:t>
            </a:r>
          </a:p>
          <a:p>
            <a:pPr lvl="0">
              <a:spcBef>
                <a:spcPct val="20000"/>
              </a:spcBef>
            </a:pPr>
            <a:r>
              <a:rPr lang="en-IE" sz="3200" dirty="0">
                <a:solidFill>
                  <a:schemeClr val="bg1"/>
                </a:solidFill>
              </a:rPr>
              <a:t>    </a:t>
            </a:r>
            <a:r>
              <a:rPr lang="en-IE" sz="3200" dirty="0" err="1">
                <a:solidFill>
                  <a:schemeClr val="bg1"/>
                </a:solidFill>
              </a:rPr>
              <a:t>strcat</a:t>
            </a:r>
            <a:r>
              <a:rPr lang="en-IE" sz="3200" dirty="0">
                <a:solidFill>
                  <a:schemeClr val="bg1"/>
                </a:solidFill>
              </a:rPr>
              <a:t>(z, " ");</a:t>
            </a:r>
          </a:p>
          <a:p>
            <a:pPr lvl="0">
              <a:spcBef>
                <a:spcPct val="20000"/>
              </a:spcBef>
            </a:pPr>
            <a:r>
              <a:rPr lang="en-IE" sz="3200" dirty="0">
                <a:solidFill>
                  <a:schemeClr val="bg1"/>
                </a:solidFill>
              </a:rPr>
              <a:t>    </a:t>
            </a:r>
            <a:r>
              <a:rPr lang="en-IE" sz="3200" dirty="0" err="1">
                <a:solidFill>
                  <a:schemeClr val="bg1"/>
                </a:solidFill>
              </a:rPr>
              <a:t>strcat</a:t>
            </a:r>
            <a:r>
              <a:rPr lang="en-IE" sz="3200" dirty="0">
                <a:solidFill>
                  <a:schemeClr val="bg1"/>
                </a:solidFill>
              </a:rPr>
              <a:t>(z, y);</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("%s\n", z);</a:t>
            </a:r>
          </a:p>
          <a:p>
            <a:pPr lvl="0">
              <a:spcBef>
                <a:spcPct val="20000"/>
              </a:spcBef>
            </a:pPr>
            <a:endParaRPr lang="en-IE" sz="3200" dirty="0">
              <a:solidFill>
                <a:schemeClr val="bg1"/>
              </a:solidFill>
            </a:endParaRPr>
          </a:p>
          <a:p>
            <a:pPr lvl="0">
              <a:spcBef>
                <a:spcPct val="20000"/>
              </a:spcBef>
            </a:pPr>
            <a:r>
              <a:rPr lang="en-IE" sz="3200" dirty="0">
                <a:solidFill>
                  <a:schemeClr val="bg1"/>
                </a:solidFill>
              </a:rPr>
              <a:t>    return 0;</a:t>
            </a:r>
          </a:p>
          <a:p>
            <a:pPr lvl="0">
              <a:spcBef>
                <a:spcPct val="20000"/>
              </a:spcBef>
            </a:pPr>
            <a:r>
              <a:rPr lang="en-IE" sz="3200" dirty="0">
                <a:solidFill>
                  <a:schemeClr val="bg1"/>
                </a:solidFill>
              </a:rPr>
              <a:t>}</a:t>
            </a:r>
          </a:p>
        </p:txBody>
      </p:sp>
    </p:spTree>
    <p:extLst>
      <p:ext uri="{BB962C8B-B14F-4D97-AF65-F5344CB8AC3E}">
        <p14:creationId xmlns:p14="http://schemas.microsoft.com/office/powerpoint/2010/main" val="3260238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a:t>
            </a:r>
            <a:endParaRPr lang="en-US" dirty="0">
              <a:solidFill>
                <a:schemeClr val="bg1"/>
              </a:solidFill>
            </a:endParaRPr>
          </a:p>
        </p:txBody>
      </p:sp>
      <p:pic>
        <p:nvPicPr>
          <p:cNvPr id="4098" name="Picture 2"/>
          <p:cNvPicPr>
            <a:picLocks noChangeAspect="1" noChangeArrowheads="1"/>
          </p:cNvPicPr>
          <p:nvPr/>
        </p:nvPicPr>
        <p:blipFill>
          <a:blip r:embed="rId2" cstate="print"/>
          <a:srcRect/>
          <a:stretch>
            <a:fillRect/>
          </a:stretch>
        </p:blipFill>
        <p:spPr bwMode="auto">
          <a:xfrm>
            <a:off x="1763688" y="1556792"/>
            <a:ext cx="5638800" cy="4600575"/>
          </a:xfrm>
          <a:prstGeom prst="rect">
            <a:avLst/>
          </a:prstGeom>
          <a:noFill/>
          <a:ln w="9525">
            <a:noFill/>
            <a:miter lim="800000"/>
            <a:headEnd/>
            <a:tailEnd/>
          </a:ln>
        </p:spPr>
      </p:pic>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print out file contents</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Autofit/>
          </a:bodyPr>
          <a:lstStyle/>
          <a:p>
            <a:pPr lvl="0">
              <a:spcBef>
                <a:spcPct val="20000"/>
              </a:spcBef>
            </a:pPr>
            <a:r>
              <a:rPr lang="en-IE" sz="1100" dirty="0" smtClean="0">
                <a:solidFill>
                  <a:schemeClr val="bg1"/>
                </a:solidFill>
              </a:rPr>
              <a:t>#</a:t>
            </a:r>
            <a:r>
              <a:rPr lang="en-IE" sz="1100" dirty="0">
                <a:solidFill>
                  <a:schemeClr val="bg1"/>
                </a:solidFill>
              </a:rPr>
              <a:t>include &lt;</a:t>
            </a:r>
            <a:r>
              <a:rPr lang="en-IE" sz="1100" dirty="0" err="1">
                <a:solidFill>
                  <a:schemeClr val="bg1"/>
                </a:solidFill>
              </a:rPr>
              <a:t>stdio.h</a:t>
            </a:r>
            <a:r>
              <a:rPr lang="en-IE" sz="1100" dirty="0">
                <a:solidFill>
                  <a:schemeClr val="bg1"/>
                </a:solidFill>
              </a:rPr>
              <a:t>&gt; // we need this include file</a:t>
            </a:r>
          </a:p>
          <a:p>
            <a:pPr lvl="0">
              <a:spcBef>
                <a:spcPct val="20000"/>
              </a:spcBef>
            </a:pPr>
            <a:endParaRPr lang="en-IE" sz="1100" dirty="0">
              <a:solidFill>
                <a:schemeClr val="bg1"/>
              </a:solidFill>
            </a:endParaRPr>
          </a:p>
          <a:p>
            <a:pPr lvl="0">
              <a:spcBef>
                <a:spcPct val="20000"/>
              </a:spcBef>
            </a:pPr>
            <a:r>
              <a:rPr lang="en-IE" sz="1100" dirty="0" err="1">
                <a:solidFill>
                  <a:schemeClr val="bg1"/>
                </a:solidFill>
              </a:rPr>
              <a:t>int</a:t>
            </a:r>
            <a:r>
              <a:rPr lang="en-IE" sz="1100" dirty="0">
                <a:solidFill>
                  <a:schemeClr val="bg1"/>
                </a:solidFill>
              </a:rPr>
              <a:t> main() {</a:t>
            </a:r>
          </a:p>
          <a:p>
            <a:pPr lvl="0">
              <a:spcBef>
                <a:spcPct val="20000"/>
              </a:spcBef>
            </a:pPr>
            <a:r>
              <a:rPr lang="en-IE" sz="1100" dirty="0">
                <a:solidFill>
                  <a:schemeClr val="bg1"/>
                </a:solidFill>
              </a:rPr>
              <a:t>    char line[80]; // will hold line of text from file</a:t>
            </a:r>
          </a:p>
          <a:p>
            <a:pPr lvl="0">
              <a:spcBef>
                <a:spcPct val="20000"/>
              </a:spcBef>
            </a:pPr>
            <a:r>
              <a:rPr lang="en-IE" sz="1100" dirty="0">
                <a:solidFill>
                  <a:schemeClr val="bg1"/>
                </a:solidFill>
              </a:rPr>
              <a:t>    FILE *</a:t>
            </a:r>
            <a:r>
              <a:rPr lang="en-IE" sz="1100" dirty="0" err="1">
                <a:solidFill>
                  <a:schemeClr val="bg1"/>
                </a:solidFill>
              </a:rPr>
              <a:t>my_file</a:t>
            </a:r>
            <a:r>
              <a:rPr lang="en-IE" sz="1100" dirty="0">
                <a:solidFill>
                  <a:schemeClr val="bg1"/>
                </a:solidFill>
              </a:rPr>
              <a:t>; // our file variable</a:t>
            </a:r>
          </a:p>
          <a:p>
            <a:pPr lvl="0">
              <a:spcBef>
                <a:spcPct val="20000"/>
              </a:spcBef>
            </a:pPr>
            <a:endParaRPr lang="en-IE" sz="1100" dirty="0" smtClean="0">
              <a:solidFill>
                <a:schemeClr val="bg1"/>
              </a:solidFill>
            </a:endParaRPr>
          </a:p>
          <a:p>
            <a:pPr lvl="0">
              <a:spcBef>
                <a:spcPct val="20000"/>
              </a:spcBef>
            </a:pPr>
            <a:r>
              <a:rPr lang="en-IE" sz="1100" dirty="0" smtClean="0">
                <a:solidFill>
                  <a:schemeClr val="bg1"/>
                </a:solidFill>
              </a:rPr>
              <a:t>    // C:\\animals.txt is the absolute file name</a:t>
            </a:r>
          </a:p>
          <a:p>
            <a:pPr lvl="0">
              <a:spcBef>
                <a:spcPct val="20000"/>
              </a:spcBef>
            </a:pPr>
            <a:r>
              <a:rPr lang="en-IE" sz="1100" dirty="0" smtClean="0">
                <a:solidFill>
                  <a:schemeClr val="bg1"/>
                </a:solidFill>
              </a:rPr>
              <a:t>    // NOTE THE DOUBLE BACK SLASH!</a:t>
            </a:r>
          </a:p>
          <a:p>
            <a:pPr lvl="0">
              <a:spcBef>
                <a:spcPct val="20000"/>
              </a:spcBef>
            </a:pPr>
            <a:r>
              <a:rPr lang="en-IE" sz="1100" dirty="0" smtClean="0">
                <a:solidFill>
                  <a:schemeClr val="bg1"/>
                </a:solidFill>
              </a:rPr>
              <a:t>    // "r" means open the file for reading text</a:t>
            </a:r>
          </a:p>
          <a:p>
            <a:pPr lvl="0">
              <a:spcBef>
                <a:spcPct val="20000"/>
              </a:spcBef>
            </a:pPr>
            <a:r>
              <a:rPr lang="en-IE" sz="1100" dirty="0" smtClean="0">
                <a:solidFill>
                  <a:schemeClr val="bg1"/>
                </a:solidFill>
              </a:rPr>
              <a:t>    </a:t>
            </a:r>
            <a:r>
              <a:rPr lang="en-IE" sz="1100" dirty="0" err="1" smtClean="0">
                <a:solidFill>
                  <a:schemeClr val="bg1"/>
                </a:solidFill>
              </a:rPr>
              <a:t>my_file</a:t>
            </a:r>
            <a:r>
              <a:rPr lang="en-IE" sz="1100" dirty="0" smtClean="0">
                <a:solidFill>
                  <a:schemeClr val="bg1"/>
                </a:solidFill>
              </a:rPr>
              <a:t> = </a:t>
            </a:r>
            <a:r>
              <a:rPr lang="en-IE" sz="1100" dirty="0" err="1" smtClean="0">
                <a:solidFill>
                  <a:schemeClr val="bg1"/>
                </a:solidFill>
              </a:rPr>
              <a:t>fopen</a:t>
            </a:r>
            <a:r>
              <a:rPr lang="en-IE" sz="1100" dirty="0" smtClean="0">
                <a:solidFill>
                  <a:schemeClr val="bg1"/>
                </a:solidFill>
              </a:rPr>
              <a:t>("C:\\animals.txt", "r"); // open the file for reading</a:t>
            </a:r>
          </a:p>
          <a:p>
            <a:pPr lvl="0">
              <a:spcBef>
                <a:spcPct val="20000"/>
              </a:spcBef>
            </a:pPr>
            <a:endParaRPr lang="en-IE" sz="1100" dirty="0">
              <a:solidFill>
                <a:schemeClr val="bg1"/>
              </a:solidFill>
            </a:endParaRPr>
          </a:p>
          <a:p>
            <a:pPr lvl="0">
              <a:spcBef>
                <a:spcPct val="20000"/>
              </a:spcBef>
            </a:pPr>
            <a:r>
              <a:rPr lang="en-IE" sz="1100" dirty="0">
                <a:solidFill>
                  <a:schemeClr val="bg1"/>
                </a:solidFill>
              </a:rPr>
              <a:t>    // Tell the user if the file wasn't found</a:t>
            </a:r>
          </a:p>
          <a:p>
            <a:pPr lvl="0">
              <a:spcBef>
                <a:spcPct val="20000"/>
              </a:spcBef>
            </a:pPr>
            <a:r>
              <a:rPr lang="en-IE" sz="1100" dirty="0">
                <a:solidFill>
                  <a:schemeClr val="bg1"/>
                </a:solidFill>
              </a:rPr>
              <a:t>    if (</a:t>
            </a:r>
            <a:r>
              <a:rPr lang="en-IE" sz="1100" dirty="0" err="1">
                <a:solidFill>
                  <a:schemeClr val="bg1"/>
                </a:solidFill>
              </a:rPr>
              <a:t>my_file</a:t>
            </a:r>
            <a:r>
              <a:rPr lang="en-IE" sz="1100" dirty="0">
                <a:solidFill>
                  <a:schemeClr val="bg1"/>
                </a:solidFill>
              </a:rPr>
              <a:t> == NULL) {</a:t>
            </a:r>
          </a:p>
          <a:p>
            <a:pPr lvl="0">
              <a:spcBef>
                <a:spcPct val="20000"/>
              </a:spcBef>
            </a:pPr>
            <a:r>
              <a:rPr lang="en-IE" sz="1100" dirty="0">
                <a:solidFill>
                  <a:schemeClr val="bg1"/>
                </a:solidFill>
              </a:rPr>
              <a:t>        </a:t>
            </a:r>
            <a:r>
              <a:rPr lang="en-IE" sz="1100" dirty="0" err="1">
                <a:solidFill>
                  <a:schemeClr val="bg1"/>
                </a:solidFill>
              </a:rPr>
              <a:t>printf</a:t>
            </a:r>
            <a:r>
              <a:rPr lang="en-IE" sz="1100" dirty="0">
                <a:solidFill>
                  <a:schemeClr val="bg1"/>
                </a:solidFill>
              </a:rPr>
              <a:t>("Error: File not found.");</a:t>
            </a:r>
          </a:p>
          <a:p>
            <a:pPr lvl="0">
              <a:spcBef>
                <a:spcPct val="20000"/>
              </a:spcBef>
            </a:pPr>
            <a:r>
              <a:rPr lang="en-IE" sz="1100" dirty="0">
                <a:solidFill>
                  <a:schemeClr val="bg1"/>
                </a:solidFill>
              </a:rPr>
              <a:t>        return 2; // file not found error code</a:t>
            </a:r>
          </a:p>
          <a:p>
            <a:pPr lvl="0">
              <a:spcBef>
                <a:spcPct val="20000"/>
              </a:spcBef>
            </a:pPr>
            <a:r>
              <a:rPr lang="en-IE" sz="1100" dirty="0">
                <a:solidFill>
                  <a:schemeClr val="bg1"/>
                </a:solidFill>
              </a:rPr>
              <a:t>    }</a:t>
            </a:r>
          </a:p>
          <a:p>
            <a:pPr lvl="0">
              <a:spcBef>
                <a:spcPct val="20000"/>
              </a:spcBef>
            </a:pPr>
            <a:endParaRPr lang="en-IE" sz="1100" dirty="0">
              <a:solidFill>
                <a:schemeClr val="bg1"/>
              </a:solidFill>
            </a:endParaRPr>
          </a:p>
          <a:p>
            <a:pPr lvl="0">
              <a:spcBef>
                <a:spcPct val="20000"/>
              </a:spcBef>
            </a:pPr>
            <a:r>
              <a:rPr lang="en-IE" sz="1100" dirty="0">
                <a:solidFill>
                  <a:schemeClr val="bg1"/>
                </a:solidFill>
              </a:rPr>
              <a:t>    // get a line, up to 80 chars from </a:t>
            </a:r>
            <a:r>
              <a:rPr lang="en-IE" sz="1100" dirty="0" err="1">
                <a:solidFill>
                  <a:schemeClr val="bg1"/>
                </a:solidFill>
              </a:rPr>
              <a:t>fr.</a:t>
            </a:r>
            <a:r>
              <a:rPr lang="en-IE" sz="1100" dirty="0">
                <a:solidFill>
                  <a:schemeClr val="bg1"/>
                </a:solidFill>
              </a:rPr>
              <a:t>  done if NULL</a:t>
            </a:r>
          </a:p>
          <a:p>
            <a:pPr lvl="0">
              <a:spcBef>
                <a:spcPct val="20000"/>
              </a:spcBef>
            </a:pPr>
            <a:r>
              <a:rPr lang="en-IE" sz="1100" dirty="0">
                <a:solidFill>
                  <a:schemeClr val="bg1"/>
                </a:solidFill>
              </a:rPr>
              <a:t>    // note that a carriage return will be read too</a:t>
            </a:r>
          </a:p>
          <a:p>
            <a:pPr lvl="0">
              <a:spcBef>
                <a:spcPct val="20000"/>
              </a:spcBef>
            </a:pPr>
            <a:r>
              <a:rPr lang="en-IE" sz="1100" dirty="0" smtClean="0">
                <a:solidFill>
                  <a:schemeClr val="bg1"/>
                </a:solidFill>
              </a:rPr>
              <a:t>    while(</a:t>
            </a:r>
            <a:r>
              <a:rPr lang="en-IE" sz="1100" dirty="0" err="1" smtClean="0">
                <a:solidFill>
                  <a:schemeClr val="bg1"/>
                </a:solidFill>
              </a:rPr>
              <a:t>fgets</a:t>
            </a:r>
            <a:r>
              <a:rPr lang="en-IE" sz="1100" dirty="0" smtClean="0">
                <a:solidFill>
                  <a:schemeClr val="bg1"/>
                </a:solidFill>
              </a:rPr>
              <a:t>(line, 80, </a:t>
            </a:r>
            <a:r>
              <a:rPr lang="en-IE" sz="1100" dirty="0" err="1" smtClean="0">
                <a:solidFill>
                  <a:schemeClr val="bg1"/>
                </a:solidFill>
              </a:rPr>
              <a:t>my_file</a:t>
            </a:r>
            <a:r>
              <a:rPr lang="en-IE" sz="1100" dirty="0" smtClean="0">
                <a:solidFill>
                  <a:schemeClr val="bg1"/>
                </a:solidFill>
              </a:rPr>
              <a:t>) != NULL) { // NULL terminates the reading</a:t>
            </a:r>
          </a:p>
          <a:p>
            <a:pPr lvl="0">
              <a:spcBef>
                <a:spcPct val="20000"/>
              </a:spcBef>
            </a:pPr>
            <a:r>
              <a:rPr lang="en-IE" sz="1100" dirty="0" smtClean="0">
                <a:solidFill>
                  <a:schemeClr val="bg1"/>
                </a:solidFill>
              </a:rPr>
              <a:t>        </a:t>
            </a:r>
            <a:r>
              <a:rPr lang="en-IE" sz="1100" dirty="0" err="1" smtClean="0">
                <a:solidFill>
                  <a:schemeClr val="bg1"/>
                </a:solidFill>
              </a:rPr>
              <a:t>printf</a:t>
            </a:r>
            <a:r>
              <a:rPr lang="en-IE" sz="1100" dirty="0" smtClean="0">
                <a:solidFill>
                  <a:schemeClr val="bg1"/>
                </a:solidFill>
              </a:rPr>
              <a:t>("Animal: %s", line);</a:t>
            </a:r>
          </a:p>
          <a:p>
            <a:pPr lvl="0">
              <a:spcBef>
                <a:spcPct val="20000"/>
              </a:spcBef>
            </a:pPr>
            <a:r>
              <a:rPr lang="en-IE" sz="1100" dirty="0" smtClean="0">
                <a:solidFill>
                  <a:schemeClr val="bg1"/>
                </a:solidFill>
              </a:rPr>
              <a:t>    }</a:t>
            </a:r>
          </a:p>
          <a:p>
            <a:pPr lvl="0">
              <a:spcBef>
                <a:spcPct val="20000"/>
              </a:spcBef>
            </a:pPr>
            <a:r>
              <a:rPr lang="en-IE" sz="1100" dirty="0" smtClean="0">
                <a:solidFill>
                  <a:schemeClr val="bg1"/>
                </a:solidFill>
              </a:rPr>
              <a:t>    </a:t>
            </a:r>
          </a:p>
          <a:p>
            <a:pPr lvl="0">
              <a:spcBef>
                <a:spcPct val="20000"/>
              </a:spcBef>
            </a:pPr>
            <a:r>
              <a:rPr lang="en-IE" sz="1100" dirty="0" smtClean="0">
                <a:solidFill>
                  <a:schemeClr val="bg1"/>
                </a:solidFill>
              </a:rPr>
              <a:t>    </a:t>
            </a:r>
            <a:r>
              <a:rPr lang="en-IE" sz="1100" dirty="0" err="1">
                <a:solidFill>
                  <a:schemeClr val="bg1"/>
                </a:solidFill>
              </a:rPr>
              <a:t>fclose</a:t>
            </a:r>
            <a:r>
              <a:rPr lang="en-IE" sz="1100" dirty="0">
                <a:solidFill>
                  <a:schemeClr val="bg1"/>
                </a:solidFill>
              </a:rPr>
              <a:t>(</a:t>
            </a:r>
            <a:r>
              <a:rPr lang="en-IE" sz="1100" dirty="0" err="1">
                <a:solidFill>
                  <a:schemeClr val="bg1"/>
                </a:solidFill>
              </a:rPr>
              <a:t>my_file</a:t>
            </a:r>
            <a:r>
              <a:rPr lang="en-IE" sz="1100" dirty="0">
                <a:solidFill>
                  <a:schemeClr val="bg1"/>
                </a:solidFill>
              </a:rPr>
              <a:t>); // close the file</a:t>
            </a:r>
          </a:p>
          <a:p>
            <a:pPr lvl="0">
              <a:spcBef>
                <a:spcPct val="20000"/>
              </a:spcBef>
            </a:pPr>
            <a:r>
              <a:rPr lang="en-IE" sz="1100" dirty="0">
                <a:solidFill>
                  <a:schemeClr val="bg1"/>
                </a:solidFill>
              </a:rPr>
              <a:t>    return 0;</a:t>
            </a:r>
          </a:p>
          <a:p>
            <a:pPr lvl="0">
              <a:spcBef>
                <a:spcPct val="20000"/>
              </a:spcBef>
            </a:pPr>
            <a:r>
              <a:rPr lang="en-IE" sz="1100" dirty="0">
                <a:solidFill>
                  <a:schemeClr val="bg1"/>
                </a:solidFill>
              </a:rPr>
              <a:t>}</a:t>
            </a:r>
          </a:p>
        </p:txBody>
      </p:sp>
    </p:spTree>
    <p:extLst>
      <p:ext uri="{BB962C8B-B14F-4D97-AF65-F5344CB8AC3E}">
        <p14:creationId xmlns:p14="http://schemas.microsoft.com/office/powerpoint/2010/main" val="2145898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File</a:t>
            </a:r>
            <a:endParaRPr lang="en-US" dirty="0">
              <a:solidFill>
                <a:schemeClr val="bg1"/>
              </a:solidFill>
            </a:endParaRPr>
          </a:p>
        </p:txBody>
      </p:sp>
      <p:sp>
        <p:nvSpPr>
          <p:cNvPr id="6" name="Content Placeholder 2"/>
          <p:cNvSpPr txBox="1">
            <a:spLocks/>
          </p:cNvSpPr>
          <p:nvPr/>
        </p:nvSpPr>
        <p:spPr>
          <a:xfrm>
            <a:off x="467544" y="2780928"/>
            <a:ext cx="8229600" cy="3888432"/>
          </a:xfrm>
          <a:prstGeom prst="rect">
            <a:avLst/>
          </a:prstGeom>
        </p:spPr>
        <p:txBody>
          <a:bodyPr vert="horz" lIns="91440" tIns="45720" rIns="91440" bIns="45720" rtlCol="0">
            <a:normAutofit fontScale="92500" lnSpcReduction="10000"/>
          </a:bodyPr>
          <a:lstStyle/>
          <a:p>
            <a:pPr marL="342900" lvl="0" indent="-342900">
              <a:spcBef>
                <a:spcPct val="20000"/>
              </a:spcBef>
              <a:buFont typeface="Arial" pitchFamily="34" charset="0"/>
              <a:buChar char="•"/>
            </a:pPr>
            <a:r>
              <a:rPr lang="en-IE" sz="3200" dirty="0" smtClean="0">
                <a:solidFill>
                  <a:schemeClr val="bg1"/>
                </a:solidFill>
              </a:rPr>
              <a:t>Make sure that the “line” variable has enough space for however long a line of text in the file may be</a:t>
            </a:r>
          </a:p>
          <a:p>
            <a:pPr marL="342900" lvl="0" indent="-342900">
              <a:spcBef>
                <a:spcPct val="20000"/>
              </a:spcBef>
              <a:buFont typeface="Arial" pitchFamily="34" charset="0"/>
              <a:buChar char="•"/>
            </a:pPr>
            <a:r>
              <a:rPr lang="en-IE" sz="3200" dirty="0" smtClean="0">
                <a:solidFill>
                  <a:schemeClr val="bg1"/>
                </a:solidFill>
              </a:rPr>
              <a:t>“File” is a new type of variable</a:t>
            </a:r>
          </a:p>
          <a:p>
            <a:pPr marL="342900" lvl="0" indent="-342900">
              <a:spcBef>
                <a:spcPct val="20000"/>
              </a:spcBef>
              <a:buFont typeface="Arial" pitchFamily="34" charset="0"/>
              <a:buChar char="•"/>
            </a:pPr>
            <a:r>
              <a:rPr lang="en-IE" sz="3200" dirty="0" smtClean="0">
                <a:solidFill>
                  <a:schemeClr val="bg1"/>
                </a:solidFill>
              </a:rPr>
              <a:t>The asterisk ‘*’, or “star”, is required</a:t>
            </a:r>
          </a:p>
          <a:p>
            <a:pPr marL="342900" lvl="0" indent="-342900">
              <a:spcBef>
                <a:spcPct val="20000"/>
              </a:spcBef>
              <a:buFont typeface="Arial" pitchFamily="34" charset="0"/>
              <a:buChar char="•"/>
            </a:pPr>
            <a:r>
              <a:rPr lang="en-IE" sz="3200" dirty="0" smtClean="0">
                <a:solidFill>
                  <a:schemeClr val="bg1"/>
                </a:solidFill>
              </a:rPr>
              <a:t>The star indicates that “</a:t>
            </a:r>
            <a:r>
              <a:rPr lang="en-IE" sz="3200" dirty="0" err="1" smtClean="0">
                <a:solidFill>
                  <a:schemeClr val="bg1"/>
                </a:solidFill>
              </a:rPr>
              <a:t>my_file</a:t>
            </a:r>
            <a:r>
              <a:rPr lang="en-IE" sz="3200" dirty="0" smtClean="0">
                <a:solidFill>
                  <a:schemeClr val="bg1"/>
                </a:solidFill>
              </a:rPr>
              <a:t>” is a pointer to a file instead of an actual file</a:t>
            </a:r>
          </a:p>
          <a:p>
            <a:pPr marL="342900" lvl="0" indent="-342900">
              <a:spcBef>
                <a:spcPct val="20000"/>
              </a:spcBef>
              <a:buFont typeface="Arial" pitchFamily="34" charset="0"/>
              <a:buChar char="•"/>
            </a:pPr>
            <a:r>
              <a:rPr lang="en-IE" sz="3200" dirty="0" smtClean="0">
                <a:solidFill>
                  <a:schemeClr val="bg1"/>
                </a:solidFill>
              </a:rPr>
              <a:t>We won’t cover pointers at this time</a:t>
            </a:r>
          </a:p>
        </p:txBody>
      </p:sp>
      <p:sp>
        <p:nvSpPr>
          <p:cNvPr id="4" name="Content Placeholder 2"/>
          <p:cNvSpPr txBox="1">
            <a:spLocks/>
          </p:cNvSpPr>
          <p:nvPr/>
        </p:nvSpPr>
        <p:spPr>
          <a:xfrm>
            <a:off x="539552" y="1268760"/>
            <a:ext cx="8229600" cy="1368152"/>
          </a:xfrm>
          <a:prstGeom prst="rect">
            <a:avLst/>
          </a:prstGeom>
        </p:spPr>
        <p:txBody>
          <a:bodyPr vert="horz" lIns="91440" tIns="45720" rIns="91440" bIns="45720" rtlCol="0">
            <a:noAutofit/>
          </a:bodyPr>
          <a:lstStyle/>
          <a:p>
            <a:pPr lvl="0">
              <a:spcBef>
                <a:spcPct val="20000"/>
              </a:spcBef>
            </a:pPr>
            <a:r>
              <a:rPr lang="en-IE" sz="3200" dirty="0" smtClean="0">
                <a:solidFill>
                  <a:schemeClr val="bg1"/>
                </a:solidFill>
              </a:rPr>
              <a:t>char </a:t>
            </a:r>
            <a:r>
              <a:rPr lang="en-IE" sz="3200" dirty="0">
                <a:solidFill>
                  <a:schemeClr val="bg1"/>
                </a:solidFill>
              </a:rPr>
              <a:t>line[80]; // will hold line of text from file</a:t>
            </a:r>
          </a:p>
          <a:p>
            <a:pPr lvl="0">
              <a:spcBef>
                <a:spcPct val="20000"/>
              </a:spcBef>
            </a:pPr>
            <a:r>
              <a:rPr lang="en-IE" sz="3200" dirty="0" smtClean="0">
                <a:solidFill>
                  <a:schemeClr val="bg1"/>
                </a:solidFill>
              </a:rPr>
              <a:t>FILE </a:t>
            </a:r>
            <a:r>
              <a:rPr lang="en-IE" sz="3200" dirty="0">
                <a:solidFill>
                  <a:schemeClr val="bg1"/>
                </a:solidFill>
              </a:rPr>
              <a:t>*</a:t>
            </a:r>
            <a:r>
              <a:rPr lang="en-IE" sz="3200" dirty="0" err="1">
                <a:solidFill>
                  <a:schemeClr val="bg1"/>
                </a:solidFill>
              </a:rPr>
              <a:t>my_file</a:t>
            </a:r>
            <a:r>
              <a:rPr lang="en-IE" sz="3200" dirty="0">
                <a:solidFill>
                  <a:schemeClr val="bg1"/>
                </a:solidFill>
              </a:rPr>
              <a:t>; // our file </a:t>
            </a:r>
            <a:r>
              <a:rPr lang="en-IE" sz="3200" dirty="0" smtClean="0">
                <a:solidFill>
                  <a:schemeClr val="bg1"/>
                </a:solidFill>
              </a:rPr>
              <a:t>variable</a:t>
            </a:r>
            <a:endParaRPr lang="en-IE" sz="3200" dirty="0">
              <a:solidFill>
                <a:schemeClr val="bg1"/>
              </a:solidFill>
            </a:endParaRPr>
          </a:p>
        </p:txBody>
      </p:sp>
    </p:spTree>
    <p:extLst>
      <p:ext uri="{BB962C8B-B14F-4D97-AF65-F5344CB8AC3E}">
        <p14:creationId xmlns:p14="http://schemas.microsoft.com/office/powerpoint/2010/main" val="261036073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fopen</a:t>
            </a:r>
            <a:endParaRPr lang="en-US" dirty="0">
              <a:solidFill>
                <a:schemeClr val="bg1"/>
              </a:solidFill>
            </a:endParaRPr>
          </a:p>
        </p:txBody>
      </p:sp>
      <p:sp>
        <p:nvSpPr>
          <p:cNvPr id="6" name="Content Placeholder 2"/>
          <p:cNvSpPr txBox="1">
            <a:spLocks/>
          </p:cNvSpPr>
          <p:nvPr/>
        </p:nvSpPr>
        <p:spPr>
          <a:xfrm>
            <a:off x="467544" y="1772816"/>
            <a:ext cx="8229600" cy="4896544"/>
          </a:xfrm>
          <a:prstGeom prst="rect">
            <a:avLst/>
          </a:prstGeom>
        </p:spPr>
        <p:txBody>
          <a:bodyPr vert="horz" lIns="91440" tIns="45720" rIns="91440" bIns="45720" rtlCol="0">
            <a:normAutofit lnSpcReduction="10000"/>
          </a:bodyPr>
          <a:lstStyle/>
          <a:p>
            <a:pPr marL="342900" lvl="0" indent="-342900">
              <a:spcBef>
                <a:spcPct val="20000"/>
              </a:spcBef>
              <a:buFont typeface="Arial" pitchFamily="34" charset="0"/>
              <a:buChar char="•"/>
            </a:pPr>
            <a:r>
              <a:rPr lang="en-IE" sz="3200" dirty="0" err="1" smtClean="0">
                <a:solidFill>
                  <a:schemeClr val="bg1"/>
                </a:solidFill>
              </a:rPr>
              <a:t>fopen</a:t>
            </a:r>
            <a:r>
              <a:rPr lang="en-IE" sz="3200" dirty="0" smtClean="0">
                <a:solidFill>
                  <a:schemeClr val="bg1"/>
                </a:solidFill>
              </a:rPr>
              <a:t> is a function that opens files</a:t>
            </a:r>
          </a:p>
          <a:p>
            <a:pPr marL="342900" lvl="0" indent="-342900">
              <a:spcBef>
                <a:spcPct val="20000"/>
              </a:spcBef>
              <a:buFont typeface="Arial" pitchFamily="34" charset="0"/>
              <a:buChar char="•"/>
            </a:pPr>
            <a:r>
              <a:rPr lang="en-IE" sz="3200" dirty="0" err="1" smtClean="0">
                <a:solidFill>
                  <a:schemeClr val="bg1"/>
                </a:solidFill>
              </a:rPr>
              <a:t>fopen</a:t>
            </a:r>
            <a:r>
              <a:rPr lang="en-IE" sz="3200" dirty="0" smtClean="0">
                <a:solidFill>
                  <a:schemeClr val="bg1"/>
                </a:solidFill>
              </a:rPr>
              <a:t> needs the file location and file mode</a:t>
            </a:r>
          </a:p>
          <a:p>
            <a:pPr marL="800100" lvl="1" indent="-342900">
              <a:spcBef>
                <a:spcPct val="20000"/>
              </a:spcBef>
              <a:buFont typeface="Arial" pitchFamily="34" charset="0"/>
              <a:buChar char="•"/>
            </a:pPr>
            <a:r>
              <a:rPr lang="en-IE" sz="3200" dirty="0" smtClean="0">
                <a:solidFill>
                  <a:schemeClr val="bg1"/>
                </a:solidFill>
              </a:rPr>
              <a:t>‘r’ means read only, ‘w’ is write only. List of </a:t>
            </a:r>
            <a:r>
              <a:rPr lang="en-IE" sz="3200" dirty="0">
                <a:solidFill>
                  <a:schemeClr val="bg1"/>
                </a:solidFill>
              </a:rPr>
              <a:t>all modes: http://www.cplusplus.com/reference/cstdio/fopen/</a:t>
            </a:r>
          </a:p>
          <a:p>
            <a:pPr marL="342900" lvl="0" indent="-342900">
              <a:spcBef>
                <a:spcPct val="20000"/>
              </a:spcBef>
              <a:buFont typeface="Arial" pitchFamily="34" charset="0"/>
              <a:buChar char="•"/>
            </a:pPr>
            <a:r>
              <a:rPr lang="en-IE" sz="3200" dirty="0" smtClean="0">
                <a:solidFill>
                  <a:schemeClr val="bg1"/>
                </a:solidFill>
              </a:rPr>
              <a:t>file location can be relative to the executable or absolute</a:t>
            </a:r>
          </a:p>
          <a:p>
            <a:pPr marL="342900" lvl="0" indent="-342900">
              <a:spcBef>
                <a:spcPct val="20000"/>
              </a:spcBef>
              <a:buFont typeface="Arial" pitchFamily="34" charset="0"/>
              <a:buChar char="•"/>
            </a:pPr>
            <a:r>
              <a:rPr lang="en-IE" sz="3200" dirty="0" smtClean="0">
                <a:solidFill>
                  <a:schemeClr val="bg1"/>
                </a:solidFill>
              </a:rPr>
              <a:t>\\ is needed because \ is a special character and would expect another character e.g. \n</a:t>
            </a:r>
          </a:p>
        </p:txBody>
      </p:sp>
      <p:sp>
        <p:nvSpPr>
          <p:cNvPr id="4" name="Content Placeholder 2"/>
          <p:cNvSpPr txBox="1">
            <a:spLocks/>
          </p:cNvSpPr>
          <p:nvPr/>
        </p:nvSpPr>
        <p:spPr>
          <a:xfrm>
            <a:off x="539552" y="1268760"/>
            <a:ext cx="8229600" cy="684076"/>
          </a:xfrm>
          <a:prstGeom prst="rect">
            <a:avLst/>
          </a:prstGeom>
        </p:spPr>
        <p:txBody>
          <a:bodyPr vert="horz" lIns="91440" tIns="45720" rIns="91440" bIns="45720" rtlCol="0">
            <a:noAutofit/>
          </a:bodyPr>
          <a:lstStyle/>
          <a:p>
            <a:pPr lvl="0">
              <a:spcBef>
                <a:spcPct val="20000"/>
              </a:spcBef>
            </a:pPr>
            <a:r>
              <a:rPr lang="en-IE" sz="3200" dirty="0" err="1">
                <a:solidFill>
                  <a:schemeClr val="bg1"/>
                </a:solidFill>
              </a:rPr>
              <a:t>my_file</a:t>
            </a:r>
            <a:r>
              <a:rPr lang="en-IE" sz="3200" dirty="0">
                <a:solidFill>
                  <a:schemeClr val="bg1"/>
                </a:solidFill>
              </a:rPr>
              <a:t> = </a:t>
            </a:r>
            <a:r>
              <a:rPr lang="en-IE" sz="3200" dirty="0" err="1">
                <a:solidFill>
                  <a:schemeClr val="bg1"/>
                </a:solidFill>
              </a:rPr>
              <a:t>fopen</a:t>
            </a:r>
            <a:r>
              <a:rPr lang="en-IE" sz="3200" dirty="0">
                <a:solidFill>
                  <a:schemeClr val="bg1"/>
                </a:solidFill>
              </a:rPr>
              <a:t>("C:\\animals.txt", "r</a:t>
            </a:r>
            <a:r>
              <a:rPr lang="en-IE" sz="3200" dirty="0" smtClean="0">
                <a:solidFill>
                  <a:schemeClr val="bg1"/>
                </a:solidFill>
              </a:rPr>
              <a:t>");</a:t>
            </a:r>
            <a:endParaRPr lang="en-IE" sz="3200" dirty="0">
              <a:solidFill>
                <a:schemeClr val="bg1"/>
              </a:solidFill>
            </a:endParaRPr>
          </a:p>
        </p:txBody>
      </p:sp>
    </p:spTree>
    <p:extLst>
      <p:ext uri="{BB962C8B-B14F-4D97-AF65-F5344CB8AC3E}">
        <p14:creationId xmlns:p14="http://schemas.microsoft.com/office/powerpoint/2010/main" val="177856404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file error detection</a:t>
            </a:r>
            <a:endParaRPr lang="en-US" dirty="0">
              <a:solidFill>
                <a:schemeClr val="bg1"/>
              </a:solidFill>
            </a:endParaRPr>
          </a:p>
        </p:txBody>
      </p:sp>
      <p:sp>
        <p:nvSpPr>
          <p:cNvPr id="6" name="Content Placeholder 2"/>
          <p:cNvSpPr txBox="1">
            <a:spLocks/>
          </p:cNvSpPr>
          <p:nvPr/>
        </p:nvSpPr>
        <p:spPr>
          <a:xfrm>
            <a:off x="467544" y="3717032"/>
            <a:ext cx="8229600" cy="2952328"/>
          </a:xfrm>
          <a:prstGeom prst="rect">
            <a:avLst/>
          </a:prstGeom>
        </p:spPr>
        <p:txBody>
          <a:bodyPr vert="horz" lIns="91440" tIns="45720" rIns="91440" bIns="45720" rtlCol="0">
            <a:normAutofit lnSpcReduction="10000"/>
          </a:bodyPr>
          <a:lstStyle/>
          <a:p>
            <a:pPr marL="342900" lvl="0" indent="-342900">
              <a:spcBef>
                <a:spcPct val="20000"/>
              </a:spcBef>
              <a:buFont typeface="Arial" pitchFamily="34" charset="0"/>
              <a:buChar char="•"/>
            </a:pPr>
            <a:r>
              <a:rPr lang="en-IE" sz="3200" dirty="0" err="1" smtClean="0">
                <a:solidFill>
                  <a:schemeClr val="bg1"/>
                </a:solidFill>
              </a:rPr>
              <a:t>my_file</a:t>
            </a:r>
            <a:r>
              <a:rPr lang="en-IE" sz="3200" dirty="0" smtClean="0">
                <a:solidFill>
                  <a:schemeClr val="bg1"/>
                </a:solidFill>
              </a:rPr>
              <a:t> will be NULL if </a:t>
            </a:r>
            <a:r>
              <a:rPr lang="en-IE" sz="3200" dirty="0" err="1" smtClean="0">
                <a:solidFill>
                  <a:schemeClr val="bg1"/>
                </a:solidFill>
              </a:rPr>
              <a:t>fopen</a:t>
            </a:r>
            <a:r>
              <a:rPr lang="en-IE" sz="3200" dirty="0" smtClean="0">
                <a:solidFill>
                  <a:schemeClr val="bg1"/>
                </a:solidFill>
              </a:rPr>
              <a:t> failed</a:t>
            </a:r>
          </a:p>
          <a:p>
            <a:pPr marL="342900" lvl="0" indent="-342900">
              <a:spcBef>
                <a:spcPct val="20000"/>
              </a:spcBef>
              <a:buFont typeface="Arial" pitchFamily="34" charset="0"/>
              <a:buChar char="•"/>
            </a:pPr>
            <a:r>
              <a:rPr lang="en-IE" sz="3200" dirty="0" smtClean="0">
                <a:solidFill>
                  <a:schemeClr val="bg1"/>
                </a:solidFill>
              </a:rPr>
              <a:t>inform user of error</a:t>
            </a:r>
          </a:p>
          <a:p>
            <a:pPr marL="342900" lvl="0" indent="-342900">
              <a:spcBef>
                <a:spcPct val="20000"/>
              </a:spcBef>
              <a:buFont typeface="Arial" pitchFamily="34" charset="0"/>
              <a:buChar char="•"/>
            </a:pPr>
            <a:r>
              <a:rPr lang="en-IE" sz="3200" dirty="0" smtClean="0">
                <a:solidFill>
                  <a:schemeClr val="bg1"/>
                </a:solidFill>
              </a:rPr>
              <a:t>print out </a:t>
            </a:r>
            <a:r>
              <a:rPr lang="en-IE" sz="3200" dirty="0">
                <a:solidFill>
                  <a:schemeClr val="bg1"/>
                </a:solidFill>
              </a:rPr>
              <a:t>system specific error code: http://msdn.microsoft.com/en-us/library/windows/desktop/ms681382(v=vs.85).aspx</a:t>
            </a:r>
            <a:endParaRPr lang="en-IE" sz="3200" dirty="0" smtClean="0">
              <a:solidFill>
                <a:schemeClr val="bg1"/>
              </a:solidFill>
            </a:endParaRPr>
          </a:p>
        </p:txBody>
      </p:sp>
      <p:sp>
        <p:nvSpPr>
          <p:cNvPr id="4" name="Content Placeholder 2"/>
          <p:cNvSpPr txBox="1">
            <a:spLocks/>
          </p:cNvSpPr>
          <p:nvPr/>
        </p:nvSpPr>
        <p:spPr>
          <a:xfrm>
            <a:off x="539552" y="1268760"/>
            <a:ext cx="8229600" cy="2376264"/>
          </a:xfrm>
          <a:prstGeom prst="rect">
            <a:avLst/>
          </a:prstGeom>
        </p:spPr>
        <p:txBody>
          <a:bodyPr vert="horz" lIns="91440" tIns="45720" rIns="91440" bIns="45720" rtlCol="0">
            <a:noAutofit/>
          </a:bodyPr>
          <a:lstStyle/>
          <a:p>
            <a:pPr lvl="0">
              <a:spcBef>
                <a:spcPct val="20000"/>
              </a:spcBef>
            </a:pPr>
            <a:r>
              <a:rPr lang="en-IE" sz="3200" dirty="0">
                <a:solidFill>
                  <a:schemeClr val="bg1"/>
                </a:solidFill>
              </a:rPr>
              <a:t> if (</a:t>
            </a:r>
            <a:r>
              <a:rPr lang="en-IE" sz="3200" dirty="0" err="1">
                <a:solidFill>
                  <a:schemeClr val="bg1"/>
                </a:solidFill>
              </a:rPr>
              <a:t>my_file</a:t>
            </a:r>
            <a:r>
              <a:rPr lang="en-IE" sz="3200" dirty="0">
                <a:solidFill>
                  <a:schemeClr val="bg1"/>
                </a:solidFill>
              </a:rPr>
              <a:t> == NULL) {</a:t>
            </a:r>
          </a:p>
          <a:p>
            <a:pPr lvl="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("Error: File not found.");</a:t>
            </a:r>
          </a:p>
          <a:p>
            <a:pPr lvl="0">
              <a:spcBef>
                <a:spcPct val="20000"/>
              </a:spcBef>
            </a:pPr>
            <a:r>
              <a:rPr lang="en-IE" sz="3200" dirty="0">
                <a:solidFill>
                  <a:schemeClr val="bg1"/>
                </a:solidFill>
              </a:rPr>
              <a:t>        return 2; // file not found error code</a:t>
            </a:r>
          </a:p>
          <a:p>
            <a:pPr lvl="0">
              <a:spcBef>
                <a:spcPct val="20000"/>
              </a:spcBef>
            </a:pPr>
            <a:r>
              <a:rPr lang="en-IE" sz="3200" dirty="0">
                <a:solidFill>
                  <a:schemeClr val="bg1"/>
                </a:solidFill>
              </a:rPr>
              <a:t>    }</a:t>
            </a:r>
          </a:p>
        </p:txBody>
      </p:sp>
    </p:spTree>
    <p:extLst>
      <p:ext uri="{BB962C8B-B14F-4D97-AF65-F5344CB8AC3E}">
        <p14:creationId xmlns:p14="http://schemas.microsoft.com/office/powerpoint/2010/main" val="13138250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read and print file contents</a:t>
            </a:r>
            <a:endParaRPr lang="en-US" dirty="0">
              <a:solidFill>
                <a:schemeClr val="bg1"/>
              </a:solidFill>
            </a:endParaRPr>
          </a:p>
        </p:txBody>
      </p:sp>
      <p:sp>
        <p:nvSpPr>
          <p:cNvPr id="6" name="Content Placeholder 2"/>
          <p:cNvSpPr txBox="1">
            <a:spLocks/>
          </p:cNvSpPr>
          <p:nvPr/>
        </p:nvSpPr>
        <p:spPr>
          <a:xfrm>
            <a:off x="467544" y="3140968"/>
            <a:ext cx="8229600" cy="37170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keep reading from the file while there’s some line to be read, then print that line</a:t>
            </a:r>
          </a:p>
          <a:p>
            <a:pPr marL="342900" lvl="0" indent="-342900">
              <a:spcBef>
                <a:spcPct val="20000"/>
              </a:spcBef>
              <a:buFont typeface="Arial" pitchFamily="34" charset="0"/>
              <a:buChar char="•"/>
            </a:pPr>
            <a:r>
              <a:rPr lang="en-IE" sz="3200" dirty="0" err="1" smtClean="0">
                <a:solidFill>
                  <a:schemeClr val="bg1"/>
                </a:solidFill>
              </a:rPr>
              <a:t>fgets</a:t>
            </a:r>
            <a:r>
              <a:rPr lang="en-IE" sz="3200" dirty="0" smtClean="0">
                <a:solidFill>
                  <a:schemeClr val="bg1"/>
                </a:solidFill>
              </a:rPr>
              <a:t> takes a character array (line) and fills it with the first 79 characters, in this case (79 characters and a null character at the end), from the file</a:t>
            </a:r>
          </a:p>
          <a:p>
            <a:pPr marL="342900" lvl="0" indent="-342900">
              <a:spcBef>
                <a:spcPct val="20000"/>
              </a:spcBef>
              <a:buFont typeface="Arial" pitchFamily="34" charset="0"/>
              <a:buChar char="•"/>
            </a:pPr>
            <a:r>
              <a:rPr lang="en-IE" sz="3200" dirty="0" err="1" smtClean="0">
                <a:solidFill>
                  <a:schemeClr val="bg1"/>
                </a:solidFill>
              </a:rPr>
              <a:t>fgets</a:t>
            </a:r>
            <a:r>
              <a:rPr lang="en-IE" sz="3200" dirty="0" smtClean="0">
                <a:solidFill>
                  <a:schemeClr val="bg1"/>
                </a:solidFill>
              </a:rPr>
              <a:t> reads until </a:t>
            </a:r>
            <a:r>
              <a:rPr lang="en-IE" sz="3200" i="1" dirty="0" smtClean="0">
                <a:solidFill>
                  <a:schemeClr val="bg1"/>
                </a:solidFill>
              </a:rPr>
              <a:t>newline</a:t>
            </a:r>
            <a:r>
              <a:rPr lang="en-IE" sz="3200" dirty="0" smtClean="0">
                <a:solidFill>
                  <a:schemeClr val="bg1"/>
                </a:solidFill>
              </a:rPr>
              <a:t> or </a:t>
            </a:r>
            <a:r>
              <a:rPr lang="en-IE" sz="3200" i="1" dirty="0" smtClean="0">
                <a:solidFill>
                  <a:schemeClr val="bg1"/>
                </a:solidFill>
              </a:rPr>
              <a:t>end-of-file</a:t>
            </a:r>
            <a:r>
              <a:rPr lang="en-IE" sz="3200" dirty="0" smtClean="0">
                <a:solidFill>
                  <a:schemeClr val="bg1"/>
                </a:solidFill>
              </a:rPr>
              <a:t> is found</a:t>
            </a:r>
          </a:p>
        </p:txBody>
      </p:sp>
      <p:sp>
        <p:nvSpPr>
          <p:cNvPr id="4" name="Content Placeholder 2"/>
          <p:cNvSpPr txBox="1">
            <a:spLocks/>
          </p:cNvSpPr>
          <p:nvPr/>
        </p:nvSpPr>
        <p:spPr>
          <a:xfrm>
            <a:off x="539552" y="1268760"/>
            <a:ext cx="8229600" cy="1728192"/>
          </a:xfrm>
          <a:prstGeom prst="rect">
            <a:avLst/>
          </a:prstGeom>
        </p:spPr>
        <p:txBody>
          <a:bodyPr vert="horz" lIns="91440" tIns="45720" rIns="91440" bIns="45720" rtlCol="0">
            <a:noAutofit/>
          </a:bodyPr>
          <a:lstStyle/>
          <a:p>
            <a:pPr lvl="0">
              <a:spcBef>
                <a:spcPct val="20000"/>
              </a:spcBef>
            </a:pPr>
            <a:r>
              <a:rPr lang="en-IE" sz="3200" dirty="0">
                <a:solidFill>
                  <a:schemeClr val="bg1"/>
                </a:solidFill>
              </a:rPr>
              <a:t>while(</a:t>
            </a:r>
            <a:r>
              <a:rPr lang="en-IE" sz="3200" dirty="0" err="1">
                <a:solidFill>
                  <a:schemeClr val="bg1"/>
                </a:solidFill>
              </a:rPr>
              <a:t>fgets</a:t>
            </a:r>
            <a:r>
              <a:rPr lang="en-IE" sz="3200" dirty="0">
                <a:solidFill>
                  <a:schemeClr val="bg1"/>
                </a:solidFill>
              </a:rPr>
              <a:t>(line, 80, </a:t>
            </a:r>
            <a:r>
              <a:rPr lang="en-IE" sz="3200" dirty="0" err="1">
                <a:solidFill>
                  <a:schemeClr val="bg1"/>
                </a:solidFill>
              </a:rPr>
              <a:t>my_file</a:t>
            </a:r>
            <a:r>
              <a:rPr lang="en-IE" sz="3200" dirty="0">
                <a:solidFill>
                  <a:schemeClr val="bg1"/>
                </a:solidFill>
              </a:rPr>
              <a:t>) != NULL) </a:t>
            </a:r>
            <a:r>
              <a:rPr lang="en-IE" sz="3200" dirty="0" smtClean="0">
                <a:solidFill>
                  <a:schemeClr val="bg1"/>
                </a:solidFill>
              </a:rPr>
              <a:t>{</a:t>
            </a:r>
            <a:endParaRPr lang="en-IE" sz="3200" dirty="0">
              <a:solidFill>
                <a:schemeClr val="bg1"/>
              </a:solidFill>
            </a:endParaRPr>
          </a:p>
          <a:p>
            <a:pPr lvl="0">
              <a:spcBef>
                <a:spcPct val="20000"/>
              </a:spcBef>
            </a:pPr>
            <a:r>
              <a:rPr lang="en-IE" sz="3200" dirty="0" smtClean="0">
                <a:solidFill>
                  <a:schemeClr val="bg1"/>
                </a:solidFill>
              </a:rPr>
              <a:t>    </a:t>
            </a:r>
            <a:r>
              <a:rPr lang="en-IE" sz="3200" dirty="0" err="1">
                <a:solidFill>
                  <a:schemeClr val="bg1"/>
                </a:solidFill>
              </a:rPr>
              <a:t>printf</a:t>
            </a:r>
            <a:r>
              <a:rPr lang="en-IE" sz="3200" dirty="0">
                <a:solidFill>
                  <a:schemeClr val="bg1"/>
                </a:solidFill>
              </a:rPr>
              <a:t>("Animal: %s", line);</a:t>
            </a:r>
          </a:p>
          <a:p>
            <a:pPr lvl="0">
              <a:spcBef>
                <a:spcPct val="20000"/>
              </a:spcBef>
            </a:pPr>
            <a:r>
              <a:rPr lang="en-IE" sz="3200" dirty="0" smtClean="0">
                <a:solidFill>
                  <a:schemeClr val="bg1"/>
                </a:solidFill>
              </a:rPr>
              <a:t>}</a:t>
            </a:r>
            <a:endParaRPr lang="en-IE" sz="3200" dirty="0">
              <a:solidFill>
                <a:schemeClr val="bg1"/>
              </a:solidFill>
            </a:endParaRPr>
          </a:p>
        </p:txBody>
      </p:sp>
    </p:spTree>
    <p:extLst>
      <p:ext uri="{BB962C8B-B14F-4D97-AF65-F5344CB8AC3E}">
        <p14:creationId xmlns:p14="http://schemas.microsoft.com/office/powerpoint/2010/main" val="207551793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fclose</a:t>
            </a:r>
            <a:endParaRPr lang="en-US" dirty="0">
              <a:solidFill>
                <a:schemeClr val="bg1"/>
              </a:solidFill>
            </a:endParaRPr>
          </a:p>
        </p:txBody>
      </p:sp>
      <p:sp>
        <p:nvSpPr>
          <p:cNvPr id="6" name="Content Placeholder 2"/>
          <p:cNvSpPr txBox="1">
            <a:spLocks/>
          </p:cNvSpPr>
          <p:nvPr/>
        </p:nvSpPr>
        <p:spPr>
          <a:xfrm>
            <a:off x="467544" y="1916832"/>
            <a:ext cx="8229600" cy="3717032"/>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close the file you opened, preferably in the same scope (covered later)</a:t>
            </a:r>
          </a:p>
          <a:p>
            <a:pPr marL="342900" lvl="0" indent="-342900">
              <a:spcBef>
                <a:spcPct val="20000"/>
              </a:spcBef>
              <a:buFont typeface="Arial" pitchFamily="34" charset="0"/>
              <a:buChar char="•"/>
            </a:pPr>
            <a:r>
              <a:rPr lang="en-IE" sz="3200" dirty="0" smtClean="0">
                <a:solidFill>
                  <a:schemeClr val="bg1"/>
                </a:solidFill>
              </a:rPr>
              <a:t>frees up resources</a:t>
            </a:r>
          </a:p>
          <a:p>
            <a:pPr marL="342900" lvl="0" indent="-342900">
              <a:spcBef>
                <a:spcPct val="20000"/>
              </a:spcBef>
              <a:buFont typeface="Arial" pitchFamily="34" charset="0"/>
              <a:buChar char="•"/>
            </a:pPr>
            <a:r>
              <a:rPr lang="en-IE" sz="3200" dirty="0" smtClean="0">
                <a:solidFill>
                  <a:schemeClr val="bg1"/>
                </a:solidFill>
              </a:rPr>
              <a:t>not closing can cause crashes</a:t>
            </a:r>
          </a:p>
        </p:txBody>
      </p:sp>
      <p:sp>
        <p:nvSpPr>
          <p:cNvPr id="4" name="Content Placeholder 2"/>
          <p:cNvSpPr txBox="1">
            <a:spLocks/>
          </p:cNvSpPr>
          <p:nvPr/>
        </p:nvSpPr>
        <p:spPr>
          <a:xfrm>
            <a:off x="539552" y="1268760"/>
            <a:ext cx="8229600" cy="576064"/>
          </a:xfrm>
          <a:prstGeom prst="rect">
            <a:avLst/>
          </a:prstGeom>
        </p:spPr>
        <p:txBody>
          <a:bodyPr vert="horz" lIns="91440" tIns="45720" rIns="91440" bIns="45720" rtlCol="0">
            <a:noAutofit/>
          </a:bodyPr>
          <a:lstStyle/>
          <a:p>
            <a:pPr lvl="0">
              <a:spcBef>
                <a:spcPct val="20000"/>
              </a:spcBef>
            </a:pPr>
            <a:r>
              <a:rPr lang="en-IE" sz="3200" dirty="0" err="1">
                <a:solidFill>
                  <a:schemeClr val="bg1"/>
                </a:solidFill>
              </a:rPr>
              <a:t>fclose</a:t>
            </a:r>
            <a:r>
              <a:rPr lang="en-IE" sz="3200" dirty="0">
                <a:solidFill>
                  <a:schemeClr val="bg1"/>
                </a:solidFill>
              </a:rPr>
              <a:t>(</a:t>
            </a:r>
            <a:r>
              <a:rPr lang="en-IE" sz="3200" dirty="0" err="1">
                <a:solidFill>
                  <a:schemeClr val="bg1"/>
                </a:solidFill>
              </a:rPr>
              <a:t>my_file</a:t>
            </a:r>
            <a:r>
              <a:rPr lang="en-IE" sz="3200" dirty="0">
                <a:solidFill>
                  <a:schemeClr val="bg1"/>
                </a:solidFill>
              </a:rPr>
              <a:t>); // close the file</a:t>
            </a:r>
          </a:p>
        </p:txBody>
      </p:sp>
    </p:spTree>
    <p:extLst>
      <p:ext uri="{BB962C8B-B14F-4D97-AF65-F5344CB8AC3E}">
        <p14:creationId xmlns:p14="http://schemas.microsoft.com/office/powerpoint/2010/main" val="24020451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print out file contents (cleaned up)</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Autofit/>
          </a:bodyPr>
          <a:lstStyle/>
          <a:p>
            <a:pPr lvl="0">
              <a:spcBef>
                <a:spcPct val="20000"/>
              </a:spcBef>
            </a:pPr>
            <a:r>
              <a:rPr lang="en-IE" sz="1400" dirty="0" smtClean="0">
                <a:solidFill>
                  <a:schemeClr val="bg1"/>
                </a:solidFill>
              </a:rPr>
              <a:t>#</a:t>
            </a:r>
            <a:r>
              <a:rPr lang="en-IE" sz="1400" dirty="0">
                <a:solidFill>
                  <a:schemeClr val="bg1"/>
                </a:solidFill>
              </a:rPr>
              <a:t>include &lt;</a:t>
            </a:r>
            <a:r>
              <a:rPr lang="en-IE" sz="1400" dirty="0" err="1">
                <a:solidFill>
                  <a:schemeClr val="bg1"/>
                </a:solidFill>
              </a:rPr>
              <a:t>stdio.h</a:t>
            </a:r>
            <a:r>
              <a:rPr lang="en-IE" sz="1400" dirty="0">
                <a:solidFill>
                  <a:schemeClr val="bg1"/>
                </a:solidFill>
              </a:rPr>
              <a:t>&gt; // we need this include file</a:t>
            </a:r>
          </a:p>
          <a:p>
            <a:pPr lvl="0">
              <a:spcBef>
                <a:spcPct val="20000"/>
              </a:spcBef>
            </a:pPr>
            <a:endParaRPr lang="en-IE" sz="1400" dirty="0">
              <a:solidFill>
                <a:schemeClr val="bg1"/>
              </a:solidFill>
            </a:endParaRPr>
          </a:p>
          <a:p>
            <a:pPr lvl="0">
              <a:spcBef>
                <a:spcPct val="20000"/>
              </a:spcBef>
            </a:pPr>
            <a:r>
              <a:rPr lang="en-IE" sz="1400" dirty="0" err="1">
                <a:solidFill>
                  <a:schemeClr val="bg1"/>
                </a:solidFill>
              </a:rPr>
              <a:t>int</a:t>
            </a:r>
            <a:r>
              <a:rPr lang="en-IE" sz="1400" dirty="0">
                <a:solidFill>
                  <a:schemeClr val="bg1"/>
                </a:solidFill>
              </a:rPr>
              <a:t> main() {</a:t>
            </a:r>
          </a:p>
          <a:p>
            <a:pPr lvl="0">
              <a:spcBef>
                <a:spcPct val="20000"/>
              </a:spcBef>
            </a:pPr>
            <a:r>
              <a:rPr lang="en-IE" sz="1400" dirty="0">
                <a:solidFill>
                  <a:schemeClr val="bg1"/>
                </a:solidFill>
              </a:rPr>
              <a:t>    char line[80]; // will hold line of text from file</a:t>
            </a:r>
          </a:p>
          <a:p>
            <a:pPr lvl="0">
              <a:spcBef>
                <a:spcPct val="20000"/>
              </a:spcBef>
            </a:pPr>
            <a:r>
              <a:rPr lang="en-IE" sz="1400" dirty="0">
                <a:solidFill>
                  <a:schemeClr val="bg1"/>
                </a:solidFill>
              </a:rPr>
              <a:t>    FILE *</a:t>
            </a:r>
            <a:r>
              <a:rPr lang="en-IE" sz="1400" dirty="0" err="1">
                <a:solidFill>
                  <a:schemeClr val="bg1"/>
                </a:solidFill>
              </a:rPr>
              <a:t>my_file</a:t>
            </a:r>
            <a:r>
              <a:rPr lang="en-IE" sz="1400" dirty="0">
                <a:solidFill>
                  <a:schemeClr val="bg1"/>
                </a:solidFill>
              </a:rPr>
              <a:t>; // our file variable</a:t>
            </a:r>
          </a:p>
          <a:p>
            <a:pPr lvl="0">
              <a:spcBef>
                <a:spcPct val="20000"/>
              </a:spcBef>
            </a:pPr>
            <a:endParaRPr lang="en-IE" sz="1400" dirty="0">
              <a:solidFill>
                <a:schemeClr val="bg1"/>
              </a:solidFill>
            </a:endParaRPr>
          </a:p>
          <a:p>
            <a:pPr lvl="0">
              <a:spcBef>
                <a:spcPct val="20000"/>
              </a:spcBef>
            </a:pPr>
            <a:r>
              <a:rPr lang="en-IE" sz="1400" dirty="0">
                <a:solidFill>
                  <a:schemeClr val="bg1"/>
                </a:solidFill>
              </a:rPr>
              <a:t>    </a:t>
            </a:r>
            <a:r>
              <a:rPr lang="en-IE" sz="1400" dirty="0" err="1">
                <a:solidFill>
                  <a:schemeClr val="bg1"/>
                </a:solidFill>
              </a:rPr>
              <a:t>my_file</a:t>
            </a:r>
            <a:r>
              <a:rPr lang="en-IE" sz="1400" dirty="0">
                <a:solidFill>
                  <a:schemeClr val="bg1"/>
                </a:solidFill>
              </a:rPr>
              <a:t> = </a:t>
            </a:r>
            <a:r>
              <a:rPr lang="en-IE" sz="1400" dirty="0" err="1">
                <a:solidFill>
                  <a:schemeClr val="bg1"/>
                </a:solidFill>
              </a:rPr>
              <a:t>fopen</a:t>
            </a:r>
            <a:r>
              <a:rPr lang="en-IE" sz="1400" dirty="0">
                <a:solidFill>
                  <a:schemeClr val="bg1"/>
                </a:solidFill>
              </a:rPr>
              <a:t>("C:\\animals.txt", "r"); // open the file for reading</a:t>
            </a:r>
          </a:p>
          <a:p>
            <a:pPr lvl="0">
              <a:spcBef>
                <a:spcPct val="20000"/>
              </a:spcBef>
            </a:pPr>
            <a:endParaRPr lang="en-IE" sz="1400" dirty="0">
              <a:solidFill>
                <a:schemeClr val="bg1"/>
              </a:solidFill>
            </a:endParaRPr>
          </a:p>
          <a:p>
            <a:pPr lvl="0">
              <a:spcBef>
                <a:spcPct val="20000"/>
              </a:spcBef>
            </a:pPr>
            <a:r>
              <a:rPr lang="en-IE" sz="1400" dirty="0">
                <a:solidFill>
                  <a:schemeClr val="bg1"/>
                </a:solidFill>
              </a:rPr>
              <a:t>    if (</a:t>
            </a:r>
            <a:r>
              <a:rPr lang="en-IE" sz="1400" dirty="0" err="1">
                <a:solidFill>
                  <a:schemeClr val="bg1"/>
                </a:solidFill>
              </a:rPr>
              <a:t>my_file</a:t>
            </a:r>
            <a:r>
              <a:rPr lang="en-IE" sz="1400" dirty="0">
                <a:solidFill>
                  <a:schemeClr val="bg1"/>
                </a:solidFill>
              </a:rPr>
              <a:t> == NULL) { // Tell the user if the file wasn't found</a:t>
            </a:r>
          </a:p>
          <a:p>
            <a:pPr lvl="0">
              <a:spcBef>
                <a:spcPct val="20000"/>
              </a:spcBef>
            </a:pPr>
            <a:r>
              <a:rPr lang="en-IE" sz="1400" dirty="0">
                <a:solidFill>
                  <a:schemeClr val="bg1"/>
                </a:solidFill>
              </a:rPr>
              <a:t>        </a:t>
            </a:r>
            <a:r>
              <a:rPr lang="en-IE" sz="1400" dirty="0" err="1">
                <a:solidFill>
                  <a:schemeClr val="bg1"/>
                </a:solidFill>
              </a:rPr>
              <a:t>printf</a:t>
            </a:r>
            <a:r>
              <a:rPr lang="en-IE" sz="1400" dirty="0">
                <a:solidFill>
                  <a:schemeClr val="bg1"/>
                </a:solidFill>
              </a:rPr>
              <a:t>("Error: File not found.");</a:t>
            </a:r>
          </a:p>
          <a:p>
            <a:pPr lvl="0">
              <a:spcBef>
                <a:spcPct val="20000"/>
              </a:spcBef>
            </a:pPr>
            <a:r>
              <a:rPr lang="en-IE" sz="1400" dirty="0">
                <a:solidFill>
                  <a:schemeClr val="bg1"/>
                </a:solidFill>
              </a:rPr>
              <a:t>        return 2; // file not found error code</a:t>
            </a:r>
          </a:p>
          <a:p>
            <a:pPr lvl="0">
              <a:spcBef>
                <a:spcPct val="20000"/>
              </a:spcBef>
            </a:pPr>
            <a:r>
              <a:rPr lang="en-IE" sz="1400" dirty="0">
                <a:solidFill>
                  <a:schemeClr val="bg1"/>
                </a:solidFill>
              </a:rPr>
              <a:t>    }</a:t>
            </a:r>
          </a:p>
          <a:p>
            <a:pPr lvl="0">
              <a:spcBef>
                <a:spcPct val="20000"/>
              </a:spcBef>
            </a:pPr>
            <a:endParaRPr lang="en-IE" sz="1400" dirty="0">
              <a:solidFill>
                <a:schemeClr val="bg1"/>
              </a:solidFill>
            </a:endParaRPr>
          </a:p>
          <a:p>
            <a:pPr lvl="0">
              <a:spcBef>
                <a:spcPct val="20000"/>
              </a:spcBef>
            </a:pPr>
            <a:r>
              <a:rPr lang="en-IE" sz="1400" dirty="0">
                <a:solidFill>
                  <a:schemeClr val="bg1"/>
                </a:solidFill>
              </a:rPr>
              <a:t>    while(</a:t>
            </a:r>
            <a:r>
              <a:rPr lang="en-IE" sz="1400" dirty="0" err="1">
                <a:solidFill>
                  <a:schemeClr val="bg1"/>
                </a:solidFill>
              </a:rPr>
              <a:t>fgets</a:t>
            </a:r>
            <a:r>
              <a:rPr lang="en-IE" sz="1400" dirty="0">
                <a:solidFill>
                  <a:schemeClr val="bg1"/>
                </a:solidFill>
              </a:rPr>
              <a:t>(line, 80, </a:t>
            </a:r>
            <a:r>
              <a:rPr lang="en-IE" sz="1400" dirty="0" err="1">
                <a:solidFill>
                  <a:schemeClr val="bg1"/>
                </a:solidFill>
              </a:rPr>
              <a:t>my_file</a:t>
            </a:r>
            <a:r>
              <a:rPr lang="en-IE" sz="1400" dirty="0">
                <a:solidFill>
                  <a:schemeClr val="bg1"/>
                </a:solidFill>
              </a:rPr>
              <a:t>) != NULL) { // NULL terminates the reading</a:t>
            </a:r>
          </a:p>
          <a:p>
            <a:pPr lvl="0">
              <a:spcBef>
                <a:spcPct val="20000"/>
              </a:spcBef>
            </a:pPr>
            <a:r>
              <a:rPr lang="en-IE" sz="1400" dirty="0">
                <a:solidFill>
                  <a:schemeClr val="bg1"/>
                </a:solidFill>
              </a:rPr>
              <a:t>        </a:t>
            </a:r>
            <a:r>
              <a:rPr lang="en-IE" sz="1400" dirty="0" err="1">
                <a:solidFill>
                  <a:schemeClr val="bg1"/>
                </a:solidFill>
              </a:rPr>
              <a:t>printf</a:t>
            </a:r>
            <a:r>
              <a:rPr lang="en-IE" sz="1400" dirty="0">
                <a:solidFill>
                  <a:schemeClr val="bg1"/>
                </a:solidFill>
              </a:rPr>
              <a:t>("Animal: %s", line);</a:t>
            </a:r>
          </a:p>
          <a:p>
            <a:pPr lvl="0">
              <a:spcBef>
                <a:spcPct val="20000"/>
              </a:spcBef>
            </a:pPr>
            <a:r>
              <a:rPr lang="en-IE" sz="1400" dirty="0">
                <a:solidFill>
                  <a:schemeClr val="bg1"/>
                </a:solidFill>
              </a:rPr>
              <a:t>    }</a:t>
            </a:r>
          </a:p>
          <a:p>
            <a:pPr lvl="0">
              <a:spcBef>
                <a:spcPct val="20000"/>
              </a:spcBef>
            </a:pPr>
            <a:endParaRPr lang="en-IE" sz="1400" dirty="0">
              <a:solidFill>
                <a:schemeClr val="bg1"/>
              </a:solidFill>
            </a:endParaRPr>
          </a:p>
          <a:p>
            <a:pPr lvl="0">
              <a:spcBef>
                <a:spcPct val="20000"/>
              </a:spcBef>
            </a:pPr>
            <a:r>
              <a:rPr lang="en-IE" sz="1400" dirty="0">
                <a:solidFill>
                  <a:schemeClr val="bg1"/>
                </a:solidFill>
              </a:rPr>
              <a:t>    </a:t>
            </a:r>
            <a:r>
              <a:rPr lang="en-IE" sz="1400" dirty="0" err="1">
                <a:solidFill>
                  <a:schemeClr val="bg1"/>
                </a:solidFill>
              </a:rPr>
              <a:t>fclose</a:t>
            </a:r>
            <a:r>
              <a:rPr lang="en-IE" sz="1400" dirty="0">
                <a:solidFill>
                  <a:schemeClr val="bg1"/>
                </a:solidFill>
              </a:rPr>
              <a:t>(</a:t>
            </a:r>
            <a:r>
              <a:rPr lang="en-IE" sz="1400" dirty="0" err="1">
                <a:solidFill>
                  <a:schemeClr val="bg1"/>
                </a:solidFill>
              </a:rPr>
              <a:t>my_file</a:t>
            </a:r>
            <a:r>
              <a:rPr lang="en-IE" sz="1400" dirty="0">
                <a:solidFill>
                  <a:schemeClr val="bg1"/>
                </a:solidFill>
              </a:rPr>
              <a:t>); // close the file</a:t>
            </a:r>
          </a:p>
          <a:p>
            <a:pPr lvl="0">
              <a:spcBef>
                <a:spcPct val="20000"/>
              </a:spcBef>
            </a:pPr>
            <a:r>
              <a:rPr lang="en-IE" sz="1400" dirty="0">
                <a:solidFill>
                  <a:schemeClr val="bg1"/>
                </a:solidFill>
              </a:rPr>
              <a:t>    return 0;</a:t>
            </a:r>
          </a:p>
          <a:p>
            <a:pPr lvl="0">
              <a:spcBef>
                <a:spcPct val="20000"/>
              </a:spcBef>
            </a:pPr>
            <a:r>
              <a:rPr lang="en-IE" sz="1400" dirty="0">
                <a:solidFill>
                  <a:schemeClr val="bg1"/>
                </a:solidFill>
              </a:rPr>
              <a:t>}</a:t>
            </a:r>
          </a:p>
        </p:txBody>
      </p:sp>
    </p:spTree>
    <p:extLst>
      <p:ext uri="{BB962C8B-B14F-4D97-AF65-F5344CB8AC3E}">
        <p14:creationId xmlns:p14="http://schemas.microsoft.com/office/powerpoint/2010/main" val="408165632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animals.txt</a:t>
            </a:r>
            <a:endParaRPr lang="en-US" dirty="0">
              <a:solidFill>
                <a:schemeClr val="bg1"/>
              </a:solidFill>
            </a:endParaRPr>
          </a:p>
        </p:txBody>
      </p:sp>
      <p:sp>
        <p:nvSpPr>
          <p:cNvPr id="6" name="Content Placeholder 2"/>
          <p:cNvSpPr txBox="1">
            <a:spLocks/>
          </p:cNvSpPr>
          <p:nvPr/>
        </p:nvSpPr>
        <p:spPr>
          <a:xfrm>
            <a:off x="539552" y="1268760"/>
            <a:ext cx="1008112" cy="5040560"/>
          </a:xfrm>
          <a:prstGeom prst="rect">
            <a:avLst/>
          </a:prstGeom>
        </p:spPr>
        <p:txBody>
          <a:bodyPr vert="horz" lIns="91440" tIns="45720" rIns="91440" bIns="45720" rtlCol="0">
            <a:noAutofit/>
          </a:bodyPr>
          <a:lstStyle/>
          <a:p>
            <a:pPr lvl="0">
              <a:spcBef>
                <a:spcPct val="20000"/>
              </a:spcBef>
            </a:pPr>
            <a:r>
              <a:rPr lang="en-IE" sz="1200" dirty="0">
                <a:solidFill>
                  <a:schemeClr val="bg1"/>
                </a:solidFill>
              </a:rPr>
              <a:t>ape</a:t>
            </a:r>
          </a:p>
          <a:p>
            <a:pPr lvl="0">
              <a:spcBef>
                <a:spcPct val="20000"/>
              </a:spcBef>
            </a:pPr>
            <a:r>
              <a:rPr lang="en-IE" sz="1200" dirty="0">
                <a:solidFill>
                  <a:schemeClr val="bg1"/>
                </a:solidFill>
              </a:rPr>
              <a:t>bull</a:t>
            </a:r>
          </a:p>
          <a:p>
            <a:pPr lvl="0">
              <a:spcBef>
                <a:spcPct val="20000"/>
              </a:spcBef>
            </a:pPr>
            <a:r>
              <a:rPr lang="en-IE" sz="1200" dirty="0">
                <a:solidFill>
                  <a:schemeClr val="bg1"/>
                </a:solidFill>
              </a:rPr>
              <a:t>cow</a:t>
            </a:r>
          </a:p>
          <a:p>
            <a:pPr lvl="0">
              <a:spcBef>
                <a:spcPct val="20000"/>
              </a:spcBef>
            </a:pPr>
            <a:r>
              <a:rPr lang="en-IE" sz="1200" dirty="0">
                <a:solidFill>
                  <a:schemeClr val="bg1"/>
                </a:solidFill>
              </a:rPr>
              <a:t>duck</a:t>
            </a:r>
          </a:p>
          <a:p>
            <a:pPr lvl="0">
              <a:spcBef>
                <a:spcPct val="20000"/>
              </a:spcBef>
            </a:pPr>
            <a:r>
              <a:rPr lang="en-IE" sz="1200" dirty="0">
                <a:solidFill>
                  <a:schemeClr val="bg1"/>
                </a:solidFill>
              </a:rPr>
              <a:t>elk</a:t>
            </a:r>
          </a:p>
          <a:p>
            <a:pPr lvl="0">
              <a:spcBef>
                <a:spcPct val="20000"/>
              </a:spcBef>
            </a:pPr>
            <a:r>
              <a:rPr lang="en-IE" sz="1200" dirty="0">
                <a:solidFill>
                  <a:schemeClr val="bg1"/>
                </a:solidFill>
              </a:rPr>
              <a:t>frog</a:t>
            </a:r>
          </a:p>
          <a:p>
            <a:pPr lvl="0">
              <a:spcBef>
                <a:spcPct val="20000"/>
              </a:spcBef>
            </a:pPr>
            <a:r>
              <a:rPr lang="en-IE" sz="1200" dirty="0">
                <a:solidFill>
                  <a:schemeClr val="bg1"/>
                </a:solidFill>
              </a:rPr>
              <a:t>goat</a:t>
            </a:r>
          </a:p>
          <a:p>
            <a:pPr lvl="0">
              <a:spcBef>
                <a:spcPct val="20000"/>
              </a:spcBef>
            </a:pPr>
            <a:r>
              <a:rPr lang="en-IE" sz="1200" dirty="0">
                <a:solidFill>
                  <a:schemeClr val="bg1"/>
                </a:solidFill>
              </a:rPr>
              <a:t>hare</a:t>
            </a:r>
          </a:p>
          <a:p>
            <a:pPr lvl="0">
              <a:spcBef>
                <a:spcPct val="20000"/>
              </a:spcBef>
            </a:pPr>
            <a:r>
              <a:rPr lang="en-IE" sz="1200" dirty="0">
                <a:solidFill>
                  <a:schemeClr val="bg1"/>
                </a:solidFill>
              </a:rPr>
              <a:t>iguana</a:t>
            </a:r>
          </a:p>
          <a:p>
            <a:pPr lvl="0">
              <a:spcBef>
                <a:spcPct val="20000"/>
              </a:spcBef>
            </a:pPr>
            <a:r>
              <a:rPr lang="en-IE" sz="1200" dirty="0">
                <a:solidFill>
                  <a:schemeClr val="bg1"/>
                </a:solidFill>
              </a:rPr>
              <a:t>jackal</a:t>
            </a:r>
          </a:p>
          <a:p>
            <a:pPr lvl="0">
              <a:spcBef>
                <a:spcPct val="20000"/>
              </a:spcBef>
            </a:pPr>
            <a:r>
              <a:rPr lang="en-IE" sz="1200" dirty="0">
                <a:solidFill>
                  <a:schemeClr val="bg1"/>
                </a:solidFill>
              </a:rPr>
              <a:t>koala</a:t>
            </a:r>
          </a:p>
          <a:p>
            <a:pPr lvl="0">
              <a:spcBef>
                <a:spcPct val="20000"/>
              </a:spcBef>
            </a:pPr>
            <a:r>
              <a:rPr lang="en-IE" sz="1200" dirty="0">
                <a:solidFill>
                  <a:schemeClr val="bg1"/>
                </a:solidFill>
              </a:rPr>
              <a:t>lion</a:t>
            </a:r>
          </a:p>
          <a:p>
            <a:pPr lvl="0">
              <a:spcBef>
                <a:spcPct val="20000"/>
              </a:spcBef>
            </a:pPr>
            <a:r>
              <a:rPr lang="en-IE" sz="1200" dirty="0">
                <a:solidFill>
                  <a:schemeClr val="bg1"/>
                </a:solidFill>
              </a:rPr>
              <a:t>mole</a:t>
            </a:r>
          </a:p>
          <a:p>
            <a:pPr lvl="0">
              <a:spcBef>
                <a:spcPct val="20000"/>
              </a:spcBef>
            </a:pPr>
            <a:r>
              <a:rPr lang="en-IE" sz="1200" dirty="0">
                <a:solidFill>
                  <a:schemeClr val="bg1"/>
                </a:solidFill>
              </a:rPr>
              <a:t>newt</a:t>
            </a:r>
          </a:p>
          <a:p>
            <a:pPr lvl="0">
              <a:spcBef>
                <a:spcPct val="20000"/>
              </a:spcBef>
            </a:pPr>
            <a:r>
              <a:rPr lang="en-IE" sz="1200" dirty="0">
                <a:solidFill>
                  <a:schemeClr val="bg1"/>
                </a:solidFill>
              </a:rPr>
              <a:t>ox</a:t>
            </a:r>
          </a:p>
          <a:p>
            <a:pPr lvl="0">
              <a:spcBef>
                <a:spcPct val="20000"/>
              </a:spcBef>
            </a:pPr>
            <a:r>
              <a:rPr lang="en-IE" sz="1200" dirty="0">
                <a:solidFill>
                  <a:schemeClr val="bg1"/>
                </a:solidFill>
              </a:rPr>
              <a:t>pig</a:t>
            </a:r>
          </a:p>
          <a:p>
            <a:pPr lvl="0">
              <a:spcBef>
                <a:spcPct val="20000"/>
              </a:spcBef>
            </a:pPr>
            <a:r>
              <a:rPr lang="en-IE" sz="1200" dirty="0">
                <a:solidFill>
                  <a:schemeClr val="bg1"/>
                </a:solidFill>
              </a:rPr>
              <a:t>quail</a:t>
            </a:r>
          </a:p>
          <a:p>
            <a:pPr lvl="0">
              <a:spcBef>
                <a:spcPct val="20000"/>
              </a:spcBef>
            </a:pPr>
            <a:r>
              <a:rPr lang="en-IE" sz="1200" dirty="0">
                <a:solidFill>
                  <a:schemeClr val="bg1"/>
                </a:solidFill>
              </a:rPr>
              <a:t>ram</a:t>
            </a:r>
          </a:p>
          <a:p>
            <a:pPr lvl="0">
              <a:spcBef>
                <a:spcPct val="20000"/>
              </a:spcBef>
            </a:pPr>
            <a:r>
              <a:rPr lang="en-IE" sz="1200" dirty="0">
                <a:solidFill>
                  <a:schemeClr val="bg1"/>
                </a:solidFill>
              </a:rPr>
              <a:t>seal</a:t>
            </a:r>
          </a:p>
          <a:p>
            <a:pPr lvl="0">
              <a:spcBef>
                <a:spcPct val="20000"/>
              </a:spcBef>
            </a:pPr>
            <a:r>
              <a:rPr lang="en-IE" sz="1200" dirty="0">
                <a:solidFill>
                  <a:schemeClr val="bg1"/>
                </a:solidFill>
              </a:rPr>
              <a:t>tiger</a:t>
            </a:r>
          </a:p>
          <a:p>
            <a:pPr lvl="0">
              <a:spcBef>
                <a:spcPct val="20000"/>
              </a:spcBef>
            </a:pPr>
            <a:r>
              <a:rPr lang="en-IE" sz="1200" dirty="0">
                <a:solidFill>
                  <a:schemeClr val="bg1"/>
                </a:solidFill>
              </a:rPr>
              <a:t>viper</a:t>
            </a:r>
          </a:p>
          <a:p>
            <a:pPr lvl="0">
              <a:spcBef>
                <a:spcPct val="20000"/>
              </a:spcBef>
            </a:pPr>
            <a:r>
              <a:rPr lang="en-IE" sz="1200" dirty="0">
                <a:solidFill>
                  <a:schemeClr val="bg1"/>
                </a:solidFill>
              </a:rPr>
              <a:t>whale</a:t>
            </a:r>
          </a:p>
          <a:p>
            <a:pPr lvl="0">
              <a:spcBef>
                <a:spcPct val="20000"/>
              </a:spcBef>
            </a:pPr>
            <a:r>
              <a:rPr lang="en-IE" sz="1200" dirty="0">
                <a:solidFill>
                  <a:schemeClr val="bg1"/>
                </a:solidFill>
              </a:rPr>
              <a:t>yak</a:t>
            </a:r>
          </a:p>
          <a:p>
            <a:pPr lvl="0">
              <a:spcBef>
                <a:spcPct val="20000"/>
              </a:spcBef>
            </a:pPr>
            <a:r>
              <a:rPr lang="en-IE" sz="1200" dirty="0">
                <a:solidFill>
                  <a:schemeClr val="bg1"/>
                </a:solidFill>
              </a:rPr>
              <a:t>zebra</a:t>
            </a:r>
          </a:p>
        </p:txBody>
      </p:sp>
      <p:sp>
        <p:nvSpPr>
          <p:cNvPr id="4" name="Content Placeholder 2"/>
          <p:cNvSpPr txBox="1">
            <a:spLocks/>
          </p:cNvSpPr>
          <p:nvPr/>
        </p:nvSpPr>
        <p:spPr>
          <a:xfrm>
            <a:off x="1331640" y="1916832"/>
            <a:ext cx="6912768" cy="180020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save into your C drive so it is located at C:\animals.txt</a:t>
            </a:r>
          </a:p>
        </p:txBody>
      </p:sp>
    </p:spTree>
    <p:extLst>
      <p:ext uri="{BB962C8B-B14F-4D97-AF65-F5344CB8AC3E}">
        <p14:creationId xmlns:p14="http://schemas.microsoft.com/office/powerpoint/2010/main" val="364226826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9</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12776"/>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display every second animal in animals.txt</a:t>
            </a:r>
          </a:p>
        </p:txBody>
      </p:sp>
    </p:spTree>
    <p:extLst>
      <p:ext uri="{BB962C8B-B14F-4D97-AF65-F5344CB8AC3E}">
        <p14:creationId xmlns:p14="http://schemas.microsoft.com/office/powerpoint/2010/main" val="403922792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10</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12776"/>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to display only animals whose name contain the character ‘e’.</a:t>
            </a:r>
          </a:p>
        </p:txBody>
      </p:sp>
    </p:spTree>
    <p:extLst>
      <p:ext uri="{BB962C8B-B14F-4D97-AF65-F5344CB8AC3E}">
        <p14:creationId xmlns:p14="http://schemas.microsoft.com/office/powerpoint/2010/main" val="595229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Hello World project</a:t>
            </a:r>
            <a:endParaRPr lang="en-US" dirty="0">
              <a:solidFill>
                <a:schemeClr val="bg1"/>
              </a:solidFill>
            </a:endParaRPr>
          </a:p>
        </p:txBody>
      </p:sp>
      <p:pic>
        <p:nvPicPr>
          <p:cNvPr id="5122" name="Picture 2"/>
          <p:cNvPicPr>
            <a:picLocks noChangeAspect="1" noChangeArrowheads="1"/>
          </p:cNvPicPr>
          <p:nvPr/>
        </p:nvPicPr>
        <p:blipFill>
          <a:blip r:embed="rId2" cstate="print"/>
          <a:srcRect/>
          <a:stretch>
            <a:fillRect/>
          </a:stretch>
        </p:blipFill>
        <p:spPr bwMode="auto">
          <a:xfrm>
            <a:off x="1763688" y="1628800"/>
            <a:ext cx="5638800" cy="4600575"/>
          </a:xfrm>
          <a:prstGeom prst="rect">
            <a:avLst/>
          </a:prstGeom>
          <a:noFill/>
          <a:ln w="9525">
            <a:noFill/>
            <a:miter lim="800000"/>
            <a:headEnd/>
            <a:tailEnd/>
          </a:ln>
        </p:spPr>
      </p:pic>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11</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12776"/>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spell checker program by pretending animals.txt is a dictionary. Have the user enter a word and inform them if that string is present in the file.</a:t>
            </a:r>
          </a:p>
        </p:txBody>
      </p:sp>
    </p:spTree>
    <p:extLst>
      <p:ext uri="{BB962C8B-B14F-4D97-AF65-F5344CB8AC3E}">
        <p14:creationId xmlns:p14="http://schemas.microsoft.com/office/powerpoint/2010/main" val="280501474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string problem 12</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412776"/>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fills a character array with the ninth word from animals.txt. Use whatever method you like display the word with underscores for consonants but with vowels visible.</a:t>
            </a:r>
          </a:p>
          <a:p>
            <a:pPr marL="342900" lvl="0" indent="-342900">
              <a:spcBef>
                <a:spcPct val="20000"/>
              </a:spcBef>
              <a:buFont typeface="Arial" pitchFamily="34" charset="0"/>
              <a:buChar char="•"/>
            </a:pPr>
            <a:r>
              <a:rPr lang="en-IE" sz="3200" dirty="0" smtClean="0">
                <a:solidFill>
                  <a:schemeClr val="bg1"/>
                </a:solidFill>
              </a:rPr>
              <a:t>The output </a:t>
            </a:r>
            <a:r>
              <a:rPr lang="en-IE" sz="3200" dirty="0">
                <a:solidFill>
                  <a:schemeClr val="bg1"/>
                </a:solidFill>
              </a:rPr>
              <a:t>should look like: </a:t>
            </a:r>
            <a:r>
              <a:rPr lang="en-IE" sz="3200" dirty="0" err="1" smtClean="0">
                <a:solidFill>
                  <a:schemeClr val="bg1"/>
                </a:solidFill>
              </a:rPr>
              <a:t>i_ua_a</a:t>
            </a:r>
            <a:endParaRPr lang="en-IE" sz="3200" dirty="0" smtClean="0">
              <a:solidFill>
                <a:schemeClr val="bg1"/>
              </a:solidFill>
            </a:endParaRPr>
          </a:p>
        </p:txBody>
      </p:sp>
    </p:spTree>
    <p:extLst>
      <p:ext uri="{BB962C8B-B14F-4D97-AF65-F5344CB8AC3E}">
        <p14:creationId xmlns:p14="http://schemas.microsoft.com/office/powerpoint/2010/main" val="201286643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solution</a:t>
            </a:r>
            <a:endParaRPr lang="en-US" dirty="0">
              <a:solidFill>
                <a:schemeClr val="bg1"/>
              </a:solidFill>
            </a:endParaRPr>
          </a:p>
        </p:txBody>
      </p:sp>
      <p:sp>
        <p:nvSpPr>
          <p:cNvPr id="5"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endParaRPr lang="en-IE" sz="3200" dirty="0" smtClean="0">
              <a:solidFill>
                <a:schemeClr val="bg1"/>
              </a:solidFill>
            </a:endParaRPr>
          </a:p>
        </p:txBody>
      </p:sp>
      <p:sp>
        <p:nvSpPr>
          <p:cNvPr id="7" name="Content Placeholder 2"/>
          <p:cNvSpPr txBox="1">
            <a:spLocks/>
          </p:cNvSpPr>
          <p:nvPr/>
        </p:nvSpPr>
        <p:spPr>
          <a:xfrm>
            <a:off x="446856" y="10390"/>
            <a:ext cx="8229600" cy="6847609"/>
          </a:xfrm>
          <a:prstGeom prst="rect">
            <a:avLst/>
          </a:prstGeom>
        </p:spPr>
        <p:txBody>
          <a:bodyPr vert="horz" lIns="91440" tIns="45720" rIns="91440" bIns="45720" rtlCol="0">
            <a:noAutofit/>
          </a:bodyPr>
          <a:lstStyle/>
          <a:p>
            <a:pPr lvl="0">
              <a:spcBef>
                <a:spcPct val="20000"/>
              </a:spcBef>
            </a:pPr>
            <a:r>
              <a:rPr lang="en-IE" sz="1100" dirty="0">
                <a:solidFill>
                  <a:schemeClr val="bg1"/>
                </a:solidFill>
              </a:rPr>
              <a:t>#include &lt;</a:t>
            </a:r>
            <a:r>
              <a:rPr lang="en-IE" sz="1100" dirty="0" err="1">
                <a:solidFill>
                  <a:schemeClr val="bg1"/>
                </a:solidFill>
              </a:rPr>
              <a:t>stdio.h</a:t>
            </a:r>
            <a:r>
              <a:rPr lang="en-IE" sz="1100" dirty="0">
                <a:solidFill>
                  <a:schemeClr val="bg1"/>
                </a:solidFill>
              </a:rPr>
              <a:t>&gt; </a:t>
            </a:r>
          </a:p>
          <a:p>
            <a:pPr lvl="0">
              <a:spcBef>
                <a:spcPct val="20000"/>
              </a:spcBef>
            </a:pPr>
            <a:endParaRPr lang="en-IE" sz="1100" dirty="0">
              <a:solidFill>
                <a:schemeClr val="bg1"/>
              </a:solidFill>
            </a:endParaRPr>
          </a:p>
          <a:p>
            <a:pPr lvl="0">
              <a:spcBef>
                <a:spcPct val="20000"/>
              </a:spcBef>
            </a:pPr>
            <a:r>
              <a:rPr lang="en-IE" sz="1100" dirty="0" err="1">
                <a:solidFill>
                  <a:schemeClr val="bg1"/>
                </a:solidFill>
              </a:rPr>
              <a:t>int</a:t>
            </a:r>
            <a:r>
              <a:rPr lang="en-IE" sz="1100" dirty="0">
                <a:solidFill>
                  <a:schemeClr val="bg1"/>
                </a:solidFill>
              </a:rPr>
              <a:t> main() {</a:t>
            </a:r>
          </a:p>
          <a:p>
            <a:pPr lvl="0">
              <a:spcBef>
                <a:spcPct val="20000"/>
              </a:spcBef>
            </a:pPr>
            <a:r>
              <a:rPr lang="en-IE" sz="1100" dirty="0">
                <a:solidFill>
                  <a:schemeClr val="bg1"/>
                </a:solidFill>
              </a:rPr>
              <a:t>    char line[80]; </a:t>
            </a:r>
            <a:endParaRPr lang="en-IE" sz="1100" dirty="0" smtClean="0">
              <a:solidFill>
                <a:schemeClr val="bg1"/>
              </a:solidFill>
            </a:endParaRPr>
          </a:p>
          <a:p>
            <a:pPr lvl="0">
              <a:spcBef>
                <a:spcPct val="20000"/>
              </a:spcBef>
            </a:pPr>
            <a:r>
              <a:rPr lang="en-IE" sz="1100" dirty="0" smtClean="0">
                <a:solidFill>
                  <a:schemeClr val="bg1"/>
                </a:solidFill>
              </a:rPr>
              <a:t>    FILE *</a:t>
            </a:r>
            <a:r>
              <a:rPr lang="en-IE" sz="1100" dirty="0" err="1" smtClean="0">
                <a:solidFill>
                  <a:schemeClr val="bg1"/>
                </a:solidFill>
              </a:rPr>
              <a:t>my_file</a:t>
            </a:r>
            <a:r>
              <a:rPr lang="en-IE" sz="1100" dirty="0" smtClean="0">
                <a:solidFill>
                  <a:schemeClr val="bg1"/>
                </a:solidFill>
              </a:rPr>
              <a:t>; </a:t>
            </a:r>
          </a:p>
          <a:p>
            <a:pPr lvl="0">
              <a:spcBef>
                <a:spcPct val="20000"/>
              </a:spcBef>
            </a:pPr>
            <a:r>
              <a:rPr lang="en-IE" sz="1100" dirty="0" smtClean="0">
                <a:solidFill>
                  <a:schemeClr val="bg1"/>
                </a:solidFill>
              </a:rPr>
              <a:t>    </a:t>
            </a:r>
            <a:r>
              <a:rPr lang="en-IE" sz="1100" dirty="0" err="1">
                <a:solidFill>
                  <a:schemeClr val="bg1"/>
                </a:solidFill>
              </a:rPr>
              <a:t>int</a:t>
            </a:r>
            <a:r>
              <a:rPr lang="en-IE" sz="1100" dirty="0">
                <a:solidFill>
                  <a:schemeClr val="bg1"/>
                </a:solidFill>
              </a:rPr>
              <a:t> </a:t>
            </a:r>
            <a:r>
              <a:rPr lang="en-IE" sz="1100" dirty="0" err="1">
                <a:solidFill>
                  <a:schemeClr val="bg1"/>
                </a:solidFill>
              </a:rPr>
              <a:t>line_number</a:t>
            </a:r>
            <a:r>
              <a:rPr lang="en-IE" sz="1100" dirty="0">
                <a:solidFill>
                  <a:schemeClr val="bg1"/>
                </a:solidFill>
              </a:rPr>
              <a:t> = 0;</a:t>
            </a:r>
          </a:p>
          <a:p>
            <a:pPr lvl="0">
              <a:spcBef>
                <a:spcPct val="20000"/>
              </a:spcBef>
            </a:pPr>
            <a:r>
              <a:rPr lang="en-IE" sz="1100" dirty="0">
                <a:solidFill>
                  <a:schemeClr val="bg1"/>
                </a:solidFill>
              </a:rPr>
              <a:t>    char animal[80</a:t>
            </a:r>
            <a:r>
              <a:rPr lang="en-IE" sz="1100" dirty="0" smtClean="0">
                <a:solidFill>
                  <a:schemeClr val="bg1"/>
                </a:solidFill>
              </a:rPr>
              <a:t>];</a:t>
            </a:r>
          </a:p>
          <a:p>
            <a:pPr lvl="0">
              <a:spcBef>
                <a:spcPct val="20000"/>
              </a:spcBef>
            </a:pPr>
            <a:endParaRPr lang="en-IE" sz="1100" dirty="0">
              <a:solidFill>
                <a:schemeClr val="bg1"/>
              </a:solidFill>
            </a:endParaRPr>
          </a:p>
          <a:p>
            <a:pPr lvl="0">
              <a:spcBef>
                <a:spcPct val="20000"/>
              </a:spcBef>
            </a:pPr>
            <a:r>
              <a:rPr lang="en-IE" sz="1100" dirty="0">
                <a:solidFill>
                  <a:schemeClr val="bg1"/>
                </a:solidFill>
              </a:rPr>
              <a:t>    </a:t>
            </a:r>
            <a:r>
              <a:rPr lang="en-IE" sz="1100" dirty="0" err="1">
                <a:solidFill>
                  <a:schemeClr val="bg1"/>
                </a:solidFill>
              </a:rPr>
              <a:t>my_file</a:t>
            </a:r>
            <a:r>
              <a:rPr lang="en-IE" sz="1100" dirty="0">
                <a:solidFill>
                  <a:schemeClr val="bg1"/>
                </a:solidFill>
              </a:rPr>
              <a:t> = </a:t>
            </a:r>
            <a:r>
              <a:rPr lang="en-IE" sz="1100" dirty="0" err="1">
                <a:solidFill>
                  <a:schemeClr val="bg1"/>
                </a:solidFill>
              </a:rPr>
              <a:t>fopen</a:t>
            </a:r>
            <a:r>
              <a:rPr lang="en-IE" sz="1100" dirty="0">
                <a:solidFill>
                  <a:schemeClr val="bg1"/>
                </a:solidFill>
              </a:rPr>
              <a:t>("C:\\animals.txt", "r"); </a:t>
            </a:r>
          </a:p>
          <a:p>
            <a:pPr lvl="0">
              <a:spcBef>
                <a:spcPct val="20000"/>
              </a:spcBef>
            </a:pPr>
            <a:r>
              <a:rPr lang="en-IE" sz="1100" dirty="0">
                <a:solidFill>
                  <a:schemeClr val="bg1"/>
                </a:solidFill>
              </a:rPr>
              <a:t>    if (</a:t>
            </a:r>
            <a:r>
              <a:rPr lang="en-IE" sz="1100" dirty="0" err="1">
                <a:solidFill>
                  <a:schemeClr val="bg1"/>
                </a:solidFill>
              </a:rPr>
              <a:t>my_file</a:t>
            </a:r>
            <a:r>
              <a:rPr lang="en-IE" sz="1100" dirty="0">
                <a:solidFill>
                  <a:schemeClr val="bg1"/>
                </a:solidFill>
              </a:rPr>
              <a:t> == NULL) { </a:t>
            </a:r>
          </a:p>
          <a:p>
            <a:pPr lvl="0">
              <a:spcBef>
                <a:spcPct val="20000"/>
              </a:spcBef>
            </a:pPr>
            <a:r>
              <a:rPr lang="en-IE" sz="1100" dirty="0">
                <a:solidFill>
                  <a:schemeClr val="bg1"/>
                </a:solidFill>
              </a:rPr>
              <a:t>        </a:t>
            </a:r>
            <a:r>
              <a:rPr lang="en-IE" sz="1100" dirty="0" err="1">
                <a:solidFill>
                  <a:schemeClr val="bg1"/>
                </a:solidFill>
              </a:rPr>
              <a:t>printf</a:t>
            </a:r>
            <a:r>
              <a:rPr lang="en-IE" sz="1100" dirty="0">
                <a:solidFill>
                  <a:schemeClr val="bg1"/>
                </a:solidFill>
              </a:rPr>
              <a:t>("Error: File not found.");</a:t>
            </a:r>
          </a:p>
          <a:p>
            <a:pPr lvl="0">
              <a:spcBef>
                <a:spcPct val="20000"/>
              </a:spcBef>
            </a:pPr>
            <a:r>
              <a:rPr lang="en-IE" sz="1100" dirty="0">
                <a:solidFill>
                  <a:schemeClr val="bg1"/>
                </a:solidFill>
              </a:rPr>
              <a:t>        return 2; </a:t>
            </a:r>
          </a:p>
          <a:p>
            <a:pPr lvl="0">
              <a:spcBef>
                <a:spcPct val="20000"/>
              </a:spcBef>
            </a:pPr>
            <a:r>
              <a:rPr lang="en-IE" sz="1100" dirty="0">
                <a:solidFill>
                  <a:schemeClr val="bg1"/>
                </a:solidFill>
              </a:rPr>
              <a:t>    </a:t>
            </a:r>
            <a:r>
              <a:rPr lang="en-IE" sz="1100" dirty="0" smtClean="0">
                <a:solidFill>
                  <a:schemeClr val="bg1"/>
                </a:solidFill>
              </a:rPr>
              <a:t>}</a:t>
            </a:r>
            <a:endParaRPr lang="en-IE" sz="1100" dirty="0">
              <a:solidFill>
                <a:schemeClr val="bg1"/>
              </a:solidFill>
            </a:endParaRPr>
          </a:p>
          <a:p>
            <a:pPr lvl="0">
              <a:spcBef>
                <a:spcPct val="20000"/>
              </a:spcBef>
            </a:pPr>
            <a:r>
              <a:rPr lang="en-IE" sz="1100" dirty="0">
                <a:solidFill>
                  <a:schemeClr val="bg1"/>
                </a:solidFill>
              </a:rPr>
              <a:t>    while(</a:t>
            </a:r>
            <a:r>
              <a:rPr lang="en-IE" sz="1100" dirty="0" err="1">
                <a:solidFill>
                  <a:schemeClr val="bg1"/>
                </a:solidFill>
              </a:rPr>
              <a:t>fgets</a:t>
            </a:r>
            <a:r>
              <a:rPr lang="en-IE" sz="1100" dirty="0">
                <a:solidFill>
                  <a:schemeClr val="bg1"/>
                </a:solidFill>
              </a:rPr>
              <a:t>(line, 80, </a:t>
            </a:r>
            <a:r>
              <a:rPr lang="en-IE" sz="1100" dirty="0" err="1">
                <a:solidFill>
                  <a:schemeClr val="bg1"/>
                </a:solidFill>
              </a:rPr>
              <a:t>my_file</a:t>
            </a:r>
            <a:r>
              <a:rPr lang="en-IE" sz="1100" dirty="0">
                <a:solidFill>
                  <a:schemeClr val="bg1"/>
                </a:solidFill>
              </a:rPr>
              <a:t>) != NULL) { </a:t>
            </a:r>
          </a:p>
          <a:p>
            <a:pPr lvl="0">
              <a:spcBef>
                <a:spcPct val="20000"/>
              </a:spcBef>
            </a:pPr>
            <a:r>
              <a:rPr lang="en-IE" sz="1100" dirty="0">
                <a:solidFill>
                  <a:schemeClr val="bg1"/>
                </a:solidFill>
              </a:rPr>
              <a:t>        ++</a:t>
            </a:r>
            <a:r>
              <a:rPr lang="en-IE" sz="1100" dirty="0" err="1">
                <a:solidFill>
                  <a:schemeClr val="bg1"/>
                </a:solidFill>
              </a:rPr>
              <a:t>line_number</a:t>
            </a:r>
            <a:r>
              <a:rPr lang="en-IE" sz="1100" dirty="0">
                <a:solidFill>
                  <a:schemeClr val="bg1"/>
                </a:solidFill>
              </a:rPr>
              <a:t>;</a:t>
            </a:r>
          </a:p>
          <a:p>
            <a:pPr lvl="0">
              <a:spcBef>
                <a:spcPct val="20000"/>
              </a:spcBef>
            </a:pPr>
            <a:r>
              <a:rPr lang="en-IE" sz="1100" dirty="0">
                <a:solidFill>
                  <a:schemeClr val="bg1"/>
                </a:solidFill>
              </a:rPr>
              <a:t>        if (</a:t>
            </a:r>
            <a:r>
              <a:rPr lang="en-IE" sz="1100" dirty="0" err="1">
                <a:solidFill>
                  <a:schemeClr val="bg1"/>
                </a:solidFill>
              </a:rPr>
              <a:t>line_number</a:t>
            </a:r>
            <a:r>
              <a:rPr lang="en-IE" sz="1100" dirty="0">
                <a:solidFill>
                  <a:schemeClr val="bg1"/>
                </a:solidFill>
              </a:rPr>
              <a:t> == 9) {</a:t>
            </a:r>
          </a:p>
          <a:p>
            <a:pPr lvl="0">
              <a:spcBef>
                <a:spcPct val="20000"/>
              </a:spcBef>
            </a:pPr>
            <a:r>
              <a:rPr lang="en-IE" sz="1100" dirty="0">
                <a:solidFill>
                  <a:schemeClr val="bg1"/>
                </a:solidFill>
              </a:rPr>
              <a:t>            </a:t>
            </a:r>
            <a:r>
              <a:rPr lang="en-IE" sz="1100" dirty="0" err="1">
                <a:solidFill>
                  <a:schemeClr val="bg1"/>
                </a:solidFill>
              </a:rPr>
              <a:t>strcpy</a:t>
            </a:r>
            <a:r>
              <a:rPr lang="en-IE" sz="1100" dirty="0">
                <a:solidFill>
                  <a:schemeClr val="bg1"/>
                </a:solidFill>
              </a:rPr>
              <a:t>(animal, line);</a:t>
            </a:r>
          </a:p>
          <a:p>
            <a:pPr lvl="0">
              <a:spcBef>
                <a:spcPct val="20000"/>
              </a:spcBef>
            </a:pPr>
            <a:r>
              <a:rPr lang="en-IE" sz="1100" dirty="0">
                <a:solidFill>
                  <a:schemeClr val="bg1"/>
                </a:solidFill>
              </a:rPr>
              <a:t>            </a:t>
            </a:r>
            <a:r>
              <a:rPr lang="en-IE" sz="1100" dirty="0" err="1">
                <a:solidFill>
                  <a:schemeClr val="bg1"/>
                </a:solidFill>
              </a:rPr>
              <a:t>int</a:t>
            </a:r>
            <a:r>
              <a:rPr lang="en-IE" sz="1100" dirty="0">
                <a:solidFill>
                  <a:schemeClr val="bg1"/>
                </a:solidFill>
              </a:rPr>
              <a:t> </a:t>
            </a:r>
            <a:r>
              <a:rPr lang="en-IE" sz="1100" dirty="0" err="1">
                <a:solidFill>
                  <a:schemeClr val="bg1"/>
                </a:solidFill>
              </a:rPr>
              <a:t>null_index</a:t>
            </a:r>
            <a:r>
              <a:rPr lang="en-IE" sz="1100" dirty="0">
                <a:solidFill>
                  <a:schemeClr val="bg1"/>
                </a:solidFill>
              </a:rPr>
              <a:t> = </a:t>
            </a:r>
            <a:r>
              <a:rPr lang="en-IE" sz="1100" dirty="0" err="1">
                <a:solidFill>
                  <a:schemeClr val="bg1"/>
                </a:solidFill>
              </a:rPr>
              <a:t>strlen</a:t>
            </a:r>
            <a:r>
              <a:rPr lang="en-IE" sz="1100" dirty="0">
                <a:solidFill>
                  <a:schemeClr val="bg1"/>
                </a:solidFill>
              </a:rPr>
              <a:t>(animal) - 1;</a:t>
            </a:r>
          </a:p>
          <a:p>
            <a:pPr lvl="0">
              <a:spcBef>
                <a:spcPct val="20000"/>
              </a:spcBef>
            </a:pPr>
            <a:r>
              <a:rPr lang="en-IE" sz="1100" dirty="0">
                <a:solidFill>
                  <a:schemeClr val="bg1"/>
                </a:solidFill>
              </a:rPr>
              <a:t>            // replacing the \n from the text line with \0</a:t>
            </a:r>
          </a:p>
          <a:p>
            <a:pPr lvl="0">
              <a:spcBef>
                <a:spcPct val="20000"/>
              </a:spcBef>
            </a:pPr>
            <a:r>
              <a:rPr lang="en-IE" sz="1100" dirty="0">
                <a:solidFill>
                  <a:schemeClr val="bg1"/>
                </a:solidFill>
              </a:rPr>
              <a:t>            animal[</a:t>
            </a:r>
            <a:r>
              <a:rPr lang="en-IE" sz="1100" dirty="0" err="1">
                <a:solidFill>
                  <a:schemeClr val="bg1"/>
                </a:solidFill>
              </a:rPr>
              <a:t>null_index</a:t>
            </a:r>
            <a:r>
              <a:rPr lang="en-IE" sz="1100" dirty="0">
                <a:solidFill>
                  <a:schemeClr val="bg1"/>
                </a:solidFill>
              </a:rPr>
              <a:t>] = '\0'; </a:t>
            </a:r>
          </a:p>
          <a:p>
            <a:pPr lvl="0">
              <a:spcBef>
                <a:spcPct val="20000"/>
              </a:spcBef>
            </a:pPr>
            <a:r>
              <a:rPr lang="en-IE" sz="1100" dirty="0">
                <a:solidFill>
                  <a:schemeClr val="bg1"/>
                </a:solidFill>
              </a:rPr>
              <a:t>        }</a:t>
            </a:r>
          </a:p>
          <a:p>
            <a:pPr lvl="0">
              <a:spcBef>
                <a:spcPct val="20000"/>
              </a:spcBef>
            </a:pPr>
            <a:r>
              <a:rPr lang="en-IE" sz="1100" dirty="0">
                <a:solidFill>
                  <a:schemeClr val="bg1"/>
                </a:solidFill>
              </a:rPr>
              <a:t>    }</a:t>
            </a:r>
          </a:p>
          <a:p>
            <a:pPr lvl="0">
              <a:spcBef>
                <a:spcPct val="20000"/>
              </a:spcBef>
            </a:pPr>
            <a:r>
              <a:rPr lang="en-IE" sz="1100" dirty="0">
                <a:solidFill>
                  <a:schemeClr val="bg1"/>
                </a:solidFill>
              </a:rPr>
              <a:t>    </a:t>
            </a:r>
            <a:r>
              <a:rPr lang="en-IE" sz="1100" dirty="0" err="1">
                <a:solidFill>
                  <a:schemeClr val="bg1"/>
                </a:solidFill>
              </a:rPr>
              <a:t>fclose</a:t>
            </a:r>
            <a:r>
              <a:rPr lang="en-IE" sz="1100" dirty="0">
                <a:solidFill>
                  <a:schemeClr val="bg1"/>
                </a:solidFill>
              </a:rPr>
              <a:t>(</a:t>
            </a:r>
            <a:r>
              <a:rPr lang="en-IE" sz="1100" dirty="0" err="1">
                <a:solidFill>
                  <a:schemeClr val="bg1"/>
                </a:solidFill>
              </a:rPr>
              <a:t>my_file</a:t>
            </a:r>
            <a:r>
              <a:rPr lang="en-IE" sz="1100" dirty="0">
                <a:solidFill>
                  <a:schemeClr val="bg1"/>
                </a:solidFill>
              </a:rPr>
              <a:t>); </a:t>
            </a:r>
          </a:p>
          <a:p>
            <a:pPr lvl="0">
              <a:spcBef>
                <a:spcPct val="20000"/>
              </a:spcBef>
            </a:pPr>
            <a:endParaRPr lang="en-IE" sz="1100" dirty="0">
              <a:solidFill>
                <a:schemeClr val="bg1"/>
              </a:solidFill>
            </a:endParaRPr>
          </a:p>
          <a:p>
            <a:pPr lvl="0">
              <a:spcBef>
                <a:spcPct val="20000"/>
              </a:spcBef>
            </a:pPr>
            <a:r>
              <a:rPr lang="en-IE" sz="1100" dirty="0">
                <a:solidFill>
                  <a:schemeClr val="bg1"/>
                </a:solidFill>
              </a:rPr>
              <a:t>    </a:t>
            </a:r>
            <a:r>
              <a:rPr lang="en-IE" sz="1100" dirty="0" err="1">
                <a:solidFill>
                  <a:schemeClr val="bg1"/>
                </a:solidFill>
              </a:rPr>
              <a:t>int</a:t>
            </a:r>
            <a:r>
              <a:rPr lang="en-IE" sz="1100" dirty="0">
                <a:solidFill>
                  <a:schemeClr val="bg1"/>
                </a:solidFill>
              </a:rPr>
              <a:t> </a:t>
            </a:r>
            <a:r>
              <a:rPr lang="en-IE" sz="1100" dirty="0" err="1">
                <a:solidFill>
                  <a:schemeClr val="bg1"/>
                </a:solidFill>
              </a:rPr>
              <a:t>i</a:t>
            </a:r>
            <a:r>
              <a:rPr lang="en-IE" sz="1100" dirty="0">
                <a:solidFill>
                  <a:schemeClr val="bg1"/>
                </a:solidFill>
              </a:rPr>
              <a:t>;</a:t>
            </a:r>
          </a:p>
          <a:p>
            <a:pPr lvl="0">
              <a:spcBef>
                <a:spcPct val="20000"/>
              </a:spcBef>
            </a:pPr>
            <a:r>
              <a:rPr lang="en-IE" sz="1100" dirty="0">
                <a:solidFill>
                  <a:schemeClr val="bg1"/>
                </a:solidFill>
              </a:rPr>
              <a:t>    for (</a:t>
            </a:r>
            <a:r>
              <a:rPr lang="en-IE" sz="1100" dirty="0" err="1">
                <a:solidFill>
                  <a:schemeClr val="bg1"/>
                </a:solidFill>
              </a:rPr>
              <a:t>i</a:t>
            </a:r>
            <a:r>
              <a:rPr lang="en-IE" sz="1100" dirty="0">
                <a:solidFill>
                  <a:schemeClr val="bg1"/>
                </a:solidFill>
              </a:rPr>
              <a:t> = 0; </a:t>
            </a:r>
            <a:r>
              <a:rPr lang="en-IE" sz="1100" dirty="0" err="1">
                <a:solidFill>
                  <a:schemeClr val="bg1"/>
                </a:solidFill>
              </a:rPr>
              <a:t>i</a:t>
            </a:r>
            <a:r>
              <a:rPr lang="en-IE" sz="1100" dirty="0">
                <a:solidFill>
                  <a:schemeClr val="bg1"/>
                </a:solidFill>
              </a:rPr>
              <a:t> &lt; </a:t>
            </a:r>
            <a:r>
              <a:rPr lang="en-IE" sz="1100" dirty="0" err="1">
                <a:solidFill>
                  <a:schemeClr val="bg1"/>
                </a:solidFill>
              </a:rPr>
              <a:t>strlen</a:t>
            </a:r>
            <a:r>
              <a:rPr lang="en-IE" sz="1100" dirty="0">
                <a:solidFill>
                  <a:schemeClr val="bg1"/>
                </a:solidFill>
              </a:rPr>
              <a:t>(animal); ++</a:t>
            </a:r>
            <a:r>
              <a:rPr lang="en-IE" sz="1100" dirty="0" err="1">
                <a:solidFill>
                  <a:schemeClr val="bg1"/>
                </a:solidFill>
              </a:rPr>
              <a:t>i</a:t>
            </a:r>
            <a:r>
              <a:rPr lang="en-IE" sz="1100" dirty="0">
                <a:solidFill>
                  <a:schemeClr val="bg1"/>
                </a:solidFill>
              </a:rPr>
              <a:t>) {</a:t>
            </a:r>
          </a:p>
          <a:p>
            <a:pPr lvl="0">
              <a:spcBef>
                <a:spcPct val="20000"/>
              </a:spcBef>
            </a:pPr>
            <a:r>
              <a:rPr lang="en-IE" sz="1100" dirty="0">
                <a:solidFill>
                  <a:schemeClr val="bg1"/>
                </a:solidFill>
              </a:rPr>
              <a:t>        if (animal[</a:t>
            </a:r>
            <a:r>
              <a:rPr lang="en-IE" sz="1100" dirty="0" err="1">
                <a:solidFill>
                  <a:schemeClr val="bg1"/>
                </a:solidFill>
              </a:rPr>
              <a:t>i</a:t>
            </a:r>
            <a:r>
              <a:rPr lang="en-IE" sz="1100" dirty="0">
                <a:solidFill>
                  <a:schemeClr val="bg1"/>
                </a:solidFill>
              </a:rPr>
              <a:t>] != 'a' &amp;&amp; animal[</a:t>
            </a:r>
            <a:r>
              <a:rPr lang="en-IE" sz="1100" dirty="0" err="1">
                <a:solidFill>
                  <a:schemeClr val="bg1"/>
                </a:solidFill>
              </a:rPr>
              <a:t>i</a:t>
            </a:r>
            <a:r>
              <a:rPr lang="en-IE" sz="1100" dirty="0">
                <a:solidFill>
                  <a:schemeClr val="bg1"/>
                </a:solidFill>
              </a:rPr>
              <a:t>] != 'e' &amp;&amp; animal[</a:t>
            </a:r>
            <a:r>
              <a:rPr lang="en-IE" sz="1100" dirty="0" err="1">
                <a:solidFill>
                  <a:schemeClr val="bg1"/>
                </a:solidFill>
              </a:rPr>
              <a:t>i</a:t>
            </a:r>
            <a:r>
              <a:rPr lang="en-IE" sz="1100" dirty="0">
                <a:solidFill>
                  <a:schemeClr val="bg1"/>
                </a:solidFill>
              </a:rPr>
              <a:t>] != '</a:t>
            </a:r>
            <a:r>
              <a:rPr lang="en-IE" sz="1100" dirty="0" err="1">
                <a:solidFill>
                  <a:schemeClr val="bg1"/>
                </a:solidFill>
              </a:rPr>
              <a:t>i</a:t>
            </a:r>
            <a:r>
              <a:rPr lang="en-IE" sz="1100" dirty="0">
                <a:solidFill>
                  <a:schemeClr val="bg1"/>
                </a:solidFill>
              </a:rPr>
              <a:t>' &amp;&amp; </a:t>
            </a:r>
          </a:p>
          <a:p>
            <a:pPr lvl="0">
              <a:spcBef>
                <a:spcPct val="20000"/>
              </a:spcBef>
            </a:pPr>
            <a:r>
              <a:rPr lang="en-IE" sz="1100" dirty="0">
                <a:solidFill>
                  <a:schemeClr val="bg1"/>
                </a:solidFill>
              </a:rPr>
              <a:t>            animal[</a:t>
            </a:r>
            <a:r>
              <a:rPr lang="en-IE" sz="1100" dirty="0" err="1">
                <a:solidFill>
                  <a:schemeClr val="bg1"/>
                </a:solidFill>
              </a:rPr>
              <a:t>i</a:t>
            </a:r>
            <a:r>
              <a:rPr lang="en-IE" sz="1100" dirty="0">
                <a:solidFill>
                  <a:schemeClr val="bg1"/>
                </a:solidFill>
              </a:rPr>
              <a:t>] != 'o' &amp;&amp; animal[</a:t>
            </a:r>
            <a:r>
              <a:rPr lang="en-IE" sz="1100" dirty="0" err="1">
                <a:solidFill>
                  <a:schemeClr val="bg1"/>
                </a:solidFill>
              </a:rPr>
              <a:t>i</a:t>
            </a:r>
            <a:r>
              <a:rPr lang="en-IE" sz="1100" dirty="0">
                <a:solidFill>
                  <a:schemeClr val="bg1"/>
                </a:solidFill>
              </a:rPr>
              <a:t>] != 'u') {</a:t>
            </a:r>
          </a:p>
          <a:p>
            <a:pPr lvl="0">
              <a:spcBef>
                <a:spcPct val="20000"/>
              </a:spcBef>
            </a:pPr>
            <a:r>
              <a:rPr lang="en-IE" sz="1100" dirty="0">
                <a:solidFill>
                  <a:schemeClr val="bg1"/>
                </a:solidFill>
              </a:rPr>
              <a:t>            animal[</a:t>
            </a:r>
            <a:r>
              <a:rPr lang="en-IE" sz="1100" dirty="0" err="1">
                <a:solidFill>
                  <a:schemeClr val="bg1"/>
                </a:solidFill>
              </a:rPr>
              <a:t>i</a:t>
            </a:r>
            <a:r>
              <a:rPr lang="en-IE" sz="1100" dirty="0">
                <a:solidFill>
                  <a:schemeClr val="bg1"/>
                </a:solidFill>
              </a:rPr>
              <a:t>] = '_';</a:t>
            </a:r>
          </a:p>
          <a:p>
            <a:pPr lvl="0">
              <a:spcBef>
                <a:spcPct val="20000"/>
              </a:spcBef>
            </a:pPr>
            <a:r>
              <a:rPr lang="en-IE" sz="1100" dirty="0">
                <a:solidFill>
                  <a:schemeClr val="bg1"/>
                </a:solidFill>
              </a:rPr>
              <a:t>        }</a:t>
            </a:r>
          </a:p>
          <a:p>
            <a:pPr lvl="0">
              <a:spcBef>
                <a:spcPct val="20000"/>
              </a:spcBef>
            </a:pPr>
            <a:r>
              <a:rPr lang="en-IE" sz="1100" dirty="0">
                <a:solidFill>
                  <a:schemeClr val="bg1"/>
                </a:solidFill>
              </a:rPr>
              <a:t>    }</a:t>
            </a:r>
          </a:p>
          <a:p>
            <a:pPr lvl="0">
              <a:spcBef>
                <a:spcPct val="20000"/>
              </a:spcBef>
            </a:pPr>
            <a:r>
              <a:rPr lang="en-IE" sz="1100" dirty="0">
                <a:solidFill>
                  <a:schemeClr val="bg1"/>
                </a:solidFill>
              </a:rPr>
              <a:t>    </a:t>
            </a:r>
            <a:r>
              <a:rPr lang="en-IE" sz="1100" dirty="0" err="1">
                <a:solidFill>
                  <a:schemeClr val="bg1"/>
                </a:solidFill>
              </a:rPr>
              <a:t>printf</a:t>
            </a:r>
            <a:r>
              <a:rPr lang="en-IE" sz="1100" dirty="0">
                <a:solidFill>
                  <a:schemeClr val="bg1"/>
                </a:solidFill>
              </a:rPr>
              <a:t>("%s", animal);  </a:t>
            </a:r>
          </a:p>
          <a:p>
            <a:pPr lvl="0">
              <a:spcBef>
                <a:spcPct val="20000"/>
              </a:spcBef>
            </a:pPr>
            <a:r>
              <a:rPr lang="en-IE" sz="1100" dirty="0">
                <a:solidFill>
                  <a:schemeClr val="bg1"/>
                </a:solidFill>
              </a:rPr>
              <a:t>    return 0;</a:t>
            </a:r>
          </a:p>
          <a:p>
            <a:pPr lvl="0">
              <a:spcBef>
                <a:spcPct val="20000"/>
              </a:spcBef>
            </a:pPr>
            <a:r>
              <a:rPr lang="en-IE" sz="1100" dirty="0">
                <a:solidFill>
                  <a:schemeClr val="bg1"/>
                </a:solidFill>
              </a:rPr>
              <a:t>}</a:t>
            </a:r>
          </a:p>
        </p:txBody>
      </p:sp>
    </p:spTree>
    <p:extLst>
      <p:ext uri="{BB962C8B-B14F-4D97-AF65-F5344CB8AC3E}">
        <p14:creationId xmlns:p14="http://schemas.microsoft.com/office/powerpoint/2010/main" val="147419720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Project Rosalind</a:t>
            </a:r>
            <a:endParaRPr lang="en-US" dirty="0">
              <a:solidFill>
                <a:schemeClr val="bg1"/>
              </a:solidFill>
            </a:endParaRPr>
          </a:p>
        </p:txBody>
      </p:sp>
      <p:sp>
        <p:nvSpPr>
          <p:cNvPr id="6" name="Content Placeholder 2"/>
          <p:cNvSpPr txBox="1">
            <a:spLocks/>
          </p:cNvSpPr>
          <p:nvPr/>
        </p:nvSpPr>
        <p:spPr>
          <a:xfrm>
            <a:off x="539552" y="1268760"/>
            <a:ext cx="8229600" cy="50405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attempt problems from project Rosalind if you finished all problems listed in the slides.</a:t>
            </a:r>
          </a:p>
          <a:p>
            <a:pPr marL="342900" lvl="0" indent="-342900">
              <a:spcBef>
                <a:spcPct val="20000"/>
              </a:spcBef>
              <a:buFont typeface="Arial" pitchFamily="34" charset="0"/>
              <a:buChar char="•"/>
            </a:pPr>
            <a:r>
              <a:rPr lang="en-IE" sz="3200" dirty="0">
                <a:solidFill>
                  <a:schemeClr val="bg1"/>
                </a:solidFill>
              </a:rPr>
              <a:t>http://rosalind.info/problems/list-view/</a:t>
            </a:r>
            <a:endParaRPr lang="en-IE" sz="3200" dirty="0" smtClean="0">
              <a:solidFill>
                <a:schemeClr val="bg1"/>
              </a:solidFill>
            </a:endParaRPr>
          </a:p>
        </p:txBody>
      </p:sp>
    </p:spTree>
    <p:extLst>
      <p:ext uri="{BB962C8B-B14F-4D97-AF65-F5344CB8AC3E}">
        <p14:creationId xmlns:p14="http://schemas.microsoft.com/office/powerpoint/2010/main" val="142677253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unit 4 - procedures and functions</a:t>
            </a:r>
            <a:endParaRPr lang="en-US" dirty="0">
              <a:solidFill>
                <a:schemeClr val="bg1"/>
              </a:solidFill>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procedures</a:t>
            </a:r>
            <a:endParaRPr lang="en-US" dirty="0">
              <a:solidFill>
                <a:schemeClr val="bg1"/>
              </a:solidFill>
            </a:endParaRPr>
          </a:p>
        </p:txBody>
      </p:sp>
      <p:sp>
        <p:nvSpPr>
          <p:cNvPr id="4"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a procedure is an ordered sequence of statements that </a:t>
            </a:r>
            <a:r>
              <a:rPr lang="en-IE" sz="3200" u="sng" dirty="0" smtClean="0">
                <a:solidFill>
                  <a:schemeClr val="bg1"/>
                </a:solidFill>
              </a:rPr>
              <a:t>does not</a:t>
            </a:r>
            <a:r>
              <a:rPr lang="en-IE" sz="3200" dirty="0" smtClean="0">
                <a:solidFill>
                  <a:schemeClr val="bg1"/>
                </a:solidFill>
              </a:rPr>
              <a:t> return a value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used to reduce code duplication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used to increase code reusability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used to increase code readability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procedure pseudo-code</a:t>
            </a:r>
            <a:endParaRPr lang="en-US" dirty="0">
              <a:solidFill>
                <a:schemeClr val="bg1"/>
              </a:solidFill>
            </a:endParaRPr>
          </a:p>
        </p:txBody>
      </p:sp>
      <p:sp>
        <p:nvSpPr>
          <p:cNvPr id="5" name="Content Placeholder 2"/>
          <p:cNvSpPr txBox="1">
            <a:spLocks/>
          </p:cNvSpPr>
          <p:nvPr/>
        </p:nvSpPr>
        <p:spPr>
          <a:xfrm>
            <a:off x="539552" y="1412776"/>
            <a:ext cx="8229600" cy="4824536"/>
          </a:xfrm>
          <a:prstGeom prst="rect">
            <a:avLst/>
          </a:prstGeom>
        </p:spPr>
        <p:txBody>
          <a:bodyPr vert="horz" lIns="91440" tIns="45720" rIns="91440" bIns="45720" rtlCol="0">
            <a:normAutofit/>
          </a:bodyPr>
          <a:lstStyle/>
          <a:p>
            <a:pPr marL="342900" lvl="0" indent="-342900">
              <a:spcBef>
                <a:spcPct val="20000"/>
              </a:spcBef>
            </a:pPr>
            <a:r>
              <a:rPr lang="en-IE" sz="3200" dirty="0" smtClean="0">
                <a:solidFill>
                  <a:schemeClr val="bg1"/>
                </a:solidFill>
              </a:rPr>
              <a:t>void </a:t>
            </a:r>
            <a:r>
              <a:rPr lang="en-IE" sz="3200" dirty="0" err="1" smtClean="0">
                <a:solidFill>
                  <a:schemeClr val="bg1"/>
                </a:solidFill>
              </a:rPr>
              <a:t>procedure_name</a:t>
            </a:r>
            <a:r>
              <a:rPr lang="en-IE" sz="3200" dirty="0" smtClean="0">
                <a:solidFill>
                  <a:schemeClr val="bg1"/>
                </a:solidFill>
              </a:rPr>
              <a:t>() {</a:t>
            </a:r>
          </a:p>
          <a:p>
            <a:pPr marL="342900" lvl="0" indent="-342900">
              <a:spcBef>
                <a:spcPct val="20000"/>
              </a:spcBef>
            </a:pPr>
            <a:r>
              <a:rPr lang="en-IE" sz="3200" dirty="0" smtClean="0">
                <a:solidFill>
                  <a:schemeClr val="bg1"/>
                </a:solidFill>
              </a:rPr>
              <a:t>    // statements to be executed</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procedure_name</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procedure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7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greet_user</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("Hello there!\n");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("Nice to meet you.\n");</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greet_user</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pic>
        <p:nvPicPr>
          <p:cNvPr id="1026" name="Picture 2"/>
          <p:cNvPicPr>
            <a:picLocks noChangeAspect="1" noChangeArrowheads="1"/>
          </p:cNvPicPr>
          <p:nvPr/>
        </p:nvPicPr>
        <p:blipFill>
          <a:blip r:embed="rId2" cstate="print"/>
          <a:srcRect/>
          <a:stretch>
            <a:fillRect/>
          </a:stretch>
        </p:blipFill>
        <p:spPr bwMode="auto">
          <a:xfrm>
            <a:off x="3635896" y="4149080"/>
            <a:ext cx="4772025" cy="1362075"/>
          </a:xfrm>
          <a:prstGeom prst="rect">
            <a:avLst/>
          </a:prstGeom>
          <a:noFill/>
          <a:ln w="9525">
            <a:noFill/>
            <a:miter lim="800000"/>
            <a:headEnd/>
            <a:tailEnd/>
          </a:ln>
        </p:spPr>
      </p:pic>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procedure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7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greet_user</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("Hello there!\n");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("Nice to meet you.\n");</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greet_user</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4" name="Rounded Rectangle 3"/>
          <p:cNvSpPr/>
          <p:nvPr/>
        </p:nvSpPr>
        <p:spPr>
          <a:xfrm>
            <a:off x="539552" y="2492896"/>
            <a:ext cx="72008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4" idx="3"/>
          </p:cNvCxnSpPr>
          <p:nvPr/>
        </p:nvCxnSpPr>
        <p:spPr>
          <a:xfrm>
            <a:off x="1259632" y="2672916"/>
            <a:ext cx="4320480" cy="11881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24129" y="3861048"/>
            <a:ext cx="3240360" cy="2677656"/>
          </a:xfrm>
          <a:prstGeom prst="rect">
            <a:avLst/>
          </a:prstGeom>
          <a:noFill/>
        </p:spPr>
        <p:txBody>
          <a:bodyPr wrap="square" rtlCol="0">
            <a:spAutoFit/>
          </a:bodyPr>
          <a:lstStyle/>
          <a:p>
            <a:r>
              <a:rPr lang="en-IE" sz="2400" dirty="0" smtClean="0">
                <a:solidFill>
                  <a:schemeClr val="bg1"/>
                </a:solidFill>
              </a:rPr>
              <a:t>return variable type</a:t>
            </a:r>
          </a:p>
          <a:p>
            <a:endParaRPr lang="en-IE" sz="2400" dirty="0" smtClean="0">
              <a:solidFill>
                <a:schemeClr val="bg1"/>
              </a:solidFill>
            </a:endParaRPr>
          </a:p>
          <a:p>
            <a:r>
              <a:rPr lang="en-IE" sz="2400" dirty="0" smtClean="0">
                <a:solidFill>
                  <a:schemeClr val="bg1"/>
                </a:solidFill>
              </a:rPr>
              <a:t>“void” means no value is returned by the function. Procedures, by definition, will always return a “void” type</a:t>
            </a:r>
            <a:endParaRPr lang="en-IE" sz="2400" dirty="0">
              <a:solidFill>
                <a:schemeClr val="bg1"/>
              </a:solidFill>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procedure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7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greet_user</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("Hello there!\n");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("Nice to meet you.\n");</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greet_user</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4" name="Rounded Rectangle 3"/>
          <p:cNvSpPr/>
          <p:nvPr/>
        </p:nvSpPr>
        <p:spPr>
          <a:xfrm>
            <a:off x="1187624" y="2492896"/>
            <a:ext cx="144016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4" idx="3"/>
          </p:cNvCxnSpPr>
          <p:nvPr/>
        </p:nvCxnSpPr>
        <p:spPr>
          <a:xfrm>
            <a:off x="2627784" y="2672916"/>
            <a:ext cx="3600400" cy="118813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24129" y="3861048"/>
            <a:ext cx="3240360" cy="2308324"/>
          </a:xfrm>
          <a:prstGeom prst="rect">
            <a:avLst/>
          </a:prstGeom>
          <a:noFill/>
        </p:spPr>
        <p:txBody>
          <a:bodyPr wrap="square" rtlCol="0">
            <a:spAutoFit/>
          </a:bodyPr>
          <a:lstStyle/>
          <a:p>
            <a:r>
              <a:rPr lang="en-IE" sz="2400" dirty="0" smtClean="0">
                <a:solidFill>
                  <a:schemeClr val="bg1"/>
                </a:solidFill>
              </a:rPr>
              <a:t>procedure name</a:t>
            </a:r>
          </a:p>
          <a:p>
            <a:endParaRPr lang="en-IE" sz="2400" dirty="0" smtClean="0">
              <a:solidFill>
                <a:schemeClr val="bg1"/>
              </a:solidFill>
            </a:endParaRPr>
          </a:p>
          <a:p>
            <a:r>
              <a:rPr lang="en-IE" sz="2400" dirty="0" smtClean="0">
                <a:solidFill>
                  <a:schemeClr val="bg1"/>
                </a:solidFill>
              </a:rPr>
              <a:t>we need to associate the procedure with a symbol (name) so it can be called later</a:t>
            </a:r>
            <a:endParaRPr lang="en-IE" sz="2400"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GNU GCC</a:t>
            </a:r>
            <a:endParaRPr lang="en-US" dirty="0">
              <a:solidFill>
                <a:schemeClr val="bg1"/>
              </a:solidFill>
            </a:endParaRPr>
          </a:p>
        </p:txBody>
      </p:sp>
      <p:pic>
        <p:nvPicPr>
          <p:cNvPr id="6146" name="Picture 2"/>
          <p:cNvPicPr>
            <a:picLocks noChangeAspect="1" noChangeArrowheads="1"/>
          </p:cNvPicPr>
          <p:nvPr/>
        </p:nvPicPr>
        <p:blipFill>
          <a:blip r:embed="rId2" cstate="print"/>
          <a:srcRect/>
          <a:stretch>
            <a:fillRect/>
          </a:stretch>
        </p:blipFill>
        <p:spPr bwMode="auto">
          <a:xfrm>
            <a:off x="1763688" y="1700808"/>
            <a:ext cx="5638800" cy="4600575"/>
          </a:xfrm>
          <a:prstGeom prst="rect">
            <a:avLst/>
          </a:prstGeom>
          <a:noFill/>
          <a:ln w="9525">
            <a:noFill/>
            <a:miter lim="800000"/>
            <a:headEnd/>
            <a:tailEnd/>
          </a:ln>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procedure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7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greet_user</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("Hello there!\n");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("Nice to meet you.\n");</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greet_user</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4" name="Rounded Rectangle 3"/>
          <p:cNvSpPr/>
          <p:nvPr/>
        </p:nvSpPr>
        <p:spPr>
          <a:xfrm>
            <a:off x="899592" y="4797152"/>
            <a:ext cx="144016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4" idx="3"/>
          </p:cNvCxnSpPr>
          <p:nvPr/>
        </p:nvCxnSpPr>
        <p:spPr>
          <a:xfrm>
            <a:off x="2339752" y="4977172"/>
            <a:ext cx="3168352" cy="46805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24129" y="3861048"/>
            <a:ext cx="3240360" cy="2308324"/>
          </a:xfrm>
          <a:prstGeom prst="rect">
            <a:avLst/>
          </a:prstGeom>
          <a:noFill/>
        </p:spPr>
        <p:txBody>
          <a:bodyPr wrap="square" rtlCol="0">
            <a:spAutoFit/>
          </a:bodyPr>
          <a:lstStyle/>
          <a:p>
            <a:r>
              <a:rPr lang="en-IE" sz="2400" dirty="0" smtClean="0">
                <a:solidFill>
                  <a:schemeClr val="bg1"/>
                </a:solidFill>
              </a:rPr>
              <a:t>procedure invocation</a:t>
            </a:r>
          </a:p>
          <a:p>
            <a:endParaRPr lang="en-IE" sz="2400" dirty="0" smtClean="0">
              <a:solidFill>
                <a:schemeClr val="bg1"/>
              </a:solidFill>
            </a:endParaRPr>
          </a:p>
          <a:p>
            <a:r>
              <a:rPr lang="en-IE" sz="2400" dirty="0" smtClean="0">
                <a:solidFill>
                  <a:schemeClr val="bg1"/>
                </a:solidFill>
              </a:rPr>
              <a:t>call the procedure, telling the program to execute all statements inside it</a:t>
            </a:r>
            <a:endParaRPr lang="en-IE" sz="2400" dirty="0">
              <a:solidFill>
                <a:schemeClr val="bg1"/>
              </a:solidFill>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procedure example 2</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display_sum</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x = 2;</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y = 3;</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sum = x + y;</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("The sum of %d and %d is %d", x, y, sum);</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display_sum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pic>
        <p:nvPicPr>
          <p:cNvPr id="4098" name="Picture 2"/>
          <p:cNvPicPr>
            <a:picLocks noChangeAspect="1" noChangeArrowheads="1"/>
          </p:cNvPicPr>
          <p:nvPr/>
        </p:nvPicPr>
        <p:blipFill>
          <a:blip r:embed="rId2" cstate="print"/>
          <a:srcRect/>
          <a:stretch>
            <a:fillRect/>
          </a:stretch>
        </p:blipFill>
        <p:spPr bwMode="auto">
          <a:xfrm>
            <a:off x="3779912" y="5157192"/>
            <a:ext cx="5000625" cy="1133475"/>
          </a:xfrm>
          <a:prstGeom prst="rect">
            <a:avLst/>
          </a:prstGeom>
          <a:noFill/>
          <a:ln w="9525">
            <a:noFill/>
            <a:miter lim="800000"/>
            <a:headEnd/>
            <a:tailEnd/>
          </a:ln>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pseudo-code</a:t>
            </a:r>
            <a:endParaRPr lang="en-US" dirty="0">
              <a:solidFill>
                <a:schemeClr val="bg1"/>
              </a:solidFill>
            </a:endParaRPr>
          </a:p>
        </p:txBody>
      </p:sp>
      <p:sp>
        <p:nvSpPr>
          <p:cNvPr id="5" name="Content Placeholder 2"/>
          <p:cNvSpPr txBox="1">
            <a:spLocks/>
          </p:cNvSpPr>
          <p:nvPr/>
        </p:nvSpPr>
        <p:spPr>
          <a:xfrm>
            <a:off x="539552" y="1412776"/>
            <a:ext cx="8229600" cy="4824536"/>
          </a:xfrm>
          <a:prstGeom prst="rect">
            <a:avLst/>
          </a:prstGeom>
        </p:spPr>
        <p:txBody>
          <a:bodyPr vert="horz" lIns="91440" tIns="45720" rIns="91440" bIns="45720" rtlCol="0">
            <a:normAutofit/>
          </a:bodyPr>
          <a:lstStyle/>
          <a:p>
            <a:pPr marL="342900" lvl="0" indent="-342900">
              <a:spcBef>
                <a:spcPct val="20000"/>
              </a:spcBef>
            </a:pPr>
            <a:r>
              <a:rPr lang="en-IE" sz="2400" dirty="0" smtClean="0">
                <a:solidFill>
                  <a:schemeClr val="bg1"/>
                </a:solidFill>
              </a:rPr>
              <a:t>void </a:t>
            </a:r>
            <a:r>
              <a:rPr lang="en-IE" sz="2400" dirty="0" err="1" smtClean="0">
                <a:solidFill>
                  <a:schemeClr val="bg1"/>
                </a:solidFill>
              </a:rPr>
              <a:t>procedure_name</a:t>
            </a:r>
            <a:r>
              <a:rPr lang="en-IE" sz="2400" dirty="0" smtClean="0">
                <a:solidFill>
                  <a:schemeClr val="bg1"/>
                </a:solidFill>
              </a:rPr>
              <a:t>(</a:t>
            </a:r>
            <a:r>
              <a:rPr lang="en-IE" sz="2400" dirty="0" err="1" smtClean="0">
                <a:solidFill>
                  <a:schemeClr val="bg1"/>
                </a:solidFill>
              </a:rPr>
              <a:t>data_type</a:t>
            </a:r>
            <a:r>
              <a:rPr lang="en-IE" sz="2400" dirty="0" smtClean="0">
                <a:solidFill>
                  <a:schemeClr val="bg1"/>
                </a:solidFill>
              </a:rPr>
              <a:t> param1, </a:t>
            </a:r>
            <a:r>
              <a:rPr lang="en-IE" sz="2400" dirty="0" err="1" smtClean="0">
                <a:solidFill>
                  <a:schemeClr val="bg1"/>
                </a:solidFill>
              </a:rPr>
              <a:t>data_type</a:t>
            </a:r>
            <a:r>
              <a:rPr lang="en-IE" sz="2400" dirty="0" smtClean="0">
                <a:solidFill>
                  <a:schemeClr val="bg1"/>
                </a:solidFill>
              </a:rPr>
              <a:t> param2) {</a:t>
            </a:r>
          </a:p>
          <a:p>
            <a:pPr marL="342900" lvl="0" indent="-342900">
              <a:spcBef>
                <a:spcPct val="20000"/>
              </a:spcBef>
            </a:pPr>
            <a:r>
              <a:rPr lang="en-IE" sz="2400" dirty="0" smtClean="0">
                <a:solidFill>
                  <a:schemeClr val="bg1"/>
                </a:solidFill>
              </a:rPr>
              <a:t>    statements to be executed</a:t>
            </a:r>
          </a:p>
          <a:p>
            <a:pPr marL="342900" lvl="0" indent="-342900">
              <a:spcBef>
                <a:spcPct val="20000"/>
              </a:spcBef>
            </a:pPr>
            <a:r>
              <a:rPr lang="en-IE" sz="2400" dirty="0" smtClean="0">
                <a:solidFill>
                  <a:schemeClr val="bg1"/>
                </a:solidFill>
              </a:rPr>
              <a:t>}</a:t>
            </a:r>
          </a:p>
          <a:p>
            <a:pPr marL="342900" lvl="0" indent="-342900">
              <a:spcBef>
                <a:spcPct val="20000"/>
              </a:spcBef>
            </a:pPr>
            <a:endParaRPr lang="en-IE" sz="2400" dirty="0" smtClean="0">
              <a:solidFill>
                <a:schemeClr val="bg1"/>
              </a:solidFill>
            </a:endParaRPr>
          </a:p>
          <a:p>
            <a:pPr marL="342900" lvl="0" indent="-342900">
              <a:spcBef>
                <a:spcPct val="20000"/>
              </a:spcBef>
            </a:pPr>
            <a:r>
              <a:rPr lang="en-IE" sz="2400" dirty="0" err="1" smtClean="0">
                <a:solidFill>
                  <a:schemeClr val="bg1"/>
                </a:solidFill>
              </a:rPr>
              <a:t>int</a:t>
            </a:r>
            <a:r>
              <a:rPr lang="en-IE" sz="2400" dirty="0" smtClean="0">
                <a:solidFill>
                  <a:schemeClr val="bg1"/>
                </a:solidFill>
              </a:rPr>
              <a:t> main() {</a:t>
            </a:r>
          </a:p>
          <a:p>
            <a:pPr marL="342900" lvl="0" indent="-342900">
              <a:spcBef>
                <a:spcPct val="20000"/>
              </a:spcBef>
            </a:pPr>
            <a:r>
              <a:rPr lang="en-IE" sz="2400" dirty="0" smtClean="0">
                <a:solidFill>
                  <a:schemeClr val="bg1"/>
                </a:solidFill>
              </a:rPr>
              <a:t>    </a:t>
            </a:r>
            <a:r>
              <a:rPr lang="en-IE" sz="2400" dirty="0" err="1" smtClean="0">
                <a:solidFill>
                  <a:schemeClr val="bg1"/>
                </a:solidFill>
              </a:rPr>
              <a:t>data_type</a:t>
            </a:r>
            <a:r>
              <a:rPr lang="en-IE" sz="2400" dirty="0" smtClean="0">
                <a:solidFill>
                  <a:schemeClr val="bg1"/>
                </a:solidFill>
              </a:rPr>
              <a:t> some_arg1 = </a:t>
            </a:r>
            <a:r>
              <a:rPr lang="en-IE" sz="2400" dirty="0" err="1" smtClean="0">
                <a:solidFill>
                  <a:schemeClr val="bg1"/>
                </a:solidFill>
              </a:rPr>
              <a:t>some_value</a:t>
            </a:r>
            <a:r>
              <a:rPr lang="en-IE" sz="2400" dirty="0" smtClean="0">
                <a:solidFill>
                  <a:schemeClr val="bg1"/>
                </a:solidFill>
              </a:rPr>
              <a:t>;</a:t>
            </a:r>
          </a:p>
          <a:p>
            <a:pPr marL="342900" lvl="0" indent="-342900">
              <a:spcBef>
                <a:spcPct val="20000"/>
              </a:spcBef>
            </a:pPr>
            <a:r>
              <a:rPr lang="en-IE" sz="2400" dirty="0" smtClean="0">
                <a:solidFill>
                  <a:schemeClr val="bg1"/>
                </a:solidFill>
              </a:rPr>
              <a:t>    </a:t>
            </a:r>
            <a:r>
              <a:rPr lang="en-IE" sz="2400" dirty="0" err="1" smtClean="0">
                <a:solidFill>
                  <a:schemeClr val="bg1"/>
                </a:solidFill>
              </a:rPr>
              <a:t>data_type</a:t>
            </a:r>
            <a:r>
              <a:rPr lang="en-IE" sz="2400" dirty="0" smtClean="0">
                <a:solidFill>
                  <a:schemeClr val="bg1"/>
                </a:solidFill>
              </a:rPr>
              <a:t> some_arg2 </a:t>
            </a:r>
            <a:r>
              <a:rPr lang="en-IE" sz="2400" dirty="0">
                <a:solidFill>
                  <a:schemeClr val="bg1"/>
                </a:solidFill>
              </a:rPr>
              <a:t>= </a:t>
            </a:r>
            <a:r>
              <a:rPr lang="en-IE" sz="2400" dirty="0" err="1">
                <a:solidFill>
                  <a:schemeClr val="bg1"/>
                </a:solidFill>
              </a:rPr>
              <a:t>some_value</a:t>
            </a:r>
            <a:r>
              <a:rPr lang="en-IE" sz="2400" dirty="0">
                <a:solidFill>
                  <a:schemeClr val="bg1"/>
                </a:solidFill>
              </a:rPr>
              <a:t>;</a:t>
            </a:r>
            <a:endParaRPr lang="en-IE" sz="2400" dirty="0" smtClean="0">
              <a:solidFill>
                <a:schemeClr val="bg1"/>
              </a:solidFill>
            </a:endParaRPr>
          </a:p>
          <a:p>
            <a:pPr marL="342900" lvl="0" indent="-342900">
              <a:spcBef>
                <a:spcPct val="20000"/>
              </a:spcBef>
            </a:pPr>
            <a:r>
              <a:rPr lang="en-IE" sz="2400" dirty="0" smtClean="0">
                <a:solidFill>
                  <a:schemeClr val="bg1"/>
                </a:solidFill>
              </a:rPr>
              <a:t>    </a:t>
            </a:r>
            <a:r>
              <a:rPr lang="en-IE" sz="2400" dirty="0" err="1" smtClean="0">
                <a:solidFill>
                  <a:schemeClr val="bg1"/>
                </a:solidFill>
              </a:rPr>
              <a:t>procedure_name</a:t>
            </a:r>
            <a:r>
              <a:rPr lang="en-IE" sz="2400" dirty="0" smtClean="0">
                <a:solidFill>
                  <a:schemeClr val="bg1"/>
                </a:solidFill>
              </a:rPr>
              <a:t>(some_arg1, some_arg2);</a:t>
            </a:r>
          </a:p>
          <a:p>
            <a:pPr marL="342900" lvl="0" indent="-342900">
              <a:spcBef>
                <a:spcPct val="20000"/>
              </a:spcBef>
            </a:pPr>
            <a:r>
              <a:rPr lang="en-IE" sz="2400" dirty="0" smtClean="0">
                <a:solidFill>
                  <a:schemeClr val="bg1"/>
                </a:solidFill>
              </a:rPr>
              <a:t>    return 0;</a:t>
            </a:r>
          </a:p>
          <a:p>
            <a:pPr marL="342900" lvl="0" indent="-342900">
              <a:spcBef>
                <a:spcPct val="20000"/>
              </a:spcBef>
            </a:pPr>
            <a:r>
              <a:rPr lang="en-IE" sz="2400" dirty="0" smtClean="0">
                <a:solidFill>
                  <a:schemeClr val="bg1"/>
                </a:solidFill>
              </a:rPr>
              <a:t>}</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bottles_lyric</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("You take one down and pass it around, ");</a:t>
            </a:r>
          </a:p>
          <a:p>
            <a:pPr marL="342900" lvl="0" indent="-342900">
              <a:spcBef>
                <a:spcPct val="20000"/>
              </a:spcBef>
            </a:pP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a:t>
            </a:r>
          </a:p>
          <a:p>
            <a:pPr marL="342900" lvl="0" indent="-342900">
              <a:spcBef>
                <a:spcPct val="20000"/>
              </a:spcBef>
            </a:pP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(10);</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pic>
        <p:nvPicPr>
          <p:cNvPr id="2050" name="Picture 2"/>
          <p:cNvPicPr>
            <a:picLocks noChangeAspect="1" noChangeArrowheads="1"/>
          </p:cNvPicPr>
          <p:nvPr/>
        </p:nvPicPr>
        <p:blipFill>
          <a:blip r:embed="rId2" cstate="print"/>
          <a:srcRect/>
          <a:stretch>
            <a:fillRect/>
          </a:stretch>
        </p:blipFill>
        <p:spPr bwMode="auto">
          <a:xfrm>
            <a:off x="2339752" y="5373216"/>
            <a:ext cx="6448425" cy="1200150"/>
          </a:xfrm>
          <a:prstGeom prst="rect">
            <a:avLst/>
          </a:prstGeom>
          <a:noFill/>
          <a:ln w="9525">
            <a:noFill/>
            <a:miter lim="800000"/>
            <a:headEnd/>
            <a:tailEnd/>
          </a:ln>
        </p:spPr>
      </p:pic>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bottles_lyric</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("You take one down and pass it around, ");</a:t>
            </a:r>
          </a:p>
          <a:p>
            <a:pPr marL="342900" lvl="0" indent="-342900">
              <a:spcBef>
                <a:spcPct val="20000"/>
              </a:spcBef>
            </a:pP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a:t>
            </a:r>
          </a:p>
          <a:p>
            <a:pPr marL="342900" lvl="0" indent="-342900">
              <a:spcBef>
                <a:spcPct val="20000"/>
              </a:spcBef>
            </a:pP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(10);</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2267744" y="2168860"/>
            <a:ext cx="360040" cy="3240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a:off x="2627784" y="2330878"/>
            <a:ext cx="2088232" cy="21062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7904" y="4365104"/>
            <a:ext cx="4680520" cy="1938992"/>
          </a:xfrm>
          <a:prstGeom prst="rect">
            <a:avLst/>
          </a:prstGeom>
          <a:noFill/>
        </p:spPr>
        <p:txBody>
          <a:bodyPr wrap="square" rtlCol="0">
            <a:spAutoFit/>
          </a:bodyPr>
          <a:lstStyle/>
          <a:p>
            <a:r>
              <a:rPr lang="en-IE" sz="2400" dirty="0" smtClean="0">
                <a:solidFill>
                  <a:schemeClr val="bg1"/>
                </a:solidFill>
              </a:rPr>
              <a:t>parameter type</a:t>
            </a:r>
          </a:p>
          <a:p>
            <a:endParaRPr lang="en-IE" sz="2400" dirty="0" smtClean="0">
              <a:solidFill>
                <a:schemeClr val="bg1"/>
              </a:solidFill>
            </a:endParaRPr>
          </a:p>
          <a:p>
            <a:r>
              <a:rPr lang="en-IE" sz="2400" dirty="0" smtClean="0">
                <a:solidFill>
                  <a:schemeClr val="bg1"/>
                </a:solidFill>
              </a:rPr>
              <a:t>the procedure needs to know what type of value is being passed into it – </a:t>
            </a:r>
            <a:r>
              <a:rPr lang="en-IE" sz="2400" dirty="0" err="1" smtClean="0">
                <a:solidFill>
                  <a:schemeClr val="bg1"/>
                </a:solidFill>
              </a:rPr>
              <a:t>int</a:t>
            </a:r>
            <a:r>
              <a:rPr lang="en-IE" sz="2400" dirty="0" smtClean="0">
                <a:solidFill>
                  <a:schemeClr val="bg1"/>
                </a:solidFill>
              </a:rPr>
              <a:t>, bool, char etc.</a:t>
            </a:r>
            <a:endParaRPr lang="en-IE" sz="2400" dirty="0">
              <a:solidFill>
                <a:schemeClr val="bg1"/>
              </a:solidFill>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bottles_lyric</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("You take one down and pass it around, ");</a:t>
            </a:r>
          </a:p>
          <a:p>
            <a:pPr marL="342900" lvl="0" indent="-342900">
              <a:spcBef>
                <a:spcPct val="20000"/>
              </a:spcBef>
            </a:pP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a:t>
            </a:r>
          </a:p>
          <a:p>
            <a:pPr marL="342900" lvl="0" indent="-342900">
              <a:spcBef>
                <a:spcPct val="20000"/>
              </a:spcBef>
            </a:pP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(10);</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2267744" y="2168860"/>
            <a:ext cx="360040" cy="3240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a:off x="2627784" y="2330878"/>
            <a:ext cx="2088232" cy="21062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7904" y="4365104"/>
            <a:ext cx="4680520" cy="1938992"/>
          </a:xfrm>
          <a:prstGeom prst="rect">
            <a:avLst/>
          </a:prstGeom>
          <a:noFill/>
        </p:spPr>
        <p:txBody>
          <a:bodyPr wrap="square" rtlCol="0">
            <a:spAutoFit/>
          </a:bodyPr>
          <a:lstStyle/>
          <a:p>
            <a:r>
              <a:rPr lang="en-IE" sz="2400" dirty="0" smtClean="0">
                <a:solidFill>
                  <a:schemeClr val="bg1"/>
                </a:solidFill>
              </a:rPr>
              <a:t>matching data type</a:t>
            </a:r>
          </a:p>
          <a:p>
            <a:endParaRPr lang="en-IE" sz="2400" dirty="0" smtClean="0">
              <a:solidFill>
                <a:schemeClr val="bg1"/>
              </a:solidFill>
            </a:endParaRPr>
          </a:p>
          <a:p>
            <a:r>
              <a:rPr lang="en-IE" sz="2400" dirty="0" smtClean="0">
                <a:solidFill>
                  <a:schemeClr val="bg1"/>
                </a:solidFill>
              </a:rPr>
              <a:t>the data type of the argument must be the same as the data type of the parameter</a:t>
            </a:r>
            <a:endParaRPr lang="en-IE" sz="2400" dirty="0">
              <a:solidFill>
                <a:schemeClr val="bg1"/>
              </a:solidFill>
            </a:endParaRPr>
          </a:p>
        </p:txBody>
      </p:sp>
      <p:cxnSp>
        <p:nvCxnSpPr>
          <p:cNvPr id="8" name="Straight Connector 7"/>
          <p:cNvCxnSpPr>
            <a:stCxn id="10" idx="3"/>
            <a:endCxn id="9" idx="1"/>
          </p:cNvCxnSpPr>
          <p:nvPr/>
        </p:nvCxnSpPr>
        <p:spPr>
          <a:xfrm>
            <a:off x="2411760" y="5031178"/>
            <a:ext cx="1296144" cy="3034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051720" y="4869160"/>
            <a:ext cx="360040" cy="3240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67327471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bottles_lyric</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("You take one down and pass it around, ");</a:t>
            </a:r>
          </a:p>
          <a:p>
            <a:pPr marL="342900" lvl="0" indent="-342900">
              <a:spcBef>
                <a:spcPct val="20000"/>
              </a:spcBef>
            </a:pP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a:t>
            </a:r>
          </a:p>
          <a:p>
            <a:pPr marL="342900" lvl="0" indent="-342900">
              <a:spcBef>
                <a:spcPct val="20000"/>
              </a:spcBef>
            </a:pP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(10);</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2555776" y="2204864"/>
            <a:ext cx="1296144" cy="2520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a:off x="3851920" y="2330878"/>
            <a:ext cx="1152128" cy="207023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7904" y="4365104"/>
            <a:ext cx="4680520" cy="1938992"/>
          </a:xfrm>
          <a:prstGeom prst="rect">
            <a:avLst/>
          </a:prstGeom>
          <a:noFill/>
        </p:spPr>
        <p:txBody>
          <a:bodyPr wrap="square" rtlCol="0">
            <a:spAutoFit/>
          </a:bodyPr>
          <a:lstStyle/>
          <a:p>
            <a:r>
              <a:rPr lang="en-IE" sz="2400" dirty="0" smtClean="0">
                <a:solidFill>
                  <a:schemeClr val="bg1"/>
                </a:solidFill>
              </a:rPr>
              <a:t>parameter name</a:t>
            </a:r>
          </a:p>
          <a:p>
            <a:endParaRPr lang="en-IE" sz="2400" dirty="0" smtClean="0">
              <a:solidFill>
                <a:schemeClr val="bg1"/>
              </a:solidFill>
            </a:endParaRPr>
          </a:p>
          <a:p>
            <a:r>
              <a:rPr lang="en-IE" sz="2400" dirty="0" smtClean="0">
                <a:solidFill>
                  <a:schemeClr val="bg1"/>
                </a:solidFill>
              </a:rPr>
              <a:t>The name of a new variable we created. It will be assigned the value of the argument given to it.</a:t>
            </a:r>
            <a:endParaRPr lang="en-IE" sz="2400" dirty="0">
              <a:solidFill>
                <a:schemeClr val="bg1"/>
              </a:solidFill>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bottles_lyric</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("You take one down and pass it around, ");</a:t>
            </a:r>
          </a:p>
          <a:p>
            <a:pPr marL="342900" lvl="0" indent="-342900">
              <a:spcBef>
                <a:spcPct val="20000"/>
              </a:spcBef>
            </a:pP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a:t>
            </a:r>
          </a:p>
          <a:p>
            <a:pPr marL="342900" lvl="0" indent="-342900">
              <a:spcBef>
                <a:spcPct val="20000"/>
              </a:spcBef>
            </a:pP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(10);</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827584" y="4941168"/>
            <a:ext cx="1656184" cy="25202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a:off x="2483768" y="5067182"/>
            <a:ext cx="1152128" cy="900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7904" y="4365104"/>
            <a:ext cx="4680520" cy="2308324"/>
          </a:xfrm>
          <a:prstGeom prst="rect">
            <a:avLst/>
          </a:prstGeom>
          <a:noFill/>
        </p:spPr>
        <p:txBody>
          <a:bodyPr wrap="square" rtlCol="0">
            <a:spAutoFit/>
          </a:bodyPr>
          <a:lstStyle/>
          <a:p>
            <a:r>
              <a:rPr lang="en-IE" sz="2400" dirty="0" smtClean="0">
                <a:solidFill>
                  <a:schemeClr val="bg1"/>
                </a:solidFill>
              </a:rPr>
              <a:t>parameterized procedure call</a:t>
            </a:r>
          </a:p>
          <a:p>
            <a:endParaRPr lang="en-IE" sz="2400" dirty="0" smtClean="0">
              <a:solidFill>
                <a:schemeClr val="bg1"/>
              </a:solidFill>
            </a:endParaRPr>
          </a:p>
          <a:p>
            <a:r>
              <a:rPr lang="en-IE" sz="2400" dirty="0" smtClean="0">
                <a:solidFill>
                  <a:schemeClr val="bg1"/>
                </a:solidFill>
              </a:rPr>
              <a:t>The procedure is called with the argument of value 10, which will be assigned to the </a:t>
            </a:r>
            <a:r>
              <a:rPr lang="en-IE" sz="2400" dirty="0" err="1" smtClean="0">
                <a:solidFill>
                  <a:schemeClr val="bg1"/>
                </a:solidFill>
              </a:rPr>
              <a:t>num_bottles</a:t>
            </a:r>
            <a:r>
              <a:rPr lang="en-IE" sz="2400" dirty="0" smtClean="0">
                <a:solidFill>
                  <a:schemeClr val="bg1"/>
                </a:solidFill>
              </a:rPr>
              <a:t> parameter.</a:t>
            </a:r>
            <a:endParaRPr lang="en-IE" sz="2400" dirty="0">
              <a:solidFill>
                <a:schemeClr val="bg1"/>
              </a:solidFil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5400600"/>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bottles_lyric</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("You take one down and pass it around, ");</a:t>
            </a:r>
          </a:p>
          <a:p>
            <a:pPr marL="342900" lvl="0" indent="-342900">
              <a:spcBef>
                <a:spcPct val="20000"/>
              </a:spcBef>
            </a:pP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a:t>
            </a:r>
          </a:p>
          <a:p>
            <a:pPr marL="342900" lvl="0" indent="-342900">
              <a:spcBef>
                <a:spcPct val="20000"/>
              </a:spcBef>
            </a:pP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(10);</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(9);</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(8);</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9" name="TextBox 8"/>
          <p:cNvSpPr txBox="1"/>
          <p:nvPr/>
        </p:nvSpPr>
        <p:spPr>
          <a:xfrm>
            <a:off x="3995936" y="5157192"/>
            <a:ext cx="4680520" cy="830997"/>
          </a:xfrm>
          <a:prstGeom prst="rect">
            <a:avLst/>
          </a:prstGeom>
          <a:noFill/>
        </p:spPr>
        <p:txBody>
          <a:bodyPr wrap="square" rtlCol="0">
            <a:spAutoFit/>
          </a:bodyPr>
          <a:lstStyle/>
          <a:p>
            <a:r>
              <a:rPr lang="en-IE" sz="2400" dirty="0" smtClean="0">
                <a:solidFill>
                  <a:schemeClr val="bg1"/>
                </a:solidFill>
              </a:rPr>
              <a:t>We can invoke a procedure as many times as we like.</a:t>
            </a:r>
            <a:endParaRPr lang="en-IE" sz="2400" dirty="0">
              <a:solidFill>
                <a:schemeClr val="bg1"/>
              </a:solidFill>
            </a:endParaRPr>
          </a:p>
        </p:txBody>
      </p:sp>
      <p:sp>
        <p:nvSpPr>
          <p:cNvPr id="8" name="Rounded Rectangle 7"/>
          <p:cNvSpPr/>
          <p:nvPr/>
        </p:nvSpPr>
        <p:spPr>
          <a:xfrm>
            <a:off x="755576" y="4869160"/>
            <a:ext cx="1800200" cy="93610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0" name="Straight Connector 9"/>
          <p:cNvCxnSpPr>
            <a:stCxn id="8" idx="3"/>
          </p:cNvCxnSpPr>
          <p:nvPr/>
        </p:nvCxnSpPr>
        <p:spPr>
          <a:xfrm>
            <a:off x="2555776" y="5337212"/>
            <a:ext cx="1440160" cy="1800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exercise 1</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Output the lyrics to the “bottle of beer on the wall” song using a for loop. Start with 10 bottles of beer on the wall and end with 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Open source code file</a:t>
            </a:r>
            <a:endParaRPr lang="en-US" dirty="0">
              <a:solidFill>
                <a:schemeClr val="bg1"/>
              </a:solidFill>
            </a:endParaRPr>
          </a:p>
        </p:txBody>
      </p:sp>
      <p:pic>
        <p:nvPicPr>
          <p:cNvPr id="7171" name="Picture 3"/>
          <p:cNvPicPr>
            <a:picLocks noChangeAspect="1" noChangeArrowheads="1"/>
          </p:cNvPicPr>
          <p:nvPr/>
        </p:nvPicPr>
        <p:blipFill>
          <a:blip r:embed="rId2" cstate="print"/>
          <a:srcRect/>
          <a:stretch>
            <a:fillRect/>
          </a:stretch>
        </p:blipFill>
        <p:spPr bwMode="auto">
          <a:xfrm>
            <a:off x="900113" y="1638300"/>
            <a:ext cx="7343775" cy="3581400"/>
          </a:xfrm>
          <a:prstGeom prst="rect">
            <a:avLst/>
          </a:prstGeom>
          <a:noFill/>
          <a:ln w="9525">
            <a:noFill/>
            <a:miter lim="800000"/>
            <a:headEnd/>
            <a:tailEnd/>
          </a:ln>
        </p:spPr>
      </p:pic>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solution 1</a:t>
            </a:r>
            <a:endParaRPr lang="en-US" dirty="0">
              <a:solidFill>
                <a:schemeClr val="bg1"/>
              </a:solidFill>
            </a:endParaRPr>
          </a:p>
        </p:txBody>
      </p:sp>
      <p:sp>
        <p:nvSpPr>
          <p:cNvPr id="5" name="Content Placeholder 2"/>
          <p:cNvSpPr txBox="1">
            <a:spLocks/>
          </p:cNvSpPr>
          <p:nvPr/>
        </p:nvSpPr>
        <p:spPr>
          <a:xfrm>
            <a:off x="539552" y="1340768"/>
            <a:ext cx="8229600" cy="5400600"/>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bottles_lyric</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beer.\n");</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("You take one down and pass it around, ");</a:t>
            </a:r>
          </a:p>
          <a:p>
            <a:pPr marL="342900" lvl="0" indent="-342900">
              <a:spcBef>
                <a:spcPct val="20000"/>
              </a:spcBef>
            </a:pPr>
            <a:r>
              <a:rPr lang="en-IE" sz="3200" dirty="0" smtClean="0">
                <a:solidFill>
                  <a:schemeClr val="bg1"/>
                </a:solidFill>
              </a:rPr>
              <a:t>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("%d bottles of beer on the wall.", </a:t>
            </a:r>
            <a:r>
              <a:rPr lang="en-IE" sz="3200" dirty="0" err="1" smtClean="0">
                <a:solidFill>
                  <a:schemeClr val="bg1"/>
                </a:solidFill>
              </a:rPr>
              <a:t>num_bottles</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for (</a:t>
            </a:r>
            <a:r>
              <a:rPr lang="en-IE" sz="3200" dirty="0" err="1" smtClean="0">
                <a:solidFill>
                  <a:schemeClr val="bg1"/>
                </a:solidFill>
              </a:rPr>
              <a:t>i</a:t>
            </a:r>
            <a:r>
              <a:rPr lang="en-IE" sz="3200" dirty="0" smtClean="0">
                <a:solidFill>
                  <a:schemeClr val="bg1"/>
                </a:solidFill>
              </a:rPr>
              <a:t> = 10; </a:t>
            </a:r>
            <a:r>
              <a:rPr lang="en-IE" sz="3200" dirty="0" err="1" smtClean="0">
                <a:solidFill>
                  <a:schemeClr val="bg1"/>
                </a:solidFill>
              </a:rPr>
              <a:t>i</a:t>
            </a:r>
            <a:r>
              <a:rPr lang="en-IE" sz="3200" dirty="0" smtClean="0">
                <a:solidFill>
                  <a:schemeClr val="bg1"/>
                </a:solidFill>
              </a:rPr>
              <a:t> &gt; 0; </a:t>
            </a:r>
            <a:r>
              <a:rPr lang="en-IE" sz="3200" dirty="0" err="1" smtClean="0">
                <a:solidFill>
                  <a:schemeClr val="bg1"/>
                </a:solidFill>
              </a:rPr>
              <a:t>i</a:t>
            </a:r>
            <a:r>
              <a:rPr lang="en-IE" sz="3200" dirty="0" smtClean="0">
                <a:solidFill>
                  <a:schemeClr val="bg1"/>
                </a:solidFill>
              </a:rPr>
              <a:t>--) {</a:t>
            </a:r>
          </a:p>
          <a:p>
            <a:pPr marL="342900" lvl="0" indent="-342900">
              <a:spcBef>
                <a:spcPct val="20000"/>
              </a:spcBef>
            </a:pPr>
            <a:r>
              <a:rPr lang="en-IE" sz="3200" dirty="0" smtClean="0">
                <a:solidFill>
                  <a:schemeClr val="bg1"/>
                </a:solidFill>
              </a:rPr>
              <a:t>        </a:t>
            </a:r>
            <a:r>
              <a:rPr lang="en-IE" sz="3200" dirty="0" err="1" smtClean="0">
                <a:solidFill>
                  <a:schemeClr val="bg1"/>
                </a:solidFill>
              </a:rPr>
              <a:t>bottles_lyric</a:t>
            </a:r>
            <a:r>
              <a:rPr lang="en-IE" sz="3200" dirty="0" smtClean="0">
                <a:solidFill>
                  <a:schemeClr val="bg1"/>
                </a:solidFill>
              </a:rPr>
              <a:t>(</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7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display_sum</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sum = x + y;</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("The sum of %d and %d is %d", x, y, sum);</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display_sum</a:t>
            </a:r>
            <a:r>
              <a:rPr lang="en-IE" sz="3200" dirty="0" smtClean="0">
                <a:solidFill>
                  <a:schemeClr val="bg1"/>
                </a:solidFill>
              </a:rPr>
              <a:t>(2,3);</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pic>
        <p:nvPicPr>
          <p:cNvPr id="3074" name="Picture 2"/>
          <p:cNvPicPr>
            <a:picLocks noChangeAspect="1" noChangeArrowheads="1"/>
          </p:cNvPicPr>
          <p:nvPr/>
        </p:nvPicPr>
        <p:blipFill>
          <a:blip r:embed="rId2" cstate="print"/>
          <a:srcRect/>
          <a:stretch>
            <a:fillRect/>
          </a:stretch>
        </p:blipFill>
        <p:spPr bwMode="auto">
          <a:xfrm>
            <a:off x="3491880" y="4941168"/>
            <a:ext cx="4391025" cy="1133475"/>
          </a:xfrm>
          <a:prstGeom prst="rect">
            <a:avLst/>
          </a:prstGeom>
          <a:noFill/>
          <a:ln w="9525">
            <a:noFill/>
            <a:miter lim="800000"/>
            <a:headEnd/>
            <a:tailEnd/>
          </a:ln>
        </p:spPr>
      </p:pic>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7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display_sum</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sum = x + y;</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("The sum of %d and %d is %d", x, y, sum);</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display_sum</a:t>
            </a:r>
            <a:r>
              <a:rPr lang="en-IE" sz="3200" dirty="0" smtClean="0">
                <a:solidFill>
                  <a:schemeClr val="bg1"/>
                </a:solidFill>
              </a:rPr>
              <a:t>(2,3);</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2555776" y="4797152"/>
            <a:ext cx="21602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0"/>
          </p:cNvCxnSpPr>
          <p:nvPr/>
        </p:nvCxnSpPr>
        <p:spPr>
          <a:xfrm flipV="1">
            <a:off x="2663788" y="2924944"/>
            <a:ext cx="540060" cy="18722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779912" y="3789040"/>
            <a:ext cx="4680520" cy="3046988"/>
          </a:xfrm>
          <a:prstGeom prst="rect">
            <a:avLst/>
          </a:prstGeom>
          <a:noFill/>
        </p:spPr>
        <p:txBody>
          <a:bodyPr wrap="square" rtlCol="0">
            <a:spAutoFit/>
          </a:bodyPr>
          <a:lstStyle/>
          <a:p>
            <a:r>
              <a:rPr lang="en-IE" sz="2400" u="sng" dirty="0" smtClean="0">
                <a:solidFill>
                  <a:schemeClr val="bg1"/>
                </a:solidFill>
              </a:rPr>
              <a:t>positional parameters</a:t>
            </a:r>
          </a:p>
          <a:p>
            <a:endParaRPr lang="en-IE" sz="2400" dirty="0" smtClean="0">
              <a:solidFill>
                <a:schemeClr val="bg1"/>
              </a:solidFill>
            </a:endParaRPr>
          </a:p>
          <a:p>
            <a:r>
              <a:rPr lang="en-IE" sz="2400" dirty="0" smtClean="0">
                <a:solidFill>
                  <a:schemeClr val="bg1"/>
                </a:solidFill>
              </a:rPr>
              <a:t>Parameters are given values based on argument position. The first argument in the procedure call is assigned to the first parameter. The second argument is assigned to the parameter.</a:t>
            </a:r>
            <a:endParaRPr lang="en-IE" sz="2400" dirty="0">
              <a:solidFill>
                <a:schemeClr val="bg1"/>
              </a:solidFill>
            </a:endParaRPr>
          </a:p>
        </p:txBody>
      </p:sp>
      <p:sp>
        <p:nvSpPr>
          <p:cNvPr id="14" name="Rounded Rectangle 13"/>
          <p:cNvSpPr/>
          <p:nvPr/>
        </p:nvSpPr>
        <p:spPr>
          <a:xfrm>
            <a:off x="2915816" y="2492896"/>
            <a:ext cx="64807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ounded Rectangle 14"/>
          <p:cNvSpPr/>
          <p:nvPr/>
        </p:nvSpPr>
        <p:spPr>
          <a:xfrm>
            <a:off x="2807804" y="4797152"/>
            <a:ext cx="216024"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6" name="Straight Connector 15"/>
          <p:cNvCxnSpPr>
            <a:stCxn id="15" idx="0"/>
          </p:cNvCxnSpPr>
          <p:nvPr/>
        </p:nvCxnSpPr>
        <p:spPr>
          <a:xfrm flipV="1">
            <a:off x="2915816" y="2852936"/>
            <a:ext cx="1080120" cy="19442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635896" y="2492896"/>
            <a:ext cx="648072"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parameterized procedure example</a:t>
            </a:r>
            <a:endParaRPr lang="en-US" dirty="0">
              <a:solidFill>
                <a:schemeClr val="bg1"/>
              </a:solidFill>
            </a:endParaRPr>
          </a:p>
        </p:txBody>
      </p:sp>
      <p:sp>
        <p:nvSpPr>
          <p:cNvPr id="5" name="Content Placeholder 2"/>
          <p:cNvSpPr txBox="1">
            <a:spLocks/>
          </p:cNvSpPr>
          <p:nvPr/>
        </p:nvSpPr>
        <p:spPr>
          <a:xfrm>
            <a:off x="539552" y="1340768"/>
            <a:ext cx="8229600" cy="5517232"/>
          </a:xfrm>
          <a:prstGeom prst="rect">
            <a:avLst/>
          </a:prstGeom>
        </p:spPr>
        <p:txBody>
          <a:bodyPr vert="horz" lIns="91440" tIns="45720" rIns="91440" bIns="45720" rtlCol="0">
            <a:normAutofit fontScale="47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display_sum</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sum = x + y;</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("The sum of %d and %d is %d", x, y, sum);</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display_product</a:t>
            </a: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factor1, </a:t>
            </a:r>
            <a:r>
              <a:rPr lang="en-IE" sz="3200" dirty="0" err="1" smtClean="0">
                <a:solidFill>
                  <a:schemeClr val="bg1"/>
                </a:solidFill>
              </a:rPr>
              <a:t>int</a:t>
            </a:r>
            <a:r>
              <a:rPr lang="en-IE" sz="3200" dirty="0" smtClean="0">
                <a:solidFill>
                  <a:schemeClr val="bg1"/>
                </a:solidFill>
              </a:rPr>
              <a:t> factor2)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product = factor1 * factor2;</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a:t>
            </a:r>
            <a:r>
              <a:rPr lang="en-IE" sz="3200" dirty="0" err="1" smtClean="0">
                <a:solidFill>
                  <a:schemeClr val="bg1"/>
                </a:solidFill>
              </a:rPr>
              <a:t>nThe</a:t>
            </a:r>
            <a:r>
              <a:rPr lang="en-IE" sz="3200" dirty="0" smtClean="0">
                <a:solidFill>
                  <a:schemeClr val="bg1"/>
                </a:solidFill>
              </a:rPr>
              <a:t> product of %d and %d is %d", factor1, factor2, product);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display_calculations</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 </a:t>
            </a:r>
            <a:r>
              <a:rPr lang="en-IE" sz="3200" dirty="0" err="1" smtClean="0">
                <a:solidFill>
                  <a:schemeClr val="bg1"/>
                </a:solidFill>
              </a:rPr>
              <a:t>int</a:t>
            </a:r>
            <a:r>
              <a:rPr lang="en-IE" sz="3200" dirty="0" smtClean="0">
                <a:solidFill>
                  <a:schemeClr val="bg1"/>
                </a:solidFill>
              </a:rPr>
              <a:t> b) {</a:t>
            </a:r>
          </a:p>
          <a:p>
            <a:pPr marL="342900" lvl="0" indent="-342900">
              <a:spcBef>
                <a:spcPct val="20000"/>
              </a:spcBef>
            </a:pPr>
            <a:r>
              <a:rPr lang="en-IE" sz="3200" dirty="0" smtClean="0">
                <a:solidFill>
                  <a:schemeClr val="bg1"/>
                </a:solidFill>
              </a:rPr>
              <a:t>    </a:t>
            </a:r>
            <a:r>
              <a:rPr lang="en-IE" sz="3200" dirty="0" err="1" smtClean="0">
                <a:solidFill>
                  <a:schemeClr val="bg1"/>
                </a:solidFill>
              </a:rPr>
              <a:t>display_sum</a:t>
            </a:r>
            <a:r>
              <a:rPr lang="en-IE" sz="3200" dirty="0" smtClean="0">
                <a:solidFill>
                  <a:schemeClr val="bg1"/>
                </a:solidFill>
              </a:rPr>
              <a:t>(a, b);</a:t>
            </a:r>
          </a:p>
          <a:p>
            <a:pPr marL="342900" lvl="0" indent="-342900">
              <a:spcBef>
                <a:spcPct val="20000"/>
              </a:spcBef>
            </a:pPr>
            <a:r>
              <a:rPr lang="en-IE" sz="3200" dirty="0" smtClean="0">
                <a:solidFill>
                  <a:schemeClr val="bg1"/>
                </a:solidFill>
              </a:rPr>
              <a:t>    </a:t>
            </a:r>
            <a:r>
              <a:rPr lang="en-IE" sz="3200" dirty="0" err="1" smtClean="0">
                <a:solidFill>
                  <a:schemeClr val="bg1"/>
                </a:solidFill>
              </a:rPr>
              <a:t>display_product</a:t>
            </a:r>
            <a:r>
              <a:rPr lang="en-IE" sz="3200" dirty="0" smtClean="0">
                <a:solidFill>
                  <a:schemeClr val="bg1"/>
                </a:solidFill>
              </a:rPr>
              <a:t>(a, b);</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display_calculations</a:t>
            </a:r>
            <a:r>
              <a:rPr lang="en-IE" sz="3200" dirty="0" smtClean="0">
                <a:solidFill>
                  <a:schemeClr val="bg1"/>
                </a:solidFill>
              </a:rPr>
              <a:t>(2,3);</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8" name="TextBox 7"/>
          <p:cNvSpPr txBox="1"/>
          <p:nvPr/>
        </p:nvSpPr>
        <p:spPr>
          <a:xfrm>
            <a:off x="3923928" y="5517232"/>
            <a:ext cx="4680520" cy="830997"/>
          </a:xfrm>
          <a:prstGeom prst="rect">
            <a:avLst/>
          </a:prstGeom>
          <a:noFill/>
        </p:spPr>
        <p:txBody>
          <a:bodyPr wrap="square" rtlCol="0">
            <a:spAutoFit/>
          </a:bodyPr>
          <a:lstStyle/>
          <a:p>
            <a:r>
              <a:rPr lang="en-IE" sz="2400" dirty="0" smtClean="0">
                <a:solidFill>
                  <a:schemeClr val="bg1"/>
                </a:solidFill>
              </a:rPr>
              <a:t>We can call procedures inside other procedures</a:t>
            </a:r>
            <a:endParaRPr lang="en-IE" sz="2400" dirty="0">
              <a:solidFill>
                <a:schemeClr val="bg1"/>
              </a:solidFill>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exercise 2</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procedure that takes one integer as input and informs the user of the square of that number. The procedure should have the number to be squared as its only parameter.</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solution 2</a:t>
            </a:r>
            <a:endParaRPr lang="en-US" dirty="0">
              <a:solidFill>
                <a:schemeClr val="bg1"/>
              </a:solidFill>
            </a:endParaRPr>
          </a:p>
        </p:txBody>
      </p:sp>
      <p:sp>
        <p:nvSpPr>
          <p:cNvPr id="5" name="Content Placeholder 2"/>
          <p:cNvSpPr txBox="1">
            <a:spLocks/>
          </p:cNvSpPr>
          <p:nvPr/>
        </p:nvSpPr>
        <p:spPr>
          <a:xfrm>
            <a:off x="539552" y="1340768"/>
            <a:ext cx="8229600" cy="5517232"/>
          </a:xfrm>
          <a:prstGeom prst="rect">
            <a:avLst/>
          </a:prstGeom>
        </p:spPr>
        <p:txBody>
          <a:bodyPr vert="horz" lIns="91440" tIns="45720" rIns="91440" bIns="45720" rtlCol="0">
            <a:noAutofit/>
          </a:bodyPr>
          <a:lstStyle/>
          <a:p>
            <a:pPr marL="342900" lvl="0" indent="-342900">
              <a:spcBef>
                <a:spcPct val="20000"/>
              </a:spcBef>
            </a:pPr>
            <a:r>
              <a:rPr lang="en-IE" sz="2000" dirty="0" smtClean="0">
                <a:solidFill>
                  <a:schemeClr val="bg1"/>
                </a:solidFill>
              </a:rPr>
              <a:t>#include &lt;</a:t>
            </a:r>
            <a:r>
              <a:rPr lang="en-IE" sz="2000" dirty="0" err="1" smtClean="0">
                <a:solidFill>
                  <a:schemeClr val="bg1"/>
                </a:solidFill>
              </a:rPr>
              <a:t>stdio.h</a:t>
            </a:r>
            <a:r>
              <a:rPr lang="en-IE" sz="2000" dirty="0" smtClean="0">
                <a:solidFill>
                  <a:schemeClr val="bg1"/>
                </a:solidFill>
              </a:rPr>
              <a:t>&gt;</a:t>
            </a:r>
          </a:p>
          <a:p>
            <a:pPr marL="342900" lvl="0" indent="-342900">
              <a:spcBef>
                <a:spcPct val="20000"/>
              </a:spcBef>
            </a:pPr>
            <a:r>
              <a:rPr lang="en-IE" sz="2000" dirty="0" smtClean="0">
                <a:solidFill>
                  <a:schemeClr val="bg1"/>
                </a:solidFill>
              </a:rPr>
              <a:t>#include &lt;</a:t>
            </a:r>
            <a:r>
              <a:rPr lang="en-IE" sz="2000" dirty="0" err="1" smtClean="0">
                <a:solidFill>
                  <a:schemeClr val="bg1"/>
                </a:solidFill>
              </a:rPr>
              <a:t>stdlib.h</a:t>
            </a:r>
            <a:r>
              <a:rPr lang="en-IE" sz="2000" dirty="0" smtClean="0">
                <a:solidFill>
                  <a:schemeClr val="bg1"/>
                </a:solidFill>
              </a:rPr>
              <a:t>&gt;</a:t>
            </a:r>
          </a:p>
          <a:p>
            <a:pPr marL="342900" lvl="0" indent="-342900">
              <a:spcBef>
                <a:spcPct val="20000"/>
              </a:spcBef>
            </a:pPr>
            <a:endParaRPr lang="en-IE" sz="2000" dirty="0" smtClean="0">
              <a:solidFill>
                <a:schemeClr val="bg1"/>
              </a:solidFill>
            </a:endParaRPr>
          </a:p>
          <a:p>
            <a:pPr marL="342900" lvl="0" indent="-342900">
              <a:spcBef>
                <a:spcPct val="20000"/>
              </a:spcBef>
            </a:pPr>
            <a:r>
              <a:rPr lang="en-IE" sz="2000" dirty="0" smtClean="0">
                <a:solidFill>
                  <a:schemeClr val="bg1"/>
                </a:solidFill>
              </a:rPr>
              <a:t>void </a:t>
            </a:r>
            <a:r>
              <a:rPr lang="en-IE" sz="2000" dirty="0" err="1" smtClean="0">
                <a:solidFill>
                  <a:schemeClr val="bg1"/>
                </a:solidFill>
              </a:rPr>
              <a:t>display_square</a:t>
            </a:r>
            <a:r>
              <a:rPr lang="en-IE" sz="2000" dirty="0" smtClean="0">
                <a:solidFill>
                  <a:schemeClr val="bg1"/>
                </a:solidFill>
              </a:rPr>
              <a:t>(</a:t>
            </a:r>
            <a:r>
              <a:rPr lang="en-IE" sz="2000" dirty="0" err="1" smtClean="0">
                <a:solidFill>
                  <a:schemeClr val="bg1"/>
                </a:solidFill>
              </a:rPr>
              <a:t>int</a:t>
            </a:r>
            <a:r>
              <a:rPr lang="en-IE" sz="2000" dirty="0" smtClean="0">
                <a:solidFill>
                  <a:schemeClr val="bg1"/>
                </a:solidFill>
              </a:rPr>
              <a:t> x) {</a:t>
            </a:r>
          </a:p>
          <a:p>
            <a:pPr marL="342900" lvl="0" indent="-342900">
              <a:spcBef>
                <a:spcPct val="20000"/>
              </a:spcBef>
            </a:pPr>
            <a:r>
              <a:rPr lang="en-IE" sz="2000" dirty="0" smtClean="0">
                <a:solidFill>
                  <a:schemeClr val="bg1"/>
                </a:solidFill>
              </a:rPr>
              <a:t>    </a:t>
            </a:r>
            <a:r>
              <a:rPr lang="en-IE" sz="2000" dirty="0" err="1" smtClean="0">
                <a:solidFill>
                  <a:schemeClr val="bg1"/>
                </a:solidFill>
              </a:rPr>
              <a:t>printf</a:t>
            </a:r>
            <a:r>
              <a:rPr lang="en-IE" sz="2000" dirty="0" smtClean="0">
                <a:solidFill>
                  <a:schemeClr val="bg1"/>
                </a:solidFill>
              </a:rPr>
              <a:t>("The square of %d is %d", x, x * x); // x * x is an inline calculation</a:t>
            </a:r>
          </a:p>
          <a:p>
            <a:pPr marL="342900" lvl="0" indent="-342900">
              <a:spcBef>
                <a:spcPct val="20000"/>
              </a:spcBef>
            </a:pPr>
            <a:r>
              <a:rPr lang="en-IE" sz="2000" dirty="0" smtClean="0">
                <a:solidFill>
                  <a:schemeClr val="bg1"/>
                </a:solidFill>
              </a:rPr>
              <a:t>}</a:t>
            </a:r>
          </a:p>
          <a:p>
            <a:pPr marL="342900" lvl="0" indent="-342900">
              <a:spcBef>
                <a:spcPct val="20000"/>
              </a:spcBef>
            </a:pPr>
            <a:endParaRPr lang="en-IE" sz="2000" dirty="0" smtClean="0">
              <a:solidFill>
                <a:schemeClr val="bg1"/>
              </a:solidFill>
            </a:endParaRPr>
          </a:p>
          <a:p>
            <a:pPr marL="342900" lvl="0" indent="-342900">
              <a:spcBef>
                <a:spcPct val="20000"/>
              </a:spcBef>
            </a:pPr>
            <a:r>
              <a:rPr lang="en-IE" sz="2000" dirty="0" err="1" smtClean="0">
                <a:solidFill>
                  <a:schemeClr val="bg1"/>
                </a:solidFill>
              </a:rPr>
              <a:t>int</a:t>
            </a:r>
            <a:r>
              <a:rPr lang="en-IE" sz="2000" dirty="0" smtClean="0">
                <a:solidFill>
                  <a:schemeClr val="bg1"/>
                </a:solidFill>
              </a:rPr>
              <a:t> main() {</a:t>
            </a:r>
          </a:p>
          <a:p>
            <a:pPr marL="342900" lvl="0" indent="-342900">
              <a:spcBef>
                <a:spcPct val="20000"/>
              </a:spcBef>
            </a:pP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i</a:t>
            </a:r>
            <a:r>
              <a:rPr lang="en-IE" sz="2000" dirty="0" smtClean="0">
                <a:solidFill>
                  <a:schemeClr val="bg1"/>
                </a:solidFill>
              </a:rPr>
              <a:t>;</a:t>
            </a:r>
          </a:p>
          <a:p>
            <a:pPr marL="342900" lvl="0" indent="-342900">
              <a:spcBef>
                <a:spcPct val="20000"/>
              </a:spcBef>
            </a:pP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user_input</a:t>
            </a:r>
            <a:r>
              <a:rPr lang="en-IE" sz="2000" dirty="0" smtClean="0">
                <a:solidFill>
                  <a:schemeClr val="bg1"/>
                </a:solidFill>
              </a:rPr>
              <a:t>;</a:t>
            </a:r>
          </a:p>
          <a:p>
            <a:pPr marL="342900" lvl="0" indent="-342900">
              <a:spcBef>
                <a:spcPct val="20000"/>
              </a:spcBef>
            </a:pPr>
            <a:r>
              <a:rPr lang="en-IE" sz="2000" dirty="0" smtClean="0">
                <a:solidFill>
                  <a:schemeClr val="bg1"/>
                </a:solidFill>
              </a:rPr>
              <a:t>    </a:t>
            </a:r>
            <a:r>
              <a:rPr lang="en-IE" sz="2000" dirty="0" err="1" smtClean="0">
                <a:solidFill>
                  <a:schemeClr val="bg1"/>
                </a:solidFill>
              </a:rPr>
              <a:t>printf</a:t>
            </a:r>
            <a:r>
              <a:rPr lang="en-IE" sz="2000" dirty="0" smtClean="0">
                <a:solidFill>
                  <a:schemeClr val="bg1"/>
                </a:solidFill>
              </a:rPr>
              <a:t>("Enter an integer to be squared: ");</a:t>
            </a:r>
          </a:p>
          <a:p>
            <a:pPr marL="342900" lvl="0" indent="-342900">
              <a:spcBef>
                <a:spcPct val="20000"/>
              </a:spcBef>
            </a:pPr>
            <a:r>
              <a:rPr lang="en-IE" sz="2000" dirty="0" smtClean="0">
                <a:solidFill>
                  <a:schemeClr val="bg1"/>
                </a:solidFill>
              </a:rPr>
              <a:t>    </a:t>
            </a:r>
            <a:r>
              <a:rPr lang="en-IE" sz="2000" dirty="0" err="1" smtClean="0">
                <a:solidFill>
                  <a:schemeClr val="bg1"/>
                </a:solidFill>
              </a:rPr>
              <a:t>scanf</a:t>
            </a:r>
            <a:r>
              <a:rPr lang="en-IE" sz="2000" dirty="0" smtClean="0">
                <a:solidFill>
                  <a:schemeClr val="bg1"/>
                </a:solidFill>
              </a:rPr>
              <a:t>("%d", &amp;</a:t>
            </a:r>
            <a:r>
              <a:rPr lang="en-IE" sz="2000" dirty="0" err="1" smtClean="0">
                <a:solidFill>
                  <a:schemeClr val="bg1"/>
                </a:solidFill>
              </a:rPr>
              <a:t>user_input</a:t>
            </a:r>
            <a:r>
              <a:rPr lang="en-IE" sz="2000" dirty="0" smtClean="0">
                <a:solidFill>
                  <a:schemeClr val="bg1"/>
                </a:solidFill>
              </a:rPr>
              <a:t>);</a:t>
            </a:r>
          </a:p>
          <a:p>
            <a:pPr marL="342900" lvl="0" indent="-342900">
              <a:spcBef>
                <a:spcPct val="20000"/>
              </a:spcBef>
            </a:pPr>
            <a:r>
              <a:rPr lang="en-IE" sz="2000" dirty="0" smtClean="0">
                <a:solidFill>
                  <a:schemeClr val="bg1"/>
                </a:solidFill>
              </a:rPr>
              <a:t>    </a:t>
            </a:r>
            <a:r>
              <a:rPr lang="en-IE" sz="2000" dirty="0" err="1" smtClean="0">
                <a:solidFill>
                  <a:schemeClr val="bg1"/>
                </a:solidFill>
              </a:rPr>
              <a:t>display_square</a:t>
            </a:r>
            <a:r>
              <a:rPr lang="en-IE" sz="2000" dirty="0" smtClean="0">
                <a:solidFill>
                  <a:schemeClr val="bg1"/>
                </a:solidFill>
              </a:rPr>
              <a:t>(</a:t>
            </a:r>
            <a:r>
              <a:rPr lang="en-IE" sz="2000" dirty="0" err="1" smtClean="0">
                <a:solidFill>
                  <a:schemeClr val="bg1"/>
                </a:solidFill>
              </a:rPr>
              <a:t>user_input</a:t>
            </a:r>
            <a:r>
              <a:rPr lang="en-IE" sz="2000" dirty="0" smtClean="0">
                <a:solidFill>
                  <a:schemeClr val="bg1"/>
                </a:solidFill>
              </a:rPr>
              <a:t>);</a:t>
            </a:r>
          </a:p>
          <a:p>
            <a:pPr marL="342900" lvl="0" indent="-342900">
              <a:spcBef>
                <a:spcPct val="20000"/>
              </a:spcBef>
            </a:pPr>
            <a:r>
              <a:rPr lang="en-IE" sz="2000" dirty="0" smtClean="0">
                <a:solidFill>
                  <a:schemeClr val="bg1"/>
                </a:solidFill>
              </a:rPr>
              <a:t>    return 0;</a:t>
            </a:r>
          </a:p>
          <a:p>
            <a:pPr marL="342900" lvl="0" indent="-342900">
              <a:spcBef>
                <a:spcPct val="20000"/>
              </a:spcBef>
            </a:pPr>
            <a:r>
              <a:rPr lang="en-IE" sz="2000" dirty="0" smtClean="0">
                <a:solidFill>
                  <a:schemeClr val="bg1"/>
                </a:solidFill>
              </a:rPr>
              <a:t>}</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exercise 3</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procedure that takes two integers as input and informs the user which is smaller.</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solution 3</a:t>
            </a:r>
            <a:endParaRPr lang="en-US" dirty="0">
              <a:solidFill>
                <a:schemeClr val="bg1"/>
              </a:solidFill>
            </a:endParaRPr>
          </a:p>
        </p:txBody>
      </p:sp>
      <p:sp>
        <p:nvSpPr>
          <p:cNvPr id="5" name="Content Placeholder 2"/>
          <p:cNvSpPr txBox="1">
            <a:spLocks/>
          </p:cNvSpPr>
          <p:nvPr/>
        </p:nvSpPr>
        <p:spPr>
          <a:xfrm>
            <a:off x="539552" y="1340768"/>
            <a:ext cx="8229600" cy="5517232"/>
          </a:xfrm>
          <a:prstGeom prst="rect">
            <a:avLst/>
          </a:prstGeom>
        </p:spPr>
        <p:txBody>
          <a:bodyPr vert="horz" lIns="91440" tIns="45720" rIns="91440" bIns="45720" rtlCol="0">
            <a:noAutofit/>
          </a:bodyPr>
          <a:lstStyle/>
          <a:p>
            <a:pPr marL="342900" lvl="0" indent="-342900">
              <a:spcBef>
                <a:spcPct val="20000"/>
              </a:spcBef>
            </a:pPr>
            <a:r>
              <a:rPr lang="en-IE" sz="1200" dirty="0" smtClean="0">
                <a:solidFill>
                  <a:schemeClr val="bg1"/>
                </a:solidFill>
              </a:rPr>
              <a:t>#include &lt;</a:t>
            </a:r>
            <a:r>
              <a:rPr lang="en-IE" sz="1200" dirty="0" err="1" smtClean="0">
                <a:solidFill>
                  <a:schemeClr val="bg1"/>
                </a:solidFill>
              </a:rPr>
              <a:t>stdio.h</a:t>
            </a:r>
            <a:r>
              <a:rPr lang="en-IE" sz="1200" dirty="0" smtClean="0">
                <a:solidFill>
                  <a:schemeClr val="bg1"/>
                </a:solidFill>
              </a:rPr>
              <a:t>&gt;</a:t>
            </a:r>
          </a:p>
          <a:p>
            <a:pPr marL="342900" lvl="0" indent="-342900">
              <a:spcBef>
                <a:spcPct val="20000"/>
              </a:spcBef>
            </a:pPr>
            <a:r>
              <a:rPr lang="en-IE" sz="1200" dirty="0" smtClean="0">
                <a:solidFill>
                  <a:schemeClr val="bg1"/>
                </a:solidFill>
              </a:rPr>
              <a:t>#include &lt;</a:t>
            </a:r>
            <a:r>
              <a:rPr lang="en-IE" sz="1200" dirty="0" err="1" smtClean="0">
                <a:solidFill>
                  <a:schemeClr val="bg1"/>
                </a:solidFill>
              </a:rPr>
              <a:t>stdlib.h</a:t>
            </a:r>
            <a:r>
              <a:rPr lang="en-IE" sz="1200" dirty="0" smtClean="0">
                <a:solidFill>
                  <a:schemeClr val="bg1"/>
                </a:solidFill>
              </a:rPr>
              <a:t>&gt;</a:t>
            </a:r>
          </a:p>
          <a:p>
            <a:pPr marL="342900" lvl="0" indent="-342900">
              <a:spcBef>
                <a:spcPct val="20000"/>
              </a:spcBef>
            </a:pPr>
            <a:endParaRPr lang="en-IE" sz="1200" dirty="0" smtClean="0">
              <a:solidFill>
                <a:schemeClr val="bg1"/>
              </a:solidFill>
            </a:endParaRPr>
          </a:p>
          <a:p>
            <a:pPr marL="342900" lvl="0" indent="-342900">
              <a:spcBef>
                <a:spcPct val="20000"/>
              </a:spcBef>
            </a:pPr>
            <a:r>
              <a:rPr lang="en-IE" sz="1200" dirty="0" smtClean="0">
                <a:solidFill>
                  <a:schemeClr val="bg1"/>
                </a:solidFill>
              </a:rPr>
              <a:t>void </a:t>
            </a:r>
            <a:r>
              <a:rPr lang="en-IE" sz="1200" dirty="0" err="1" smtClean="0">
                <a:solidFill>
                  <a:schemeClr val="bg1"/>
                </a:solidFill>
              </a:rPr>
              <a:t>find_smallest</a:t>
            </a:r>
            <a:r>
              <a:rPr lang="en-IE" sz="1200" dirty="0" smtClean="0">
                <a:solidFill>
                  <a:schemeClr val="bg1"/>
                </a:solidFill>
              </a:rPr>
              <a:t>(</a:t>
            </a:r>
            <a:r>
              <a:rPr lang="en-IE" sz="1200" dirty="0" err="1" smtClean="0">
                <a:solidFill>
                  <a:schemeClr val="bg1"/>
                </a:solidFill>
              </a:rPr>
              <a:t>int</a:t>
            </a:r>
            <a:r>
              <a:rPr lang="en-IE" sz="1200" dirty="0" smtClean="0">
                <a:solidFill>
                  <a:schemeClr val="bg1"/>
                </a:solidFill>
              </a:rPr>
              <a:t> x, </a:t>
            </a:r>
            <a:r>
              <a:rPr lang="en-IE" sz="1200" dirty="0" err="1" smtClean="0">
                <a:solidFill>
                  <a:schemeClr val="bg1"/>
                </a:solidFill>
              </a:rPr>
              <a:t>int</a:t>
            </a:r>
            <a:r>
              <a:rPr lang="en-IE" sz="1200" dirty="0" smtClean="0">
                <a:solidFill>
                  <a:schemeClr val="bg1"/>
                </a:solidFill>
              </a:rPr>
              <a:t> y) {</a:t>
            </a:r>
          </a:p>
          <a:p>
            <a:pPr marL="342900" lvl="0" indent="-342900">
              <a:spcBef>
                <a:spcPct val="20000"/>
              </a:spcBef>
            </a:pPr>
            <a:r>
              <a:rPr lang="en-IE" sz="1200" dirty="0" smtClean="0">
                <a:solidFill>
                  <a:schemeClr val="bg1"/>
                </a:solidFill>
              </a:rPr>
              <a:t>    if (x &gt; y) {</a:t>
            </a:r>
          </a:p>
          <a:p>
            <a:pPr marL="342900" lvl="0" indent="-342900">
              <a:spcBef>
                <a:spcPct val="20000"/>
              </a:spcBef>
            </a:pPr>
            <a:r>
              <a:rPr lang="en-IE" sz="1200" dirty="0" smtClean="0">
                <a:solidFill>
                  <a:schemeClr val="bg1"/>
                </a:solidFill>
              </a:rPr>
              <a:t>        </a:t>
            </a:r>
            <a:r>
              <a:rPr lang="en-IE" sz="1200" dirty="0" err="1" smtClean="0">
                <a:solidFill>
                  <a:schemeClr val="bg1"/>
                </a:solidFill>
              </a:rPr>
              <a:t>printf</a:t>
            </a:r>
            <a:r>
              <a:rPr lang="en-IE" sz="1200" dirty="0" smtClean="0">
                <a:solidFill>
                  <a:schemeClr val="bg1"/>
                </a:solidFill>
              </a:rPr>
              <a:t>("%d is smaller than %d", y, x);</a:t>
            </a:r>
          </a:p>
          <a:p>
            <a:pPr marL="342900" lvl="0" indent="-342900">
              <a:spcBef>
                <a:spcPct val="20000"/>
              </a:spcBef>
            </a:pPr>
            <a:r>
              <a:rPr lang="en-IE" sz="1200" dirty="0" smtClean="0">
                <a:solidFill>
                  <a:schemeClr val="bg1"/>
                </a:solidFill>
              </a:rPr>
              <a:t>    } else if (y &gt; x) {</a:t>
            </a:r>
          </a:p>
          <a:p>
            <a:pPr marL="342900" lvl="0" indent="-342900">
              <a:spcBef>
                <a:spcPct val="20000"/>
              </a:spcBef>
            </a:pPr>
            <a:r>
              <a:rPr lang="en-IE" sz="1200" dirty="0" smtClean="0">
                <a:solidFill>
                  <a:schemeClr val="bg1"/>
                </a:solidFill>
              </a:rPr>
              <a:t>        </a:t>
            </a:r>
            <a:r>
              <a:rPr lang="en-IE" sz="1200" dirty="0" err="1" smtClean="0">
                <a:solidFill>
                  <a:schemeClr val="bg1"/>
                </a:solidFill>
              </a:rPr>
              <a:t>printf</a:t>
            </a:r>
            <a:r>
              <a:rPr lang="en-IE" sz="1200" dirty="0" smtClean="0">
                <a:solidFill>
                  <a:schemeClr val="bg1"/>
                </a:solidFill>
              </a:rPr>
              <a:t>("%d is smaller than %d", x, y);</a:t>
            </a:r>
          </a:p>
          <a:p>
            <a:pPr marL="342900" lvl="0" indent="-342900">
              <a:spcBef>
                <a:spcPct val="20000"/>
              </a:spcBef>
            </a:pPr>
            <a:r>
              <a:rPr lang="en-IE" sz="1200" dirty="0" smtClean="0">
                <a:solidFill>
                  <a:schemeClr val="bg1"/>
                </a:solidFill>
              </a:rPr>
              <a:t>    } else {</a:t>
            </a:r>
          </a:p>
          <a:p>
            <a:pPr marL="342900" lvl="0" indent="-342900">
              <a:spcBef>
                <a:spcPct val="20000"/>
              </a:spcBef>
            </a:pPr>
            <a:r>
              <a:rPr lang="en-IE" sz="1200" dirty="0" smtClean="0">
                <a:solidFill>
                  <a:schemeClr val="bg1"/>
                </a:solidFill>
              </a:rPr>
              <a:t>        </a:t>
            </a:r>
            <a:r>
              <a:rPr lang="en-IE" sz="1200" dirty="0" err="1" smtClean="0">
                <a:solidFill>
                  <a:schemeClr val="bg1"/>
                </a:solidFill>
              </a:rPr>
              <a:t>printf</a:t>
            </a:r>
            <a:r>
              <a:rPr lang="en-IE" sz="1200" dirty="0" smtClean="0">
                <a:solidFill>
                  <a:schemeClr val="bg1"/>
                </a:solidFill>
              </a:rPr>
              <a:t>("%d is the same as %d", x, y);</a:t>
            </a:r>
          </a:p>
          <a:p>
            <a:pPr marL="342900" lvl="0" indent="-342900">
              <a:spcBef>
                <a:spcPct val="20000"/>
              </a:spcBef>
            </a:pPr>
            <a:r>
              <a:rPr lang="en-IE" sz="1200" dirty="0" smtClean="0">
                <a:solidFill>
                  <a:schemeClr val="bg1"/>
                </a:solidFill>
              </a:rPr>
              <a:t>    }</a:t>
            </a:r>
          </a:p>
          <a:p>
            <a:pPr marL="342900" lvl="0" indent="-342900">
              <a:spcBef>
                <a:spcPct val="20000"/>
              </a:spcBef>
            </a:pPr>
            <a:r>
              <a:rPr lang="en-IE" sz="1200" dirty="0" smtClean="0">
                <a:solidFill>
                  <a:schemeClr val="bg1"/>
                </a:solidFill>
              </a:rPr>
              <a:t>}</a:t>
            </a:r>
          </a:p>
          <a:p>
            <a:pPr marL="342900" lvl="0" indent="-342900">
              <a:spcBef>
                <a:spcPct val="20000"/>
              </a:spcBef>
            </a:pPr>
            <a:endParaRPr lang="en-IE" sz="1200" dirty="0" smtClean="0">
              <a:solidFill>
                <a:schemeClr val="bg1"/>
              </a:solidFill>
            </a:endParaRPr>
          </a:p>
          <a:p>
            <a:pPr marL="342900" lvl="0" indent="-342900">
              <a:spcBef>
                <a:spcPct val="20000"/>
              </a:spcBef>
            </a:pPr>
            <a:r>
              <a:rPr lang="en-IE" sz="1200" dirty="0" err="1" smtClean="0">
                <a:solidFill>
                  <a:schemeClr val="bg1"/>
                </a:solidFill>
              </a:rPr>
              <a:t>int</a:t>
            </a:r>
            <a:r>
              <a:rPr lang="en-IE" sz="1200" dirty="0" smtClean="0">
                <a:solidFill>
                  <a:schemeClr val="bg1"/>
                </a:solidFill>
              </a:rPr>
              <a:t> main() {</a:t>
            </a:r>
          </a:p>
          <a:p>
            <a:pPr marL="342900" lvl="0" indent="-342900">
              <a:spcBef>
                <a:spcPct val="20000"/>
              </a:spcBef>
            </a:pPr>
            <a:r>
              <a:rPr lang="en-IE" sz="1200" dirty="0" smtClean="0">
                <a:solidFill>
                  <a:schemeClr val="bg1"/>
                </a:solidFill>
              </a:rPr>
              <a:t>    </a:t>
            </a:r>
            <a:r>
              <a:rPr lang="en-IE" sz="1200" dirty="0" err="1" smtClean="0">
                <a:solidFill>
                  <a:schemeClr val="bg1"/>
                </a:solidFill>
              </a:rPr>
              <a:t>int</a:t>
            </a:r>
            <a:r>
              <a:rPr lang="en-IE" sz="1200" dirty="0" smtClean="0">
                <a:solidFill>
                  <a:schemeClr val="bg1"/>
                </a:solidFill>
              </a:rPr>
              <a:t> </a:t>
            </a:r>
            <a:r>
              <a:rPr lang="en-IE" sz="1200" dirty="0" err="1" smtClean="0">
                <a:solidFill>
                  <a:schemeClr val="bg1"/>
                </a:solidFill>
              </a:rPr>
              <a:t>i</a:t>
            </a:r>
            <a:r>
              <a:rPr lang="en-IE" sz="1200" dirty="0" smtClean="0">
                <a:solidFill>
                  <a:schemeClr val="bg1"/>
                </a:solidFill>
              </a:rPr>
              <a:t>;</a:t>
            </a:r>
          </a:p>
          <a:p>
            <a:pPr marL="342900" lvl="0" indent="-342900">
              <a:spcBef>
                <a:spcPct val="20000"/>
              </a:spcBef>
            </a:pPr>
            <a:r>
              <a:rPr lang="en-IE" sz="1200" dirty="0" smtClean="0">
                <a:solidFill>
                  <a:schemeClr val="bg1"/>
                </a:solidFill>
              </a:rPr>
              <a:t>    </a:t>
            </a:r>
            <a:r>
              <a:rPr lang="en-IE" sz="1200" dirty="0" err="1" smtClean="0">
                <a:solidFill>
                  <a:schemeClr val="bg1"/>
                </a:solidFill>
              </a:rPr>
              <a:t>int</a:t>
            </a:r>
            <a:r>
              <a:rPr lang="en-IE" sz="1200" dirty="0" smtClean="0">
                <a:solidFill>
                  <a:schemeClr val="bg1"/>
                </a:solidFill>
              </a:rPr>
              <a:t> user_input1;</a:t>
            </a:r>
          </a:p>
          <a:p>
            <a:pPr marL="342900" lvl="0" indent="-342900">
              <a:spcBef>
                <a:spcPct val="20000"/>
              </a:spcBef>
            </a:pPr>
            <a:r>
              <a:rPr lang="en-IE" sz="1200" dirty="0" smtClean="0">
                <a:solidFill>
                  <a:schemeClr val="bg1"/>
                </a:solidFill>
              </a:rPr>
              <a:t>    </a:t>
            </a:r>
            <a:r>
              <a:rPr lang="en-IE" sz="1200" dirty="0" err="1" smtClean="0">
                <a:solidFill>
                  <a:schemeClr val="bg1"/>
                </a:solidFill>
              </a:rPr>
              <a:t>int</a:t>
            </a:r>
            <a:r>
              <a:rPr lang="en-IE" sz="1200" dirty="0" smtClean="0">
                <a:solidFill>
                  <a:schemeClr val="bg1"/>
                </a:solidFill>
              </a:rPr>
              <a:t> user_input2;</a:t>
            </a:r>
          </a:p>
          <a:p>
            <a:pPr marL="342900" lvl="0" indent="-342900">
              <a:spcBef>
                <a:spcPct val="20000"/>
              </a:spcBef>
            </a:pPr>
            <a:r>
              <a:rPr lang="en-IE" sz="1200" dirty="0" smtClean="0">
                <a:solidFill>
                  <a:schemeClr val="bg1"/>
                </a:solidFill>
              </a:rPr>
              <a:t>    </a:t>
            </a:r>
            <a:r>
              <a:rPr lang="en-IE" sz="1200" dirty="0" err="1" smtClean="0">
                <a:solidFill>
                  <a:schemeClr val="bg1"/>
                </a:solidFill>
              </a:rPr>
              <a:t>printf</a:t>
            </a:r>
            <a:r>
              <a:rPr lang="en-IE" sz="1200" dirty="0" smtClean="0">
                <a:solidFill>
                  <a:schemeClr val="bg1"/>
                </a:solidFill>
              </a:rPr>
              <a:t>("Enter the first integer: ");</a:t>
            </a:r>
          </a:p>
          <a:p>
            <a:pPr marL="342900" lvl="0" indent="-342900">
              <a:spcBef>
                <a:spcPct val="20000"/>
              </a:spcBef>
            </a:pPr>
            <a:r>
              <a:rPr lang="en-IE" sz="1200" dirty="0" smtClean="0">
                <a:solidFill>
                  <a:schemeClr val="bg1"/>
                </a:solidFill>
              </a:rPr>
              <a:t>    </a:t>
            </a:r>
            <a:r>
              <a:rPr lang="en-IE" sz="1200" dirty="0" err="1" smtClean="0">
                <a:solidFill>
                  <a:schemeClr val="bg1"/>
                </a:solidFill>
              </a:rPr>
              <a:t>scanf</a:t>
            </a:r>
            <a:r>
              <a:rPr lang="en-IE" sz="1200" dirty="0" smtClean="0">
                <a:solidFill>
                  <a:schemeClr val="bg1"/>
                </a:solidFill>
              </a:rPr>
              <a:t>("%d", &amp;user_input1);</a:t>
            </a:r>
          </a:p>
          <a:p>
            <a:pPr marL="342900" lvl="0" indent="-342900">
              <a:spcBef>
                <a:spcPct val="20000"/>
              </a:spcBef>
            </a:pPr>
            <a:r>
              <a:rPr lang="en-IE" sz="1200" dirty="0" smtClean="0">
                <a:solidFill>
                  <a:schemeClr val="bg1"/>
                </a:solidFill>
              </a:rPr>
              <a:t>    </a:t>
            </a:r>
            <a:r>
              <a:rPr lang="en-IE" sz="1200" dirty="0" err="1" smtClean="0">
                <a:solidFill>
                  <a:schemeClr val="bg1"/>
                </a:solidFill>
              </a:rPr>
              <a:t>printf</a:t>
            </a:r>
            <a:r>
              <a:rPr lang="en-IE" sz="1200" dirty="0" smtClean="0">
                <a:solidFill>
                  <a:schemeClr val="bg1"/>
                </a:solidFill>
              </a:rPr>
              <a:t>("Enter the second integer: ");</a:t>
            </a:r>
          </a:p>
          <a:p>
            <a:pPr marL="342900" lvl="0" indent="-342900">
              <a:spcBef>
                <a:spcPct val="20000"/>
              </a:spcBef>
            </a:pPr>
            <a:r>
              <a:rPr lang="en-IE" sz="1200" dirty="0" smtClean="0">
                <a:solidFill>
                  <a:schemeClr val="bg1"/>
                </a:solidFill>
              </a:rPr>
              <a:t>    </a:t>
            </a:r>
            <a:r>
              <a:rPr lang="en-IE" sz="1200" dirty="0" err="1" smtClean="0">
                <a:solidFill>
                  <a:schemeClr val="bg1"/>
                </a:solidFill>
              </a:rPr>
              <a:t>scanf</a:t>
            </a:r>
            <a:r>
              <a:rPr lang="en-IE" sz="1200" dirty="0" smtClean="0">
                <a:solidFill>
                  <a:schemeClr val="bg1"/>
                </a:solidFill>
              </a:rPr>
              <a:t>("%d", &amp;user_input2);</a:t>
            </a:r>
          </a:p>
          <a:p>
            <a:pPr marL="342900" lvl="0" indent="-342900">
              <a:spcBef>
                <a:spcPct val="20000"/>
              </a:spcBef>
            </a:pPr>
            <a:r>
              <a:rPr lang="en-IE" sz="1200" dirty="0" smtClean="0">
                <a:solidFill>
                  <a:schemeClr val="bg1"/>
                </a:solidFill>
              </a:rPr>
              <a:t>    </a:t>
            </a:r>
            <a:r>
              <a:rPr lang="en-IE" sz="1200" dirty="0" err="1" smtClean="0">
                <a:solidFill>
                  <a:schemeClr val="bg1"/>
                </a:solidFill>
              </a:rPr>
              <a:t>find_smallest</a:t>
            </a:r>
            <a:r>
              <a:rPr lang="en-IE" sz="1200" dirty="0" smtClean="0">
                <a:solidFill>
                  <a:schemeClr val="bg1"/>
                </a:solidFill>
              </a:rPr>
              <a:t>(user_input1, user_input2);</a:t>
            </a:r>
          </a:p>
          <a:p>
            <a:pPr marL="342900" lvl="0" indent="-342900">
              <a:spcBef>
                <a:spcPct val="20000"/>
              </a:spcBef>
            </a:pPr>
            <a:r>
              <a:rPr lang="en-IE" sz="1200" dirty="0" smtClean="0">
                <a:solidFill>
                  <a:schemeClr val="bg1"/>
                </a:solidFill>
              </a:rPr>
              <a:t>    return 0;</a:t>
            </a:r>
          </a:p>
          <a:p>
            <a:pPr marL="342900" lvl="0" indent="-342900">
              <a:spcBef>
                <a:spcPct val="20000"/>
              </a:spcBef>
            </a:pPr>
            <a:r>
              <a:rPr lang="en-IE" sz="1200" dirty="0" smtClean="0">
                <a:solidFill>
                  <a:schemeClr val="bg1"/>
                </a:solidFill>
              </a:rPr>
              <a:t>}</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exercise 4</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procedure that takes one integer as input and informs the user of that integers absolute value.</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parameterized procedure solution 4</a:t>
            </a:r>
            <a:endParaRPr lang="en-US" dirty="0">
              <a:solidFill>
                <a:schemeClr val="bg1"/>
              </a:solidFill>
            </a:endParaRPr>
          </a:p>
        </p:txBody>
      </p:sp>
      <p:sp>
        <p:nvSpPr>
          <p:cNvPr id="5" name="Content Placeholder 2"/>
          <p:cNvSpPr txBox="1">
            <a:spLocks/>
          </p:cNvSpPr>
          <p:nvPr/>
        </p:nvSpPr>
        <p:spPr>
          <a:xfrm>
            <a:off x="539552" y="1340768"/>
            <a:ext cx="8229600" cy="5517232"/>
          </a:xfrm>
          <a:prstGeom prst="rect">
            <a:avLst/>
          </a:prstGeom>
        </p:spPr>
        <p:txBody>
          <a:bodyPr vert="horz" lIns="91440" tIns="45720" rIns="91440" bIns="45720" rtlCol="0">
            <a:noAutofit/>
          </a:bodyPr>
          <a:lstStyle/>
          <a:p>
            <a:pPr marL="342900" lvl="0" indent="-342900">
              <a:spcBef>
                <a:spcPct val="20000"/>
              </a:spcBef>
            </a:pPr>
            <a:r>
              <a:rPr lang="en-IE" sz="1500" dirty="0" smtClean="0">
                <a:solidFill>
                  <a:schemeClr val="bg1"/>
                </a:solidFill>
              </a:rPr>
              <a:t>#include &lt;</a:t>
            </a:r>
            <a:r>
              <a:rPr lang="en-IE" sz="1500" dirty="0" err="1" smtClean="0">
                <a:solidFill>
                  <a:schemeClr val="bg1"/>
                </a:solidFill>
              </a:rPr>
              <a:t>stdio.h</a:t>
            </a:r>
            <a:r>
              <a:rPr lang="en-IE" sz="1500" dirty="0" smtClean="0">
                <a:solidFill>
                  <a:schemeClr val="bg1"/>
                </a:solidFill>
              </a:rPr>
              <a:t>&gt;</a:t>
            </a:r>
          </a:p>
          <a:p>
            <a:pPr marL="342900" lvl="0" indent="-342900">
              <a:spcBef>
                <a:spcPct val="20000"/>
              </a:spcBef>
            </a:pPr>
            <a:r>
              <a:rPr lang="en-IE" sz="1500" dirty="0" smtClean="0">
                <a:solidFill>
                  <a:schemeClr val="bg1"/>
                </a:solidFill>
              </a:rPr>
              <a:t>#include &lt;</a:t>
            </a:r>
            <a:r>
              <a:rPr lang="en-IE" sz="1500" dirty="0" err="1" smtClean="0">
                <a:solidFill>
                  <a:schemeClr val="bg1"/>
                </a:solidFill>
              </a:rPr>
              <a:t>stdlib.h</a:t>
            </a:r>
            <a:r>
              <a:rPr lang="en-IE" sz="1500" dirty="0" smtClean="0">
                <a:solidFill>
                  <a:schemeClr val="bg1"/>
                </a:solidFill>
              </a:rPr>
              <a:t>&gt;</a:t>
            </a:r>
          </a:p>
          <a:p>
            <a:pPr marL="342900" lvl="0" indent="-342900">
              <a:spcBef>
                <a:spcPct val="20000"/>
              </a:spcBef>
            </a:pPr>
            <a:endParaRPr lang="en-IE" sz="1500" dirty="0" smtClean="0">
              <a:solidFill>
                <a:schemeClr val="bg1"/>
              </a:solidFill>
            </a:endParaRPr>
          </a:p>
          <a:p>
            <a:pPr marL="342900" lvl="0" indent="-342900">
              <a:spcBef>
                <a:spcPct val="20000"/>
              </a:spcBef>
            </a:pPr>
            <a:r>
              <a:rPr lang="en-IE" sz="1500" dirty="0" smtClean="0">
                <a:solidFill>
                  <a:schemeClr val="bg1"/>
                </a:solidFill>
              </a:rPr>
              <a:t>void </a:t>
            </a:r>
            <a:r>
              <a:rPr lang="en-IE" sz="1500" dirty="0" err="1" smtClean="0">
                <a:solidFill>
                  <a:schemeClr val="bg1"/>
                </a:solidFill>
              </a:rPr>
              <a:t>display_absolute_value</a:t>
            </a:r>
            <a:r>
              <a:rPr lang="en-IE" sz="1500" dirty="0" smtClean="0">
                <a:solidFill>
                  <a:schemeClr val="bg1"/>
                </a:solidFill>
              </a:rPr>
              <a:t>(</a:t>
            </a:r>
            <a:r>
              <a:rPr lang="en-IE" sz="1500" dirty="0" err="1" smtClean="0">
                <a:solidFill>
                  <a:schemeClr val="bg1"/>
                </a:solidFill>
              </a:rPr>
              <a:t>int</a:t>
            </a:r>
            <a:r>
              <a:rPr lang="en-IE" sz="1500" dirty="0" smtClean="0">
                <a:solidFill>
                  <a:schemeClr val="bg1"/>
                </a:solidFill>
              </a:rPr>
              <a:t> x) {</a:t>
            </a:r>
          </a:p>
          <a:p>
            <a:pPr marL="342900" lvl="0" indent="-342900">
              <a:spcBef>
                <a:spcPct val="20000"/>
              </a:spcBef>
            </a:pPr>
            <a:r>
              <a:rPr lang="en-IE" sz="1500" dirty="0" smtClean="0">
                <a:solidFill>
                  <a:schemeClr val="bg1"/>
                </a:solidFill>
              </a:rPr>
              <a:t>    if (x &lt; 0) {</a:t>
            </a:r>
          </a:p>
          <a:p>
            <a:pPr marL="342900" lvl="0" indent="-342900">
              <a:spcBef>
                <a:spcPct val="20000"/>
              </a:spcBef>
            </a:pPr>
            <a:r>
              <a:rPr lang="en-IE" sz="1500" dirty="0" smtClean="0">
                <a:solidFill>
                  <a:schemeClr val="bg1"/>
                </a:solidFill>
              </a:rPr>
              <a:t>        </a:t>
            </a:r>
            <a:r>
              <a:rPr lang="en-IE" sz="1500" dirty="0" err="1" smtClean="0">
                <a:solidFill>
                  <a:schemeClr val="bg1"/>
                </a:solidFill>
              </a:rPr>
              <a:t>printf</a:t>
            </a:r>
            <a:r>
              <a:rPr lang="en-IE" sz="1500" dirty="0" smtClean="0">
                <a:solidFill>
                  <a:schemeClr val="bg1"/>
                </a:solidFill>
              </a:rPr>
              <a:t>("The absolute value of %d is %d", x, x * -1);</a:t>
            </a:r>
          </a:p>
          <a:p>
            <a:pPr marL="342900" lvl="0" indent="-342900">
              <a:spcBef>
                <a:spcPct val="20000"/>
              </a:spcBef>
            </a:pPr>
            <a:r>
              <a:rPr lang="en-IE" sz="1500" dirty="0" smtClean="0">
                <a:solidFill>
                  <a:schemeClr val="bg1"/>
                </a:solidFill>
              </a:rPr>
              <a:t>    } else {</a:t>
            </a:r>
          </a:p>
          <a:p>
            <a:pPr marL="342900" lvl="0" indent="-342900">
              <a:spcBef>
                <a:spcPct val="20000"/>
              </a:spcBef>
            </a:pPr>
            <a:r>
              <a:rPr lang="en-IE" sz="1500" dirty="0" smtClean="0">
                <a:solidFill>
                  <a:schemeClr val="bg1"/>
                </a:solidFill>
              </a:rPr>
              <a:t>        </a:t>
            </a:r>
            <a:r>
              <a:rPr lang="en-IE" sz="1500" dirty="0" err="1" smtClean="0">
                <a:solidFill>
                  <a:schemeClr val="bg1"/>
                </a:solidFill>
              </a:rPr>
              <a:t>printf</a:t>
            </a:r>
            <a:r>
              <a:rPr lang="en-IE" sz="1500" dirty="0" smtClean="0">
                <a:solidFill>
                  <a:schemeClr val="bg1"/>
                </a:solidFill>
              </a:rPr>
              <a:t>("The absolute value of %d is %d", x, x);</a:t>
            </a:r>
          </a:p>
          <a:p>
            <a:pPr marL="342900" lvl="0" indent="-342900">
              <a:spcBef>
                <a:spcPct val="20000"/>
              </a:spcBef>
            </a:pPr>
            <a:r>
              <a:rPr lang="en-IE" sz="1500" dirty="0" smtClean="0">
                <a:solidFill>
                  <a:schemeClr val="bg1"/>
                </a:solidFill>
              </a:rPr>
              <a:t>    }</a:t>
            </a:r>
          </a:p>
          <a:p>
            <a:pPr marL="342900" lvl="0" indent="-342900">
              <a:spcBef>
                <a:spcPct val="20000"/>
              </a:spcBef>
            </a:pPr>
            <a:r>
              <a:rPr lang="en-IE" sz="1500" dirty="0" smtClean="0">
                <a:solidFill>
                  <a:schemeClr val="bg1"/>
                </a:solidFill>
              </a:rPr>
              <a:t>}</a:t>
            </a:r>
          </a:p>
          <a:p>
            <a:pPr marL="342900" lvl="0" indent="-342900">
              <a:spcBef>
                <a:spcPct val="20000"/>
              </a:spcBef>
            </a:pPr>
            <a:endParaRPr lang="en-IE" sz="1500" dirty="0" smtClean="0">
              <a:solidFill>
                <a:schemeClr val="bg1"/>
              </a:solidFill>
            </a:endParaRPr>
          </a:p>
          <a:p>
            <a:pPr marL="342900" lvl="0" indent="-342900">
              <a:spcBef>
                <a:spcPct val="20000"/>
              </a:spcBef>
            </a:pPr>
            <a:r>
              <a:rPr lang="en-IE" sz="1500" dirty="0" err="1" smtClean="0">
                <a:solidFill>
                  <a:schemeClr val="bg1"/>
                </a:solidFill>
              </a:rPr>
              <a:t>int</a:t>
            </a:r>
            <a:r>
              <a:rPr lang="en-IE" sz="1500" dirty="0" smtClean="0">
                <a:solidFill>
                  <a:schemeClr val="bg1"/>
                </a:solidFill>
              </a:rPr>
              <a:t> main() {</a:t>
            </a:r>
          </a:p>
          <a:p>
            <a:pPr marL="342900" lvl="0" indent="-342900">
              <a:spcBef>
                <a:spcPct val="20000"/>
              </a:spcBef>
            </a:pPr>
            <a:r>
              <a:rPr lang="en-IE" sz="1500" dirty="0" smtClean="0">
                <a:solidFill>
                  <a:schemeClr val="bg1"/>
                </a:solidFill>
              </a:rPr>
              <a:t>    </a:t>
            </a:r>
            <a:r>
              <a:rPr lang="en-IE" sz="1500" dirty="0" err="1" smtClean="0">
                <a:solidFill>
                  <a:schemeClr val="bg1"/>
                </a:solidFill>
              </a:rPr>
              <a:t>int</a:t>
            </a:r>
            <a:r>
              <a:rPr lang="en-IE" sz="1500" dirty="0" smtClean="0">
                <a:solidFill>
                  <a:schemeClr val="bg1"/>
                </a:solidFill>
              </a:rPr>
              <a:t> </a:t>
            </a:r>
            <a:r>
              <a:rPr lang="en-IE" sz="1500" dirty="0" err="1" smtClean="0">
                <a:solidFill>
                  <a:schemeClr val="bg1"/>
                </a:solidFill>
              </a:rPr>
              <a:t>i</a:t>
            </a:r>
            <a:r>
              <a:rPr lang="en-IE" sz="1500" dirty="0" smtClean="0">
                <a:solidFill>
                  <a:schemeClr val="bg1"/>
                </a:solidFill>
              </a:rPr>
              <a:t>;</a:t>
            </a:r>
          </a:p>
          <a:p>
            <a:pPr marL="342900" lvl="0" indent="-342900">
              <a:spcBef>
                <a:spcPct val="20000"/>
              </a:spcBef>
            </a:pPr>
            <a:r>
              <a:rPr lang="en-IE" sz="1500" dirty="0" smtClean="0">
                <a:solidFill>
                  <a:schemeClr val="bg1"/>
                </a:solidFill>
              </a:rPr>
              <a:t>    </a:t>
            </a:r>
            <a:r>
              <a:rPr lang="en-IE" sz="1500" dirty="0" err="1" smtClean="0">
                <a:solidFill>
                  <a:schemeClr val="bg1"/>
                </a:solidFill>
              </a:rPr>
              <a:t>int</a:t>
            </a:r>
            <a:r>
              <a:rPr lang="en-IE" sz="1500" dirty="0" smtClean="0">
                <a:solidFill>
                  <a:schemeClr val="bg1"/>
                </a:solidFill>
              </a:rPr>
              <a:t> </a:t>
            </a:r>
            <a:r>
              <a:rPr lang="en-IE" sz="1500" dirty="0" err="1" smtClean="0">
                <a:solidFill>
                  <a:schemeClr val="bg1"/>
                </a:solidFill>
              </a:rPr>
              <a:t>user_input</a:t>
            </a:r>
            <a:r>
              <a:rPr lang="en-IE" sz="1500" dirty="0" smtClean="0">
                <a:solidFill>
                  <a:schemeClr val="bg1"/>
                </a:solidFill>
              </a:rPr>
              <a:t>;</a:t>
            </a:r>
          </a:p>
          <a:p>
            <a:pPr marL="342900" lvl="0" indent="-342900">
              <a:spcBef>
                <a:spcPct val="20000"/>
              </a:spcBef>
            </a:pPr>
            <a:r>
              <a:rPr lang="en-IE" sz="1500" dirty="0" smtClean="0">
                <a:solidFill>
                  <a:schemeClr val="bg1"/>
                </a:solidFill>
              </a:rPr>
              <a:t>    </a:t>
            </a:r>
            <a:r>
              <a:rPr lang="en-IE" sz="1500" dirty="0" err="1" smtClean="0">
                <a:solidFill>
                  <a:schemeClr val="bg1"/>
                </a:solidFill>
              </a:rPr>
              <a:t>printf</a:t>
            </a:r>
            <a:r>
              <a:rPr lang="en-IE" sz="1500" dirty="0" smtClean="0">
                <a:solidFill>
                  <a:schemeClr val="bg1"/>
                </a:solidFill>
              </a:rPr>
              <a:t>("Enter an integer: ");</a:t>
            </a:r>
          </a:p>
          <a:p>
            <a:pPr marL="342900" lvl="0" indent="-342900">
              <a:spcBef>
                <a:spcPct val="20000"/>
              </a:spcBef>
            </a:pPr>
            <a:r>
              <a:rPr lang="en-IE" sz="1500" dirty="0" smtClean="0">
                <a:solidFill>
                  <a:schemeClr val="bg1"/>
                </a:solidFill>
              </a:rPr>
              <a:t>    </a:t>
            </a:r>
            <a:r>
              <a:rPr lang="en-IE" sz="1500" dirty="0" err="1" smtClean="0">
                <a:solidFill>
                  <a:schemeClr val="bg1"/>
                </a:solidFill>
              </a:rPr>
              <a:t>scanf</a:t>
            </a:r>
            <a:r>
              <a:rPr lang="en-IE" sz="1500" dirty="0" smtClean="0">
                <a:solidFill>
                  <a:schemeClr val="bg1"/>
                </a:solidFill>
              </a:rPr>
              <a:t>("%d", &amp;</a:t>
            </a:r>
            <a:r>
              <a:rPr lang="en-IE" sz="1500" dirty="0" err="1" smtClean="0">
                <a:solidFill>
                  <a:schemeClr val="bg1"/>
                </a:solidFill>
              </a:rPr>
              <a:t>user_input</a:t>
            </a:r>
            <a:r>
              <a:rPr lang="en-IE" sz="1500" dirty="0" smtClean="0">
                <a:solidFill>
                  <a:schemeClr val="bg1"/>
                </a:solidFill>
              </a:rPr>
              <a:t>);</a:t>
            </a:r>
          </a:p>
          <a:p>
            <a:pPr marL="342900" lvl="0" indent="-342900">
              <a:spcBef>
                <a:spcPct val="20000"/>
              </a:spcBef>
            </a:pPr>
            <a:r>
              <a:rPr lang="en-IE" sz="1500" dirty="0" smtClean="0">
                <a:solidFill>
                  <a:schemeClr val="bg1"/>
                </a:solidFill>
              </a:rPr>
              <a:t>    </a:t>
            </a:r>
            <a:r>
              <a:rPr lang="en-IE" sz="1500" dirty="0" err="1" smtClean="0">
                <a:solidFill>
                  <a:schemeClr val="bg1"/>
                </a:solidFill>
              </a:rPr>
              <a:t>display_absolute_value</a:t>
            </a:r>
            <a:r>
              <a:rPr lang="en-IE" sz="1500" dirty="0" smtClean="0">
                <a:solidFill>
                  <a:schemeClr val="bg1"/>
                </a:solidFill>
              </a:rPr>
              <a:t>(</a:t>
            </a:r>
            <a:r>
              <a:rPr lang="en-IE" sz="1500" dirty="0" err="1" smtClean="0">
                <a:solidFill>
                  <a:schemeClr val="bg1"/>
                </a:solidFill>
              </a:rPr>
              <a:t>user_input</a:t>
            </a:r>
            <a:r>
              <a:rPr lang="en-IE" sz="1500" dirty="0" smtClean="0">
                <a:solidFill>
                  <a:schemeClr val="bg1"/>
                </a:solidFill>
              </a:rPr>
              <a:t>);</a:t>
            </a:r>
          </a:p>
          <a:p>
            <a:pPr marL="342900" lvl="0" indent="-342900">
              <a:spcBef>
                <a:spcPct val="20000"/>
              </a:spcBef>
            </a:pPr>
            <a:r>
              <a:rPr lang="en-IE" sz="1500" dirty="0" smtClean="0">
                <a:solidFill>
                  <a:schemeClr val="bg1"/>
                </a:solidFill>
              </a:rPr>
              <a:t>    return 0;</a:t>
            </a:r>
          </a:p>
          <a:p>
            <a:pPr marL="342900" lvl="0" indent="-342900">
              <a:spcBef>
                <a:spcPct val="20000"/>
              </a:spcBef>
            </a:pPr>
            <a:r>
              <a:rPr lang="en-IE" sz="1500" dirty="0" smtClean="0">
                <a:solidFill>
                  <a:schemeClr val="bg1"/>
                </a:solidFill>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How to compile and run a program</a:t>
            </a:r>
            <a:endParaRPr lang="en-US" dirty="0">
              <a:solidFill>
                <a:schemeClr val="bg1"/>
              </a:solidFill>
            </a:endParaRPr>
          </a:p>
        </p:txBody>
      </p:sp>
      <p:pic>
        <p:nvPicPr>
          <p:cNvPr id="1026" name="Picture 2"/>
          <p:cNvPicPr>
            <a:picLocks noChangeAspect="1" noChangeArrowheads="1"/>
          </p:cNvPicPr>
          <p:nvPr/>
        </p:nvPicPr>
        <p:blipFill>
          <a:blip r:embed="rId2" cstate="print"/>
          <a:srcRect/>
          <a:stretch>
            <a:fillRect/>
          </a:stretch>
        </p:blipFill>
        <p:spPr bwMode="auto">
          <a:xfrm>
            <a:off x="2057400" y="2257425"/>
            <a:ext cx="5029200" cy="2343150"/>
          </a:xfrm>
          <a:prstGeom prst="rect">
            <a:avLst/>
          </a:prstGeom>
          <a:noFill/>
          <a:ln w="9525">
            <a:noFill/>
            <a:miter lim="800000"/>
            <a:headEnd/>
            <a:tailEnd/>
          </a:ln>
        </p:spPr>
      </p:pic>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functions</a:t>
            </a:r>
            <a:endParaRPr lang="en-US" dirty="0">
              <a:solidFill>
                <a:schemeClr val="bg1"/>
              </a:solidFill>
            </a:endParaRPr>
          </a:p>
        </p:txBody>
      </p:sp>
      <p:sp>
        <p:nvSpPr>
          <p:cNvPr id="4" name="Content Placeholder 2"/>
          <p:cNvSpPr txBox="1">
            <a:spLocks/>
          </p:cNvSpPr>
          <p:nvPr/>
        </p:nvSpPr>
        <p:spPr>
          <a:xfrm>
            <a:off x="395536" y="1484784"/>
            <a:ext cx="8229600" cy="3960440"/>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a function is an ordered sequence of statements that </a:t>
            </a:r>
            <a:r>
              <a:rPr lang="en-IE" sz="3200" u="sng" dirty="0" smtClean="0">
                <a:solidFill>
                  <a:schemeClr val="bg1"/>
                </a:solidFill>
              </a:rPr>
              <a:t>does</a:t>
            </a:r>
            <a:r>
              <a:rPr lang="en-IE" sz="3200" dirty="0" smtClean="0">
                <a:solidFill>
                  <a:schemeClr val="bg1"/>
                </a:solidFill>
              </a:rPr>
              <a:t> return a value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a procedure can be thought of a</a:t>
            </a:r>
            <a:r>
              <a:rPr kumimoji="0" lang="en-IE" sz="3200" b="0" i="0" u="none" strike="noStrike" kern="1200" cap="none" spc="0" normalizeH="0" noProof="0" dirty="0" smtClean="0">
                <a:ln>
                  <a:noFill/>
                </a:ln>
                <a:solidFill>
                  <a:schemeClr val="bg1"/>
                </a:solidFill>
                <a:effectLst/>
                <a:uLnTx/>
                <a:uFillTx/>
                <a:latin typeface="+mn-lt"/>
                <a:ea typeface="+mn-ea"/>
                <a:cs typeface="+mn-cs"/>
              </a:rPr>
              <a:t> function that can only return void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functions are the building blocks of code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Without procedures and functions, code becomes very difficult to manage because of a lack of structure and massive duplication of effort</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sum(</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r>
              <a:rPr lang="en-IE" sz="3200" dirty="0" err="1" smtClean="0">
                <a:solidFill>
                  <a:schemeClr val="bg1"/>
                </a:solidFill>
              </a:rPr>
              <a:t>int</a:t>
            </a:r>
            <a:r>
              <a:rPr lang="en-IE" sz="3200" dirty="0" smtClean="0">
                <a:solidFill>
                  <a:schemeClr val="bg1"/>
                </a:solidFill>
              </a:rPr>
              <a:t> z)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x + y + z;</a:t>
            </a:r>
          </a:p>
          <a:p>
            <a:pPr marL="342900" lvl="0" indent="-342900">
              <a:spcBef>
                <a:spcPct val="20000"/>
              </a:spcBef>
            </a:pPr>
            <a:r>
              <a:rPr lang="en-IE" sz="3200" dirty="0" smtClean="0">
                <a:solidFill>
                  <a:schemeClr val="bg1"/>
                </a:solidFill>
              </a:rPr>
              <a:t>    return a;</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my_sum</a:t>
            </a:r>
            <a:r>
              <a:rPr lang="en-IE" sz="3200" dirty="0" smtClean="0">
                <a:solidFill>
                  <a:schemeClr val="bg1"/>
                </a:solidFill>
              </a:rPr>
              <a:t> = sum(2, 3, 4);</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("My sum is: %d", </a:t>
            </a:r>
            <a:r>
              <a:rPr lang="en-IE" sz="3200" dirty="0" err="1" smtClean="0">
                <a:solidFill>
                  <a:schemeClr val="bg1"/>
                </a:solidFill>
              </a:rPr>
              <a:t>my_sum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pic>
        <p:nvPicPr>
          <p:cNvPr id="5122" name="Picture 2"/>
          <p:cNvPicPr>
            <a:picLocks noChangeAspect="1" noChangeArrowheads="1"/>
          </p:cNvPicPr>
          <p:nvPr/>
        </p:nvPicPr>
        <p:blipFill>
          <a:blip r:embed="rId2" cstate="print"/>
          <a:srcRect/>
          <a:stretch>
            <a:fillRect/>
          </a:stretch>
        </p:blipFill>
        <p:spPr bwMode="auto">
          <a:xfrm>
            <a:off x="3563888" y="5301208"/>
            <a:ext cx="5381625" cy="1362075"/>
          </a:xfrm>
          <a:prstGeom prst="rect">
            <a:avLst/>
          </a:prstGeom>
          <a:noFill/>
          <a:ln w="9525">
            <a:noFill/>
            <a:miter lim="800000"/>
            <a:headEnd/>
            <a:tailEnd/>
          </a:ln>
        </p:spPr>
      </p:pic>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sum(</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r>
              <a:rPr lang="en-IE" sz="3200" dirty="0" err="1" smtClean="0">
                <a:solidFill>
                  <a:schemeClr val="bg1"/>
                </a:solidFill>
              </a:rPr>
              <a:t>int</a:t>
            </a:r>
            <a:r>
              <a:rPr lang="en-IE" sz="3200" dirty="0" smtClean="0">
                <a:solidFill>
                  <a:schemeClr val="bg1"/>
                </a:solidFill>
              </a:rPr>
              <a:t> z)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x + y + z;</a:t>
            </a:r>
          </a:p>
          <a:p>
            <a:pPr marL="342900" lvl="0" indent="-342900">
              <a:spcBef>
                <a:spcPct val="20000"/>
              </a:spcBef>
            </a:pPr>
            <a:r>
              <a:rPr lang="en-IE" sz="3200" dirty="0" smtClean="0">
                <a:solidFill>
                  <a:schemeClr val="bg1"/>
                </a:solidFill>
              </a:rPr>
              <a:t>    return a;</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my_sum</a:t>
            </a:r>
            <a:r>
              <a:rPr lang="en-IE" sz="3200" dirty="0" smtClean="0">
                <a:solidFill>
                  <a:schemeClr val="bg1"/>
                </a:solidFill>
              </a:rPr>
              <a:t> = sum(2, 3, 4);</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("My sum is: %d", </a:t>
            </a:r>
            <a:r>
              <a:rPr lang="en-IE" sz="3200" dirty="0" err="1" smtClean="0">
                <a:solidFill>
                  <a:schemeClr val="bg1"/>
                </a:solidFill>
              </a:rPr>
              <a:t>my_sum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539552" y="2348880"/>
            <a:ext cx="432048" cy="3240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a:off x="971600" y="2510898"/>
            <a:ext cx="4176464" cy="99011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20072" y="2780928"/>
            <a:ext cx="3600400" cy="1815882"/>
          </a:xfrm>
          <a:prstGeom prst="rect">
            <a:avLst/>
          </a:prstGeom>
          <a:noFill/>
        </p:spPr>
        <p:txBody>
          <a:bodyPr wrap="square" rtlCol="0">
            <a:spAutoFit/>
          </a:bodyPr>
          <a:lstStyle/>
          <a:p>
            <a:r>
              <a:rPr lang="en-IE" sz="2800" dirty="0" smtClean="0">
                <a:solidFill>
                  <a:schemeClr val="bg1"/>
                </a:solidFill>
              </a:rPr>
              <a:t>The function will return a variable of type “</a:t>
            </a:r>
            <a:r>
              <a:rPr lang="en-IE" sz="2800" dirty="0" err="1" smtClean="0">
                <a:solidFill>
                  <a:schemeClr val="bg1"/>
                </a:solidFill>
              </a:rPr>
              <a:t>int</a:t>
            </a:r>
            <a:r>
              <a:rPr lang="en-IE" sz="2800" dirty="0" smtClean="0">
                <a:solidFill>
                  <a:schemeClr val="bg1"/>
                </a:solidFill>
              </a:rPr>
              <a:t>”. Other types include float and </a:t>
            </a:r>
            <a:r>
              <a:rPr lang="en-IE" sz="2800" dirty="0" err="1" smtClean="0">
                <a:solidFill>
                  <a:schemeClr val="bg1"/>
                </a:solidFill>
              </a:rPr>
              <a:t>bool</a:t>
            </a:r>
            <a:r>
              <a:rPr lang="en-IE" sz="2800" dirty="0" smtClean="0">
                <a:solidFill>
                  <a:schemeClr val="bg1"/>
                </a:solidFill>
              </a:rPr>
              <a:t>.</a:t>
            </a:r>
            <a:endParaRPr lang="en-IE" sz="2800" dirty="0">
              <a:solidFill>
                <a:schemeClr val="bg1"/>
              </a:solidFil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sum(</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r>
              <a:rPr lang="en-IE" sz="3200" dirty="0" err="1" smtClean="0">
                <a:solidFill>
                  <a:schemeClr val="bg1"/>
                </a:solidFill>
              </a:rPr>
              <a:t>int</a:t>
            </a:r>
            <a:r>
              <a:rPr lang="en-IE" sz="3200" dirty="0" smtClean="0">
                <a:solidFill>
                  <a:schemeClr val="bg1"/>
                </a:solidFill>
              </a:rPr>
              <a:t> z)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x + y + z;</a:t>
            </a:r>
          </a:p>
          <a:p>
            <a:pPr marL="342900" lvl="0" indent="-342900">
              <a:spcBef>
                <a:spcPct val="20000"/>
              </a:spcBef>
            </a:pPr>
            <a:r>
              <a:rPr lang="en-IE" sz="3200" dirty="0" smtClean="0">
                <a:solidFill>
                  <a:schemeClr val="bg1"/>
                </a:solidFill>
              </a:rPr>
              <a:t>    return a;</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my_sum</a:t>
            </a:r>
            <a:r>
              <a:rPr lang="en-IE" sz="3200" dirty="0" smtClean="0">
                <a:solidFill>
                  <a:schemeClr val="bg1"/>
                </a:solidFill>
              </a:rPr>
              <a:t> = sum(2, 3, 4);</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("My sum is: %d", </a:t>
            </a:r>
            <a:r>
              <a:rPr lang="en-IE" sz="3200" dirty="0" err="1" smtClean="0">
                <a:solidFill>
                  <a:schemeClr val="bg1"/>
                </a:solidFill>
              </a:rPr>
              <a:t>my_sum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2411760" y="4365104"/>
            <a:ext cx="1656184" cy="3240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a:off x="4067944" y="4527122"/>
            <a:ext cx="1152128" cy="1260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92080" y="4221088"/>
            <a:ext cx="3600400" cy="1815882"/>
          </a:xfrm>
          <a:prstGeom prst="rect">
            <a:avLst/>
          </a:prstGeom>
          <a:noFill/>
        </p:spPr>
        <p:txBody>
          <a:bodyPr wrap="square" rtlCol="0">
            <a:spAutoFit/>
          </a:bodyPr>
          <a:lstStyle/>
          <a:p>
            <a:r>
              <a:rPr lang="en-IE" sz="2800" dirty="0" smtClean="0">
                <a:solidFill>
                  <a:schemeClr val="bg1"/>
                </a:solidFill>
              </a:rPr>
              <a:t>Call the “sum” function, passing three arguments. This evaluates the function.</a:t>
            </a:r>
            <a:endParaRPr lang="en-IE" sz="2800" dirty="0">
              <a:solidFill>
                <a:schemeClr val="bg1"/>
              </a:solidFill>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sum(</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r>
              <a:rPr lang="en-IE" sz="3200" dirty="0" err="1" smtClean="0">
                <a:solidFill>
                  <a:schemeClr val="bg1"/>
                </a:solidFill>
              </a:rPr>
              <a:t>int</a:t>
            </a:r>
            <a:r>
              <a:rPr lang="en-IE" sz="3200" dirty="0" smtClean="0">
                <a:solidFill>
                  <a:schemeClr val="bg1"/>
                </a:solidFill>
              </a:rPr>
              <a:t> z)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x + y + z;</a:t>
            </a:r>
          </a:p>
          <a:p>
            <a:pPr marL="342900" lvl="0" indent="-342900">
              <a:spcBef>
                <a:spcPct val="20000"/>
              </a:spcBef>
            </a:pPr>
            <a:r>
              <a:rPr lang="en-IE" sz="3200" dirty="0" smtClean="0">
                <a:solidFill>
                  <a:schemeClr val="bg1"/>
                </a:solidFill>
              </a:rPr>
              <a:t>    return a;</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my_sum</a:t>
            </a:r>
            <a:r>
              <a:rPr lang="en-IE" sz="3200" dirty="0" smtClean="0">
                <a:solidFill>
                  <a:schemeClr val="bg1"/>
                </a:solidFill>
              </a:rPr>
              <a:t> = sum(2, 3, 4);</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("My sum is: %d", </a:t>
            </a:r>
            <a:r>
              <a:rPr lang="en-IE" sz="3200" dirty="0" err="1" smtClean="0">
                <a:solidFill>
                  <a:schemeClr val="bg1"/>
                </a:solidFill>
              </a:rPr>
              <a:t>my_sum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1475656" y="2348880"/>
            <a:ext cx="1872208" cy="3240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a:off x="3347864" y="2510898"/>
            <a:ext cx="1800200" cy="15661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92080" y="4221088"/>
            <a:ext cx="3600400" cy="1384995"/>
          </a:xfrm>
          <a:prstGeom prst="rect">
            <a:avLst/>
          </a:prstGeom>
          <a:noFill/>
        </p:spPr>
        <p:txBody>
          <a:bodyPr wrap="square" rtlCol="0">
            <a:spAutoFit/>
          </a:bodyPr>
          <a:lstStyle/>
          <a:p>
            <a:r>
              <a:rPr lang="en-IE" sz="2800" dirty="0" smtClean="0">
                <a:solidFill>
                  <a:schemeClr val="bg1"/>
                </a:solidFill>
              </a:rPr>
              <a:t>The arguments are assigned to the parameters.</a:t>
            </a:r>
            <a:endParaRPr lang="en-IE" sz="2800" dirty="0">
              <a:solidFill>
                <a:schemeClr val="bg1"/>
              </a:solidFill>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sum(</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r>
              <a:rPr lang="en-IE" sz="3200" dirty="0" err="1" smtClean="0">
                <a:solidFill>
                  <a:schemeClr val="bg1"/>
                </a:solidFill>
              </a:rPr>
              <a:t>int</a:t>
            </a:r>
            <a:r>
              <a:rPr lang="en-IE" sz="3200" dirty="0" smtClean="0">
                <a:solidFill>
                  <a:schemeClr val="bg1"/>
                </a:solidFill>
              </a:rPr>
              <a:t> z)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x + y + z;</a:t>
            </a:r>
          </a:p>
          <a:p>
            <a:pPr marL="342900" lvl="0" indent="-342900">
              <a:spcBef>
                <a:spcPct val="20000"/>
              </a:spcBef>
            </a:pPr>
            <a:r>
              <a:rPr lang="en-IE" sz="3200" dirty="0" smtClean="0">
                <a:solidFill>
                  <a:schemeClr val="bg1"/>
                </a:solidFill>
              </a:rPr>
              <a:t>    return a;</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my_sum</a:t>
            </a:r>
            <a:r>
              <a:rPr lang="en-IE" sz="3200" dirty="0" smtClean="0">
                <a:solidFill>
                  <a:schemeClr val="bg1"/>
                </a:solidFill>
              </a:rPr>
              <a:t> = sum(2, 3, 4);</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("My sum is: %d", </a:t>
            </a:r>
            <a:r>
              <a:rPr lang="en-IE" sz="3200" dirty="0" err="1" smtClean="0">
                <a:solidFill>
                  <a:schemeClr val="bg1"/>
                </a:solidFill>
              </a:rPr>
              <a:t>my_sum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827584" y="2996952"/>
            <a:ext cx="10801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a:off x="1907704" y="3176972"/>
            <a:ext cx="3240360" cy="75608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92080" y="2276872"/>
            <a:ext cx="3600400" cy="3108543"/>
          </a:xfrm>
          <a:prstGeom prst="rect">
            <a:avLst/>
          </a:prstGeom>
          <a:noFill/>
        </p:spPr>
        <p:txBody>
          <a:bodyPr wrap="square" rtlCol="0">
            <a:spAutoFit/>
          </a:bodyPr>
          <a:lstStyle/>
          <a:p>
            <a:r>
              <a:rPr lang="en-IE" sz="2800" dirty="0" smtClean="0">
                <a:solidFill>
                  <a:schemeClr val="bg1"/>
                </a:solidFill>
              </a:rPr>
              <a:t>The sum is obtained by adding all of the parameters together. The value of the sum is returned to where it was called from using the “return” keyword.</a:t>
            </a:r>
            <a:endParaRPr lang="en-IE" sz="2800" dirty="0">
              <a:solidFill>
                <a:schemeClr val="bg1"/>
              </a:solidFill>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sum(</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r>
              <a:rPr lang="en-IE" sz="3200" dirty="0" err="1" smtClean="0">
                <a:solidFill>
                  <a:schemeClr val="bg1"/>
                </a:solidFill>
              </a:rPr>
              <a:t>int</a:t>
            </a:r>
            <a:r>
              <a:rPr lang="en-IE" sz="3200" dirty="0" smtClean="0">
                <a:solidFill>
                  <a:schemeClr val="bg1"/>
                </a:solidFill>
              </a:rPr>
              <a:t> z)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x + y + z;</a:t>
            </a:r>
          </a:p>
          <a:p>
            <a:pPr marL="342900" lvl="0" indent="-342900">
              <a:spcBef>
                <a:spcPct val="20000"/>
              </a:spcBef>
            </a:pPr>
            <a:r>
              <a:rPr lang="en-IE" sz="3200" dirty="0" smtClean="0">
                <a:solidFill>
                  <a:schemeClr val="bg1"/>
                </a:solidFill>
              </a:rPr>
              <a:t>    return a;</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my_sum</a:t>
            </a:r>
            <a:r>
              <a:rPr lang="en-IE" sz="3200" dirty="0" smtClean="0">
                <a:solidFill>
                  <a:schemeClr val="bg1"/>
                </a:solidFill>
              </a:rPr>
              <a:t> = sum(2, 3, 4);</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("My sum is: %d", </a:t>
            </a:r>
            <a:r>
              <a:rPr lang="en-IE" sz="3200" dirty="0" err="1" smtClean="0">
                <a:solidFill>
                  <a:schemeClr val="bg1"/>
                </a:solidFill>
              </a:rPr>
              <a:t>my_sum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755576" y="4365104"/>
            <a:ext cx="324036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p:cNvCxnSpPr>
          <p:nvPr/>
        </p:nvCxnSpPr>
        <p:spPr>
          <a:xfrm flipV="1">
            <a:off x="3995936" y="3429000"/>
            <a:ext cx="1224136" cy="11161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92080" y="2276872"/>
            <a:ext cx="3600400" cy="2677656"/>
          </a:xfrm>
          <a:prstGeom prst="rect">
            <a:avLst/>
          </a:prstGeom>
          <a:noFill/>
        </p:spPr>
        <p:txBody>
          <a:bodyPr wrap="square" rtlCol="0">
            <a:spAutoFit/>
          </a:bodyPr>
          <a:lstStyle/>
          <a:p>
            <a:r>
              <a:rPr lang="en-IE" sz="2800" dirty="0" smtClean="0">
                <a:solidFill>
                  <a:schemeClr val="bg1"/>
                </a:solidFill>
              </a:rPr>
              <a:t>In this instance, the “sum” function will return an integer of value 9. The value of </a:t>
            </a:r>
            <a:r>
              <a:rPr lang="en-IE" sz="2800" dirty="0" err="1" smtClean="0">
                <a:solidFill>
                  <a:schemeClr val="bg1"/>
                </a:solidFill>
              </a:rPr>
              <a:t>my_sum</a:t>
            </a:r>
            <a:r>
              <a:rPr lang="en-IE" sz="2800" dirty="0" smtClean="0">
                <a:solidFill>
                  <a:schemeClr val="bg1"/>
                </a:solidFill>
              </a:rPr>
              <a:t> will be set to 9.</a:t>
            </a:r>
            <a:endParaRPr lang="en-IE" sz="2800" dirty="0">
              <a:solidFill>
                <a:schemeClr val="bg1"/>
              </a:solidFill>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sum(</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r>
              <a:rPr lang="en-IE" sz="3200" dirty="0" err="1" smtClean="0">
                <a:solidFill>
                  <a:schemeClr val="bg1"/>
                </a:solidFill>
              </a:rPr>
              <a:t>int</a:t>
            </a:r>
            <a:r>
              <a:rPr lang="en-IE" sz="3200" dirty="0" smtClean="0">
                <a:solidFill>
                  <a:schemeClr val="bg1"/>
                </a:solidFill>
              </a:rPr>
              <a:t> z)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x + y + z;</a:t>
            </a:r>
          </a:p>
          <a:p>
            <a:pPr marL="342900" lvl="0" indent="-342900">
              <a:spcBef>
                <a:spcPct val="20000"/>
              </a:spcBef>
            </a:pPr>
            <a:r>
              <a:rPr lang="en-IE" sz="3200" dirty="0" smtClean="0">
                <a:solidFill>
                  <a:schemeClr val="bg1"/>
                </a:solidFill>
              </a:rPr>
              <a:t>    return a;</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my_sum</a:t>
            </a:r>
            <a:r>
              <a:rPr lang="en-IE" sz="3200" dirty="0" smtClean="0">
                <a:solidFill>
                  <a:schemeClr val="bg1"/>
                </a:solidFill>
              </a:rPr>
              <a:t> = sum(2, 3, 4);</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("My sum is: %d", </a:t>
            </a:r>
            <a:r>
              <a:rPr lang="en-IE" sz="3200" dirty="0" err="1" smtClean="0">
                <a:solidFill>
                  <a:schemeClr val="bg1"/>
                </a:solidFill>
              </a:rPr>
              <a:t>my_sum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549627" y="2348880"/>
            <a:ext cx="2798237"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a:endCxn id="9" idx="1"/>
          </p:cNvCxnSpPr>
          <p:nvPr/>
        </p:nvCxnSpPr>
        <p:spPr>
          <a:xfrm>
            <a:off x="3347864" y="2528900"/>
            <a:ext cx="1944216" cy="1086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92080" y="2276872"/>
            <a:ext cx="3600400" cy="2677656"/>
          </a:xfrm>
          <a:prstGeom prst="rect">
            <a:avLst/>
          </a:prstGeom>
          <a:noFill/>
        </p:spPr>
        <p:txBody>
          <a:bodyPr wrap="square" rtlCol="0">
            <a:spAutoFit/>
          </a:bodyPr>
          <a:lstStyle/>
          <a:p>
            <a:r>
              <a:rPr lang="en-IE" sz="2800" dirty="0" smtClean="0">
                <a:solidFill>
                  <a:schemeClr val="bg1"/>
                </a:solidFill>
              </a:rPr>
              <a:t>The return type, function name, number of parameters and parameter types make up a </a:t>
            </a:r>
            <a:r>
              <a:rPr lang="en-IE" sz="2800" u="sng" dirty="0" smtClean="0">
                <a:solidFill>
                  <a:schemeClr val="bg1"/>
                </a:solidFill>
              </a:rPr>
              <a:t>function signature</a:t>
            </a:r>
            <a:r>
              <a:rPr lang="en-IE" sz="2800" dirty="0" smtClean="0">
                <a:solidFill>
                  <a:schemeClr val="bg1"/>
                </a:solidFill>
              </a:rPr>
              <a:t>.</a:t>
            </a:r>
            <a:endParaRPr lang="en-IE" sz="2800" dirty="0">
              <a:solidFill>
                <a:schemeClr val="bg1"/>
              </a:solidFill>
            </a:endParaRPr>
          </a:p>
        </p:txBody>
      </p:sp>
    </p:spTree>
    <p:extLst>
      <p:ext uri="{BB962C8B-B14F-4D97-AF65-F5344CB8AC3E}">
        <p14:creationId xmlns:p14="http://schemas.microsoft.com/office/powerpoint/2010/main" val="224814588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1</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sum(</a:t>
            </a:r>
            <a:r>
              <a:rPr lang="en-IE" sz="3200" dirty="0" err="1" smtClean="0">
                <a:solidFill>
                  <a:schemeClr val="bg1"/>
                </a:solidFill>
              </a:rPr>
              <a:t>int</a:t>
            </a:r>
            <a:r>
              <a:rPr lang="en-IE" sz="3200" dirty="0" smtClean="0">
                <a:solidFill>
                  <a:schemeClr val="bg1"/>
                </a:solidFill>
              </a:rPr>
              <a:t> x, </a:t>
            </a:r>
            <a:r>
              <a:rPr lang="en-IE" sz="3200" dirty="0" err="1" smtClean="0">
                <a:solidFill>
                  <a:schemeClr val="bg1"/>
                </a:solidFill>
              </a:rPr>
              <a:t>int</a:t>
            </a:r>
            <a:r>
              <a:rPr lang="en-IE" sz="3200" dirty="0" smtClean="0">
                <a:solidFill>
                  <a:schemeClr val="bg1"/>
                </a:solidFill>
              </a:rPr>
              <a:t> y, </a:t>
            </a:r>
            <a:r>
              <a:rPr lang="en-IE" sz="3200" dirty="0" err="1" smtClean="0">
                <a:solidFill>
                  <a:schemeClr val="bg1"/>
                </a:solidFill>
              </a:rPr>
              <a:t>int</a:t>
            </a:r>
            <a:r>
              <a:rPr lang="en-IE" sz="3200" dirty="0" smtClean="0">
                <a:solidFill>
                  <a:schemeClr val="bg1"/>
                </a:solidFill>
              </a:rPr>
              <a:t> z)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 = x + y + z;</a:t>
            </a:r>
          </a:p>
          <a:p>
            <a:pPr marL="342900" lvl="0" indent="-342900">
              <a:spcBef>
                <a:spcPct val="20000"/>
              </a:spcBef>
            </a:pPr>
            <a:r>
              <a:rPr lang="en-IE" sz="3200" dirty="0" smtClean="0">
                <a:solidFill>
                  <a:schemeClr val="bg1"/>
                </a:solidFill>
              </a:rPr>
              <a:t>    return a;</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my_sum</a:t>
            </a:r>
            <a:r>
              <a:rPr lang="en-IE" sz="3200" dirty="0" smtClean="0">
                <a:solidFill>
                  <a:schemeClr val="bg1"/>
                </a:solidFill>
              </a:rPr>
              <a:t> = sum(2, 3, 4);</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("My sum is: %d", </a:t>
            </a:r>
            <a:r>
              <a:rPr lang="en-IE" sz="3200" dirty="0" err="1" smtClean="0">
                <a:solidFill>
                  <a:schemeClr val="bg1"/>
                </a:solidFill>
              </a:rPr>
              <a:t>my_sum</a:t>
            </a:r>
            <a:r>
              <a:rPr lang="en-IE" sz="3200" dirty="0" smtClean="0">
                <a:solidFill>
                  <a:schemeClr val="bg1"/>
                </a:solidFill>
              </a:rPr>
              <a:t>);</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
        <p:nvSpPr>
          <p:cNvPr id="6" name="Rounded Rectangle 5"/>
          <p:cNvSpPr/>
          <p:nvPr/>
        </p:nvSpPr>
        <p:spPr>
          <a:xfrm>
            <a:off x="827584" y="2684264"/>
            <a:ext cx="1872208" cy="67272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7" name="Straight Connector 6"/>
          <p:cNvCxnSpPr>
            <a:stCxn id="6" idx="3"/>
            <a:endCxn id="9" idx="1"/>
          </p:cNvCxnSpPr>
          <p:nvPr/>
        </p:nvCxnSpPr>
        <p:spPr>
          <a:xfrm>
            <a:off x="2699792" y="3020628"/>
            <a:ext cx="2592288" cy="16418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292080" y="2276872"/>
            <a:ext cx="3600400" cy="1815882"/>
          </a:xfrm>
          <a:prstGeom prst="rect">
            <a:avLst/>
          </a:prstGeom>
          <a:noFill/>
        </p:spPr>
        <p:txBody>
          <a:bodyPr wrap="square" rtlCol="0">
            <a:spAutoFit/>
          </a:bodyPr>
          <a:lstStyle/>
          <a:p>
            <a:r>
              <a:rPr lang="en-IE" sz="2800" dirty="0" smtClean="0">
                <a:solidFill>
                  <a:schemeClr val="bg1"/>
                </a:solidFill>
              </a:rPr>
              <a:t>Everything that the function does is referred to as the </a:t>
            </a:r>
            <a:r>
              <a:rPr lang="en-IE" sz="2800" u="sng" dirty="0" smtClean="0">
                <a:solidFill>
                  <a:schemeClr val="bg1"/>
                </a:solidFill>
              </a:rPr>
              <a:t>function definition</a:t>
            </a:r>
            <a:r>
              <a:rPr lang="en-IE" sz="2800" dirty="0" smtClean="0">
                <a:solidFill>
                  <a:schemeClr val="bg1"/>
                </a:solidFill>
              </a:rPr>
              <a:t>.</a:t>
            </a:r>
            <a:endParaRPr lang="en-IE" sz="2800" dirty="0">
              <a:solidFill>
                <a:schemeClr val="bg1"/>
              </a:solidFill>
            </a:endParaRPr>
          </a:p>
        </p:txBody>
      </p:sp>
    </p:spTree>
    <p:extLst>
      <p:ext uri="{BB962C8B-B14F-4D97-AF65-F5344CB8AC3E}">
        <p14:creationId xmlns:p14="http://schemas.microsoft.com/office/powerpoint/2010/main" val="402436813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2</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US" sz="3200" dirty="0" smtClean="0">
                <a:solidFill>
                  <a:schemeClr val="bg1"/>
                </a:solidFill>
              </a:rPr>
              <a:t>#include &lt;</a:t>
            </a:r>
            <a:r>
              <a:rPr lang="en-US" sz="3200" dirty="0" err="1" smtClean="0">
                <a:solidFill>
                  <a:schemeClr val="bg1"/>
                </a:solidFill>
              </a:rPr>
              <a:t>stdio.h</a:t>
            </a:r>
            <a:r>
              <a:rPr lang="en-US" sz="3200" dirty="0" smtClean="0">
                <a:solidFill>
                  <a:schemeClr val="bg1"/>
                </a:solidFill>
              </a:rPr>
              <a:t>&gt;</a:t>
            </a:r>
          </a:p>
          <a:p>
            <a:pPr marL="342900" lvl="0" indent="-342900">
              <a:spcBef>
                <a:spcPct val="20000"/>
              </a:spcBef>
            </a:pPr>
            <a:r>
              <a:rPr lang="en-US" sz="3200" dirty="0" smtClean="0">
                <a:solidFill>
                  <a:schemeClr val="bg1"/>
                </a:solidFill>
              </a:rPr>
              <a:t>#include &lt;</a:t>
            </a:r>
            <a:r>
              <a:rPr lang="en-US" sz="3200" dirty="0" err="1" smtClean="0">
                <a:solidFill>
                  <a:schemeClr val="bg1"/>
                </a:solidFill>
              </a:rPr>
              <a:t>stdlib.h</a:t>
            </a:r>
            <a:r>
              <a:rPr lang="en-US" sz="3200" dirty="0" smtClean="0">
                <a:solidFill>
                  <a:schemeClr val="bg1"/>
                </a:solidFill>
              </a:rPr>
              <a:t>&gt;</a:t>
            </a:r>
          </a:p>
          <a:p>
            <a:pPr marL="342900" lvl="0" indent="-342900">
              <a:spcBef>
                <a:spcPct val="20000"/>
              </a:spcBef>
            </a:pPr>
            <a:endParaRPr lang="en-US" sz="3200" dirty="0" smtClean="0">
              <a:solidFill>
                <a:schemeClr val="bg1"/>
              </a:solidFill>
            </a:endParaRPr>
          </a:p>
          <a:p>
            <a:pPr marL="342900" lvl="0" indent="-342900">
              <a:spcBef>
                <a:spcPct val="20000"/>
              </a:spcBef>
            </a:pPr>
            <a:r>
              <a:rPr lang="en-US" sz="3200" dirty="0" err="1" smtClean="0">
                <a:solidFill>
                  <a:schemeClr val="bg1"/>
                </a:solidFill>
              </a:rPr>
              <a:t>int</a:t>
            </a:r>
            <a:r>
              <a:rPr lang="en-US" sz="3200" dirty="0" smtClean="0">
                <a:solidFill>
                  <a:schemeClr val="bg1"/>
                </a:solidFill>
              </a:rPr>
              <a:t> add(</a:t>
            </a:r>
            <a:r>
              <a:rPr lang="en-US" sz="3200" dirty="0" err="1" smtClean="0">
                <a:solidFill>
                  <a:schemeClr val="bg1"/>
                </a:solidFill>
              </a:rPr>
              <a:t>int</a:t>
            </a:r>
            <a:r>
              <a:rPr lang="en-US" sz="3200" dirty="0" smtClean="0">
                <a:solidFill>
                  <a:schemeClr val="bg1"/>
                </a:solidFill>
              </a:rPr>
              <a:t> x, </a:t>
            </a:r>
            <a:r>
              <a:rPr lang="en-US" sz="3200" dirty="0" err="1" smtClean="0">
                <a:solidFill>
                  <a:schemeClr val="bg1"/>
                </a:solidFill>
              </a:rPr>
              <a:t>int</a:t>
            </a:r>
            <a:r>
              <a:rPr lang="en-US" sz="3200" dirty="0" smtClean="0">
                <a:solidFill>
                  <a:schemeClr val="bg1"/>
                </a:solidFill>
              </a:rPr>
              <a:t> y) {</a:t>
            </a:r>
          </a:p>
          <a:p>
            <a:pPr marL="342900" lvl="0" indent="-342900">
              <a:spcBef>
                <a:spcPct val="20000"/>
              </a:spcBef>
            </a:pPr>
            <a:r>
              <a:rPr lang="en-US" sz="3200" dirty="0" smtClean="0">
                <a:solidFill>
                  <a:schemeClr val="bg1"/>
                </a:solidFill>
              </a:rPr>
              <a:t>    return x + y;</a:t>
            </a:r>
          </a:p>
          <a:p>
            <a:pPr marL="342900" lvl="0" indent="-342900">
              <a:spcBef>
                <a:spcPct val="20000"/>
              </a:spcBef>
            </a:pPr>
            <a:r>
              <a:rPr lang="en-US" sz="3200" dirty="0" smtClean="0">
                <a:solidFill>
                  <a:schemeClr val="bg1"/>
                </a:solidFill>
              </a:rPr>
              <a:t>}</a:t>
            </a:r>
          </a:p>
          <a:p>
            <a:pPr marL="342900" lvl="0" indent="-342900">
              <a:spcBef>
                <a:spcPct val="20000"/>
              </a:spcBef>
            </a:pPr>
            <a:endParaRPr lang="en-US" sz="3200" dirty="0" smtClean="0">
              <a:solidFill>
                <a:schemeClr val="bg1"/>
              </a:solidFill>
            </a:endParaRPr>
          </a:p>
          <a:p>
            <a:pPr marL="342900" lvl="0" indent="-342900">
              <a:spcBef>
                <a:spcPct val="20000"/>
              </a:spcBef>
            </a:pPr>
            <a:r>
              <a:rPr lang="en-US" sz="3200" dirty="0" err="1" smtClean="0">
                <a:solidFill>
                  <a:schemeClr val="bg1"/>
                </a:solidFill>
              </a:rPr>
              <a:t>int</a:t>
            </a:r>
            <a:r>
              <a:rPr lang="en-US" sz="3200" dirty="0" smtClean="0">
                <a:solidFill>
                  <a:schemeClr val="bg1"/>
                </a:solidFill>
              </a:rPr>
              <a:t> main() {</a:t>
            </a:r>
          </a:p>
          <a:p>
            <a:pPr marL="342900" lvl="0" indent="-342900">
              <a:spcBef>
                <a:spcPct val="20000"/>
              </a:spcBef>
            </a:pPr>
            <a:r>
              <a:rPr lang="en-US" sz="3200" dirty="0" smtClean="0">
                <a:solidFill>
                  <a:schemeClr val="bg1"/>
                </a:solidFill>
              </a:rPr>
              <a:t>    </a:t>
            </a:r>
            <a:r>
              <a:rPr lang="en-US" sz="3200" dirty="0" err="1" smtClean="0">
                <a:solidFill>
                  <a:schemeClr val="bg1"/>
                </a:solidFill>
              </a:rPr>
              <a:t>int</a:t>
            </a:r>
            <a:r>
              <a:rPr lang="en-US" sz="3200" dirty="0" smtClean="0">
                <a:solidFill>
                  <a:schemeClr val="bg1"/>
                </a:solidFill>
              </a:rPr>
              <a:t> a = 2;</a:t>
            </a:r>
          </a:p>
          <a:p>
            <a:pPr marL="342900" lvl="0" indent="-342900">
              <a:spcBef>
                <a:spcPct val="20000"/>
              </a:spcBef>
            </a:pPr>
            <a:r>
              <a:rPr lang="en-US" sz="3200" dirty="0" smtClean="0">
                <a:solidFill>
                  <a:schemeClr val="bg1"/>
                </a:solidFill>
              </a:rPr>
              <a:t>    </a:t>
            </a:r>
            <a:r>
              <a:rPr lang="en-US" sz="3200" dirty="0" err="1" smtClean="0">
                <a:solidFill>
                  <a:schemeClr val="bg1"/>
                </a:solidFill>
              </a:rPr>
              <a:t>int</a:t>
            </a:r>
            <a:r>
              <a:rPr lang="en-US" sz="3200" dirty="0" smtClean="0">
                <a:solidFill>
                  <a:schemeClr val="bg1"/>
                </a:solidFill>
              </a:rPr>
              <a:t> b = 3;</a:t>
            </a:r>
          </a:p>
          <a:p>
            <a:pPr marL="342900" lvl="0" indent="-342900">
              <a:spcBef>
                <a:spcPct val="20000"/>
              </a:spcBef>
            </a:pPr>
            <a:r>
              <a:rPr lang="en-US" sz="3200" dirty="0" smtClean="0">
                <a:solidFill>
                  <a:schemeClr val="bg1"/>
                </a:solidFill>
              </a:rPr>
              <a:t>    </a:t>
            </a:r>
            <a:r>
              <a:rPr lang="en-US" sz="3200" dirty="0" err="1" smtClean="0">
                <a:solidFill>
                  <a:schemeClr val="bg1"/>
                </a:solidFill>
              </a:rPr>
              <a:t>int</a:t>
            </a:r>
            <a:r>
              <a:rPr lang="en-US" sz="3200" dirty="0" smtClean="0">
                <a:solidFill>
                  <a:schemeClr val="bg1"/>
                </a:solidFill>
              </a:rPr>
              <a:t> sum = add(a, b);</a:t>
            </a:r>
          </a:p>
          <a:p>
            <a:pPr marL="342900" lvl="0" indent="-342900">
              <a:spcBef>
                <a:spcPct val="20000"/>
              </a:spcBef>
            </a:pPr>
            <a:r>
              <a:rPr lang="en-US" sz="3200" dirty="0" smtClean="0">
                <a:solidFill>
                  <a:schemeClr val="bg1"/>
                </a:solidFill>
              </a:rPr>
              <a:t>    </a:t>
            </a:r>
            <a:r>
              <a:rPr lang="en-US" sz="3200" dirty="0" err="1" smtClean="0">
                <a:solidFill>
                  <a:schemeClr val="bg1"/>
                </a:solidFill>
              </a:rPr>
              <a:t>printf</a:t>
            </a:r>
            <a:r>
              <a:rPr lang="en-US" sz="3200" dirty="0" smtClean="0">
                <a:solidFill>
                  <a:schemeClr val="bg1"/>
                </a:solidFill>
              </a:rPr>
              <a:t>("The sum of %d and %d is %d", a, b, sum);</a:t>
            </a:r>
          </a:p>
          <a:p>
            <a:pPr marL="342900" lvl="0" indent="-342900">
              <a:spcBef>
                <a:spcPct val="20000"/>
              </a:spcBef>
            </a:pPr>
            <a:r>
              <a:rPr lang="en-US" sz="3200" dirty="0" smtClean="0">
                <a:solidFill>
                  <a:schemeClr val="bg1"/>
                </a:solidFill>
              </a:rPr>
              <a:t>    return 0;</a:t>
            </a:r>
          </a:p>
          <a:p>
            <a:pPr marL="342900" lvl="0" indent="-342900">
              <a:spcBef>
                <a:spcPct val="20000"/>
              </a:spcBef>
            </a:pPr>
            <a:r>
              <a:rPr lang="en-US" sz="3200" dirty="0" smtClean="0">
                <a:solidFill>
                  <a:schemeClr val="bg1"/>
                </a:solidFill>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Exercises</a:t>
            </a:r>
            <a:endParaRPr lang="en-US" dirty="0">
              <a:solidFill>
                <a:schemeClr val="bg1"/>
              </a:solidFill>
            </a:endParaRPr>
          </a:p>
        </p:txBody>
      </p:sp>
      <p:sp>
        <p:nvSpPr>
          <p:cNvPr id="3" name="Content Placeholder 2"/>
          <p:cNvSpPr>
            <a:spLocks noGrp="1"/>
          </p:cNvSpPr>
          <p:nvPr>
            <p:ph idx="1"/>
          </p:nvPr>
        </p:nvSpPr>
        <p:spPr>
          <a:xfrm>
            <a:off x="457200" y="1600200"/>
            <a:ext cx="8229600" cy="4781128"/>
          </a:xfrm>
        </p:spPr>
        <p:txBody>
          <a:bodyPr>
            <a:normAutofit/>
          </a:bodyPr>
          <a:lstStyle/>
          <a:p>
            <a:r>
              <a:rPr lang="en-IE" dirty="0" smtClean="0">
                <a:solidFill>
                  <a:schemeClr val="bg1"/>
                </a:solidFill>
              </a:rPr>
              <a:t>find/replace</a:t>
            </a:r>
          </a:p>
          <a:p>
            <a:r>
              <a:rPr lang="en-IE" dirty="0" smtClean="0">
                <a:solidFill>
                  <a:schemeClr val="bg1"/>
                </a:solidFill>
              </a:rPr>
              <a:t>block copy</a:t>
            </a:r>
          </a:p>
          <a:p>
            <a:r>
              <a:rPr lang="en-IE" dirty="0" smtClean="0">
                <a:solidFill>
                  <a:schemeClr val="bg1"/>
                </a:solidFill>
              </a:rPr>
              <a:t>block paste</a:t>
            </a:r>
          </a:p>
          <a:p>
            <a:r>
              <a:rPr lang="en-IE" dirty="0" smtClean="0">
                <a:solidFill>
                  <a:schemeClr val="bg1"/>
                </a:solidFill>
              </a:rPr>
              <a:t>block delete</a:t>
            </a:r>
          </a:p>
          <a:p>
            <a:r>
              <a:rPr lang="en-IE" dirty="0" smtClean="0">
                <a:solidFill>
                  <a:schemeClr val="bg1"/>
                </a:solidFill>
              </a:rPr>
              <a:t>document your program</a:t>
            </a:r>
          </a:p>
          <a:p>
            <a:pPr lvl="1"/>
            <a:r>
              <a:rPr lang="en-IE" dirty="0" smtClean="0">
                <a:solidFill>
                  <a:schemeClr val="bg1"/>
                </a:solidFill>
              </a:rPr>
              <a:t> usually the “what” and “why” and not the “how”</a:t>
            </a:r>
          </a:p>
          <a:p>
            <a:pPr lvl="1"/>
            <a:r>
              <a:rPr lang="en-IE" dirty="0" smtClean="0">
                <a:solidFill>
                  <a:schemeClr val="bg1"/>
                </a:solidFill>
              </a:rPr>
              <a:t>“how” is fine for beginners</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argument order matters</a:t>
            </a:r>
            <a:endParaRPr lang="en-US" dirty="0">
              <a:solidFill>
                <a:schemeClr val="bg1"/>
              </a:solidFill>
            </a:endParaRPr>
          </a:p>
        </p:txBody>
      </p:sp>
      <p:sp>
        <p:nvSpPr>
          <p:cNvPr id="5" name="Content Placeholder 2"/>
          <p:cNvSpPr txBox="1">
            <a:spLocks/>
          </p:cNvSpPr>
          <p:nvPr/>
        </p:nvSpPr>
        <p:spPr>
          <a:xfrm>
            <a:off x="539552" y="1340768"/>
            <a:ext cx="8229600" cy="4824536"/>
          </a:xfrm>
          <a:prstGeom prst="rect">
            <a:avLst/>
          </a:prstGeom>
        </p:spPr>
        <p:txBody>
          <a:bodyPr vert="horz" lIns="91440" tIns="45720" rIns="91440" bIns="45720" rtlCol="0">
            <a:normAutofit fontScale="70000" lnSpcReduction="20000"/>
          </a:bodyPr>
          <a:lstStyle/>
          <a:p>
            <a:pPr marL="342900" lvl="0" indent="-342900">
              <a:spcBef>
                <a:spcPct val="20000"/>
              </a:spcBef>
            </a:pPr>
            <a:r>
              <a:rPr lang="en-US" sz="3200" dirty="0" smtClean="0">
                <a:solidFill>
                  <a:schemeClr val="bg1"/>
                </a:solidFill>
              </a:rPr>
              <a:t>#include &lt;</a:t>
            </a:r>
            <a:r>
              <a:rPr lang="en-US" sz="3200" dirty="0" err="1" smtClean="0">
                <a:solidFill>
                  <a:schemeClr val="bg1"/>
                </a:solidFill>
              </a:rPr>
              <a:t>stdio.h</a:t>
            </a:r>
            <a:r>
              <a:rPr lang="en-US" sz="3200" dirty="0" smtClean="0">
                <a:solidFill>
                  <a:schemeClr val="bg1"/>
                </a:solidFill>
              </a:rPr>
              <a:t>&gt;</a:t>
            </a:r>
          </a:p>
          <a:p>
            <a:pPr marL="342900" lvl="0" indent="-342900">
              <a:spcBef>
                <a:spcPct val="20000"/>
              </a:spcBef>
            </a:pPr>
            <a:r>
              <a:rPr lang="en-US" sz="3200" dirty="0" smtClean="0">
                <a:solidFill>
                  <a:schemeClr val="bg1"/>
                </a:solidFill>
              </a:rPr>
              <a:t>#include &lt;</a:t>
            </a:r>
            <a:r>
              <a:rPr lang="en-US" sz="3200" dirty="0" err="1" smtClean="0">
                <a:solidFill>
                  <a:schemeClr val="bg1"/>
                </a:solidFill>
              </a:rPr>
              <a:t>stdlib.h</a:t>
            </a:r>
            <a:r>
              <a:rPr lang="en-US" sz="3200" dirty="0" smtClean="0">
                <a:solidFill>
                  <a:schemeClr val="bg1"/>
                </a:solidFill>
              </a:rPr>
              <a:t>&gt;</a:t>
            </a:r>
          </a:p>
          <a:p>
            <a:pPr marL="342900" lvl="0" indent="-342900">
              <a:spcBef>
                <a:spcPct val="20000"/>
              </a:spcBef>
            </a:pPr>
            <a:endParaRPr lang="en-US" sz="3200" dirty="0" smtClean="0">
              <a:solidFill>
                <a:schemeClr val="bg1"/>
              </a:solidFill>
            </a:endParaRPr>
          </a:p>
          <a:p>
            <a:pPr marL="342900" lvl="0" indent="-342900">
              <a:spcBef>
                <a:spcPct val="20000"/>
              </a:spcBef>
            </a:pPr>
            <a:r>
              <a:rPr lang="en-US" sz="3200" dirty="0" err="1" smtClean="0">
                <a:solidFill>
                  <a:schemeClr val="bg1"/>
                </a:solidFill>
              </a:rPr>
              <a:t>int</a:t>
            </a:r>
            <a:r>
              <a:rPr lang="en-US" sz="3200" dirty="0" smtClean="0">
                <a:solidFill>
                  <a:schemeClr val="bg1"/>
                </a:solidFill>
              </a:rPr>
              <a:t> subtract(</a:t>
            </a:r>
            <a:r>
              <a:rPr lang="en-US" sz="3200" dirty="0" err="1" smtClean="0">
                <a:solidFill>
                  <a:schemeClr val="bg1"/>
                </a:solidFill>
              </a:rPr>
              <a:t>int</a:t>
            </a:r>
            <a:r>
              <a:rPr lang="en-US" sz="3200" dirty="0" smtClean="0">
                <a:solidFill>
                  <a:schemeClr val="bg1"/>
                </a:solidFill>
              </a:rPr>
              <a:t> x, </a:t>
            </a:r>
            <a:r>
              <a:rPr lang="en-US" sz="3200" dirty="0" err="1" smtClean="0">
                <a:solidFill>
                  <a:schemeClr val="bg1"/>
                </a:solidFill>
              </a:rPr>
              <a:t>int</a:t>
            </a:r>
            <a:r>
              <a:rPr lang="en-US" sz="3200" dirty="0" smtClean="0">
                <a:solidFill>
                  <a:schemeClr val="bg1"/>
                </a:solidFill>
              </a:rPr>
              <a:t> y) {</a:t>
            </a:r>
          </a:p>
          <a:p>
            <a:pPr marL="342900" lvl="0" indent="-342900">
              <a:spcBef>
                <a:spcPct val="20000"/>
              </a:spcBef>
            </a:pPr>
            <a:r>
              <a:rPr lang="en-US" sz="3200" dirty="0" smtClean="0">
                <a:solidFill>
                  <a:schemeClr val="bg1"/>
                </a:solidFill>
              </a:rPr>
              <a:t>    return x - y;</a:t>
            </a:r>
          </a:p>
          <a:p>
            <a:pPr marL="342900" lvl="0" indent="-342900">
              <a:spcBef>
                <a:spcPct val="20000"/>
              </a:spcBef>
            </a:pPr>
            <a:r>
              <a:rPr lang="en-US" sz="3200" dirty="0" smtClean="0">
                <a:solidFill>
                  <a:schemeClr val="bg1"/>
                </a:solidFill>
              </a:rPr>
              <a:t>}</a:t>
            </a:r>
          </a:p>
          <a:p>
            <a:pPr marL="342900" lvl="0" indent="-342900">
              <a:spcBef>
                <a:spcPct val="20000"/>
              </a:spcBef>
            </a:pPr>
            <a:endParaRPr lang="en-US" sz="3200" dirty="0" smtClean="0">
              <a:solidFill>
                <a:schemeClr val="bg1"/>
              </a:solidFill>
            </a:endParaRPr>
          </a:p>
          <a:p>
            <a:pPr marL="342900" lvl="0" indent="-342900">
              <a:spcBef>
                <a:spcPct val="20000"/>
              </a:spcBef>
            </a:pPr>
            <a:r>
              <a:rPr lang="en-US" sz="3200" dirty="0" err="1" smtClean="0">
                <a:solidFill>
                  <a:schemeClr val="bg1"/>
                </a:solidFill>
              </a:rPr>
              <a:t>int</a:t>
            </a:r>
            <a:r>
              <a:rPr lang="en-US" sz="3200" dirty="0" smtClean="0">
                <a:solidFill>
                  <a:schemeClr val="bg1"/>
                </a:solidFill>
              </a:rPr>
              <a:t> main() {</a:t>
            </a:r>
          </a:p>
          <a:p>
            <a:pPr marL="342900" lvl="0" indent="-342900">
              <a:spcBef>
                <a:spcPct val="20000"/>
              </a:spcBef>
            </a:pPr>
            <a:r>
              <a:rPr lang="en-US" sz="3200" dirty="0" smtClean="0">
                <a:solidFill>
                  <a:schemeClr val="bg1"/>
                </a:solidFill>
              </a:rPr>
              <a:t>    </a:t>
            </a:r>
            <a:r>
              <a:rPr lang="en-US" sz="3200" dirty="0" err="1" smtClean="0">
                <a:solidFill>
                  <a:schemeClr val="bg1"/>
                </a:solidFill>
              </a:rPr>
              <a:t>int</a:t>
            </a:r>
            <a:r>
              <a:rPr lang="en-US" sz="3200" dirty="0" smtClean="0">
                <a:solidFill>
                  <a:schemeClr val="bg1"/>
                </a:solidFill>
              </a:rPr>
              <a:t> a = 5;</a:t>
            </a:r>
          </a:p>
          <a:p>
            <a:pPr marL="342900" lvl="0" indent="-342900">
              <a:spcBef>
                <a:spcPct val="20000"/>
              </a:spcBef>
            </a:pPr>
            <a:r>
              <a:rPr lang="en-US" sz="3200" dirty="0" smtClean="0">
                <a:solidFill>
                  <a:schemeClr val="bg1"/>
                </a:solidFill>
              </a:rPr>
              <a:t>    </a:t>
            </a:r>
            <a:r>
              <a:rPr lang="en-US" sz="3200" dirty="0" err="1" smtClean="0">
                <a:solidFill>
                  <a:schemeClr val="bg1"/>
                </a:solidFill>
              </a:rPr>
              <a:t>int</a:t>
            </a:r>
            <a:r>
              <a:rPr lang="en-US" sz="3200" dirty="0" smtClean="0">
                <a:solidFill>
                  <a:schemeClr val="bg1"/>
                </a:solidFill>
              </a:rPr>
              <a:t> b = 3;</a:t>
            </a:r>
          </a:p>
          <a:p>
            <a:pPr marL="342900" lvl="0" indent="-342900">
              <a:spcBef>
                <a:spcPct val="20000"/>
              </a:spcBef>
            </a:pPr>
            <a:r>
              <a:rPr lang="en-US" sz="3200" dirty="0" smtClean="0">
                <a:solidFill>
                  <a:schemeClr val="bg1"/>
                </a:solidFill>
              </a:rPr>
              <a:t>    </a:t>
            </a:r>
            <a:r>
              <a:rPr lang="en-US" sz="3200" dirty="0" err="1" smtClean="0">
                <a:solidFill>
                  <a:schemeClr val="bg1"/>
                </a:solidFill>
              </a:rPr>
              <a:t>int</a:t>
            </a:r>
            <a:r>
              <a:rPr lang="en-US" sz="3200" dirty="0" smtClean="0">
                <a:solidFill>
                  <a:schemeClr val="bg1"/>
                </a:solidFill>
              </a:rPr>
              <a:t> result = subtract(a, b); // subtract(b, a) would give -2</a:t>
            </a:r>
          </a:p>
          <a:p>
            <a:pPr marL="342900" lvl="0" indent="-342900">
              <a:spcBef>
                <a:spcPct val="20000"/>
              </a:spcBef>
            </a:pPr>
            <a:r>
              <a:rPr lang="en-US" sz="3200" dirty="0" smtClean="0">
                <a:solidFill>
                  <a:schemeClr val="bg1"/>
                </a:solidFill>
              </a:rPr>
              <a:t>    </a:t>
            </a:r>
            <a:r>
              <a:rPr lang="en-US" sz="3200" dirty="0" err="1" smtClean="0">
                <a:solidFill>
                  <a:schemeClr val="bg1"/>
                </a:solidFill>
              </a:rPr>
              <a:t>printf</a:t>
            </a:r>
            <a:r>
              <a:rPr lang="en-US" sz="3200" dirty="0" smtClean="0">
                <a:solidFill>
                  <a:schemeClr val="bg1"/>
                </a:solidFill>
              </a:rPr>
              <a:t>("The result of %d minus %d is %d", a, b, result);</a:t>
            </a:r>
          </a:p>
          <a:p>
            <a:pPr marL="342900" lvl="0" indent="-342900">
              <a:spcBef>
                <a:spcPct val="20000"/>
              </a:spcBef>
            </a:pPr>
            <a:r>
              <a:rPr lang="en-US" sz="3200" dirty="0" smtClean="0">
                <a:solidFill>
                  <a:schemeClr val="bg1"/>
                </a:solidFill>
              </a:rPr>
              <a:t>    return 0;</a:t>
            </a:r>
          </a:p>
          <a:p>
            <a:pPr marL="342900" lvl="0" indent="-342900">
              <a:spcBef>
                <a:spcPct val="20000"/>
              </a:spcBef>
            </a:pPr>
            <a:r>
              <a:rPr lang="en-US" sz="3200" dirty="0" smtClean="0">
                <a:solidFill>
                  <a:schemeClr val="bg1"/>
                </a:solidFill>
              </a:rPr>
              <a:t>}</a:t>
            </a:r>
          </a:p>
        </p:txBody>
      </p:sp>
    </p:spTree>
    <p:extLst>
      <p:ext uri="{BB962C8B-B14F-4D97-AF65-F5344CB8AC3E}">
        <p14:creationId xmlns:p14="http://schemas.microsoft.com/office/powerpoint/2010/main" val="112177888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example 3</a:t>
            </a:r>
            <a:endParaRPr lang="en-US" dirty="0">
              <a:solidFill>
                <a:schemeClr val="bg1"/>
              </a:solidFill>
            </a:endParaRPr>
          </a:p>
        </p:txBody>
      </p:sp>
      <p:sp>
        <p:nvSpPr>
          <p:cNvPr id="5" name="Content Placeholder 2"/>
          <p:cNvSpPr txBox="1">
            <a:spLocks/>
          </p:cNvSpPr>
          <p:nvPr/>
        </p:nvSpPr>
        <p:spPr>
          <a:xfrm>
            <a:off x="539552" y="908720"/>
            <a:ext cx="8229600" cy="5949280"/>
          </a:xfrm>
          <a:prstGeom prst="rect">
            <a:avLst/>
          </a:prstGeom>
        </p:spPr>
        <p:txBody>
          <a:bodyPr vert="horz" lIns="91440" tIns="45720" rIns="91440" bIns="45720" rtlCol="0">
            <a:normAutofit fontScale="47500" lnSpcReduction="20000"/>
          </a:bodyPr>
          <a:lstStyle/>
          <a:p>
            <a:pPr marL="342900" lvl="0" indent="-342900">
              <a:spcBef>
                <a:spcPct val="20000"/>
              </a:spcBef>
            </a:pPr>
            <a:r>
              <a:rPr lang="en-US" sz="3200" dirty="0" smtClean="0">
                <a:solidFill>
                  <a:schemeClr val="bg1"/>
                </a:solidFill>
              </a:rPr>
              <a:t>#include &lt;</a:t>
            </a:r>
            <a:r>
              <a:rPr lang="en-US" sz="3200" dirty="0" err="1" smtClean="0">
                <a:solidFill>
                  <a:schemeClr val="bg1"/>
                </a:solidFill>
              </a:rPr>
              <a:t>stdio.h</a:t>
            </a:r>
            <a:r>
              <a:rPr lang="en-US" sz="3200" dirty="0" smtClean="0">
                <a:solidFill>
                  <a:schemeClr val="bg1"/>
                </a:solidFill>
              </a:rPr>
              <a:t>&gt;</a:t>
            </a:r>
          </a:p>
          <a:p>
            <a:pPr marL="342900" lvl="0" indent="-342900">
              <a:spcBef>
                <a:spcPct val="20000"/>
              </a:spcBef>
            </a:pPr>
            <a:r>
              <a:rPr lang="en-US" sz="3200" dirty="0" smtClean="0">
                <a:solidFill>
                  <a:schemeClr val="bg1"/>
                </a:solidFill>
              </a:rPr>
              <a:t>#include &lt;</a:t>
            </a:r>
            <a:r>
              <a:rPr lang="en-US" sz="3200" dirty="0" err="1" smtClean="0">
                <a:solidFill>
                  <a:schemeClr val="bg1"/>
                </a:solidFill>
              </a:rPr>
              <a:t>stdlib.h</a:t>
            </a:r>
            <a:r>
              <a:rPr lang="en-US" sz="3200" dirty="0" smtClean="0">
                <a:solidFill>
                  <a:schemeClr val="bg1"/>
                </a:solidFill>
              </a:rPr>
              <a:t>&gt;</a:t>
            </a:r>
          </a:p>
          <a:p>
            <a:pPr marL="342900" lvl="0" indent="-342900">
              <a:spcBef>
                <a:spcPct val="20000"/>
              </a:spcBef>
            </a:pPr>
            <a:r>
              <a:rPr lang="en-US" sz="3200" dirty="0" smtClean="0">
                <a:solidFill>
                  <a:schemeClr val="bg1"/>
                </a:solidFill>
              </a:rPr>
              <a:t>#include &lt;</a:t>
            </a:r>
            <a:r>
              <a:rPr lang="en-US" sz="3200" dirty="0" err="1" smtClean="0">
                <a:solidFill>
                  <a:schemeClr val="bg1"/>
                </a:solidFill>
              </a:rPr>
              <a:t>stdbool.h</a:t>
            </a:r>
            <a:r>
              <a:rPr lang="en-US" sz="3200" dirty="0" smtClean="0">
                <a:solidFill>
                  <a:schemeClr val="bg1"/>
                </a:solidFill>
              </a:rPr>
              <a:t>&gt;</a:t>
            </a:r>
          </a:p>
          <a:p>
            <a:pPr marL="342900" lvl="0" indent="-342900">
              <a:spcBef>
                <a:spcPct val="20000"/>
              </a:spcBef>
            </a:pPr>
            <a:endParaRPr lang="en-US" sz="3200" dirty="0" smtClean="0">
              <a:solidFill>
                <a:schemeClr val="bg1"/>
              </a:solidFill>
            </a:endParaRPr>
          </a:p>
          <a:p>
            <a:pPr marL="342900" lvl="0" indent="-342900">
              <a:spcBef>
                <a:spcPct val="20000"/>
              </a:spcBef>
            </a:pPr>
            <a:r>
              <a:rPr lang="en-US" sz="3200" dirty="0" err="1" smtClean="0">
                <a:solidFill>
                  <a:schemeClr val="bg1"/>
                </a:solidFill>
              </a:rPr>
              <a:t>bool</a:t>
            </a:r>
            <a:r>
              <a:rPr lang="en-US" sz="3200" dirty="0" smtClean="0">
                <a:solidFill>
                  <a:schemeClr val="bg1"/>
                </a:solidFill>
              </a:rPr>
              <a:t> </a:t>
            </a:r>
            <a:r>
              <a:rPr lang="en-US" sz="3200" dirty="0" err="1" smtClean="0">
                <a:solidFill>
                  <a:schemeClr val="bg1"/>
                </a:solidFill>
              </a:rPr>
              <a:t>is_even</a:t>
            </a:r>
            <a:r>
              <a:rPr lang="en-US" sz="3200" dirty="0" smtClean="0">
                <a:solidFill>
                  <a:schemeClr val="bg1"/>
                </a:solidFill>
              </a:rPr>
              <a:t>(</a:t>
            </a:r>
            <a:r>
              <a:rPr lang="en-US" sz="3200" dirty="0" err="1" smtClean="0">
                <a:solidFill>
                  <a:schemeClr val="bg1"/>
                </a:solidFill>
              </a:rPr>
              <a:t>int</a:t>
            </a:r>
            <a:r>
              <a:rPr lang="en-US" sz="3200" dirty="0" smtClean="0">
                <a:solidFill>
                  <a:schemeClr val="bg1"/>
                </a:solidFill>
              </a:rPr>
              <a:t> x) {</a:t>
            </a:r>
          </a:p>
          <a:p>
            <a:pPr marL="342900" lvl="0" indent="-342900">
              <a:spcBef>
                <a:spcPct val="20000"/>
              </a:spcBef>
            </a:pPr>
            <a:r>
              <a:rPr lang="en-US" sz="3200" dirty="0" smtClean="0">
                <a:solidFill>
                  <a:schemeClr val="bg1"/>
                </a:solidFill>
              </a:rPr>
              <a:t>    if (x % 2 == 0) {</a:t>
            </a:r>
          </a:p>
          <a:p>
            <a:pPr marL="342900" lvl="0" indent="-342900">
              <a:spcBef>
                <a:spcPct val="20000"/>
              </a:spcBef>
            </a:pPr>
            <a:r>
              <a:rPr lang="en-US" sz="3200" dirty="0" smtClean="0">
                <a:solidFill>
                  <a:schemeClr val="bg1"/>
                </a:solidFill>
              </a:rPr>
              <a:t>        return true;</a:t>
            </a:r>
          </a:p>
          <a:p>
            <a:pPr marL="342900" lvl="0" indent="-342900">
              <a:spcBef>
                <a:spcPct val="20000"/>
              </a:spcBef>
            </a:pPr>
            <a:r>
              <a:rPr lang="en-US" sz="3200" dirty="0" smtClean="0">
                <a:solidFill>
                  <a:schemeClr val="bg1"/>
                </a:solidFill>
              </a:rPr>
              <a:t>    } else {</a:t>
            </a:r>
          </a:p>
          <a:p>
            <a:pPr marL="342900" lvl="0" indent="-342900">
              <a:spcBef>
                <a:spcPct val="20000"/>
              </a:spcBef>
            </a:pPr>
            <a:r>
              <a:rPr lang="en-US" sz="3200" dirty="0" smtClean="0">
                <a:solidFill>
                  <a:schemeClr val="bg1"/>
                </a:solidFill>
              </a:rPr>
              <a:t>        return false;</a:t>
            </a:r>
          </a:p>
          <a:p>
            <a:pPr marL="342900" lvl="0" indent="-342900">
              <a:spcBef>
                <a:spcPct val="20000"/>
              </a:spcBef>
            </a:pPr>
            <a:r>
              <a:rPr lang="en-US" sz="3200" dirty="0" smtClean="0">
                <a:solidFill>
                  <a:schemeClr val="bg1"/>
                </a:solidFill>
              </a:rPr>
              <a:t>    }</a:t>
            </a:r>
          </a:p>
          <a:p>
            <a:pPr marL="342900" lvl="0" indent="-342900">
              <a:spcBef>
                <a:spcPct val="20000"/>
              </a:spcBef>
            </a:pPr>
            <a:r>
              <a:rPr lang="en-US" sz="3200" dirty="0" smtClean="0">
                <a:solidFill>
                  <a:schemeClr val="bg1"/>
                </a:solidFill>
              </a:rPr>
              <a:t>}</a:t>
            </a:r>
          </a:p>
          <a:p>
            <a:pPr marL="342900" lvl="0" indent="-342900">
              <a:spcBef>
                <a:spcPct val="20000"/>
              </a:spcBef>
            </a:pPr>
            <a:endParaRPr lang="en-US" sz="3200" dirty="0" smtClean="0">
              <a:solidFill>
                <a:schemeClr val="bg1"/>
              </a:solidFill>
            </a:endParaRPr>
          </a:p>
          <a:p>
            <a:pPr marL="342900" lvl="0" indent="-342900">
              <a:spcBef>
                <a:spcPct val="20000"/>
              </a:spcBef>
            </a:pPr>
            <a:r>
              <a:rPr lang="en-US" sz="3200" dirty="0" err="1" smtClean="0">
                <a:solidFill>
                  <a:schemeClr val="bg1"/>
                </a:solidFill>
              </a:rPr>
              <a:t>int</a:t>
            </a:r>
            <a:r>
              <a:rPr lang="en-US" sz="3200" dirty="0" smtClean="0">
                <a:solidFill>
                  <a:schemeClr val="bg1"/>
                </a:solidFill>
              </a:rPr>
              <a:t> main() {</a:t>
            </a:r>
          </a:p>
          <a:p>
            <a:pPr marL="342900" lvl="0" indent="-342900">
              <a:spcBef>
                <a:spcPct val="20000"/>
              </a:spcBef>
            </a:pPr>
            <a:r>
              <a:rPr lang="en-US" sz="3200" dirty="0" smtClean="0">
                <a:solidFill>
                  <a:schemeClr val="bg1"/>
                </a:solidFill>
              </a:rPr>
              <a:t>    </a:t>
            </a:r>
            <a:r>
              <a:rPr lang="en-US" sz="3200" dirty="0" err="1" smtClean="0">
                <a:solidFill>
                  <a:schemeClr val="bg1"/>
                </a:solidFill>
              </a:rPr>
              <a:t>int</a:t>
            </a:r>
            <a:r>
              <a:rPr lang="en-US" sz="3200" dirty="0" smtClean="0">
                <a:solidFill>
                  <a:schemeClr val="bg1"/>
                </a:solidFill>
              </a:rPr>
              <a:t> </a:t>
            </a:r>
            <a:r>
              <a:rPr lang="en-US" sz="3200" dirty="0" err="1" smtClean="0">
                <a:solidFill>
                  <a:schemeClr val="bg1"/>
                </a:solidFill>
              </a:rPr>
              <a:t>user_input</a:t>
            </a:r>
            <a:r>
              <a:rPr lang="en-US" sz="3200" dirty="0" smtClean="0">
                <a:solidFill>
                  <a:schemeClr val="bg1"/>
                </a:solidFill>
              </a:rPr>
              <a:t>;</a:t>
            </a:r>
          </a:p>
          <a:p>
            <a:pPr marL="342900" lvl="0" indent="-342900">
              <a:spcBef>
                <a:spcPct val="20000"/>
              </a:spcBef>
            </a:pPr>
            <a:r>
              <a:rPr lang="en-US" sz="3200" dirty="0" smtClean="0">
                <a:solidFill>
                  <a:schemeClr val="bg1"/>
                </a:solidFill>
              </a:rPr>
              <a:t>    </a:t>
            </a:r>
            <a:r>
              <a:rPr lang="en-US" sz="3200" dirty="0" err="1" smtClean="0">
                <a:solidFill>
                  <a:schemeClr val="bg1"/>
                </a:solidFill>
              </a:rPr>
              <a:t>printf</a:t>
            </a:r>
            <a:r>
              <a:rPr lang="en-US" sz="3200" dirty="0" smtClean="0">
                <a:solidFill>
                  <a:schemeClr val="bg1"/>
                </a:solidFill>
              </a:rPr>
              <a:t>("Enter an integer: ");</a:t>
            </a:r>
          </a:p>
          <a:p>
            <a:pPr marL="342900" lvl="0" indent="-342900">
              <a:spcBef>
                <a:spcPct val="20000"/>
              </a:spcBef>
            </a:pPr>
            <a:r>
              <a:rPr lang="en-US" sz="3200" dirty="0" smtClean="0">
                <a:solidFill>
                  <a:schemeClr val="bg1"/>
                </a:solidFill>
              </a:rPr>
              <a:t>    </a:t>
            </a:r>
            <a:r>
              <a:rPr lang="en-US" sz="3200" dirty="0" err="1" smtClean="0">
                <a:solidFill>
                  <a:schemeClr val="bg1"/>
                </a:solidFill>
              </a:rPr>
              <a:t>scanf</a:t>
            </a:r>
            <a:r>
              <a:rPr lang="en-US" sz="3200" dirty="0" smtClean="0">
                <a:solidFill>
                  <a:schemeClr val="bg1"/>
                </a:solidFill>
              </a:rPr>
              <a:t>("%d", &amp;</a:t>
            </a:r>
            <a:r>
              <a:rPr lang="en-US" sz="3200" dirty="0" err="1" smtClean="0">
                <a:solidFill>
                  <a:schemeClr val="bg1"/>
                </a:solidFill>
              </a:rPr>
              <a:t>user_input</a:t>
            </a:r>
            <a:r>
              <a:rPr lang="en-US" sz="3200" dirty="0" smtClean="0">
                <a:solidFill>
                  <a:schemeClr val="bg1"/>
                </a:solidFill>
              </a:rPr>
              <a:t>);</a:t>
            </a:r>
          </a:p>
          <a:p>
            <a:pPr marL="342900" lvl="0" indent="-342900">
              <a:spcBef>
                <a:spcPct val="20000"/>
              </a:spcBef>
            </a:pPr>
            <a:r>
              <a:rPr lang="en-US" sz="3200" dirty="0" smtClean="0">
                <a:solidFill>
                  <a:schemeClr val="bg1"/>
                </a:solidFill>
              </a:rPr>
              <a:t>    </a:t>
            </a:r>
            <a:r>
              <a:rPr lang="en-US" sz="3200" dirty="0" err="1" smtClean="0">
                <a:solidFill>
                  <a:schemeClr val="bg1"/>
                </a:solidFill>
              </a:rPr>
              <a:t>bool</a:t>
            </a:r>
            <a:r>
              <a:rPr lang="en-US" sz="3200" dirty="0" smtClean="0">
                <a:solidFill>
                  <a:schemeClr val="bg1"/>
                </a:solidFill>
              </a:rPr>
              <a:t> </a:t>
            </a:r>
            <a:r>
              <a:rPr lang="en-US" sz="3200" dirty="0" err="1" smtClean="0">
                <a:solidFill>
                  <a:schemeClr val="bg1"/>
                </a:solidFill>
              </a:rPr>
              <a:t>user_input_is_even</a:t>
            </a:r>
            <a:r>
              <a:rPr lang="en-US" sz="3200" dirty="0" smtClean="0">
                <a:solidFill>
                  <a:schemeClr val="bg1"/>
                </a:solidFill>
              </a:rPr>
              <a:t> = </a:t>
            </a:r>
            <a:r>
              <a:rPr lang="en-US" sz="3200" dirty="0" err="1" smtClean="0">
                <a:solidFill>
                  <a:schemeClr val="bg1"/>
                </a:solidFill>
              </a:rPr>
              <a:t>is_even</a:t>
            </a:r>
            <a:r>
              <a:rPr lang="en-US" sz="3200" dirty="0" smtClean="0">
                <a:solidFill>
                  <a:schemeClr val="bg1"/>
                </a:solidFill>
              </a:rPr>
              <a:t>(</a:t>
            </a:r>
            <a:r>
              <a:rPr lang="en-US" sz="3200" dirty="0" err="1" smtClean="0">
                <a:solidFill>
                  <a:schemeClr val="bg1"/>
                </a:solidFill>
              </a:rPr>
              <a:t>user_input</a:t>
            </a:r>
            <a:r>
              <a:rPr lang="en-US" sz="3200" dirty="0" smtClean="0">
                <a:solidFill>
                  <a:schemeClr val="bg1"/>
                </a:solidFill>
              </a:rPr>
              <a:t>);</a:t>
            </a:r>
          </a:p>
          <a:p>
            <a:pPr marL="342900" lvl="0" indent="-342900">
              <a:spcBef>
                <a:spcPct val="20000"/>
              </a:spcBef>
            </a:pPr>
            <a:r>
              <a:rPr lang="en-US" sz="3200" dirty="0" smtClean="0">
                <a:solidFill>
                  <a:schemeClr val="bg1"/>
                </a:solidFill>
              </a:rPr>
              <a:t>    if (</a:t>
            </a:r>
            <a:r>
              <a:rPr lang="en-US" sz="3200" dirty="0" err="1" smtClean="0">
                <a:solidFill>
                  <a:schemeClr val="bg1"/>
                </a:solidFill>
              </a:rPr>
              <a:t>user_input_is_even</a:t>
            </a:r>
            <a:r>
              <a:rPr lang="en-US" sz="3200" dirty="0" smtClean="0">
                <a:solidFill>
                  <a:schemeClr val="bg1"/>
                </a:solidFill>
              </a:rPr>
              <a:t> == true) {</a:t>
            </a:r>
          </a:p>
          <a:p>
            <a:pPr marL="342900" lvl="0" indent="-342900">
              <a:spcBef>
                <a:spcPct val="20000"/>
              </a:spcBef>
            </a:pPr>
            <a:r>
              <a:rPr lang="en-US" sz="3200" dirty="0" smtClean="0">
                <a:solidFill>
                  <a:schemeClr val="bg1"/>
                </a:solidFill>
              </a:rPr>
              <a:t>        </a:t>
            </a:r>
            <a:r>
              <a:rPr lang="en-US" sz="3200" dirty="0" err="1" smtClean="0">
                <a:solidFill>
                  <a:schemeClr val="bg1"/>
                </a:solidFill>
              </a:rPr>
              <a:t>printf</a:t>
            </a:r>
            <a:r>
              <a:rPr lang="en-US" sz="3200" dirty="0" smtClean="0">
                <a:solidFill>
                  <a:schemeClr val="bg1"/>
                </a:solidFill>
              </a:rPr>
              <a:t>("%d is even", </a:t>
            </a:r>
            <a:r>
              <a:rPr lang="en-US" sz="3200" dirty="0" err="1" smtClean="0">
                <a:solidFill>
                  <a:schemeClr val="bg1"/>
                </a:solidFill>
              </a:rPr>
              <a:t>user_input</a:t>
            </a:r>
            <a:r>
              <a:rPr lang="en-US" sz="3200" dirty="0" smtClean="0">
                <a:solidFill>
                  <a:schemeClr val="bg1"/>
                </a:solidFill>
              </a:rPr>
              <a:t>);</a:t>
            </a:r>
          </a:p>
          <a:p>
            <a:pPr marL="342900" lvl="0" indent="-342900">
              <a:spcBef>
                <a:spcPct val="20000"/>
              </a:spcBef>
            </a:pPr>
            <a:r>
              <a:rPr lang="en-US" sz="3200" dirty="0" smtClean="0">
                <a:solidFill>
                  <a:schemeClr val="bg1"/>
                </a:solidFill>
              </a:rPr>
              <a:t>    } else {</a:t>
            </a:r>
          </a:p>
          <a:p>
            <a:pPr marL="342900" lvl="0" indent="-342900">
              <a:spcBef>
                <a:spcPct val="20000"/>
              </a:spcBef>
            </a:pPr>
            <a:r>
              <a:rPr lang="en-US" sz="3200" dirty="0" smtClean="0">
                <a:solidFill>
                  <a:schemeClr val="bg1"/>
                </a:solidFill>
              </a:rPr>
              <a:t>        </a:t>
            </a:r>
            <a:r>
              <a:rPr lang="en-US" sz="3200" dirty="0" err="1" smtClean="0">
                <a:solidFill>
                  <a:schemeClr val="bg1"/>
                </a:solidFill>
              </a:rPr>
              <a:t>printf</a:t>
            </a:r>
            <a:r>
              <a:rPr lang="en-US" sz="3200" dirty="0" smtClean="0">
                <a:solidFill>
                  <a:schemeClr val="bg1"/>
                </a:solidFill>
              </a:rPr>
              <a:t>("%d is odd", </a:t>
            </a:r>
            <a:r>
              <a:rPr lang="en-US" sz="3200" dirty="0" err="1" smtClean="0">
                <a:solidFill>
                  <a:schemeClr val="bg1"/>
                </a:solidFill>
              </a:rPr>
              <a:t>user_input</a:t>
            </a:r>
            <a:r>
              <a:rPr lang="en-US" sz="3200" dirty="0" smtClean="0">
                <a:solidFill>
                  <a:schemeClr val="bg1"/>
                </a:solidFill>
              </a:rPr>
              <a:t>);</a:t>
            </a:r>
          </a:p>
          <a:p>
            <a:pPr marL="342900" lvl="0" indent="-342900">
              <a:spcBef>
                <a:spcPct val="20000"/>
              </a:spcBef>
            </a:pPr>
            <a:r>
              <a:rPr lang="en-US" sz="3200" dirty="0" smtClean="0">
                <a:solidFill>
                  <a:schemeClr val="bg1"/>
                </a:solidFill>
              </a:rPr>
              <a:t>    }</a:t>
            </a:r>
          </a:p>
          <a:p>
            <a:pPr marL="342900" lvl="0" indent="-342900">
              <a:spcBef>
                <a:spcPct val="20000"/>
              </a:spcBef>
            </a:pPr>
            <a:r>
              <a:rPr lang="en-US" sz="3200" dirty="0" smtClean="0">
                <a:solidFill>
                  <a:schemeClr val="bg1"/>
                </a:solidFill>
              </a:rPr>
              <a:t>    return 0;</a:t>
            </a:r>
          </a:p>
          <a:p>
            <a:pPr marL="342900" lvl="0" indent="-342900">
              <a:spcBef>
                <a:spcPct val="20000"/>
              </a:spcBef>
            </a:pPr>
            <a:r>
              <a:rPr lang="en-US" sz="3200" dirty="0" smtClean="0">
                <a:solidFill>
                  <a:schemeClr val="bg1"/>
                </a:solidFill>
              </a:rPr>
              <a:t>}</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user defined and standard functions</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standard functions are in the include files</a:t>
            </a:r>
          </a:p>
          <a:p>
            <a:pPr marL="914400" lvl="1" indent="-457200">
              <a:spcBef>
                <a:spcPct val="20000"/>
              </a:spcBef>
              <a:buFontTx/>
              <a:buChar char="-"/>
              <a:defRPr/>
            </a:pPr>
            <a:r>
              <a:rPr lang="en-IE" sz="3200" dirty="0" err="1" smtClean="0">
                <a:solidFill>
                  <a:schemeClr val="bg1"/>
                </a:solidFill>
              </a:rPr>
              <a:t>printf</a:t>
            </a:r>
            <a:r>
              <a:rPr lang="en-IE" sz="3200" dirty="0" smtClean="0">
                <a:solidFill>
                  <a:schemeClr val="bg1"/>
                </a:solidFill>
              </a:rPr>
              <a:t>, </a:t>
            </a:r>
            <a:r>
              <a:rPr lang="en-IE" sz="3200" dirty="0" err="1" smtClean="0">
                <a:solidFill>
                  <a:schemeClr val="bg1"/>
                </a:solidFill>
              </a:rPr>
              <a:t>scanf</a:t>
            </a:r>
            <a:endParaRPr lang="en-IE" sz="3200" dirty="0">
              <a:solidFill>
                <a:schemeClr val="bg1"/>
              </a:solidFill>
            </a:endParaRPr>
          </a:p>
          <a:p>
            <a:pPr marL="342900" lvl="0" indent="-342900">
              <a:spcBef>
                <a:spcPct val="20000"/>
              </a:spcBef>
              <a:buFont typeface="Arial" pitchFamily="34" charset="0"/>
              <a:buChar char="•"/>
              <a:defRPr/>
            </a:pPr>
            <a:r>
              <a:rPr lang="en-IE" sz="3200" dirty="0" smtClean="0">
                <a:solidFill>
                  <a:schemeClr val="bg1"/>
                </a:solidFill>
              </a:rPr>
              <a:t>user-defined function are created by the user</a:t>
            </a:r>
          </a:p>
          <a:p>
            <a:pPr marL="914400" lvl="1" indent="-457200">
              <a:spcBef>
                <a:spcPct val="20000"/>
              </a:spcBef>
              <a:buFontTx/>
              <a:buChar char="-"/>
              <a:defRPr/>
            </a:pPr>
            <a:r>
              <a:rPr lang="en-IE" sz="3200" dirty="0" err="1" smtClean="0">
                <a:solidFill>
                  <a:schemeClr val="bg1"/>
                </a:solidFill>
              </a:rPr>
              <a:t>is_even</a:t>
            </a:r>
            <a:r>
              <a:rPr lang="en-IE" sz="3200" dirty="0" smtClean="0">
                <a:solidFill>
                  <a:schemeClr val="bg1"/>
                </a:solidFill>
              </a:rPr>
              <a:t>, subtract, sum</a:t>
            </a:r>
          </a:p>
        </p:txBody>
      </p:sp>
    </p:spTree>
    <p:extLst>
      <p:ext uri="{BB962C8B-B14F-4D97-AF65-F5344CB8AC3E}">
        <p14:creationId xmlns:p14="http://schemas.microsoft.com/office/powerpoint/2010/main" val="198602158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scope of variables</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“[A] </a:t>
            </a:r>
            <a:r>
              <a:rPr lang="en-IE" sz="3200" b="1" dirty="0" smtClean="0">
                <a:solidFill>
                  <a:schemeClr val="bg1"/>
                </a:solidFill>
              </a:rPr>
              <a:t>scope</a:t>
            </a:r>
            <a:r>
              <a:rPr lang="en-IE" sz="3200" dirty="0" smtClean="0">
                <a:solidFill>
                  <a:schemeClr val="bg1"/>
                </a:solidFill>
              </a:rPr>
              <a:t> is the context within a computer program in which a variable name or other identifier is valid and can be used.”</a:t>
            </a:r>
          </a:p>
          <a:p>
            <a:pPr marL="800100" lvl="1" indent="-342900">
              <a:spcBef>
                <a:spcPct val="20000"/>
              </a:spcBef>
              <a:defRPr/>
            </a:pPr>
            <a:r>
              <a:rPr lang="en-IE" sz="3200" dirty="0" smtClean="0">
                <a:solidFill>
                  <a:schemeClr val="bg1"/>
                </a:solidFill>
              </a:rPr>
              <a:t>- Wikipedia</a:t>
            </a:r>
          </a:p>
          <a:p>
            <a:pPr marL="342900" lvl="0" indent="-342900">
              <a:spcBef>
                <a:spcPct val="20000"/>
              </a:spcBef>
              <a:buFont typeface="Arial" pitchFamily="34" charset="0"/>
              <a:buChar char="•"/>
              <a:defRPr/>
            </a:pPr>
            <a:r>
              <a:rPr lang="en-IE" sz="3200" dirty="0" smtClean="0">
                <a:solidFill>
                  <a:schemeClr val="bg1"/>
                </a:solidFill>
              </a:rPr>
              <a:t>function scope</a:t>
            </a:r>
          </a:p>
          <a:p>
            <a:pPr marL="342900" lvl="0" indent="-342900">
              <a:spcBef>
                <a:spcPct val="20000"/>
              </a:spcBef>
              <a:buFont typeface="Arial" pitchFamily="34" charset="0"/>
              <a:buChar char="•"/>
              <a:defRPr/>
            </a:pPr>
            <a:r>
              <a:rPr lang="en-IE" sz="3200" dirty="0" smtClean="0">
                <a:solidFill>
                  <a:schemeClr val="bg1"/>
                </a:solidFill>
              </a:rPr>
              <a:t>block scope</a:t>
            </a:r>
          </a:p>
          <a:p>
            <a:pPr marL="342900" lvl="0" indent="-342900">
              <a:spcBef>
                <a:spcPct val="20000"/>
              </a:spcBef>
              <a:buFont typeface="Arial" pitchFamily="34" charset="0"/>
              <a:buChar char="•"/>
              <a:defRPr/>
            </a:pPr>
            <a:r>
              <a:rPr lang="en-IE" sz="3200" dirty="0" smtClean="0">
                <a:solidFill>
                  <a:schemeClr val="bg1"/>
                </a:solidFill>
              </a:rPr>
              <a:t>file scope</a:t>
            </a:r>
          </a:p>
          <a:p>
            <a:pPr marL="342900" lvl="0" indent="-342900">
              <a:spcBef>
                <a:spcPct val="20000"/>
              </a:spcBef>
              <a:buFont typeface="Arial" pitchFamily="34" charset="0"/>
              <a:buChar char="•"/>
              <a:defRPr/>
            </a:pPr>
            <a:r>
              <a:rPr lang="en-IE" sz="3200" dirty="0" smtClean="0">
                <a:solidFill>
                  <a:schemeClr val="bg1"/>
                </a:solidFill>
              </a:rPr>
              <a:t>program/global scope</a:t>
            </a:r>
          </a:p>
        </p:txBody>
      </p:sp>
    </p:spTree>
    <p:extLst>
      <p:ext uri="{BB962C8B-B14F-4D97-AF65-F5344CB8AC3E}">
        <p14:creationId xmlns:p14="http://schemas.microsoft.com/office/powerpoint/2010/main" val="194464279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 function conventions</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fontScale="85000" lnSpcReduction="10000"/>
          </a:bodyPr>
          <a:lstStyle/>
          <a:p>
            <a:pPr marL="342900" lvl="0" indent="-342900">
              <a:spcBef>
                <a:spcPct val="20000"/>
              </a:spcBef>
              <a:buFont typeface="Arial" pitchFamily="34" charset="0"/>
              <a:buChar char="•"/>
              <a:defRPr/>
            </a:pPr>
            <a:r>
              <a:rPr lang="en-IE" sz="3200" dirty="0" smtClean="0">
                <a:solidFill>
                  <a:schemeClr val="bg1"/>
                </a:solidFill>
              </a:rPr>
              <a:t>a function should be named according to what they do</a:t>
            </a:r>
          </a:p>
          <a:p>
            <a:pPr marL="800100" lvl="1" indent="-342900">
              <a:spcBef>
                <a:spcPct val="20000"/>
              </a:spcBef>
              <a:buFont typeface="Arial" pitchFamily="34" charset="0"/>
              <a:buChar char="•"/>
              <a:defRPr/>
            </a:pPr>
            <a:r>
              <a:rPr lang="en-IE" sz="3200" dirty="0" smtClean="0">
                <a:solidFill>
                  <a:schemeClr val="bg1"/>
                </a:solidFill>
              </a:rPr>
              <a:t>if it’s hard to accurately name a function, it probably means it’s doing too much and should be broken into multiple functions</a:t>
            </a:r>
            <a:endParaRPr lang="en-IE" sz="3200" dirty="0">
              <a:solidFill>
                <a:schemeClr val="bg1"/>
              </a:solidFill>
            </a:endParaRPr>
          </a:p>
          <a:p>
            <a:pPr marL="342900" lvl="0" indent="-342900">
              <a:spcBef>
                <a:spcPct val="20000"/>
              </a:spcBef>
              <a:buFont typeface="Arial" pitchFamily="34" charset="0"/>
              <a:buChar char="•"/>
              <a:defRPr/>
            </a:pPr>
            <a:r>
              <a:rPr lang="en-IE" sz="3200" dirty="0" smtClean="0">
                <a:solidFill>
                  <a:schemeClr val="bg1"/>
                </a:solidFill>
              </a:rPr>
              <a:t>follow the </a:t>
            </a:r>
            <a:r>
              <a:rPr lang="en-IE" sz="3200" dirty="0" err="1" smtClean="0">
                <a:solidFill>
                  <a:schemeClr val="bg1"/>
                </a:solidFill>
              </a:rPr>
              <a:t>verb_name</a:t>
            </a:r>
            <a:r>
              <a:rPr lang="en-IE" sz="3200" dirty="0" smtClean="0">
                <a:solidFill>
                  <a:schemeClr val="bg1"/>
                </a:solidFill>
              </a:rPr>
              <a:t> system when possible e.g. </a:t>
            </a:r>
            <a:r>
              <a:rPr lang="en-IE" sz="3200" dirty="0" err="1" smtClean="0">
                <a:solidFill>
                  <a:schemeClr val="bg1"/>
                </a:solidFill>
              </a:rPr>
              <a:t>get_lives</a:t>
            </a:r>
            <a:r>
              <a:rPr lang="en-IE" sz="3200" dirty="0" smtClean="0">
                <a:solidFill>
                  <a:schemeClr val="bg1"/>
                </a:solidFill>
              </a:rPr>
              <a:t>, </a:t>
            </a:r>
            <a:r>
              <a:rPr lang="en-IE" sz="3200" dirty="0" err="1" smtClean="0">
                <a:solidFill>
                  <a:schemeClr val="bg1"/>
                </a:solidFill>
              </a:rPr>
              <a:t>load_file</a:t>
            </a:r>
            <a:endParaRPr lang="en-IE" sz="3200" dirty="0" smtClean="0">
              <a:solidFill>
                <a:schemeClr val="bg1"/>
              </a:solidFill>
            </a:endParaRPr>
          </a:p>
          <a:p>
            <a:pPr marL="342900" lvl="0" indent="-342900">
              <a:spcBef>
                <a:spcPct val="20000"/>
              </a:spcBef>
              <a:buFont typeface="Arial" pitchFamily="34" charset="0"/>
              <a:buChar char="•"/>
              <a:defRPr/>
            </a:pPr>
            <a:r>
              <a:rPr lang="en-IE" sz="3200" dirty="0" smtClean="0">
                <a:solidFill>
                  <a:schemeClr val="bg1"/>
                </a:solidFill>
              </a:rPr>
              <a:t>functions should be no longer than n statements where n is defined in style guide</a:t>
            </a:r>
          </a:p>
          <a:p>
            <a:pPr marL="800100" lvl="1" indent="-342900">
              <a:spcBef>
                <a:spcPct val="20000"/>
              </a:spcBef>
              <a:buFont typeface="Arial" pitchFamily="34" charset="0"/>
              <a:buChar char="•"/>
              <a:defRPr/>
            </a:pPr>
            <a:r>
              <a:rPr lang="en-IE" sz="3200" dirty="0" smtClean="0">
                <a:solidFill>
                  <a:schemeClr val="bg1"/>
                </a:solidFill>
              </a:rPr>
              <a:t>consider that </a:t>
            </a:r>
            <a:r>
              <a:rPr lang="en-IE" sz="3200" dirty="0" err="1" smtClean="0">
                <a:solidFill>
                  <a:schemeClr val="bg1"/>
                </a:solidFill>
              </a:rPr>
              <a:t>webkit</a:t>
            </a:r>
            <a:r>
              <a:rPr lang="en-IE" sz="3200" dirty="0" smtClean="0">
                <a:solidFill>
                  <a:schemeClr val="bg1"/>
                </a:solidFill>
              </a:rPr>
              <a:t> functions contain on average 2.1 statements, </a:t>
            </a:r>
            <a:r>
              <a:rPr lang="en-IE" sz="3200" dirty="0" err="1" smtClean="0">
                <a:solidFill>
                  <a:schemeClr val="bg1"/>
                </a:solidFill>
              </a:rPr>
              <a:t>firefox</a:t>
            </a:r>
            <a:r>
              <a:rPr lang="en-IE" sz="3200" dirty="0" smtClean="0">
                <a:solidFill>
                  <a:schemeClr val="bg1"/>
                </a:solidFill>
              </a:rPr>
              <a:t> 6.7 and IE 7.1</a:t>
            </a:r>
          </a:p>
          <a:p>
            <a:pPr marL="1257300" lvl="2" indent="-342900">
              <a:spcBef>
                <a:spcPct val="20000"/>
              </a:spcBef>
              <a:buFont typeface="Arial" pitchFamily="34" charset="0"/>
              <a:buChar char="•"/>
              <a:defRPr/>
            </a:pPr>
            <a:r>
              <a:rPr lang="en-IE" sz="3200" dirty="0">
                <a:solidFill>
                  <a:schemeClr val="bg1"/>
                </a:solidFill>
              </a:rPr>
              <a:t>http://aptiverse.com/blog/closer_look_at_chrome/</a:t>
            </a:r>
            <a:endParaRPr lang="en-IE" sz="3200" dirty="0" smtClean="0">
              <a:solidFill>
                <a:schemeClr val="bg1"/>
              </a:solidFill>
            </a:endParaRPr>
          </a:p>
        </p:txBody>
      </p:sp>
    </p:spTree>
    <p:extLst>
      <p:ext uri="{BB962C8B-B14F-4D97-AF65-F5344CB8AC3E}">
        <p14:creationId xmlns:p14="http://schemas.microsoft.com/office/powerpoint/2010/main" val="242429466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scope</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a variable has function scope if it is enclosed in braces {} immediately after a function signature</a:t>
            </a:r>
          </a:p>
        </p:txBody>
      </p:sp>
      <p:sp>
        <p:nvSpPr>
          <p:cNvPr id="4" name="Content Placeholder 2"/>
          <p:cNvSpPr txBox="1">
            <a:spLocks/>
          </p:cNvSpPr>
          <p:nvPr/>
        </p:nvSpPr>
        <p:spPr>
          <a:xfrm>
            <a:off x="539552" y="3429000"/>
            <a:ext cx="8229600" cy="3024336"/>
          </a:xfrm>
          <a:prstGeom prst="rect">
            <a:avLst/>
          </a:prstGeom>
        </p:spPr>
        <p:txBody>
          <a:bodyPr vert="horz" lIns="91440" tIns="45720" rIns="91440" bIns="45720" rtlCol="0">
            <a:normAutofit fontScale="92500" lnSpcReduction="10000"/>
          </a:bodyPr>
          <a:lstStyle/>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//function scope</a:t>
            </a:r>
          </a:p>
          <a:p>
            <a:pPr marL="342900" lvl="0" indent="-342900">
              <a:spcBef>
                <a:spcPct val="20000"/>
              </a:spcBef>
            </a:pP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 0;</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a:t>
            </a:r>
            <a:r>
              <a:rPr lang="en-IE" sz="3200" dirty="0" err="1" smtClean="0">
                <a:solidFill>
                  <a:schemeClr val="bg1"/>
                </a:solidFill>
              </a:rPr>
              <a:t>i</a:t>
            </a:r>
            <a:r>
              <a:rPr lang="en-IE" sz="3200" dirty="0" smtClean="0">
                <a:solidFill>
                  <a:schemeClr val="bg1"/>
                </a:solidFill>
              </a:rPr>
              <a:t>: %d", </a:t>
            </a:r>
            <a:r>
              <a:rPr lang="en-IE" sz="3200" dirty="0" err="1" smtClean="0">
                <a:solidFill>
                  <a:schemeClr val="bg1"/>
                </a:solidFill>
              </a:rPr>
              <a:t>i</a:t>
            </a:r>
            <a:r>
              <a:rPr lang="en-IE" sz="3200" dirty="0" smtClean="0">
                <a:solidFill>
                  <a:schemeClr val="bg1"/>
                </a:solidFill>
              </a:rPr>
              <a:t>); // </a:t>
            </a:r>
            <a:r>
              <a:rPr lang="en-IE" sz="3200" dirty="0" err="1" smtClean="0">
                <a:solidFill>
                  <a:schemeClr val="bg1"/>
                </a:solidFill>
              </a:rPr>
              <a:t>i</a:t>
            </a:r>
            <a:r>
              <a:rPr lang="en-IE" sz="3200" dirty="0" smtClean="0">
                <a:solidFill>
                  <a:schemeClr val="bg1"/>
                </a:solidFill>
              </a:rPr>
              <a:t> is still accessible here</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extLst>
      <p:ext uri="{BB962C8B-B14F-4D97-AF65-F5344CB8AC3E}">
        <p14:creationId xmlns:p14="http://schemas.microsoft.com/office/powerpoint/2010/main" val="288414916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scope</a:t>
            </a:r>
            <a:endParaRPr lang="en-US" dirty="0">
              <a:solidFill>
                <a:schemeClr val="bg1"/>
              </a:solidFill>
            </a:endParaRPr>
          </a:p>
        </p:txBody>
      </p:sp>
      <p:sp>
        <p:nvSpPr>
          <p:cNvPr id="4" name="Content Placeholder 2"/>
          <p:cNvSpPr txBox="1">
            <a:spLocks/>
          </p:cNvSpPr>
          <p:nvPr/>
        </p:nvSpPr>
        <p:spPr>
          <a:xfrm>
            <a:off x="539552" y="1268760"/>
            <a:ext cx="8229600" cy="5184576"/>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foo(</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 // function scope</a:t>
            </a:r>
          </a:p>
          <a:p>
            <a:pPr marL="342900" lvl="0" indent="-342900">
              <a:spcBef>
                <a:spcPct val="20000"/>
              </a:spcBef>
            </a:pP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 1; // this is a different variable by the same name</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("inside foo i: %d \n",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//function scope</a:t>
            </a:r>
          </a:p>
          <a:p>
            <a:pPr marL="342900" lvl="0" indent="-342900">
              <a:spcBef>
                <a:spcPct val="20000"/>
              </a:spcBef>
            </a:pP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 0;</a:t>
            </a:r>
          </a:p>
          <a:p>
            <a:pPr marL="342900" lvl="0" indent="-342900">
              <a:spcBef>
                <a:spcPct val="20000"/>
              </a:spcBef>
            </a:pPr>
            <a:r>
              <a:rPr lang="en-IE" sz="3200" dirty="0" smtClean="0">
                <a:solidFill>
                  <a:schemeClr val="bg1"/>
                </a:solidFill>
              </a:rPr>
              <a:t>    </a:t>
            </a:r>
            <a:r>
              <a:rPr lang="en-IE" sz="3200" dirty="0" err="1" smtClean="0">
                <a:solidFill>
                  <a:schemeClr val="bg1"/>
                </a:solidFill>
              </a:rPr>
              <a:t>foo</a:t>
            </a:r>
            <a:r>
              <a:rPr lang="en-IE" sz="3200" dirty="0" smtClean="0">
                <a:solidFill>
                  <a:schemeClr val="bg1"/>
                </a:solidFill>
              </a:rPr>
              <a:t>(</a:t>
            </a:r>
            <a:r>
              <a:rPr lang="en-IE" sz="3200" dirty="0" err="1" smtClean="0">
                <a:solidFill>
                  <a:schemeClr val="bg1"/>
                </a:solidFill>
              </a:rPr>
              <a:t>i</a:t>
            </a:r>
            <a:r>
              <a:rPr lang="en-IE" sz="3200" dirty="0" smtClean="0">
                <a:solidFill>
                  <a:schemeClr val="bg1"/>
                </a:solidFill>
              </a:rPr>
              <a:t>); // passes a copy of </a:t>
            </a:r>
            <a:r>
              <a:rPr lang="en-IE" sz="3200" dirty="0" err="1" smtClean="0">
                <a:solidFill>
                  <a:schemeClr val="bg1"/>
                </a:solidFill>
              </a:rPr>
              <a:t>i</a:t>
            </a:r>
            <a:endParaRPr lang="en-IE" sz="3200" dirty="0" smtClean="0">
              <a:solidFill>
                <a:schemeClr val="bg1"/>
              </a:solidFill>
            </a:endParaRP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("inside main </a:t>
            </a:r>
            <a:r>
              <a:rPr lang="en-IE" sz="3200" dirty="0" err="1" smtClean="0">
                <a:solidFill>
                  <a:schemeClr val="bg1"/>
                </a:solidFill>
              </a:rPr>
              <a:t>i</a:t>
            </a:r>
            <a:r>
              <a:rPr lang="en-IE" sz="3200" dirty="0" smtClean="0">
                <a:solidFill>
                  <a:schemeClr val="bg1"/>
                </a:solidFill>
              </a:rPr>
              <a:t>: %d", </a:t>
            </a:r>
            <a:r>
              <a:rPr lang="en-IE" sz="3200" dirty="0" err="1" smtClean="0">
                <a:solidFill>
                  <a:schemeClr val="bg1"/>
                </a:solidFill>
              </a:rPr>
              <a:t>i</a:t>
            </a:r>
            <a:r>
              <a:rPr lang="en-IE" sz="3200" dirty="0" smtClean="0">
                <a:solidFill>
                  <a:schemeClr val="bg1"/>
                </a:solidFill>
              </a:rPr>
              <a:t>); // main </a:t>
            </a:r>
            <a:r>
              <a:rPr lang="en-IE" sz="3200" dirty="0" err="1" smtClean="0">
                <a:solidFill>
                  <a:schemeClr val="bg1"/>
                </a:solidFill>
              </a:rPr>
              <a:t>i</a:t>
            </a:r>
            <a:r>
              <a:rPr lang="en-IE" sz="3200" dirty="0" smtClean="0">
                <a:solidFill>
                  <a:schemeClr val="bg1"/>
                </a:solidFill>
              </a:rPr>
              <a:t> is still accessible here</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extLst>
      <p:ext uri="{BB962C8B-B14F-4D97-AF65-F5344CB8AC3E}">
        <p14:creationId xmlns:p14="http://schemas.microsoft.com/office/powerpoint/2010/main" val="120783607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block scope</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a variable has block scope if it is enclosed in brace {}</a:t>
            </a:r>
          </a:p>
        </p:txBody>
      </p:sp>
      <p:sp>
        <p:nvSpPr>
          <p:cNvPr id="4" name="Content Placeholder 2"/>
          <p:cNvSpPr txBox="1">
            <a:spLocks/>
          </p:cNvSpPr>
          <p:nvPr/>
        </p:nvSpPr>
        <p:spPr>
          <a:xfrm>
            <a:off x="539552" y="2636912"/>
            <a:ext cx="8229600" cy="3816424"/>
          </a:xfrm>
          <a:prstGeom prst="rect">
            <a:avLst/>
          </a:prstGeom>
        </p:spPr>
        <p:txBody>
          <a:bodyPr vert="horz" lIns="91440" tIns="45720" rIns="91440" bIns="45720" rtlCol="0">
            <a:normAutofit fontScale="55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//function scope</a:t>
            </a:r>
          </a:p>
          <a:p>
            <a:pPr marL="342900" lvl="0" indent="-342900">
              <a:spcBef>
                <a:spcPct val="20000"/>
              </a:spcBef>
            </a:pPr>
            <a:r>
              <a:rPr lang="en-IE" sz="3200" dirty="0" smtClean="0">
                <a:solidFill>
                  <a:schemeClr val="bg1"/>
                </a:solidFill>
              </a:rPr>
              <a:t>    for (</a:t>
            </a:r>
            <a:r>
              <a:rPr lang="en-IE" sz="3200" dirty="0" err="1" smtClean="0">
                <a:solidFill>
                  <a:schemeClr val="bg1"/>
                </a:solidFill>
              </a:rPr>
              <a:t>i</a:t>
            </a:r>
            <a:r>
              <a:rPr lang="en-IE" sz="3200" dirty="0" smtClean="0">
                <a:solidFill>
                  <a:schemeClr val="bg1"/>
                </a:solidFill>
              </a:rPr>
              <a:t> = 0; </a:t>
            </a:r>
            <a:r>
              <a:rPr lang="en-IE" sz="3200" dirty="0" err="1" smtClean="0">
                <a:solidFill>
                  <a:schemeClr val="bg1"/>
                </a:solidFill>
              </a:rPr>
              <a:t>i</a:t>
            </a:r>
            <a:r>
              <a:rPr lang="en-IE" sz="3200" dirty="0" smtClean="0">
                <a:solidFill>
                  <a:schemeClr val="bg1"/>
                </a:solidFill>
              </a:rPr>
              <a:t> &lt; 3; </a:t>
            </a:r>
            <a:r>
              <a:rPr lang="en-IE" sz="3200" dirty="0" err="1" smtClean="0">
                <a:solidFill>
                  <a:schemeClr val="bg1"/>
                </a:solidFill>
              </a:rPr>
              <a:t>i</a:t>
            </a:r>
            <a:r>
              <a:rPr lang="en-IE" sz="3200" dirty="0" smtClean="0">
                <a:solidFill>
                  <a:schemeClr val="bg1"/>
                </a:solidFill>
              </a:rPr>
              <a:t>++) { // start for loop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j = </a:t>
            </a:r>
            <a:r>
              <a:rPr lang="en-IE" sz="3200" dirty="0" err="1" smtClean="0">
                <a:solidFill>
                  <a:schemeClr val="bg1"/>
                </a:solidFill>
              </a:rPr>
              <a:t>i</a:t>
            </a:r>
            <a:r>
              <a:rPr lang="en-IE" sz="3200" dirty="0" smtClean="0">
                <a:solidFill>
                  <a:schemeClr val="bg1"/>
                </a:solidFill>
              </a:rPr>
              <a:t> * 2; // j has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("for loop block j: %d\n", j);</a:t>
            </a:r>
          </a:p>
          <a:p>
            <a:pPr marL="342900" lvl="0" indent="-342900">
              <a:spcBef>
                <a:spcPct val="20000"/>
              </a:spcBef>
            </a:pPr>
            <a:r>
              <a:rPr lang="en-IE" sz="3200" dirty="0" smtClean="0">
                <a:solidFill>
                  <a:schemeClr val="bg1"/>
                </a:solidFill>
              </a:rPr>
              <a:t>    } // end for loop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("main function </a:t>
            </a:r>
            <a:r>
              <a:rPr lang="en-IE" sz="3200" dirty="0" err="1" smtClean="0">
                <a:solidFill>
                  <a:schemeClr val="bg1"/>
                </a:solidFill>
              </a:rPr>
              <a:t>i</a:t>
            </a:r>
            <a:r>
              <a:rPr lang="en-IE" sz="3200" dirty="0" smtClean="0">
                <a:solidFill>
                  <a:schemeClr val="bg1"/>
                </a:solidFill>
              </a:rPr>
              <a:t>: %d",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("main function j: %d", j); // this won't work. j is out of scope</a:t>
            </a: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extLst>
      <p:ext uri="{BB962C8B-B14F-4D97-AF65-F5344CB8AC3E}">
        <p14:creationId xmlns:p14="http://schemas.microsoft.com/office/powerpoint/2010/main" val="112498298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file scope</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a variable has file scope if it is outside of a function and is preceded by the keyword “static”</a:t>
            </a:r>
          </a:p>
        </p:txBody>
      </p:sp>
    </p:spTree>
    <p:extLst>
      <p:ext uri="{BB962C8B-B14F-4D97-AF65-F5344CB8AC3E}">
        <p14:creationId xmlns:p14="http://schemas.microsoft.com/office/powerpoint/2010/main" val="102159820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file scope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475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static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my_file_scope_var</a:t>
            </a:r>
            <a:r>
              <a:rPr lang="en-IE" sz="3200" dirty="0" smtClean="0">
                <a:solidFill>
                  <a:schemeClr val="bg1"/>
                </a:solidFill>
              </a:rPr>
              <a:t> = 9; // has file scope</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foo</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 // </a:t>
            </a:r>
            <a:r>
              <a:rPr lang="en-IE" sz="3200" dirty="0" err="1" smtClean="0">
                <a:solidFill>
                  <a:schemeClr val="bg1"/>
                </a:solidFill>
              </a:rPr>
              <a:t>i</a:t>
            </a:r>
            <a:r>
              <a:rPr lang="en-IE" sz="3200" dirty="0" smtClean="0">
                <a:solidFill>
                  <a:schemeClr val="bg1"/>
                </a:solidFill>
              </a:rPr>
              <a:t> has </a:t>
            </a:r>
            <a:r>
              <a:rPr lang="en-IE" sz="3200" dirty="0" err="1" smtClean="0">
                <a:solidFill>
                  <a:schemeClr val="bg1"/>
                </a:solidFill>
              </a:rPr>
              <a:t>foo</a:t>
            </a:r>
            <a:r>
              <a:rPr lang="en-IE" sz="3200" dirty="0" smtClean="0">
                <a:solidFill>
                  <a:schemeClr val="bg1"/>
                </a:solidFill>
              </a:rPr>
              <a:t> function scope</a:t>
            </a:r>
          </a:p>
          <a:p>
            <a:pPr marL="342900" lvl="0" indent="-342900">
              <a:spcBef>
                <a:spcPct val="20000"/>
              </a:spcBef>
            </a:pP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a:t>
            </a:r>
            <a:r>
              <a:rPr lang="en-IE" sz="3200" dirty="0" err="1" smtClean="0">
                <a:solidFill>
                  <a:schemeClr val="bg1"/>
                </a:solidFill>
              </a:rPr>
              <a:t>foo</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%d \n",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a:t>
            </a:r>
            <a:r>
              <a:rPr lang="en-IE" sz="3200" dirty="0" err="1" smtClean="0">
                <a:solidFill>
                  <a:schemeClr val="bg1"/>
                </a:solidFill>
              </a:rPr>
              <a:t>foo</a:t>
            </a:r>
            <a:r>
              <a:rPr lang="en-IE" sz="3200" dirty="0" smtClean="0">
                <a:solidFill>
                  <a:schemeClr val="bg1"/>
                </a:solidFill>
              </a:rPr>
              <a:t> </a:t>
            </a:r>
            <a:r>
              <a:rPr lang="en-IE" sz="3200" dirty="0" err="1" smtClean="0">
                <a:solidFill>
                  <a:schemeClr val="bg1"/>
                </a:solidFill>
              </a:rPr>
              <a:t>my_file_scope_var</a:t>
            </a:r>
            <a:r>
              <a:rPr lang="en-IE" sz="3200" dirty="0" smtClean="0">
                <a:solidFill>
                  <a:schemeClr val="bg1"/>
                </a:solidFill>
              </a:rPr>
              <a:t>: %d \n", </a:t>
            </a:r>
            <a:r>
              <a:rPr lang="en-IE" sz="3200" dirty="0" err="1" smtClean="0">
                <a:solidFill>
                  <a:schemeClr val="bg1"/>
                </a:solidFill>
              </a:rPr>
              <a:t>my_file_scope_var</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//main function scope</a:t>
            </a:r>
          </a:p>
          <a:p>
            <a:pPr marL="342900" lvl="0" indent="-342900">
              <a:spcBef>
                <a:spcPct val="20000"/>
              </a:spcBef>
            </a:pPr>
            <a:r>
              <a:rPr lang="en-IE" sz="3200" dirty="0" smtClean="0">
                <a:solidFill>
                  <a:schemeClr val="bg1"/>
                </a:solidFill>
              </a:rPr>
              <a:t>    for (</a:t>
            </a:r>
            <a:r>
              <a:rPr lang="en-IE" sz="3200" dirty="0" err="1" smtClean="0">
                <a:solidFill>
                  <a:schemeClr val="bg1"/>
                </a:solidFill>
              </a:rPr>
              <a:t>i</a:t>
            </a:r>
            <a:r>
              <a:rPr lang="en-IE" sz="3200" dirty="0" smtClean="0">
                <a:solidFill>
                  <a:schemeClr val="bg1"/>
                </a:solidFill>
              </a:rPr>
              <a:t> = 0; </a:t>
            </a:r>
            <a:r>
              <a:rPr lang="en-IE" sz="3200" dirty="0" err="1" smtClean="0">
                <a:solidFill>
                  <a:schemeClr val="bg1"/>
                </a:solidFill>
              </a:rPr>
              <a:t>i</a:t>
            </a:r>
            <a:r>
              <a:rPr lang="en-IE" sz="3200" dirty="0" smtClean="0">
                <a:solidFill>
                  <a:schemeClr val="bg1"/>
                </a:solidFill>
              </a:rPr>
              <a:t> &lt; 3; </a:t>
            </a:r>
            <a:r>
              <a:rPr lang="en-IE" sz="3200" dirty="0" err="1" smtClean="0">
                <a:solidFill>
                  <a:schemeClr val="bg1"/>
                </a:solidFill>
              </a:rPr>
              <a:t>i</a:t>
            </a:r>
            <a:r>
              <a:rPr lang="en-IE" sz="3200" dirty="0" smtClean="0">
                <a:solidFill>
                  <a:schemeClr val="bg1"/>
                </a:solidFill>
              </a:rPr>
              <a:t>++) { // start for loop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j = </a:t>
            </a:r>
            <a:r>
              <a:rPr lang="en-IE" sz="3200" dirty="0" err="1" smtClean="0">
                <a:solidFill>
                  <a:schemeClr val="bg1"/>
                </a:solidFill>
              </a:rPr>
              <a:t>i</a:t>
            </a:r>
            <a:r>
              <a:rPr lang="en-IE" sz="3200" dirty="0" smtClean="0">
                <a:solidFill>
                  <a:schemeClr val="bg1"/>
                </a:solidFill>
              </a:rPr>
              <a:t> * 2; // j has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("for loop block j: %d\n", j);</a:t>
            </a:r>
          </a:p>
          <a:p>
            <a:pPr marL="342900" lvl="0" indent="-342900">
              <a:spcBef>
                <a:spcPct val="20000"/>
              </a:spcBef>
            </a:pPr>
            <a:r>
              <a:rPr lang="en-IE" sz="3200" dirty="0" smtClean="0">
                <a:solidFill>
                  <a:schemeClr val="bg1"/>
                </a:solidFill>
              </a:rPr>
              <a:t>    } // end for loop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foo</a:t>
            </a:r>
            <a:r>
              <a:rPr lang="en-IE" sz="3200" dirty="0" smtClean="0">
                <a:solidFill>
                  <a:schemeClr val="bg1"/>
                </a:solidFill>
              </a:rPr>
              <a:t>(</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("main function </a:t>
            </a:r>
            <a:r>
              <a:rPr lang="en-IE" sz="3200" dirty="0" err="1" smtClean="0">
                <a:solidFill>
                  <a:schemeClr val="bg1"/>
                </a:solidFill>
              </a:rPr>
              <a:t>i</a:t>
            </a:r>
            <a:r>
              <a:rPr lang="en-IE" sz="3200" dirty="0" smtClean="0">
                <a:solidFill>
                  <a:schemeClr val="bg1"/>
                </a:solidFill>
              </a:rPr>
              <a:t>: %d \n",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("main </a:t>
            </a:r>
            <a:r>
              <a:rPr lang="en-IE" sz="3200" dirty="0" err="1" smtClean="0">
                <a:solidFill>
                  <a:schemeClr val="bg1"/>
                </a:solidFill>
              </a:rPr>
              <a:t>my_file_scope_var</a:t>
            </a:r>
            <a:r>
              <a:rPr lang="en-IE" sz="3200" dirty="0" smtClean="0">
                <a:solidFill>
                  <a:schemeClr val="bg1"/>
                </a:solidFill>
              </a:rPr>
              <a:t>: %d \n", </a:t>
            </a:r>
            <a:r>
              <a:rPr lang="en-IE" sz="3200" dirty="0" err="1" smtClean="0">
                <a:solidFill>
                  <a:schemeClr val="bg1"/>
                </a:solidFill>
              </a:rPr>
              <a:t>my_file_scope_var</a:t>
            </a: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extLst>
      <p:ext uri="{BB962C8B-B14F-4D97-AF65-F5344CB8AC3E}">
        <p14:creationId xmlns:p14="http://schemas.microsoft.com/office/powerpoint/2010/main" val="1107564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compiler and interpreter</a:t>
            </a:r>
            <a:endParaRPr lang="en-US" dirty="0">
              <a:solidFill>
                <a:schemeClr val="bg1"/>
              </a:solidFill>
            </a:endParaRPr>
          </a:p>
        </p:txBody>
      </p:sp>
      <p:sp>
        <p:nvSpPr>
          <p:cNvPr id="3" name="Content Placeholder 2"/>
          <p:cNvSpPr>
            <a:spLocks noGrp="1"/>
          </p:cNvSpPr>
          <p:nvPr>
            <p:ph idx="1"/>
          </p:nvPr>
        </p:nvSpPr>
        <p:spPr>
          <a:xfrm>
            <a:off x="457200" y="1412776"/>
            <a:ext cx="8229600" cy="5184576"/>
          </a:xfrm>
        </p:spPr>
        <p:txBody>
          <a:bodyPr>
            <a:normAutofit fontScale="92500" lnSpcReduction="10000"/>
          </a:bodyPr>
          <a:lstStyle/>
          <a:p>
            <a:r>
              <a:rPr lang="en-IE" dirty="0" smtClean="0">
                <a:solidFill>
                  <a:schemeClr val="bg1"/>
                </a:solidFill>
              </a:rPr>
              <a:t>compiler</a:t>
            </a:r>
          </a:p>
          <a:p>
            <a:pPr lvl="1"/>
            <a:r>
              <a:rPr lang="en-IE" dirty="0" smtClean="0">
                <a:solidFill>
                  <a:schemeClr val="bg1"/>
                </a:solidFill>
              </a:rPr>
              <a:t>translates source code into machine code that is saved to a file and can be executed at a later time</a:t>
            </a:r>
          </a:p>
          <a:p>
            <a:pPr lvl="1"/>
            <a:r>
              <a:rPr lang="en-IE" dirty="0" smtClean="0">
                <a:solidFill>
                  <a:schemeClr val="bg1"/>
                </a:solidFill>
              </a:rPr>
              <a:t>can optimize code during compilation</a:t>
            </a:r>
          </a:p>
          <a:p>
            <a:pPr lvl="1"/>
            <a:r>
              <a:rPr lang="en-IE" dirty="0" smtClean="0">
                <a:solidFill>
                  <a:schemeClr val="bg1"/>
                </a:solidFill>
              </a:rPr>
              <a:t>takes time to compile but fast during execution</a:t>
            </a:r>
          </a:p>
          <a:p>
            <a:pPr lvl="1"/>
            <a:r>
              <a:rPr lang="en-IE" dirty="0" smtClean="0">
                <a:solidFill>
                  <a:schemeClr val="bg1"/>
                </a:solidFill>
              </a:rPr>
              <a:t>C and C++ programs need to be compiled</a:t>
            </a:r>
          </a:p>
          <a:p>
            <a:r>
              <a:rPr lang="en-IE" dirty="0" smtClean="0">
                <a:solidFill>
                  <a:schemeClr val="bg1"/>
                </a:solidFill>
              </a:rPr>
              <a:t>interpreter</a:t>
            </a:r>
          </a:p>
          <a:p>
            <a:pPr lvl="1"/>
            <a:r>
              <a:rPr lang="en-IE" dirty="0" smtClean="0">
                <a:solidFill>
                  <a:schemeClr val="bg1"/>
                </a:solidFill>
              </a:rPr>
              <a:t>takes source code and executes it on the fly</a:t>
            </a:r>
          </a:p>
          <a:p>
            <a:pPr lvl="1"/>
            <a:r>
              <a:rPr lang="en-IE" dirty="0" smtClean="0">
                <a:solidFill>
                  <a:schemeClr val="bg1"/>
                </a:solidFill>
              </a:rPr>
              <a:t>no compile time can mean faster development</a:t>
            </a:r>
          </a:p>
          <a:p>
            <a:pPr lvl="1"/>
            <a:r>
              <a:rPr lang="en-IE" dirty="0" smtClean="0">
                <a:solidFill>
                  <a:schemeClr val="bg1"/>
                </a:solidFill>
              </a:rPr>
              <a:t>usually slower than compiled executables</a:t>
            </a:r>
          </a:p>
          <a:p>
            <a:pPr lvl="1"/>
            <a:r>
              <a:rPr lang="en-IE" dirty="0" smtClean="0">
                <a:solidFill>
                  <a:schemeClr val="bg1"/>
                </a:solidFill>
              </a:rPr>
              <a:t>Python, Ruby, </a:t>
            </a:r>
            <a:r>
              <a:rPr lang="en-IE" dirty="0" err="1" smtClean="0">
                <a:solidFill>
                  <a:schemeClr val="bg1"/>
                </a:solidFill>
              </a:rPr>
              <a:t>Lua</a:t>
            </a:r>
            <a:r>
              <a:rPr lang="en-IE" dirty="0" smtClean="0">
                <a:solidFill>
                  <a:schemeClr val="bg1"/>
                </a:solidFill>
              </a:rPr>
              <a:t> can be interpreted</a:t>
            </a:r>
          </a:p>
          <a:p>
            <a:pPr lvl="1"/>
            <a:endParaRPr lang="en-IE" dirty="0" smtClean="0">
              <a:solidFill>
                <a:schemeClr val="bg1"/>
              </a:solidFill>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program/global scope</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a variable has program or global scope if it is outside of a function and is not preceded by the keyword “static”</a:t>
            </a:r>
          </a:p>
        </p:txBody>
      </p:sp>
    </p:spTree>
    <p:extLst>
      <p:ext uri="{BB962C8B-B14F-4D97-AF65-F5344CB8AC3E}">
        <p14:creationId xmlns:p14="http://schemas.microsoft.com/office/powerpoint/2010/main" val="332236754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program/global scope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40000" lnSpcReduction="20000"/>
          </a:bodyPr>
          <a:lstStyle/>
          <a:p>
            <a:pPr marL="342900" lvl="0" indent="-342900">
              <a:spcBef>
                <a:spcPct val="20000"/>
              </a:spcBef>
            </a:pPr>
            <a:r>
              <a:rPr lang="en-IE" sz="3200" dirty="0" smtClean="0">
                <a:solidFill>
                  <a:schemeClr val="bg1"/>
                </a:solidFill>
              </a:rPr>
              <a:t>#include &lt;</a:t>
            </a:r>
            <a:r>
              <a:rPr lang="en-IE" sz="3200" dirty="0" err="1" smtClean="0">
                <a:solidFill>
                  <a:schemeClr val="bg1"/>
                </a:solidFill>
              </a:rPr>
              <a:t>stdio.h</a:t>
            </a:r>
            <a:r>
              <a:rPr lang="en-IE" sz="3200" dirty="0" smtClean="0">
                <a:solidFill>
                  <a:schemeClr val="bg1"/>
                </a:solidFill>
              </a:rPr>
              <a:t>&gt;</a:t>
            </a:r>
          </a:p>
          <a:p>
            <a:pPr marL="342900" lvl="0" indent="-342900">
              <a:spcBef>
                <a:spcPct val="20000"/>
              </a:spcBef>
            </a:pPr>
            <a:r>
              <a:rPr lang="en-IE" sz="3200" dirty="0" smtClean="0">
                <a:solidFill>
                  <a:schemeClr val="bg1"/>
                </a:solidFill>
              </a:rPr>
              <a:t>#include &lt;</a:t>
            </a:r>
            <a:r>
              <a:rPr lang="en-IE" sz="3200" dirty="0" err="1" smtClean="0">
                <a:solidFill>
                  <a:schemeClr val="bg1"/>
                </a:solidFill>
              </a:rPr>
              <a:t>stdlib.h</a:t>
            </a:r>
            <a:r>
              <a:rPr lang="en-IE" sz="3200" dirty="0" smtClean="0">
                <a:solidFill>
                  <a:schemeClr val="bg1"/>
                </a:solidFill>
              </a:rPr>
              <a:t>&gt;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static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my_file_scope_var</a:t>
            </a:r>
            <a:r>
              <a:rPr lang="en-IE" sz="3200" dirty="0" smtClean="0">
                <a:solidFill>
                  <a:schemeClr val="bg1"/>
                </a:solidFill>
              </a:rPr>
              <a:t> = 9; // has file scope</a:t>
            </a:r>
          </a:p>
          <a:p>
            <a:pPr marL="342900" lvl="0" indent="-342900">
              <a:spcBef>
                <a:spcPct val="20000"/>
              </a:spcBef>
            </a:pP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my_global_scope_var</a:t>
            </a:r>
            <a:r>
              <a:rPr lang="en-IE" sz="3200" dirty="0" smtClean="0">
                <a:solidFill>
                  <a:schemeClr val="bg1"/>
                </a:solidFill>
              </a:rPr>
              <a:t> = 10; // has program/global scope</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void </a:t>
            </a:r>
            <a:r>
              <a:rPr lang="en-IE" sz="3200" dirty="0" err="1" smtClean="0">
                <a:solidFill>
                  <a:schemeClr val="bg1"/>
                </a:solidFill>
              </a:rPr>
              <a:t>foo</a:t>
            </a:r>
            <a:r>
              <a:rPr lang="en-IE" sz="3200" dirty="0" smtClean="0">
                <a:solidFill>
                  <a:schemeClr val="bg1"/>
                </a:solidFill>
              </a:rPr>
              <a:t>(</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 // </a:t>
            </a:r>
            <a:r>
              <a:rPr lang="en-IE" sz="3200" dirty="0" err="1" smtClean="0">
                <a:solidFill>
                  <a:schemeClr val="bg1"/>
                </a:solidFill>
              </a:rPr>
              <a:t>i</a:t>
            </a:r>
            <a:r>
              <a:rPr lang="en-IE" sz="3200" dirty="0" smtClean="0">
                <a:solidFill>
                  <a:schemeClr val="bg1"/>
                </a:solidFill>
              </a:rPr>
              <a:t> has </a:t>
            </a:r>
            <a:r>
              <a:rPr lang="en-IE" sz="3200" dirty="0" err="1" smtClean="0">
                <a:solidFill>
                  <a:schemeClr val="bg1"/>
                </a:solidFill>
              </a:rPr>
              <a:t>foo</a:t>
            </a:r>
            <a:r>
              <a:rPr lang="en-IE" sz="3200" dirty="0" smtClean="0">
                <a:solidFill>
                  <a:schemeClr val="bg1"/>
                </a:solidFill>
              </a:rPr>
              <a:t> function scope</a:t>
            </a:r>
          </a:p>
          <a:p>
            <a:pPr marL="342900" lvl="0" indent="-342900">
              <a:spcBef>
                <a:spcPct val="20000"/>
              </a:spcBef>
            </a:pP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a:t>
            </a:r>
            <a:r>
              <a:rPr lang="en-IE" sz="3200" dirty="0" err="1" smtClean="0">
                <a:solidFill>
                  <a:schemeClr val="bg1"/>
                </a:solidFill>
              </a:rPr>
              <a:t>foo</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%d \n",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a:t>
            </a:r>
            <a:r>
              <a:rPr lang="en-IE" sz="3200" dirty="0" err="1" smtClean="0">
                <a:solidFill>
                  <a:schemeClr val="bg1"/>
                </a:solidFill>
              </a:rPr>
              <a:t>foo</a:t>
            </a:r>
            <a:r>
              <a:rPr lang="en-IE" sz="3200" dirty="0" smtClean="0">
                <a:solidFill>
                  <a:schemeClr val="bg1"/>
                </a:solidFill>
              </a:rPr>
              <a:t> </a:t>
            </a:r>
            <a:r>
              <a:rPr lang="en-IE" sz="3200" dirty="0" err="1" smtClean="0">
                <a:solidFill>
                  <a:schemeClr val="bg1"/>
                </a:solidFill>
              </a:rPr>
              <a:t>my_file_scope_var</a:t>
            </a:r>
            <a:r>
              <a:rPr lang="en-IE" sz="3200" dirty="0" smtClean="0">
                <a:solidFill>
                  <a:schemeClr val="bg1"/>
                </a:solidFill>
              </a:rPr>
              <a:t>: %d \n", </a:t>
            </a:r>
            <a:r>
              <a:rPr lang="en-IE" sz="3200" dirty="0" err="1" smtClean="0">
                <a:solidFill>
                  <a:schemeClr val="bg1"/>
                </a:solidFill>
              </a:rPr>
              <a:t>my_file_scope_var</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a:t>
            </a:r>
            <a:r>
              <a:rPr lang="en-IE" sz="3200" dirty="0" err="1" smtClean="0">
                <a:solidFill>
                  <a:schemeClr val="bg1"/>
                </a:solidFill>
              </a:rPr>
              <a:t>foo</a:t>
            </a:r>
            <a:r>
              <a:rPr lang="en-IE" sz="3200" dirty="0" smtClean="0">
                <a:solidFill>
                  <a:schemeClr val="bg1"/>
                </a:solidFill>
              </a:rPr>
              <a:t> </a:t>
            </a:r>
            <a:r>
              <a:rPr lang="en-IE" sz="3200" dirty="0" err="1" smtClean="0">
                <a:solidFill>
                  <a:schemeClr val="bg1"/>
                </a:solidFill>
              </a:rPr>
              <a:t>my_global_scope_var</a:t>
            </a:r>
            <a:r>
              <a:rPr lang="en-IE" sz="3200" dirty="0" smtClean="0">
                <a:solidFill>
                  <a:schemeClr val="bg1"/>
                </a:solidFill>
              </a:rPr>
              <a:t>: %d \n", </a:t>
            </a:r>
            <a:r>
              <a:rPr lang="en-IE" sz="3200" dirty="0" err="1" smtClean="0">
                <a:solidFill>
                  <a:schemeClr val="bg1"/>
                </a:solidFill>
              </a:rPr>
              <a:t>my_global_scope_var</a:t>
            </a:r>
            <a:r>
              <a:rPr lang="en-IE" sz="3200" dirty="0" smtClean="0">
                <a:solidFill>
                  <a:schemeClr val="bg1"/>
                </a:solidFill>
              </a:rPr>
              <a:t>);</a:t>
            </a:r>
          </a:p>
          <a:p>
            <a:pPr marL="342900" lvl="0" indent="-342900">
              <a:spcBef>
                <a:spcPct val="20000"/>
              </a:spcBef>
            </a:pP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err="1" smtClean="0">
                <a:solidFill>
                  <a:schemeClr val="bg1"/>
                </a:solidFill>
              </a:rPr>
              <a:t>int</a:t>
            </a:r>
            <a:r>
              <a:rPr lang="en-IE" sz="3200" dirty="0" smtClean="0">
                <a:solidFill>
                  <a:schemeClr val="bg1"/>
                </a:solidFill>
              </a:rPr>
              <a:t> main() {</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a:t>
            </a:r>
            <a:r>
              <a:rPr lang="en-IE" sz="3200" dirty="0" err="1" smtClean="0">
                <a:solidFill>
                  <a:schemeClr val="bg1"/>
                </a:solidFill>
              </a:rPr>
              <a:t>i</a:t>
            </a:r>
            <a:r>
              <a:rPr lang="en-IE" sz="3200" dirty="0" smtClean="0">
                <a:solidFill>
                  <a:schemeClr val="bg1"/>
                </a:solidFill>
              </a:rPr>
              <a:t>; //function scope</a:t>
            </a:r>
          </a:p>
          <a:p>
            <a:pPr marL="342900" lvl="0" indent="-342900">
              <a:spcBef>
                <a:spcPct val="20000"/>
              </a:spcBef>
            </a:pPr>
            <a:r>
              <a:rPr lang="en-IE" sz="3200" dirty="0" smtClean="0">
                <a:solidFill>
                  <a:schemeClr val="bg1"/>
                </a:solidFill>
              </a:rPr>
              <a:t>    for (</a:t>
            </a:r>
            <a:r>
              <a:rPr lang="en-IE" sz="3200" dirty="0" err="1" smtClean="0">
                <a:solidFill>
                  <a:schemeClr val="bg1"/>
                </a:solidFill>
              </a:rPr>
              <a:t>i</a:t>
            </a:r>
            <a:r>
              <a:rPr lang="en-IE" sz="3200" dirty="0" smtClean="0">
                <a:solidFill>
                  <a:schemeClr val="bg1"/>
                </a:solidFill>
              </a:rPr>
              <a:t> = 0; </a:t>
            </a:r>
            <a:r>
              <a:rPr lang="en-IE" sz="3200" dirty="0" err="1" smtClean="0">
                <a:solidFill>
                  <a:schemeClr val="bg1"/>
                </a:solidFill>
              </a:rPr>
              <a:t>i</a:t>
            </a:r>
            <a:r>
              <a:rPr lang="en-IE" sz="3200" dirty="0" smtClean="0">
                <a:solidFill>
                  <a:schemeClr val="bg1"/>
                </a:solidFill>
              </a:rPr>
              <a:t> &lt; 3; </a:t>
            </a:r>
            <a:r>
              <a:rPr lang="en-IE" sz="3200" dirty="0" err="1" smtClean="0">
                <a:solidFill>
                  <a:schemeClr val="bg1"/>
                </a:solidFill>
              </a:rPr>
              <a:t>i</a:t>
            </a:r>
            <a:r>
              <a:rPr lang="en-IE" sz="3200" dirty="0" smtClean="0">
                <a:solidFill>
                  <a:schemeClr val="bg1"/>
                </a:solidFill>
              </a:rPr>
              <a:t>++) { // start for loop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int</a:t>
            </a:r>
            <a:r>
              <a:rPr lang="en-IE" sz="3200" dirty="0" smtClean="0">
                <a:solidFill>
                  <a:schemeClr val="bg1"/>
                </a:solidFill>
              </a:rPr>
              <a:t> j = </a:t>
            </a:r>
            <a:r>
              <a:rPr lang="en-IE" sz="3200" dirty="0" err="1" smtClean="0">
                <a:solidFill>
                  <a:schemeClr val="bg1"/>
                </a:solidFill>
              </a:rPr>
              <a:t>i</a:t>
            </a:r>
            <a:r>
              <a:rPr lang="en-IE" sz="3200" dirty="0" smtClean="0">
                <a:solidFill>
                  <a:schemeClr val="bg1"/>
                </a:solidFill>
              </a:rPr>
              <a:t> * 2; // j has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("for loop block j: %d\n", j);</a:t>
            </a:r>
          </a:p>
          <a:p>
            <a:pPr marL="342900" lvl="0" indent="-342900">
              <a:spcBef>
                <a:spcPct val="20000"/>
              </a:spcBef>
            </a:pPr>
            <a:r>
              <a:rPr lang="en-IE" sz="3200" dirty="0" smtClean="0">
                <a:solidFill>
                  <a:schemeClr val="bg1"/>
                </a:solidFill>
              </a:rPr>
              <a:t>    } // end for loop block scope</a:t>
            </a:r>
          </a:p>
          <a:p>
            <a:pPr marL="342900" lvl="0" indent="-342900">
              <a:spcBef>
                <a:spcPct val="20000"/>
              </a:spcBef>
            </a:pPr>
            <a:r>
              <a:rPr lang="en-IE" sz="3200" dirty="0" smtClean="0">
                <a:solidFill>
                  <a:schemeClr val="bg1"/>
                </a:solidFill>
              </a:rPr>
              <a:t>    </a:t>
            </a:r>
            <a:r>
              <a:rPr lang="en-IE" sz="3200" dirty="0" err="1" smtClean="0">
                <a:solidFill>
                  <a:schemeClr val="bg1"/>
                </a:solidFill>
              </a:rPr>
              <a:t>foo</a:t>
            </a:r>
            <a:r>
              <a:rPr lang="en-IE" sz="3200" dirty="0" smtClean="0">
                <a:solidFill>
                  <a:schemeClr val="bg1"/>
                </a:solidFill>
              </a:rPr>
              <a:t>(</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("main function </a:t>
            </a:r>
            <a:r>
              <a:rPr lang="en-IE" sz="3200" dirty="0" err="1" smtClean="0">
                <a:solidFill>
                  <a:schemeClr val="bg1"/>
                </a:solidFill>
              </a:rPr>
              <a:t>i</a:t>
            </a:r>
            <a:r>
              <a:rPr lang="en-IE" sz="3200" dirty="0" smtClean="0">
                <a:solidFill>
                  <a:schemeClr val="bg1"/>
                </a:solidFill>
              </a:rPr>
              <a:t>: %d \n", </a:t>
            </a:r>
            <a:r>
              <a:rPr lang="en-IE" sz="3200" dirty="0" err="1" smtClean="0">
                <a:solidFill>
                  <a:schemeClr val="bg1"/>
                </a:solidFill>
              </a:rPr>
              <a:t>i</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("main </a:t>
            </a:r>
            <a:r>
              <a:rPr lang="en-IE" sz="3200" dirty="0" err="1" smtClean="0">
                <a:solidFill>
                  <a:schemeClr val="bg1"/>
                </a:solidFill>
              </a:rPr>
              <a:t>my_file_scope_var</a:t>
            </a:r>
            <a:r>
              <a:rPr lang="en-IE" sz="3200" dirty="0" smtClean="0">
                <a:solidFill>
                  <a:schemeClr val="bg1"/>
                </a:solidFill>
              </a:rPr>
              <a:t>: %d \n", </a:t>
            </a:r>
            <a:r>
              <a:rPr lang="en-IE" sz="3200" dirty="0" err="1" smtClean="0">
                <a:solidFill>
                  <a:schemeClr val="bg1"/>
                </a:solidFill>
              </a:rPr>
              <a:t>my_file_scope_var</a:t>
            </a:r>
            <a:r>
              <a:rPr lang="en-IE" sz="3200" dirty="0" smtClean="0">
                <a:solidFill>
                  <a:schemeClr val="bg1"/>
                </a:solidFill>
              </a:rPr>
              <a:t>);</a:t>
            </a:r>
          </a:p>
          <a:p>
            <a:pPr marL="342900" lvl="0" indent="-342900">
              <a:spcBef>
                <a:spcPct val="20000"/>
              </a:spcBef>
            </a:pPr>
            <a:r>
              <a:rPr lang="en-IE" sz="3200" dirty="0" smtClean="0">
                <a:solidFill>
                  <a:schemeClr val="bg1"/>
                </a:solidFill>
              </a:rPr>
              <a:t>    </a:t>
            </a:r>
            <a:r>
              <a:rPr lang="en-IE" sz="3200" dirty="0" err="1" smtClean="0">
                <a:solidFill>
                  <a:schemeClr val="bg1"/>
                </a:solidFill>
              </a:rPr>
              <a:t>printf</a:t>
            </a:r>
            <a:r>
              <a:rPr lang="en-IE" sz="3200" dirty="0" smtClean="0">
                <a:solidFill>
                  <a:schemeClr val="bg1"/>
                </a:solidFill>
              </a:rPr>
              <a:t>("main </a:t>
            </a:r>
            <a:r>
              <a:rPr lang="en-IE" sz="3200" dirty="0" err="1" smtClean="0">
                <a:solidFill>
                  <a:schemeClr val="bg1"/>
                </a:solidFill>
              </a:rPr>
              <a:t>my_global_scope_var</a:t>
            </a:r>
            <a:r>
              <a:rPr lang="en-IE" sz="3200" dirty="0" smtClean="0">
                <a:solidFill>
                  <a:schemeClr val="bg1"/>
                </a:solidFill>
              </a:rPr>
              <a:t>: %d \n", </a:t>
            </a:r>
            <a:r>
              <a:rPr lang="en-IE" sz="3200" dirty="0" err="1" smtClean="0">
                <a:solidFill>
                  <a:schemeClr val="bg1"/>
                </a:solidFill>
              </a:rPr>
              <a:t>my_global_scope_var</a:t>
            </a:r>
            <a:r>
              <a:rPr lang="en-IE" sz="3200" dirty="0" smtClean="0">
                <a:solidFill>
                  <a:schemeClr val="bg1"/>
                </a:solidFill>
              </a:rPr>
              <a:t>);</a:t>
            </a:r>
          </a:p>
          <a:p>
            <a:pPr marL="342900" lvl="0" indent="-342900">
              <a:spcBef>
                <a:spcPct val="20000"/>
              </a:spcBef>
            </a:pPr>
            <a:endParaRPr lang="en-IE" sz="3200" dirty="0" smtClean="0">
              <a:solidFill>
                <a:schemeClr val="bg1"/>
              </a:solidFill>
            </a:endParaRPr>
          </a:p>
          <a:p>
            <a:pPr marL="342900" lvl="0" indent="-342900">
              <a:spcBef>
                <a:spcPct val="20000"/>
              </a:spcBef>
            </a:pPr>
            <a:r>
              <a:rPr lang="en-IE" sz="3200" dirty="0" smtClean="0">
                <a:solidFill>
                  <a:schemeClr val="bg1"/>
                </a:solidFill>
              </a:rPr>
              <a:t>    return 0;</a:t>
            </a:r>
          </a:p>
          <a:p>
            <a:pPr marL="342900" lvl="0" indent="-342900">
              <a:spcBef>
                <a:spcPct val="20000"/>
              </a:spcBef>
            </a:pPr>
            <a:r>
              <a:rPr lang="en-IE" sz="3200" dirty="0" smtClean="0">
                <a:solidFill>
                  <a:schemeClr val="bg1"/>
                </a:solidFill>
              </a:rPr>
              <a:t>}</a:t>
            </a:r>
          </a:p>
        </p:txBody>
      </p:sp>
    </p:spTree>
    <p:extLst>
      <p:ext uri="{BB962C8B-B14F-4D97-AF65-F5344CB8AC3E}">
        <p14:creationId xmlns:p14="http://schemas.microsoft.com/office/powerpoint/2010/main" val="41892779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scope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Tree>
    <p:extLst>
      <p:ext uri="{BB962C8B-B14F-4D97-AF65-F5344CB8AC3E}">
        <p14:creationId xmlns:p14="http://schemas.microsoft.com/office/powerpoint/2010/main" val="58804117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call stack</a:t>
            </a:r>
            <a:endParaRPr lang="en-US" dirty="0">
              <a:solidFill>
                <a:schemeClr val="bg1"/>
              </a:solidFill>
            </a:endParaRPr>
          </a:p>
        </p:txBody>
      </p:sp>
      <p:sp>
        <p:nvSpPr>
          <p:cNvPr id="8" name="Content Placeholder 2"/>
          <p:cNvSpPr txBox="1">
            <a:spLocks/>
          </p:cNvSpPr>
          <p:nvPr/>
        </p:nvSpPr>
        <p:spPr>
          <a:xfrm>
            <a:off x="395536" y="1484784"/>
            <a:ext cx="8229600" cy="48965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A stack data structure used to store information about active functions.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Think of a stack of books. The</a:t>
            </a:r>
            <a:r>
              <a:rPr kumimoji="0" lang="en-IE" sz="3200" b="0" i="0" u="none" strike="noStrike" kern="1200" cap="none" spc="0" normalizeH="0" noProof="0" dirty="0" smtClean="0">
                <a:ln>
                  <a:noFill/>
                </a:ln>
                <a:solidFill>
                  <a:schemeClr val="bg1"/>
                </a:solidFill>
                <a:effectLst/>
                <a:uLnTx/>
                <a:uFillTx/>
                <a:latin typeface="+mn-lt"/>
                <a:ea typeface="+mn-ea"/>
                <a:cs typeface="+mn-cs"/>
              </a:rPr>
              <a:t> one at the top should be removed before the second from top.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baseline="0" dirty="0" smtClean="0">
                <a:solidFill>
                  <a:schemeClr val="bg1"/>
                </a:solidFill>
              </a:rPr>
              <a:t>First-in,</a:t>
            </a:r>
            <a:r>
              <a:rPr lang="en-IE" sz="3200" dirty="0" smtClean="0">
                <a:solidFill>
                  <a:schemeClr val="bg1"/>
                </a:solidFill>
              </a:rPr>
              <a:t> last out.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Note that the following example will not</a:t>
            </a:r>
            <a:r>
              <a:rPr kumimoji="0" lang="en-IE" sz="3200" b="0" i="0" u="none" strike="noStrike" kern="1200" cap="none" spc="0" normalizeH="0" noProof="0" dirty="0" smtClean="0">
                <a:ln>
                  <a:noFill/>
                </a:ln>
                <a:solidFill>
                  <a:schemeClr val="bg1"/>
                </a:solidFill>
                <a:effectLst/>
                <a:uLnTx/>
                <a:uFillTx/>
                <a:latin typeface="+mn-lt"/>
                <a:ea typeface="+mn-ea"/>
                <a:cs typeface="+mn-cs"/>
              </a:rPr>
              <a:t> show standard functions like </a:t>
            </a:r>
            <a:r>
              <a:rPr kumimoji="0" lang="en-IE" sz="3200" b="0" i="0" u="none" strike="noStrike" kern="1200" cap="none" spc="0" normalizeH="0" noProof="0" dirty="0" err="1" smtClean="0">
                <a:ln>
                  <a:noFill/>
                </a:ln>
                <a:solidFill>
                  <a:schemeClr val="bg1"/>
                </a:solidFill>
                <a:effectLst/>
                <a:uLnTx/>
                <a:uFillTx/>
                <a:latin typeface="+mn-lt"/>
                <a:ea typeface="+mn-ea"/>
                <a:cs typeface="+mn-cs"/>
              </a:rPr>
              <a:t>printf</a:t>
            </a:r>
            <a:r>
              <a:rPr kumimoji="0" lang="en-IE" sz="3200" b="0" i="0" u="none" strike="noStrike" kern="1200" cap="none" spc="0" normalizeH="0" noProof="0" dirty="0" smtClean="0">
                <a:ln>
                  <a:noFill/>
                </a:ln>
                <a:solidFill>
                  <a:schemeClr val="bg1"/>
                </a:solidFill>
                <a:effectLst/>
                <a:uLnTx/>
                <a:uFillTx/>
                <a:latin typeface="+mn-lt"/>
                <a:ea typeface="+mn-ea"/>
                <a:cs typeface="+mn-cs"/>
              </a:rPr>
              <a:t> being placed on the stack, though they are.</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323528" y="4034776"/>
            <a:ext cx="1080120"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92080"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652120" y="5661247"/>
            <a:ext cx="295232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1815882"/>
          </a:xfrm>
          <a:prstGeom prst="rect">
            <a:avLst/>
          </a:prstGeom>
          <a:noFill/>
        </p:spPr>
        <p:txBody>
          <a:bodyPr wrap="square" rtlCol="0">
            <a:spAutoFit/>
          </a:bodyPr>
          <a:lstStyle/>
          <a:p>
            <a:r>
              <a:rPr lang="en-IE" sz="2800" dirty="0" smtClean="0">
                <a:solidFill>
                  <a:schemeClr val="bg1"/>
                </a:solidFill>
              </a:rPr>
              <a:t>Program starts with the main function being pushed onto the call stack.</a:t>
            </a:r>
            <a:endParaRPr lang="en-IE" sz="2800" dirty="0">
              <a:solidFill>
                <a:schemeClr val="bg1"/>
              </a:solidFill>
            </a:endParaRPr>
          </a:p>
        </p:txBody>
      </p:sp>
    </p:spTree>
    <p:extLst>
      <p:ext uri="{BB962C8B-B14F-4D97-AF65-F5344CB8AC3E}">
        <p14:creationId xmlns:p14="http://schemas.microsoft.com/office/powerpoint/2010/main" val="9333489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683568" y="4509120"/>
            <a:ext cx="2016224"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1815882"/>
          </a:xfrm>
          <a:prstGeom prst="rect">
            <a:avLst/>
          </a:prstGeom>
          <a:noFill/>
        </p:spPr>
        <p:txBody>
          <a:bodyPr wrap="square" rtlCol="0">
            <a:spAutoFit/>
          </a:bodyPr>
          <a:lstStyle/>
          <a:p>
            <a:r>
              <a:rPr lang="en-IE" sz="2800" dirty="0" smtClean="0">
                <a:solidFill>
                  <a:schemeClr val="bg1"/>
                </a:solidFill>
              </a:rPr>
              <a:t>The </a:t>
            </a:r>
            <a:r>
              <a:rPr lang="en-IE" sz="2800" dirty="0" err="1" smtClean="0">
                <a:solidFill>
                  <a:schemeClr val="bg1"/>
                </a:solidFill>
              </a:rPr>
              <a:t>display_calculations</a:t>
            </a:r>
            <a:r>
              <a:rPr lang="en-IE" sz="2800" dirty="0" smtClean="0">
                <a:solidFill>
                  <a:schemeClr val="bg1"/>
                </a:solidFill>
              </a:rPr>
              <a:t> function is pushed onto the stack.</a:t>
            </a:r>
            <a:endParaRPr lang="en-IE" sz="2800" dirty="0">
              <a:solidFill>
                <a:schemeClr val="bg1"/>
              </a:solidFill>
            </a:endParaRPr>
          </a:p>
        </p:txBody>
      </p:sp>
      <p:sp>
        <p:nvSpPr>
          <p:cNvPr id="9" name="Rectangle 8"/>
          <p:cNvSpPr/>
          <p:nvPr/>
        </p:nvSpPr>
        <p:spPr>
          <a:xfrm>
            <a:off x="5444480" y="5102761"/>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err="1" smtClean="0"/>
              <a:t>display_calculations</a:t>
            </a:r>
            <a:endParaRPr lang="en-IE" sz="2800" dirty="0"/>
          </a:p>
        </p:txBody>
      </p:sp>
    </p:spTree>
    <p:extLst>
      <p:ext uri="{BB962C8B-B14F-4D97-AF65-F5344CB8AC3E}">
        <p14:creationId xmlns:p14="http://schemas.microsoft.com/office/powerpoint/2010/main" val="307342570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1403648" y="3084642"/>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954107"/>
          </a:xfrm>
          <a:prstGeom prst="rect">
            <a:avLst/>
          </a:prstGeom>
          <a:noFill/>
        </p:spPr>
        <p:txBody>
          <a:bodyPr wrap="square" rtlCol="0">
            <a:spAutoFit/>
          </a:bodyPr>
          <a:lstStyle/>
          <a:p>
            <a:r>
              <a:rPr lang="en-IE" sz="2800" dirty="0" smtClean="0">
                <a:solidFill>
                  <a:schemeClr val="bg1"/>
                </a:solidFill>
              </a:rPr>
              <a:t>The add function is pushed onto the stack.</a:t>
            </a:r>
            <a:endParaRPr lang="en-IE" sz="2800" dirty="0">
              <a:solidFill>
                <a:schemeClr val="bg1"/>
              </a:solidFill>
            </a:endParaRPr>
          </a:p>
        </p:txBody>
      </p:sp>
      <p:sp>
        <p:nvSpPr>
          <p:cNvPr id="9" name="Rectangle 8"/>
          <p:cNvSpPr/>
          <p:nvPr/>
        </p:nvSpPr>
        <p:spPr>
          <a:xfrm>
            <a:off x="5444480" y="5102761"/>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err="1" smtClean="0"/>
              <a:t>display_calculations</a:t>
            </a:r>
            <a:endParaRPr lang="en-IE" sz="2800" dirty="0"/>
          </a:p>
        </p:txBody>
      </p:sp>
      <p:sp>
        <p:nvSpPr>
          <p:cNvPr id="11" name="Rectangle 10"/>
          <p:cNvSpPr/>
          <p:nvPr/>
        </p:nvSpPr>
        <p:spPr>
          <a:xfrm>
            <a:off x="5445721" y="45459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add</a:t>
            </a:r>
            <a:endParaRPr lang="en-IE" sz="2800" dirty="0"/>
          </a:p>
        </p:txBody>
      </p:sp>
    </p:spTree>
    <p:extLst>
      <p:ext uri="{BB962C8B-B14F-4D97-AF65-F5344CB8AC3E}">
        <p14:creationId xmlns:p14="http://schemas.microsoft.com/office/powerpoint/2010/main" val="99203695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683568" y="1772816"/>
            <a:ext cx="792088"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1384995"/>
          </a:xfrm>
          <a:prstGeom prst="rect">
            <a:avLst/>
          </a:prstGeom>
          <a:noFill/>
        </p:spPr>
        <p:txBody>
          <a:bodyPr wrap="square" rtlCol="0">
            <a:spAutoFit/>
          </a:bodyPr>
          <a:lstStyle/>
          <a:p>
            <a:r>
              <a:rPr lang="en-IE" sz="2800" dirty="0" smtClean="0">
                <a:solidFill>
                  <a:schemeClr val="bg1"/>
                </a:solidFill>
              </a:rPr>
              <a:t>The add function is complete and is popped off the stack.</a:t>
            </a:r>
            <a:endParaRPr lang="en-IE" sz="2800" dirty="0">
              <a:solidFill>
                <a:schemeClr val="bg1"/>
              </a:solidFill>
            </a:endParaRPr>
          </a:p>
        </p:txBody>
      </p:sp>
      <p:sp>
        <p:nvSpPr>
          <p:cNvPr id="9" name="Rectangle 8"/>
          <p:cNvSpPr/>
          <p:nvPr/>
        </p:nvSpPr>
        <p:spPr>
          <a:xfrm>
            <a:off x="5444480" y="5102761"/>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err="1" smtClean="0"/>
              <a:t>display_calculations</a:t>
            </a:r>
            <a:endParaRPr lang="en-IE" sz="2800" dirty="0"/>
          </a:p>
        </p:txBody>
      </p:sp>
    </p:spTree>
    <p:extLst>
      <p:ext uri="{BB962C8B-B14F-4D97-AF65-F5344CB8AC3E}">
        <p14:creationId xmlns:p14="http://schemas.microsoft.com/office/powerpoint/2010/main" val="219251805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539552" y="3253875"/>
            <a:ext cx="367240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3108543"/>
          </a:xfrm>
          <a:prstGeom prst="rect">
            <a:avLst/>
          </a:prstGeom>
          <a:noFill/>
        </p:spPr>
        <p:txBody>
          <a:bodyPr wrap="square" rtlCol="0">
            <a:spAutoFit/>
          </a:bodyPr>
          <a:lstStyle/>
          <a:p>
            <a:r>
              <a:rPr lang="en-IE" sz="2800" dirty="0" smtClean="0">
                <a:solidFill>
                  <a:schemeClr val="bg1"/>
                </a:solidFill>
              </a:rPr>
              <a:t>The program resumes running the top function on the stack, </a:t>
            </a:r>
            <a:r>
              <a:rPr lang="en-IE" sz="2800" dirty="0" err="1" smtClean="0">
                <a:solidFill>
                  <a:schemeClr val="bg1"/>
                </a:solidFill>
              </a:rPr>
              <a:t>display_calculations</a:t>
            </a:r>
            <a:r>
              <a:rPr lang="en-IE" sz="2800" dirty="0" smtClean="0">
                <a:solidFill>
                  <a:schemeClr val="bg1"/>
                </a:solidFill>
              </a:rPr>
              <a:t>. It continues from the statement after the add function call.</a:t>
            </a:r>
            <a:endParaRPr lang="en-IE" sz="2800" dirty="0">
              <a:solidFill>
                <a:schemeClr val="bg1"/>
              </a:solidFill>
            </a:endParaRPr>
          </a:p>
        </p:txBody>
      </p:sp>
      <p:sp>
        <p:nvSpPr>
          <p:cNvPr id="9" name="Rectangle 8"/>
          <p:cNvSpPr/>
          <p:nvPr/>
        </p:nvSpPr>
        <p:spPr>
          <a:xfrm>
            <a:off x="5444480" y="5102761"/>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err="1" smtClean="0"/>
              <a:t>display_calculations</a:t>
            </a:r>
            <a:endParaRPr lang="en-IE" sz="2800" dirty="0"/>
          </a:p>
        </p:txBody>
      </p:sp>
    </p:spTree>
    <p:extLst>
      <p:ext uri="{BB962C8B-B14F-4D97-AF65-F5344CB8AC3E}">
        <p14:creationId xmlns:p14="http://schemas.microsoft.com/office/powerpoint/2010/main" val="149035319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1781980" y="3253875"/>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954107"/>
          </a:xfrm>
          <a:prstGeom prst="rect">
            <a:avLst/>
          </a:prstGeom>
          <a:noFill/>
        </p:spPr>
        <p:txBody>
          <a:bodyPr wrap="square" rtlCol="0">
            <a:spAutoFit/>
          </a:bodyPr>
          <a:lstStyle/>
          <a:p>
            <a:r>
              <a:rPr lang="en-IE" sz="2800" dirty="0" smtClean="0">
                <a:solidFill>
                  <a:schemeClr val="bg1"/>
                </a:solidFill>
              </a:rPr>
              <a:t>The multiply function is pushed onto the stack.</a:t>
            </a:r>
            <a:endParaRPr lang="en-IE" sz="2800" dirty="0">
              <a:solidFill>
                <a:schemeClr val="bg1"/>
              </a:solidFill>
            </a:endParaRPr>
          </a:p>
        </p:txBody>
      </p:sp>
      <p:sp>
        <p:nvSpPr>
          <p:cNvPr id="9" name="Rectangle 8"/>
          <p:cNvSpPr/>
          <p:nvPr/>
        </p:nvSpPr>
        <p:spPr>
          <a:xfrm>
            <a:off x="5444480" y="5102761"/>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err="1" smtClean="0"/>
              <a:t>display_calculations</a:t>
            </a:r>
            <a:endParaRPr lang="en-IE" sz="2800" dirty="0"/>
          </a:p>
        </p:txBody>
      </p:sp>
      <p:sp>
        <p:nvSpPr>
          <p:cNvPr id="11" name="Rectangle 10"/>
          <p:cNvSpPr/>
          <p:nvPr/>
        </p:nvSpPr>
        <p:spPr>
          <a:xfrm>
            <a:off x="5445721" y="45459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multiply</a:t>
            </a:r>
            <a:endParaRPr lang="en-IE" sz="2800" dirty="0"/>
          </a:p>
        </p:txBody>
      </p:sp>
    </p:spTree>
    <p:extLst>
      <p:ext uri="{BB962C8B-B14F-4D97-AF65-F5344CB8AC3E}">
        <p14:creationId xmlns:p14="http://schemas.microsoft.com/office/powerpoint/2010/main" val="2309961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before we start coding</a:t>
            </a:r>
            <a:endParaRPr lang="en-US" dirty="0">
              <a:solidFill>
                <a:schemeClr val="bg1"/>
              </a:solidFill>
            </a:endParaRPr>
          </a:p>
        </p:txBody>
      </p:sp>
      <p:sp>
        <p:nvSpPr>
          <p:cNvPr id="3" name="Content Placeholder 2"/>
          <p:cNvSpPr>
            <a:spLocks noGrp="1"/>
          </p:cNvSpPr>
          <p:nvPr>
            <p:ph idx="1"/>
          </p:nvPr>
        </p:nvSpPr>
        <p:spPr>
          <a:xfrm>
            <a:off x="457200" y="1412776"/>
            <a:ext cx="8229600" cy="5184576"/>
          </a:xfrm>
        </p:spPr>
        <p:txBody>
          <a:bodyPr>
            <a:normAutofit/>
          </a:bodyPr>
          <a:lstStyle/>
          <a:p>
            <a:r>
              <a:rPr lang="en-IE" dirty="0" smtClean="0">
                <a:solidFill>
                  <a:schemeClr val="bg1"/>
                </a:solidFill>
              </a:rPr>
              <a:t>Git</a:t>
            </a:r>
          </a:p>
          <a:p>
            <a:pPr lvl="1"/>
            <a:r>
              <a:rPr lang="en-IE" dirty="0" smtClean="0">
                <a:solidFill>
                  <a:schemeClr val="bg1"/>
                </a:solidFill>
              </a:rPr>
              <a:t>code versioning software</a:t>
            </a:r>
          </a:p>
          <a:p>
            <a:pPr lvl="1"/>
            <a:r>
              <a:rPr lang="en-IE" dirty="0" smtClean="0">
                <a:solidFill>
                  <a:schemeClr val="bg1"/>
                </a:solidFill>
              </a:rPr>
              <a:t>github.com</a:t>
            </a:r>
          </a:p>
          <a:p>
            <a:r>
              <a:rPr lang="en-IE" dirty="0" smtClean="0">
                <a:solidFill>
                  <a:schemeClr val="bg1"/>
                </a:solidFill>
              </a:rPr>
              <a:t>style guide</a:t>
            </a:r>
          </a:p>
          <a:p>
            <a:pPr lvl="1"/>
            <a:r>
              <a:rPr lang="en-IE" dirty="0" smtClean="0">
                <a:solidFill>
                  <a:schemeClr val="bg1"/>
                </a:solidFill>
              </a:rPr>
              <a:t>Google C++:</a:t>
            </a:r>
          </a:p>
          <a:p>
            <a:pPr lvl="2"/>
            <a:r>
              <a:rPr lang="en-IE" dirty="0" smtClean="0">
                <a:hlinkClick r:id="rId2"/>
              </a:rPr>
              <a:t>http://google-styleguide.googlecode.com/svn/trunk/cppguide.xml</a:t>
            </a:r>
            <a:endParaRPr lang="en-IE" dirty="0" smtClean="0">
              <a:solidFill>
                <a:schemeClr val="bg1"/>
              </a:solidFill>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647564" y="2564903"/>
            <a:ext cx="972108" cy="2688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1384995"/>
          </a:xfrm>
          <a:prstGeom prst="rect">
            <a:avLst/>
          </a:prstGeom>
          <a:noFill/>
        </p:spPr>
        <p:txBody>
          <a:bodyPr wrap="square" rtlCol="0">
            <a:spAutoFit/>
          </a:bodyPr>
          <a:lstStyle/>
          <a:p>
            <a:r>
              <a:rPr lang="en-IE" sz="2800" dirty="0" smtClean="0">
                <a:solidFill>
                  <a:schemeClr val="bg1"/>
                </a:solidFill>
              </a:rPr>
              <a:t>The multiply function is complete and is popped off the stack.</a:t>
            </a:r>
            <a:endParaRPr lang="en-IE" sz="2800" dirty="0">
              <a:solidFill>
                <a:schemeClr val="bg1"/>
              </a:solidFill>
            </a:endParaRPr>
          </a:p>
        </p:txBody>
      </p:sp>
      <p:sp>
        <p:nvSpPr>
          <p:cNvPr id="9" name="Rectangle 8"/>
          <p:cNvSpPr/>
          <p:nvPr/>
        </p:nvSpPr>
        <p:spPr>
          <a:xfrm>
            <a:off x="5444480" y="5102761"/>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err="1" smtClean="0"/>
              <a:t>display_calculations</a:t>
            </a:r>
            <a:endParaRPr lang="en-IE" sz="2800" dirty="0"/>
          </a:p>
        </p:txBody>
      </p:sp>
    </p:spTree>
    <p:extLst>
      <p:ext uri="{BB962C8B-B14F-4D97-AF65-F5344CB8AC3E}">
        <p14:creationId xmlns:p14="http://schemas.microsoft.com/office/powerpoint/2010/main" val="378039122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539552" y="3433894"/>
            <a:ext cx="3672408" cy="49916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3108543"/>
          </a:xfrm>
          <a:prstGeom prst="rect">
            <a:avLst/>
          </a:prstGeom>
          <a:noFill/>
        </p:spPr>
        <p:txBody>
          <a:bodyPr wrap="square" rtlCol="0">
            <a:spAutoFit/>
          </a:bodyPr>
          <a:lstStyle/>
          <a:p>
            <a:r>
              <a:rPr lang="en-IE" sz="2800" dirty="0" smtClean="0">
                <a:solidFill>
                  <a:schemeClr val="bg1"/>
                </a:solidFill>
              </a:rPr>
              <a:t>The program resumes running the top function on the stack, </a:t>
            </a:r>
            <a:r>
              <a:rPr lang="en-IE" sz="2800" dirty="0" err="1" smtClean="0">
                <a:solidFill>
                  <a:schemeClr val="bg1"/>
                </a:solidFill>
              </a:rPr>
              <a:t>display_calculations</a:t>
            </a:r>
            <a:r>
              <a:rPr lang="en-IE" sz="2800" dirty="0" smtClean="0">
                <a:solidFill>
                  <a:schemeClr val="bg1"/>
                </a:solidFill>
              </a:rPr>
              <a:t>. It continues from the statement after the multiply function call.</a:t>
            </a:r>
            <a:endParaRPr lang="en-IE" sz="2800" dirty="0">
              <a:solidFill>
                <a:schemeClr val="bg1"/>
              </a:solidFill>
            </a:endParaRPr>
          </a:p>
        </p:txBody>
      </p:sp>
      <p:sp>
        <p:nvSpPr>
          <p:cNvPr id="9" name="Rectangle 8"/>
          <p:cNvSpPr/>
          <p:nvPr/>
        </p:nvSpPr>
        <p:spPr>
          <a:xfrm>
            <a:off x="5444480" y="5102761"/>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err="1" smtClean="0"/>
              <a:t>display_calculations</a:t>
            </a:r>
            <a:endParaRPr lang="en-IE" sz="2800" dirty="0"/>
          </a:p>
        </p:txBody>
      </p:sp>
    </p:spTree>
    <p:extLst>
      <p:ext uri="{BB962C8B-B14F-4D97-AF65-F5344CB8AC3E}">
        <p14:creationId xmlns:p14="http://schemas.microsoft.com/office/powerpoint/2010/main" val="3468877058"/>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251520" y="3717032"/>
            <a:ext cx="792088" cy="3600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1815882"/>
          </a:xfrm>
          <a:prstGeom prst="rect">
            <a:avLst/>
          </a:prstGeom>
          <a:noFill/>
        </p:spPr>
        <p:txBody>
          <a:bodyPr wrap="square" rtlCol="0">
            <a:spAutoFit/>
          </a:bodyPr>
          <a:lstStyle/>
          <a:p>
            <a:r>
              <a:rPr lang="en-IE" sz="2800" dirty="0" smtClean="0">
                <a:solidFill>
                  <a:schemeClr val="bg1"/>
                </a:solidFill>
              </a:rPr>
              <a:t>The </a:t>
            </a:r>
            <a:r>
              <a:rPr lang="en-IE" sz="2800" dirty="0" err="1" smtClean="0">
                <a:solidFill>
                  <a:schemeClr val="bg1"/>
                </a:solidFill>
              </a:rPr>
              <a:t>display_calculation</a:t>
            </a:r>
            <a:r>
              <a:rPr lang="en-IE" sz="2800" dirty="0" smtClean="0">
                <a:solidFill>
                  <a:schemeClr val="bg1"/>
                </a:solidFill>
              </a:rPr>
              <a:t> function is complete and is popped off the stack.</a:t>
            </a:r>
            <a:endParaRPr lang="en-IE" sz="2800" dirty="0">
              <a:solidFill>
                <a:schemeClr val="bg1"/>
              </a:solidFill>
            </a:endParaRPr>
          </a:p>
        </p:txBody>
      </p:sp>
    </p:spTree>
    <p:extLst>
      <p:ext uri="{BB962C8B-B14F-4D97-AF65-F5344CB8AC3E}">
        <p14:creationId xmlns:p14="http://schemas.microsoft.com/office/powerpoint/2010/main" val="28509316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539552" y="4802048"/>
            <a:ext cx="792088" cy="3007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3" name="Rectangle 2"/>
          <p:cNvSpPr/>
          <p:nvPr/>
        </p:nvSpPr>
        <p:spPr>
          <a:xfrm>
            <a:off x="5444480" y="5661247"/>
            <a:ext cx="3159968" cy="55848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800" dirty="0" smtClean="0"/>
              <a:t>main</a:t>
            </a:r>
            <a:endParaRPr lang="en-IE" sz="2800" dirty="0"/>
          </a:p>
        </p:txBody>
      </p:sp>
      <p:sp>
        <p:nvSpPr>
          <p:cNvPr id="8" name="TextBox 7"/>
          <p:cNvSpPr txBox="1"/>
          <p:nvPr/>
        </p:nvSpPr>
        <p:spPr>
          <a:xfrm>
            <a:off x="5444480" y="1268760"/>
            <a:ext cx="3600400" cy="3108543"/>
          </a:xfrm>
          <a:prstGeom prst="rect">
            <a:avLst/>
          </a:prstGeom>
          <a:noFill/>
        </p:spPr>
        <p:txBody>
          <a:bodyPr wrap="square" rtlCol="0">
            <a:spAutoFit/>
          </a:bodyPr>
          <a:lstStyle/>
          <a:p>
            <a:r>
              <a:rPr lang="en-IE" sz="2800" dirty="0" smtClean="0">
                <a:solidFill>
                  <a:schemeClr val="bg1"/>
                </a:solidFill>
              </a:rPr>
              <a:t>The program resumes running the top function on the stack, main. It continues from the statement after the </a:t>
            </a:r>
            <a:r>
              <a:rPr lang="en-IE" sz="2800" dirty="0" err="1" smtClean="0">
                <a:solidFill>
                  <a:schemeClr val="bg1"/>
                </a:solidFill>
              </a:rPr>
              <a:t>display_calculations</a:t>
            </a:r>
            <a:r>
              <a:rPr lang="en-IE" sz="2800" dirty="0" smtClean="0">
                <a:solidFill>
                  <a:schemeClr val="bg1"/>
                </a:solidFill>
              </a:rPr>
              <a:t> function call.</a:t>
            </a:r>
            <a:endParaRPr lang="en-IE" sz="2800" dirty="0">
              <a:solidFill>
                <a:schemeClr val="bg1"/>
              </a:solidFill>
            </a:endParaRPr>
          </a:p>
        </p:txBody>
      </p:sp>
    </p:spTree>
    <p:extLst>
      <p:ext uri="{BB962C8B-B14F-4D97-AF65-F5344CB8AC3E}">
        <p14:creationId xmlns:p14="http://schemas.microsoft.com/office/powerpoint/2010/main" val="211701473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stack example</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32500" lnSpcReduction="20000"/>
          </a:bodyPr>
          <a:lstStyle/>
          <a:p>
            <a:pPr marL="342900" lvl="0" indent="-342900">
              <a:spcBef>
                <a:spcPct val="20000"/>
              </a:spcBef>
            </a:pPr>
            <a:r>
              <a:rPr lang="en-IE" sz="3200" dirty="0" err="1">
                <a:solidFill>
                  <a:schemeClr val="bg1"/>
                </a:solidFill>
              </a:rPr>
              <a:t>int</a:t>
            </a:r>
            <a:r>
              <a:rPr lang="en-IE" sz="3200" dirty="0">
                <a:solidFill>
                  <a:schemeClr val="bg1"/>
                </a:solidFill>
              </a:rPr>
              <a:t> </a:t>
            </a:r>
            <a:r>
              <a:rPr lang="en-IE" sz="3200" dirty="0" err="1">
                <a:solidFill>
                  <a:schemeClr val="bg1"/>
                </a:solidFill>
              </a:rPr>
              <a:t>my_global</a:t>
            </a:r>
            <a:r>
              <a:rPr lang="en-IE" sz="3200" dirty="0">
                <a:solidFill>
                  <a:schemeClr val="bg1"/>
                </a:solidFill>
              </a:rPr>
              <a:t> = 70; // never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add(</a:t>
            </a:r>
            <a:r>
              <a:rPr lang="en-IE" sz="3200" dirty="0" err="1">
                <a:solidFill>
                  <a:schemeClr val="bg1"/>
                </a:solidFill>
              </a:rPr>
              <a:t>int</a:t>
            </a:r>
            <a:r>
              <a:rPr lang="en-IE" sz="3200" dirty="0">
                <a:solidFill>
                  <a:schemeClr val="bg1"/>
                </a:solidFill>
              </a:rPr>
              <a:t> x, </a:t>
            </a:r>
            <a:r>
              <a:rPr lang="en-IE" sz="3200" dirty="0" err="1">
                <a:solidFill>
                  <a:schemeClr val="bg1"/>
                </a:solidFill>
              </a:rPr>
              <a:t>int</a:t>
            </a:r>
            <a:r>
              <a:rPr lang="en-IE" sz="3200" dirty="0">
                <a:solidFill>
                  <a:schemeClr val="bg1"/>
                </a:solidFill>
              </a:rPr>
              <a:t> 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sum = x + y;</a:t>
            </a:r>
          </a:p>
          <a:p>
            <a:pPr marL="342900" lvl="0" indent="-342900">
              <a:spcBef>
                <a:spcPct val="20000"/>
              </a:spcBef>
            </a:pPr>
            <a:r>
              <a:rPr lang="en-IE" sz="3200" dirty="0">
                <a:solidFill>
                  <a:schemeClr val="bg1"/>
                </a:solidFill>
              </a:rPr>
              <a:t>    return sum;</a:t>
            </a:r>
          </a:p>
          <a:p>
            <a:pPr marL="342900" lvl="0" indent="-342900">
              <a:spcBef>
                <a:spcPct val="20000"/>
              </a:spcBef>
            </a:pPr>
            <a:r>
              <a:rPr lang="en-IE" sz="3200" dirty="0">
                <a:solidFill>
                  <a:schemeClr val="bg1"/>
                </a:solidFill>
              </a:rPr>
              <a:t>} // sum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multiply(</a:t>
            </a:r>
            <a:r>
              <a:rPr lang="en-IE" sz="3200" dirty="0" err="1">
                <a:solidFill>
                  <a:schemeClr val="bg1"/>
                </a:solidFill>
              </a:rPr>
              <a:t>int</a:t>
            </a:r>
            <a:r>
              <a:rPr lang="en-IE" sz="3200" dirty="0">
                <a:solidFill>
                  <a:schemeClr val="bg1"/>
                </a:solidFill>
              </a:rPr>
              <a:t> factor1, </a:t>
            </a:r>
            <a:r>
              <a:rPr lang="en-IE" sz="3200" dirty="0" err="1">
                <a:solidFill>
                  <a:schemeClr val="bg1"/>
                </a:solidFill>
              </a:rPr>
              <a:t>int</a:t>
            </a:r>
            <a:r>
              <a:rPr lang="en-IE" sz="3200" dirty="0">
                <a:solidFill>
                  <a:schemeClr val="bg1"/>
                </a:solidFill>
              </a:rPr>
              <a:t> factor2)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product = factor1 * factor2;</a:t>
            </a:r>
          </a:p>
          <a:p>
            <a:pPr marL="342900" lvl="0" indent="-342900">
              <a:spcBef>
                <a:spcPct val="20000"/>
              </a:spcBef>
            </a:pPr>
            <a:r>
              <a:rPr lang="en-IE" sz="3200" dirty="0">
                <a:solidFill>
                  <a:schemeClr val="bg1"/>
                </a:solidFill>
              </a:rPr>
              <a:t>    return product;</a:t>
            </a:r>
          </a:p>
          <a:p>
            <a:pPr marL="342900" lvl="0" indent="-342900">
              <a:spcBef>
                <a:spcPct val="20000"/>
              </a:spcBef>
            </a:pPr>
            <a:r>
              <a:rPr lang="en-IE" sz="3200" dirty="0">
                <a:solidFill>
                  <a:schemeClr val="bg1"/>
                </a:solidFill>
              </a:rPr>
              <a:t>} // product goes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void </a:t>
            </a:r>
            <a:r>
              <a:rPr lang="en-IE" sz="3200" dirty="0" err="1">
                <a:solidFill>
                  <a:schemeClr val="bg1"/>
                </a:solidFill>
              </a:rPr>
              <a:t>display_calculations</a:t>
            </a:r>
            <a:r>
              <a:rPr lang="en-IE" sz="3200" dirty="0">
                <a:solidFill>
                  <a:schemeClr val="bg1"/>
                </a:solidFill>
              </a:rPr>
              <a:t>(</a:t>
            </a:r>
            <a:r>
              <a:rPr lang="en-IE" sz="3200" dirty="0" err="1">
                <a:solidFill>
                  <a:schemeClr val="bg1"/>
                </a:solidFill>
              </a:rPr>
              <a:t>int</a:t>
            </a:r>
            <a:r>
              <a:rPr lang="en-IE" sz="3200" dirty="0">
                <a:solidFill>
                  <a:schemeClr val="bg1"/>
                </a:solidFill>
              </a:rPr>
              <a:t> a, </a:t>
            </a:r>
            <a:r>
              <a:rPr lang="en-IE" sz="3200" dirty="0" err="1">
                <a:solidFill>
                  <a:schemeClr val="bg1"/>
                </a:solidFill>
              </a:rPr>
              <a:t>int</a:t>
            </a:r>
            <a:r>
              <a:rPr lang="en-IE" sz="3200" dirty="0">
                <a:solidFill>
                  <a:schemeClr val="bg1"/>
                </a:solidFill>
              </a:rPr>
              <a:t> b)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add_result</a:t>
            </a:r>
            <a:r>
              <a:rPr lang="en-IE" sz="3200" dirty="0">
                <a:solidFill>
                  <a:schemeClr val="bg1"/>
                </a:solidFill>
              </a:rPr>
              <a:t> = add(a, b);</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multiply_result</a:t>
            </a:r>
            <a:r>
              <a:rPr lang="en-IE" sz="3200" dirty="0">
                <a:solidFill>
                  <a:schemeClr val="bg1"/>
                </a:solidFill>
              </a:rPr>
              <a:t> = multiply(a, b);</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addition: %d\n", </a:t>
            </a:r>
            <a:r>
              <a:rPr lang="en-IE" sz="3200" dirty="0" err="1">
                <a:solidFill>
                  <a:schemeClr val="bg1"/>
                </a:solidFill>
              </a:rPr>
              <a:t>add_result</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of multiplication: %d\n", </a:t>
            </a:r>
            <a:r>
              <a:rPr lang="en-IE" sz="3200" dirty="0" err="1">
                <a:solidFill>
                  <a:schemeClr val="bg1"/>
                </a:solidFill>
              </a:rPr>
              <a:t>multiply_result</a:t>
            </a:r>
            <a:r>
              <a:rPr lang="en-IE" sz="3200" dirty="0">
                <a:solidFill>
                  <a:schemeClr val="bg1"/>
                </a:solidFill>
              </a:rPr>
              <a:t>);</a:t>
            </a:r>
          </a:p>
          <a:p>
            <a:pPr marL="342900" lvl="0" indent="-342900">
              <a:spcBef>
                <a:spcPct val="20000"/>
              </a:spcBef>
            </a:pPr>
            <a:r>
              <a:rPr lang="en-IE" sz="3200" dirty="0">
                <a:solidFill>
                  <a:schemeClr val="bg1"/>
                </a:solidFill>
              </a:rPr>
              <a:t>} // </a:t>
            </a:r>
            <a:r>
              <a:rPr lang="en-IE" sz="3200" dirty="0" err="1">
                <a:solidFill>
                  <a:schemeClr val="bg1"/>
                </a:solidFill>
              </a:rPr>
              <a:t>add_result</a:t>
            </a:r>
            <a:r>
              <a:rPr lang="en-IE" sz="3200" dirty="0">
                <a:solidFill>
                  <a:schemeClr val="bg1"/>
                </a:solidFill>
              </a:rPr>
              <a:t> and </a:t>
            </a:r>
            <a:r>
              <a:rPr lang="en-IE" sz="3200" dirty="0" err="1">
                <a:solidFill>
                  <a:schemeClr val="bg1"/>
                </a:solidFill>
              </a:rPr>
              <a:t>multiply_result</a:t>
            </a:r>
            <a:r>
              <a:rPr lang="en-IE" sz="3200" dirty="0">
                <a:solidFill>
                  <a:schemeClr val="bg1"/>
                </a:solidFill>
              </a:rPr>
              <a:t> go out of scope (function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num1 = 2;</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num2 = 3;</a:t>
            </a:r>
          </a:p>
          <a:p>
            <a:pPr marL="342900" lvl="0" indent="-342900">
              <a:spcBef>
                <a:spcPct val="20000"/>
              </a:spcBef>
            </a:pPr>
            <a:r>
              <a:rPr lang="en-IE" sz="3200" dirty="0">
                <a:solidFill>
                  <a:schemeClr val="bg1"/>
                </a:solidFill>
              </a:rPr>
              <a:t>    </a:t>
            </a:r>
            <a:r>
              <a:rPr lang="en-IE" sz="3200" dirty="0" err="1">
                <a:solidFill>
                  <a:schemeClr val="bg1"/>
                </a:solidFill>
              </a:rPr>
              <a:t>display_calculations</a:t>
            </a:r>
            <a:r>
              <a:rPr lang="en-IE" sz="3200" dirty="0">
                <a:solidFill>
                  <a:schemeClr val="bg1"/>
                </a:solidFill>
              </a:rPr>
              <a:t>(num1, num2);</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 = 0;</a:t>
            </a:r>
          </a:p>
          <a:p>
            <a:pPr marL="342900" lvl="0" indent="-342900">
              <a:spcBef>
                <a:spcPct val="20000"/>
              </a:spcBef>
            </a:pPr>
            <a:r>
              <a:rPr lang="en-IE" sz="3200" dirty="0">
                <a:solidFill>
                  <a:schemeClr val="bg1"/>
                </a:solidFill>
              </a:rPr>
              <a:t>    while (</a:t>
            </a:r>
            <a:r>
              <a:rPr lang="en-IE" sz="3200" dirty="0" err="1">
                <a:solidFill>
                  <a:schemeClr val="bg1"/>
                </a:solidFill>
              </a:rPr>
              <a:t>i</a:t>
            </a:r>
            <a:r>
              <a:rPr lang="en-IE" sz="3200" dirty="0">
                <a:solidFill>
                  <a:schemeClr val="bg1"/>
                </a:solidFill>
              </a:rPr>
              <a:t> != num2)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block_scope_var</a:t>
            </a:r>
            <a:r>
              <a:rPr lang="en-IE" sz="3200" dirty="0">
                <a:solidFill>
                  <a:schemeClr val="bg1"/>
                </a:solidFill>
              </a:rPr>
              <a:t> = </a:t>
            </a:r>
            <a:r>
              <a:rPr lang="en-IE" sz="3200" dirty="0" err="1">
                <a:solidFill>
                  <a:schemeClr val="bg1"/>
                </a:solidFill>
              </a:rPr>
              <a:t>i</a:t>
            </a:r>
            <a:r>
              <a:rPr lang="en-IE" sz="3200" dirty="0">
                <a:solidFill>
                  <a:schemeClr val="bg1"/>
                </a:solidFill>
              </a:rPr>
              <a:t> * 5;</a:t>
            </a:r>
          </a:p>
          <a:p>
            <a:pPr marL="342900" lvl="0" indent="-342900">
              <a:spcBef>
                <a:spcPct val="20000"/>
              </a:spcBef>
            </a:pP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("Block scope variable: %d\n", </a:t>
            </a:r>
            <a:r>
              <a:rPr lang="en-IE" sz="3200" dirty="0" err="1">
                <a:solidFill>
                  <a:schemeClr val="bg1"/>
                </a:solidFill>
              </a:rPr>
              <a:t>block_scope_var</a:t>
            </a:r>
            <a:r>
              <a:rPr lang="en-IE" sz="3200" dirty="0">
                <a:solidFill>
                  <a:schemeClr val="bg1"/>
                </a:solidFill>
              </a:rPr>
              <a:t>);</a:t>
            </a:r>
          </a:p>
          <a:p>
            <a:pPr marL="342900" lvl="0" indent="-342900">
              <a:spcBef>
                <a:spcPct val="20000"/>
              </a:spcBef>
            </a:pPr>
            <a:r>
              <a:rPr lang="en-IE" sz="3200" dirty="0">
                <a:solidFill>
                  <a:schemeClr val="bg1"/>
                </a:solidFill>
              </a:rPr>
              <a:t>    } // </a:t>
            </a:r>
            <a:r>
              <a:rPr lang="en-IE" sz="3200" dirty="0" err="1">
                <a:solidFill>
                  <a:schemeClr val="bg1"/>
                </a:solidFill>
              </a:rPr>
              <a:t>block_scope_var</a:t>
            </a:r>
            <a:r>
              <a:rPr lang="en-IE" sz="3200" dirty="0">
                <a:solidFill>
                  <a:schemeClr val="bg1"/>
                </a:solidFill>
              </a:rPr>
              <a:t> goes out of scope</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("Global scope variable: %d", </a:t>
            </a:r>
            <a:r>
              <a:rPr lang="en-IE" sz="3200" dirty="0" err="1">
                <a:solidFill>
                  <a:schemeClr val="bg1"/>
                </a:solidFill>
              </a:rPr>
              <a:t>my_global</a:t>
            </a:r>
            <a:r>
              <a:rPr lang="en-IE" sz="3200" dirty="0">
                <a:solidFill>
                  <a:schemeClr val="bg1"/>
                </a:solidFill>
              </a:rPr>
              <a: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 // </a:t>
            </a:r>
            <a:r>
              <a:rPr lang="en-IE" sz="3200" dirty="0" err="1">
                <a:solidFill>
                  <a:schemeClr val="bg1"/>
                </a:solidFill>
              </a:rPr>
              <a:t>i</a:t>
            </a:r>
            <a:r>
              <a:rPr lang="en-IE" sz="3200" dirty="0">
                <a:solidFill>
                  <a:schemeClr val="bg1"/>
                </a:solidFill>
              </a:rPr>
              <a:t>, num1 and num2 go out of scope (function scope)</a:t>
            </a:r>
          </a:p>
        </p:txBody>
      </p:sp>
      <p:sp>
        <p:nvSpPr>
          <p:cNvPr id="5" name="Rounded Rectangle 4"/>
          <p:cNvSpPr/>
          <p:nvPr/>
        </p:nvSpPr>
        <p:spPr>
          <a:xfrm>
            <a:off x="539552" y="6008606"/>
            <a:ext cx="792088" cy="30071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extBox 6"/>
          <p:cNvSpPr txBox="1"/>
          <p:nvPr/>
        </p:nvSpPr>
        <p:spPr>
          <a:xfrm>
            <a:off x="5220072" y="6218148"/>
            <a:ext cx="3600400" cy="523220"/>
          </a:xfrm>
          <a:prstGeom prst="rect">
            <a:avLst/>
          </a:prstGeom>
          <a:noFill/>
        </p:spPr>
        <p:txBody>
          <a:bodyPr wrap="square" rtlCol="0">
            <a:spAutoFit/>
          </a:bodyPr>
          <a:lstStyle/>
          <a:p>
            <a:pPr algn="ctr"/>
            <a:r>
              <a:rPr lang="en-IE" sz="2800" dirty="0" smtClean="0">
                <a:solidFill>
                  <a:schemeClr val="bg1"/>
                </a:solidFill>
              </a:rPr>
              <a:t>call stack</a:t>
            </a:r>
            <a:endParaRPr lang="en-IE" sz="2800" dirty="0">
              <a:solidFill>
                <a:schemeClr val="bg1"/>
              </a:solidFill>
            </a:endParaRPr>
          </a:p>
        </p:txBody>
      </p:sp>
      <p:sp>
        <p:nvSpPr>
          <p:cNvPr id="8" name="TextBox 7"/>
          <p:cNvSpPr txBox="1"/>
          <p:nvPr/>
        </p:nvSpPr>
        <p:spPr>
          <a:xfrm>
            <a:off x="5444480" y="1268760"/>
            <a:ext cx="3600400" cy="2677656"/>
          </a:xfrm>
          <a:prstGeom prst="rect">
            <a:avLst/>
          </a:prstGeom>
          <a:noFill/>
        </p:spPr>
        <p:txBody>
          <a:bodyPr wrap="square" rtlCol="0">
            <a:spAutoFit/>
          </a:bodyPr>
          <a:lstStyle/>
          <a:p>
            <a:r>
              <a:rPr lang="en-IE" sz="2800" dirty="0" smtClean="0">
                <a:solidFill>
                  <a:schemeClr val="bg1"/>
                </a:solidFill>
              </a:rPr>
              <a:t>The main function is complete and is popped off the stack. The program is terminated when the stack is empty.</a:t>
            </a:r>
            <a:endParaRPr lang="en-IE" sz="2800" dirty="0">
              <a:solidFill>
                <a:schemeClr val="bg1"/>
              </a:solidFill>
            </a:endParaRPr>
          </a:p>
        </p:txBody>
      </p:sp>
    </p:spTree>
    <p:extLst>
      <p:ext uri="{BB962C8B-B14F-4D97-AF65-F5344CB8AC3E}">
        <p14:creationId xmlns:p14="http://schemas.microsoft.com/office/powerpoint/2010/main" val="368250950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1</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function that takes two integers as input. The function should return the largest of the two integers. Call this function from the main function and display its output.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30716125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2</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function that converts </a:t>
            </a:r>
            <a:r>
              <a:rPr lang="en-IE" sz="3200" dirty="0" err="1" smtClean="0">
                <a:solidFill>
                  <a:schemeClr val="bg1"/>
                </a:solidFill>
              </a:rPr>
              <a:t>centimeters</a:t>
            </a:r>
            <a:r>
              <a:rPr lang="en-IE" sz="3200" dirty="0" smtClean="0">
                <a:solidFill>
                  <a:schemeClr val="bg1"/>
                </a:solidFill>
              </a:rPr>
              <a:t> to inches. Call this function from the main function and display its output.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3</a:t>
            </a:r>
            <a:endParaRPr lang="en-US" dirty="0">
              <a:solidFill>
                <a:schemeClr val="bg1"/>
              </a:solidFill>
            </a:endParaRPr>
          </a:p>
        </p:txBody>
      </p:sp>
      <p:sp>
        <p:nvSpPr>
          <p:cNvPr id="8" name="Content Placeholder 2"/>
          <p:cNvSpPr txBox="1">
            <a:spLocks/>
          </p:cNvSpPr>
          <p:nvPr/>
        </p:nvSpPr>
        <p:spPr>
          <a:xfrm>
            <a:off x="395536" y="1484784"/>
            <a:ext cx="8229600" cy="48965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function: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float </a:t>
            </a:r>
            <a:r>
              <a:rPr lang="en-IE" sz="3200" dirty="0" err="1" smtClean="0">
                <a:solidFill>
                  <a:schemeClr val="bg1"/>
                </a:solidFill>
              </a:rPr>
              <a:t>calculate_bmi</a:t>
            </a:r>
            <a:r>
              <a:rPr lang="en-IE" sz="3200" dirty="0" smtClean="0">
                <a:solidFill>
                  <a:schemeClr val="bg1"/>
                </a:solidFill>
              </a:rPr>
              <a:t>(float </a:t>
            </a:r>
            <a:r>
              <a:rPr lang="en-IE" sz="3200" dirty="0" err="1" smtClean="0">
                <a:solidFill>
                  <a:schemeClr val="bg1"/>
                </a:solidFill>
              </a:rPr>
              <a:t>weight_kg</a:t>
            </a:r>
            <a:r>
              <a:rPr lang="en-IE" sz="3200" dirty="0" smtClean="0">
                <a:solidFill>
                  <a:schemeClr val="bg1"/>
                </a:solidFill>
              </a:rPr>
              <a:t>, float </a:t>
            </a:r>
            <a:r>
              <a:rPr lang="en-IE" sz="3200" dirty="0" err="1" smtClean="0">
                <a:solidFill>
                  <a:schemeClr val="bg1"/>
                </a:solidFill>
              </a:rPr>
              <a:t>height_cm</a:t>
            </a:r>
            <a:r>
              <a:rPr lang="en-IE" sz="3200" dirty="0" smtClean="0">
                <a:solidFill>
                  <a:schemeClr val="bg1"/>
                </a:solidFill>
              </a:rPr>
              <a:t>)</a:t>
            </a:r>
          </a:p>
          <a:p>
            <a:pPr marL="342900" lvl="0" indent="-342900">
              <a:spcBef>
                <a:spcPct val="20000"/>
              </a:spcBef>
              <a:buFont typeface="Arial" pitchFamily="34" charset="0"/>
              <a:buChar char="•"/>
              <a:defRPr/>
            </a:pPr>
            <a:r>
              <a:rPr lang="en-IE" sz="3200" dirty="0" smtClean="0">
                <a:solidFill>
                  <a:schemeClr val="bg1"/>
                </a:solidFill>
              </a:rPr>
              <a:t>that returns the BMI of the user. Use a procedure to tell the user which weight category they are in with the procedure:</a:t>
            </a:r>
          </a:p>
          <a:p>
            <a:pPr marL="342900" indent="-342900">
              <a:spcBef>
                <a:spcPct val="20000"/>
              </a:spcBef>
              <a:buFont typeface="Arial" pitchFamily="34" charset="0"/>
              <a:buChar char="•"/>
              <a:defRPr/>
            </a:pPr>
            <a:r>
              <a:rPr lang="en-IE" sz="3200" dirty="0" smtClean="0">
                <a:solidFill>
                  <a:schemeClr val="bg1"/>
                </a:solidFill>
              </a:rPr>
              <a:t>void </a:t>
            </a:r>
            <a:r>
              <a:rPr lang="en-IE" sz="3200" dirty="0" err="1" smtClean="0">
                <a:solidFill>
                  <a:schemeClr val="bg1"/>
                </a:solidFill>
              </a:rPr>
              <a:t>display_bmi_category</a:t>
            </a:r>
            <a:r>
              <a:rPr lang="en-IE" sz="3200" dirty="0" smtClean="0">
                <a:solidFill>
                  <a:schemeClr val="bg1"/>
                </a:solidFill>
              </a:rPr>
              <a:t>(float </a:t>
            </a:r>
            <a:r>
              <a:rPr lang="en-IE" sz="3200" dirty="0" err="1" smtClean="0">
                <a:solidFill>
                  <a:schemeClr val="bg1"/>
                </a:solidFill>
              </a:rPr>
              <a:t>bmi</a:t>
            </a:r>
            <a:r>
              <a:rPr lang="en-IE" sz="3200" dirty="0" smtClean="0">
                <a:solidFill>
                  <a:schemeClr val="bg1"/>
                </a:solidFill>
              </a:rPr>
              <a:t>)</a:t>
            </a:r>
          </a:p>
          <a:p>
            <a:pPr marL="342900" lvl="0" indent="-342900">
              <a:spcBef>
                <a:spcPct val="20000"/>
              </a:spcBef>
              <a:buFont typeface="Arial" pitchFamily="34" charset="0"/>
              <a:buChar char="•"/>
              <a:defRPr/>
            </a:pP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4</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function that converts meters to inches by first converting the meter to </a:t>
            </a:r>
            <a:r>
              <a:rPr lang="en-IE" sz="3200" dirty="0" err="1" smtClean="0">
                <a:solidFill>
                  <a:schemeClr val="bg1"/>
                </a:solidFill>
              </a:rPr>
              <a:t>centimeters</a:t>
            </a:r>
            <a:r>
              <a:rPr lang="en-IE" sz="3200" dirty="0" smtClean="0">
                <a:solidFill>
                  <a:schemeClr val="bg1"/>
                </a:solidFill>
              </a:rPr>
              <a:t> and then reusing the function made in function exercise 2. Call this function from the main function and display its output.</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5</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function that converts upper case characters to lower case and another function that converts lower case characters to upper case.</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2450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solidFill>
                  <a:schemeClr val="bg1"/>
                </a:solidFill>
              </a:rPr>
              <a:t>What is a program?</a:t>
            </a:r>
            <a:endParaRPr lang="en-US" dirty="0">
              <a:solidFill>
                <a:schemeClr val="bg1"/>
              </a:solidFill>
            </a:endParaRPr>
          </a:p>
        </p:txBody>
      </p:sp>
      <p:sp>
        <p:nvSpPr>
          <p:cNvPr id="3" name="Content Placeholder 2"/>
          <p:cNvSpPr>
            <a:spLocks noGrp="1"/>
          </p:cNvSpPr>
          <p:nvPr>
            <p:ph idx="1"/>
          </p:nvPr>
        </p:nvSpPr>
        <p:spPr/>
        <p:txBody>
          <a:bodyPr/>
          <a:lstStyle/>
          <a:p>
            <a:r>
              <a:rPr lang="en-IE" dirty="0" smtClean="0">
                <a:solidFill>
                  <a:schemeClr val="bg1"/>
                </a:solidFill>
              </a:rPr>
              <a:t>“A sequence of instructions that a computer can interpret and execute.”</a:t>
            </a:r>
          </a:p>
          <a:p>
            <a:pPr lvl="1"/>
            <a:r>
              <a:rPr lang="en-IE" dirty="0" err="1" smtClean="0">
                <a:solidFill>
                  <a:schemeClr val="bg1"/>
                </a:solidFill>
              </a:rPr>
              <a:t>WordNet</a:t>
            </a:r>
            <a:r>
              <a:rPr lang="en-IE" dirty="0" smtClean="0">
                <a:solidFill>
                  <a:schemeClr val="bg1"/>
                </a:solidFill>
              </a:rPr>
              <a:t> (Princeton)</a:t>
            </a:r>
            <a:endParaRPr lang="en-US"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before we start coding</a:t>
            </a:r>
            <a:endParaRPr lang="en-US" dirty="0">
              <a:solidFill>
                <a:schemeClr val="bg1"/>
              </a:solidFill>
            </a:endParaRPr>
          </a:p>
        </p:txBody>
      </p:sp>
      <p:sp>
        <p:nvSpPr>
          <p:cNvPr id="3" name="Content Placeholder 2"/>
          <p:cNvSpPr>
            <a:spLocks noGrp="1"/>
          </p:cNvSpPr>
          <p:nvPr>
            <p:ph idx="1"/>
          </p:nvPr>
        </p:nvSpPr>
        <p:spPr>
          <a:xfrm>
            <a:off x="457200" y="1412776"/>
            <a:ext cx="8229600" cy="5184576"/>
          </a:xfrm>
        </p:spPr>
        <p:txBody>
          <a:bodyPr>
            <a:normAutofit/>
          </a:bodyPr>
          <a:lstStyle/>
          <a:p>
            <a:r>
              <a:rPr lang="en-IE" dirty="0" err="1" smtClean="0">
                <a:solidFill>
                  <a:schemeClr val="bg1"/>
                </a:solidFill>
              </a:rPr>
              <a:t>Input/Output</a:t>
            </a:r>
            <a:endParaRPr lang="en-IE" dirty="0" smtClean="0">
              <a:solidFill>
                <a:schemeClr val="bg1"/>
              </a:solidFill>
            </a:endParaRPr>
          </a:p>
          <a:p>
            <a:pPr lvl="1"/>
            <a:r>
              <a:rPr lang="en-IE" dirty="0" smtClean="0">
                <a:solidFill>
                  <a:schemeClr val="bg1"/>
                </a:solidFill>
              </a:rPr>
              <a:t>take input from the user i.e. keyboard input</a:t>
            </a:r>
          </a:p>
          <a:p>
            <a:pPr lvl="1"/>
            <a:r>
              <a:rPr lang="en-IE" dirty="0" smtClean="0">
                <a:solidFill>
                  <a:schemeClr val="bg1"/>
                </a:solidFill>
              </a:rPr>
              <a:t>show user output e.g. “Hello, world!”</a:t>
            </a:r>
          </a:p>
          <a:p>
            <a:r>
              <a:rPr lang="en-IE" dirty="0" smtClean="0">
                <a:solidFill>
                  <a:schemeClr val="bg1"/>
                </a:solidFill>
              </a:rPr>
              <a:t>cursor and screen handling</a:t>
            </a:r>
          </a:p>
          <a:p>
            <a:pPr lvl="1"/>
            <a:r>
              <a:rPr lang="en-IE" dirty="0" smtClean="0">
                <a:solidFill>
                  <a:schemeClr val="bg1"/>
                </a:solidFill>
              </a:rPr>
              <a:t>the cursor is the arrow on the screen</a:t>
            </a:r>
          </a:p>
          <a:p>
            <a:pPr lvl="1"/>
            <a:r>
              <a:rPr lang="en-IE" dirty="0" smtClean="0">
                <a:solidFill>
                  <a:schemeClr val="bg1"/>
                </a:solidFill>
              </a:rPr>
              <a:t>“reverse video” is the name of the technique where text and text background colour changes when selected</a:t>
            </a:r>
          </a:p>
          <a:p>
            <a:pPr lvl="1"/>
            <a:endParaRPr lang="en-IE" dirty="0" smtClean="0">
              <a:solidFill>
                <a:schemeClr val="bg1"/>
              </a:solidFill>
            </a:endParaRPr>
          </a:p>
        </p:txBody>
      </p:sp>
    </p:spTree>
    <p:extLst>
      <p:ext uri="{BB962C8B-B14F-4D97-AF65-F5344CB8AC3E}">
        <p14:creationId xmlns:p14="http://schemas.microsoft.com/office/powerpoint/2010/main" val="367244130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a:t>
            </a:r>
            <a:r>
              <a:rPr lang="en-IE" dirty="0">
                <a:solidFill>
                  <a:schemeClr val="bg1"/>
                </a:solidFill>
              </a:rPr>
              <a:t>7</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function that returns the number of lower case characters in a string.</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98659040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prototypes</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A function signature that the compiler uses to infer what the correct number and type of arguments should be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E.g. char </a:t>
            </a:r>
            <a:r>
              <a:rPr kumimoji="0" lang="en-IE" sz="3200" b="0" i="0" u="none" strike="noStrike" kern="1200" cap="none" spc="0" normalizeH="0" baseline="0" noProof="0" dirty="0" err="1" smtClean="0">
                <a:ln>
                  <a:noFill/>
                </a:ln>
                <a:solidFill>
                  <a:schemeClr val="bg1"/>
                </a:solidFill>
                <a:effectLst/>
                <a:uLnTx/>
                <a:uFillTx/>
                <a:latin typeface="+mn-lt"/>
                <a:ea typeface="+mn-ea"/>
                <a:cs typeface="+mn-cs"/>
              </a:rPr>
              <a:t>to_upper_case</a:t>
            </a:r>
            <a:r>
              <a:rPr kumimoji="0" lang="en-IE" sz="3200" b="0" i="0" u="none" strike="noStrike" kern="1200" cap="none" spc="0" normalizeH="0" baseline="0" noProof="0" dirty="0" smtClean="0">
                <a:ln>
                  <a:noFill/>
                </a:ln>
                <a:solidFill>
                  <a:schemeClr val="bg1"/>
                </a:solidFill>
                <a:effectLst/>
                <a:uLnTx/>
                <a:uFillTx/>
                <a:latin typeface="+mn-lt"/>
                <a:ea typeface="+mn-ea"/>
                <a:cs typeface="+mn-cs"/>
              </a:rPr>
              <a:t>(char guess);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Notice the semi-colon at the end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Always</a:t>
            </a:r>
            <a:r>
              <a:rPr kumimoji="0" lang="en-IE" sz="3200" b="0" i="0" u="none" strike="noStrike" kern="1200" cap="none" spc="0" normalizeH="0" noProof="0" dirty="0" smtClean="0">
                <a:ln>
                  <a:noFill/>
                </a:ln>
                <a:solidFill>
                  <a:schemeClr val="bg1"/>
                </a:solidFill>
                <a:effectLst/>
                <a:uLnTx/>
                <a:uFillTx/>
                <a:latin typeface="+mn-lt"/>
                <a:ea typeface="+mn-ea"/>
                <a:cs typeface="+mn-cs"/>
              </a:rPr>
              <a:t> place prototypes at the top of the file in which the function is defined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baseline="0" dirty="0" smtClean="0">
                <a:solidFill>
                  <a:schemeClr val="bg1"/>
                </a:solidFill>
              </a:rPr>
              <a:t>Although prototypes aren’t needed (for C backward compatibility), it’s best practice to use them</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78511759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mtClean="0">
                <a:solidFill>
                  <a:schemeClr val="bg1"/>
                </a:solidFill>
              </a:rPr>
              <a:t>prototype </a:t>
            </a:r>
            <a:r>
              <a:rPr lang="en-IE" dirty="0" smtClean="0">
                <a:solidFill>
                  <a:schemeClr val="bg1"/>
                </a:solidFill>
              </a:rPr>
              <a:t>example</a:t>
            </a:r>
            <a:endParaRPr lang="en-US" dirty="0">
              <a:solidFill>
                <a:schemeClr val="bg1"/>
              </a:solidFill>
            </a:endParaRPr>
          </a:p>
        </p:txBody>
      </p:sp>
      <p:sp>
        <p:nvSpPr>
          <p:cNvPr id="8" name="Content Placeholder 2"/>
          <p:cNvSpPr txBox="1">
            <a:spLocks/>
          </p:cNvSpPr>
          <p:nvPr/>
        </p:nvSpPr>
        <p:spPr>
          <a:xfrm>
            <a:off x="395536" y="1484784"/>
            <a:ext cx="8229600" cy="5112568"/>
          </a:xfrm>
          <a:prstGeom prst="rect">
            <a:avLst/>
          </a:prstGeom>
        </p:spPr>
        <p:txBody>
          <a:bodyPr vert="horz" lIns="91440" tIns="45720" rIns="91440" bIns="45720" rtlCol="0">
            <a:normAutofit fontScale="62500" lnSpcReduction="20000"/>
          </a:bodyPr>
          <a:lstStyle/>
          <a:p>
            <a:pPr lvl="0">
              <a:spcBef>
                <a:spcPct val="20000"/>
              </a:spcBef>
              <a:defRPr/>
            </a:pPr>
            <a:r>
              <a:rPr lang="en-IE" sz="3200" dirty="0" smtClean="0">
                <a:solidFill>
                  <a:schemeClr val="bg1"/>
                </a:solidFill>
              </a:rPr>
              <a:t>// function </a:t>
            </a:r>
            <a:r>
              <a:rPr lang="en-IE" sz="3200" dirty="0">
                <a:solidFill>
                  <a:schemeClr val="bg1"/>
                </a:solidFill>
              </a:rPr>
              <a:t>prototype</a:t>
            </a:r>
            <a:endParaRPr lang="en-IE" sz="3200" dirty="0" smtClean="0">
              <a:solidFill>
                <a:schemeClr val="bg1"/>
              </a:solidFill>
            </a:endParaRPr>
          </a:p>
          <a:p>
            <a:pPr lvl="0">
              <a:spcBef>
                <a:spcPct val="20000"/>
              </a:spcBef>
              <a:defRPr/>
            </a:pPr>
            <a:r>
              <a:rPr lang="en-IE" sz="3200" dirty="0" smtClean="0">
                <a:solidFill>
                  <a:schemeClr val="bg1"/>
                </a:solidFill>
              </a:rPr>
              <a:t>char </a:t>
            </a:r>
            <a:r>
              <a:rPr lang="en-IE" sz="3200" dirty="0" err="1">
                <a:solidFill>
                  <a:schemeClr val="bg1"/>
                </a:solidFill>
              </a:rPr>
              <a:t>make_lowercase_uppercase</a:t>
            </a:r>
            <a:r>
              <a:rPr lang="en-IE" sz="3200" dirty="0">
                <a:solidFill>
                  <a:schemeClr val="bg1"/>
                </a:solidFill>
              </a:rPr>
              <a:t>(char letter</a:t>
            </a:r>
            <a:r>
              <a:rPr lang="en-IE" sz="3200" dirty="0" smtClean="0">
                <a:solidFill>
                  <a:schemeClr val="bg1"/>
                </a:solidFill>
              </a:rPr>
              <a:t>);</a:t>
            </a:r>
            <a:endParaRPr lang="en-IE" sz="3200" dirty="0">
              <a:solidFill>
                <a:schemeClr val="bg1"/>
              </a:solidFill>
            </a:endParaRPr>
          </a:p>
          <a:p>
            <a:pPr lvl="0">
              <a:spcBef>
                <a:spcPct val="20000"/>
              </a:spcBef>
              <a:defRPr/>
            </a:pPr>
            <a:endParaRPr lang="en-IE" sz="3200" dirty="0" smtClean="0">
              <a:solidFill>
                <a:schemeClr val="bg1"/>
              </a:solidFill>
            </a:endParaRPr>
          </a:p>
          <a:p>
            <a:pPr lvl="0">
              <a:spcBef>
                <a:spcPct val="20000"/>
              </a:spcBef>
              <a:defRPr/>
            </a:pPr>
            <a:r>
              <a:rPr lang="en-IE" sz="3200" dirty="0">
                <a:solidFill>
                  <a:schemeClr val="bg1"/>
                </a:solidFill>
              </a:rPr>
              <a:t>// </a:t>
            </a:r>
            <a:r>
              <a:rPr lang="en-IE" sz="3200" dirty="0" smtClean="0">
                <a:solidFill>
                  <a:schemeClr val="bg1"/>
                </a:solidFill>
              </a:rPr>
              <a:t>function definition</a:t>
            </a:r>
            <a:endParaRPr lang="en-IE" sz="3200" dirty="0">
              <a:solidFill>
                <a:schemeClr val="bg1"/>
              </a:solidFill>
            </a:endParaRPr>
          </a:p>
          <a:p>
            <a:pPr lvl="0">
              <a:spcBef>
                <a:spcPct val="20000"/>
              </a:spcBef>
              <a:defRPr/>
            </a:pPr>
            <a:r>
              <a:rPr lang="en-IE" sz="3200" dirty="0">
                <a:solidFill>
                  <a:schemeClr val="bg1"/>
                </a:solidFill>
              </a:rPr>
              <a:t>char </a:t>
            </a:r>
            <a:r>
              <a:rPr lang="en-IE" sz="3200" dirty="0" err="1">
                <a:solidFill>
                  <a:schemeClr val="bg1"/>
                </a:solidFill>
              </a:rPr>
              <a:t>make_lowercase_uppercase</a:t>
            </a:r>
            <a:r>
              <a:rPr lang="en-IE" sz="3200" dirty="0">
                <a:solidFill>
                  <a:schemeClr val="bg1"/>
                </a:solidFill>
              </a:rPr>
              <a:t>(char letter) </a:t>
            </a:r>
            <a:r>
              <a:rPr lang="en-IE" sz="3200" dirty="0" smtClean="0">
                <a:solidFill>
                  <a:schemeClr val="bg1"/>
                </a:solidFill>
              </a:rPr>
              <a:t>{ </a:t>
            </a:r>
            <a:endParaRPr lang="en-IE" sz="3200" dirty="0">
              <a:solidFill>
                <a:schemeClr val="bg1"/>
              </a:solidFill>
            </a:endParaRPr>
          </a:p>
          <a:p>
            <a:pPr lvl="0">
              <a:spcBef>
                <a:spcPct val="20000"/>
              </a:spcBef>
              <a:defRPr/>
            </a:pPr>
            <a:r>
              <a:rPr lang="en-IE" sz="3200" dirty="0">
                <a:solidFill>
                  <a:schemeClr val="bg1"/>
                </a:solidFill>
              </a:rPr>
              <a:t>    return letter - 32</a:t>
            </a:r>
            <a:r>
              <a:rPr lang="en-IE" sz="3200" dirty="0" smtClean="0">
                <a:solidFill>
                  <a:schemeClr val="bg1"/>
                </a:solidFill>
              </a:rPr>
              <a:t>; // using our ASCII knowledge</a:t>
            </a:r>
            <a:endParaRPr lang="en-IE" sz="3200" dirty="0">
              <a:solidFill>
                <a:schemeClr val="bg1"/>
              </a:solidFill>
            </a:endParaRPr>
          </a:p>
          <a:p>
            <a:pPr lvl="0">
              <a:spcBef>
                <a:spcPct val="20000"/>
              </a:spcBef>
              <a:defRPr/>
            </a:pPr>
            <a:r>
              <a:rPr lang="en-IE" sz="3200" dirty="0">
                <a:solidFill>
                  <a:schemeClr val="bg1"/>
                </a:solidFill>
              </a:rPr>
              <a:t>}</a:t>
            </a:r>
          </a:p>
          <a:p>
            <a:pPr lvl="0">
              <a:spcBef>
                <a:spcPct val="20000"/>
              </a:spcBef>
              <a:defRPr/>
            </a:pPr>
            <a:endParaRPr lang="en-IE" sz="3200" dirty="0">
              <a:solidFill>
                <a:schemeClr val="bg1"/>
              </a:solidFill>
            </a:endParaRPr>
          </a:p>
          <a:p>
            <a:pPr lvl="0">
              <a:spcBef>
                <a:spcPct val="20000"/>
              </a:spcBef>
              <a:defRPr/>
            </a:pPr>
            <a:r>
              <a:rPr lang="en-IE" sz="3200" dirty="0" err="1">
                <a:solidFill>
                  <a:schemeClr val="bg1"/>
                </a:solidFill>
              </a:rPr>
              <a:t>int</a:t>
            </a:r>
            <a:r>
              <a:rPr lang="en-IE" sz="3200" dirty="0">
                <a:solidFill>
                  <a:schemeClr val="bg1"/>
                </a:solidFill>
              </a:rPr>
              <a:t> main() {</a:t>
            </a:r>
          </a:p>
          <a:p>
            <a:pPr lvl="0">
              <a:spcBef>
                <a:spcPct val="20000"/>
              </a:spcBef>
              <a:defRPr/>
            </a:pPr>
            <a:r>
              <a:rPr lang="en-IE" sz="3200" dirty="0">
                <a:solidFill>
                  <a:schemeClr val="bg1"/>
                </a:solidFill>
              </a:rPr>
              <a:t>    char </a:t>
            </a:r>
            <a:r>
              <a:rPr lang="en-IE" sz="3200" dirty="0" err="1">
                <a:solidFill>
                  <a:schemeClr val="bg1"/>
                </a:solidFill>
              </a:rPr>
              <a:t>lower_letter</a:t>
            </a:r>
            <a:r>
              <a:rPr lang="en-IE" sz="3200" dirty="0">
                <a:solidFill>
                  <a:schemeClr val="bg1"/>
                </a:solidFill>
              </a:rPr>
              <a:t> = 'z';</a:t>
            </a:r>
          </a:p>
          <a:p>
            <a:pPr lvl="0">
              <a:spcBef>
                <a:spcPct val="20000"/>
              </a:spcBef>
              <a:defRPr/>
            </a:pPr>
            <a:r>
              <a:rPr lang="en-IE" sz="3200" dirty="0">
                <a:solidFill>
                  <a:schemeClr val="bg1"/>
                </a:solidFill>
              </a:rPr>
              <a:t>    char </a:t>
            </a:r>
            <a:r>
              <a:rPr lang="en-IE" sz="3200" dirty="0" err="1">
                <a:solidFill>
                  <a:schemeClr val="bg1"/>
                </a:solidFill>
              </a:rPr>
              <a:t>upper_letter</a:t>
            </a:r>
            <a:r>
              <a:rPr lang="en-IE" sz="3200" dirty="0">
                <a:solidFill>
                  <a:schemeClr val="bg1"/>
                </a:solidFill>
              </a:rPr>
              <a:t>;</a:t>
            </a:r>
          </a:p>
          <a:p>
            <a:pPr lvl="0">
              <a:spcBef>
                <a:spcPct val="20000"/>
              </a:spcBef>
              <a:defRPr/>
            </a:pPr>
            <a:r>
              <a:rPr lang="en-IE" sz="3200" dirty="0" smtClean="0">
                <a:solidFill>
                  <a:schemeClr val="bg1"/>
                </a:solidFill>
              </a:rPr>
              <a:t>    </a:t>
            </a:r>
            <a:r>
              <a:rPr lang="en-IE" sz="3200" dirty="0" err="1" smtClean="0">
                <a:solidFill>
                  <a:schemeClr val="bg1"/>
                </a:solidFill>
              </a:rPr>
              <a:t>upper_letter</a:t>
            </a:r>
            <a:r>
              <a:rPr lang="en-IE" sz="3200" dirty="0" smtClean="0">
                <a:solidFill>
                  <a:schemeClr val="bg1"/>
                </a:solidFill>
              </a:rPr>
              <a:t> </a:t>
            </a:r>
            <a:r>
              <a:rPr lang="en-IE" sz="3200" dirty="0">
                <a:solidFill>
                  <a:schemeClr val="bg1"/>
                </a:solidFill>
              </a:rPr>
              <a:t>= </a:t>
            </a:r>
            <a:r>
              <a:rPr lang="en-IE" sz="3200" dirty="0" err="1">
                <a:solidFill>
                  <a:schemeClr val="bg1"/>
                </a:solidFill>
              </a:rPr>
              <a:t>make_lowercase_uppercase</a:t>
            </a:r>
            <a:r>
              <a:rPr lang="en-IE" sz="3200" dirty="0">
                <a:solidFill>
                  <a:schemeClr val="bg1"/>
                </a:solidFill>
              </a:rPr>
              <a:t>(</a:t>
            </a:r>
            <a:r>
              <a:rPr lang="en-IE" sz="3200" dirty="0" err="1">
                <a:solidFill>
                  <a:schemeClr val="bg1"/>
                </a:solidFill>
              </a:rPr>
              <a:t>lower_letter</a:t>
            </a:r>
            <a:r>
              <a:rPr lang="en-IE" sz="3200" dirty="0" smtClean="0">
                <a:solidFill>
                  <a:schemeClr val="bg1"/>
                </a:solidFill>
              </a:rPr>
              <a:t>);</a:t>
            </a:r>
          </a:p>
          <a:p>
            <a:pPr lvl="0">
              <a:spcBef>
                <a:spcPct val="20000"/>
              </a:spcBef>
              <a:defRPr/>
            </a:pPr>
            <a:r>
              <a:rPr lang="en-IE" sz="3200" dirty="0" smtClean="0">
                <a:solidFill>
                  <a:schemeClr val="bg1"/>
                </a:solidFill>
              </a:rPr>
              <a:t>    </a:t>
            </a:r>
            <a:r>
              <a:rPr lang="en-IE" sz="3200" dirty="0" err="1">
                <a:solidFill>
                  <a:schemeClr val="bg1"/>
                </a:solidFill>
              </a:rPr>
              <a:t>printf</a:t>
            </a:r>
            <a:r>
              <a:rPr lang="en-IE" sz="3200" dirty="0">
                <a:solidFill>
                  <a:schemeClr val="bg1"/>
                </a:solidFill>
              </a:rPr>
              <a:t>("letter lower case: %c\n", </a:t>
            </a:r>
            <a:r>
              <a:rPr lang="en-IE" sz="3200" dirty="0" err="1">
                <a:solidFill>
                  <a:schemeClr val="bg1"/>
                </a:solidFill>
              </a:rPr>
              <a:t>lower_letter</a:t>
            </a:r>
            <a:r>
              <a:rPr lang="en-IE" sz="3200" dirty="0">
                <a:solidFill>
                  <a:schemeClr val="bg1"/>
                </a:solidFill>
              </a:rPr>
              <a:t>);</a:t>
            </a:r>
          </a:p>
          <a:p>
            <a:pPr lvl="0">
              <a:spcBef>
                <a:spcPct val="20000"/>
              </a:spcBef>
              <a:defRPr/>
            </a:pPr>
            <a:r>
              <a:rPr lang="en-IE" sz="3200" dirty="0">
                <a:solidFill>
                  <a:schemeClr val="bg1"/>
                </a:solidFill>
              </a:rPr>
              <a:t>    </a:t>
            </a:r>
            <a:r>
              <a:rPr lang="en-IE" sz="3200" dirty="0" err="1">
                <a:solidFill>
                  <a:schemeClr val="bg1"/>
                </a:solidFill>
              </a:rPr>
              <a:t>printf</a:t>
            </a:r>
            <a:r>
              <a:rPr lang="en-IE" sz="3200" dirty="0">
                <a:solidFill>
                  <a:schemeClr val="bg1"/>
                </a:solidFill>
              </a:rPr>
              <a:t>("letter upper case: %c\n", </a:t>
            </a:r>
            <a:r>
              <a:rPr lang="en-IE" sz="3200" dirty="0" err="1">
                <a:solidFill>
                  <a:schemeClr val="bg1"/>
                </a:solidFill>
              </a:rPr>
              <a:t>upper_letter</a:t>
            </a:r>
            <a:r>
              <a:rPr lang="en-IE" sz="3200" dirty="0">
                <a:solidFill>
                  <a:schemeClr val="bg1"/>
                </a:solidFill>
              </a:rPr>
              <a:t>);</a:t>
            </a:r>
          </a:p>
          <a:p>
            <a:pPr lvl="0">
              <a:spcBef>
                <a:spcPct val="20000"/>
              </a:spcBef>
              <a:defRPr/>
            </a:pPr>
            <a:r>
              <a:rPr lang="en-IE" sz="3200" dirty="0">
                <a:solidFill>
                  <a:schemeClr val="bg1"/>
                </a:solidFill>
              </a:rPr>
              <a:t>    return 0;</a:t>
            </a:r>
          </a:p>
          <a:p>
            <a:pPr lvl="0">
              <a:spcBef>
                <a:spcPct val="20000"/>
              </a:spcBef>
              <a:defRPr/>
            </a:pPr>
            <a:r>
              <a:rPr lang="en-IE" sz="3200" dirty="0">
                <a:solidFill>
                  <a:schemeClr val="bg1"/>
                </a:solidFill>
              </a:rPr>
              <a:t>}</a:t>
            </a:r>
          </a:p>
          <a:p>
            <a:pPr marR="0" lvl="0" algn="l" defTabSz="914400" rtl="0" eaLnBrk="1" fontAlgn="auto" latinLnBrk="0" hangingPunct="1">
              <a:lnSpc>
                <a:spcPct val="100000"/>
              </a:lnSpc>
              <a:spcBef>
                <a:spcPct val="20000"/>
              </a:spcBef>
              <a:spcAft>
                <a:spcPts val="0"/>
              </a:spcAft>
              <a:buClrTx/>
              <a:buSzTx/>
              <a:tabLst/>
              <a:defRPr/>
            </a:pP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6461505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passing arrays to a function</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C handles the passing of array argument differently to passing a non-array argument</a:t>
            </a:r>
          </a:p>
          <a:p>
            <a:pPr marL="342900" lvl="0" indent="-342900">
              <a:spcBef>
                <a:spcPct val="20000"/>
              </a:spcBef>
              <a:buFont typeface="Arial" pitchFamily="34" charset="0"/>
              <a:buChar char="•"/>
              <a:defRPr/>
            </a:pPr>
            <a:r>
              <a:rPr lang="en-IE" sz="3200" dirty="0" smtClean="0">
                <a:solidFill>
                  <a:schemeClr val="bg1"/>
                </a:solidFill>
              </a:rPr>
              <a:t>C uses a very efficient but unintuitive and dangerous method</a:t>
            </a:r>
          </a:p>
        </p:txBody>
      </p:sp>
    </p:spTree>
    <p:extLst>
      <p:ext uri="{BB962C8B-B14F-4D97-AF65-F5344CB8AC3E}">
        <p14:creationId xmlns:p14="http://schemas.microsoft.com/office/powerpoint/2010/main" val="333139856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passing an array into a function 1</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47500" lnSpcReduction="20000"/>
          </a:bodyPr>
          <a:lstStyle/>
          <a:p>
            <a:pPr marL="342900" lvl="0" indent="-342900">
              <a:spcBef>
                <a:spcPct val="20000"/>
              </a:spcBef>
            </a:pPr>
            <a:r>
              <a:rPr lang="en-IE" sz="3200" dirty="0" smtClean="0">
                <a:solidFill>
                  <a:schemeClr val="bg1"/>
                </a:solidFill>
              </a:rPr>
              <a:t>#</a:t>
            </a:r>
            <a:r>
              <a:rPr lang="en-IE" sz="3200" dirty="0">
                <a:solidFill>
                  <a:schemeClr val="bg1"/>
                </a:solidFill>
              </a:rPr>
              <a:t>include &lt;</a:t>
            </a:r>
            <a:r>
              <a:rPr lang="en-IE" sz="3200" dirty="0" err="1">
                <a:solidFill>
                  <a:schemeClr val="bg1"/>
                </a:solidFill>
              </a:rPr>
              <a:t>stdbool.h</a:t>
            </a:r>
            <a:r>
              <a:rPr lang="en-IE" sz="3200" dirty="0">
                <a:solidFill>
                  <a:schemeClr val="bg1"/>
                </a:solidFill>
              </a:rPr>
              <a:t>&gt;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a:solidFill>
                  <a:schemeClr val="bg1"/>
                </a:solidFill>
              </a:rPr>
              <a:t>bool </a:t>
            </a:r>
            <a:r>
              <a:rPr lang="en-IE" sz="3200" dirty="0" err="1">
                <a:solidFill>
                  <a:schemeClr val="bg1"/>
                </a:solidFill>
              </a:rPr>
              <a:t>is_hello</a:t>
            </a:r>
            <a:r>
              <a:rPr lang="en-IE" sz="3200" dirty="0">
                <a:solidFill>
                  <a:schemeClr val="bg1"/>
                </a:solidFill>
              </a:rPr>
              <a:t>(char array[])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char x[] = "hello";</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(array);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if (x[</a:t>
            </a:r>
            <a:r>
              <a:rPr lang="en-IE" sz="3200" dirty="0" err="1">
                <a:solidFill>
                  <a:schemeClr val="bg1"/>
                </a:solidFill>
              </a:rPr>
              <a:t>i</a:t>
            </a:r>
            <a:r>
              <a:rPr lang="en-IE" sz="3200" dirty="0">
                <a:solidFill>
                  <a:schemeClr val="bg1"/>
                </a:solidFill>
              </a:rPr>
              <a:t>] != array[</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return false;</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 it will only reach this if all characters were the same</a:t>
            </a:r>
          </a:p>
          <a:p>
            <a:pPr marL="342900" lvl="0" indent="-342900">
              <a:spcBef>
                <a:spcPct val="20000"/>
              </a:spcBef>
            </a:pPr>
            <a:r>
              <a:rPr lang="en-IE" sz="3200" dirty="0">
                <a:solidFill>
                  <a:schemeClr val="bg1"/>
                </a:solidFill>
              </a:rPr>
              <a:t>    return true;</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array[] = "</a:t>
            </a:r>
            <a:r>
              <a:rPr lang="en-IE" sz="3200" dirty="0" smtClean="0">
                <a:solidFill>
                  <a:schemeClr val="bg1"/>
                </a:solidFill>
              </a:rPr>
              <a:t>goodbye";</a:t>
            </a:r>
            <a:endParaRPr lang="en-IE" sz="3200" dirty="0">
              <a:solidFill>
                <a:schemeClr val="bg1"/>
              </a:solidFill>
            </a:endParaRPr>
          </a:p>
          <a:p>
            <a:pPr marL="342900" lvl="0" indent="-342900">
              <a:spcBef>
                <a:spcPct val="20000"/>
              </a:spcBef>
            </a:pPr>
            <a:r>
              <a:rPr lang="en-IE" sz="3200" dirty="0">
                <a:solidFill>
                  <a:schemeClr val="bg1"/>
                </a:solidFill>
              </a:rPr>
              <a:t>    bool result = </a:t>
            </a:r>
            <a:r>
              <a:rPr lang="en-IE" sz="3200" dirty="0" err="1">
                <a:solidFill>
                  <a:schemeClr val="bg1"/>
                </a:solidFill>
              </a:rPr>
              <a:t>is_hello</a:t>
            </a:r>
            <a:r>
              <a:rPr lang="en-IE" sz="3200" dirty="0">
                <a:solidFill>
                  <a:schemeClr val="bg1"/>
                </a:solidFill>
              </a:rPr>
              <a:t>(array);</a:t>
            </a:r>
          </a:p>
          <a:p>
            <a:pPr marL="342900" lvl="0" indent="-342900">
              <a:spcBef>
                <a:spcPct val="20000"/>
              </a:spcBef>
            </a:pPr>
            <a:r>
              <a:rPr lang="en-IE" sz="3200" dirty="0">
                <a:solidFill>
                  <a:schemeClr val="bg1"/>
                </a:solidFill>
              </a:rPr>
              <a:t>    if (result == false)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is not the same as hello", array);</a:t>
            </a:r>
          </a:p>
          <a:p>
            <a:pPr marL="342900" lvl="0" indent="-342900">
              <a:spcBef>
                <a:spcPct val="20000"/>
              </a:spcBef>
            </a:pPr>
            <a:r>
              <a:rPr lang="en-IE" sz="3200" dirty="0">
                <a:solidFill>
                  <a:schemeClr val="bg1"/>
                </a:solidFill>
              </a:rPr>
              <a:t>    } else {</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("%s is the same as hello", array);</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211484913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passing an array into a function 2</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62500" lnSpcReduction="20000"/>
          </a:bodyPr>
          <a:lstStyle/>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sum(</a:t>
            </a:r>
            <a:r>
              <a:rPr lang="en-IE" sz="3200" dirty="0" err="1">
                <a:solidFill>
                  <a:schemeClr val="bg1"/>
                </a:solidFill>
              </a:rPr>
              <a:t>int</a:t>
            </a:r>
            <a:r>
              <a:rPr lang="en-IE" sz="3200" dirty="0">
                <a:solidFill>
                  <a:schemeClr val="bg1"/>
                </a:solidFill>
              </a:rPr>
              <a:t> array[], </a:t>
            </a:r>
            <a:r>
              <a:rPr lang="en-IE" sz="3200" dirty="0" err="1">
                <a:solidFill>
                  <a:schemeClr val="bg1"/>
                </a:solidFill>
              </a:rPr>
              <a:t>int</a:t>
            </a:r>
            <a:r>
              <a:rPr lang="en-IE" sz="3200" dirty="0">
                <a:solidFill>
                  <a:schemeClr val="bg1"/>
                </a:solidFill>
              </a:rPr>
              <a:t> length)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total = 0</a:t>
            </a:r>
            <a:r>
              <a:rPr lang="en-IE" sz="3200" dirty="0" smtClean="0">
                <a:solidFill>
                  <a:schemeClr val="bg1"/>
                </a:solidFill>
              </a:rPr>
              <a:t>;</a:t>
            </a:r>
          </a:p>
          <a:p>
            <a:pPr marL="342900" lvl="0" indent="-342900">
              <a:spcBef>
                <a:spcPct val="20000"/>
              </a:spcBef>
            </a:pPr>
            <a:r>
              <a:rPr lang="en-IE" sz="3200" dirty="0" smtClean="0">
                <a:solidFill>
                  <a:schemeClr val="bg1"/>
                </a:solidFill>
              </a:rPr>
              <a:t>    // </a:t>
            </a:r>
            <a:r>
              <a:rPr lang="en-IE" sz="3200" dirty="0">
                <a:solidFill>
                  <a:schemeClr val="bg1"/>
                </a:solidFill>
              </a:rPr>
              <a:t>we needed the length to know how many iterations to perform</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length; ++</a:t>
            </a:r>
            <a:r>
              <a:rPr lang="en-IE" sz="3200" dirty="0" err="1">
                <a:solidFill>
                  <a:schemeClr val="bg1"/>
                </a:solidFill>
              </a:rPr>
              <a:t>i</a:t>
            </a:r>
            <a:r>
              <a:rPr lang="en-IE" sz="3200" dirty="0">
                <a:solidFill>
                  <a:schemeClr val="bg1"/>
                </a:solidFill>
              </a:rPr>
              <a:t>) </a:t>
            </a:r>
            <a:r>
              <a:rPr lang="en-IE" sz="3200" dirty="0" smtClean="0">
                <a:solidFill>
                  <a:schemeClr val="bg1"/>
                </a:solidFill>
              </a:rPr>
              <a:t>{ </a:t>
            </a:r>
            <a:endParaRPr lang="en-IE" sz="3200" dirty="0">
              <a:solidFill>
                <a:schemeClr val="bg1"/>
              </a:solidFill>
            </a:endParaRPr>
          </a:p>
          <a:p>
            <a:pPr marL="342900" lvl="0" indent="-342900">
              <a:spcBef>
                <a:spcPct val="20000"/>
              </a:spcBef>
            </a:pPr>
            <a:r>
              <a:rPr lang="en-IE" sz="3200" dirty="0">
                <a:solidFill>
                  <a:schemeClr val="bg1"/>
                </a:solidFill>
              </a:rPr>
              <a:t>        total += array[</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    return total;</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length = 4;</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array[] = </a:t>
            </a:r>
            <a:r>
              <a:rPr lang="en-IE" sz="3200" dirty="0" smtClean="0">
                <a:solidFill>
                  <a:schemeClr val="bg1"/>
                </a:solidFill>
              </a:rPr>
              <a:t>{2, </a:t>
            </a:r>
            <a:r>
              <a:rPr lang="en-IE" sz="3200" dirty="0">
                <a:solidFill>
                  <a:schemeClr val="bg1"/>
                </a:solidFill>
              </a:rPr>
              <a:t>7, 3, 1};</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result = sum(array, length);</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("result: %d", result);</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286496537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5</a:t>
            </a:r>
            <a:endParaRPr lang="en-US" dirty="0">
              <a:solidFill>
                <a:schemeClr val="bg1"/>
              </a:solidFill>
            </a:endParaRPr>
          </a:p>
        </p:txBody>
      </p:sp>
      <p:sp>
        <p:nvSpPr>
          <p:cNvPr id="8" name="Content Placeholder 2"/>
          <p:cNvSpPr txBox="1">
            <a:spLocks/>
          </p:cNvSpPr>
          <p:nvPr/>
        </p:nvSpPr>
        <p:spPr>
          <a:xfrm>
            <a:off x="395536" y="1484784"/>
            <a:ext cx="8229600" cy="396044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Write a function that returns the sum of numbers in an array.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Hint:</a:t>
            </a:r>
            <a:r>
              <a:rPr kumimoji="0" lang="en-IE" sz="3200" b="0" i="0" u="none" strike="noStrike" kern="1200" cap="none" spc="0" normalizeH="0" noProof="0" dirty="0" smtClean="0">
                <a:ln>
                  <a:noFill/>
                </a:ln>
                <a:solidFill>
                  <a:schemeClr val="bg1"/>
                </a:solidFill>
                <a:effectLst/>
                <a:uLnTx/>
                <a:uFillTx/>
                <a:latin typeface="+mn-lt"/>
                <a:ea typeface="+mn-ea"/>
                <a:cs typeface="+mn-cs"/>
              </a:rPr>
              <a:t> One parameter will be the array, the other will be the size of the array.</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19277820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receiving arrays from a function</a:t>
            </a:r>
            <a:endParaRPr lang="en-US" dirty="0">
              <a:solidFill>
                <a:schemeClr val="bg1"/>
              </a:solidFill>
            </a:endParaRPr>
          </a:p>
        </p:txBody>
      </p:sp>
      <p:sp>
        <p:nvSpPr>
          <p:cNvPr id="8" name="Content Placeholder 2"/>
          <p:cNvSpPr txBox="1">
            <a:spLocks/>
          </p:cNvSpPr>
          <p:nvPr/>
        </p:nvSpPr>
        <p:spPr>
          <a:xfrm>
            <a:off x="395536" y="1484784"/>
            <a:ext cx="8229600" cy="518457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We will use a work-around to avoid some complicated parts of C</a:t>
            </a:r>
          </a:p>
          <a:p>
            <a:pPr marL="342900" lvl="0" indent="-342900">
              <a:spcBef>
                <a:spcPct val="20000"/>
              </a:spcBef>
              <a:buFont typeface="Arial" pitchFamily="34" charset="0"/>
              <a:buChar char="•"/>
              <a:defRPr/>
            </a:pPr>
            <a:r>
              <a:rPr lang="en-IE" sz="3200" dirty="0" smtClean="0">
                <a:solidFill>
                  <a:schemeClr val="bg1"/>
                </a:solidFill>
              </a:rPr>
              <a:t>So far we’ve covered passing copies of values to a function</a:t>
            </a:r>
          </a:p>
          <a:p>
            <a:pPr marL="342900" lvl="0" indent="-342900">
              <a:spcBef>
                <a:spcPct val="20000"/>
              </a:spcBef>
              <a:buFont typeface="Arial" pitchFamily="34" charset="0"/>
              <a:buChar char="•"/>
              <a:defRPr/>
            </a:pPr>
            <a:r>
              <a:rPr lang="en-IE" sz="3200" dirty="0" smtClean="0">
                <a:solidFill>
                  <a:schemeClr val="bg1"/>
                </a:solidFill>
              </a:rPr>
              <a:t>this is called passing-by-value</a:t>
            </a:r>
            <a:endParaRPr lang="en-IE" sz="3200" dirty="0">
              <a:solidFill>
                <a:schemeClr val="bg1"/>
              </a:solidFill>
            </a:endParaRPr>
          </a:p>
          <a:p>
            <a:pPr marL="342900" lvl="0" indent="-342900">
              <a:spcBef>
                <a:spcPct val="20000"/>
              </a:spcBef>
              <a:buFont typeface="Arial" pitchFamily="34" charset="0"/>
              <a:buChar char="•"/>
              <a:defRPr/>
            </a:pPr>
            <a:r>
              <a:rPr lang="en-IE" sz="3200" dirty="0" smtClean="0">
                <a:solidFill>
                  <a:schemeClr val="bg1"/>
                </a:solidFill>
              </a:rPr>
              <a:t>arrays in C are passed-by-reference</a:t>
            </a:r>
          </a:p>
        </p:txBody>
      </p:sp>
    </p:spTree>
    <p:extLst>
      <p:ext uri="{BB962C8B-B14F-4D97-AF65-F5344CB8AC3E}">
        <p14:creationId xmlns:p14="http://schemas.microsoft.com/office/powerpoint/2010/main" val="26590473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pass-by-value</a:t>
            </a:r>
            <a:endParaRPr lang="en-US" dirty="0">
              <a:solidFill>
                <a:schemeClr val="bg1"/>
              </a:solidFill>
            </a:endParaRPr>
          </a:p>
        </p:txBody>
      </p:sp>
      <p:sp>
        <p:nvSpPr>
          <p:cNvPr id="8" name="Content Placeholder 2"/>
          <p:cNvSpPr txBox="1">
            <a:spLocks/>
          </p:cNvSpPr>
          <p:nvPr/>
        </p:nvSpPr>
        <p:spPr>
          <a:xfrm>
            <a:off x="395536" y="1484784"/>
            <a:ext cx="8229600" cy="266429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pass-by-value creates a new variable as the parameter and is given the value of the argument</a:t>
            </a:r>
          </a:p>
          <a:p>
            <a:pPr marL="342900" lvl="0" indent="-342900">
              <a:spcBef>
                <a:spcPct val="20000"/>
              </a:spcBef>
              <a:buFont typeface="Arial" pitchFamily="34" charset="0"/>
              <a:buChar char="•"/>
              <a:defRPr/>
            </a:pPr>
            <a:r>
              <a:rPr lang="en-IE" sz="3200" dirty="0" smtClean="0">
                <a:solidFill>
                  <a:schemeClr val="bg1"/>
                </a:solidFill>
              </a:rPr>
              <a:t>modifying a passed-by-value parameter does not change the argument</a:t>
            </a: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fontScale="47500" lnSpcReduction="20000"/>
          </a:bodyPr>
          <a:lstStyle/>
          <a:p>
            <a:pPr lvl="0">
              <a:spcBef>
                <a:spcPct val="20000"/>
              </a:spcBef>
              <a:defRPr/>
            </a:pPr>
            <a:endParaRPr lang="en-IE" sz="3200" dirty="0" smtClean="0">
              <a:solidFill>
                <a:schemeClr val="bg1"/>
              </a:solidFill>
            </a:endParaRPr>
          </a:p>
          <a:p>
            <a:pPr lvl="0">
              <a:spcBef>
                <a:spcPct val="20000"/>
              </a:spcBef>
              <a:defRPr/>
            </a:pPr>
            <a:r>
              <a:rPr lang="en-IE" sz="3200" dirty="0" smtClean="0">
                <a:solidFill>
                  <a:schemeClr val="bg1"/>
                </a:solidFill>
              </a:rPr>
              <a:t>void </a:t>
            </a:r>
            <a:r>
              <a:rPr lang="en-IE" sz="3200" dirty="0" err="1">
                <a:solidFill>
                  <a:schemeClr val="bg1"/>
                </a:solidFill>
              </a:rPr>
              <a:t>my_func</a:t>
            </a:r>
            <a:r>
              <a:rPr lang="en-IE" sz="3200" dirty="0">
                <a:solidFill>
                  <a:schemeClr val="bg1"/>
                </a:solidFill>
              </a:rPr>
              <a:t>(</a:t>
            </a:r>
            <a:r>
              <a:rPr lang="en-IE" sz="3200" dirty="0" err="1">
                <a:solidFill>
                  <a:schemeClr val="bg1"/>
                </a:solidFill>
              </a:rPr>
              <a:t>int</a:t>
            </a:r>
            <a:r>
              <a:rPr lang="en-IE" sz="3200" dirty="0">
                <a:solidFill>
                  <a:schemeClr val="bg1"/>
                </a:solidFill>
              </a:rPr>
              <a:t> </a:t>
            </a:r>
            <a:r>
              <a:rPr lang="en-IE" sz="3200" dirty="0" err="1">
                <a:solidFill>
                  <a:schemeClr val="bg1"/>
                </a:solidFill>
              </a:rPr>
              <a:t>passed_by_value_parameter</a:t>
            </a:r>
            <a:r>
              <a:rPr lang="en-IE" sz="3200" dirty="0">
                <a:solidFill>
                  <a:schemeClr val="bg1"/>
                </a:solidFill>
              </a:rPr>
              <a:t>) {</a:t>
            </a:r>
          </a:p>
          <a:p>
            <a:pPr lvl="0">
              <a:spcBef>
                <a:spcPct val="20000"/>
              </a:spcBef>
              <a:defRPr/>
            </a:pPr>
            <a:r>
              <a:rPr lang="en-IE" sz="3200" dirty="0">
                <a:solidFill>
                  <a:schemeClr val="bg1"/>
                </a:solidFill>
              </a:rPr>
              <a:t>    </a:t>
            </a:r>
            <a:r>
              <a:rPr lang="en-IE" sz="3200" dirty="0" err="1">
                <a:solidFill>
                  <a:schemeClr val="bg1"/>
                </a:solidFill>
              </a:rPr>
              <a:t>passed_by_value_parameter</a:t>
            </a:r>
            <a:r>
              <a:rPr lang="en-IE" sz="3200" dirty="0">
                <a:solidFill>
                  <a:schemeClr val="bg1"/>
                </a:solidFill>
              </a:rPr>
              <a:t> = 4;</a:t>
            </a:r>
          </a:p>
          <a:p>
            <a:pPr lvl="0">
              <a:spcBef>
                <a:spcPct val="20000"/>
              </a:spcBef>
              <a:defRPr/>
            </a:pPr>
            <a:r>
              <a:rPr lang="en-IE" sz="3200" dirty="0">
                <a:solidFill>
                  <a:schemeClr val="bg1"/>
                </a:solidFill>
              </a:rPr>
              <a:t>}</a:t>
            </a:r>
          </a:p>
          <a:p>
            <a:pPr lvl="0">
              <a:spcBef>
                <a:spcPct val="20000"/>
              </a:spcBef>
              <a:defRPr/>
            </a:pPr>
            <a:endParaRPr lang="en-IE" sz="3200" dirty="0">
              <a:solidFill>
                <a:schemeClr val="bg1"/>
              </a:solidFill>
            </a:endParaRPr>
          </a:p>
          <a:p>
            <a:pPr lvl="0">
              <a:spcBef>
                <a:spcPct val="20000"/>
              </a:spcBef>
              <a:defRPr/>
            </a:pPr>
            <a:r>
              <a:rPr lang="en-IE" sz="3200" dirty="0" err="1">
                <a:solidFill>
                  <a:schemeClr val="bg1"/>
                </a:solidFill>
              </a:rPr>
              <a:t>int</a:t>
            </a:r>
            <a:r>
              <a:rPr lang="en-IE" sz="3200" dirty="0">
                <a:solidFill>
                  <a:schemeClr val="bg1"/>
                </a:solidFill>
              </a:rPr>
              <a:t> main() {</a:t>
            </a:r>
          </a:p>
          <a:p>
            <a:pPr lvl="0">
              <a:spcBef>
                <a:spcPct val="20000"/>
              </a:spcBef>
              <a:defRPr/>
            </a:pPr>
            <a:r>
              <a:rPr lang="en-IE" sz="3200" dirty="0">
                <a:solidFill>
                  <a:schemeClr val="bg1"/>
                </a:solidFill>
              </a:rPr>
              <a:t>    </a:t>
            </a:r>
            <a:r>
              <a:rPr lang="en-IE" sz="3200" dirty="0" err="1">
                <a:solidFill>
                  <a:schemeClr val="bg1"/>
                </a:solidFill>
              </a:rPr>
              <a:t>int</a:t>
            </a:r>
            <a:r>
              <a:rPr lang="en-IE" sz="3200" dirty="0">
                <a:solidFill>
                  <a:schemeClr val="bg1"/>
                </a:solidFill>
              </a:rPr>
              <a:t> argument = 3;</a:t>
            </a:r>
          </a:p>
          <a:p>
            <a:pPr lvl="0">
              <a:spcBef>
                <a:spcPct val="20000"/>
              </a:spcBef>
              <a:defRPr/>
            </a:pPr>
            <a:r>
              <a:rPr lang="en-IE" sz="3200" dirty="0">
                <a:solidFill>
                  <a:schemeClr val="bg1"/>
                </a:solidFill>
              </a:rPr>
              <a:t>    </a:t>
            </a:r>
            <a:r>
              <a:rPr lang="en-IE" sz="3200" dirty="0" err="1">
                <a:solidFill>
                  <a:schemeClr val="bg1"/>
                </a:solidFill>
              </a:rPr>
              <a:t>my_func</a:t>
            </a:r>
            <a:r>
              <a:rPr lang="en-IE" sz="3200" dirty="0">
                <a:solidFill>
                  <a:schemeClr val="bg1"/>
                </a:solidFill>
              </a:rPr>
              <a:t>(argument);</a:t>
            </a:r>
          </a:p>
          <a:p>
            <a:pPr lvl="0">
              <a:spcBef>
                <a:spcPct val="20000"/>
              </a:spcBef>
              <a:defRPr/>
            </a:pPr>
            <a:r>
              <a:rPr lang="en-IE" sz="3200" dirty="0">
                <a:solidFill>
                  <a:schemeClr val="bg1"/>
                </a:solidFill>
              </a:rPr>
              <a:t>    </a:t>
            </a:r>
            <a:r>
              <a:rPr lang="en-IE" sz="3200" dirty="0" err="1">
                <a:solidFill>
                  <a:schemeClr val="bg1"/>
                </a:solidFill>
              </a:rPr>
              <a:t>printf</a:t>
            </a:r>
            <a:r>
              <a:rPr lang="en-IE" sz="3200" dirty="0">
                <a:solidFill>
                  <a:schemeClr val="bg1"/>
                </a:solidFill>
              </a:rPr>
              <a:t>("argument: %d", argument);</a:t>
            </a:r>
          </a:p>
          <a:p>
            <a:pPr lvl="0">
              <a:spcBef>
                <a:spcPct val="20000"/>
              </a:spcBef>
              <a:defRPr/>
            </a:pPr>
            <a:r>
              <a:rPr lang="en-IE" sz="3200" dirty="0">
                <a:solidFill>
                  <a:schemeClr val="bg1"/>
                </a:solidFill>
              </a:rPr>
              <a:t>    return 0;</a:t>
            </a:r>
          </a:p>
          <a:p>
            <a:pPr lvl="0">
              <a:spcBef>
                <a:spcPct val="20000"/>
              </a:spcBef>
              <a:defRPr/>
            </a:pPr>
            <a:r>
              <a:rPr lang="en-IE" sz="3200" dirty="0" smtClean="0">
                <a:solidFill>
                  <a:schemeClr val="bg1"/>
                </a:solidFill>
              </a:rPr>
              <a:t>}</a:t>
            </a:r>
            <a:endParaRPr lang="en-IE" sz="32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311" y="5085184"/>
            <a:ext cx="46958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93767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pass-by-reference</a:t>
            </a:r>
            <a:endParaRPr lang="en-US" dirty="0">
              <a:solidFill>
                <a:schemeClr val="bg1"/>
              </a:solidFill>
            </a:endParaRPr>
          </a:p>
        </p:txBody>
      </p:sp>
      <p:sp>
        <p:nvSpPr>
          <p:cNvPr id="8" name="Content Placeholder 2"/>
          <p:cNvSpPr txBox="1">
            <a:spLocks/>
          </p:cNvSpPr>
          <p:nvPr/>
        </p:nvSpPr>
        <p:spPr>
          <a:xfrm>
            <a:off x="395536" y="1484784"/>
            <a:ext cx="8229600" cy="2664296"/>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defRPr/>
            </a:pPr>
            <a:r>
              <a:rPr lang="en-IE" sz="3200" dirty="0" smtClean="0">
                <a:solidFill>
                  <a:schemeClr val="bg1"/>
                </a:solidFill>
              </a:rPr>
              <a:t>pass-by-reference uses the original argument passed to the function</a:t>
            </a:r>
          </a:p>
          <a:p>
            <a:pPr marL="342900" lvl="0" indent="-342900">
              <a:spcBef>
                <a:spcPct val="20000"/>
              </a:spcBef>
              <a:buFont typeface="Arial" pitchFamily="34" charset="0"/>
              <a:buChar char="•"/>
              <a:defRPr/>
            </a:pPr>
            <a:r>
              <a:rPr lang="en-IE" sz="3200" dirty="0" smtClean="0">
                <a:solidFill>
                  <a:schemeClr val="bg1"/>
                </a:solidFill>
              </a:rPr>
              <a:t>modifying a passed-by-reference parameter changes the argument</a:t>
            </a: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fontScale="47500" lnSpcReduction="20000"/>
          </a:bodyPr>
          <a:lstStyle/>
          <a:p>
            <a:pPr lvl="0">
              <a:spcBef>
                <a:spcPct val="20000"/>
              </a:spcBef>
              <a:defRPr/>
            </a:pPr>
            <a:endParaRPr lang="en-IE" sz="3200" dirty="0">
              <a:solidFill>
                <a:schemeClr val="bg1"/>
              </a:solidFill>
            </a:endParaRPr>
          </a:p>
          <a:p>
            <a:pPr lvl="0">
              <a:spcBef>
                <a:spcPct val="20000"/>
              </a:spcBef>
              <a:defRPr/>
            </a:pPr>
            <a:r>
              <a:rPr lang="en-IE" sz="3200" dirty="0">
                <a:solidFill>
                  <a:schemeClr val="bg1"/>
                </a:solidFill>
              </a:rPr>
              <a:t>void </a:t>
            </a:r>
            <a:r>
              <a:rPr lang="en-IE" sz="3200" dirty="0" err="1">
                <a:solidFill>
                  <a:schemeClr val="bg1"/>
                </a:solidFill>
              </a:rPr>
              <a:t>my_func</a:t>
            </a:r>
            <a:r>
              <a:rPr lang="en-IE" sz="3200" dirty="0">
                <a:solidFill>
                  <a:schemeClr val="bg1"/>
                </a:solidFill>
              </a:rPr>
              <a:t>(</a:t>
            </a:r>
            <a:r>
              <a:rPr lang="en-IE" sz="3200" dirty="0" err="1">
                <a:solidFill>
                  <a:schemeClr val="bg1"/>
                </a:solidFill>
              </a:rPr>
              <a:t>int</a:t>
            </a:r>
            <a:r>
              <a:rPr lang="en-IE" sz="3200" dirty="0">
                <a:solidFill>
                  <a:schemeClr val="bg1"/>
                </a:solidFill>
              </a:rPr>
              <a:t> </a:t>
            </a:r>
            <a:r>
              <a:rPr lang="en-IE" sz="3200" dirty="0" err="1">
                <a:solidFill>
                  <a:schemeClr val="bg1"/>
                </a:solidFill>
              </a:rPr>
              <a:t>passed_by_reference_parameter</a:t>
            </a:r>
            <a:r>
              <a:rPr lang="en-IE" sz="3200" dirty="0">
                <a:solidFill>
                  <a:schemeClr val="bg1"/>
                </a:solidFill>
              </a:rPr>
              <a:t>[]) {</a:t>
            </a:r>
          </a:p>
          <a:p>
            <a:pPr lvl="0">
              <a:spcBef>
                <a:spcPct val="20000"/>
              </a:spcBef>
              <a:defRPr/>
            </a:pPr>
            <a:r>
              <a:rPr lang="en-IE" sz="3200" dirty="0">
                <a:solidFill>
                  <a:schemeClr val="bg1"/>
                </a:solidFill>
              </a:rPr>
              <a:t>    </a:t>
            </a:r>
            <a:r>
              <a:rPr lang="en-IE" sz="3200" dirty="0" err="1">
                <a:solidFill>
                  <a:schemeClr val="bg1"/>
                </a:solidFill>
              </a:rPr>
              <a:t>passed_by_reference_parameter</a:t>
            </a:r>
            <a:r>
              <a:rPr lang="en-IE" sz="3200" dirty="0">
                <a:solidFill>
                  <a:schemeClr val="bg1"/>
                </a:solidFill>
              </a:rPr>
              <a:t>[0] = 4;</a:t>
            </a:r>
          </a:p>
          <a:p>
            <a:pPr lvl="0">
              <a:spcBef>
                <a:spcPct val="20000"/>
              </a:spcBef>
              <a:defRPr/>
            </a:pPr>
            <a:r>
              <a:rPr lang="en-IE" sz="3200" dirty="0">
                <a:solidFill>
                  <a:schemeClr val="bg1"/>
                </a:solidFill>
              </a:rPr>
              <a:t>}</a:t>
            </a:r>
          </a:p>
          <a:p>
            <a:pPr lvl="0">
              <a:spcBef>
                <a:spcPct val="20000"/>
              </a:spcBef>
              <a:defRPr/>
            </a:pPr>
            <a:endParaRPr lang="en-IE" sz="3200" dirty="0">
              <a:solidFill>
                <a:schemeClr val="bg1"/>
              </a:solidFill>
            </a:endParaRPr>
          </a:p>
          <a:p>
            <a:pPr lvl="0">
              <a:spcBef>
                <a:spcPct val="20000"/>
              </a:spcBef>
              <a:defRPr/>
            </a:pPr>
            <a:r>
              <a:rPr lang="en-IE" sz="3200" dirty="0" err="1">
                <a:solidFill>
                  <a:schemeClr val="bg1"/>
                </a:solidFill>
              </a:rPr>
              <a:t>int</a:t>
            </a:r>
            <a:r>
              <a:rPr lang="en-IE" sz="3200" dirty="0">
                <a:solidFill>
                  <a:schemeClr val="bg1"/>
                </a:solidFill>
              </a:rPr>
              <a:t> main() {</a:t>
            </a:r>
          </a:p>
          <a:p>
            <a:pPr lvl="0">
              <a:spcBef>
                <a:spcPct val="20000"/>
              </a:spcBef>
              <a:defRPr/>
            </a:pPr>
            <a:r>
              <a:rPr lang="en-IE" sz="3200" dirty="0">
                <a:solidFill>
                  <a:schemeClr val="bg1"/>
                </a:solidFill>
              </a:rPr>
              <a:t>    </a:t>
            </a:r>
            <a:r>
              <a:rPr lang="en-IE" sz="3200" dirty="0" err="1">
                <a:solidFill>
                  <a:schemeClr val="bg1"/>
                </a:solidFill>
              </a:rPr>
              <a:t>int</a:t>
            </a:r>
            <a:r>
              <a:rPr lang="en-IE" sz="3200" dirty="0">
                <a:solidFill>
                  <a:schemeClr val="bg1"/>
                </a:solidFill>
              </a:rPr>
              <a:t> argument[1] = {3};</a:t>
            </a:r>
          </a:p>
          <a:p>
            <a:pPr lvl="0">
              <a:spcBef>
                <a:spcPct val="20000"/>
              </a:spcBef>
              <a:defRPr/>
            </a:pPr>
            <a:r>
              <a:rPr lang="en-IE" sz="3200" dirty="0">
                <a:solidFill>
                  <a:schemeClr val="bg1"/>
                </a:solidFill>
              </a:rPr>
              <a:t>    </a:t>
            </a:r>
            <a:r>
              <a:rPr lang="en-IE" sz="3200" dirty="0" err="1">
                <a:solidFill>
                  <a:schemeClr val="bg1"/>
                </a:solidFill>
              </a:rPr>
              <a:t>my_func</a:t>
            </a:r>
            <a:r>
              <a:rPr lang="en-IE" sz="3200" dirty="0">
                <a:solidFill>
                  <a:schemeClr val="bg1"/>
                </a:solidFill>
              </a:rPr>
              <a:t>(argument);</a:t>
            </a:r>
          </a:p>
          <a:p>
            <a:pPr lvl="0">
              <a:spcBef>
                <a:spcPct val="20000"/>
              </a:spcBef>
              <a:defRPr/>
            </a:pPr>
            <a:r>
              <a:rPr lang="en-IE" sz="3200" dirty="0">
                <a:solidFill>
                  <a:schemeClr val="bg1"/>
                </a:solidFill>
              </a:rPr>
              <a:t>    </a:t>
            </a:r>
            <a:r>
              <a:rPr lang="en-IE" sz="3200" dirty="0" err="1">
                <a:solidFill>
                  <a:schemeClr val="bg1"/>
                </a:solidFill>
              </a:rPr>
              <a:t>printf</a:t>
            </a:r>
            <a:r>
              <a:rPr lang="en-IE" sz="3200" dirty="0">
                <a:solidFill>
                  <a:schemeClr val="bg1"/>
                </a:solidFill>
              </a:rPr>
              <a:t>("argument: %d", argument[0]);</a:t>
            </a:r>
          </a:p>
          <a:p>
            <a:pPr lvl="0">
              <a:spcBef>
                <a:spcPct val="20000"/>
              </a:spcBef>
              <a:defRPr/>
            </a:pPr>
            <a:r>
              <a:rPr lang="en-IE" sz="3200" dirty="0">
                <a:solidFill>
                  <a:schemeClr val="bg1"/>
                </a:solidFill>
              </a:rPr>
              <a:t>    return 0;</a:t>
            </a:r>
          </a:p>
          <a:p>
            <a:pPr lvl="0">
              <a:spcBef>
                <a:spcPct val="20000"/>
              </a:spcBef>
              <a:defRPr/>
            </a:pPr>
            <a:r>
              <a:rPr lang="en-IE" sz="3200" dirty="0">
                <a:solidFill>
                  <a:schemeClr val="bg1"/>
                </a:solidFill>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5013176"/>
            <a:ext cx="45434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9268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 word of caution</a:t>
            </a:r>
            <a:endParaRPr lang="en-US" dirty="0">
              <a:solidFill>
                <a:schemeClr val="bg1"/>
              </a:solidFill>
            </a:endParaRPr>
          </a:p>
        </p:txBody>
      </p:sp>
      <p:sp>
        <p:nvSpPr>
          <p:cNvPr id="3" name="Content Placeholder 2"/>
          <p:cNvSpPr>
            <a:spLocks noGrp="1"/>
          </p:cNvSpPr>
          <p:nvPr>
            <p:ph idx="1"/>
          </p:nvPr>
        </p:nvSpPr>
        <p:spPr>
          <a:xfrm>
            <a:off x="457200" y="1412776"/>
            <a:ext cx="8229600" cy="5184576"/>
          </a:xfrm>
        </p:spPr>
        <p:txBody>
          <a:bodyPr>
            <a:normAutofit/>
          </a:bodyPr>
          <a:lstStyle/>
          <a:p>
            <a:r>
              <a:rPr lang="en-IE" dirty="0" smtClean="0">
                <a:solidFill>
                  <a:schemeClr val="bg1"/>
                </a:solidFill>
              </a:rPr>
              <a:t>memory management in C</a:t>
            </a:r>
          </a:p>
          <a:p>
            <a:pPr lvl="1"/>
            <a:r>
              <a:rPr lang="en-IE" dirty="0" smtClean="0">
                <a:solidFill>
                  <a:schemeClr val="bg1"/>
                </a:solidFill>
              </a:rPr>
              <a:t>it assumes you know what you’re doing</a:t>
            </a:r>
          </a:p>
          <a:p>
            <a:pPr lvl="1"/>
            <a:r>
              <a:rPr lang="en-IE" dirty="0" smtClean="0">
                <a:solidFill>
                  <a:schemeClr val="bg1"/>
                </a:solidFill>
              </a:rPr>
              <a:t>it assumes you clean up (no garbage collection)</a:t>
            </a:r>
          </a:p>
          <a:p>
            <a:pPr lvl="1"/>
            <a:r>
              <a:rPr lang="en-IE" dirty="0" smtClean="0">
                <a:solidFill>
                  <a:schemeClr val="bg1"/>
                </a:solidFill>
              </a:rPr>
              <a:t>uninitialized variables, improperly ended character strings and out of bounds arrays are problems</a:t>
            </a:r>
          </a:p>
          <a:p>
            <a:endParaRPr lang="en-IE" dirty="0" smtClean="0">
              <a:solidFill>
                <a:schemeClr val="bg1"/>
              </a:solidFill>
            </a:endParaRP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transforming an array using a function</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85000" lnSpcReduction="20000"/>
          </a:bodyPr>
          <a:lstStyle/>
          <a:p>
            <a:pPr marL="342900" lvl="0" indent="-342900">
              <a:spcBef>
                <a:spcPct val="20000"/>
              </a:spcBef>
            </a:pPr>
            <a:r>
              <a:rPr lang="en-IE" sz="3200" dirty="0" smtClean="0">
                <a:solidFill>
                  <a:schemeClr val="bg1"/>
                </a:solidFill>
              </a:rPr>
              <a:t>void </a:t>
            </a:r>
            <a:r>
              <a:rPr lang="en-IE" sz="3200" dirty="0" err="1">
                <a:solidFill>
                  <a:schemeClr val="bg1"/>
                </a:solidFill>
              </a:rPr>
              <a:t>lower_to_upper</a:t>
            </a:r>
            <a:r>
              <a:rPr lang="en-IE" sz="3200" dirty="0">
                <a:solidFill>
                  <a:schemeClr val="bg1"/>
                </a:solidFill>
              </a:rPr>
              <a:t>(char array[])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(array);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array[</a:t>
            </a:r>
            <a:r>
              <a:rPr lang="en-IE" sz="3200" dirty="0" err="1">
                <a:solidFill>
                  <a:schemeClr val="bg1"/>
                </a:solidFill>
              </a:rPr>
              <a:t>i</a:t>
            </a:r>
            <a:r>
              <a:rPr lang="en-IE" sz="3200" dirty="0">
                <a:solidFill>
                  <a:schemeClr val="bg1"/>
                </a:solidFill>
              </a:rPr>
              <a:t>] -= 32; // using our ASCII table knowledge</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array[] = "hello";</a:t>
            </a:r>
          </a:p>
          <a:p>
            <a:pPr marL="342900" lvl="0" indent="-342900">
              <a:spcBef>
                <a:spcPct val="20000"/>
              </a:spcBef>
            </a:pPr>
            <a:r>
              <a:rPr lang="en-IE" sz="3200" dirty="0">
                <a:solidFill>
                  <a:schemeClr val="bg1"/>
                </a:solidFill>
              </a:rPr>
              <a:t>    </a:t>
            </a:r>
            <a:r>
              <a:rPr lang="en-IE" sz="3200" dirty="0" err="1">
                <a:solidFill>
                  <a:schemeClr val="bg1"/>
                </a:solidFill>
              </a:rPr>
              <a:t>lower_to_upper</a:t>
            </a:r>
            <a:r>
              <a:rPr lang="en-IE" sz="3200" dirty="0">
                <a:solidFill>
                  <a:schemeClr val="bg1"/>
                </a:solidFill>
              </a:rPr>
              <a:t>(array);</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("Upper hello: %s", array);</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157370798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transforming an array using a function</a:t>
            </a:r>
            <a:endParaRPr lang="en-US" dirty="0">
              <a:solidFill>
                <a:schemeClr val="bg1"/>
              </a:solidFill>
            </a:endParaRPr>
          </a:p>
        </p:txBody>
      </p:sp>
      <p:sp>
        <p:nvSpPr>
          <p:cNvPr id="4" name="Content Placeholder 2"/>
          <p:cNvSpPr txBox="1">
            <a:spLocks/>
          </p:cNvSpPr>
          <p:nvPr/>
        </p:nvSpPr>
        <p:spPr>
          <a:xfrm>
            <a:off x="539552" y="1196752"/>
            <a:ext cx="8229600" cy="5661248"/>
          </a:xfrm>
          <a:prstGeom prst="rect">
            <a:avLst/>
          </a:prstGeom>
        </p:spPr>
        <p:txBody>
          <a:bodyPr vert="horz" lIns="91440" tIns="45720" rIns="91440" bIns="45720" rtlCol="0">
            <a:normAutofit fontScale="70000" lnSpcReduction="20000"/>
          </a:bodyPr>
          <a:lstStyle/>
          <a:p>
            <a:pPr marL="342900" lvl="0" indent="-342900">
              <a:spcBef>
                <a:spcPct val="20000"/>
              </a:spcBef>
            </a:pPr>
            <a:r>
              <a:rPr lang="en-IE" sz="3200" dirty="0">
                <a:solidFill>
                  <a:schemeClr val="bg1"/>
                </a:solidFill>
              </a:rPr>
              <a:t>void </a:t>
            </a:r>
            <a:r>
              <a:rPr lang="en-IE" sz="3200" dirty="0" err="1">
                <a:solidFill>
                  <a:schemeClr val="bg1"/>
                </a:solidFill>
              </a:rPr>
              <a:t>lower_to_upper</a:t>
            </a:r>
            <a:r>
              <a:rPr lang="en-IE" sz="3200" dirty="0">
                <a:solidFill>
                  <a:schemeClr val="bg1"/>
                </a:solidFill>
              </a:rPr>
              <a:t>(char word[], char buffer[])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strcpy</a:t>
            </a:r>
            <a:r>
              <a:rPr lang="en-IE" sz="3200" dirty="0">
                <a:solidFill>
                  <a:schemeClr val="bg1"/>
                </a:solidFill>
              </a:rPr>
              <a:t>(buffer, word); // copy the contents</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(word);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buffer[</a:t>
            </a:r>
            <a:r>
              <a:rPr lang="en-IE" sz="3200" dirty="0" err="1">
                <a:solidFill>
                  <a:schemeClr val="bg1"/>
                </a:solidFill>
              </a:rPr>
              <a:t>i</a:t>
            </a:r>
            <a:r>
              <a:rPr lang="en-IE" sz="3200" dirty="0">
                <a:solidFill>
                  <a:schemeClr val="bg1"/>
                </a:solidFill>
              </a:rPr>
              <a:t>] -=  32; // using our ASCII table knowledge</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buffer[50];</a:t>
            </a:r>
          </a:p>
          <a:p>
            <a:pPr marL="342900" lvl="0" indent="-342900">
              <a:spcBef>
                <a:spcPct val="20000"/>
              </a:spcBef>
            </a:pPr>
            <a:r>
              <a:rPr lang="en-IE" sz="3200" dirty="0">
                <a:solidFill>
                  <a:schemeClr val="bg1"/>
                </a:solidFill>
              </a:rPr>
              <a:t>    char word[] = "</a:t>
            </a:r>
            <a:r>
              <a:rPr lang="en-IE" sz="3200" dirty="0" err="1">
                <a:solidFill>
                  <a:schemeClr val="bg1"/>
                </a:solidFill>
              </a:rPr>
              <a:t>mississippi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lower_to_upper</a:t>
            </a:r>
            <a:r>
              <a:rPr lang="en-IE" sz="3200" dirty="0">
                <a:solidFill>
                  <a:schemeClr val="bg1"/>
                </a:solidFill>
              </a:rPr>
              <a:t>(word, buffer);</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("Lower Mississippi: %s\n", word);</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("Upper Mississippi: %s\n", buffer);</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Tree>
    <p:extLst>
      <p:ext uri="{BB962C8B-B14F-4D97-AF65-F5344CB8AC3E}">
        <p14:creationId xmlns:p14="http://schemas.microsoft.com/office/powerpoint/2010/main" val="7979417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6</a:t>
            </a:r>
            <a:endParaRPr lang="en-US" dirty="0">
              <a:solidFill>
                <a:schemeClr val="bg1"/>
              </a:solidFill>
            </a:endParaRPr>
          </a:p>
        </p:txBody>
      </p:sp>
      <p:sp>
        <p:nvSpPr>
          <p:cNvPr id="8" name="Content Placeholder 2"/>
          <p:cNvSpPr txBox="1">
            <a:spLocks/>
          </p:cNvSpPr>
          <p:nvPr/>
        </p:nvSpPr>
        <p:spPr>
          <a:xfrm>
            <a:off x="395536" y="1484784"/>
            <a:ext cx="8229600" cy="4968552"/>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IE" sz="3200" dirty="0" smtClean="0">
                <a:solidFill>
                  <a:schemeClr val="bg1"/>
                </a:solidFill>
              </a:rPr>
              <a:t>Write a function that accepts a character array and two characters as arguments. </a:t>
            </a:r>
            <a:r>
              <a:rPr lang="en-IE" sz="3200" dirty="0">
                <a:solidFill>
                  <a:schemeClr val="bg1"/>
                </a:solidFill>
              </a:rPr>
              <a:t>Have the function change the input word by replacing all </a:t>
            </a:r>
            <a:r>
              <a:rPr lang="en-IE" sz="3200" dirty="0" smtClean="0">
                <a:solidFill>
                  <a:schemeClr val="bg1"/>
                </a:solidFill>
              </a:rPr>
              <a:t>instances of the first character by the second.</a:t>
            </a:r>
          </a:p>
          <a:p>
            <a:pPr marL="342900" lvl="0" indent="-342900">
              <a:spcBef>
                <a:spcPct val="20000"/>
              </a:spcBef>
              <a:buFont typeface="Arial" pitchFamily="34" charset="0"/>
              <a:buChar char="•"/>
              <a:defRPr/>
            </a:pPr>
            <a:r>
              <a:rPr lang="en-IE" sz="3200" dirty="0" smtClean="0">
                <a:solidFill>
                  <a:schemeClr val="bg1"/>
                </a:solidFill>
              </a:rPr>
              <a:t>e.g. replace(char word[], char </a:t>
            </a:r>
            <a:r>
              <a:rPr lang="en-IE" sz="3200" dirty="0" err="1" smtClean="0">
                <a:solidFill>
                  <a:schemeClr val="bg1"/>
                </a:solidFill>
              </a:rPr>
              <a:t>to_be_replaced</a:t>
            </a:r>
            <a:r>
              <a:rPr lang="en-IE" sz="3200" dirty="0" smtClean="0">
                <a:solidFill>
                  <a:schemeClr val="bg1"/>
                </a:solidFill>
              </a:rPr>
              <a:t>, char replacement)</a:t>
            </a:r>
          </a:p>
          <a:p>
            <a:pPr marL="342900" lvl="0" indent="-342900">
              <a:spcBef>
                <a:spcPct val="20000"/>
              </a:spcBef>
              <a:buFont typeface="Arial" pitchFamily="34" charset="0"/>
              <a:buChar char="•"/>
              <a:defRPr/>
            </a:pPr>
            <a:r>
              <a:rPr lang="en-IE" sz="3200" dirty="0" smtClean="0">
                <a:solidFill>
                  <a:schemeClr val="bg1"/>
                </a:solidFill>
              </a:rPr>
              <a:t>e.g. replace(“Mississippi”, ‘</a:t>
            </a:r>
            <a:r>
              <a:rPr lang="en-IE" sz="3200" dirty="0" err="1" smtClean="0">
                <a:solidFill>
                  <a:schemeClr val="bg1"/>
                </a:solidFill>
              </a:rPr>
              <a:t>i</a:t>
            </a:r>
            <a:r>
              <a:rPr lang="en-IE" sz="3200" dirty="0" smtClean="0">
                <a:solidFill>
                  <a:schemeClr val="bg1"/>
                </a:solidFill>
              </a:rPr>
              <a:t>’, ‘a’) will transform the word to be “</a:t>
            </a:r>
            <a:r>
              <a:rPr lang="en-IE" sz="3200" dirty="0" err="1" smtClean="0">
                <a:solidFill>
                  <a:schemeClr val="bg1"/>
                </a:solidFill>
              </a:rPr>
              <a:t>Massassappa</a:t>
            </a:r>
            <a:r>
              <a:rPr lang="en-IE" sz="3200" dirty="0" smtClean="0">
                <a:solidFill>
                  <a:schemeClr val="bg1"/>
                </a:solidFill>
              </a:rPr>
              <a:t>”.</a:t>
            </a:r>
          </a:p>
          <a:p>
            <a:pPr marL="342900" lvl="0" indent="-342900">
              <a:spcBef>
                <a:spcPct val="20000"/>
              </a:spcBef>
              <a:buFont typeface="Arial" pitchFamily="34" charset="0"/>
              <a:buChar char="•"/>
              <a:defRPr/>
            </a:pPr>
            <a:endParaRPr lang="en-IE" sz="3200" dirty="0" smtClean="0">
              <a:solidFill>
                <a:schemeClr val="bg1"/>
              </a:solidFill>
            </a:endParaRP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a:bodyPr>
          <a:lstStyle/>
          <a:p>
            <a:pPr lvl="0">
              <a:spcBef>
                <a:spcPct val="20000"/>
              </a:spcBef>
              <a:defRPr/>
            </a:pPr>
            <a:endParaRPr lang="en-IE" sz="3200" dirty="0">
              <a:solidFill>
                <a:schemeClr val="bg1"/>
              </a:solidFill>
            </a:endParaRPr>
          </a:p>
        </p:txBody>
      </p:sp>
    </p:spTree>
    <p:extLst>
      <p:ext uri="{BB962C8B-B14F-4D97-AF65-F5344CB8AC3E}">
        <p14:creationId xmlns:p14="http://schemas.microsoft.com/office/powerpoint/2010/main" val="5506792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7</a:t>
            </a:r>
            <a:endParaRPr lang="en-US" dirty="0">
              <a:solidFill>
                <a:schemeClr val="bg1"/>
              </a:solidFill>
            </a:endParaRPr>
          </a:p>
        </p:txBody>
      </p:sp>
      <p:sp>
        <p:nvSpPr>
          <p:cNvPr id="8" name="Content Placeholder 2"/>
          <p:cNvSpPr txBox="1">
            <a:spLocks/>
          </p:cNvSpPr>
          <p:nvPr/>
        </p:nvSpPr>
        <p:spPr>
          <a:xfrm>
            <a:off x="395536" y="1484784"/>
            <a:ext cx="8229600" cy="4968552"/>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IE" sz="3200" dirty="0" smtClean="0">
                <a:solidFill>
                  <a:schemeClr val="bg1"/>
                </a:solidFill>
              </a:rPr>
              <a:t>Write a function that mutates a character array to be the opposite casing, i.e. uppercase characters become lowercase, lowercase become uppercase</a:t>
            </a: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a:bodyPr>
          <a:lstStyle/>
          <a:p>
            <a:pPr lvl="0">
              <a:spcBef>
                <a:spcPct val="20000"/>
              </a:spcBef>
              <a:defRPr/>
            </a:pPr>
            <a:endParaRPr lang="en-IE" sz="3200" dirty="0">
              <a:solidFill>
                <a:schemeClr val="bg1"/>
              </a:solidFill>
            </a:endParaRPr>
          </a:p>
        </p:txBody>
      </p:sp>
    </p:spTree>
    <p:extLst>
      <p:ext uri="{BB962C8B-B14F-4D97-AF65-F5344CB8AC3E}">
        <p14:creationId xmlns:p14="http://schemas.microsoft.com/office/powerpoint/2010/main" val="353920392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a:t>
            </a:r>
            <a:r>
              <a:rPr lang="en-IE" dirty="0">
                <a:solidFill>
                  <a:schemeClr val="bg1"/>
                </a:solidFill>
              </a:rPr>
              <a:t>8</a:t>
            </a:r>
            <a:endParaRPr lang="en-US" dirty="0">
              <a:solidFill>
                <a:schemeClr val="bg1"/>
              </a:solidFill>
            </a:endParaRPr>
          </a:p>
        </p:txBody>
      </p:sp>
      <p:sp>
        <p:nvSpPr>
          <p:cNvPr id="8" name="Content Placeholder 2"/>
          <p:cNvSpPr txBox="1">
            <a:spLocks/>
          </p:cNvSpPr>
          <p:nvPr/>
        </p:nvSpPr>
        <p:spPr>
          <a:xfrm>
            <a:off x="395536" y="1484784"/>
            <a:ext cx="8229600" cy="4968552"/>
          </a:xfrm>
          <a:prstGeom prst="rect">
            <a:avLst/>
          </a:prstGeom>
        </p:spPr>
        <p:txBody>
          <a:bodyPr vert="horz" lIns="91440" tIns="45720" rIns="91440" bIns="45720" rtlCol="0">
            <a:noAutofit/>
          </a:bodyPr>
          <a:lstStyle/>
          <a:p>
            <a:pPr marL="342900" indent="-342900">
              <a:spcBef>
                <a:spcPct val="20000"/>
              </a:spcBef>
              <a:buFont typeface="Arial" pitchFamily="34" charset="0"/>
              <a:buChar char="•"/>
              <a:defRPr/>
            </a:pPr>
            <a:r>
              <a:rPr lang="en-IE" sz="2400" dirty="0" smtClean="0">
                <a:solidFill>
                  <a:schemeClr val="bg1"/>
                </a:solidFill>
              </a:rPr>
              <a:t>Write a function that mutates a character array to be the opposite casing based on the value in the corresponding index of a </a:t>
            </a:r>
            <a:r>
              <a:rPr lang="en-IE" sz="2400" dirty="0" err="1" smtClean="0">
                <a:solidFill>
                  <a:schemeClr val="bg1"/>
                </a:solidFill>
              </a:rPr>
              <a:t>boolean</a:t>
            </a:r>
            <a:r>
              <a:rPr lang="en-IE" sz="2400" dirty="0" smtClean="0">
                <a:solidFill>
                  <a:schemeClr val="bg1"/>
                </a:solidFill>
              </a:rPr>
              <a:t> array. A case switch should be performed is the </a:t>
            </a:r>
            <a:r>
              <a:rPr lang="en-IE" sz="2400" dirty="0" err="1" smtClean="0">
                <a:solidFill>
                  <a:schemeClr val="bg1"/>
                </a:solidFill>
              </a:rPr>
              <a:t>bolean</a:t>
            </a:r>
            <a:r>
              <a:rPr lang="en-IE" sz="2400" dirty="0" smtClean="0">
                <a:solidFill>
                  <a:schemeClr val="bg1"/>
                </a:solidFill>
              </a:rPr>
              <a:t> is true.</a:t>
            </a:r>
          </a:p>
          <a:p>
            <a:pPr>
              <a:spcBef>
                <a:spcPct val="20000"/>
              </a:spcBef>
              <a:defRPr/>
            </a:pPr>
            <a:r>
              <a:rPr lang="en-IE" sz="2400" dirty="0" err="1" smtClean="0">
                <a:solidFill>
                  <a:schemeClr val="bg1"/>
                </a:solidFill>
              </a:rPr>
              <a:t>int</a:t>
            </a:r>
            <a:r>
              <a:rPr lang="en-IE" sz="2400" dirty="0" smtClean="0">
                <a:solidFill>
                  <a:schemeClr val="bg1"/>
                </a:solidFill>
              </a:rPr>
              <a:t> </a:t>
            </a:r>
            <a:r>
              <a:rPr lang="en-IE" sz="2400" dirty="0">
                <a:solidFill>
                  <a:schemeClr val="bg1"/>
                </a:solidFill>
              </a:rPr>
              <a:t>main() {</a:t>
            </a:r>
          </a:p>
          <a:p>
            <a:pPr>
              <a:spcBef>
                <a:spcPct val="20000"/>
              </a:spcBef>
              <a:defRPr/>
            </a:pPr>
            <a:r>
              <a:rPr lang="en-IE" sz="2400" dirty="0">
                <a:solidFill>
                  <a:schemeClr val="bg1"/>
                </a:solidFill>
              </a:rPr>
              <a:t>    bool switcher[] = {true, false, true};</a:t>
            </a:r>
          </a:p>
          <a:p>
            <a:pPr>
              <a:spcBef>
                <a:spcPct val="20000"/>
              </a:spcBef>
              <a:defRPr/>
            </a:pPr>
            <a:r>
              <a:rPr lang="en-IE" sz="2400" dirty="0">
                <a:solidFill>
                  <a:schemeClr val="bg1"/>
                </a:solidFill>
              </a:rPr>
              <a:t>    char word[] = "cat";</a:t>
            </a:r>
          </a:p>
          <a:p>
            <a:pPr>
              <a:spcBef>
                <a:spcPct val="20000"/>
              </a:spcBef>
              <a:defRPr/>
            </a:pPr>
            <a:r>
              <a:rPr lang="en-IE" sz="2400" dirty="0">
                <a:solidFill>
                  <a:schemeClr val="bg1"/>
                </a:solidFill>
              </a:rPr>
              <a:t>    </a:t>
            </a:r>
            <a:r>
              <a:rPr lang="en-IE" sz="2400" dirty="0" err="1">
                <a:solidFill>
                  <a:schemeClr val="bg1"/>
                </a:solidFill>
              </a:rPr>
              <a:t>switch_case</a:t>
            </a:r>
            <a:r>
              <a:rPr lang="en-IE" sz="2400" dirty="0">
                <a:solidFill>
                  <a:schemeClr val="bg1"/>
                </a:solidFill>
              </a:rPr>
              <a:t>(word, switcher</a:t>
            </a:r>
            <a:r>
              <a:rPr lang="en-IE" sz="2400" dirty="0" smtClean="0">
                <a:solidFill>
                  <a:schemeClr val="bg1"/>
                </a:solidFill>
              </a:rPr>
              <a:t>);</a:t>
            </a:r>
          </a:p>
          <a:p>
            <a:pPr>
              <a:spcBef>
                <a:spcPct val="20000"/>
              </a:spcBef>
              <a:defRPr/>
            </a:pPr>
            <a:r>
              <a:rPr lang="en-IE" sz="2400" dirty="0">
                <a:solidFill>
                  <a:schemeClr val="bg1"/>
                </a:solidFill>
              </a:rPr>
              <a:t>    </a:t>
            </a:r>
            <a:r>
              <a:rPr lang="en-IE" sz="2400" dirty="0" err="1">
                <a:solidFill>
                  <a:schemeClr val="bg1"/>
                </a:solidFill>
              </a:rPr>
              <a:t>printf</a:t>
            </a:r>
            <a:r>
              <a:rPr lang="en-IE" sz="2400" dirty="0">
                <a:solidFill>
                  <a:schemeClr val="bg1"/>
                </a:solidFill>
              </a:rPr>
              <a:t>("%s", word);</a:t>
            </a:r>
          </a:p>
          <a:p>
            <a:pPr>
              <a:spcBef>
                <a:spcPct val="20000"/>
              </a:spcBef>
              <a:defRPr/>
            </a:pPr>
            <a:r>
              <a:rPr lang="en-IE" sz="2400" dirty="0">
                <a:solidFill>
                  <a:schemeClr val="bg1"/>
                </a:solidFill>
              </a:rPr>
              <a:t>}</a:t>
            </a:r>
            <a:endParaRPr lang="en-IE" sz="2400" dirty="0" smtClean="0">
              <a:solidFill>
                <a:schemeClr val="bg1"/>
              </a:solidFill>
            </a:endParaRPr>
          </a:p>
          <a:p>
            <a:pPr marL="342900" indent="-342900">
              <a:spcBef>
                <a:spcPct val="20000"/>
              </a:spcBef>
              <a:buFont typeface="Arial" pitchFamily="34" charset="0"/>
              <a:buChar char="•"/>
              <a:defRPr/>
            </a:pPr>
            <a:r>
              <a:rPr lang="en-IE" sz="2400" dirty="0" smtClean="0">
                <a:solidFill>
                  <a:schemeClr val="bg1"/>
                </a:solidFill>
              </a:rPr>
              <a:t>This code would cause “word” to become “</a:t>
            </a:r>
            <a:r>
              <a:rPr lang="en-IE" sz="2400" dirty="0" err="1" smtClean="0">
                <a:solidFill>
                  <a:schemeClr val="bg1"/>
                </a:solidFill>
              </a:rPr>
              <a:t>CaT</a:t>
            </a:r>
            <a:r>
              <a:rPr lang="en-IE" sz="2400" dirty="0" smtClean="0">
                <a:solidFill>
                  <a:schemeClr val="bg1"/>
                </a:solidFill>
              </a:rPr>
              <a:t>”.</a:t>
            </a: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a:bodyPr>
          <a:lstStyle/>
          <a:p>
            <a:pPr lvl="0">
              <a:spcBef>
                <a:spcPct val="20000"/>
              </a:spcBef>
              <a:defRPr/>
            </a:pPr>
            <a:endParaRPr lang="en-IE" sz="3200" dirty="0">
              <a:solidFill>
                <a:schemeClr val="bg1"/>
              </a:solidFill>
            </a:endParaRPr>
          </a:p>
        </p:txBody>
      </p:sp>
    </p:spTree>
    <p:extLst>
      <p:ext uri="{BB962C8B-B14F-4D97-AF65-F5344CB8AC3E}">
        <p14:creationId xmlns:p14="http://schemas.microsoft.com/office/powerpoint/2010/main" val="19494389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function exercise 9</a:t>
            </a:r>
            <a:endParaRPr lang="en-US" dirty="0">
              <a:solidFill>
                <a:schemeClr val="bg1"/>
              </a:solidFill>
            </a:endParaRPr>
          </a:p>
        </p:txBody>
      </p:sp>
      <p:sp>
        <p:nvSpPr>
          <p:cNvPr id="8" name="Content Placeholder 2"/>
          <p:cNvSpPr txBox="1">
            <a:spLocks/>
          </p:cNvSpPr>
          <p:nvPr/>
        </p:nvSpPr>
        <p:spPr>
          <a:xfrm>
            <a:off x="395536" y="1484784"/>
            <a:ext cx="8229600" cy="4968552"/>
          </a:xfrm>
          <a:prstGeom prst="rect">
            <a:avLst/>
          </a:prstGeom>
        </p:spPr>
        <p:txBody>
          <a:bodyPr vert="horz" lIns="91440" tIns="45720" rIns="91440" bIns="45720" rtlCol="0">
            <a:noAutofit/>
          </a:bodyPr>
          <a:lstStyle/>
          <a:p>
            <a:pPr marL="342900" indent="-342900">
              <a:spcBef>
                <a:spcPct val="20000"/>
              </a:spcBef>
              <a:buFont typeface="Arial" pitchFamily="34" charset="0"/>
              <a:buChar char="•"/>
              <a:defRPr/>
            </a:pPr>
            <a:r>
              <a:rPr lang="en-IE" sz="2400" dirty="0" smtClean="0">
                <a:solidFill>
                  <a:schemeClr val="bg1"/>
                </a:solidFill>
              </a:rPr>
              <a:t>Write a function to count the number of times the word “is” occurs within the string “is this the real life? Is this just fantasy?”.</a:t>
            </a: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a:bodyPr>
          <a:lstStyle/>
          <a:p>
            <a:pPr lvl="0">
              <a:spcBef>
                <a:spcPct val="20000"/>
              </a:spcBef>
              <a:defRPr/>
            </a:pPr>
            <a:endParaRPr lang="en-IE" sz="3200" dirty="0">
              <a:solidFill>
                <a:schemeClr val="bg1"/>
              </a:solidFill>
            </a:endParaRPr>
          </a:p>
        </p:txBody>
      </p:sp>
    </p:spTree>
    <p:extLst>
      <p:ext uri="{BB962C8B-B14F-4D97-AF65-F5344CB8AC3E}">
        <p14:creationId xmlns:p14="http://schemas.microsoft.com/office/powerpoint/2010/main" val="160414966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const</a:t>
            </a:r>
            <a:endParaRPr lang="en-US" dirty="0">
              <a:solidFill>
                <a:schemeClr val="bg1"/>
              </a:solidFill>
            </a:endParaRPr>
          </a:p>
        </p:txBody>
      </p:sp>
      <p:sp>
        <p:nvSpPr>
          <p:cNvPr id="8" name="Content Placeholder 2"/>
          <p:cNvSpPr txBox="1">
            <a:spLocks/>
          </p:cNvSpPr>
          <p:nvPr/>
        </p:nvSpPr>
        <p:spPr>
          <a:xfrm>
            <a:off x="395536" y="1484784"/>
            <a:ext cx="8229600" cy="4968552"/>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IE" sz="3200" dirty="0" smtClean="0">
                <a:solidFill>
                  <a:schemeClr val="bg1"/>
                </a:solidFill>
              </a:rPr>
              <a:t>keyword to make a variable constant i.e. read only</a:t>
            </a:r>
          </a:p>
          <a:p>
            <a:pPr marL="342900" indent="-342900">
              <a:spcBef>
                <a:spcPct val="20000"/>
              </a:spcBef>
              <a:buFont typeface="Arial" pitchFamily="34" charset="0"/>
              <a:buChar char="•"/>
              <a:defRPr/>
            </a:pPr>
            <a:r>
              <a:rPr lang="en-IE" sz="3200" dirty="0" smtClean="0">
                <a:solidFill>
                  <a:schemeClr val="bg1"/>
                </a:solidFill>
              </a:rPr>
              <a:t>used to increase code readability</a:t>
            </a:r>
          </a:p>
          <a:p>
            <a:pPr marL="342900" indent="-342900">
              <a:spcBef>
                <a:spcPct val="20000"/>
              </a:spcBef>
              <a:buFont typeface="Arial" pitchFamily="34" charset="0"/>
              <a:buChar char="•"/>
              <a:defRPr/>
            </a:pPr>
            <a:r>
              <a:rPr lang="en-IE" sz="3200" dirty="0" smtClean="0">
                <a:solidFill>
                  <a:schemeClr val="bg1"/>
                </a:solidFill>
              </a:rPr>
              <a:t>compiler can better optimize code </a:t>
            </a:r>
          </a:p>
          <a:p>
            <a:pPr marL="342900" indent="-342900">
              <a:spcBef>
                <a:spcPct val="20000"/>
              </a:spcBef>
              <a:buFont typeface="Arial" pitchFamily="34" charset="0"/>
              <a:buChar char="•"/>
              <a:defRPr/>
            </a:pPr>
            <a:r>
              <a:rPr lang="en-IE" sz="3200" dirty="0" smtClean="0">
                <a:solidFill>
                  <a:schemeClr val="bg1"/>
                </a:solidFill>
              </a:rPr>
              <a:t>static code analysers can be more accurate</a:t>
            </a:r>
          </a:p>
          <a:p>
            <a:pPr marL="342900" indent="-342900">
              <a:spcBef>
                <a:spcPct val="20000"/>
              </a:spcBef>
              <a:buFont typeface="Arial" pitchFamily="34" charset="0"/>
              <a:buChar char="•"/>
              <a:defRPr/>
            </a:pPr>
            <a:r>
              <a:rPr lang="en-IE" sz="3200" dirty="0" smtClean="0">
                <a:solidFill>
                  <a:schemeClr val="bg1"/>
                </a:solidFill>
              </a:rPr>
              <a:t>another compile time error that could be caught</a:t>
            </a: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a:bodyPr>
          <a:lstStyle/>
          <a:p>
            <a:pPr lvl="0">
              <a:spcBef>
                <a:spcPct val="20000"/>
              </a:spcBef>
              <a:defRPr/>
            </a:pPr>
            <a:endParaRPr lang="en-IE" sz="3200" dirty="0">
              <a:solidFill>
                <a:schemeClr val="bg1"/>
              </a:solidFill>
            </a:endParaRPr>
          </a:p>
        </p:txBody>
      </p:sp>
    </p:spTree>
    <p:extLst>
      <p:ext uri="{BB962C8B-B14F-4D97-AF65-F5344CB8AC3E}">
        <p14:creationId xmlns:p14="http://schemas.microsoft.com/office/powerpoint/2010/main" val="377765428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const</a:t>
            </a:r>
            <a:endParaRPr lang="en-US" dirty="0">
              <a:solidFill>
                <a:schemeClr val="bg1"/>
              </a:solidFill>
            </a:endParaRPr>
          </a:p>
        </p:txBody>
      </p:sp>
      <p:sp>
        <p:nvSpPr>
          <p:cNvPr id="8" name="Content Placeholder 2"/>
          <p:cNvSpPr txBox="1">
            <a:spLocks/>
          </p:cNvSpPr>
          <p:nvPr/>
        </p:nvSpPr>
        <p:spPr>
          <a:xfrm>
            <a:off x="395536" y="1484784"/>
            <a:ext cx="8229600" cy="1440160"/>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IE" sz="3200" dirty="0">
                <a:solidFill>
                  <a:schemeClr val="bg1"/>
                </a:solidFill>
              </a:rPr>
              <a:t>must be initialized with the constant </a:t>
            </a:r>
            <a:r>
              <a:rPr lang="en-IE" sz="3200" dirty="0" smtClean="0">
                <a:solidFill>
                  <a:schemeClr val="bg1"/>
                </a:solidFill>
              </a:rPr>
              <a:t>value</a:t>
            </a:r>
          </a:p>
          <a:p>
            <a:pPr marL="342900" indent="-342900">
              <a:spcBef>
                <a:spcPct val="20000"/>
              </a:spcBef>
              <a:buFont typeface="Arial" pitchFamily="34" charset="0"/>
              <a:buChar char="•"/>
              <a:defRPr/>
            </a:pPr>
            <a:r>
              <a:rPr lang="en-IE" sz="3200" dirty="0" smtClean="0">
                <a:solidFill>
                  <a:schemeClr val="bg1"/>
                </a:solidFill>
              </a:rPr>
              <a:t>variable cannot be given a new value after</a:t>
            </a:r>
            <a:endParaRPr lang="en-IE" sz="3200" dirty="0">
              <a:solidFill>
                <a:schemeClr val="bg1"/>
              </a:solidFill>
            </a:endParaRPr>
          </a:p>
        </p:txBody>
      </p:sp>
      <p:sp>
        <p:nvSpPr>
          <p:cNvPr id="5" name="Content Placeholder 2"/>
          <p:cNvSpPr txBox="1">
            <a:spLocks/>
          </p:cNvSpPr>
          <p:nvPr/>
        </p:nvSpPr>
        <p:spPr>
          <a:xfrm>
            <a:off x="2843808" y="3212976"/>
            <a:ext cx="3240360" cy="3096344"/>
          </a:xfrm>
          <a:prstGeom prst="rect">
            <a:avLst/>
          </a:prstGeom>
        </p:spPr>
        <p:txBody>
          <a:bodyPr vert="horz" lIns="91440" tIns="45720" rIns="91440" bIns="45720" rtlCol="0">
            <a:normAutofit/>
          </a:bodyPr>
          <a:lstStyle/>
          <a:p>
            <a:pPr>
              <a:spcBef>
                <a:spcPct val="20000"/>
              </a:spcBef>
              <a:defRPr/>
            </a:pPr>
            <a:r>
              <a:rPr lang="en-IE" sz="2000" dirty="0" smtClean="0">
                <a:solidFill>
                  <a:schemeClr val="bg1"/>
                </a:solidFill>
              </a:rPr>
              <a:t>// didn’t initialize variable</a:t>
            </a:r>
            <a:endParaRPr lang="en-IE" sz="2000" dirty="0">
              <a:solidFill>
                <a:schemeClr val="bg1"/>
              </a:solidFill>
            </a:endParaRPr>
          </a:p>
          <a:p>
            <a:pPr>
              <a:spcBef>
                <a:spcPct val="20000"/>
              </a:spcBef>
              <a:defRPr/>
            </a:pPr>
            <a:r>
              <a:rPr lang="en-IE" sz="2000" dirty="0" err="1">
                <a:solidFill>
                  <a:schemeClr val="bg1"/>
                </a:solidFill>
              </a:rPr>
              <a:t>int</a:t>
            </a:r>
            <a:r>
              <a:rPr lang="en-IE" sz="2000" dirty="0">
                <a:solidFill>
                  <a:schemeClr val="bg1"/>
                </a:solidFill>
              </a:rPr>
              <a:t> main() {</a:t>
            </a:r>
          </a:p>
          <a:p>
            <a:pPr>
              <a:spcBef>
                <a:spcPct val="20000"/>
              </a:spcBef>
              <a:defRPr/>
            </a:pPr>
            <a:r>
              <a:rPr lang="en-IE" sz="2000" dirty="0">
                <a:solidFill>
                  <a:schemeClr val="bg1"/>
                </a:solidFill>
              </a:rPr>
              <a:t>    </a:t>
            </a:r>
            <a:r>
              <a:rPr lang="en-IE" sz="2000" dirty="0" err="1">
                <a:solidFill>
                  <a:schemeClr val="bg1"/>
                </a:solidFill>
              </a:rPr>
              <a:t>const</a:t>
            </a:r>
            <a:r>
              <a:rPr lang="en-IE" sz="2000" dirty="0">
                <a:solidFill>
                  <a:schemeClr val="bg1"/>
                </a:solidFill>
              </a:rPr>
              <a:t> </a:t>
            </a:r>
            <a:r>
              <a:rPr lang="en-IE" sz="2000" dirty="0" err="1">
                <a:solidFill>
                  <a:schemeClr val="bg1"/>
                </a:solidFill>
              </a:rPr>
              <a:t>int</a:t>
            </a:r>
            <a:r>
              <a:rPr lang="en-IE" sz="2000" dirty="0">
                <a:solidFill>
                  <a:schemeClr val="bg1"/>
                </a:solidFill>
              </a:rPr>
              <a:t> x;</a:t>
            </a:r>
          </a:p>
          <a:p>
            <a:pPr>
              <a:spcBef>
                <a:spcPct val="20000"/>
              </a:spcBef>
              <a:defRPr/>
            </a:pPr>
            <a:r>
              <a:rPr lang="en-IE" sz="2000" dirty="0">
                <a:solidFill>
                  <a:schemeClr val="bg1"/>
                </a:solidFill>
              </a:rPr>
              <a:t>    x = 5</a:t>
            </a:r>
            <a:r>
              <a:rPr lang="en-IE" sz="2000" dirty="0" smtClean="0">
                <a:solidFill>
                  <a:schemeClr val="bg1"/>
                </a:solidFill>
              </a:rPr>
              <a:t>; //error</a:t>
            </a:r>
            <a:endParaRPr lang="en-IE" sz="2000" dirty="0">
              <a:solidFill>
                <a:schemeClr val="bg1"/>
              </a:solidFill>
            </a:endParaRPr>
          </a:p>
          <a:p>
            <a:pPr>
              <a:spcBef>
                <a:spcPct val="20000"/>
              </a:spcBef>
              <a:defRPr/>
            </a:pPr>
            <a:r>
              <a:rPr lang="en-IE" sz="2000" dirty="0">
                <a:solidFill>
                  <a:schemeClr val="bg1"/>
                </a:solidFill>
              </a:rPr>
              <a:t>    return 0;</a:t>
            </a:r>
          </a:p>
          <a:p>
            <a:pPr>
              <a:spcBef>
                <a:spcPct val="20000"/>
              </a:spcBef>
              <a:defRPr/>
            </a:pPr>
            <a:r>
              <a:rPr lang="en-IE" sz="2000" dirty="0">
                <a:solidFill>
                  <a:schemeClr val="bg1"/>
                </a:solidFill>
              </a:rPr>
              <a:t>}</a:t>
            </a:r>
          </a:p>
          <a:p>
            <a:pPr>
              <a:spcBef>
                <a:spcPct val="20000"/>
              </a:spcBef>
              <a:defRPr/>
            </a:pPr>
            <a:endParaRPr lang="en-IE" sz="2000" dirty="0">
              <a:solidFill>
                <a:schemeClr val="bg1"/>
              </a:solidFill>
            </a:endParaRPr>
          </a:p>
        </p:txBody>
      </p:sp>
      <p:sp>
        <p:nvSpPr>
          <p:cNvPr id="7" name="Content Placeholder 2"/>
          <p:cNvSpPr txBox="1">
            <a:spLocks/>
          </p:cNvSpPr>
          <p:nvPr/>
        </p:nvSpPr>
        <p:spPr>
          <a:xfrm>
            <a:off x="467544" y="3212976"/>
            <a:ext cx="3240360" cy="3096344"/>
          </a:xfrm>
          <a:prstGeom prst="rect">
            <a:avLst/>
          </a:prstGeom>
        </p:spPr>
        <p:txBody>
          <a:bodyPr vert="horz" lIns="91440" tIns="45720" rIns="91440" bIns="45720" rtlCol="0">
            <a:normAutofit/>
          </a:bodyPr>
          <a:lstStyle/>
          <a:p>
            <a:pPr>
              <a:spcBef>
                <a:spcPct val="20000"/>
              </a:spcBef>
              <a:defRPr/>
            </a:pPr>
            <a:r>
              <a:rPr lang="en-IE" sz="2000" dirty="0" smtClean="0">
                <a:solidFill>
                  <a:schemeClr val="bg1"/>
                </a:solidFill>
              </a:rPr>
              <a:t>// no errors</a:t>
            </a:r>
          </a:p>
          <a:p>
            <a:pPr>
              <a:spcBef>
                <a:spcPct val="20000"/>
              </a:spcBef>
              <a:defRPr/>
            </a:pPr>
            <a:r>
              <a:rPr lang="en-IE" sz="2000" dirty="0" err="1" smtClean="0">
                <a:solidFill>
                  <a:schemeClr val="bg1"/>
                </a:solidFill>
              </a:rPr>
              <a:t>int</a:t>
            </a:r>
            <a:r>
              <a:rPr lang="en-IE" sz="2000" dirty="0" smtClean="0">
                <a:solidFill>
                  <a:schemeClr val="bg1"/>
                </a:solidFill>
              </a:rPr>
              <a:t> </a:t>
            </a:r>
            <a:r>
              <a:rPr lang="en-IE" sz="2000" dirty="0">
                <a:solidFill>
                  <a:schemeClr val="bg1"/>
                </a:solidFill>
              </a:rPr>
              <a:t>main() {</a:t>
            </a:r>
          </a:p>
          <a:p>
            <a:pPr>
              <a:spcBef>
                <a:spcPct val="20000"/>
              </a:spcBef>
              <a:defRPr/>
            </a:pPr>
            <a:r>
              <a:rPr lang="en-IE" sz="2000" dirty="0">
                <a:solidFill>
                  <a:schemeClr val="bg1"/>
                </a:solidFill>
              </a:rPr>
              <a:t>    </a:t>
            </a:r>
            <a:r>
              <a:rPr lang="en-IE" sz="2000" dirty="0" err="1">
                <a:solidFill>
                  <a:schemeClr val="bg1"/>
                </a:solidFill>
              </a:rPr>
              <a:t>const</a:t>
            </a:r>
            <a:r>
              <a:rPr lang="en-IE" sz="2000" dirty="0">
                <a:solidFill>
                  <a:schemeClr val="bg1"/>
                </a:solidFill>
              </a:rPr>
              <a:t> </a:t>
            </a:r>
            <a:r>
              <a:rPr lang="en-IE" sz="2000" dirty="0" err="1">
                <a:solidFill>
                  <a:schemeClr val="bg1"/>
                </a:solidFill>
              </a:rPr>
              <a:t>int</a:t>
            </a:r>
            <a:r>
              <a:rPr lang="en-IE" sz="2000" dirty="0">
                <a:solidFill>
                  <a:schemeClr val="bg1"/>
                </a:solidFill>
              </a:rPr>
              <a:t> </a:t>
            </a:r>
            <a:r>
              <a:rPr lang="en-IE" sz="2000" dirty="0" smtClean="0">
                <a:solidFill>
                  <a:schemeClr val="bg1"/>
                </a:solidFill>
              </a:rPr>
              <a:t>x = 5;</a:t>
            </a:r>
            <a:endParaRPr lang="en-IE" sz="2000" dirty="0">
              <a:solidFill>
                <a:schemeClr val="bg1"/>
              </a:solidFill>
            </a:endParaRPr>
          </a:p>
          <a:p>
            <a:pPr>
              <a:spcBef>
                <a:spcPct val="20000"/>
              </a:spcBef>
              <a:defRPr/>
            </a:pPr>
            <a:r>
              <a:rPr lang="en-IE" sz="2000" dirty="0" smtClean="0">
                <a:solidFill>
                  <a:schemeClr val="bg1"/>
                </a:solidFill>
              </a:rPr>
              <a:t>    return </a:t>
            </a:r>
            <a:r>
              <a:rPr lang="en-IE" sz="2000" dirty="0">
                <a:solidFill>
                  <a:schemeClr val="bg1"/>
                </a:solidFill>
              </a:rPr>
              <a:t>0;</a:t>
            </a:r>
          </a:p>
          <a:p>
            <a:pPr>
              <a:spcBef>
                <a:spcPct val="20000"/>
              </a:spcBef>
              <a:defRPr/>
            </a:pPr>
            <a:r>
              <a:rPr lang="en-IE" sz="2000" dirty="0" smtClean="0">
                <a:solidFill>
                  <a:schemeClr val="bg1"/>
                </a:solidFill>
              </a:rPr>
              <a:t>}</a:t>
            </a:r>
            <a:endParaRPr lang="en-IE" sz="2000" dirty="0">
              <a:solidFill>
                <a:schemeClr val="bg1"/>
              </a:solidFill>
            </a:endParaRPr>
          </a:p>
        </p:txBody>
      </p:sp>
      <p:sp>
        <p:nvSpPr>
          <p:cNvPr id="9" name="Content Placeholder 2"/>
          <p:cNvSpPr txBox="1">
            <a:spLocks/>
          </p:cNvSpPr>
          <p:nvPr/>
        </p:nvSpPr>
        <p:spPr>
          <a:xfrm>
            <a:off x="6156176" y="3212976"/>
            <a:ext cx="2952328" cy="3096344"/>
          </a:xfrm>
          <a:prstGeom prst="rect">
            <a:avLst/>
          </a:prstGeom>
        </p:spPr>
        <p:txBody>
          <a:bodyPr vert="horz" lIns="91440" tIns="45720" rIns="91440" bIns="45720" rtlCol="0">
            <a:normAutofit/>
          </a:bodyPr>
          <a:lstStyle/>
          <a:p>
            <a:pPr>
              <a:spcBef>
                <a:spcPct val="20000"/>
              </a:spcBef>
              <a:defRPr/>
            </a:pPr>
            <a:r>
              <a:rPr lang="en-IE" sz="2000" dirty="0" smtClean="0">
                <a:solidFill>
                  <a:schemeClr val="bg1"/>
                </a:solidFill>
              </a:rPr>
              <a:t>// tried to change value</a:t>
            </a:r>
          </a:p>
          <a:p>
            <a:pPr>
              <a:spcBef>
                <a:spcPct val="20000"/>
              </a:spcBef>
              <a:defRPr/>
            </a:pPr>
            <a:r>
              <a:rPr lang="en-IE" sz="2000" dirty="0" err="1" smtClean="0">
                <a:solidFill>
                  <a:schemeClr val="bg1"/>
                </a:solidFill>
              </a:rPr>
              <a:t>int</a:t>
            </a:r>
            <a:r>
              <a:rPr lang="en-IE" sz="2000" dirty="0" smtClean="0">
                <a:solidFill>
                  <a:schemeClr val="bg1"/>
                </a:solidFill>
              </a:rPr>
              <a:t> main() {</a:t>
            </a:r>
          </a:p>
          <a:p>
            <a:pPr>
              <a:spcBef>
                <a:spcPct val="20000"/>
              </a:spcBef>
              <a:defRPr/>
            </a:pPr>
            <a:r>
              <a:rPr lang="en-IE" sz="2000" dirty="0" smtClean="0">
                <a:solidFill>
                  <a:schemeClr val="bg1"/>
                </a:solidFill>
              </a:rPr>
              <a:t>    </a:t>
            </a:r>
            <a:r>
              <a:rPr lang="en-IE" sz="2000" dirty="0" err="1" smtClean="0">
                <a:solidFill>
                  <a:schemeClr val="bg1"/>
                </a:solidFill>
              </a:rPr>
              <a:t>const</a:t>
            </a: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x = 5;</a:t>
            </a:r>
          </a:p>
          <a:p>
            <a:pPr>
              <a:spcBef>
                <a:spcPct val="20000"/>
              </a:spcBef>
              <a:defRPr/>
            </a:pPr>
            <a:r>
              <a:rPr lang="en-IE" sz="2000" dirty="0" smtClean="0">
                <a:solidFill>
                  <a:schemeClr val="bg1"/>
                </a:solidFill>
              </a:rPr>
              <a:t>    x = 6; //error</a:t>
            </a:r>
          </a:p>
          <a:p>
            <a:pPr>
              <a:spcBef>
                <a:spcPct val="20000"/>
              </a:spcBef>
              <a:defRPr/>
            </a:pPr>
            <a:r>
              <a:rPr lang="en-IE" sz="2000" dirty="0" smtClean="0">
                <a:solidFill>
                  <a:schemeClr val="bg1"/>
                </a:solidFill>
              </a:rPr>
              <a:t>    return 0;</a:t>
            </a:r>
          </a:p>
          <a:p>
            <a:pPr>
              <a:spcBef>
                <a:spcPct val="20000"/>
              </a:spcBef>
              <a:defRPr/>
            </a:pPr>
            <a:r>
              <a:rPr lang="en-IE" sz="2000" dirty="0" smtClean="0">
                <a:solidFill>
                  <a:schemeClr val="bg1"/>
                </a:solidFill>
              </a:rPr>
              <a:t>}</a:t>
            </a:r>
          </a:p>
          <a:p>
            <a:pPr>
              <a:spcBef>
                <a:spcPct val="20000"/>
              </a:spcBef>
              <a:defRPr/>
            </a:pPr>
            <a:endParaRPr lang="en-IE" sz="2000" dirty="0">
              <a:solidFill>
                <a:schemeClr val="bg1"/>
              </a:solidFill>
            </a:endParaRPr>
          </a:p>
        </p:txBody>
      </p:sp>
    </p:spTree>
    <p:extLst>
      <p:ext uri="{BB962C8B-B14F-4D97-AF65-F5344CB8AC3E}">
        <p14:creationId xmlns:p14="http://schemas.microsoft.com/office/powerpoint/2010/main" val="320934835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const</a:t>
            </a:r>
            <a:endParaRPr lang="en-US" dirty="0">
              <a:solidFill>
                <a:schemeClr val="bg1"/>
              </a:solidFill>
            </a:endParaRPr>
          </a:p>
        </p:txBody>
      </p:sp>
      <p:sp>
        <p:nvSpPr>
          <p:cNvPr id="8" name="Content Placeholder 2"/>
          <p:cNvSpPr txBox="1">
            <a:spLocks/>
          </p:cNvSpPr>
          <p:nvPr/>
        </p:nvSpPr>
        <p:spPr>
          <a:xfrm>
            <a:off x="395536" y="1484784"/>
            <a:ext cx="8229600" cy="1440160"/>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IE" sz="3200" dirty="0">
                <a:solidFill>
                  <a:schemeClr val="bg1"/>
                </a:solidFill>
              </a:rPr>
              <a:t>must be initialized with the constant </a:t>
            </a:r>
            <a:r>
              <a:rPr lang="en-IE" sz="3200" dirty="0" smtClean="0">
                <a:solidFill>
                  <a:schemeClr val="bg1"/>
                </a:solidFill>
              </a:rPr>
              <a:t>value</a:t>
            </a:r>
          </a:p>
          <a:p>
            <a:pPr marL="342900" indent="-342900">
              <a:spcBef>
                <a:spcPct val="20000"/>
              </a:spcBef>
              <a:buFont typeface="Arial" pitchFamily="34" charset="0"/>
              <a:buChar char="•"/>
              <a:defRPr/>
            </a:pPr>
            <a:r>
              <a:rPr lang="en-IE" sz="3200" dirty="0" smtClean="0">
                <a:solidFill>
                  <a:schemeClr val="bg1"/>
                </a:solidFill>
              </a:rPr>
              <a:t>variable cannot be given a new value after</a:t>
            </a:r>
            <a:endParaRPr lang="en-IE" sz="3200" dirty="0">
              <a:solidFill>
                <a:schemeClr val="bg1"/>
              </a:solidFill>
            </a:endParaRPr>
          </a:p>
        </p:txBody>
      </p:sp>
      <p:sp>
        <p:nvSpPr>
          <p:cNvPr id="5" name="Content Placeholder 2"/>
          <p:cNvSpPr txBox="1">
            <a:spLocks/>
          </p:cNvSpPr>
          <p:nvPr/>
        </p:nvSpPr>
        <p:spPr>
          <a:xfrm>
            <a:off x="2843808" y="3212976"/>
            <a:ext cx="3240360" cy="3096344"/>
          </a:xfrm>
          <a:prstGeom prst="rect">
            <a:avLst/>
          </a:prstGeom>
        </p:spPr>
        <p:txBody>
          <a:bodyPr vert="horz" lIns="91440" tIns="45720" rIns="91440" bIns="45720" rtlCol="0">
            <a:normAutofit/>
          </a:bodyPr>
          <a:lstStyle/>
          <a:p>
            <a:pPr>
              <a:spcBef>
                <a:spcPct val="20000"/>
              </a:spcBef>
              <a:defRPr/>
            </a:pPr>
            <a:r>
              <a:rPr lang="en-IE" sz="2000" dirty="0" smtClean="0">
                <a:solidFill>
                  <a:schemeClr val="bg1"/>
                </a:solidFill>
              </a:rPr>
              <a:t>// didn’t initialize variable</a:t>
            </a:r>
            <a:endParaRPr lang="en-IE" sz="2000" dirty="0">
              <a:solidFill>
                <a:schemeClr val="bg1"/>
              </a:solidFill>
            </a:endParaRPr>
          </a:p>
          <a:p>
            <a:pPr>
              <a:spcBef>
                <a:spcPct val="20000"/>
              </a:spcBef>
              <a:defRPr/>
            </a:pPr>
            <a:r>
              <a:rPr lang="en-IE" sz="2000" dirty="0" err="1">
                <a:solidFill>
                  <a:schemeClr val="bg1"/>
                </a:solidFill>
              </a:rPr>
              <a:t>int</a:t>
            </a:r>
            <a:r>
              <a:rPr lang="en-IE" sz="2000" dirty="0">
                <a:solidFill>
                  <a:schemeClr val="bg1"/>
                </a:solidFill>
              </a:rPr>
              <a:t> main() {</a:t>
            </a:r>
          </a:p>
          <a:p>
            <a:pPr>
              <a:spcBef>
                <a:spcPct val="20000"/>
              </a:spcBef>
              <a:defRPr/>
            </a:pPr>
            <a:r>
              <a:rPr lang="en-IE" sz="2000" dirty="0">
                <a:solidFill>
                  <a:schemeClr val="bg1"/>
                </a:solidFill>
              </a:rPr>
              <a:t>    </a:t>
            </a:r>
            <a:r>
              <a:rPr lang="en-IE" sz="2000" dirty="0" err="1">
                <a:solidFill>
                  <a:schemeClr val="bg1"/>
                </a:solidFill>
              </a:rPr>
              <a:t>const</a:t>
            </a:r>
            <a:r>
              <a:rPr lang="en-IE" sz="2000" dirty="0">
                <a:solidFill>
                  <a:schemeClr val="bg1"/>
                </a:solidFill>
              </a:rPr>
              <a:t> </a:t>
            </a:r>
            <a:r>
              <a:rPr lang="en-IE" sz="2000" dirty="0" err="1">
                <a:solidFill>
                  <a:schemeClr val="bg1"/>
                </a:solidFill>
              </a:rPr>
              <a:t>int</a:t>
            </a:r>
            <a:r>
              <a:rPr lang="en-IE" sz="2000" dirty="0">
                <a:solidFill>
                  <a:schemeClr val="bg1"/>
                </a:solidFill>
              </a:rPr>
              <a:t> x;</a:t>
            </a:r>
          </a:p>
          <a:p>
            <a:pPr>
              <a:spcBef>
                <a:spcPct val="20000"/>
              </a:spcBef>
              <a:defRPr/>
            </a:pPr>
            <a:r>
              <a:rPr lang="en-IE" sz="2000" dirty="0">
                <a:solidFill>
                  <a:schemeClr val="bg1"/>
                </a:solidFill>
              </a:rPr>
              <a:t>    x = 5</a:t>
            </a:r>
            <a:r>
              <a:rPr lang="en-IE" sz="2000" dirty="0" smtClean="0">
                <a:solidFill>
                  <a:schemeClr val="bg1"/>
                </a:solidFill>
              </a:rPr>
              <a:t>; //error</a:t>
            </a:r>
            <a:endParaRPr lang="en-IE" sz="2000" dirty="0">
              <a:solidFill>
                <a:schemeClr val="bg1"/>
              </a:solidFill>
            </a:endParaRPr>
          </a:p>
          <a:p>
            <a:pPr>
              <a:spcBef>
                <a:spcPct val="20000"/>
              </a:spcBef>
              <a:defRPr/>
            </a:pPr>
            <a:r>
              <a:rPr lang="en-IE" sz="2000" dirty="0">
                <a:solidFill>
                  <a:schemeClr val="bg1"/>
                </a:solidFill>
              </a:rPr>
              <a:t>    return 0;</a:t>
            </a:r>
          </a:p>
          <a:p>
            <a:pPr>
              <a:spcBef>
                <a:spcPct val="20000"/>
              </a:spcBef>
              <a:defRPr/>
            </a:pPr>
            <a:r>
              <a:rPr lang="en-IE" sz="2000" dirty="0">
                <a:solidFill>
                  <a:schemeClr val="bg1"/>
                </a:solidFill>
              </a:rPr>
              <a:t>}</a:t>
            </a:r>
          </a:p>
          <a:p>
            <a:pPr>
              <a:spcBef>
                <a:spcPct val="20000"/>
              </a:spcBef>
              <a:defRPr/>
            </a:pPr>
            <a:endParaRPr lang="en-IE" sz="2000" dirty="0">
              <a:solidFill>
                <a:schemeClr val="bg1"/>
              </a:solidFill>
            </a:endParaRPr>
          </a:p>
        </p:txBody>
      </p:sp>
      <p:sp>
        <p:nvSpPr>
          <p:cNvPr id="7" name="Content Placeholder 2"/>
          <p:cNvSpPr txBox="1">
            <a:spLocks/>
          </p:cNvSpPr>
          <p:nvPr/>
        </p:nvSpPr>
        <p:spPr>
          <a:xfrm>
            <a:off x="467544" y="3212976"/>
            <a:ext cx="3240360" cy="3096344"/>
          </a:xfrm>
          <a:prstGeom prst="rect">
            <a:avLst/>
          </a:prstGeom>
        </p:spPr>
        <p:txBody>
          <a:bodyPr vert="horz" lIns="91440" tIns="45720" rIns="91440" bIns="45720" rtlCol="0">
            <a:normAutofit/>
          </a:bodyPr>
          <a:lstStyle/>
          <a:p>
            <a:pPr>
              <a:spcBef>
                <a:spcPct val="20000"/>
              </a:spcBef>
              <a:defRPr/>
            </a:pPr>
            <a:r>
              <a:rPr lang="en-IE" sz="2000" dirty="0" smtClean="0">
                <a:solidFill>
                  <a:schemeClr val="bg1"/>
                </a:solidFill>
              </a:rPr>
              <a:t>// no errors</a:t>
            </a:r>
          </a:p>
          <a:p>
            <a:pPr>
              <a:spcBef>
                <a:spcPct val="20000"/>
              </a:spcBef>
              <a:defRPr/>
            </a:pPr>
            <a:r>
              <a:rPr lang="en-IE" sz="2000" dirty="0" err="1" smtClean="0">
                <a:solidFill>
                  <a:schemeClr val="bg1"/>
                </a:solidFill>
              </a:rPr>
              <a:t>int</a:t>
            </a:r>
            <a:r>
              <a:rPr lang="en-IE" sz="2000" dirty="0" smtClean="0">
                <a:solidFill>
                  <a:schemeClr val="bg1"/>
                </a:solidFill>
              </a:rPr>
              <a:t> </a:t>
            </a:r>
            <a:r>
              <a:rPr lang="en-IE" sz="2000" dirty="0">
                <a:solidFill>
                  <a:schemeClr val="bg1"/>
                </a:solidFill>
              </a:rPr>
              <a:t>main() {</a:t>
            </a:r>
          </a:p>
          <a:p>
            <a:pPr>
              <a:spcBef>
                <a:spcPct val="20000"/>
              </a:spcBef>
              <a:defRPr/>
            </a:pPr>
            <a:r>
              <a:rPr lang="en-IE" sz="2000" dirty="0">
                <a:solidFill>
                  <a:schemeClr val="bg1"/>
                </a:solidFill>
              </a:rPr>
              <a:t>    </a:t>
            </a:r>
            <a:r>
              <a:rPr lang="en-IE" sz="2000" dirty="0" err="1">
                <a:solidFill>
                  <a:schemeClr val="bg1"/>
                </a:solidFill>
              </a:rPr>
              <a:t>const</a:t>
            </a:r>
            <a:r>
              <a:rPr lang="en-IE" sz="2000" dirty="0">
                <a:solidFill>
                  <a:schemeClr val="bg1"/>
                </a:solidFill>
              </a:rPr>
              <a:t> </a:t>
            </a:r>
            <a:r>
              <a:rPr lang="en-IE" sz="2000" dirty="0" err="1">
                <a:solidFill>
                  <a:schemeClr val="bg1"/>
                </a:solidFill>
              </a:rPr>
              <a:t>int</a:t>
            </a:r>
            <a:r>
              <a:rPr lang="en-IE" sz="2000" dirty="0">
                <a:solidFill>
                  <a:schemeClr val="bg1"/>
                </a:solidFill>
              </a:rPr>
              <a:t> </a:t>
            </a:r>
            <a:r>
              <a:rPr lang="en-IE" sz="2000" dirty="0" smtClean="0">
                <a:solidFill>
                  <a:schemeClr val="bg1"/>
                </a:solidFill>
              </a:rPr>
              <a:t>x = 5;</a:t>
            </a:r>
            <a:endParaRPr lang="en-IE" sz="2000" dirty="0">
              <a:solidFill>
                <a:schemeClr val="bg1"/>
              </a:solidFill>
            </a:endParaRPr>
          </a:p>
          <a:p>
            <a:pPr>
              <a:spcBef>
                <a:spcPct val="20000"/>
              </a:spcBef>
              <a:defRPr/>
            </a:pPr>
            <a:r>
              <a:rPr lang="en-IE" sz="2000" dirty="0" smtClean="0">
                <a:solidFill>
                  <a:schemeClr val="bg1"/>
                </a:solidFill>
              </a:rPr>
              <a:t>    return </a:t>
            </a:r>
            <a:r>
              <a:rPr lang="en-IE" sz="2000" dirty="0">
                <a:solidFill>
                  <a:schemeClr val="bg1"/>
                </a:solidFill>
              </a:rPr>
              <a:t>0;</a:t>
            </a:r>
          </a:p>
          <a:p>
            <a:pPr>
              <a:spcBef>
                <a:spcPct val="20000"/>
              </a:spcBef>
              <a:defRPr/>
            </a:pPr>
            <a:r>
              <a:rPr lang="en-IE" sz="2000" dirty="0" smtClean="0">
                <a:solidFill>
                  <a:schemeClr val="bg1"/>
                </a:solidFill>
              </a:rPr>
              <a:t>}</a:t>
            </a:r>
            <a:endParaRPr lang="en-IE" sz="2000" dirty="0">
              <a:solidFill>
                <a:schemeClr val="bg1"/>
              </a:solidFill>
            </a:endParaRPr>
          </a:p>
        </p:txBody>
      </p:sp>
      <p:sp>
        <p:nvSpPr>
          <p:cNvPr id="9" name="Content Placeholder 2"/>
          <p:cNvSpPr txBox="1">
            <a:spLocks/>
          </p:cNvSpPr>
          <p:nvPr/>
        </p:nvSpPr>
        <p:spPr>
          <a:xfrm>
            <a:off x="6156176" y="3212976"/>
            <a:ext cx="2952328" cy="3096344"/>
          </a:xfrm>
          <a:prstGeom prst="rect">
            <a:avLst/>
          </a:prstGeom>
        </p:spPr>
        <p:txBody>
          <a:bodyPr vert="horz" lIns="91440" tIns="45720" rIns="91440" bIns="45720" rtlCol="0">
            <a:normAutofit/>
          </a:bodyPr>
          <a:lstStyle/>
          <a:p>
            <a:pPr>
              <a:spcBef>
                <a:spcPct val="20000"/>
              </a:spcBef>
              <a:defRPr/>
            </a:pPr>
            <a:r>
              <a:rPr lang="en-IE" sz="2000" dirty="0" smtClean="0">
                <a:solidFill>
                  <a:schemeClr val="bg1"/>
                </a:solidFill>
              </a:rPr>
              <a:t>// tried to change value</a:t>
            </a:r>
          </a:p>
          <a:p>
            <a:pPr>
              <a:spcBef>
                <a:spcPct val="20000"/>
              </a:spcBef>
              <a:defRPr/>
            </a:pPr>
            <a:r>
              <a:rPr lang="en-IE" sz="2000" dirty="0" err="1" smtClean="0">
                <a:solidFill>
                  <a:schemeClr val="bg1"/>
                </a:solidFill>
              </a:rPr>
              <a:t>int</a:t>
            </a:r>
            <a:r>
              <a:rPr lang="en-IE" sz="2000" dirty="0" smtClean="0">
                <a:solidFill>
                  <a:schemeClr val="bg1"/>
                </a:solidFill>
              </a:rPr>
              <a:t> main() {</a:t>
            </a:r>
          </a:p>
          <a:p>
            <a:pPr>
              <a:spcBef>
                <a:spcPct val="20000"/>
              </a:spcBef>
              <a:defRPr/>
            </a:pPr>
            <a:r>
              <a:rPr lang="en-IE" sz="2000" dirty="0" smtClean="0">
                <a:solidFill>
                  <a:schemeClr val="bg1"/>
                </a:solidFill>
              </a:rPr>
              <a:t>    </a:t>
            </a:r>
            <a:r>
              <a:rPr lang="en-IE" sz="2000" dirty="0" err="1" smtClean="0">
                <a:solidFill>
                  <a:schemeClr val="bg1"/>
                </a:solidFill>
              </a:rPr>
              <a:t>const</a:t>
            </a: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x = 5;</a:t>
            </a:r>
          </a:p>
          <a:p>
            <a:pPr>
              <a:spcBef>
                <a:spcPct val="20000"/>
              </a:spcBef>
              <a:defRPr/>
            </a:pPr>
            <a:r>
              <a:rPr lang="en-IE" sz="2000" dirty="0" smtClean="0">
                <a:solidFill>
                  <a:schemeClr val="bg1"/>
                </a:solidFill>
              </a:rPr>
              <a:t>    x = 6; //error</a:t>
            </a:r>
          </a:p>
          <a:p>
            <a:pPr>
              <a:spcBef>
                <a:spcPct val="20000"/>
              </a:spcBef>
              <a:defRPr/>
            </a:pPr>
            <a:r>
              <a:rPr lang="en-IE" sz="2000" dirty="0" smtClean="0">
                <a:solidFill>
                  <a:schemeClr val="bg1"/>
                </a:solidFill>
              </a:rPr>
              <a:t>    return 0;</a:t>
            </a:r>
          </a:p>
          <a:p>
            <a:pPr>
              <a:spcBef>
                <a:spcPct val="20000"/>
              </a:spcBef>
              <a:defRPr/>
            </a:pPr>
            <a:r>
              <a:rPr lang="en-IE" sz="2000" dirty="0" smtClean="0">
                <a:solidFill>
                  <a:schemeClr val="bg1"/>
                </a:solidFill>
              </a:rPr>
              <a:t>}</a:t>
            </a:r>
          </a:p>
          <a:p>
            <a:pPr>
              <a:spcBef>
                <a:spcPct val="20000"/>
              </a:spcBef>
              <a:defRPr/>
            </a:pPr>
            <a:endParaRPr lang="en-IE" sz="2000" dirty="0">
              <a:solidFill>
                <a:schemeClr val="bg1"/>
              </a:solidFill>
            </a:endParaRPr>
          </a:p>
        </p:txBody>
      </p:sp>
    </p:spTree>
    <p:extLst>
      <p:ext uri="{BB962C8B-B14F-4D97-AF65-F5344CB8AC3E}">
        <p14:creationId xmlns:p14="http://schemas.microsoft.com/office/powerpoint/2010/main" val="396499869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when to use </a:t>
            </a:r>
            <a:r>
              <a:rPr lang="en-IE" dirty="0" err="1" smtClean="0">
                <a:solidFill>
                  <a:schemeClr val="bg1"/>
                </a:solidFill>
              </a:rPr>
              <a:t>const</a:t>
            </a:r>
            <a:endParaRPr lang="en-US" dirty="0">
              <a:solidFill>
                <a:schemeClr val="bg1"/>
              </a:solidFill>
            </a:endParaRPr>
          </a:p>
        </p:txBody>
      </p:sp>
      <p:sp>
        <p:nvSpPr>
          <p:cNvPr id="8" name="Content Placeholder 2"/>
          <p:cNvSpPr txBox="1">
            <a:spLocks/>
          </p:cNvSpPr>
          <p:nvPr/>
        </p:nvSpPr>
        <p:spPr>
          <a:xfrm>
            <a:off x="395536" y="1268760"/>
            <a:ext cx="8229600" cy="864096"/>
          </a:xfrm>
          <a:prstGeom prst="rect">
            <a:avLst/>
          </a:prstGeom>
        </p:spPr>
        <p:txBody>
          <a:bodyPr vert="horz" lIns="91440" tIns="45720" rIns="91440" bIns="45720" rtlCol="0">
            <a:normAutofit/>
          </a:bodyPr>
          <a:lstStyle/>
          <a:p>
            <a:pPr>
              <a:spcBef>
                <a:spcPct val="20000"/>
              </a:spcBef>
              <a:defRPr/>
            </a:pPr>
            <a:r>
              <a:rPr lang="en-IE" sz="3200" dirty="0" smtClean="0">
                <a:solidFill>
                  <a:schemeClr val="bg1"/>
                </a:solidFill>
              </a:rPr>
              <a:t>From the Google Style Guide</a:t>
            </a:r>
            <a:endParaRPr lang="en-IE" sz="3200" dirty="0">
              <a:solidFill>
                <a:schemeClr val="bg1"/>
              </a:solidFill>
            </a:endParaRPr>
          </a:p>
        </p:txBody>
      </p:sp>
      <p:sp>
        <p:nvSpPr>
          <p:cNvPr id="10" name="Content Placeholder 2"/>
          <p:cNvSpPr txBox="1">
            <a:spLocks/>
          </p:cNvSpPr>
          <p:nvPr/>
        </p:nvSpPr>
        <p:spPr>
          <a:xfrm>
            <a:off x="547936" y="1916832"/>
            <a:ext cx="8229600" cy="4392488"/>
          </a:xfrm>
          <a:prstGeom prst="rect">
            <a:avLst/>
          </a:prstGeom>
        </p:spPr>
        <p:txBody>
          <a:bodyPr vert="horz" lIns="91440" tIns="45720" rIns="91440" bIns="45720" rtlCol="0">
            <a:normAutofit/>
          </a:bodyPr>
          <a:lstStyle/>
          <a:p>
            <a:pPr marL="342900" indent="-342900">
              <a:spcBef>
                <a:spcPct val="20000"/>
              </a:spcBef>
              <a:buFont typeface="Arial" pitchFamily="34" charset="0"/>
              <a:buChar char="•"/>
              <a:defRPr/>
            </a:pPr>
            <a:r>
              <a:rPr lang="en-IE" sz="3200" dirty="0" smtClean="0">
                <a:solidFill>
                  <a:schemeClr val="bg1"/>
                </a:solidFill>
              </a:rPr>
              <a:t>“</a:t>
            </a:r>
            <a:r>
              <a:rPr lang="en-IE" sz="3200" dirty="0">
                <a:solidFill>
                  <a:schemeClr val="bg1"/>
                </a:solidFill>
              </a:rPr>
              <a:t>If a function does not modify an argument passed by reference or by pointer, that argument should be const</a:t>
            </a:r>
            <a:r>
              <a:rPr lang="en-IE" sz="3200" dirty="0" smtClean="0">
                <a:solidFill>
                  <a:schemeClr val="bg1"/>
                </a:solidFill>
              </a:rPr>
              <a:t>.”</a:t>
            </a:r>
          </a:p>
          <a:p>
            <a:pPr marL="342900" indent="-342900">
              <a:spcBef>
                <a:spcPct val="20000"/>
              </a:spcBef>
              <a:buFont typeface="Arial" pitchFamily="34" charset="0"/>
              <a:buChar char="•"/>
              <a:defRPr/>
            </a:pPr>
            <a:r>
              <a:rPr lang="en-IE" sz="3200" dirty="0" smtClean="0">
                <a:solidFill>
                  <a:schemeClr val="bg1"/>
                </a:solidFill>
              </a:rPr>
              <a:t>“Consider </a:t>
            </a:r>
            <a:r>
              <a:rPr lang="en-IE" sz="3200" dirty="0">
                <a:solidFill>
                  <a:schemeClr val="bg1"/>
                </a:solidFill>
              </a:rPr>
              <a:t>making data </a:t>
            </a:r>
            <a:r>
              <a:rPr lang="en-IE" sz="3200" dirty="0" smtClean="0">
                <a:solidFill>
                  <a:schemeClr val="bg1"/>
                </a:solidFill>
              </a:rPr>
              <a:t>members</a:t>
            </a:r>
            <a:r>
              <a:rPr lang="en-IE" sz="3200" dirty="0">
                <a:solidFill>
                  <a:schemeClr val="bg1"/>
                </a:solidFill>
              </a:rPr>
              <a:t> </a:t>
            </a:r>
            <a:r>
              <a:rPr lang="en-IE" sz="3200" dirty="0" err="1">
                <a:solidFill>
                  <a:schemeClr val="bg1"/>
                </a:solidFill>
              </a:rPr>
              <a:t>const</a:t>
            </a:r>
            <a:r>
              <a:rPr lang="en-IE" sz="3200" dirty="0">
                <a:solidFill>
                  <a:schemeClr val="bg1"/>
                </a:solidFill>
              </a:rPr>
              <a:t> whenever they do not need to be modified after construction</a:t>
            </a:r>
            <a:r>
              <a:rPr lang="en-IE" sz="3200" dirty="0" smtClean="0">
                <a:solidFill>
                  <a:schemeClr val="bg1"/>
                </a:solidFill>
              </a:rPr>
              <a:t>.”</a:t>
            </a:r>
            <a:endParaRPr lang="en-IE" sz="3200" dirty="0">
              <a:solidFill>
                <a:schemeClr val="bg1"/>
              </a:solidFill>
            </a:endParaRPr>
          </a:p>
        </p:txBody>
      </p:sp>
    </p:spTree>
    <p:extLst>
      <p:ext uri="{BB962C8B-B14F-4D97-AF65-F5344CB8AC3E}">
        <p14:creationId xmlns:p14="http://schemas.microsoft.com/office/powerpoint/2010/main" val="2587148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the main function</a:t>
            </a:r>
            <a:endParaRPr lang="en-US" dirty="0">
              <a:solidFill>
                <a:schemeClr val="bg1"/>
              </a:solidFill>
            </a:endParaRPr>
          </a:p>
        </p:txBody>
      </p:sp>
      <p:sp>
        <p:nvSpPr>
          <p:cNvPr id="3" name="Content Placeholder 2"/>
          <p:cNvSpPr>
            <a:spLocks noGrp="1"/>
          </p:cNvSpPr>
          <p:nvPr>
            <p:ph idx="1"/>
          </p:nvPr>
        </p:nvSpPr>
        <p:spPr>
          <a:xfrm>
            <a:off x="467544" y="1412776"/>
            <a:ext cx="8229600" cy="5184576"/>
          </a:xfrm>
        </p:spPr>
        <p:txBody>
          <a:bodyPr>
            <a:normAutofit/>
          </a:bodyPr>
          <a:lstStyle/>
          <a:p>
            <a:r>
              <a:rPr lang="en-IE" dirty="0" smtClean="0">
                <a:solidFill>
                  <a:schemeClr val="bg1"/>
                </a:solidFill>
              </a:rPr>
              <a:t>we start reading a book from page one</a:t>
            </a:r>
          </a:p>
          <a:p>
            <a:r>
              <a:rPr lang="en-IE" dirty="0" smtClean="0">
                <a:solidFill>
                  <a:schemeClr val="bg1"/>
                </a:solidFill>
              </a:rPr>
              <a:t>the program needs to know from where it should start</a:t>
            </a:r>
          </a:p>
          <a:p>
            <a:r>
              <a:rPr lang="en-IE" dirty="0" smtClean="0">
                <a:solidFill>
                  <a:schemeClr val="bg1"/>
                </a:solidFill>
              </a:rPr>
              <a:t>it starts in the main function</a:t>
            </a:r>
          </a:p>
          <a:p>
            <a:r>
              <a:rPr lang="en-IE" dirty="0" smtClean="0">
                <a:solidFill>
                  <a:schemeClr val="bg1"/>
                </a:solidFill>
              </a:rPr>
              <a:t>there must be at least one “main” function in each program</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const</a:t>
            </a:r>
            <a:r>
              <a:rPr lang="en-IE" dirty="0" smtClean="0">
                <a:solidFill>
                  <a:schemeClr val="bg1"/>
                </a:solidFill>
              </a:rPr>
              <a:t> example 1</a:t>
            </a:r>
            <a:endParaRPr lang="en-US" dirty="0">
              <a:solidFill>
                <a:schemeClr val="bg1"/>
              </a:solidFill>
            </a:endParaRPr>
          </a:p>
        </p:txBody>
      </p:sp>
      <p:sp>
        <p:nvSpPr>
          <p:cNvPr id="8" name="Content Placeholder 2"/>
          <p:cNvSpPr txBox="1">
            <a:spLocks/>
          </p:cNvSpPr>
          <p:nvPr/>
        </p:nvSpPr>
        <p:spPr>
          <a:xfrm>
            <a:off x="395536" y="1124744"/>
            <a:ext cx="8229600" cy="5328592"/>
          </a:xfrm>
          <a:prstGeom prst="rect">
            <a:avLst/>
          </a:prstGeom>
        </p:spPr>
        <p:txBody>
          <a:bodyPr vert="horz" lIns="91440" tIns="45720" rIns="91440" bIns="45720" rtlCol="0">
            <a:normAutofit fontScale="40000" lnSpcReduction="20000"/>
          </a:bodyPr>
          <a:lstStyle/>
          <a:p>
            <a:pPr>
              <a:spcBef>
                <a:spcPct val="20000"/>
              </a:spcBef>
              <a:defRPr/>
            </a:pPr>
            <a:r>
              <a:rPr lang="en-IE" sz="3200" dirty="0">
                <a:solidFill>
                  <a:schemeClr val="bg1"/>
                </a:solidFill>
              </a:rPr>
              <a:t>//demonstrate how </a:t>
            </a:r>
            <a:r>
              <a:rPr lang="en-IE" sz="3200" dirty="0" err="1">
                <a:solidFill>
                  <a:schemeClr val="bg1"/>
                </a:solidFill>
              </a:rPr>
              <a:t>const</a:t>
            </a:r>
            <a:r>
              <a:rPr lang="en-IE" sz="3200" dirty="0">
                <a:solidFill>
                  <a:schemeClr val="bg1"/>
                </a:solidFill>
              </a:rPr>
              <a:t> might be used</a:t>
            </a:r>
          </a:p>
          <a:p>
            <a:pPr>
              <a:spcBef>
                <a:spcPct val="20000"/>
              </a:spcBef>
              <a:defRPr/>
            </a:pPr>
            <a:endParaRPr lang="en-IE" sz="3200" dirty="0">
              <a:solidFill>
                <a:schemeClr val="bg1"/>
              </a:solidFill>
            </a:endParaRPr>
          </a:p>
          <a:p>
            <a:pPr>
              <a:spcBef>
                <a:spcPct val="20000"/>
              </a:spcBef>
              <a:defRPr/>
            </a:pPr>
            <a:r>
              <a:rPr lang="en-IE" sz="3200" dirty="0">
                <a:solidFill>
                  <a:schemeClr val="bg1"/>
                </a:solidFill>
              </a:rPr>
              <a:t>// parameters that don't change </a:t>
            </a:r>
            <a:r>
              <a:rPr lang="en-IE" sz="3200" dirty="0" smtClean="0">
                <a:solidFill>
                  <a:schemeClr val="bg1"/>
                </a:solidFill>
              </a:rPr>
              <a:t>should be </a:t>
            </a:r>
            <a:r>
              <a:rPr lang="en-IE" sz="3200" dirty="0" err="1" smtClean="0">
                <a:solidFill>
                  <a:schemeClr val="bg1"/>
                </a:solidFill>
              </a:rPr>
              <a:t>const</a:t>
            </a:r>
            <a:endParaRPr lang="en-IE" sz="3200" dirty="0">
              <a:solidFill>
                <a:schemeClr val="bg1"/>
              </a:solidFill>
            </a:endParaRPr>
          </a:p>
          <a:p>
            <a:pPr>
              <a:spcBef>
                <a:spcPct val="20000"/>
              </a:spcBef>
              <a:defRPr/>
            </a:pPr>
            <a:r>
              <a:rPr lang="en-IE" sz="3200" dirty="0" err="1">
                <a:solidFill>
                  <a:schemeClr val="bg1"/>
                </a:solidFill>
              </a:rPr>
              <a:t>int</a:t>
            </a:r>
            <a:r>
              <a:rPr lang="en-IE" sz="3200" dirty="0">
                <a:solidFill>
                  <a:schemeClr val="bg1"/>
                </a:solidFill>
              </a:rPr>
              <a:t> add(</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x,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y) {</a:t>
            </a:r>
          </a:p>
          <a:p>
            <a:pPr>
              <a:spcBef>
                <a:spcPct val="20000"/>
              </a:spcBef>
              <a:defRPr/>
            </a:pPr>
            <a:r>
              <a:rPr lang="en-IE" sz="3200" dirty="0">
                <a:solidFill>
                  <a:schemeClr val="bg1"/>
                </a:solidFill>
              </a:rPr>
              <a:t>    return x + y;</a:t>
            </a:r>
          </a:p>
          <a:p>
            <a:pPr>
              <a:spcBef>
                <a:spcPct val="20000"/>
              </a:spcBef>
              <a:defRPr/>
            </a:pPr>
            <a:r>
              <a:rPr lang="en-IE" sz="3200" dirty="0">
                <a:solidFill>
                  <a:schemeClr val="bg1"/>
                </a:solidFill>
              </a:rPr>
              <a:t>}</a:t>
            </a:r>
          </a:p>
          <a:p>
            <a:pPr>
              <a:spcBef>
                <a:spcPct val="20000"/>
              </a:spcBef>
              <a:defRPr/>
            </a:pPr>
            <a:endParaRPr lang="en-IE" sz="3200" dirty="0">
              <a:solidFill>
                <a:schemeClr val="bg1"/>
              </a:solidFill>
            </a:endParaRPr>
          </a:p>
          <a:p>
            <a:pPr>
              <a:spcBef>
                <a:spcPct val="20000"/>
              </a:spcBef>
              <a:defRPr/>
            </a:pPr>
            <a:r>
              <a:rPr lang="en-IE" sz="3200" dirty="0" err="1">
                <a:solidFill>
                  <a:schemeClr val="bg1"/>
                </a:solidFill>
              </a:rPr>
              <a:t>int</a:t>
            </a:r>
            <a:r>
              <a:rPr lang="en-IE" sz="3200" dirty="0">
                <a:solidFill>
                  <a:schemeClr val="bg1"/>
                </a:solidFill>
              </a:rPr>
              <a:t> main() {</a:t>
            </a:r>
          </a:p>
          <a:p>
            <a:pPr>
              <a:spcBef>
                <a:spcPct val="20000"/>
              </a:spcBef>
              <a:defRPr/>
            </a:pPr>
            <a:r>
              <a:rPr lang="en-IE" sz="3200" dirty="0">
                <a:solidFill>
                  <a:schemeClr val="bg1"/>
                </a:solidFill>
              </a:rPr>
              <a:t>    </a:t>
            </a:r>
            <a:r>
              <a:rPr lang="en-IE" sz="3200" dirty="0" err="1">
                <a:solidFill>
                  <a:schemeClr val="bg1"/>
                </a:solidFill>
              </a:rPr>
              <a:t>int</a:t>
            </a:r>
            <a:r>
              <a:rPr lang="en-IE" sz="3200" dirty="0">
                <a:solidFill>
                  <a:schemeClr val="bg1"/>
                </a:solidFill>
              </a:rPr>
              <a:t> my_var1 = 3;</a:t>
            </a:r>
          </a:p>
          <a:p>
            <a:pPr>
              <a:spcBef>
                <a:spcPct val="20000"/>
              </a:spcBef>
              <a:defRPr/>
            </a:pPr>
            <a:r>
              <a:rPr lang="en-IE" sz="3200" dirty="0">
                <a:solidFill>
                  <a:schemeClr val="bg1"/>
                </a:solidFill>
              </a:rPr>
              <a:t>    </a:t>
            </a:r>
            <a:r>
              <a:rPr lang="en-IE" sz="3200" dirty="0" err="1">
                <a:solidFill>
                  <a:schemeClr val="bg1"/>
                </a:solidFill>
              </a:rPr>
              <a:t>int</a:t>
            </a:r>
            <a:r>
              <a:rPr lang="en-IE" sz="3200" dirty="0">
                <a:solidFill>
                  <a:schemeClr val="bg1"/>
                </a:solidFill>
              </a:rPr>
              <a:t> my_var2 = 4;</a:t>
            </a:r>
          </a:p>
          <a:p>
            <a:pPr>
              <a:spcBef>
                <a:spcPct val="20000"/>
              </a:spcBef>
              <a:defRPr/>
            </a:pPr>
            <a:r>
              <a:rPr lang="en-IE" sz="3200" dirty="0">
                <a:solidFill>
                  <a:schemeClr val="bg1"/>
                </a:solidFill>
              </a:rPr>
              <a:t>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my_const1 = 7;</a:t>
            </a:r>
          </a:p>
          <a:p>
            <a:pPr>
              <a:spcBef>
                <a:spcPct val="20000"/>
              </a:spcBef>
              <a:defRPr/>
            </a:pPr>
            <a:r>
              <a:rPr lang="en-IE" sz="3200" dirty="0">
                <a:solidFill>
                  <a:schemeClr val="bg1"/>
                </a:solidFill>
              </a:rPr>
              <a:t>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my_const2 = 8;</a:t>
            </a:r>
          </a:p>
          <a:p>
            <a:pPr>
              <a:spcBef>
                <a:spcPct val="20000"/>
              </a:spcBef>
              <a:defRPr/>
            </a:pPr>
            <a:r>
              <a:rPr lang="en-IE" sz="3200" dirty="0">
                <a:solidFill>
                  <a:schemeClr val="bg1"/>
                </a:solidFill>
              </a:rPr>
              <a:t>    // sum doesn't have to be </a:t>
            </a:r>
            <a:r>
              <a:rPr lang="en-IE" sz="3200" dirty="0" err="1">
                <a:solidFill>
                  <a:schemeClr val="bg1"/>
                </a:solidFill>
              </a:rPr>
              <a:t>const</a:t>
            </a:r>
            <a:endParaRPr lang="en-IE" sz="3200" dirty="0">
              <a:solidFill>
                <a:schemeClr val="bg1"/>
              </a:solidFill>
            </a:endParaRPr>
          </a:p>
          <a:p>
            <a:pPr>
              <a:spcBef>
                <a:spcPct val="20000"/>
              </a:spcBef>
              <a:defRPr/>
            </a:pPr>
            <a:r>
              <a:rPr lang="en-IE" sz="3200" dirty="0">
                <a:solidFill>
                  <a:schemeClr val="bg1"/>
                </a:solidFill>
              </a:rPr>
              <a:t>    </a:t>
            </a:r>
            <a:r>
              <a:rPr lang="en-IE" sz="3200" dirty="0" err="1">
                <a:solidFill>
                  <a:schemeClr val="bg1"/>
                </a:solidFill>
              </a:rPr>
              <a:t>int</a:t>
            </a:r>
            <a:r>
              <a:rPr lang="en-IE" sz="3200" dirty="0">
                <a:solidFill>
                  <a:schemeClr val="bg1"/>
                </a:solidFill>
              </a:rPr>
              <a:t> sum1 = add(4, 5);</a:t>
            </a:r>
          </a:p>
          <a:p>
            <a:pPr>
              <a:spcBef>
                <a:spcPct val="20000"/>
              </a:spcBef>
              <a:defRPr/>
            </a:pPr>
            <a:r>
              <a:rPr lang="en-IE" sz="3200" dirty="0">
                <a:solidFill>
                  <a:schemeClr val="bg1"/>
                </a:solidFill>
              </a:rPr>
              <a:t>    // but it's more accurate as sum never changes its value</a:t>
            </a:r>
          </a:p>
          <a:p>
            <a:pPr>
              <a:spcBef>
                <a:spcPct val="20000"/>
              </a:spcBef>
              <a:defRPr/>
            </a:pPr>
            <a:r>
              <a:rPr lang="en-IE" sz="3200" dirty="0">
                <a:solidFill>
                  <a:schemeClr val="bg1"/>
                </a:solidFill>
              </a:rPr>
              <a:t>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sum2 = add(4, 5);</a:t>
            </a:r>
          </a:p>
          <a:p>
            <a:pPr>
              <a:spcBef>
                <a:spcPct val="20000"/>
              </a:spcBef>
              <a:defRPr/>
            </a:pPr>
            <a:r>
              <a:rPr lang="en-IE" sz="3200" dirty="0">
                <a:solidFill>
                  <a:schemeClr val="bg1"/>
                </a:solidFill>
              </a:rPr>
              <a:t>    // arguments can be variable or </a:t>
            </a:r>
            <a:r>
              <a:rPr lang="en-IE" sz="3200" dirty="0" err="1">
                <a:solidFill>
                  <a:schemeClr val="bg1"/>
                </a:solidFill>
              </a:rPr>
              <a:t>const</a:t>
            </a:r>
            <a:endParaRPr lang="en-IE" sz="3200" dirty="0">
              <a:solidFill>
                <a:schemeClr val="bg1"/>
              </a:solidFill>
            </a:endParaRPr>
          </a:p>
          <a:p>
            <a:pPr>
              <a:spcBef>
                <a:spcPct val="20000"/>
              </a:spcBef>
              <a:defRPr/>
            </a:pPr>
            <a:r>
              <a:rPr lang="en-IE" sz="3200" dirty="0">
                <a:solidFill>
                  <a:schemeClr val="bg1"/>
                </a:solidFill>
              </a:rPr>
              <a:t>    // but are always received assigned to </a:t>
            </a:r>
            <a:r>
              <a:rPr lang="en-IE" sz="3200" dirty="0" err="1">
                <a:solidFill>
                  <a:schemeClr val="bg1"/>
                </a:solidFill>
              </a:rPr>
              <a:t>const</a:t>
            </a:r>
            <a:endParaRPr lang="en-IE" sz="3200" dirty="0">
              <a:solidFill>
                <a:schemeClr val="bg1"/>
              </a:solidFill>
            </a:endParaRPr>
          </a:p>
          <a:p>
            <a:pPr>
              <a:spcBef>
                <a:spcPct val="20000"/>
              </a:spcBef>
              <a:defRPr/>
            </a:pPr>
            <a:r>
              <a:rPr lang="en-IE" sz="3200" dirty="0">
                <a:solidFill>
                  <a:schemeClr val="bg1"/>
                </a:solidFill>
              </a:rPr>
              <a:t>    // parameters in the add function</a:t>
            </a:r>
          </a:p>
          <a:p>
            <a:pPr>
              <a:spcBef>
                <a:spcPct val="20000"/>
              </a:spcBef>
              <a:defRPr/>
            </a:pPr>
            <a:r>
              <a:rPr lang="en-IE" sz="3200" dirty="0">
                <a:solidFill>
                  <a:schemeClr val="bg1"/>
                </a:solidFill>
              </a:rPr>
              <a:t>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sum3 = add(my_var1, my_var2);</a:t>
            </a:r>
          </a:p>
          <a:p>
            <a:pPr>
              <a:spcBef>
                <a:spcPct val="20000"/>
              </a:spcBef>
              <a:defRPr/>
            </a:pPr>
            <a:r>
              <a:rPr lang="en-IE" sz="3200" dirty="0">
                <a:solidFill>
                  <a:schemeClr val="bg1"/>
                </a:solidFill>
              </a:rPr>
              <a:t>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sum4 = add(my_const1, my_const2);</a:t>
            </a:r>
          </a:p>
          <a:p>
            <a:pPr>
              <a:spcBef>
                <a:spcPct val="20000"/>
              </a:spcBef>
              <a:defRPr/>
            </a:pPr>
            <a:r>
              <a:rPr lang="en-IE" sz="3200" dirty="0">
                <a:solidFill>
                  <a:schemeClr val="bg1"/>
                </a:solidFill>
              </a:rPr>
              <a:t>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sum5 = add(my_const1, my_var1);</a:t>
            </a:r>
          </a:p>
          <a:p>
            <a:pPr>
              <a:spcBef>
                <a:spcPct val="20000"/>
              </a:spcBef>
              <a:defRPr/>
            </a:pPr>
            <a:r>
              <a:rPr lang="en-IE" sz="3200" dirty="0">
                <a:solidFill>
                  <a:schemeClr val="bg1"/>
                </a:solidFill>
              </a:rPr>
              <a:t>    </a:t>
            </a:r>
            <a:r>
              <a:rPr lang="en-IE" sz="3200" dirty="0" err="1">
                <a:solidFill>
                  <a:schemeClr val="bg1"/>
                </a:solidFill>
              </a:rPr>
              <a:t>printf</a:t>
            </a:r>
            <a:r>
              <a:rPr lang="en-IE" sz="3200" dirty="0">
                <a:solidFill>
                  <a:schemeClr val="bg1"/>
                </a:solidFill>
              </a:rPr>
              <a:t>("%d %d %d %d %d", sum1, sum2, sum3, sum4, sum5);</a:t>
            </a:r>
          </a:p>
          <a:p>
            <a:pPr>
              <a:spcBef>
                <a:spcPct val="20000"/>
              </a:spcBef>
              <a:defRPr/>
            </a:pPr>
            <a:r>
              <a:rPr lang="en-IE" sz="3200" dirty="0">
                <a:solidFill>
                  <a:schemeClr val="bg1"/>
                </a:solidFill>
              </a:rPr>
              <a:t>    return 0;</a:t>
            </a:r>
          </a:p>
          <a:p>
            <a:pPr>
              <a:spcBef>
                <a:spcPct val="20000"/>
              </a:spcBef>
              <a:defRPr/>
            </a:pPr>
            <a:r>
              <a:rPr lang="en-IE" sz="3200" dirty="0">
                <a:solidFill>
                  <a:schemeClr val="bg1"/>
                </a:solidFill>
              </a:rPr>
              <a:t>}</a:t>
            </a:r>
          </a:p>
          <a:p>
            <a:pPr>
              <a:spcBef>
                <a:spcPct val="20000"/>
              </a:spcBef>
              <a:defRPr/>
            </a:pPr>
            <a:endParaRPr lang="en-IE" sz="3200" dirty="0" smtClean="0">
              <a:solidFill>
                <a:schemeClr val="bg1"/>
              </a:solidFill>
            </a:endParaRP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a:bodyPr>
          <a:lstStyle/>
          <a:p>
            <a:pPr lvl="0">
              <a:spcBef>
                <a:spcPct val="20000"/>
              </a:spcBef>
              <a:defRPr/>
            </a:pPr>
            <a:endParaRPr lang="en-IE" sz="3200" dirty="0">
              <a:solidFill>
                <a:schemeClr val="bg1"/>
              </a:solidFill>
            </a:endParaRPr>
          </a:p>
        </p:txBody>
      </p:sp>
    </p:spTree>
    <p:extLst>
      <p:ext uri="{BB962C8B-B14F-4D97-AF65-F5344CB8AC3E}">
        <p14:creationId xmlns:p14="http://schemas.microsoft.com/office/powerpoint/2010/main" val="90050568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const</a:t>
            </a:r>
            <a:r>
              <a:rPr lang="en-IE" dirty="0" smtClean="0">
                <a:solidFill>
                  <a:schemeClr val="bg1"/>
                </a:solidFill>
              </a:rPr>
              <a:t> example 2</a:t>
            </a:r>
            <a:endParaRPr lang="en-US" dirty="0">
              <a:solidFill>
                <a:schemeClr val="bg1"/>
              </a:solidFill>
            </a:endParaRPr>
          </a:p>
        </p:txBody>
      </p:sp>
      <p:sp>
        <p:nvSpPr>
          <p:cNvPr id="8" name="Content Placeholder 2"/>
          <p:cNvSpPr txBox="1">
            <a:spLocks/>
          </p:cNvSpPr>
          <p:nvPr/>
        </p:nvSpPr>
        <p:spPr>
          <a:xfrm>
            <a:off x="395536" y="1124744"/>
            <a:ext cx="8229600" cy="5328592"/>
          </a:xfrm>
          <a:prstGeom prst="rect">
            <a:avLst/>
          </a:prstGeom>
        </p:spPr>
        <p:txBody>
          <a:bodyPr vert="horz" lIns="91440" tIns="45720" rIns="91440" bIns="45720" rtlCol="0">
            <a:normAutofit fontScale="77500" lnSpcReduction="20000"/>
          </a:bodyPr>
          <a:lstStyle/>
          <a:p>
            <a:pPr>
              <a:spcBef>
                <a:spcPct val="20000"/>
              </a:spcBef>
              <a:defRPr/>
            </a:pPr>
            <a:r>
              <a:rPr lang="en-IE" sz="3200" dirty="0">
                <a:solidFill>
                  <a:schemeClr val="bg1"/>
                </a:solidFill>
              </a:rPr>
              <a:t>// the return type can also be </a:t>
            </a:r>
            <a:r>
              <a:rPr lang="en-IE" sz="3200" dirty="0" err="1">
                <a:solidFill>
                  <a:schemeClr val="bg1"/>
                </a:solidFill>
              </a:rPr>
              <a:t>const</a:t>
            </a:r>
            <a:r>
              <a:rPr lang="en-IE" sz="3200" dirty="0">
                <a:solidFill>
                  <a:schemeClr val="bg1"/>
                </a:solidFill>
              </a:rPr>
              <a:t> but that</a:t>
            </a:r>
          </a:p>
          <a:p>
            <a:pPr>
              <a:spcBef>
                <a:spcPct val="20000"/>
              </a:spcBef>
              <a:defRPr/>
            </a:pPr>
            <a:r>
              <a:rPr lang="en-IE" sz="3200" dirty="0">
                <a:solidFill>
                  <a:schemeClr val="bg1"/>
                </a:solidFill>
              </a:rPr>
              <a:t>//won't make a difference for what we cover</a:t>
            </a:r>
          </a:p>
          <a:p>
            <a:pPr>
              <a:spcBef>
                <a:spcPct val="20000"/>
              </a:spcBef>
              <a:defRPr/>
            </a:pP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add(</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x,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y) {</a:t>
            </a:r>
          </a:p>
          <a:p>
            <a:pPr>
              <a:spcBef>
                <a:spcPct val="20000"/>
              </a:spcBef>
              <a:defRPr/>
            </a:pPr>
            <a:r>
              <a:rPr lang="en-IE" sz="3200" dirty="0">
                <a:solidFill>
                  <a:schemeClr val="bg1"/>
                </a:solidFill>
              </a:rPr>
              <a:t>    return x + y;</a:t>
            </a:r>
          </a:p>
          <a:p>
            <a:pPr>
              <a:spcBef>
                <a:spcPct val="20000"/>
              </a:spcBef>
              <a:defRPr/>
            </a:pPr>
            <a:r>
              <a:rPr lang="en-IE" sz="3200" dirty="0">
                <a:solidFill>
                  <a:schemeClr val="bg1"/>
                </a:solidFill>
              </a:rPr>
              <a:t>}</a:t>
            </a:r>
          </a:p>
          <a:p>
            <a:pPr>
              <a:spcBef>
                <a:spcPct val="20000"/>
              </a:spcBef>
              <a:defRPr/>
            </a:pPr>
            <a:endParaRPr lang="en-IE" sz="3200" dirty="0">
              <a:solidFill>
                <a:schemeClr val="bg1"/>
              </a:solidFill>
            </a:endParaRPr>
          </a:p>
          <a:p>
            <a:pPr>
              <a:spcBef>
                <a:spcPct val="20000"/>
              </a:spcBef>
              <a:defRPr/>
            </a:pPr>
            <a:r>
              <a:rPr lang="en-IE" sz="3200" dirty="0" err="1">
                <a:solidFill>
                  <a:schemeClr val="bg1"/>
                </a:solidFill>
              </a:rPr>
              <a:t>int</a:t>
            </a:r>
            <a:r>
              <a:rPr lang="en-IE" sz="3200" dirty="0">
                <a:solidFill>
                  <a:schemeClr val="bg1"/>
                </a:solidFill>
              </a:rPr>
              <a:t> main() {</a:t>
            </a:r>
          </a:p>
          <a:p>
            <a:pPr>
              <a:spcBef>
                <a:spcPct val="20000"/>
              </a:spcBef>
              <a:defRPr/>
            </a:pPr>
            <a:r>
              <a:rPr lang="en-IE" sz="3200" dirty="0">
                <a:solidFill>
                  <a:schemeClr val="bg1"/>
                </a:solidFill>
              </a:rPr>
              <a:t>    </a:t>
            </a:r>
            <a:r>
              <a:rPr lang="en-IE" sz="3200" dirty="0" err="1">
                <a:solidFill>
                  <a:schemeClr val="bg1"/>
                </a:solidFill>
              </a:rPr>
              <a:t>int</a:t>
            </a:r>
            <a:r>
              <a:rPr lang="en-IE" sz="3200" dirty="0">
                <a:solidFill>
                  <a:schemeClr val="bg1"/>
                </a:solidFill>
              </a:rPr>
              <a:t> sum1 = add(4, 5);</a:t>
            </a:r>
          </a:p>
          <a:p>
            <a:pPr>
              <a:spcBef>
                <a:spcPct val="20000"/>
              </a:spcBef>
              <a:defRPr/>
            </a:pPr>
            <a:r>
              <a:rPr lang="en-IE" sz="3200" dirty="0">
                <a:solidFill>
                  <a:schemeClr val="bg1"/>
                </a:solidFill>
              </a:rPr>
              <a:t>    sum1 = 2;</a:t>
            </a:r>
          </a:p>
          <a:p>
            <a:pPr>
              <a:spcBef>
                <a:spcPct val="20000"/>
              </a:spcBef>
              <a:defRPr/>
            </a:pPr>
            <a:r>
              <a:rPr lang="en-IE" sz="3200" dirty="0">
                <a:solidFill>
                  <a:schemeClr val="bg1"/>
                </a:solidFill>
              </a:rPr>
              <a:t>    </a:t>
            </a:r>
            <a:r>
              <a:rPr lang="en-IE" sz="3200" dirty="0" err="1">
                <a:solidFill>
                  <a:schemeClr val="bg1"/>
                </a:solidFill>
              </a:rPr>
              <a:t>const</a:t>
            </a:r>
            <a:r>
              <a:rPr lang="en-IE" sz="3200" dirty="0">
                <a:solidFill>
                  <a:schemeClr val="bg1"/>
                </a:solidFill>
              </a:rPr>
              <a:t> </a:t>
            </a:r>
            <a:r>
              <a:rPr lang="en-IE" sz="3200" dirty="0" err="1">
                <a:solidFill>
                  <a:schemeClr val="bg1"/>
                </a:solidFill>
              </a:rPr>
              <a:t>int</a:t>
            </a:r>
            <a:r>
              <a:rPr lang="en-IE" sz="3200" dirty="0">
                <a:solidFill>
                  <a:schemeClr val="bg1"/>
                </a:solidFill>
              </a:rPr>
              <a:t> sum2 = add(6, 7);</a:t>
            </a:r>
          </a:p>
          <a:p>
            <a:pPr>
              <a:spcBef>
                <a:spcPct val="20000"/>
              </a:spcBef>
              <a:defRPr/>
            </a:pPr>
            <a:r>
              <a:rPr lang="en-IE" sz="3200" dirty="0">
                <a:solidFill>
                  <a:schemeClr val="bg1"/>
                </a:solidFill>
              </a:rPr>
              <a:t>    </a:t>
            </a:r>
            <a:r>
              <a:rPr lang="en-IE" sz="3200" dirty="0" err="1">
                <a:solidFill>
                  <a:schemeClr val="bg1"/>
                </a:solidFill>
              </a:rPr>
              <a:t>printf</a:t>
            </a:r>
            <a:r>
              <a:rPr lang="en-IE" sz="3200" dirty="0">
                <a:solidFill>
                  <a:schemeClr val="bg1"/>
                </a:solidFill>
              </a:rPr>
              <a:t>("%d", sum5);</a:t>
            </a:r>
          </a:p>
          <a:p>
            <a:pPr>
              <a:spcBef>
                <a:spcPct val="20000"/>
              </a:spcBef>
              <a:defRPr/>
            </a:pPr>
            <a:r>
              <a:rPr lang="en-IE" sz="3200" dirty="0">
                <a:solidFill>
                  <a:schemeClr val="bg1"/>
                </a:solidFill>
              </a:rPr>
              <a:t>    return 0;</a:t>
            </a:r>
          </a:p>
          <a:p>
            <a:pPr>
              <a:spcBef>
                <a:spcPct val="20000"/>
              </a:spcBef>
              <a:defRPr/>
            </a:pPr>
            <a:r>
              <a:rPr lang="en-IE" sz="3200" dirty="0">
                <a:solidFill>
                  <a:schemeClr val="bg1"/>
                </a:solidFill>
              </a:rPr>
              <a:t>}</a:t>
            </a: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a:bodyPr>
          <a:lstStyle/>
          <a:p>
            <a:pPr lvl="0">
              <a:spcBef>
                <a:spcPct val="20000"/>
              </a:spcBef>
              <a:defRPr/>
            </a:pPr>
            <a:endParaRPr lang="en-IE" sz="3200" dirty="0">
              <a:solidFill>
                <a:schemeClr val="bg1"/>
              </a:solidFill>
            </a:endParaRPr>
          </a:p>
        </p:txBody>
      </p:sp>
    </p:spTree>
    <p:extLst>
      <p:ext uri="{BB962C8B-B14F-4D97-AF65-F5344CB8AC3E}">
        <p14:creationId xmlns:p14="http://schemas.microsoft.com/office/powerpoint/2010/main" val="443671740"/>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const</a:t>
            </a:r>
            <a:r>
              <a:rPr lang="en-IE" dirty="0" smtClean="0">
                <a:solidFill>
                  <a:schemeClr val="bg1"/>
                </a:solidFill>
              </a:rPr>
              <a:t> example 3</a:t>
            </a:r>
            <a:endParaRPr lang="en-US" dirty="0">
              <a:solidFill>
                <a:schemeClr val="bg1"/>
              </a:solidFill>
            </a:endParaRPr>
          </a:p>
        </p:txBody>
      </p:sp>
      <p:sp>
        <p:nvSpPr>
          <p:cNvPr id="8" name="Content Placeholder 2"/>
          <p:cNvSpPr txBox="1">
            <a:spLocks/>
          </p:cNvSpPr>
          <p:nvPr/>
        </p:nvSpPr>
        <p:spPr>
          <a:xfrm>
            <a:off x="395536" y="1124744"/>
            <a:ext cx="8229600" cy="5328592"/>
          </a:xfrm>
          <a:prstGeom prst="rect">
            <a:avLst/>
          </a:prstGeom>
        </p:spPr>
        <p:txBody>
          <a:bodyPr vert="horz" lIns="91440" tIns="45720" rIns="91440" bIns="45720" rtlCol="0">
            <a:normAutofit fontScale="62500" lnSpcReduction="20000"/>
          </a:bodyPr>
          <a:lstStyle/>
          <a:p>
            <a:pPr marL="342900" lvl="0" indent="-342900">
              <a:spcBef>
                <a:spcPct val="20000"/>
              </a:spcBef>
            </a:pPr>
            <a:r>
              <a:rPr lang="en-IE" sz="3200" dirty="0">
                <a:solidFill>
                  <a:schemeClr val="bg1"/>
                </a:solidFill>
              </a:rPr>
              <a:t>// the "</a:t>
            </a:r>
            <a:r>
              <a:rPr lang="en-IE" sz="3200" dirty="0" smtClean="0">
                <a:solidFill>
                  <a:schemeClr val="bg1"/>
                </a:solidFill>
              </a:rPr>
              <a:t>word</a:t>
            </a:r>
            <a:r>
              <a:rPr lang="en-IE" sz="3200" dirty="0">
                <a:solidFill>
                  <a:schemeClr val="bg1"/>
                </a:solidFill>
              </a:rPr>
              <a:t>"</a:t>
            </a:r>
            <a:r>
              <a:rPr lang="en-IE" sz="3200" dirty="0" smtClean="0">
                <a:solidFill>
                  <a:schemeClr val="bg1"/>
                </a:solidFill>
              </a:rPr>
              <a:t> </a:t>
            </a:r>
            <a:r>
              <a:rPr lang="en-IE" sz="3200" dirty="0">
                <a:solidFill>
                  <a:schemeClr val="bg1"/>
                </a:solidFill>
              </a:rPr>
              <a:t>variable shouldn't change but the "</a:t>
            </a:r>
            <a:r>
              <a:rPr lang="en-IE" sz="3200" dirty="0" smtClean="0">
                <a:solidFill>
                  <a:schemeClr val="bg1"/>
                </a:solidFill>
              </a:rPr>
              <a:t>buffer</a:t>
            </a:r>
            <a:r>
              <a:rPr lang="en-IE" sz="3200" dirty="0">
                <a:solidFill>
                  <a:schemeClr val="bg1"/>
                </a:solidFill>
              </a:rPr>
              <a:t>"</a:t>
            </a:r>
            <a:r>
              <a:rPr lang="en-IE" sz="3200" dirty="0" smtClean="0">
                <a:solidFill>
                  <a:schemeClr val="bg1"/>
                </a:solidFill>
              </a:rPr>
              <a:t> </a:t>
            </a:r>
            <a:r>
              <a:rPr lang="en-IE" sz="3200" dirty="0">
                <a:solidFill>
                  <a:schemeClr val="bg1"/>
                </a:solidFill>
              </a:rPr>
              <a:t>should</a:t>
            </a:r>
          </a:p>
          <a:p>
            <a:pPr marL="342900" lvl="0" indent="-342900">
              <a:spcBef>
                <a:spcPct val="20000"/>
              </a:spcBef>
            </a:pPr>
            <a:r>
              <a:rPr lang="en-IE" sz="3200" dirty="0">
                <a:solidFill>
                  <a:schemeClr val="bg1"/>
                </a:solidFill>
              </a:rPr>
              <a:t>void </a:t>
            </a:r>
            <a:r>
              <a:rPr lang="en-IE" sz="3200" dirty="0" err="1">
                <a:solidFill>
                  <a:schemeClr val="bg1"/>
                </a:solidFill>
              </a:rPr>
              <a:t>lower_to_upper</a:t>
            </a:r>
            <a:r>
              <a:rPr lang="en-IE" sz="3200" dirty="0">
                <a:solidFill>
                  <a:schemeClr val="bg1"/>
                </a:solidFill>
              </a:rPr>
              <a:t>(</a:t>
            </a:r>
            <a:r>
              <a:rPr lang="en-IE" sz="3200" dirty="0" err="1">
                <a:solidFill>
                  <a:schemeClr val="bg1"/>
                </a:solidFill>
              </a:rPr>
              <a:t>const</a:t>
            </a:r>
            <a:r>
              <a:rPr lang="en-IE" sz="3200" dirty="0">
                <a:solidFill>
                  <a:schemeClr val="bg1"/>
                </a:solidFill>
              </a:rPr>
              <a:t> char word[], char buffer[]) {</a:t>
            </a:r>
          </a:p>
          <a:p>
            <a:pPr marL="342900" lvl="0" indent="-342900">
              <a:spcBef>
                <a:spcPct val="20000"/>
              </a:spcBef>
            </a:pPr>
            <a:r>
              <a:rPr lang="en-IE" sz="3200" dirty="0">
                <a:solidFill>
                  <a:schemeClr val="bg1"/>
                </a:solidFill>
              </a:rPr>
              <a:t>    </a:t>
            </a:r>
            <a:r>
              <a:rPr lang="en-IE" sz="3200" dirty="0" err="1">
                <a:solidFill>
                  <a:schemeClr val="bg1"/>
                </a:solidFill>
              </a:rPr>
              <a:t>int</a:t>
            </a:r>
            <a:r>
              <a:rPr lang="en-IE" sz="3200" dirty="0">
                <a:solidFill>
                  <a:schemeClr val="bg1"/>
                </a:solidFill>
              </a:rPr>
              <a:t> </a:t>
            </a:r>
            <a:r>
              <a:rPr lang="en-IE" sz="3200" dirty="0" err="1">
                <a:solidFill>
                  <a:schemeClr val="bg1"/>
                </a:solidFill>
              </a:rPr>
              <a:t>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strcpy</a:t>
            </a:r>
            <a:r>
              <a:rPr lang="en-IE" sz="3200" dirty="0">
                <a:solidFill>
                  <a:schemeClr val="bg1"/>
                </a:solidFill>
              </a:rPr>
              <a:t>(buffer, word); // copy the contents</a:t>
            </a:r>
          </a:p>
          <a:p>
            <a:pPr marL="342900" lvl="0" indent="-342900">
              <a:spcBef>
                <a:spcPct val="20000"/>
              </a:spcBef>
            </a:pPr>
            <a:r>
              <a:rPr lang="en-IE" sz="3200" dirty="0">
                <a:solidFill>
                  <a:schemeClr val="bg1"/>
                </a:solidFill>
              </a:rPr>
              <a:t>    for (</a:t>
            </a:r>
            <a:r>
              <a:rPr lang="en-IE" sz="3200" dirty="0" err="1">
                <a:solidFill>
                  <a:schemeClr val="bg1"/>
                </a:solidFill>
              </a:rPr>
              <a:t>i</a:t>
            </a:r>
            <a:r>
              <a:rPr lang="en-IE" sz="3200" dirty="0">
                <a:solidFill>
                  <a:schemeClr val="bg1"/>
                </a:solidFill>
              </a:rPr>
              <a:t> = 0; </a:t>
            </a:r>
            <a:r>
              <a:rPr lang="en-IE" sz="3200" dirty="0" err="1">
                <a:solidFill>
                  <a:schemeClr val="bg1"/>
                </a:solidFill>
              </a:rPr>
              <a:t>i</a:t>
            </a:r>
            <a:r>
              <a:rPr lang="en-IE" sz="3200" dirty="0">
                <a:solidFill>
                  <a:schemeClr val="bg1"/>
                </a:solidFill>
              </a:rPr>
              <a:t> &lt; </a:t>
            </a:r>
            <a:r>
              <a:rPr lang="en-IE" sz="3200" dirty="0" err="1">
                <a:solidFill>
                  <a:schemeClr val="bg1"/>
                </a:solidFill>
              </a:rPr>
              <a:t>strlen</a:t>
            </a:r>
            <a:r>
              <a:rPr lang="en-IE" sz="3200" dirty="0">
                <a:solidFill>
                  <a:schemeClr val="bg1"/>
                </a:solidFill>
              </a:rPr>
              <a:t>(word); ++</a:t>
            </a:r>
            <a:r>
              <a:rPr lang="en-IE" sz="3200" dirty="0" err="1">
                <a:solidFill>
                  <a:schemeClr val="bg1"/>
                </a:solidFill>
              </a:rPr>
              <a:t>i</a:t>
            </a:r>
            <a:r>
              <a:rPr lang="en-IE" sz="3200" dirty="0">
                <a:solidFill>
                  <a:schemeClr val="bg1"/>
                </a:solidFill>
              </a:rPr>
              <a:t>) {</a:t>
            </a:r>
          </a:p>
          <a:p>
            <a:pPr marL="342900" lvl="0" indent="-342900">
              <a:spcBef>
                <a:spcPct val="20000"/>
              </a:spcBef>
            </a:pPr>
            <a:r>
              <a:rPr lang="en-IE" sz="3200" dirty="0">
                <a:solidFill>
                  <a:schemeClr val="bg1"/>
                </a:solidFill>
              </a:rPr>
              <a:t>        buffer[</a:t>
            </a:r>
            <a:r>
              <a:rPr lang="en-IE" sz="3200" dirty="0" err="1">
                <a:solidFill>
                  <a:schemeClr val="bg1"/>
                </a:solidFill>
              </a:rPr>
              <a:t>i</a:t>
            </a:r>
            <a:r>
              <a:rPr lang="en-IE" sz="3200" dirty="0">
                <a:solidFill>
                  <a:schemeClr val="bg1"/>
                </a:solidFill>
              </a:rPr>
              <a:t>] -=  32; // using our ASCII table knowledge</a:t>
            </a:r>
          </a:p>
          <a:p>
            <a:pPr marL="342900" lvl="0" indent="-342900">
              <a:spcBef>
                <a:spcPct val="20000"/>
              </a:spcBef>
            </a:pPr>
            <a:r>
              <a:rPr lang="en-IE" sz="3200" dirty="0">
                <a:solidFill>
                  <a:schemeClr val="bg1"/>
                </a:solidFill>
              </a:rPr>
              <a:t>    }</a:t>
            </a:r>
          </a:p>
          <a:p>
            <a:pPr marL="342900" lvl="0" indent="-342900">
              <a:spcBef>
                <a:spcPct val="20000"/>
              </a:spcBef>
            </a:pPr>
            <a:r>
              <a:rPr lang="en-IE" sz="3200" dirty="0">
                <a:solidFill>
                  <a:schemeClr val="bg1"/>
                </a:solidFill>
              </a:rPr>
              <a:t>}</a:t>
            </a:r>
          </a:p>
          <a:p>
            <a:pPr marL="342900" lvl="0" indent="-342900">
              <a:spcBef>
                <a:spcPct val="20000"/>
              </a:spcBef>
            </a:pPr>
            <a:endParaRPr lang="en-IE" sz="3200" dirty="0">
              <a:solidFill>
                <a:schemeClr val="bg1"/>
              </a:solidFill>
            </a:endParaRPr>
          </a:p>
          <a:p>
            <a:pPr marL="342900" lvl="0" indent="-342900">
              <a:spcBef>
                <a:spcPct val="20000"/>
              </a:spcBef>
            </a:pPr>
            <a:r>
              <a:rPr lang="en-IE" sz="3200" dirty="0" err="1">
                <a:solidFill>
                  <a:schemeClr val="bg1"/>
                </a:solidFill>
              </a:rPr>
              <a:t>int</a:t>
            </a:r>
            <a:r>
              <a:rPr lang="en-IE" sz="3200" dirty="0">
                <a:solidFill>
                  <a:schemeClr val="bg1"/>
                </a:solidFill>
              </a:rPr>
              <a:t> main() {</a:t>
            </a:r>
          </a:p>
          <a:p>
            <a:pPr marL="342900" lvl="0" indent="-342900">
              <a:spcBef>
                <a:spcPct val="20000"/>
              </a:spcBef>
            </a:pPr>
            <a:r>
              <a:rPr lang="en-IE" sz="3200" dirty="0">
                <a:solidFill>
                  <a:schemeClr val="bg1"/>
                </a:solidFill>
              </a:rPr>
              <a:t>    char buffer[50];</a:t>
            </a:r>
          </a:p>
          <a:p>
            <a:pPr marL="342900" lvl="0" indent="-342900">
              <a:spcBef>
                <a:spcPct val="20000"/>
              </a:spcBef>
            </a:pPr>
            <a:r>
              <a:rPr lang="en-IE" sz="3200" dirty="0">
                <a:solidFill>
                  <a:schemeClr val="bg1"/>
                </a:solidFill>
              </a:rPr>
              <a:t>    </a:t>
            </a:r>
            <a:r>
              <a:rPr lang="en-IE" sz="3200" dirty="0" err="1">
                <a:solidFill>
                  <a:schemeClr val="bg1"/>
                </a:solidFill>
              </a:rPr>
              <a:t>const</a:t>
            </a:r>
            <a:r>
              <a:rPr lang="en-IE" sz="3200" dirty="0">
                <a:solidFill>
                  <a:schemeClr val="bg1"/>
                </a:solidFill>
              </a:rPr>
              <a:t> char word[] = "</a:t>
            </a:r>
            <a:r>
              <a:rPr lang="en-IE" sz="3200" dirty="0" err="1">
                <a:solidFill>
                  <a:schemeClr val="bg1"/>
                </a:solidFill>
              </a:rPr>
              <a:t>mississippi</a:t>
            </a:r>
            <a:r>
              <a:rPr lang="en-IE" sz="3200" dirty="0">
                <a:solidFill>
                  <a:schemeClr val="bg1"/>
                </a:solidFill>
              </a:rPr>
              <a:t>";</a:t>
            </a:r>
          </a:p>
          <a:p>
            <a:pPr marL="342900" lvl="0" indent="-342900">
              <a:spcBef>
                <a:spcPct val="20000"/>
              </a:spcBef>
            </a:pPr>
            <a:r>
              <a:rPr lang="en-IE" sz="3200" dirty="0">
                <a:solidFill>
                  <a:schemeClr val="bg1"/>
                </a:solidFill>
              </a:rPr>
              <a:t>    </a:t>
            </a:r>
            <a:r>
              <a:rPr lang="en-IE" sz="3200" dirty="0" err="1">
                <a:solidFill>
                  <a:schemeClr val="bg1"/>
                </a:solidFill>
              </a:rPr>
              <a:t>lower_to_upper</a:t>
            </a:r>
            <a:r>
              <a:rPr lang="en-IE" sz="3200" dirty="0">
                <a:solidFill>
                  <a:schemeClr val="bg1"/>
                </a:solidFill>
              </a:rPr>
              <a:t>(word, buffer);</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("Lower Mississippi: %s\n", word);</a:t>
            </a:r>
          </a:p>
          <a:p>
            <a:pPr marL="342900" lvl="0" indent="-342900">
              <a:spcBef>
                <a:spcPct val="20000"/>
              </a:spcBef>
            </a:pPr>
            <a:r>
              <a:rPr lang="en-IE" sz="3200" dirty="0">
                <a:solidFill>
                  <a:schemeClr val="bg1"/>
                </a:solidFill>
              </a:rPr>
              <a:t>    </a:t>
            </a:r>
            <a:r>
              <a:rPr lang="en-IE" sz="3200" dirty="0" err="1">
                <a:solidFill>
                  <a:schemeClr val="bg1"/>
                </a:solidFill>
              </a:rPr>
              <a:t>printf</a:t>
            </a:r>
            <a:r>
              <a:rPr lang="en-IE" sz="3200" dirty="0">
                <a:solidFill>
                  <a:schemeClr val="bg1"/>
                </a:solidFill>
              </a:rPr>
              <a:t>("Upper Mississippi: %s\n", buffer);</a:t>
            </a:r>
          </a:p>
          <a:p>
            <a:pPr marL="342900" lvl="0" indent="-342900">
              <a:spcBef>
                <a:spcPct val="20000"/>
              </a:spcBef>
            </a:pPr>
            <a:r>
              <a:rPr lang="en-IE" sz="3200" dirty="0">
                <a:solidFill>
                  <a:schemeClr val="bg1"/>
                </a:solidFill>
              </a:rPr>
              <a:t>    return 0;</a:t>
            </a:r>
          </a:p>
          <a:p>
            <a:pPr marL="342900" lvl="0" indent="-342900">
              <a:spcBef>
                <a:spcPct val="20000"/>
              </a:spcBef>
            </a:pPr>
            <a:r>
              <a:rPr lang="en-IE" sz="3200" dirty="0">
                <a:solidFill>
                  <a:schemeClr val="bg1"/>
                </a:solidFill>
              </a:rPr>
              <a:t>}</a:t>
            </a:r>
          </a:p>
        </p:txBody>
      </p:sp>
      <p:sp>
        <p:nvSpPr>
          <p:cNvPr id="4" name="Content Placeholder 2"/>
          <p:cNvSpPr txBox="1">
            <a:spLocks/>
          </p:cNvSpPr>
          <p:nvPr/>
        </p:nvSpPr>
        <p:spPr>
          <a:xfrm>
            <a:off x="395536" y="4005064"/>
            <a:ext cx="8229600" cy="2664296"/>
          </a:xfrm>
          <a:prstGeom prst="rect">
            <a:avLst/>
          </a:prstGeom>
        </p:spPr>
        <p:txBody>
          <a:bodyPr vert="horz" lIns="91440" tIns="45720" rIns="91440" bIns="45720" rtlCol="0">
            <a:normAutofit/>
          </a:bodyPr>
          <a:lstStyle/>
          <a:p>
            <a:pPr lvl="0">
              <a:spcBef>
                <a:spcPct val="20000"/>
              </a:spcBef>
              <a:defRPr/>
            </a:pPr>
            <a:endParaRPr lang="en-IE" sz="3200" dirty="0">
              <a:solidFill>
                <a:schemeClr val="bg1"/>
              </a:solidFill>
            </a:endParaRPr>
          </a:p>
        </p:txBody>
      </p:sp>
      <p:sp>
        <p:nvSpPr>
          <p:cNvPr id="5" name="Content Placeholder 2"/>
          <p:cNvSpPr txBox="1">
            <a:spLocks/>
          </p:cNvSpPr>
          <p:nvPr/>
        </p:nvSpPr>
        <p:spPr>
          <a:xfrm>
            <a:off x="4067944" y="3068960"/>
            <a:ext cx="5032176" cy="1152128"/>
          </a:xfrm>
          <a:prstGeom prst="rect">
            <a:avLst/>
          </a:prstGeom>
        </p:spPr>
        <p:txBody>
          <a:bodyPr vert="horz" lIns="91440" tIns="45720" rIns="91440" bIns="45720" rtlCol="0">
            <a:normAutofit/>
          </a:bodyPr>
          <a:lstStyle/>
          <a:p>
            <a:pPr>
              <a:spcBef>
                <a:spcPct val="20000"/>
              </a:spcBef>
              <a:defRPr/>
            </a:pPr>
            <a:r>
              <a:rPr lang="en-IE" sz="2000" dirty="0" smtClean="0">
                <a:solidFill>
                  <a:srgbClr val="FF0000"/>
                </a:solidFill>
              </a:rPr>
              <a:t>notice how we have a better idea of what the function does and doesn’t do (doesn’t change word) just by reading the  function signature</a:t>
            </a:r>
            <a:endParaRPr lang="en-IE" sz="2000" dirty="0">
              <a:solidFill>
                <a:srgbClr val="FF0000"/>
              </a:solidFill>
            </a:endParaRPr>
          </a:p>
        </p:txBody>
      </p:sp>
    </p:spTree>
    <p:extLst>
      <p:ext uri="{BB962C8B-B14F-4D97-AF65-F5344CB8AC3E}">
        <p14:creationId xmlns:p14="http://schemas.microsoft.com/office/powerpoint/2010/main" val="208656570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const</a:t>
            </a:r>
            <a:r>
              <a:rPr lang="en-IE" dirty="0" smtClean="0">
                <a:solidFill>
                  <a:schemeClr val="bg1"/>
                </a:solidFill>
              </a:rPr>
              <a:t> exercise</a:t>
            </a:r>
            <a:endParaRPr lang="en-US" dirty="0">
              <a:solidFill>
                <a:schemeClr val="bg1"/>
              </a:solidFill>
            </a:endParaRPr>
          </a:p>
        </p:txBody>
      </p:sp>
      <p:sp>
        <p:nvSpPr>
          <p:cNvPr id="3"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go back all through exercises done in units 3 and 4 and add the </a:t>
            </a:r>
            <a:r>
              <a:rPr lang="en-IE" sz="3200" dirty="0" err="1" smtClean="0">
                <a:solidFill>
                  <a:schemeClr val="bg1"/>
                </a:solidFill>
              </a:rPr>
              <a:t>const</a:t>
            </a:r>
            <a:r>
              <a:rPr lang="en-IE" sz="3200" dirty="0" smtClean="0">
                <a:solidFill>
                  <a:schemeClr val="bg1"/>
                </a:solidFill>
              </a:rPr>
              <a:t> keyword where it is appropriate</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Project Euler</a:t>
            </a:r>
            <a:endParaRPr lang="en-US" dirty="0">
              <a:solidFill>
                <a:schemeClr val="bg1"/>
              </a:solidFill>
            </a:endParaRPr>
          </a:p>
        </p:txBody>
      </p:sp>
      <p:sp>
        <p:nvSpPr>
          <p:cNvPr id="3"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For those who are finished everything in this class</a:t>
            </a:r>
          </a:p>
          <a:p>
            <a:pPr marL="742950" lvl="1" indent="-285750">
              <a:spcBef>
                <a:spcPct val="20000"/>
              </a:spcBef>
              <a:buFont typeface="Arial" pitchFamily="34" charset="0"/>
              <a:buChar char="–"/>
              <a:defRPr/>
            </a:pPr>
            <a:r>
              <a:rPr lang="en-IE" sz="2800" dirty="0" smtClean="0">
                <a:solidFill>
                  <a:schemeClr val="bg1"/>
                </a:solidFill>
              </a:rPr>
              <a:t>register and solve problems</a:t>
            </a:r>
          </a:p>
          <a:p>
            <a:pPr marL="742950" lvl="1" indent="-285750">
              <a:spcBef>
                <a:spcPct val="20000"/>
              </a:spcBef>
              <a:buFont typeface="Arial" pitchFamily="34" charset="0"/>
              <a:buChar char="–"/>
              <a:defRPr/>
            </a:pPr>
            <a:r>
              <a:rPr lang="en-IE" sz="2800" dirty="0" smtClean="0">
                <a:solidFill>
                  <a:schemeClr val="bg1"/>
                </a:solidFill>
              </a:rPr>
              <a:t>projecteuler.net/problems</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3699496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the main function</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a:buNone/>
            </a:pPr>
            <a:r>
              <a:rPr lang="en-US" sz="2000" dirty="0" smtClean="0">
                <a:solidFill>
                  <a:schemeClr val="bg1"/>
                </a:solidFill>
              </a:rPr>
              <a:t>	  return 0; </a:t>
            </a:r>
          </a:p>
          <a:p>
            <a:pPr>
              <a:buNone/>
            </a:pPr>
            <a:r>
              <a:rPr lang="en-US" sz="2000" dirty="0" smtClean="0">
                <a:solidFill>
                  <a:schemeClr val="bg1"/>
                </a:solidFill>
              </a:rPr>
              <a:t>}</a:t>
            </a:r>
          </a:p>
          <a:p>
            <a:pPr>
              <a:buNone/>
            </a:pPr>
            <a:endParaRPr lang="en-IE" sz="2000" dirty="0" smtClean="0">
              <a:solidFill>
                <a:schemeClr val="bg1"/>
              </a:solidFill>
            </a:endParaRPr>
          </a:p>
        </p:txBody>
      </p:sp>
      <p:sp>
        <p:nvSpPr>
          <p:cNvPr id="4" name="Content Placeholder 2"/>
          <p:cNvSpPr txBox="1">
            <a:spLocks/>
          </p:cNvSpPr>
          <p:nvPr/>
        </p:nvSpPr>
        <p:spPr>
          <a:xfrm>
            <a:off x="467544" y="3356992"/>
            <a:ext cx="8229600" cy="309634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parentheses () follow function name – main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braces {} enclose code to be executed – scope</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this is the most bare form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semi-colons end statements</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more details on next slide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the main function (with comments)</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000" dirty="0" smtClean="0">
                <a:solidFill>
                  <a:schemeClr val="bg1"/>
                </a:solidFill>
              </a:rPr>
              <a:t>// any text after two double forward slashes is a single line comment</a:t>
            </a:r>
          </a:p>
          <a:p>
            <a:pPr>
              <a:buNone/>
            </a:pPr>
            <a:r>
              <a:rPr lang="en-US" sz="2000" dirty="0" smtClean="0">
                <a:solidFill>
                  <a:schemeClr val="bg1"/>
                </a:solidFill>
              </a:rPr>
              <a:t>// comments don’t affect program </a:t>
            </a:r>
            <a:r>
              <a:rPr lang="en-US" sz="2000" dirty="0" err="1" smtClean="0">
                <a:solidFill>
                  <a:schemeClr val="bg1"/>
                </a:solidFill>
              </a:rPr>
              <a:t>behaviour</a:t>
            </a:r>
            <a:endParaRPr lang="en-US" sz="2000" dirty="0" smtClean="0">
              <a:solidFill>
                <a:schemeClr val="bg1"/>
              </a:solidFill>
            </a:endParaRPr>
          </a:p>
          <a:p>
            <a:pPr>
              <a:buNone/>
            </a:pPr>
            <a:r>
              <a:rPr lang="en-US" sz="2000" dirty="0" smtClean="0">
                <a:solidFill>
                  <a:schemeClr val="bg1"/>
                </a:solidFill>
              </a:rPr>
              <a:t>// comments only serve to make programs easier to read</a:t>
            </a:r>
          </a:p>
          <a:p>
            <a:pPr>
              <a:buNone/>
            </a:pPr>
            <a:r>
              <a:rPr lang="en-US" sz="2000" dirty="0" err="1" smtClean="0">
                <a:solidFill>
                  <a:schemeClr val="bg1"/>
                </a:solidFill>
              </a:rPr>
              <a:t>int</a:t>
            </a:r>
            <a:r>
              <a:rPr lang="en-US" sz="2000" dirty="0" smtClean="0">
                <a:solidFill>
                  <a:schemeClr val="bg1"/>
                </a:solidFill>
              </a:rPr>
              <a:t> main()</a:t>
            </a:r>
          </a:p>
          <a:p>
            <a:pPr>
              <a:buNone/>
            </a:pPr>
            <a:r>
              <a:rPr lang="en-US" sz="2000" dirty="0" smtClean="0">
                <a:solidFill>
                  <a:schemeClr val="bg1"/>
                </a:solidFill>
              </a:rPr>
              <a:t>{ // everything inside this opening brace { is part of the main function</a:t>
            </a:r>
          </a:p>
          <a:p>
            <a:pPr>
              <a:buNone/>
            </a:pPr>
            <a:r>
              <a:rPr lang="en-US" sz="2000" dirty="0" smtClean="0">
                <a:solidFill>
                  <a:schemeClr val="bg1"/>
                </a:solidFill>
              </a:rPr>
              <a:t>	  return 0; // returning 0 let’s the computer know nothing went wrong</a:t>
            </a:r>
          </a:p>
          <a:p>
            <a:pPr>
              <a:buNone/>
            </a:pPr>
            <a:r>
              <a:rPr lang="en-US" sz="2000" dirty="0" smtClean="0">
                <a:solidFill>
                  <a:schemeClr val="bg1"/>
                </a:solidFill>
              </a:rPr>
              <a:t>} // end the main function</a:t>
            </a:r>
          </a:p>
          <a:p>
            <a:pPr>
              <a:buNone/>
            </a:pPr>
            <a:r>
              <a:rPr lang="en-US" sz="2000" dirty="0" smtClean="0">
                <a:solidFill>
                  <a:schemeClr val="bg1"/>
                </a:solidFill>
              </a:rPr>
              <a:t>// this comment is outside of the closing brace } of the main function and</a:t>
            </a:r>
          </a:p>
          <a:p>
            <a:pPr>
              <a:buNone/>
            </a:pPr>
            <a:r>
              <a:rPr lang="en-US" sz="2000" dirty="0" smtClean="0">
                <a:solidFill>
                  <a:schemeClr val="bg1"/>
                </a:solidFill>
              </a:rPr>
              <a:t>// therefore isn’t part of the main function</a:t>
            </a:r>
          </a:p>
          <a:p>
            <a:pPr>
              <a:buNone/>
            </a:pPr>
            <a:endParaRPr lang="en-IE" sz="2000" dirty="0" smtClean="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What is a variable?</a:t>
            </a:r>
            <a:endParaRPr lang="en-US" dirty="0">
              <a:solidFill>
                <a:schemeClr val="bg1"/>
              </a:solidFill>
            </a:endParaRPr>
          </a:p>
        </p:txBody>
      </p:sp>
      <p:sp>
        <p:nvSpPr>
          <p:cNvPr id="3" name="Content Placeholder 2"/>
          <p:cNvSpPr>
            <a:spLocks noGrp="1"/>
          </p:cNvSpPr>
          <p:nvPr>
            <p:ph idx="1"/>
          </p:nvPr>
        </p:nvSpPr>
        <p:spPr>
          <a:xfrm>
            <a:off x="457200" y="1600200"/>
            <a:ext cx="8229600" cy="4781128"/>
          </a:xfrm>
        </p:spPr>
        <p:txBody>
          <a:bodyPr>
            <a:normAutofit/>
          </a:bodyPr>
          <a:lstStyle/>
          <a:p>
            <a:r>
              <a:rPr lang="en-IE" dirty="0" smtClean="0">
                <a:solidFill>
                  <a:schemeClr val="bg1"/>
                </a:solidFill>
              </a:rPr>
              <a:t>“able to change or be adapted”</a:t>
            </a:r>
          </a:p>
          <a:p>
            <a:pPr lvl="1"/>
            <a:r>
              <a:rPr lang="en-IE" dirty="0" smtClean="0">
                <a:solidFill>
                  <a:schemeClr val="bg1"/>
                </a:solidFill>
              </a:rPr>
              <a:t>Oxford Dictionary</a:t>
            </a:r>
          </a:p>
          <a:p>
            <a:r>
              <a:rPr lang="en-IE" dirty="0" smtClean="0">
                <a:solidFill>
                  <a:schemeClr val="bg1"/>
                </a:solidFill>
              </a:rPr>
              <a:t>a symbol associated with a value</a:t>
            </a:r>
          </a:p>
          <a:p>
            <a:r>
              <a:rPr lang="en-IE" dirty="0" smtClean="0">
                <a:solidFill>
                  <a:schemeClr val="bg1"/>
                </a:solidFill>
              </a:rPr>
              <a:t>types of </a:t>
            </a:r>
            <a:r>
              <a:rPr lang="en-IE" dirty="0" smtClean="0">
                <a:solidFill>
                  <a:schemeClr val="bg1"/>
                </a:solidFill>
              </a:rPr>
              <a:t>variables</a:t>
            </a:r>
          </a:p>
          <a:p>
            <a:r>
              <a:rPr lang="en-IE" dirty="0" smtClean="0">
                <a:solidFill>
                  <a:schemeClr val="bg1"/>
                </a:solidFill>
              </a:rPr>
              <a:t>in C, a data type and symbol associated with a value held in an address in memory</a:t>
            </a:r>
            <a:endParaRPr lang="en-IE" dirty="0" smtClean="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variable declaration</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a:buNone/>
            </a:pPr>
            <a:r>
              <a:rPr lang="en-US" sz="2000" dirty="0" smtClean="0">
                <a:solidFill>
                  <a:schemeClr val="bg1"/>
                </a:solidFill>
              </a:rPr>
              <a:t>	  // it’s good practice to declare variables at the beginning of a function</a:t>
            </a:r>
          </a:p>
          <a:p>
            <a:pPr>
              <a:buNone/>
            </a:pP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my_integer</a:t>
            </a:r>
            <a:r>
              <a:rPr lang="en-IE" sz="2000" dirty="0" smtClean="0">
                <a:solidFill>
                  <a:schemeClr val="bg1"/>
                </a:solidFill>
              </a:rPr>
              <a:t>; // declare an integer variable</a:t>
            </a:r>
          </a:p>
          <a:p>
            <a:pPr>
              <a:buNone/>
            </a:pPr>
            <a:r>
              <a:rPr lang="en-IE" sz="2000" dirty="0" smtClean="0">
                <a:solidFill>
                  <a:schemeClr val="bg1"/>
                </a:solidFill>
              </a:rPr>
              <a:t>	  </a:t>
            </a:r>
            <a:r>
              <a:rPr lang="en-US" sz="2000" dirty="0" smtClean="0">
                <a:solidFill>
                  <a:schemeClr val="bg1"/>
                </a:solidFill>
              </a:rPr>
              <a:t>return 0; </a:t>
            </a:r>
          </a:p>
          <a:p>
            <a:pPr>
              <a:buNone/>
            </a:pPr>
            <a:r>
              <a:rPr lang="en-US" sz="2000" dirty="0" smtClean="0">
                <a:solidFill>
                  <a:schemeClr val="bg1"/>
                </a:solidFill>
              </a:rPr>
              <a:t>}</a:t>
            </a:r>
          </a:p>
          <a:p>
            <a:pPr>
              <a:buNone/>
            </a:pPr>
            <a:endParaRPr lang="en-IE" sz="2000" dirty="0" smtClean="0">
              <a:solidFill>
                <a:schemeClr val="bg1"/>
              </a:solidFill>
            </a:endParaRPr>
          </a:p>
        </p:txBody>
      </p:sp>
      <p:sp>
        <p:nvSpPr>
          <p:cNvPr id="4" name="Content Placeholder 2"/>
          <p:cNvSpPr txBox="1">
            <a:spLocks/>
          </p:cNvSpPr>
          <p:nvPr/>
        </p:nvSpPr>
        <p:spPr>
          <a:xfrm>
            <a:off x="457200" y="3717032"/>
            <a:ext cx="8229600" cy="290892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dirty="0" smtClean="0">
                <a:solidFill>
                  <a:schemeClr val="bg1"/>
                </a:solidFill>
              </a:rPr>
              <a:t>some data types in C</a:t>
            </a:r>
          </a:p>
          <a:p>
            <a:pPr lvl="1"/>
            <a:r>
              <a:rPr lang="en-IE" dirty="0" smtClean="0">
                <a:solidFill>
                  <a:schemeClr val="bg1"/>
                </a:solidFill>
              </a:rPr>
              <a:t>“</a:t>
            </a:r>
            <a:r>
              <a:rPr lang="en-IE" dirty="0" err="1" smtClean="0">
                <a:solidFill>
                  <a:schemeClr val="bg1"/>
                </a:solidFill>
              </a:rPr>
              <a:t>int</a:t>
            </a:r>
            <a:r>
              <a:rPr lang="en-IE" dirty="0" smtClean="0">
                <a:solidFill>
                  <a:schemeClr val="bg1"/>
                </a:solidFill>
              </a:rPr>
              <a:t>” for integers (whole numbers)</a:t>
            </a:r>
          </a:p>
          <a:p>
            <a:pPr lvl="1"/>
            <a:r>
              <a:rPr lang="en-IE" dirty="0" smtClean="0">
                <a:solidFill>
                  <a:schemeClr val="bg1"/>
                </a:solidFill>
              </a:rPr>
              <a:t>“float” for real numbers (whole or non-whole)</a:t>
            </a:r>
          </a:p>
          <a:p>
            <a:pPr lvl="1"/>
            <a:r>
              <a:rPr lang="en-IE" dirty="0" smtClean="0">
                <a:solidFill>
                  <a:schemeClr val="bg1"/>
                </a:solidFill>
              </a:rPr>
              <a:t>“bool” for </a:t>
            </a:r>
            <a:r>
              <a:rPr lang="en-IE" dirty="0" err="1" smtClean="0">
                <a:solidFill>
                  <a:schemeClr val="bg1"/>
                </a:solidFill>
              </a:rPr>
              <a:t>booleans</a:t>
            </a:r>
            <a:r>
              <a:rPr lang="en-IE" dirty="0" smtClean="0">
                <a:solidFill>
                  <a:schemeClr val="bg1"/>
                </a:solidFill>
              </a:rPr>
              <a:t> (true or false)</a:t>
            </a:r>
          </a:p>
          <a:p>
            <a:pPr lvl="1"/>
            <a:r>
              <a:rPr lang="en-IE" dirty="0" smtClean="0">
                <a:solidFill>
                  <a:schemeClr val="bg1"/>
                </a:solidFill>
              </a:rPr>
              <a:t>“char” for characters (letters and symbols)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assignment operator</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a:buNone/>
            </a:pPr>
            <a:r>
              <a:rPr lang="en-US" sz="2000" dirty="0" smtClean="0">
                <a:solidFill>
                  <a:schemeClr val="bg1"/>
                </a:solidFill>
              </a:rPr>
              <a:t>	  // it’s good practice to declare variables at the beginning of a function</a:t>
            </a:r>
          </a:p>
          <a:p>
            <a:pPr>
              <a:buNone/>
            </a:pP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my_integer</a:t>
            </a:r>
            <a:r>
              <a:rPr lang="en-IE" sz="2000" dirty="0" smtClean="0">
                <a:solidFill>
                  <a:schemeClr val="bg1"/>
                </a:solidFill>
              </a:rPr>
              <a:t>; // declare an integer variable</a:t>
            </a:r>
          </a:p>
          <a:p>
            <a:pPr>
              <a:buNone/>
            </a:pPr>
            <a:r>
              <a:rPr lang="en-IE" sz="2000" dirty="0" smtClean="0">
                <a:solidFill>
                  <a:schemeClr val="bg1"/>
                </a:solidFill>
              </a:rPr>
              <a:t>	  </a:t>
            </a:r>
            <a:r>
              <a:rPr lang="en-IE" sz="2000" dirty="0" err="1" smtClean="0">
                <a:solidFill>
                  <a:schemeClr val="bg1"/>
                </a:solidFill>
              </a:rPr>
              <a:t>my_integer</a:t>
            </a:r>
            <a:r>
              <a:rPr lang="en-IE" sz="2000" dirty="0" smtClean="0">
                <a:solidFill>
                  <a:schemeClr val="bg1"/>
                </a:solidFill>
              </a:rPr>
              <a:t> = 10; // assign (initialize) an integer variable</a:t>
            </a:r>
          </a:p>
          <a:p>
            <a:pPr>
              <a:buNone/>
            </a:pPr>
            <a:r>
              <a:rPr lang="en-IE" sz="2000" dirty="0" smtClean="0">
                <a:solidFill>
                  <a:schemeClr val="bg1"/>
                </a:solidFill>
              </a:rPr>
              <a:t>	  </a:t>
            </a:r>
            <a:r>
              <a:rPr lang="en-US" sz="2000" dirty="0" smtClean="0">
                <a:solidFill>
                  <a:schemeClr val="bg1"/>
                </a:solidFill>
              </a:rPr>
              <a:t>return 0; </a:t>
            </a:r>
          </a:p>
          <a:p>
            <a:pPr>
              <a:buNone/>
            </a:pPr>
            <a:r>
              <a:rPr lang="en-US" sz="2000" dirty="0" smtClean="0">
                <a:solidFill>
                  <a:schemeClr val="bg1"/>
                </a:solidFill>
              </a:rPr>
              <a:t>}</a:t>
            </a:r>
          </a:p>
          <a:p>
            <a:pPr>
              <a:buNone/>
            </a:pPr>
            <a:endParaRPr lang="en-IE" sz="2000" dirty="0" smtClean="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declare and assign</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a:buNone/>
            </a:pPr>
            <a:r>
              <a:rPr lang="en-US" sz="2000" dirty="0" smtClean="0">
                <a:solidFill>
                  <a:schemeClr val="bg1"/>
                </a:solidFill>
              </a:rPr>
              <a:t>	  // it’s good practice to declare variables at the beginning of a function</a:t>
            </a:r>
          </a:p>
          <a:p>
            <a:pPr>
              <a:buNone/>
            </a:pP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my_integer</a:t>
            </a:r>
            <a:r>
              <a:rPr lang="en-IE" sz="2000" dirty="0" smtClean="0">
                <a:solidFill>
                  <a:schemeClr val="bg1"/>
                </a:solidFill>
              </a:rPr>
              <a:t> = 10; // declare and assign integer variable</a:t>
            </a:r>
          </a:p>
          <a:p>
            <a:pPr lvl="1">
              <a:buNone/>
            </a:pPr>
            <a:r>
              <a:rPr lang="en-US" sz="2000" dirty="0" smtClean="0">
                <a:solidFill>
                  <a:schemeClr val="bg1"/>
                </a:solidFill>
              </a:rPr>
              <a:t>return 0; </a:t>
            </a:r>
          </a:p>
          <a:p>
            <a:pPr>
              <a:buNone/>
            </a:pPr>
            <a:r>
              <a:rPr lang="en-US" sz="2000" dirty="0" smtClean="0">
                <a:solidFill>
                  <a:schemeClr val="bg1"/>
                </a:solidFill>
              </a:rPr>
              <a:t>}</a:t>
            </a:r>
            <a:endParaRPr lang="en-IE" sz="2000" dirty="0" smtClean="0">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printf</a:t>
            </a:r>
            <a:endParaRPr lang="en-US" dirty="0">
              <a:solidFill>
                <a:schemeClr val="bg1"/>
              </a:solidFill>
            </a:endParaRPr>
          </a:p>
        </p:txBody>
      </p:sp>
      <p:sp>
        <p:nvSpPr>
          <p:cNvPr id="6" name="Content Placeholder 2"/>
          <p:cNvSpPr>
            <a:spLocks noGrp="1"/>
          </p:cNvSpPr>
          <p:nvPr>
            <p:ph idx="1"/>
          </p:nvPr>
        </p:nvSpPr>
        <p:spPr>
          <a:xfrm>
            <a:off x="457200" y="1600200"/>
            <a:ext cx="8229600" cy="4781128"/>
          </a:xfrm>
        </p:spPr>
        <p:txBody>
          <a:bodyPr>
            <a:normAutofit fontScale="92500"/>
          </a:bodyPr>
          <a:lstStyle/>
          <a:p>
            <a:r>
              <a:rPr lang="en-IE" dirty="0" smtClean="0">
                <a:solidFill>
                  <a:schemeClr val="bg1"/>
                </a:solidFill>
              </a:rPr>
              <a:t>print formatted text to standard output (console)</a:t>
            </a:r>
          </a:p>
          <a:p>
            <a:r>
              <a:rPr lang="en-IE" dirty="0" smtClean="0">
                <a:solidFill>
                  <a:schemeClr val="bg1"/>
                </a:solidFill>
              </a:rPr>
              <a:t>like main, </a:t>
            </a:r>
            <a:r>
              <a:rPr lang="en-IE" dirty="0" err="1" smtClean="0">
                <a:solidFill>
                  <a:schemeClr val="bg1"/>
                </a:solidFill>
              </a:rPr>
              <a:t>printf</a:t>
            </a:r>
            <a:r>
              <a:rPr lang="en-IE" dirty="0" smtClean="0">
                <a:solidFill>
                  <a:schemeClr val="bg1"/>
                </a:solidFill>
              </a:rPr>
              <a:t> is a function</a:t>
            </a:r>
          </a:p>
          <a:p>
            <a:r>
              <a:rPr lang="en-IE" dirty="0" smtClean="0">
                <a:solidFill>
                  <a:schemeClr val="bg1"/>
                </a:solidFill>
              </a:rPr>
              <a:t>it requires at least one parameter – the format string</a:t>
            </a:r>
          </a:p>
          <a:p>
            <a:r>
              <a:rPr lang="en-IE" dirty="0" smtClean="0">
                <a:solidFill>
                  <a:schemeClr val="bg1"/>
                </a:solidFill>
              </a:rPr>
              <a:t>the format string is a string of characters a.k.a. a string</a:t>
            </a:r>
          </a:p>
          <a:p>
            <a:r>
              <a:rPr lang="en-IE" dirty="0" smtClean="0">
                <a:solidFill>
                  <a:schemeClr val="bg1"/>
                </a:solidFill>
              </a:rPr>
              <a:t>like main, the function starts with parentheses ()</a:t>
            </a:r>
          </a:p>
          <a:p>
            <a:r>
              <a:rPr lang="en-IE" dirty="0" smtClean="0">
                <a:solidFill>
                  <a:schemeClr val="bg1"/>
                </a:solidFill>
              </a:rPr>
              <a:t>the function parameters go inside the parentheses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solidFill>
                  <a:schemeClr val="bg1"/>
                </a:solidFill>
              </a:rPr>
              <a:t>What is a programming language?</a:t>
            </a:r>
            <a:endParaRPr lang="en-US" dirty="0">
              <a:solidFill>
                <a:schemeClr val="bg1"/>
              </a:solidFill>
            </a:endParaRPr>
          </a:p>
        </p:txBody>
      </p:sp>
      <p:sp>
        <p:nvSpPr>
          <p:cNvPr id="3" name="Content Placeholder 2"/>
          <p:cNvSpPr>
            <a:spLocks noGrp="1"/>
          </p:cNvSpPr>
          <p:nvPr>
            <p:ph idx="1"/>
          </p:nvPr>
        </p:nvSpPr>
        <p:spPr/>
        <p:txBody>
          <a:bodyPr/>
          <a:lstStyle/>
          <a:p>
            <a:r>
              <a:rPr lang="en-IE" dirty="0" smtClean="0">
                <a:solidFill>
                  <a:schemeClr val="bg1"/>
                </a:solidFill>
              </a:rPr>
              <a:t>“A language designed to facilitate the writing of computer programs.”</a:t>
            </a:r>
          </a:p>
          <a:p>
            <a:pPr lvl="1"/>
            <a:r>
              <a:rPr lang="en-IE" dirty="0" smtClean="0">
                <a:solidFill>
                  <a:schemeClr val="bg1"/>
                </a:solidFill>
              </a:rPr>
              <a:t>Collins English Dictionary</a:t>
            </a:r>
            <a:endParaRPr lang="en-US"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printf</a:t>
            </a:r>
            <a:endParaRPr lang="en-US" dirty="0">
              <a:solidFill>
                <a:schemeClr val="bg1"/>
              </a:solidFill>
            </a:endParaRPr>
          </a:p>
        </p:txBody>
      </p:sp>
      <p:sp>
        <p:nvSpPr>
          <p:cNvPr id="3" name="Content Placeholder 2"/>
          <p:cNvSpPr>
            <a:spLocks noGrp="1"/>
          </p:cNvSpPr>
          <p:nvPr>
            <p:ph idx="1"/>
          </p:nvPr>
        </p:nvSpPr>
        <p:spPr>
          <a:xfrm>
            <a:off x="457200" y="1600200"/>
            <a:ext cx="8229600" cy="2260848"/>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lvl="1">
              <a:buNone/>
            </a:pPr>
            <a:r>
              <a:rPr lang="en-IE" sz="2000" dirty="0" err="1" smtClean="0">
                <a:solidFill>
                  <a:schemeClr val="bg1"/>
                </a:solidFill>
              </a:rPr>
              <a:t>printf</a:t>
            </a:r>
            <a:r>
              <a:rPr lang="en-IE" sz="2000" dirty="0" smtClean="0">
                <a:solidFill>
                  <a:schemeClr val="bg1"/>
                </a:solidFill>
              </a:rPr>
              <a:t>("Hello, World!");</a:t>
            </a:r>
            <a:endParaRPr lang="en-US" sz="2000" dirty="0" smtClean="0">
              <a:solidFill>
                <a:schemeClr val="bg1"/>
              </a:solidFill>
            </a:endParaRPr>
          </a:p>
          <a:p>
            <a:pPr lvl="1">
              <a:buNone/>
            </a:pPr>
            <a:r>
              <a:rPr lang="en-US" sz="2000" dirty="0" smtClean="0">
                <a:solidFill>
                  <a:schemeClr val="bg1"/>
                </a:solidFill>
              </a:rPr>
              <a:t>return 0; </a:t>
            </a:r>
          </a:p>
          <a:p>
            <a:pPr>
              <a:buNone/>
            </a:pPr>
            <a:r>
              <a:rPr lang="en-US" sz="2000" dirty="0" smtClean="0">
                <a:solidFill>
                  <a:schemeClr val="bg1"/>
                </a:solidFill>
              </a:rPr>
              <a:t>} </a:t>
            </a:r>
          </a:p>
        </p:txBody>
      </p:sp>
      <p:pic>
        <p:nvPicPr>
          <p:cNvPr id="1026" name="Picture 2"/>
          <p:cNvPicPr>
            <a:picLocks noChangeAspect="1" noChangeArrowheads="1"/>
          </p:cNvPicPr>
          <p:nvPr/>
        </p:nvPicPr>
        <p:blipFill>
          <a:blip r:embed="rId2" cstate="print"/>
          <a:srcRect/>
          <a:stretch>
            <a:fillRect/>
          </a:stretch>
        </p:blipFill>
        <p:spPr bwMode="auto">
          <a:xfrm>
            <a:off x="1403648" y="3501008"/>
            <a:ext cx="6448425" cy="20002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printf</a:t>
            </a:r>
            <a:r>
              <a:rPr lang="en-IE" dirty="0" smtClean="0">
                <a:solidFill>
                  <a:schemeClr val="bg1"/>
                </a:solidFill>
              </a:rPr>
              <a:t> with line breaks</a:t>
            </a:r>
            <a:endParaRPr lang="en-US" dirty="0">
              <a:solidFill>
                <a:schemeClr val="bg1"/>
              </a:solidFill>
            </a:endParaRPr>
          </a:p>
        </p:txBody>
      </p:sp>
      <p:sp>
        <p:nvSpPr>
          <p:cNvPr id="3" name="Content Placeholder 2"/>
          <p:cNvSpPr>
            <a:spLocks noGrp="1"/>
          </p:cNvSpPr>
          <p:nvPr>
            <p:ph idx="1"/>
          </p:nvPr>
        </p:nvSpPr>
        <p:spPr>
          <a:xfrm>
            <a:off x="395536" y="3284984"/>
            <a:ext cx="8229600" cy="1972816"/>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lvl="1">
              <a:buNone/>
            </a:pPr>
            <a:r>
              <a:rPr lang="en-IE" sz="2000" dirty="0" err="1" smtClean="0">
                <a:solidFill>
                  <a:schemeClr val="bg1"/>
                </a:solidFill>
              </a:rPr>
              <a:t>printf</a:t>
            </a:r>
            <a:r>
              <a:rPr lang="en-IE" sz="2000" dirty="0" smtClean="0">
                <a:solidFill>
                  <a:schemeClr val="bg1"/>
                </a:solidFill>
              </a:rPr>
              <a:t>("Hello,\n World!");</a:t>
            </a:r>
            <a:endParaRPr lang="en-US" sz="2000" dirty="0" smtClean="0">
              <a:solidFill>
                <a:schemeClr val="bg1"/>
              </a:solidFill>
            </a:endParaRPr>
          </a:p>
          <a:p>
            <a:pPr lvl="1">
              <a:buNone/>
            </a:pPr>
            <a:r>
              <a:rPr lang="en-US" sz="2000" dirty="0" smtClean="0">
                <a:solidFill>
                  <a:schemeClr val="bg1"/>
                </a:solidFill>
              </a:rPr>
              <a:t>return 0; </a:t>
            </a:r>
          </a:p>
          <a:p>
            <a:pPr>
              <a:buNone/>
            </a:pPr>
            <a:r>
              <a:rPr lang="en-US" sz="2000" dirty="0" smtClean="0">
                <a:solidFill>
                  <a:schemeClr val="bg1"/>
                </a:solidFill>
              </a:rPr>
              <a:t>}</a:t>
            </a:r>
          </a:p>
        </p:txBody>
      </p:sp>
      <p:sp>
        <p:nvSpPr>
          <p:cNvPr id="4" name="Content Placeholder 2"/>
          <p:cNvSpPr txBox="1">
            <a:spLocks/>
          </p:cNvSpPr>
          <p:nvPr/>
        </p:nvSpPr>
        <p:spPr>
          <a:xfrm>
            <a:off x="457200" y="1600200"/>
            <a:ext cx="8229600" cy="4781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put “\n” anywhere</a:t>
            </a:r>
            <a:r>
              <a:rPr kumimoji="0" lang="en-IE" sz="3200" b="0" i="0" u="none" strike="noStrike" kern="1200" cap="none" spc="0" normalizeH="0" noProof="0" dirty="0" smtClean="0">
                <a:ln>
                  <a:noFill/>
                </a:ln>
                <a:solidFill>
                  <a:schemeClr val="bg1"/>
                </a:solidFill>
                <a:effectLst/>
                <a:uLnTx/>
                <a:uFillTx/>
                <a:latin typeface="+mn-lt"/>
                <a:ea typeface="+mn-ea"/>
                <a:cs typeface="+mn-cs"/>
              </a:rPr>
              <a:t> in the format string to cause a line break in the console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baseline="0" dirty="0" smtClean="0">
                <a:solidFill>
                  <a:schemeClr val="bg1"/>
                </a:solidFill>
              </a:rPr>
              <a:t>similar</a:t>
            </a:r>
            <a:r>
              <a:rPr lang="en-IE" sz="3200" dirty="0" smtClean="0">
                <a:solidFill>
                  <a:schemeClr val="bg1"/>
                </a:solidFill>
              </a:rPr>
              <a:t> to a carriage return in a text editor</a:t>
            </a:r>
            <a:endParaRPr kumimoji="0" lang="en-IE" sz="3200" b="0" i="0" u="none" strike="noStrike" kern="1200" cap="none" spc="0" normalizeH="0" baseline="0" noProof="0" dirty="0" smtClean="0">
              <a:ln>
                <a:noFill/>
              </a:ln>
              <a:solidFill>
                <a:schemeClr val="bg1"/>
              </a:solidFill>
              <a:effectLst/>
              <a:uLnTx/>
              <a:uFillTx/>
              <a:latin typeface="+mn-lt"/>
              <a:ea typeface="+mn-ea"/>
              <a:cs typeface="+mn-cs"/>
            </a:endParaRPr>
          </a:p>
        </p:txBody>
      </p:sp>
      <p:pic>
        <p:nvPicPr>
          <p:cNvPr id="2051" name="Picture 3"/>
          <p:cNvPicPr>
            <a:picLocks noChangeAspect="1" noChangeArrowheads="1"/>
          </p:cNvPicPr>
          <p:nvPr/>
        </p:nvPicPr>
        <p:blipFill>
          <a:blip r:embed="rId2" cstate="print"/>
          <a:srcRect/>
          <a:stretch>
            <a:fillRect/>
          </a:stretch>
        </p:blipFill>
        <p:spPr bwMode="auto">
          <a:xfrm>
            <a:off x="1043608" y="4869160"/>
            <a:ext cx="6448425" cy="14287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multiple </a:t>
            </a:r>
            <a:r>
              <a:rPr lang="en-IE" dirty="0" err="1" smtClean="0">
                <a:solidFill>
                  <a:schemeClr val="bg1"/>
                </a:solidFill>
              </a:rPr>
              <a:t>printf</a:t>
            </a:r>
            <a:r>
              <a:rPr lang="en-IE" dirty="0" smtClean="0">
                <a:solidFill>
                  <a:schemeClr val="bg1"/>
                </a:solidFill>
              </a:rPr>
              <a:t> calls</a:t>
            </a:r>
            <a:endParaRPr lang="en-US" dirty="0">
              <a:solidFill>
                <a:schemeClr val="bg1"/>
              </a:solidFill>
            </a:endParaRPr>
          </a:p>
        </p:txBody>
      </p:sp>
      <p:sp>
        <p:nvSpPr>
          <p:cNvPr id="3" name="Content Placeholder 2"/>
          <p:cNvSpPr>
            <a:spLocks noGrp="1"/>
          </p:cNvSpPr>
          <p:nvPr>
            <p:ph idx="1"/>
          </p:nvPr>
        </p:nvSpPr>
        <p:spPr>
          <a:xfrm>
            <a:off x="395536" y="2204864"/>
            <a:ext cx="8229600" cy="1972816"/>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lvl="1">
              <a:buNone/>
            </a:pPr>
            <a:r>
              <a:rPr lang="en-IE" sz="2000" dirty="0" err="1" smtClean="0">
                <a:solidFill>
                  <a:schemeClr val="bg1"/>
                </a:solidFill>
              </a:rPr>
              <a:t>printf</a:t>
            </a:r>
            <a:r>
              <a:rPr lang="en-IE" sz="2000" dirty="0" smtClean="0">
                <a:solidFill>
                  <a:schemeClr val="bg1"/>
                </a:solidFill>
              </a:rPr>
              <a:t>("Hello, World!\n\n\n");</a:t>
            </a:r>
          </a:p>
          <a:p>
            <a:pPr lvl="1">
              <a:buNone/>
            </a:pPr>
            <a:r>
              <a:rPr lang="en-IE" sz="2000" dirty="0" err="1" smtClean="0">
                <a:solidFill>
                  <a:schemeClr val="bg1"/>
                </a:solidFill>
              </a:rPr>
              <a:t>printf</a:t>
            </a:r>
            <a:r>
              <a:rPr lang="en-IE" sz="2000" dirty="0" smtClean="0">
                <a:solidFill>
                  <a:schemeClr val="bg1"/>
                </a:solidFill>
              </a:rPr>
              <a:t>("Hello,\n World!");</a:t>
            </a:r>
            <a:endParaRPr lang="en-US" sz="2000" dirty="0" smtClean="0">
              <a:solidFill>
                <a:schemeClr val="bg1"/>
              </a:solidFill>
            </a:endParaRPr>
          </a:p>
          <a:p>
            <a:pPr lvl="1">
              <a:buNone/>
            </a:pPr>
            <a:r>
              <a:rPr lang="en-US" sz="2000" dirty="0" smtClean="0">
                <a:solidFill>
                  <a:schemeClr val="bg1"/>
                </a:solidFill>
              </a:rPr>
              <a:t>return 0; </a:t>
            </a:r>
          </a:p>
          <a:p>
            <a:pPr>
              <a:buNone/>
            </a:pPr>
            <a:r>
              <a:rPr lang="en-US" sz="2000" dirty="0" smtClean="0">
                <a:solidFill>
                  <a:schemeClr val="bg1"/>
                </a:solidFill>
              </a:rPr>
              <a:t>}</a:t>
            </a:r>
          </a:p>
        </p:txBody>
      </p:sp>
      <p:sp>
        <p:nvSpPr>
          <p:cNvPr id="4" name="Content Placeholder 2"/>
          <p:cNvSpPr txBox="1">
            <a:spLocks/>
          </p:cNvSpPr>
          <p:nvPr/>
        </p:nvSpPr>
        <p:spPr>
          <a:xfrm>
            <a:off x="457200" y="1600200"/>
            <a:ext cx="8229600" cy="478112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call functions as many times as you like</a:t>
            </a:r>
          </a:p>
        </p:txBody>
      </p:sp>
      <p:pic>
        <p:nvPicPr>
          <p:cNvPr id="3075" name="Picture 3"/>
          <p:cNvPicPr>
            <a:picLocks noChangeAspect="1" noChangeArrowheads="1"/>
          </p:cNvPicPr>
          <p:nvPr/>
        </p:nvPicPr>
        <p:blipFill>
          <a:blip r:embed="rId2" cstate="print"/>
          <a:srcRect/>
          <a:stretch>
            <a:fillRect/>
          </a:stretch>
        </p:blipFill>
        <p:spPr bwMode="auto">
          <a:xfrm>
            <a:off x="1331640" y="4725144"/>
            <a:ext cx="6448425" cy="15430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printf</a:t>
            </a:r>
            <a:r>
              <a:rPr lang="en-IE" dirty="0" smtClean="0">
                <a:solidFill>
                  <a:schemeClr val="bg1"/>
                </a:solidFill>
              </a:rPr>
              <a:t> with variables</a:t>
            </a:r>
            <a:endParaRPr lang="en-US" dirty="0">
              <a:solidFill>
                <a:schemeClr val="bg1"/>
              </a:solidFill>
            </a:endParaRPr>
          </a:p>
        </p:txBody>
      </p:sp>
      <p:sp>
        <p:nvSpPr>
          <p:cNvPr id="6" name="Content Placeholder 2"/>
          <p:cNvSpPr>
            <a:spLocks noGrp="1"/>
          </p:cNvSpPr>
          <p:nvPr>
            <p:ph idx="1"/>
          </p:nvPr>
        </p:nvSpPr>
        <p:spPr>
          <a:xfrm>
            <a:off x="457200" y="1600200"/>
            <a:ext cx="8229600" cy="4781128"/>
          </a:xfrm>
        </p:spPr>
        <p:txBody>
          <a:bodyPr>
            <a:normAutofit/>
          </a:bodyPr>
          <a:lstStyle/>
          <a:p>
            <a:r>
              <a:rPr lang="en-IE" dirty="0" smtClean="0">
                <a:solidFill>
                  <a:schemeClr val="bg1"/>
                </a:solidFill>
              </a:rPr>
              <a:t>format of values variables are specified using % tokens e.g. %</a:t>
            </a:r>
            <a:r>
              <a:rPr lang="en-IE" dirty="0" err="1" smtClean="0">
                <a:solidFill>
                  <a:schemeClr val="bg1"/>
                </a:solidFill>
              </a:rPr>
              <a:t>i</a:t>
            </a:r>
            <a:r>
              <a:rPr lang="en-IE" dirty="0" smtClean="0">
                <a:solidFill>
                  <a:schemeClr val="bg1"/>
                </a:solidFill>
              </a:rPr>
              <a:t> for integers</a:t>
            </a:r>
          </a:p>
          <a:p>
            <a:r>
              <a:rPr lang="en-IE" dirty="0" smtClean="0">
                <a:solidFill>
                  <a:schemeClr val="bg1"/>
                </a:solidFill>
              </a:rPr>
              <a:t>the % tokens are replaced by the formatted value of the corresponding variable</a:t>
            </a:r>
          </a:p>
          <a:p>
            <a:r>
              <a:rPr lang="en-IE" dirty="0" smtClean="0">
                <a:solidFill>
                  <a:schemeClr val="bg1"/>
                </a:solidFill>
              </a:rPr>
              <a:t>parameters after the format string are values or variables</a:t>
            </a:r>
          </a:p>
          <a:p>
            <a:r>
              <a:rPr lang="en-IE" dirty="0" smtClean="0">
                <a:solidFill>
                  <a:schemeClr val="bg1"/>
                </a:solidFill>
              </a:rPr>
              <a:t>parameters are separated by commas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printf</a:t>
            </a:r>
            <a:r>
              <a:rPr lang="en-IE" dirty="0" smtClean="0">
                <a:solidFill>
                  <a:schemeClr val="bg1"/>
                </a:solidFill>
              </a:rPr>
              <a:t> with variables</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a:buNone/>
            </a:pPr>
            <a:r>
              <a:rPr lang="en-US" sz="2000" dirty="0" smtClean="0">
                <a:solidFill>
                  <a:schemeClr val="bg1"/>
                </a:solidFill>
              </a:rPr>
              <a:t>	  // it’s good practice to declare variables at the beginning of a function</a:t>
            </a:r>
          </a:p>
          <a:p>
            <a:pPr>
              <a:buNone/>
            </a:pP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my_int_a</a:t>
            </a:r>
            <a:r>
              <a:rPr lang="en-IE" sz="2000" dirty="0" smtClean="0">
                <a:solidFill>
                  <a:schemeClr val="bg1"/>
                </a:solidFill>
              </a:rPr>
              <a:t> = 10; // declare and initialize an integer variable</a:t>
            </a:r>
            <a:endParaRPr lang="en-US" sz="2000" dirty="0" smtClean="0">
              <a:solidFill>
                <a:schemeClr val="bg1"/>
              </a:solidFill>
            </a:endParaRPr>
          </a:p>
          <a:p>
            <a:pPr lvl="1">
              <a:buNone/>
            </a:pPr>
            <a:r>
              <a:rPr lang="en-IE" sz="2000" dirty="0" err="1" smtClean="0">
                <a:solidFill>
                  <a:schemeClr val="bg1"/>
                </a:solidFill>
              </a:rPr>
              <a:t>printf</a:t>
            </a:r>
            <a:r>
              <a:rPr lang="en-IE" sz="2000" dirty="0" smtClean="0">
                <a:solidFill>
                  <a:schemeClr val="bg1"/>
                </a:solidFill>
              </a:rPr>
              <a:t>("The value of </a:t>
            </a:r>
            <a:r>
              <a:rPr lang="en-IE" sz="2000" dirty="0" err="1" smtClean="0">
                <a:solidFill>
                  <a:schemeClr val="bg1"/>
                </a:solidFill>
              </a:rPr>
              <a:t>my_int_a</a:t>
            </a:r>
            <a:r>
              <a:rPr lang="en-IE" sz="2000" dirty="0" smtClean="0">
                <a:solidFill>
                  <a:schemeClr val="bg1"/>
                </a:solidFill>
              </a:rPr>
              <a:t> is %d", </a:t>
            </a:r>
            <a:r>
              <a:rPr lang="en-IE" sz="2000" dirty="0" err="1" smtClean="0">
                <a:solidFill>
                  <a:schemeClr val="bg1"/>
                </a:solidFill>
              </a:rPr>
              <a:t>my_int_a</a:t>
            </a:r>
            <a:r>
              <a:rPr lang="en-IE" sz="2000" dirty="0" smtClean="0">
                <a:solidFill>
                  <a:schemeClr val="bg1"/>
                </a:solidFill>
              </a:rPr>
              <a:t>);</a:t>
            </a:r>
            <a:endParaRPr lang="en-US" sz="2000" dirty="0" smtClean="0">
              <a:solidFill>
                <a:schemeClr val="bg1"/>
              </a:solidFill>
            </a:endParaRPr>
          </a:p>
          <a:p>
            <a:pPr lvl="1">
              <a:buNone/>
            </a:pPr>
            <a:r>
              <a:rPr lang="en-US" sz="2000" dirty="0" smtClean="0">
                <a:solidFill>
                  <a:schemeClr val="bg1"/>
                </a:solidFill>
              </a:rPr>
              <a:t>return 0; </a:t>
            </a:r>
          </a:p>
          <a:p>
            <a:pPr>
              <a:buNone/>
            </a:pPr>
            <a:r>
              <a:rPr lang="en-US" sz="2000" dirty="0" smtClean="0">
                <a:solidFill>
                  <a:schemeClr val="bg1"/>
                </a:solidFill>
              </a:rPr>
              <a:t>} </a:t>
            </a:r>
          </a:p>
        </p:txBody>
      </p:sp>
      <p:pic>
        <p:nvPicPr>
          <p:cNvPr id="5122" name="Picture 2"/>
          <p:cNvPicPr>
            <a:picLocks noChangeAspect="1" noChangeArrowheads="1"/>
          </p:cNvPicPr>
          <p:nvPr/>
        </p:nvPicPr>
        <p:blipFill>
          <a:blip r:embed="rId2" cstate="print"/>
          <a:srcRect/>
          <a:stretch>
            <a:fillRect/>
          </a:stretch>
        </p:blipFill>
        <p:spPr bwMode="auto">
          <a:xfrm>
            <a:off x="1403648" y="4437112"/>
            <a:ext cx="6448425" cy="108585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printf</a:t>
            </a:r>
            <a:r>
              <a:rPr lang="en-IE" dirty="0" smtClean="0">
                <a:solidFill>
                  <a:schemeClr val="bg1"/>
                </a:solidFill>
              </a:rPr>
              <a:t> with variables</a:t>
            </a:r>
            <a:endParaRPr lang="en-US" dirty="0">
              <a:solidFill>
                <a:schemeClr val="bg1"/>
              </a:solidFill>
            </a:endParaRPr>
          </a:p>
        </p:txBody>
      </p:sp>
      <p:sp>
        <p:nvSpPr>
          <p:cNvPr id="3" name="Content Placeholder 2"/>
          <p:cNvSpPr>
            <a:spLocks noGrp="1"/>
          </p:cNvSpPr>
          <p:nvPr>
            <p:ph idx="1"/>
          </p:nvPr>
        </p:nvSpPr>
        <p:spPr>
          <a:xfrm>
            <a:off x="467544" y="3429000"/>
            <a:ext cx="8229600" cy="2548880"/>
          </a:xfrm>
        </p:spPr>
        <p:txBody>
          <a:bodyPr>
            <a:normAutofit/>
          </a:bodyPr>
          <a:lstStyle/>
          <a:p>
            <a:pPr lvl="1">
              <a:buNone/>
            </a:pPr>
            <a:r>
              <a:rPr lang="en-IE" sz="2000" dirty="0" err="1" smtClean="0">
                <a:solidFill>
                  <a:schemeClr val="bg1"/>
                </a:solidFill>
              </a:rPr>
              <a:t>printf</a:t>
            </a:r>
            <a:r>
              <a:rPr lang="en-IE" sz="2000" dirty="0" smtClean="0">
                <a:solidFill>
                  <a:schemeClr val="bg1"/>
                </a:solidFill>
              </a:rPr>
              <a:t>("The value of </a:t>
            </a:r>
            <a:r>
              <a:rPr lang="en-IE" sz="2000" dirty="0" err="1" smtClean="0">
                <a:solidFill>
                  <a:schemeClr val="bg1"/>
                </a:solidFill>
              </a:rPr>
              <a:t>my_int_a</a:t>
            </a:r>
            <a:r>
              <a:rPr lang="en-IE" sz="2000" dirty="0" smtClean="0">
                <a:solidFill>
                  <a:schemeClr val="bg1"/>
                </a:solidFill>
              </a:rPr>
              <a:t> is %d", </a:t>
            </a:r>
            <a:r>
              <a:rPr lang="en-IE" sz="2000" dirty="0" err="1" smtClean="0">
                <a:solidFill>
                  <a:schemeClr val="bg1"/>
                </a:solidFill>
              </a:rPr>
              <a:t>my_int_a</a:t>
            </a:r>
            <a:r>
              <a:rPr lang="en-IE" sz="2000" dirty="0" smtClean="0">
                <a:solidFill>
                  <a:schemeClr val="bg1"/>
                </a:solidFill>
              </a:rPr>
              <a:t>);</a:t>
            </a:r>
          </a:p>
          <a:p>
            <a:pPr algn="ctr">
              <a:buNone/>
            </a:pPr>
            <a:endParaRPr lang="en-IE" sz="2000" dirty="0" smtClean="0">
              <a:solidFill>
                <a:schemeClr val="bg1"/>
              </a:solidFill>
            </a:endParaRPr>
          </a:p>
          <a:p>
            <a:pPr algn="ctr">
              <a:buNone/>
            </a:pPr>
            <a:endParaRPr lang="en-IE" sz="2000" dirty="0" smtClean="0">
              <a:solidFill>
                <a:schemeClr val="bg1"/>
              </a:solidFill>
            </a:endParaRPr>
          </a:p>
          <a:p>
            <a:pPr algn="ctr">
              <a:buNone/>
            </a:pPr>
            <a:endParaRPr lang="en-IE" sz="2000" dirty="0" smtClean="0">
              <a:solidFill>
                <a:schemeClr val="bg1"/>
              </a:solidFill>
            </a:endParaRPr>
          </a:p>
          <a:p>
            <a:pPr>
              <a:buNone/>
            </a:pPr>
            <a:r>
              <a:rPr lang="en-IE" sz="2000" dirty="0" smtClean="0">
                <a:solidFill>
                  <a:schemeClr val="bg1"/>
                </a:solidFill>
              </a:rPr>
              <a:t>                       The value of </a:t>
            </a:r>
            <a:r>
              <a:rPr lang="en-IE" sz="2000" dirty="0" err="1" smtClean="0">
                <a:solidFill>
                  <a:schemeClr val="bg1"/>
                </a:solidFill>
              </a:rPr>
              <a:t>my_int_a</a:t>
            </a:r>
            <a:r>
              <a:rPr lang="en-IE" sz="2000" dirty="0" smtClean="0">
                <a:solidFill>
                  <a:schemeClr val="bg1"/>
                </a:solidFill>
              </a:rPr>
              <a:t> is 10</a:t>
            </a:r>
            <a:endParaRPr lang="en-US" sz="2000" dirty="0" smtClean="0">
              <a:solidFill>
                <a:schemeClr val="bg1"/>
              </a:solidFill>
            </a:endParaRPr>
          </a:p>
        </p:txBody>
      </p:sp>
      <p:cxnSp>
        <p:nvCxnSpPr>
          <p:cNvPr id="5" name="Straight Arrow Connector 4"/>
          <p:cNvCxnSpPr/>
          <p:nvPr/>
        </p:nvCxnSpPr>
        <p:spPr>
          <a:xfrm>
            <a:off x="4499992" y="3789040"/>
            <a:ext cx="0" cy="115212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83968" y="2852936"/>
            <a:ext cx="393056" cy="584775"/>
          </a:xfrm>
          <a:prstGeom prst="rect">
            <a:avLst/>
          </a:prstGeom>
          <a:noFill/>
        </p:spPr>
        <p:txBody>
          <a:bodyPr wrap="none" rtlCol="0">
            <a:spAutoFit/>
          </a:bodyPr>
          <a:lstStyle/>
          <a:p>
            <a:r>
              <a:rPr lang="en-IE" sz="3200" dirty="0" smtClean="0">
                <a:solidFill>
                  <a:srgbClr val="FF0000"/>
                </a:solidFill>
              </a:rPr>
              <a:t>1</a:t>
            </a:r>
            <a:endParaRPr lang="en-IE" sz="3200" dirty="0">
              <a:solidFill>
                <a:srgbClr val="FF0000"/>
              </a:solidFill>
            </a:endParaRPr>
          </a:p>
        </p:txBody>
      </p:sp>
      <p:sp>
        <p:nvSpPr>
          <p:cNvPr id="9" name="TextBox 8"/>
          <p:cNvSpPr txBox="1"/>
          <p:nvPr/>
        </p:nvSpPr>
        <p:spPr>
          <a:xfrm>
            <a:off x="5220072" y="2852936"/>
            <a:ext cx="393056" cy="584775"/>
          </a:xfrm>
          <a:prstGeom prst="rect">
            <a:avLst/>
          </a:prstGeom>
          <a:noFill/>
        </p:spPr>
        <p:txBody>
          <a:bodyPr wrap="none" rtlCol="0">
            <a:spAutoFit/>
          </a:bodyPr>
          <a:lstStyle/>
          <a:p>
            <a:r>
              <a:rPr lang="en-IE" sz="3200" dirty="0" smtClean="0">
                <a:solidFill>
                  <a:srgbClr val="FFFF00"/>
                </a:solidFill>
              </a:rPr>
              <a:t>1</a:t>
            </a:r>
            <a:endParaRPr lang="en-IE" sz="3200" dirty="0">
              <a:solidFill>
                <a:srgbClr val="FFFF00"/>
              </a:solidFill>
            </a:endParaRPr>
          </a:p>
        </p:txBody>
      </p:sp>
      <p:sp>
        <p:nvSpPr>
          <p:cNvPr id="12" name="TextBox 11"/>
          <p:cNvSpPr txBox="1"/>
          <p:nvPr/>
        </p:nvSpPr>
        <p:spPr>
          <a:xfrm>
            <a:off x="3923928" y="2276872"/>
            <a:ext cx="1127616" cy="584775"/>
          </a:xfrm>
          <a:prstGeom prst="rect">
            <a:avLst/>
          </a:prstGeom>
          <a:noFill/>
        </p:spPr>
        <p:txBody>
          <a:bodyPr wrap="none" rtlCol="0">
            <a:spAutoFit/>
          </a:bodyPr>
          <a:lstStyle/>
          <a:p>
            <a:r>
              <a:rPr lang="en-IE" sz="3200" dirty="0" smtClean="0">
                <a:solidFill>
                  <a:srgbClr val="FF0000"/>
                </a:solidFill>
              </a:rPr>
              <a:t>token</a:t>
            </a:r>
            <a:endParaRPr lang="en-IE" sz="3200" dirty="0">
              <a:solidFill>
                <a:srgbClr val="FF0000"/>
              </a:solidFill>
            </a:endParaRPr>
          </a:p>
        </p:txBody>
      </p:sp>
      <p:sp>
        <p:nvSpPr>
          <p:cNvPr id="13" name="TextBox 12"/>
          <p:cNvSpPr txBox="1"/>
          <p:nvPr/>
        </p:nvSpPr>
        <p:spPr>
          <a:xfrm>
            <a:off x="5148064" y="2276872"/>
            <a:ext cx="1510735" cy="584775"/>
          </a:xfrm>
          <a:prstGeom prst="rect">
            <a:avLst/>
          </a:prstGeom>
          <a:noFill/>
        </p:spPr>
        <p:txBody>
          <a:bodyPr wrap="none" rtlCol="0">
            <a:spAutoFit/>
          </a:bodyPr>
          <a:lstStyle/>
          <a:p>
            <a:r>
              <a:rPr lang="en-IE" sz="3200" dirty="0" smtClean="0">
                <a:solidFill>
                  <a:srgbClr val="FFFF00"/>
                </a:solidFill>
              </a:rPr>
              <a:t>variable</a:t>
            </a:r>
            <a:endParaRPr lang="en-IE" sz="3200" dirty="0">
              <a:solidFill>
                <a:srgbClr val="FFFF00"/>
              </a:solidFill>
            </a:endParaRPr>
          </a:p>
        </p:txBody>
      </p:sp>
      <p:sp>
        <p:nvSpPr>
          <p:cNvPr id="14" name="TextBox 13"/>
          <p:cNvSpPr txBox="1"/>
          <p:nvPr/>
        </p:nvSpPr>
        <p:spPr>
          <a:xfrm>
            <a:off x="4716016" y="4077072"/>
            <a:ext cx="2183418" cy="584775"/>
          </a:xfrm>
          <a:prstGeom prst="rect">
            <a:avLst/>
          </a:prstGeom>
          <a:noFill/>
        </p:spPr>
        <p:txBody>
          <a:bodyPr wrap="none" rtlCol="0">
            <a:spAutoFit/>
          </a:bodyPr>
          <a:lstStyle/>
          <a:p>
            <a:r>
              <a:rPr lang="en-IE" sz="3200" dirty="0" smtClean="0">
                <a:solidFill>
                  <a:srgbClr val="92D050"/>
                </a:solidFill>
              </a:rPr>
              <a:t>substitution</a:t>
            </a:r>
            <a:endParaRPr lang="en-IE" sz="3200" dirty="0">
              <a:solidFill>
                <a:srgbClr val="92D05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printf</a:t>
            </a:r>
            <a:r>
              <a:rPr lang="en-IE" dirty="0" smtClean="0">
                <a:solidFill>
                  <a:schemeClr val="bg1"/>
                </a:solidFill>
              </a:rPr>
              <a:t> with variables</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000" dirty="0" err="1" smtClean="0">
                <a:solidFill>
                  <a:schemeClr val="bg1"/>
                </a:solidFill>
              </a:rPr>
              <a:t>int</a:t>
            </a:r>
            <a:r>
              <a:rPr lang="en-US" sz="2000" dirty="0" smtClean="0">
                <a:solidFill>
                  <a:schemeClr val="bg1"/>
                </a:solidFill>
              </a:rPr>
              <a:t> main() {</a:t>
            </a:r>
          </a:p>
          <a:p>
            <a:pPr>
              <a:buNone/>
            </a:pP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my_int_a</a:t>
            </a:r>
            <a:r>
              <a:rPr lang="en-IE" sz="2000" dirty="0" smtClean="0">
                <a:solidFill>
                  <a:schemeClr val="bg1"/>
                </a:solidFill>
              </a:rPr>
              <a:t> = 10; // declare and initialize an integer variable</a:t>
            </a:r>
            <a:endParaRPr lang="en-US" sz="2000" dirty="0" smtClean="0">
              <a:solidFill>
                <a:schemeClr val="bg1"/>
              </a:solidFill>
            </a:endParaRPr>
          </a:p>
          <a:p>
            <a:pPr>
              <a:buNone/>
            </a:pPr>
            <a:r>
              <a:rPr lang="en-IE" sz="2000" dirty="0" smtClean="0">
                <a:solidFill>
                  <a:schemeClr val="bg1"/>
                </a:solidFill>
              </a:rPr>
              <a:t>	  </a:t>
            </a: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my_int_b</a:t>
            </a:r>
            <a:r>
              <a:rPr lang="en-IE" sz="2000" dirty="0" smtClean="0">
                <a:solidFill>
                  <a:schemeClr val="bg1"/>
                </a:solidFill>
              </a:rPr>
              <a:t> = 4; // declare and initialize an integer variable</a:t>
            </a:r>
            <a:endParaRPr lang="en-US" sz="2000" dirty="0" smtClean="0">
              <a:solidFill>
                <a:schemeClr val="bg1"/>
              </a:solidFill>
            </a:endParaRPr>
          </a:p>
          <a:p>
            <a:pPr lvl="1">
              <a:buNone/>
            </a:pPr>
            <a:r>
              <a:rPr lang="en-IE" sz="2000" dirty="0" err="1" smtClean="0">
                <a:solidFill>
                  <a:schemeClr val="bg1"/>
                </a:solidFill>
              </a:rPr>
              <a:t>int</a:t>
            </a:r>
            <a:r>
              <a:rPr lang="en-IE" sz="2000" dirty="0" smtClean="0">
                <a:solidFill>
                  <a:schemeClr val="bg1"/>
                </a:solidFill>
              </a:rPr>
              <a:t> </a:t>
            </a:r>
            <a:r>
              <a:rPr lang="en-IE" sz="2000" dirty="0" err="1" smtClean="0">
                <a:solidFill>
                  <a:schemeClr val="bg1"/>
                </a:solidFill>
              </a:rPr>
              <a:t>my_int_c</a:t>
            </a:r>
            <a:r>
              <a:rPr lang="en-IE" sz="2000" dirty="0" smtClean="0">
                <a:solidFill>
                  <a:schemeClr val="bg1"/>
                </a:solidFill>
              </a:rPr>
              <a:t> = 23; // declare and initialize an integer variable</a:t>
            </a:r>
            <a:endParaRPr lang="en-US" sz="2000" dirty="0" smtClean="0">
              <a:solidFill>
                <a:schemeClr val="bg1"/>
              </a:solidFill>
            </a:endParaRPr>
          </a:p>
          <a:p>
            <a:pPr lvl="1">
              <a:buNone/>
            </a:pPr>
            <a:r>
              <a:rPr lang="en-IE" sz="2000" dirty="0" err="1" smtClean="0">
                <a:solidFill>
                  <a:schemeClr val="bg1"/>
                </a:solidFill>
              </a:rPr>
              <a:t>printf</a:t>
            </a:r>
            <a:r>
              <a:rPr lang="en-IE" sz="2000" dirty="0" smtClean="0">
                <a:solidFill>
                  <a:schemeClr val="bg1"/>
                </a:solidFill>
              </a:rPr>
              <a:t>("first:  %d, second: %d, third: %d", </a:t>
            </a:r>
            <a:r>
              <a:rPr lang="en-IE" sz="2000" dirty="0" err="1" smtClean="0">
                <a:solidFill>
                  <a:schemeClr val="bg1"/>
                </a:solidFill>
              </a:rPr>
              <a:t>my_int_a</a:t>
            </a:r>
            <a:r>
              <a:rPr lang="en-IE" sz="2000" dirty="0" smtClean="0">
                <a:solidFill>
                  <a:schemeClr val="bg1"/>
                </a:solidFill>
              </a:rPr>
              <a:t>, </a:t>
            </a:r>
            <a:r>
              <a:rPr lang="en-IE" sz="2000" dirty="0" err="1" smtClean="0">
                <a:solidFill>
                  <a:schemeClr val="bg1"/>
                </a:solidFill>
              </a:rPr>
              <a:t>my_int_b</a:t>
            </a:r>
            <a:r>
              <a:rPr lang="en-IE" sz="2000" dirty="0" smtClean="0">
                <a:solidFill>
                  <a:schemeClr val="bg1"/>
                </a:solidFill>
              </a:rPr>
              <a:t>, </a:t>
            </a:r>
            <a:r>
              <a:rPr lang="en-IE" sz="2000" dirty="0" err="1" smtClean="0">
                <a:solidFill>
                  <a:schemeClr val="bg1"/>
                </a:solidFill>
              </a:rPr>
              <a:t>my_int_c</a:t>
            </a:r>
            <a:r>
              <a:rPr lang="en-IE" sz="2000" dirty="0" smtClean="0">
                <a:solidFill>
                  <a:schemeClr val="bg1"/>
                </a:solidFill>
              </a:rPr>
              <a:t>);</a:t>
            </a:r>
            <a:endParaRPr lang="en-US" sz="2000" dirty="0" smtClean="0">
              <a:solidFill>
                <a:schemeClr val="bg1"/>
              </a:solidFill>
            </a:endParaRPr>
          </a:p>
          <a:p>
            <a:pPr lvl="1">
              <a:buNone/>
            </a:pPr>
            <a:r>
              <a:rPr lang="en-US" sz="2000" dirty="0" smtClean="0">
                <a:solidFill>
                  <a:schemeClr val="bg1"/>
                </a:solidFill>
              </a:rPr>
              <a:t>return 0; </a:t>
            </a:r>
          </a:p>
          <a:p>
            <a:pPr>
              <a:buNone/>
            </a:pPr>
            <a:r>
              <a:rPr lang="en-US" sz="2000" dirty="0" smtClean="0">
                <a:solidFill>
                  <a:schemeClr val="bg1"/>
                </a:solidFill>
              </a:rPr>
              <a:t>}</a:t>
            </a:r>
          </a:p>
        </p:txBody>
      </p:sp>
      <p:pic>
        <p:nvPicPr>
          <p:cNvPr id="6146" name="Picture 2"/>
          <p:cNvPicPr>
            <a:picLocks noChangeAspect="1" noChangeArrowheads="1"/>
          </p:cNvPicPr>
          <p:nvPr/>
        </p:nvPicPr>
        <p:blipFill>
          <a:blip r:embed="rId2" cstate="print"/>
          <a:srcRect/>
          <a:stretch>
            <a:fillRect/>
          </a:stretch>
        </p:blipFill>
        <p:spPr bwMode="auto">
          <a:xfrm>
            <a:off x="1115616" y="4581128"/>
            <a:ext cx="6448425" cy="15430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printf</a:t>
            </a:r>
            <a:r>
              <a:rPr lang="en-IE" dirty="0" smtClean="0">
                <a:solidFill>
                  <a:schemeClr val="bg1"/>
                </a:solidFill>
              </a:rPr>
              <a:t> with variables</a:t>
            </a:r>
            <a:endParaRPr lang="en-US" dirty="0">
              <a:solidFill>
                <a:schemeClr val="bg1"/>
              </a:solidFill>
            </a:endParaRPr>
          </a:p>
        </p:txBody>
      </p:sp>
      <p:sp>
        <p:nvSpPr>
          <p:cNvPr id="3" name="Content Placeholder 2"/>
          <p:cNvSpPr>
            <a:spLocks noGrp="1"/>
          </p:cNvSpPr>
          <p:nvPr>
            <p:ph idx="1"/>
          </p:nvPr>
        </p:nvSpPr>
        <p:spPr>
          <a:xfrm>
            <a:off x="467544" y="3429000"/>
            <a:ext cx="8229600" cy="2548880"/>
          </a:xfrm>
        </p:spPr>
        <p:txBody>
          <a:bodyPr>
            <a:normAutofit/>
          </a:bodyPr>
          <a:lstStyle/>
          <a:p>
            <a:pPr lvl="1">
              <a:buNone/>
            </a:pPr>
            <a:r>
              <a:rPr lang="en-IE" sz="2000" dirty="0" err="1" smtClean="0">
                <a:solidFill>
                  <a:schemeClr val="bg1"/>
                </a:solidFill>
              </a:rPr>
              <a:t>printf</a:t>
            </a:r>
            <a:r>
              <a:rPr lang="en-IE" sz="2000" dirty="0" smtClean="0">
                <a:solidFill>
                  <a:schemeClr val="bg1"/>
                </a:solidFill>
              </a:rPr>
              <a:t>("first:  %d, second: %d, third: %d", </a:t>
            </a:r>
            <a:r>
              <a:rPr lang="en-IE" sz="2000" dirty="0" err="1" smtClean="0">
                <a:solidFill>
                  <a:schemeClr val="bg1"/>
                </a:solidFill>
              </a:rPr>
              <a:t>my_int_a</a:t>
            </a:r>
            <a:r>
              <a:rPr lang="en-IE" sz="2000" dirty="0" smtClean="0">
                <a:solidFill>
                  <a:schemeClr val="bg1"/>
                </a:solidFill>
              </a:rPr>
              <a:t>, </a:t>
            </a:r>
            <a:r>
              <a:rPr lang="en-IE" sz="2000" dirty="0" err="1" smtClean="0">
                <a:solidFill>
                  <a:schemeClr val="bg1"/>
                </a:solidFill>
              </a:rPr>
              <a:t>my_int_b</a:t>
            </a:r>
            <a:r>
              <a:rPr lang="en-IE" sz="2000" dirty="0" smtClean="0">
                <a:solidFill>
                  <a:schemeClr val="bg1"/>
                </a:solidFill>
              </a:rPr>
              <a:t>, </a:t>
            </a:r>
            <a:r>
              <a:rPr lang="en-IE" sz="2000" dirty="0" err="1" smtClean="0">
                <a:solidFill>
                  <a:schemeClr val="bg1"/>
                </a:solidFill>
              </a:rPr>
              <a:t>my_int_c</a:t>
            </a:r>
            <a:r>
              <a:rPr lang="en-IE" sz="2000" dirty="0" smtClean="0">
                <a:solidFill>
                  <a:schemeClr val="bg1"/>
                </a:solidFill>
              </a:rPr>
              <a:t>);</a:t>
            </a:r>
          </a:p>
          <a:p>
            <a:pPr algn="ctr">
              <a:buNone/>
            </a:pPr>
            <a:endParaRPr lang="en-IE" sz="2000" dirty="0" smtClean="0">
              <a:solidFill>
                <a:schemeClr val="bg1"/>
              </a:solidFill>
            </a:endParaRPr>
          </a:p>
          <a:p>
            <a:pPr algn="ctr">
              <a:buNone/>
            </a:pPr>
            <a:endParaRPr lang="en-IE" sz="2000" dirty="0" smtClean="0">
              <a:solidFill>
                <a:schemeClr val="bg1"/>
              </a:solidFill>
            </a:endParaRPr>
          </a:p>
          <a:p>
            <a:pPr algn="ctr">
              <a:buNone/>
            </a:pPr>
            <a:endParaRPr lang="en-IE" sz="2000" dirty="0" smtClean="0">
              <a:solidFill>
                <a:schemeClr val="bg1"/>
              </a:solidFill>
            </a:endParaRPr>
          </a:p>
          <a:p>
            <a:pPr algn="ctr">
              <a:buNone/>
            </a:pPr>
            <a:r>
              <a:rPr lang="en-IE" sz="2000" dirty="0" smtClean="0">
                <a:solidFill>
                  <a:schemeClr val="bg1"/>
                </a:solidFill>
              </a:rPr>
              <a:t>first:  10, second: 4, third: 23</a:t>
            </a:r>
            <a:endParaRPr lang="en-US" sz="2000" dirty="0" smtClean="0">
              <a:solidFill>
                <a:schemeClr val="bg1"/>
              </a:solidFill>
            </a:endParaRPr>
          </a:p>
        </p:txBody>
      </p:sp>
      <p:cxnSp>
        <p:nvCxnSpPr>
          <p:cNvPr id="5" name="Straight Arrow Connector 4"/>
          <p:cNvCxnSpPr/>
          <p:nvPr/>
        </p:nvCxnSpPr>
        <p:spPr>
          <a:xfrm>
            <a:off x="4499992" y="3789040"/>
            <a:ext cx="0" cy="1152128"/>
          </a:xfrm>
          <a:prstGeom prst="straightConnector1">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39752" y="2996952"/>
            <a:ext cx="393056" cy="584775"/>
          </a:xfrm>
          <a:prstGeom prst="rect">
            <a:avLst/>
          </a:prstGeom>
          <a:noFill/>
        </p:spPr>
        <p:txBody>
          <a:bodyPr wrap="none" rtlCol="0">
            <a:spAutoFit/>
          </a:bodyPr>
          <a:lstStyle/>
          <a:p>
            <a:r>
              <a:rPr lang="en-IE" sz="3200" dirty="0" smtClean="0">
                <a:solidFill>
                  <a:srgbClr val="FF0000"/>
                </a:solidFill>
              </a:rPr>
              <a:t>1</a:t>
            </a:r>
            <a:endParaRPr lang="en-IE" sz="3200" dirty="0">
              <a:solidFill>
                <a:srgbClr val="FF0000"/>
              </a:solidFill>
            </a:endParaRPr>
          </a:p>
        </p:txBody>
      </p:sp>
      <p:sp>
        <p:nvSpPr>
          <p:cNvPr id="7" name="TextBox 6"/>
          <p:cNvSpPr txBox="1"/>
          <p:nvPr/>
        </p:nvSpPr>
        <p:spPr>
          <a:xfrm>
            <a:off x="3635896" y="2996952"/>
            <a:ext cx="393056" cy="584775"/>
          </a:xfrm>
          <a:prstGeom prst="rect">
            <a:avLst/>
          </a:prstGeom>
          <a:noFill/>
        </p:spPr>
        <p:txBody>
          <a:bodyPr wrap="none" rtlCol="0">
            <a:spAutoFit/>
          </a:bodyPr>
          <a:lstStyle/>
          <a:p>
            <a:r>
              <a:rPr lang="en-IE" sz="3200" dirty="0" smtClean="0">
                <a:solidFill>
                  <a:srgbClr val="FF0000"/>
                </a:solidFill>
              </a:rPr>
              <a:t>2</a:t>
            </a:r>
            <a:endParaRPr lang="en-IE" sz="3200" dirty="0">
              <a:solidFill>
                <a:srgbClr val="FF0000"/>
              </a:solidFill>
            </a:endParaRPr>
          </a:p>
        </p:txBody>
      </p:sp>
      <p:sp>
        <p:nvSpPr>
          <p:cNvPr id="8" name="TextBox 7"/>
          <p:cNvSpPr txBox="1"/>
          <p:nvPr/>
        </p:nvSpPr>
        <p:spPr>
          <a:xfrm>
            <a:off x="4716016" y="2996952"/>
            <a:ext cx="393056" cy="584775"/>
          </a:xfrm>
          <a:prstGeom prst="rect">
            <a:avLst/>
          </a:prstGeom>
          <a:noFill/>
        </p:spPr>
        <p:txBody>
          <a:bodyPr wrap="none" rtlCol="0">
            <a:spAutoFit/>
          </a:bodyPr>
          <a:lstStyle/>
          <a:p>
            <a:r>
              <a:rPr lang="en-IE" sz="3200" dirty="0" smtClean="0">
                <a:solidFill>
                  <a:srgbClr val="FF0000"/>
                </a:solidFill>
              </a:rPr>
              <a:t>3</a:t>
            </a:r>
            <a:endParaRPr lang="en-IE" sz="3200" dirty="0">
              <a:solidFill>
                <a:srgbClr val="FF0000"/>
              </a:solidFill>
            </a:endParaRPr>
          </a:p>
        </p:txBody>
      </p:sp>
      <p:sp>
        <p:nvSpPr>
          <p:cNvPr id="9" name="TextBox 8"/>
          <p:cNvSpPr txBox="1"/>
          <p:nvPr/>
        </p:nvSpPr>
        <p:spPr>
          <a:xfrm>
            <a:off x="5508104" y="2996952"/>
            <a:ext cx="393056" cy="584775"/>
          </a:xfrm>
          <a:prstGeom prst="rect">
            <a:avLst/>
          </a:prstGeom>
          <a:noFill/>
        </p:spPr>
        <p:txBody>
          <a:bodyPr wrap="none" rtlCol="0">
            <a:spAutoFit/>
          </a:bodyPr>
          <a:lstStyle/>
          <a:p>
            <a:r>
              <a:rPr lang="en-IE" sz="3200" dirty="0" smtClean="0">
                <a:solidFill>
                  <a:srgbClr val="FFFF00"/>
                </a:solidFill>
              </a:rPr>
              <a:t>1</a:t>
            </a:r>
            <a:endParaRPr lang="en-IE" sz="3200" dirty="0">
              <a:solidFill>
                <a:srgbClr val="FFFF00"/>
              </a:solidFill>
            </a:endParaRPr>
          </a:p>
        </p:txBody>
      </p:sp>
      <p:sp>
        <p:nvSpPr>
          <p:cNvPr id="10" name="TextBox 9"/>
          <p:cNvSpPr txBox="1"/>
          <p:nvPr/>
        </p:nvSpPr>
        <p:spPr>
          <a:xfrm>
            <a:off x="6588224" y="2996952"/>
            <a:ext cx="393056" cy="584775"/>
          </a:xfrm>
          <a:prstGeom prst="rect">
            <a:avLst/>
          </a:prstGeom>
          <a:noFill/>
        </p:spPr>
        <p:txBody>
          <a:bodyPr wrap="none" rtlCol="0">
            <a:spAutoFit/>
          </a:bodyPr>
          <a:lstStyle/>
          <a:p>
            <a:r>
              <a:rPr lang="en-IE" sz="3200" dirty="0" smtClean="0">
                <a:solidFill>
                  <a:srgbClr val="FFFF00"/>
                </a:solidFill>
              </a:rPr>
              <a:t>2</a:t>
            </a:r>
            <a:endParaRPr lang="en-IE" sz="3200" dirty="0">
              <a:solidFill>
                <a:srgbClr val="FFFF00"/>
              </a:solidFill>
            </a:endParaRPr>
          </a:p>
        </p:txBody>
      </p:sp>
      <p:sp>
        <p:nvSpPr>
          <p:cNvPr id="11" name="TextBox 10"/>
          <p:cNvSpPr txBox="1"/>
          <p:nvPr/>
        </p:nvSpPr>
        <p:spPr>
          <a:xfrm>
            <a:off x="7668344" y="2996952"/>
            <a:ext cx="393056" cy="584775"/>
          </a:xfrm>
          <a:prstGeom prst="rect">
            <a:avLst/>
          </a:prstGeom>
          <a:noFill/>
        </p:spPr>
        <p:txBody>
          <a:bodyPr wrap="none" rtlCol="0">
            <a:spAutoFit/>
          </a:bodyPr>
          <a:lstStyle/>
          <a:p>
            <a:r>
              <a:rPr lang="en-IE" sz="3200" dirty="0" smtClean="0">
                <a:solidFill>
                  <a:srgbClr val="FFFF00"/>
                </a:solidFill>
              </a:rPr>
              <a:t>3</a:t>
            </a:r>
            <a:endParaRPr lang="en-IE" sz="3200" dirty="0">
              <a:solidFill>
                <a:srgbClr val="FFFF00"/>
              </a:solidFill>
            </a:endParaRPr>
          </a:p>
        </p:txBody>
      </p:sp>
      <p:sp>
        <p:nvSpPr>
          <p:cNvPr id="12" name="TextBox 11"/>
          <p:cNvSpPr txBox="1"/>
          <p:nvPr/>
        </p:nvSpPr>
        <p:spPr>
          <a:xfrm>
            <a:off x="3131840" y="2276872"/>
            <a:ext cx="1287917" cy="584775"/>
          </a:xfrm>
          <a:prstGeom prst="rect">
            <a:avLst/>
          </a:prstGeom>
          <a:noFill/>
        </p:spPr>
        <p:txBody>
          <a:bodyPr wrap="none" rtlCol="0">
            <a:spAutoFit/>
          </a:bodyPr>
          <a:lstStyle/>
          <a:p>
            <a:r>
              <a:rPr lang="en-IE" sz="3200" dirty="0" smtClean="0">
                <a:solidFill>
                  <a:srgbClr val="FF0000"/>
                </a:solidFill>
              </a:rPr>
              <a:t>tokens</a:t>
            </a:r>
            <a:endParaRPr lang="en-IE" sz="3200" dirty="0">
              <a:solidFill>
                <a:srgbClr val="FF0000"/>
              </a:solidFill>
            </a:endParaRPr>
          </a:p>
        </p:txBody>
      </p:sp>
      <p:sp>
        <p:nvSpPr>
          <p:cNvPr id="13" name="TextBox 12"/>
          <p:cNvSpPr txBox="1"/>
          <p:nvPr/>
        </p:nvSpPr>
        <p:spPr>
          <a:xfrm>
            <a:off x="6084168" y="2276872"/>
            <a:ext cx="1671035" cy="584775"/>
          </a:xfrm>
          <a:prstGeom prst="rect">
            <a:avLst/>
          </a:prstGeom>
          <a:noFill/>
        </p:spPr>
        <p:txBody>
          <a:bodyPr wrap="none" rtlCol="0">
            <a:spAutoFit/>
          </a:bodyPr>
          <a:lstStyle/>
          <a:p>
            <a:r>
              <a:rPr lang="en-IE" sz="3200" dirty="0" smtClean="0">
                <a:solidFill>
                  <a:srgbClr val="FFFF00"/>
                </a:solidFill>
              </a:rPr>
              <a:t>variables</a:t>
            </a:r>
            <a:endParaRPr lang="en-IE" sz="3200" dirty="0">
              <a:solidFill>
                <a:srgbClr val="FFFF00"/>
              </a:solidFill>
            </a:endParaRPr>
          </a:p>
        </p:txBody>
      </p:sp>
      <p:sp>
        <p:nvSpPr>
          <p:cNvPr id="14" name="TextBox 13"/>
          <p:cNvSpPr txBox="1"/>
          <p:nvPr/>
        </p:nvSpPr>
        <p:spPr>
          <a:xfrm>
            <a:off x="4716016" y="4077072"/>
            <a:ext cx="2183418" cy="584775"/>
          </a:xfrm>
          <a:prstGeom prst="rect">
            <a:avLst/>
          </a:prstGeom>
          <a:noFill/>
        </p:spPr>
        <p:txBody>
          <a:bodyPr wrap="none" rtlCol="0">
            <a:spAutoFit/>
          </a:bodyPr>
          <a:lstStyle/>
          <a:p>
            <a:r>
              <a:rPr lang="en-IE" sz="3200" dirty="0" smtClean="0">
                <a:solidFill>
                  <a:srgbClr val="92D050"/>
                </a:solidFill>
              </a:rPr>
              <a:t>substitution</a:t>
            </a:r>
            <a:endParaRPr lang="en-IE" sz="3200" dirty="0">
              <a:solidFill>
                <a:srgbClr val="92D05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addition operator</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800" dirty="0" smtClean="0">
                <a:solidFill>
                  <a:schemeClr val="bg1"/>
                </a:solidFill>
              </a:rPr>
              <a:t>#include &lt;</a:t>
            </a:r>
            <a:r>
              <a:rPr lang="en-US" sz="2800" dirty="0" err="1" smtClean="0">
                <a:solidFill>
                  <a:schemeClr val="bg1"/>
                </a:solidFill>
              </a:rPr>
              <a:t>stdio.h</a:t>
            </a:r>
            <a:r>
              <a:rPr lang="en-US" sz="2800" dirty="0" smtClean="0">
                <a:solidFill>
                  <a:schemeClr val="bg1"/>
                </a:solidFill>
              </a:rPr>
              <a:t>&gt;</a:t>
            </a:r>
          </a:p>
          <a:p>
            <a:pPr>
              <a:buNone/>
            </a:pPr>
            <a:r>
              <a:rPr lang="en-US" sz="2800" dirty="0" err="1" smtClean="0">
                <a:solidFill>
                  <a:schemeClr val="bg1"/>
                </a:solidFill>
              </a:rPr>
              <a:t>int</a:t>
            </a:r>
            <a:r>
              <a:rPr lang="en-US" sz="2800" dirty="0" smtClean="0">
                <a:solidFill>
                  <a:schemeClr val="bg1"/>
                </a:solidFill>
              </a:rPr>
              <a:t> main() {</a:t>
            </a:r>
          </a:p>
          <a:p>
            <a:pPr>
              <a:buNone/>
            </a:pPr>
            <a:r>
              <a:rPr lang="en-US" sz="2800" dirty="0" smtClean="0">
                <a:solidFill>
                  <a:schemeClr val="bg1"/>
                </a:solidFill>
              </a:rPr>
              <a:t>	  // notice that variables are declared at the start</a:t>
            </a:r>
          </a:p>
          <a:p>
            <a:pPr>
              <a:buNone/>
            </a:pPr>
            <a:r>
              <a:rPr lang="en-IE" sz="2800" dirty="0" smtClean="0">
                <a:solidFill>
                  <a:schemeClr val="bg1"/>
                </a:solidFill>
              </a:rPr>
              <a:t>	  </a:t>
            </a:r>
            <a:r>
              <a:rPr lang="en-IE" sz="2800" dirty="0" err="1" smtClean="0">
                <a:solidFill>
                  <a:schemeClr val="bg1"/>
                </a:solidFill>
              </a:rPr>
              <a:t>int</a:t>
            </a:r>
            <a:r>
              <a:rPr lang="en-IE" sz="2800" dirty="0" smtClean="0">
                <a:solidFill>
                  <a:schemeClr val="bg1"/>
                </a:solidFill>
              </a:rPr>
              <a:t> a = 2; // create an integer variable</a:t>
            </a:r>
            <a:endParaRPr lang="en-US" sz="2800" dirty="0" smtClean="0">
              <a:solidFill>
                <a:schemeClr val="bg1"/>
              </a:solidFill>
            </a:endParaRPr>
          </a:p>
          <a:p>
            <a:pPr lvl="1">
              <a:buNone/>
            </a:pPr>
            <a:r>
              <a:rPr lang="en-IE" dirty="0" err="1" smtClean="0">
                <a:solidFill>
                  <a:schemeClr val="bg1"/>
                </a:solidFill>
              </a:rPr>
              <a:t>int</a:t>
            </a:r>
            <a:r>
              <a:rPr lang="en-IE" dirty="0" smtClean="0">
                <a:solidFill>
                  <a:schemeClr val="bg1"/>
                </a:solidFill>
              </a:rPr>
              <a:t> b = 3; // create an integer variable</a:t>
            </a:r>
            <a:endParaRPr lang="en-US" dirty="0" smtClean="0">
              <a:solidFill>
                <a:schemeClr val="bg1"/>
              </a:solidFill>
            </a:endParaRPr>
          </a:p>
          <a:p>
            <a:pPr lvl="1">
              <a:buNone/>
            </a:pPr>
            <a:r>
              <a:rPr lang="en-IE" dirty="0" err="1" smtClean="0">
                <a:solidFill>
                  <a:schemeClr val="bg1"/>
                </a:solidFill>
              </a:rPr>
              <a:t>int</a:t>
            </a:r>
            <a:r>
              <a:rPr lang="en-IE" dirty="0" smtClean="0">
                <a:solidFill>
                  <a:schemeClr val="bg1"/>
                </a:solidFill>
              </a:rPr>
              <a:t> </a:t>
            </a:r>
            <a:r>
              <a:rPr lang="en-IE" dirty="0" err="1" smtClean="0">
                <a:solidFill>
                  <a:schemeClr val="bg1"/>
                </a:solidFill>
              </a:rPr>
              <a:t>my_sum</a:t>
            </a:r>
            <a:r>
              <a:rPr lang="en-IE" dirty="0" smtClean="0">
                <a:solidFill>
                  <a:schemeClr val="bg1"/>
                </a:solidFill>
              </a:rPr>
              <a:t> = a + b; // add two integers</a:t>
            </a:r>
            <a:endParaRPr lang="en-US" dirty="0" smtClean="0">
              <a:solidFill>
                <a:schemeClr val="bg1"/>
              </a:solidFill>
            </a:endParaRPr>
          </a:p>
          <a:p>
            <a:pPr lvl="1">
              <a:buNone/>
            </a:pPr>
            <a:r>
              <a:rPr lang="en-IE" dirty="0" err="1" smtClean="0">
                <a:solidFill>
                  <a:schemeClr val="bg1"/>
                </a:solidFill>
              </a:rPr>
              <a:t>printf</a:t>
            </a:r>
            <a:r>
              <a:rPr lang="en-IE" dirty="0" smtClean="0">
                <a:solidFill>
                  <a:schemeClr val="bg1"/>
                </a:solidFill>
              </a:rPr>
              <a:t>("The sum of a and b is %d", </a:t>
            </a:r>
            <a:r>
              <a:rPr lang="en-IE" dirty="0" err="1" smtClean="0">
                <a:solidFill>
                  <a:schemeClr val="bg1"/>
                </a:solidFill>
              </a:rPr>
              <a:t>my_sum</a:t>
            </a:r>
            <a:r>
              <a:rPr lang="en-IE" dirty="0" smtClean="0">
                <a:solidFill>
                  <a:schemeClr val="bg1"/>
                </a:solidFill>
              </a:rPr>
              <a:t>);</a:t>
            </a:r>
            <a:endParaRPr lang="en-US" dirty="0" smtClean="0">
              <a:solidFill>
                <a:schemeClr val="bg1"/>
              </a:solidFill>
            </a:endParaRPr>
          </a:p>
          <a:p>
            <a:pPr lvl="1">
              <a:buNone/>
            </a:pPr>
            <a:r>
              <a:rPr lang="en-US" dirty="0" smtClean="0">
                <a:solidFill>
                  <a:schemeClr val="bg1"/>
                </a:solidFill>
              </a:rPr>
              <a:t>return 0; </a:t>
            </a:r>
          </a:p>
          <a:p>
            <a:pPr>
              <a:buNone/>
            </a:pPr>
            <a:r>
              <a:rPr lang="en-US" sz="2800" dirty="0" smtClean="0">
                <a:solidFill>
                  <a:schemeClr val="bg1"/>
                </a:solidFill>
              </a:rPr>
              <a:t>}</a:t>
            </a:r>
          </a:p>
          <a:p>
            <a:pPr>
              <a:buNone/>
            </a:pPr>
            <a:endParaRPr lang="en-IE" sz="2800" dirty="0" smtClean="0">
              <a:solidFill>
                <a:schemeClr val="bg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subtract operator</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800" dirty="0" smtClean="0">
                <a:solidFill>
                  <a:schemeClr val="bg1"/>
                </a:solidFill>
              </a:rPr>
              <a:t>#include &lt;</a:t>
            </a:r>
            <a:r>
              <a:rPr lang="en-US" sz="2800" dirty="0" err="1" smtClean="0">
                <a:solidFill>
                  <a:schemeClr val="bg1"/>
                </a:solidFill>
              </a:rPr>
              <a:t>stdio.h</a:t>
            </a:r>
            <a:r>
              <a:rPr lang="en-US" sz="2800" dirty="0" smtClean="0">
                <a:solidFill>
                  <a:schemeClr val="bg1"/>
                </a:solidFill>
              </a:rPr>
              <a:t>&gt;</a:t>
            </a:r>
          </a:p>
          <a:p>
            <a:pPr>
              <a:buNone/>
            </a:pPr>
            <a:r>
              <a:rPr lang="en-US" sz="2800" dirty="0" err="1" smtClean="0">
                <a:solidFill>
                  <a:schemeClr val="bg1"/>
                </a:solidFill>
              </a:rPr>
              <a:t>int</a:t>
            </a:r>
            <a:r>
              <a:rPr lang="en-US" sz="2800" dirty="0" smtClean="0">
                <a:solidFill>
                  <a:schemeClr val="bg1"/>
                </a:solidFill>
              </a:rPr>
              <a:t> main() {</a:t>
            </a:r>
          </a:p>
          <a:p>
            <a:pPr>
              <a:buNone/>
            </a:pPr>
            <a:r>
              <a:rPr lang="en-US" sz="2800" dirty="0" smtClean="0">
                <a:solidFill>
                  <a:schemeClr val="bg1"/>
                </a:solidFill>
              </a:rPr>
              <a:t>	  // notice that variables are declared at the start</a:t>
            </a:r>
          </a:p>
          <a:p>
            <a:pPr>
              <a:buNone/>
            </a:pPr>
            <a:r>
              <a:rPr lang="en-IE" sz="2800" dirty="0" smtClean="0">
                <a:solidFill>
                  <a:schemeClr val="bg1"/>
                </a:solidFill>
              </a:rPr>
              <a:t>	  </a:t>
            </a:r>
            <a:r>
              <a:rPr lang="en-IE" sz="2800" dirty="0" err="1" smtClean="0">
                <a:solidFill>
                  <a:schemeClr val="bg1"/>
                </a:solidFill>
              </a:rPr>
              <a:t>int</a:t>
            </a:r>
            <a:r>
              <a:rPr lang="en-IE" sz="2800" dirty="0" smtClean="0">
                <a:solidFill>
                  <a:schemeClr val="bg1"/>
                </a:solidFill>
              </a:rPr>
              <a:t> a = 2; // create an integer variable</a:t>
            </a:r>
            <a:endParaRPr lang="en-US" sz="2800" dirty="0" smtClean="0">
              <a:solidFill>
                <a:schemeClr val="bg1"/>
              </a:solidFill>
            </a:endParaRPr>
          </a:p>
          <a:p>
            <a:pPr lvl="1">
              <a:buNone/>
            </a:pPr>
            <a:r>
              <a:rPr lang="en-IE" dirty="0" err="1" smtClean="0">
                <a:solidFill>
                  <a:schemeClr val="bg1"/>
                </a:solidFill>
              </a:rPr>
              <a:t>int</a:t>
            </a:r>
            <a:r>
              <a:rPr lang="en-IE" dirty="0" smtClean="0">
                <a:solidFill>
                  <a:schemeClr val="bg1"/>
                </a:solidFill>
              </a:rPr>
              <a:t> b = 3; // create an integer variable</a:t>
            </a:r>
            <a:endParaRPr lang="en-US" dirty="0" smtClean="0">
              <a:solidFill>
                <a:schemeClr val="bg1"/>
              </a:solidFill>
            </a:endParaRPr>
          </a:p>
          <a:p>
            <a:pPr lvl="1">
              <a:buNone/>
            </a:pPr>
            <a:r>
              <a:rPr lang="en-IE" dirty="0" err="1" smtClean="0">
                <a:solidFill>
                  <a:schemeClr val="bg1"/>
                </a:solidFill>
              </a:rPr>
              <a:t>int</a:t>
            </a:r>
            <a:r>
              <a:rPr lang="en-IE" dirty="0" smtClean="0">
                <a:solidFill>
                  <a:schemeClr val="bg1"/>
                </a:solidFill>
              </a:rPr>
              <a:t> </a:t>
            </a:r>
            <a:r>
              <a:rPr lang="en-IE" dirty="0" err="1" smtClean="0">
                <a:solidFill>
                  <a:schemeClr val="bg1"/>
                </a:solidFill>
              </a:rPr>
              <a:t>my_sum</a:t>
            </a:r>
            <a:r>
              <a:rPr lang="en-IE" dirty="0" smtClean="0">
                <a:solidFill>
                  <a:schemeClr val="bg1"/>
                </a:solidFill>
              </a:rPr>
              <a:t> = b - a; // add two integers</a:t>
            </a:r>
            <a:endParaRPr lang="en-US" dirty="0" smtClean="0">
              <a:solidFill>
                <a:schemeClr val="bg1"/>
              </a:solidFill>
            </a:endParaRPr>
          </a:p>
          <a:p>
            <a:pPr lvl="1">
              <a:buNone/>
            </a:pPr>
            <a:r>
              <a:rPr lang="en-IE" dirty="0" err="1" smtClean="0">
                <a:solidFill>
                  <a:schemeClr val="bg1"/>
                </a:solidFill>
              </a:rPr>
              <a:t>printf</a:t>
            </a:r>
            <a:r>
              <a:rPr lang="en-IE" dirty="0" smtClean="0">
                <a:solidFill>
                  <a:schemeClr val="bg1"/>
                </a:solidFill>
              </a:rPr>
              <a:t>(“b minus a is %d", </a:t>
            </a:r>
            <a:r>
              <a:rPr lang="en-IE" dirty="0" err="1" smtClean="0">
                <a:solidFill>
                  <a:schemeClr val="bg1"/>
                </a:solidFill>
              </a:rPr>
              <a:t>my_sum</a:t>
            </a:r>
            <a:r>
              <a:rPr lang="en-IE" dirty="0" smtClean="0">
                <a:solidFill>
                  <a:schemeClr val="bg1"/>
                </a:solidFill>
              </a:rPr>
              <a:t>);</a:t>
            </a:r>
            <a:endParaRPr lang="en-US" dirty="0" smtClean="0">
              <a:solidFill>
                <a:schemeClr val="bg1"/>
              </a:solidFill>
            </a:endParaRPr>
          </a:p>
          <a:p>
            <a:pPr lvl="1">
              <a:buNone/>
            </a:pPr>
            <a:r>
              <a:rPr lang="en-US" dirty="0" smtClean="0">
                <a:solidFill>
                  <a:schemeClr val="bg1"/>
                </a:solidFill>
              </a:rPr>
              <a:t>return 0; </a:t>
            </a:r>
          </a:p>
          <a:p>
            <a:pPr>
              <a:buNone/>
            </a:pPr>
            <a:r>
              <a:rPr lang="en-US" sz="2800" dirty="0" smtClean="0">
                <a:solidFill>
                  <a:schemeClr val="bg1"/>
                </a:solidFill>
              </a:rPr>
              <a:t>}</a:t>
            </a:r>
          </a:p>
          <a:p>
            <a:pPr>
              <a:buNone/>
            </a:pPr>
            <a:endParaRPr lang="en-IE" sz="2800" dirty="0" smtClean="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IE" dirty="0" smtClean="0">
                <a:solidFill>
                  <a:schemeClr val="bg1"/>
                </a:solidFill>
              </a:rPr>
              <a:t>First generation language features</a:t>
            </a:r>
          </a:p>
          <a:p>
            <a:pPr lvl="1"/>
            <a:r>
              <a:rPr lang="en-IE" dirty="0" smtClean="0">
                <a:solidFill>
                  <a:schemeClr val="bg1"/>
                </a:solidFill>
              </a:rPr>
              <a:t>Machine code (ones and zeros or hex)</a:t>
            </a:r>
          </a:p>
          <a:p>
            <a:pPr lvl="1"/>
            <a:r>
              <a:rPr lang="en-IE" dirty="0" smtClean="0">
                <a:solidFill>
                  <a:schemeClr val="bg1"/>
                </a:solidFill>
              </a:rPr>
              <a:t>instructions executed directly by the CPU</a:t>
            </a:r>
          </a:p>
          <a:p>
            <a:pPr lvl="1"/>
            <a:r>
              <a:rPr lang="en-IE" dirty="0" smtClean="0">
                <a:solidFill>
                  <a:schemeClr val="bg1"/>
                </a:solidFill>
              </a:rPr>
              <a:t>sometimes called “native code”</a:t>
            </a:r>
          </a:p>
          <a:p>
            <a:pPr lvl="1"/>
            <a:endParaRPr lang="en-IE" dirty="0" smtClean="0">
              <a:solidFill>
                <a:schemeClr val="bg1"/>
              </a:solidFill>
            </a:endParaRPr>
          </a:p>
        </p:txBody>
      </p:sp>
      <p:pic>
        <p:nvPicPr>
          <p:cNvPr id="3074" name="Picture 2" descr="http://www.gamesetwatch.com/ahoy5.jpg"/>
          <p:cNvPicPr>
            <a:picLocks noChangeAspect="1" noChangeArrowheads="1"/>
          </p:cNvPicPr>
          <p:nvPr/>
        </p:nvPicPr>
        <p:blipFill>
          <a:blip r:embed="rId2" cstate="print"/>
          <a:srcRect t="6898" b="51717"/>
          <a:stretch>
            <a:fillRect/>
          </a:stretch>
        </p:blipFill>
        <p:spPr bwMode="auto">
          <a:xfrm>
            <a:off x="2771800" y="3794141"/>
            <a:ext cx="4440020" cy="258208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add and subtract exercise</a:t>
            </a:r>
            <a:endParaRPr lang="en-US" dirty="0">
              <a:solidFill>
                <a:schemeClr val="bg1"/>
              </a:solidFill>
            </a:endParaRPr>
          </a:p>
        </p:txBody>
      </p:sp>
      <p:sp>
        <p:nvSpPr>
          <p:cNvPr id="5" name="Content Placeholder 2"/>
          <p:cNvSpPr>
            <a:spLocks noGrp="1"/>
          </p:cNvSpPr>
          <p:nvPr>
            <p:ph idx="1"/>
          </p:nvPr>
        </p:nvSpPr>
        <p:spPr>
          <a:xfrm>
            <a:off x="457200" y="1600200"/>
            <a:ext cx="8229600" cy="4781128"/>
          </a:xfrm>
        </p:spPr>
        <p:txBody>
          <a:bodyPr>
            <a:normAutofit/>
          </a:bodyPr>
          <a:lstStyle/>
          <a:p>
            <a:r>
              <a:rPr lang="en-IE" dirty="0" smtClean="0">
                <a:solidFill>
                  <a:schemeClr val="bg1"/>
                </a:solidFill>
              </a:rPr>
              <a:t>Write a program that gives an integer variable any value you like e.g. 10, and prints it out. Then print out a variable 2 higher than that number e.g. 12, using the addition operator. Print out that value too. Finally subtract 5 using the subtraction operator and print out the final variable value e.g. 7.</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add and subtract exercise solution</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a:buNone/>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a:buNone/>
            </a:pPr>
            <a:r>
              <a:rPr lang="en-IE" sz="2400" dirty="0" err="1" smtClean="0">
                <a:solidFill>
                  <a:schemeClr val="bg1"/>
                </a:solidFill>
              </a:rPr>
              <a:t>int</a:t>
            </a:r>
            <a:r>
              <a:rPr lang="en-IE" sz="2400" dirty="0" smtClean="0">
                <a:solidFill>
                  <a:schemeClr val="bg1"/>
                </a:solidFill>
              </a:rPr>
              <a:t> main() {</a:t>
            </a:r>
          </a:p>
          <a:p>
            <a:pPr>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10;</a:t>
            </a:r>
          </a:p>
          <a:p>
            <a:pPr>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b;</a:t>
            </a:r>
          </a:p>
          <a:p>
            <a:pPr>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c;</a:t>
            </a:r>
          </a:p>
          <a:p>
            <a:pPr>
              <a:buNone/>
            </a:pPr>
            <a:r>
              <a:rPr lang="en-IE" sz="2400" dirty="0" smtClean="0">
                <a:solidFill>
                  <a:schemeClr val="bg1"/>
                </a:solidFill>
              </a:rPr>
              <a:t>    b = a + 2;</a:t>
            </a:r>
          </a:p>
          <a:p>
            <a:pPr>
              <a:buNone/>
            </a:pPr>
            <a:r>
              <a:rPr lang="en-IE" sz="2400" dirty="0" smtClean="0">
                <a:solidFill>
                  <a:schemeClr val="bg1"/>
                </a:solidFill>
              </a:rPr>
              <a:t>    c = b - 5;</a:t>
            </a:r>
          </a:p>
          <a:p>
            <a:pPr>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has a value of %d\n", a);</a:t>
            </a:r>
          </a:p>
          <a:p>
            <a:pPr>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("b has a value of %d\n", b);</a:t>
            </a:r>
          </a:p>
          <a:p>
            <a:pPr>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("c has a value of %d\n", c);</a:t>
            </a:r>
          </a:p>
          <a:p>
            <a:pPr>
              <a:buNone/>
            </a:pPr>
            <a:r>
              <a:rPr lang="en-IE" sz="2400" dirty="0" smtClean="0">
                <a:solidFill>
                  <a:schemeClr val="bg1"/>
                </a:solidFill>
              </a:rPr>
              <a:t>    return 0;</a:t>
            </a:r>
          </a:p>
          <a:p>
            <a:pPr>
              <a:buNone/>
            </a:pPr>
            <a:r>
              <a:rPr lang="en-IE" sz="2400" dirty="0" smtClean="0">
                <a:solidFill>
                  <a:schemeClr val="bg1"/>
                </a:solidFill>
              </a:rPr>
              <a:t>}</a:t>
            </a:r>
          </a:p>
          <a:p>
            <a:pPr>
              <a:buNone/>
            </a:pPr>
            <a:endParaRPr lang="en-IE" sz="2400" dirty="0" smtClean="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multiply</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buNone/>
            </a:pPr>
            <a:r>
              <a:rPr lang="en-US" sz="2400" dirty="0" err="1" smtClean="0">
                <a:solidFill>
                  <a:schemeClr val="bg1"/>
                </a:solidFill>
              </a:rPr>
              <a:t>int</a:t>
            </a:r>
            <a:r>
              <a:rPr lang="en-US" sz="2400" dirty="0" smtClean="0">
                <a:solidFill>
                  <a:schemeClr val="bg1"/>
                </a:solidFill>
              </a:rPr>
              <a:t> main() {</a:t>
            </a:r>
          </a:p>
          <a:p>
            <a:pPr>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2; // create an integer variable</a:t>
            </a:r>
            <a:endParaRPr lang="en-US" sz="2400" dirty="0" smtClean="0">
              <a:solidFill>
                <a:schemeClr val="bg1"/>
              </a:solidFill>
            </a:endParaRPr>
          </a:p>
          <a:p>
            <a:pPr lvl="1">
              <a:buNone/>
            </a:pPr>
            <a:r>
              <a:rPr lang="en-IE" sz="2400" dirty="0" err="1" smtClean="0">
                <a:solidFill>
                  <a:schemeClr val="bg1"/>
                </a:solidFill>
              </a:rPr>
              <a:t>int</a:t>
            </a:r>
            <a:r>
              <a:rPr lang="en-IE" sz="2400" dirty="0" smtClean="0">
                <a:solidFill>
                  <a:schemeClr val="bg1"/>
                </a:solidFill>
              </a:rPr>
              <a:t> b = 3; // create an integer variable</a:t>
            </a:r>
          </a:p>
          <a:p>
            <a:pPr lvl="1">
              <a:buNone/>
            </a:pPr>
            <a:r>
              <a:rPr lang="en-IE" sz="2400" dirty="0" err="1" smtClean="0">
                <a:solidFill>
                  <a:schemeClr val="bg1"/>
                </a:solidFill>
              </a:rPr>
              <a:t>int</a:t>
            </a:r>
            <a:r>
              <a:rPr lang="en-IE" sz="2400" dirty="0" smtClean="0">
                <a:solidFill>
                  <a:schemeClr val="bg1"/>
                </a:solidFill>
              </a:rPr>
              <a:t> c = a * b; // multiply two integers</a:t>
            </a:r>
          </a:p>
          <a:p>
            <a:pPr lvl="1">
              <a:buNone/>
            </a:pPr>
            <a:r>
              <a:rPr lang="en-IE" sz="2400" dirty="0" err="1" smtClean="0">
                <a:solidFill>
                  <a:schemeClr val="bg1"/>
                </a:solidFill>
              </a:rPr>
              <a:t>printf</a:t>
            </a:r>
            <a:r>
              <a:rPr lang="en-IE" sz="2400" dirty="0" smtClean="0">
                <a:solidFill>
                  <a:schemeClr val="bg1"/>
                </a:solidFill>
              </a:rPr>
              <a:t>("The product of %d and %d is %d", a, b, c);</a:t>
            </a:r>
            <a:endParaRPr lang="en-US" sz="2400" dirty="0" smtClean="0">
              <a:solidFill>
                <a:schemeClr val="bg1"/>
              </a:solidFill>
            </a:endParaRPr>
          </a:p>
          <a:p>
            <a:pPr lvl="1">
              <a:buNone/>
            </a:pPr>
            <a:r>
              <a:rPr lang="en-US" sz="2400" dirty="0" smtClean="0">
                <a:solidFill>
                  <a:schemeClr val="bg1"/>
                </a:solidFill>
              </a:rPr>
              <a:t>return 0; </a:t>
            </a:r>
          </a:p>
          <a:p>
            <a:pPr>
              <a:buNone/>
            </a:pPr>
            <a:r>
              <a:rPr lang="en-US" sz="2400" dirty="0" smtClean="0">
                <a:solidFill>
                  <a:schemeClr val="bg1"/>
                </a:solidFill>
              </a:rPr>
              <a:t>}</a:t>
            </a:r>
          </a:p>
          <a:p>
            <a:pPr>
              <a:buNone/>
            </a:pPr>
            <a:endParaRPr lang="en-IE" sz="2800" dirty="0" smtClean="0">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division</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buNone/>
            </a:pPr>
            <a:r>
              <a:rPr lang="en-US" sz="2400" dirty="0" err="1" smtClean="0">
                <a:solidFill>
                  <a:schemeClr val="bg1"/>
                </a:solidFill>
              </a:rPr>
              <a:t>int</a:t>
            </a:r>
            <a:r>
              <a:rPr lang="en-US" sz="2400" dirty="0" smtClean="0">
                <a:solidFill>
                  <a:schemeClr val="bg1"/>
                </a:solidFill>
              </a:rPr>
              <a:t> main() {</a:t>
            </a:r>
          </a:p>
          <a:p>
            <a:pPr>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6; // create an integer variable</a:t>
            </a:r>
            <a:endParaRPr lang="en-US" sz="2400" dirty="0" smtClean="0">
              <a:solidFill>
                <a:schemeClr val="bg1"/>
              </a:solidFill>
            </a:endParaRPr>
          </a:p>
          <a:p>
            <a:pPr lvl="1">
              <a:buNone/>
            </a:pPr>
            <a:r>
              <a:rPr lang="en-IE" sz="2400" dirty="0" err="1" smtClean="0">
                <a:solidFill>
                  <a:schemeClr val="bg1"/>
                </a:solidFill>
              </a:rPr>
              <a:t>int</a:t>
            </a:r>
            <a:r>
              <a:rPr lang="en-IE" sz="2400" dirty="0" smtClean="0">
                <a:solidFill>
                  <a:schemeClr val="bg1"/>
                </a:solidFill>
              </a:rPr>
              <a:t> b = 3; // create an integer variable</a:t>
            </a:r>
          </a:p>
          <a:p>
            <a:pPr lvl="1">
              <a:buNone/>
            </a:pPr>
            <a:r>
              <a:rPr lang="en-IE" sz="2400" dirty="0" err="1" smtClean="0">
                <a:solidFill>
                  <a:schemeClr val="bg1"/>
                </a:solidFill>
              </a:rPr>
              <a:t>int</a:t>
            </a:r>
            <a:r>
              <a:rPr lang="en-IE" sz="2400" dirty="0" smtClean="0">
                <a:solidFill>
                  <a:schemeClr val="bg1"/>
                </a:solidFill>
              </a:rPr>
              <a:t> c = a / b; // divide one integer by another</a:t>
            </a:r>
          </a:p>
          <a:p>
            <a:pPr lvl="1">
              <a:buNone/>
            </a:pPr>
            <a:r>
              <a:rPr lang="en-IE" sz="2400" dirty="0" err="1" smtClean="0">
                <a:solidFill>
                  <a:schemeClr val="bg1"/>
                </a:solidFill>
              </a:rPr>
              <a:t>printf</a:t>
            </a:r>
            <a:r>
              <a:rPr lang="en-IE" sz="2400" dirty="0" smtClean="0">
                <a:solidFill>
                  <a:schemeClr val="bg1"/>
                </a:solidFill>
              </a:rPr>
              <a:t>("%d divided by %d is %d", a, b, c);</a:t>
            </a:r>
            <a:endParaRPr lang="en-US" sz="2400" dirty="0" smtClean="0">
              <a:solidFill>
                <a:schemeClr val="bg1"/>
              </a:solidFill>
            </a:endParaRPr>
          </a:p>
          <a:p>
            <a:pPr lvl="1">
              <a:buNone/>
            </a:pPr>
            <a:r>
              <a:rPr lang="en-US" sz="2400" dirty="0" smtClean="0">
                <a:solidFill>
                  <a:schemeClr val="bg1"/>
                </a:solidFill>
              </a:rPr>
              <a:t>return 0; </a:t>
            </a:r>
          </a:p>
          <a:p>
            <a:pPr>
              <a:buNone/>
            </a:pPr>
            <a:r>
              <a:rPr lang="en-US" sz="2400" dirty="0" smtClean="0">
                <a:solidFill>
                  <a:schemeClr val="bg1"/>
                </a:solidFill>
              </a:rPr>
              <a:t>}</a:t>
            </a:r>
          </a:p>
          <a:p>
            <a:pPr>
              <a:buNone/>
            </a:pPr>
            <a:endParaRPr lang="en-IE" sz="2800" dirty="0" smtClean="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integer division can be strange</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buNone/>
            </a:pPr>
            <a:r>
              <a:rPr lang="en-US" sz="2400" dirty="0" err="1" smtClean="0">
                <a:solidFill>
                  <a:schemeClr val="bg1"/>
                </a:solidFill>
              </a:rPr>
              <a:t>int</a:t>
            </a:r>
            <a:r>
              <a:rPr lang="en-US" sz="2400" dirty="0" smtClean="0">
                <a:solidFill>
                  <a:schemeClr val="bg1"/>
                </a:solidFill>
              </a:rPr>
              <a:t> main() {</a:t>
            </a:r>
          </a:p>
          <a:p>
            <a:pPr>
              <a:buNone/>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a:t>
            </a:r>
            <a:r>
              <a:rPr lang="en-IE" sz="2400" dirty="0" smtClean="0">
                <a:solidFill>
                  <a:srgbClr val="FF0000"/>
                </a:solidFill>
              </a:rPr>
              <a:t>7</a:t>
            </a:r>
            <a:r>
              <a:rPr lang="en-IE" sz="2400" dirty="0" smtClean="0">
                <a:solidFill>
                  <a:schemeClr val="bg1"/>
                </a:solidFill>
              </a:rPr>
              <a:t>; // create an integer variable</a:t>
            </a:r>
            <a:endParaRPr lang="en-US" sz="2400" dirty="0" smtClean="0">
              <a:solidFill>
                <a:schemeClr val="bg1"/>
              </a:solidFill>
            </a:endParaRPr>
          </a:p>
          <a:p>
            <a:pPr lvl="1">
              <a:buNone/>
            </a:pPr>
            <a:r>
              <a:rPr lang="en-IE" sz="2400" dirty="0" err="1" smtClean="0">
                <a:solidFill>
                  <a:schemeClr val="bg1"/>
                </a:solidFill>
              </a:rPr>
              <a:t>int</a:t>
            </a:r>
            <a:r>
              <a:rPr lang="en-IE" sz="2400" dirty="0" smtClean="0">
                <a:solidFill>
                  <a:schemeClr val="bg1"/>
                </a:solidFill>
              </a:rPr>
              <a:t> b = 3; // create an integer variable</a:t>
            </a:r>
          </a:p>
          <a:p>
            <a:pPr lvl="1">
              <a:buNone/>
            </a:pPr>
            <a:r>
              <a:rPr lang="en-IE" sz="2400" dirty="0" err="1" smtClean="0">
                <a:solidFill>
                  <a:schemeClr val="bg1"/>
                </a:solidFill>
              </a:rPr>
              <a:t>int</a:t>
            </a:r>
            <a:r>
              <a:rPr lang="en-IE" sz="2400" dirty="0" smtClean="0">
                <a:solidFill>
                  <a:schemeClr val="bg1"/>
                </a:solidFill>
              </a:rPr>
              <a:t> c = a / b; // divide</a:t>
            </a:r>
          </a:p>
          <a:p>
            <a:pPr lvl="1">
              <a:buNone/>
            </a:pPr>
            <a:r>
              <a:rPr lang="en-IE" sz="2400" dirty="0" err="1" smtClean="0">
                <a:solidFill>
                  <a:schemeClr val="bg1"/>
                </a:solidFill>
              </a:rPr>
              <a:t>printf</a:t>
            </a:r>
            <a:r>
              <a:rPr lang="en-IE" sz="2400" dirty="0" smtClean="0">
                <a:solidFill>
                  <a:schemeClr val="bg1"/>
                </a:solidFill>
              </a:rPr>
              <a:t>("%d divided by %d is %d", a, b, c);</a:t>
            </a:r>
            <a:endParaRPr lang="en-US" sz="2400" dirty="0" smtClean="0">
              <a:solidFill>
                <a:schemeClr val="bg1"/>
              </a:solidFill>
            </a:endParaRPr>
          </a:p>
          <a:p>
            <a:pPr lvl="1">
              <a:buNone/>
            </a:pPr>
            <a:r>
              <a:rPr lang="en-US" sz="2400" dirty="0" smtClean="0">
                <a:solidFill>
                  <a:schemeClr val="bg1"/>
                </a:solidFill>
              </a:rPr>
              <a:t>return 0; </a:t>
            </a:r>
          </a:p>
          <a:p>
            <a:pPr>
              <a:buNone/>
            </a:pPr>
            <a:r>
              <a:rPr lang="en-US" sz="2400" dirty="0" smtClean="0">
                <a:solidFill>
                  <a:schemeClr val="bg1"/>
                </a:solidFill>
              </a:rPr>
              <a:t>}</a:t>
            </a:r>
          </a:p>
          <a:p>
            <a:pPr>
              <a:buNone/>
            </a:pPr>
            <a:endParaRPr lang="en-IE" sz="2800" dirty="0" smtClean="0">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floating point division</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buNone/>
            </a:pPr>
            <a:r>
              <a:rPr lang="en-US" sz="2400" dirty="0" err="1" smtClean="0">
                <a:solidFill>
                  <a:schemeClr val="bg1"/>
                </a:solidFill>
              </a:rPr>
              <a:t>int</a:t>
            </a:r>
            <a:r>
              <a:rPr lang="en-US" sz="2400" dirty="0" smtClean="0">
                <a:solidFill>
                  <a:schemeClr val="bg1"/>
                </a:solidFill>
              </a:rPr>
              <a:t> main() {</a:t>
            </a:r>
          </a:p>
          <a:p>
            <a:pPr>
              <a:buNone/>
            </a:pPr>
            <a:r>
              <a:rPr lang="en-IE" sz="2400" dirty="0" smtClean="0">
                <a:solidFill>
                  <a:schemeClr val="bg1"/>
                </a:solidFill>
              </a:rPr>
              <a:t>	  float a = 7; // create a floating point variable</a:t>
            </a:r>
            <a:endParaRPr lang="en-US" sz="2400" dirty="0" smtClean="0">
              <a:solidFill>
                <a:schemeClr val="bg1"/>
              </a:solidFill>
            </a:endParaRPr>
          </a:p>
          <a:p>
            <a:pPr lvl="1">
              <a:buNone/>
            </a:pPr>
            <a:r>
              <a:rPr lang="en-IE" sz="2400" dirty="0" smtClean="0">
                <a:solidFill>
                  <a:schemeClr val="bg1"/>
                </a:solidFill>
              </a:rPr>
              <a:t>float b = 3; // create a floating point variable</a:t>
            </a:r>
          </a:p>
          <a:p>
            <a:pPr lvl="1">
              <a:buNone/>
            </a:pPr>
            <a:r>
              <a:rPr lang="en-IE" sz="2400" dirty="0" smtClean="0">
                <a:solidFill>
                  <a:schemeClr val="bg1"/>
                </a:solidFill>
              </a:rPr>
              <a:t>float c = a / b; // divide</a:t>
            </a:r>
          </a:p>
          <a:p>
            <a:pPr lvl="1">
              <a:buNone/>
            </a:pPr>
            <a:r>
              <a:rPr lang="en-IE" sz="2400" dirty="0" err="1" smtClean="0">
                <a:solidFill>
                  <a:schemeClr val="bg1"/>
                </a:solidFill>
              </a:rPr>
              <a:t>printf</a:t>
            </a:r>
            <a:r>
              <a:rPr lang="en-IE" sz="2400" dirty="0" smtClean="0">
                <a:solidFill>
                  <a:schemeClr val="bg1"/>
                </a:solidFill>
              </a:rPr>
              <a:t>("%f divided by %f is %f", a, b, c);</a:t>
            </a:r>
            <a:endParaRPr lang="en-US" sz="2400" dirty="0" smtClean="0">
              <a:solidFill>
                <a:schemeClr val="bg1"/>
              </a:solidFill>
            </a:endParaRPr>
          </a:p>
          <a:p>
            <a:pPr lvl="1">
              <a:buNone/>
            </a:pPr>
            <a:r>
              <a:rPr lang="en-US" sz="2400" dirty="0" smtClean="0">
                <a:solidFill>
                  <a:schemeClr val="bg1"/>
                </a:solidFill>
              </a:rPr>
              <a:t>return 0; //return a value</a:t>
            </a:r>
          </a:p>
          <a:p>
            <a:pPr>
              <a:buNone/>
            </a:pPr>
            <a:r>
              <a:rPr lang="en-US" sz="2400" dirty="0" smtClean="0">
                <a:solidFill>
                  <a:schemeClr val="bg1"/>
                </a:solidFill>
              </a:rPr>
              <a:t>} // end the function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floating point decimal places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a:buNone/>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a:buNone/>
            </a:pPr>
            <a:r>
              <a:rPr lang="en-US" sz="2400" dirty="0" err="1" smtClean="0">
                <a:solidFill>
                  <a:schemeClr val="bg1"/>
                </a:solidFill>
              </a:rPr>
              <a:t>int</a:t>
            </a:r>
            <a:r>
              <a:rPr lang="en-US" sz="2400" dirty="0" smtClean="0">
                <a:solidFill>
                  <a:schemeClr val="bg1"/>
                </a:solidFill>
              </a:rPr>
              <a:t> main() {</a:t>
            </a:r>
          </a:p>
          <a:p>
            <a:pPr>
              <a:buNone/>
            </a:pPr>
            <a:r>
              <a:rPr lang="en-IE" sz="2400" dirty="0" smtClean="0">
                <a:solidFill>
                  <a:schemeClr val="bg1"/>
                </a:solidFill>
              </a:rPr>
              <a:t>	  float a = 7; // create a floating point variable</a:t>
            </a:r>
            <a:endParaRPr lang="en-US" sz="2400" dirty="0" smtClean="0">
              <a:solidFill>
                <a:schemeClr val="bg1"/>
              </a:solidFill>
            </a:endParaRPr>
          </a:p>
          <a:p>
            <a:pPr lvl="1">
              <a:buNone/>
            </a:pPr>
            <a:r>
              <a:rPr lang="en-IE" sz="2400" dirty="0" smtClean="0">
                <a:solidFill>
                  <a:schemeClr val="bg1"/>
                </a:solidFill>
              </a:rPr>
              <a:t>float b = 3; // create a floating point variable</a:t>
            </a:r>
          </a:p>
          <a:p>
            <a:pPr lvl="1">
              <a:buNone/>
            </a:pPr>
            <a:r>
              <a:rPr lang="en-IE" sz="2400" dirty="0" smtClean="0">
                <a:solidFill>
                  <a:schemeClr val="bg1"/>
                </a:solidFill>
              </a:rPr>
              <a:t>float c = a / b; // divide</a:t>
            </a:r>
          </a:p>
          <a:p>
            <a:pPr lvl="1">
              <a:buNone/>
            </a:pPr>
            <a:r>
              <a:rPr lang="en-IE" sz="2400" dirty="0" err="1" smtClean="0">
                <a:solidFill>
                  <a:schemeClr val="bg1"/>
                </a:solidFill>
              </a:rPr>
              <a:t>printf</a:t>
            </a:r>
            <a:r>
              <a:rPr lang="en-IE" sz="2400" dirty="0" smtClean="0">
                <a:solidFill>
                  <a:schemeClr val="bg1"/>
                </a:solidFill>
              </a:rPr>
              <a:t>("%.2f divided by %.2f is %.3f", a, b, c);</a:t>
            </a:r>
            <a:endParaRPr lang="en-US" sz="2400" dirty="0" smtClean="0">
              <a:solidFill>
                <a:schemeClr val="bg1"/>
              </a:solidFill>
            </a:endParaRPr>
          </a:p>
          <a:p>
            <a:pPr lvl="1">
              <a:buNone/>
            </a:pPr>
            <a:r>
              <a:rPr lang="en-US" sz="2400" dirty="0" smtClean="0">
                <a:solidFill>
                  <a:schemeClr val="bg1"/>
                </a:solidFill>
              </a:rPr>
              <a:t>return 0; //return a value</a:t>
            </a:r>
          </a:p>
          <a:p>
            <a:pPr>
              <a:buNone/>
            </a:pPr>
            <a:r>
              <a:rPr lang="en-US" sz="2400" dirty="0" smtClean="0">
                <a:solidFill>
                  <a:schemeClr val="bg1"/>
                </a:solidFill>
              </a:rPr>
              <a:t>} // end the function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booleans</a:t>
            </a:r>
            <a:r>
              <a:rPr lang="en-IE" dirty="0" smtClean="0">
                <a:solidFill>
                  <a:schemeClr val="bg1"/>
                </a:solidFill>
              </a:rPr>
              <a:t> and relational operators</a:t>
            </a:r>
            <a:endParaRPr lang="en-US" dirty="0">
              <a:solidFill>
                <a:schemeClr val="bg1"/>
              </a:solidFill>
            </a:endParaRPr>
          </a:p>
        </p:txBody>
      </p:sp>
      <p:sp>
        <p:nvSpPr>
          <p:cNvPr id="7" name="Content Placeholder 2"/>
          <p:cNvSpPr>
            <a:spLocks noGrp="1"/>
          </p:cNvSpPr>
          <p:nvPr>
            <p:ph idx="1"/>
          </p:nvPr>
        </p:nvSpPr>
        <p:spPr>
          <a:xfrm>
            <a:off x="457200" y="1412776"/>
            <a:ext cx="8229600" cy="5445224"/>
          </a:xfrm>
        </p:spPr>
        <p:txBody>
          <a:bodyPr>
            <a:normAutofit/>
          </a:bodyPr>
          <a:lstStyle/>
          <a:p>
            <a:r>
              <a:rPr lang="en-IE" dirty="0" smtClean="0">
                <a:solidFill>
                  <a:schemeClr val="bg1"/>
                </a:solidFill>
              </a:rPr>
              <a:t>a </a:t>
            </a:r>
            <a:r>
              <a:rPr lang="en-IE" dirty="0" err="1" smtClean="0">
                <a:solidFill>
                  <a:schemeClr val="bg1"/>
                </a:solidFill>
              </a:rPr>
              <a:t>boolean</a:t>
            </a:r>
            <a:r>
              <a:rPr lang="en-IE" dirty="0" smtClean="0">
                <a:solidFill>
                  <a:schemeClr val="bg1"/>
                </a:solidFill>
              </a:rPr>
              <a:t> can be false or true (0 or 1)</a:t>
            </a:r>
          </a:p>
          <a:p>
            <a:r>
              <a:rPr lang="en-IE" dirty="0" smtClean="0">
                <a:solidFill>
                  <a:schemeClr val="bg1"/>
                </a:solidFill>
              </a:rPr>
              <a:t>relational operators</a:t>
            </a:r>
          </a:p>
          <a:p>
            <a:endParaRPr lang="en-IE" dirty="0" smtClean="0">
              <a:solidFill>
                <a:schemeClr val="bg1"/>
              </a:solidFill>
            </a:endParaRPr>
          </a:p>
          <a:p>
            <a:endParaRPr lang="en-IE" dirty="0" smtClean="0">
              <a:solidFill>
                <a:schemeClr val="bg1"/>
              </a:solidFill>
            </a:endParaRPr>
          </a:p>
          <a:p>
            <a:endParaRPr lang="en-IE" dirty="0" smtClean="0">
              <a:solidFill>
                <a:schemeClr val="bg1"/>
              </a:solidFill>
            </a:endParaRPr>
          </a:p>
          <a:p>
            <a:endParaRPr lang="en-IE" dirty="0" smtClean="0">
              <a:solidFill>
                <a:schemeClr val="bg1"/>
              </a:solidFill>
            </a:endParaRPr>
          </a:p>
          <a:p>
            <a:endParaRPr lang="en-IE" dirty="0" smtClean="0">
              <a:solidFill>
                <a:schemeClr val="bg1"/>
              </a:solidFill>
            </a:endParaRPr>
          </a:p>
          <a:p>
            <a:r>
              <a:rPr lang="en-IE" dirty="0" smtClean="0">
                <a:solidFill>
                  <a:schemeClr val="bg1"/>
                </a:solidFill>
              </a:rPr>
              <a:t>2 &lt; 3</a:t>
            </a:r>
          </a:p>
          <a:p>
            <a:r>
              <a:rPr lang="en-IE" dirty="0" smtClean="0">
                <a:solidFill>
                  <a:schemeClr val="bg1"/>
                </a:solidFill>
              </a:rPr>
              <a:t>4 == 4</a:t>
            </a:r>
          </a:p>
        </p:txBody>
      </p:sp>
      <p:graphicFrame>
        <p:nvGraphicFramePr>
          <p:cNvPr id="9" name="Table 8"/>
          <p:cNvGraphicFramePr>
            <a:graphicFrameLocks noGrp="1"/>
          </p:cNvGraphicFramePr>
          <p:nvPr/>
        </p:nvGraphicFramePr>
        <p:xfrm>
          <a:off x="1547664" y="2780928"/>
          <a:ext cx="6096000" cy="2595880"/>
        </p:xfrm>
        <a:graphic>
          <a:graphicData uri="http://schemas.openxmlformats.org/drawingml/2006/table">
            <a:tbl>
              <a:tblPr firstRow="1" bandRow="1">
                <a:tableStyleId>{073A0DAA-6AF3-43AB-8588-CEC1D06C72B9}</a:tableStyleId>
              </a:tblPr>
              <a:tblGrid>
                <a:gridCol w="3048000"/>
                <a:gridCol w="3048000"/>
              </a:tblGrid>
              <a:tr h="370840">
                <a:tc>
                  <a:txBody>
                    <a:bodyPr/>
                    <a:lstStyle/>
                    <a:p>
                      <a:r>
                        <a:rPr lang="en-IE" dirty="0" smtClean="0"/>
                        <a:t>symbol</a:t>
                      </a:r>
                      <a:endParaRPr lang="en-IE" dirty="0"/>
                    </a:p>
                  </a:txBody>
                  <a:tcPr/>
                </a:tc>
                <a:tc>
                  <a:txBody>
                    <a:bodyPr/>
                    <a:lstStyle/>
                    <a:p>
                      <a:r>
                        <a:rPr lang="en-IE" smtClean="0"/>
                        <a:t>operator</a:t>
                      </a:r>
                      <a:endParaRPr lang="en-IE" dirty="0"/>
                    </a:p>
                  </a:txBody>
                  <a:tcPr/>
                </a:tc>
              </a:tr>
              <a:tr h="370840">
                <a:tc>
                  <a:txBody>
                    <a:bodyPr/>
                    <a:lstStyle/>
                    <a:p>
                      <a:r>
                        <a:rPr lang="en-IE" dirty="0" smtClean="0"/>
                        <a:t>&lt;</a:t>
                      </a:r>
                      <a:endParaRPr lang="en-IE" dirty="0"/>
                    </a:p>
                  </a:txBody>
                  <a:tcPr/>
                </a:tc>
                <a:tc>
                  <a:txBody>
                    <a:bodyPr/>
                    <a:lstStyle/>
                    <a:p>
                      <a:r>
                        <a:rPr lang="en-IE" dirty="0" smtClean="0"/>
                        <a:t>less than</a:t>
                      </a:r>
                      <a:endParaRPr lang="en-IE" dirty="0"/>
                    </a:p>
                  </a:txBody>
                  <a:tcPr/>
                </a:tc>
              </a:tr>
              <a:tr h="370840">
                <a:tc>
                  <a:txBody>
                    <a:bodyPr/>
                    <a:lstStyle/>
                    <a:p>
                      <a:r>
                        <a:rPr lang="en-IE" dirty="0" smtClean="0"/>
                        <a:t>&gt;</a:t>
                      </a:r>
                      <a:endParaRPr lang="en-IE" dirty="0"/>
                    </a:p>
                  </a:txBody>
                  <a:tcPr/>
                </a:tc>
                <a:tc>
                  <a:txBody>
                    <a:bodyPr/>
                    <a:lstStyle/>
                    <a:p>
                      <a:r>
                        <a:rPr lang="en-IE" dirty="0" smtClean="0"/>
                        <a:t>greater than</a:t>
                      </a:r>
                      <a:endParaRPr lang="en-IE" dirty="0"/>
                    </a:p>
                  </a:txBody>
                  <a:tcPr/>
                </a:tc>
              </a:tr>
              <a:tr h="370840">
                <a:tc>
                  <a:txBody>
                    <a:bodyPr/>
                    <a:lstStyle/>
                    <a:p>
                      <a:r>
                        <a:rPr lang="en-IE" dirty="0" smtClean="0"/>
                        <a:t>&lt;=</a:t>
                      </a:r>
                      <a:endParaRPr lang="en-IE" dirty="0"/>
                    </a:p>
                  </a:txBody>
                  <a:tcPr/>
                </a:tc>
                <a:tc>
                  <a:txBody>
                    <a:bodyPr/>
                    <a:lstStyle/>
                    <a:p>
                      <a:r>
                        <a:rPr lang="en-IE" dirty="0" smtClean="0"/>
                        <a:t>less than or equal to</a:t>
                      </a:r>
                      <a:endParaRPr lang="en-IE" dirty="0"/>
                    </a:p>
                  </a:txBody>
                  <a:tcPr/>
                </a:tc>
              </a:tr>
              <a:tr h="370840">
                <a:tc>
                  <a:txBody>
                    <a:bodyPr/>
                    <a:lstStyle/>
                    <a:p>
                      <a:r>
                        <a:rPr lang="en-IE" dirty="0" smtClean="0"/>
                        <a:t>&gt;=</a:t>
                      </a:r>
                      <a:endParaRPr lang="en-IE" dirty="0"/>
                    </a:p>
                  </a:txBody>
                  <a:tcPr/>
                </a:tc>
                <a:tc>
                  <a:txBody>
                    <a:bodyPr/>
                    <a:lstStyle/>
                    <a:p>
                      <a:r>
                        <a:rPr lang="en-IE" dirty="0" smtClean="0"/>
                        <a:t>greater than or equal to</a:t>
                      </a:r>
                      <a:endParaRPr lang="en-IE" dirty="0"/>
                    </a:p>
                  </a:txBody>
                  <a:tcPr/>
                </a:tc>
              </a:tr>
              <a:tr h="370840">
                <a:tc>
                  <a:txBody>
                    <a:bodyPr/>
                    <a:lstStyle/>
                    <a:p>
                      <a:r>
                        <a:rPr lang="en-IE" dirty="0" smtClean="0"/>
                        <a:t>==</a:t>
                      </a:r>
                      <a:endParaRPr lang="en-IE" dirty="0"/>
                    </a:p>
                  </a:txBody>
                  <a:tcPr/>
                </a:tc>
                <a:tc>
                  <a:txBody>
                    <a:bodyPr/>
                    <a:lstStyle/>
                    <a:p>
                      <a:r>
                        <a:rPr lang="en-IE" dirty="0" smtClean="0"/>
                        <a:t>equal to</a:t>
                      </a:r>
                      <a:endParaRPr lang="en-IE" dirty="0"/>
                    </a:p>
                  </a:txBody>
                  <a:tcPr/>
                </a:tc>
              </a:tr>
              <a:tr h="370840">
                <a:tc>
                  <a:txBody>
                    <a:bodyPr/>
                    <a:lstStyle/>
                    <a:p>
                      <a:r>
                        <a:rPr lang="en-IE" dirty="0" smtClean="0"/>
                        <a:t>!=</a:t>
                      </a:r>
                      <a:endParaRPr lang="en-IE" dirty="0"/>
                    </a:p>
                  </a:txBody>
                  <a:tcPr/>
                </a:tc>
                <a:tc>
                  <a:txBody>
                    <a:bodyPr/>
                    <a:lstStyle/>
                    <a:p>
                      <a:r>
                        <a:rPr lang="en-IE" dirty="0" smtClean="0"/>
                        <a:t>not equal to</a:t>
                      </a:r>
                      <a:endParaRPr lang="en-IE" dirty="0"/>
                    </a:p>
                  </a:txBody>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if statements</a:t>
            </a:r>
            <a:endParaRPr lang="en-US" dirty="0">
              <a:solidFill>
                <a:schemeClr val="bg1"/>
              </a:solidFill>
            </a:endParaRPr>
          </a:p>
        </p:txBody>
      </p:sp>
      <p:sp>
        <p:nvSpPr>
          <p:cNvPr id="3" name="Content Placeholder 2"/>
          <p:cNvSpPr>
            <a:spLocks noGrp="1"/>
          </p:cNvSpPr>
          <p:nvPr>
            <p:ph idx="1"/>
          </p:nvPr>
        </p:nvSpPr>
        <p:spPr>
          <a:xfrm>
            <a:off x="457200" y="1600200"/>
            <a:ext cx="8229600" cy="3845024"/>
          </a:xfrm>
        </p:spPr>
        <p:txBody>
          <a:bodyPr>
            <a:normAutofit fontScale="92500" lnSpcReduction="10000"/>
          </a:bodyPr>
          <a:lstStyle/>
          <a:p>
            <a:r>
              <a:rPr lang="en-IE" dirty="0" smtClean="0">
                <a:solidFill>
                  <a:schemeClr val="bg1"/>
                </a:solidFill>
              </a:rPr>
              <a:t>if x then y</a:t>
            </a:r>
          </a:p>
          <a:p>
            <a:r>
              <a:rPr lang="en-IE" dirty="0" smtClean="0">
                <a:solidFill>
                  <a:schemeClr val="bg1"/>
                </a:solidFill>
              </a:rPr>
              <a:t>if conditions are satisfied then execute effects</a:t>
            </a:r>
          </a:p>
          <a:p>
            <a:r>
              <a:rPr lang="en-IE" dirty="0" smtClean="0">
                <a:solidFill>
                  <a:schemeClr val="bg1"/>
                </a:solidFill>
              </a:rPr>
              <a:t>condition is inside parentheses ()</a:t>
            </a:r>
          </a:p>
          <a:p>
            <a:r>
              <a:rPr lang="en-IE" dirty="0" smtClean="0">
                <a:solidFill>
                  <a:schemeClr val="bg1"/>
                </a:solidFill>
              </a:rPr>
              <a:t>executed code is contained within braces {}</a:t>
            </a:r>
          </a:p>
          <a:p>
            <a:r>
              <a:rPr lang="en-IE" dirty="0" smtClean="0">
                <a:solidFill>
                  <a:schemeClr val="bg1"/>
                </a:solidFill>
              </a:rPr>
              <a:t>the braces define the scope of the if statement</a:t>
            </a:r>
          </a:p>
          <a:p>
            <a:r>
              <a:rPr lang="en-IE" dirty="0" smtClean="0">
                <a:solidFill>
                  <a:schemeClr val="bg1"/>
                </a:solidFill>
              </a:rPr>
              <a:t>all code in the scope of the if statement is executed if the condition of the if statement is satisfied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if statement pseudo-code</a:t>
            </a:r>
            <a:endParaRPr lang="en-US" dirty="0">
              <a:solidFill>
                <a:schemeClr val="bg1"/>
              </a:solidFill>
            </a:endParaRPr>
          </a:p>
        </p:txBody>
      </p:sp>
      <p:sp>
        <p:nvSpPr>
          <p:cNvPr id="4" name="Content Placeholder 2"/>
          <p:cNvSpPr txBox="1">
            <a:spLocks/>
          </p:cNvSpPr>
          <p:nvPr/>
        </p:nvSpPr>
        <p:spPr>
          <a:xfrm>
            <a:off x="395536" y="2132856"/>
            <a:ext cx="8229600" cy="2088232"/>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E" sz="2600" b="0" i="0" u="none" strike="noStrike" kern="1200" cap="none" spc="0" normalizeH="0" baseline="0" noProof="0" dirty="0" smtClean="0">
                <a:ln>
                  <a:noFill/>
                </a:ln>
                <a:solidFill>
                  <a:schemeClr val="bg1"/>
                </a:solidFill>
                <a:effectLst/>
                <a:uLnTx/>
                <a:uFillTx/>
                <a:latin typeface="+mn-lt"/>
                <a:ea typeface="+mn-ea"/>
                <a:cs typeface="+mn-cs"/>
              </a:rPr>
              <a:t>if (condition)  // condition must be true to enter the if</a:t>
            </a:r>
          </a:p>
          <a:p>
            <a:pPr marL="742950" lvl="1" indent="-285750">
              <a:spcBef>
                <a:spcPct val="20000"/>
              </a:spcBef>
              <a:defRPr/>
            </a:pPr>
            <a:r>
              <a:rPr lang="en-IE" sz="2600" dirty="0" smtClean="0">
                <a:solidFill>
                  <a:schemeClr val="bg1"/>
                </a:solidFill>
              </a:rPr>
              <a:t>{ // open the scope of the if statement</a:t>
            </a:r>
            <a:endParaRPr kumimoji="0" lang="en-IE" sz="2600" b="0" i="0" u="none" strike="noStrike" kern="1200" cap="none" spc="0" normalizeH="0" baseline="0" noProof="0" dirty="0" smtClean="0">
              <a:ln>
                <a:noFill/>
              </a:ln>
              <a:solidFill>
                <a:schemeClr val="bg1"/>
              </a:solidFill>
              <a:effectLst/>
              <a:uLnTx/>
              <a:uFillTx/>
              <a:latin typeface="+mn-lt"/>
              <a:ea typeface="+mn-ea"/>
              <a:cs typeface="+mn-cs"/>
            </a:endParaRPr>
          </a:p>
          <a:p>
            <a:pPr marL="742950" lvl="1" indent="-285750">
              <a:spcBef>
                <a:spcPct val="20000"/>
              </a:spcBef>
            </a:pPr>
            <a:r>
              <a:rPr kumimoji="0" lang="en-IE" sz="2600" b="0" i="0" u="none" strike="noStrike" kern="1200" cap="none" spc="0" normalizeH="0" baseline="0" noProof="0" dirty="0" smtClean="0">
                <a:ln>
                  <a:noFill/>
                </a:ln>
                <a:solidFill>
                  <a:schemeClr val="bg1"/>
                </a:solidFill>
                <a:effectLst/>
                <a:uLnTx/>
                <a:uFillTx/>
                <a:latin typeface="+mn-lt"/>
                <a:ea typeface="+mn-ea"/>
                <a:cs typeface="+mn-cs"/>
              </a:rPr>
              <a:t>	code  to be executed if the condition is satisfied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IE" sz="2600" dirty="0" smtClean="0">
                <a:solidFill>
                  <a:schemeClr val="bg1"/>
                </a:solidFill>
              </a:rPr>
              <a:t>} // close of the scope of the if statement</a:t>
            </a:r>
            <a:endParaRPr kumimoji="0" lang="en-US" sz="26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Content Placeholder 2"/>
          <p:cNvSpPr>
            <a:spLocks noGrp="1"/>
          </p:cNvSpPr>
          <p:nvPr>
            <p:ph idx="1"/>
          </p:nvPr>
        </p:nvSpPr>
        <p:spPr>
          <a:xfrm>
            <a:off x="467544" y="4653136"/>
            <a:ext cx="8229600" cy="1972816"/>
          </a:xfrm>
        </p:spPr>
        <p:txBody>
          <a:bodyPr>
            <a:normAutofit fontScale="92500"/>
          </a:bodyPr>
          <a:lstStyle/>
          <a:p>
            <a:pPr marL="342900" lvl="1" indent="-342900">
              <a:buFont typeface="Arial" pitchFamily="34" charset="0"/>
              <a:buChar char="•"/>
            </a:pPr>
            <a:r>
              <a:rPr lang="en-IE" dirty="0" smtClean="0">
                <a:solidFill>
                  <a:schemeClr val="bg1"/>
                </a:solidFill>
              </a:rPr>
              <a:t>Note that the brace { can be on the same line as the closing parenthesis ) or on the next line and still have the same effect. I have it on the next line to fit a comment beside it but we’ll usually put them on the same 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a:xfrm>
            <a:off x="457200" y="1600201"/>
            <a:ext cx="8229600" cy="2260848"/>
          </a:xfrm>
        </p:spPr>
        <p:txBody>
          <a:bodyPr>
            <a:normAutofit/>
          </a:bodyPr>
          <a:lstStyle/>
          <a:p>
            <a:r>
              <a:rPr lang="en-IE" dirty="0" smtClean="0">
                <a:solidFill>
                  <a:schemeClr val="bg1"/>
                </a:solidFill>
              </a:rPr>
              <a:t>Second generation language features</a:t>
            </a:r>
          </a:p>
          <a:p>
            <a:pPr lvl="1"/>
            <a:r>
              <a:rPr lang="en-IE" dirty="0" smtClean="0">
                <a:solidFill>
                  <a:schemeClr val="bg1"/>
                </a:solidFill>
              </a:rPr>
              <a:t>assembly languages</a:t>
            </a:r>
          </a:p>
          <a:p>
            <a:pPr lvl="1"/>
            <a:r>
              <a:rPr lang="en-IE" dirty="0" smtClean="0">
                <a:solidFill>
                  <a:schemeClr val="bg1"/>
                </a:solidFill>
              </a:rPr>
              <a:t>low-level languages</a:t>
            </a:r>
          </a:p>
          <a:p>
            <a:pPr lvl="1"/>
            <a:r>
              <a:rPr lang="en-IE" dirty="0" smtClean="0">
                <a:solidFill>
                  <a:schemeClr val="bg1"/>
                </a:solidFill>
              </a:rPr>
              <a:t>converted down to machine code</a:t>
            </a:r>
          </a:p>
        </p:txBody>
      </p:sp>
      <p:pic>
        <p:nvPicPr>
          <p:cNvPr id="19458" name="Picture 2" descr="http://assets.allbusiness.com/asset/image/glossaries/4967331.gif"/>
          <p:cNvPicPr>
            <a:picLocks noChangeAspect="1" noChangeArrowheads="1"/>
          </p:cNvPicPr>
          <p:nvPr/>
        </p:nvPicPr>
        <p:blipFill>
          <a:blip r:embed="rId2" cstate="print"/>
          <a:srcRect t="4846" b="15193"/>
          <a:stretch>
            <a:fillRect/>
          </a:stretch>
        </p:blipFill>
        <p:spPr bwMode="auto">
          <a:xfrm>
            <a:off x="323528" y="4149080"/>
            <a:ext cx="4476750" cy="2376264"/>
          </a:xfrm>
          <a:prstGeom prst="rect">
            <a:avLst/>
          </a:prstGeom>
          <a:noFill/>
        </p:spPr>
      </p:pic>
      <p:sp>
        <p:nvSpPr>
          <p:cNvPr id="6" name="Content Placeholder 2"/>
          <p:cNvSpPr txBox="1">
            <a:spLocks/>
          </p:cNvSpPr>
          <p:nvPr/>
        </p:nvSpPr>
        <p:spPr>
          <a:xfrm>
            <a:off x="5004048" y="3861048"/>
            <a:ext cx="3960440" cy="2736304"/>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compare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jump if less than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subtract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return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3200" dirty="0" smtClean="0">
                <a:solidFill>
                  <a:schemeClr val="bg1"/>
                </a:solidFill>
              </a:rPr>
              <a:t>etc.</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if statements</a:t>
            </a:r>
            <a:endParaRPr lang="en-US" dirty="0">
              <a:solidFill>
                <a:schemeClr val="bg1"/>
              </a:solidFill>
            </a:endParaRPr>
          </a:p>
        </p:txBody>
      </p:sp>
      <p:sp>
        <p:nvSpPr>
          <p:cNvPr id="4" name="Content Placeholder 2"/>
          <p:cNvSpPr txBox="1">
            <a:spLocks/>
          </p:cNvSpPr>
          <p:nvPr/>
        </p:nvSpPr>
        <p:spPr>
          <a:xfrm>
            <a:off x="467544" y="1772816"/>
            <a:ext cx="8229600" cy="3672408"/>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#include &lt;</a:t>
            </a:r>
            <a:r>
              <a:rPr kumimoji="0" lang="en-US" sz="2400" b="0" i="0" u="none" strike="noStrike" kern="1200" cap="none" spc="0" normalizeH="0" baseline="0" noProof="0" dirty="0" err="1" smtClean="0">
                <a:ln>
                  <a:noFill/>
                </a:ln>
                <a:solidFill>
                  <a:schemeClr val="bg1"/>
                </a:solidFill>
                <a:effectLst/>
                <a:uLnTx/>
                <a:uFillTx/>
                <a:latin typeface="+mn-lt"/>
                <a:ea typeface="+mn-ea"/>
                <a:cs typeface="+mn-cs"/>
              </a:rPr>
              <a:t>stdio.h</a:t>
            </a:r>
            <a:r>
              <a:rPr kumimoji="0" lang="en-US" sz="2400" b="0" i="0" u="none" strike="noStrike" kern="1200" cap="none" spc="0" normalizeH="0" baseline="0" noProof="0" dirty="0" smtClean="0">
                <a:ln>
                  <a:noFill/>
                </a:ln>
                <a:solidFill>
                  <a:schemeClr val="bg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err="1" smtClean="0">
                <a:ln>
                  <a:noFill/>
                </a:ln>
                <a:solidFill>
                  <a:schemeClr val="bg1"/>
                </a:solidFill>
                <a:effectLst/>
                <a:uLnTx/>
                <a:uFillTx/>
                <a:latin typeface="+mn-lt"/>
                <a:ea typeface="+mn-ea"/>
                <a:cs typeface="+mn-cs"/>
              </a:rPr>
              <a:t>int</a:t>
            </a:r>
            <a:r>
              <a:rPr kumimoji="0" lang="en-US" sz="2400" b="0" i="0" u="none" strike="noStrike" kern="1200" cap="none" spc="0" normalizeH="0" baseline="0" noProof="0" dirty="0" smtClean="0">
                <a:ln>
                  <a:noFill/>
                </a:ln>
                <a:solidFill>
                  <a:schemeClr val="bg1"/>
                </a:solidFill>
                <a:effectLst/>
                <a:uLnTx/>
                <a:uFillTx/>
                <a:latin typeface="+mn-lt"/>
                <a:ea typeface="+mn-ea"/>
                <a:cs typeface="+mn-cs"/>
              </a:rPr>
              <a:t> main()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E" sz="2400" b="0" i="0" u="none" strike="noStrike" kern="1200" cap="none" spc="0" normalizeH="0" baseline="0" noProof="0" dirty="0" smtClean="0">
                <a:ln>
                  <a:noFill/>
                </a:ln>
                <a:solidFill>
                  <a:schemeClr val="bg1"/>
                </a:solidFill>
                <a:effectLst/>
                <a:uLnTx/>
                <a:uFillTx/>
                <a:latin typeface="+mn-lt"/>
                <a:ea typeface="+mn-ea"/>
                <a:cs typeface="+mn-cs"/>
              </a:rPr>
              <a:t>	  </a:t>
            </a:r>
            <a:r>
              <a:rPr kumimoji="0" lang="en-IE" sz="2400" b="0" i="0" u="none" strike="noStrike" kern="1200" cap="none" spc="0" normalizeH="0" baseline="0" noProof="0" dirty="0" err="1" smtClean="0">
                <a:ln>
                  <a:noFill/>
                </a:ln>
                <a:solidFill>
                  <a:schemeClr val="bg1"/>
                </a:solidFill>
                <a:effectLst/>
                <a:uLnTx/>
                <a:uFillTx/>
                <a:latin typeface="+mn-lt"/>
                <a:ea typeface="+mn-ea"/>
                <a:cs typeface="+mn-cs"/>
              </a:rPr>
              <a:t>int</a:t>
            </a:r>
            <a:r>
              <a:rPr kumimoji="0" lang="en-IE" sz="2400" b="0" i="0" u="none" strike="noStrike" kern="1200" cap="none" spc="0" normalizeH="0" baseline="0" noProof="0" dirty="0" smtClean="0">
                <a:ln>
                  <a:noFill/>
                </a:ln>
                <a:solidFill>
                  <a:schemeClr val="bg1"/>
                </a:solidFill>
                <a:effectLst/>
                <a:uLnTx/>
                <a:uFillTx/>
                <a:latin typeface="+mn-lt"/>
                <a:ea typeface="+mn-ea"/>
                <a:cs typeface="+mn-cs"/>
              </a:rPr>
              <a:t> a = 7; // create an integer variable</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E" sz="2400" b="0" i="0" u="none" strike="noStrike" kern="1200" cap="none" spc="0" normalizeH="0" baseline="0" noProof="0" dirty="0" smtClean="0">
                <a:ln>
                  <a:noFill/>
                </a:ln>
                <a:solidFill>
                  <a:schemeClr val="bg1"/>
                </a:solidFill>
                <a:effectLst/>
                <a:uLnTx/>
                <a:uFillTx/>
                <a:latin typeface="+mn-lt"/>
                <a:ea typeface="+mn-ea"/>
                <a:cs typeface="+mn-cs"/>
              </a:rPr>
              <a:t>if (a &lt; 10) { // if a is less than 10, begin executed the if code</a:t>
            </a:r>
          </a:p>
          <a:p>
            <a:pPr marL="742950" lvl="1" indent="-285750">
              <a:spcBef>
                <a:spcPct val="20000"/>
              </a:spcBef>
            </a:pPr>
            <a:r>
              <a:rPr kumimoji="0" lang="en-IE" sz="2400" b="0" i="0" u="none" strike="noStrike" kern="1200" cap="none" spc="0" normalizeH="0" baseline="0" noProof="0" dirty="0" smtClean="0">
                <a:ln>
                  <a:noFill/>
                </a:ln>
                <a:solidFill>
                  <a:schemeClr val="bg1"/>
                </a:solidFill>
                <a:effectLst/>
                <a:uLnTx/>
                <a:uFillTx/>
                <a:latin typeface="+mn-lt"/>
                <a:ea typeface="+mn-ea"/>
                <a:cs typeface="+mn-cs"/>
              </a:rPr>
              <a:t>	</a:t>
            </a:r>
            <a:r>
              <a:rPr kumimoji="0" lang="en-IE" sz="2400" b="0" i="0" u="none" strike="noStrike" kern="1200" cap="none" spc="0" normalizeH="0" baseline="0" noProof="0" dirty="0" err="1" smtClean="0">
                <a:ln>
                  <a:noFill/>
                </a:ln>
                <a:solidFill>
                  <a:schemeClr val="bg1"/>
                </a:solidFill>
                <a:effectLst/>
                <a:uLnTx/>
                <a:uFillTx/>
                <a:latin typeface="+mn-lt"/>
                <a:ea typeface="+mn-ea"/>
                <a:cs typeface="+mn-cs"/>
              </a:rPr>
              <a:t>printf</a:t>
            </a:r>
            <a:r>
              <a:rPr lang="en-IE" sz="2400" dirty="0" smtClean="0">
                <a:solidFill>
                  <a:schemeClr val="bg1"/>
                </a:solidFill>
              </a:rPr>
              <a:t>("%</a:t>
            </a:r>
            <a:r>
              <a:rPr kumimoji="0" lang="en-IE" sz="2400" b="0" i="0" u="none" strike="noStrike" kern="1200" cap="none" spc="0" normalizeH="0" baseline="0" noProof="0" dirty="0" smtClean="0">
                <a:ln>
                  <a:noFill/>
                </a:ln>
                <a:solidFill>
                  <a:schemeClr val="bg1"/>
                </a:solidFill>
                <a:effectLst/>
                <a:uLnTx/>
                <a:uFillTx/>
                <a:latin typeface="+mn-lt"/>
                <a:ea typeface="+mn-ea"/>
                <a:cs typeface="+mn-cs"/>
              </a:rPr>
              <a:t>d is less than 10", a); // inside the if</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IE" sz="2400" dirty="0" smtClean="0">
                <a:solidFill>
                  <a:schemeClr val="bg1"/>
                </a:solidFill>
              </a:rPr>
              <a:t>} // end the scope of the if statement</a:t>
            </a:r>
          </a:p>
          <a:p>
            <a:pPr marL="742950" lvl="1" indent="-285750">
              <a:spcBef>
                <a:spcPct val="20000"/>
              </a:spcBef>
              <a:defRPr/>
            </a:pPr>
            <a:r>
              <a:rPr kumimoji="0" lang="en-IE" sz="2400" b="0" i="0" u="none" strike="noStrike" kern="1200" cap="none" spc="0" normalizeH="0" baseline="0" noProof="0" dirty="0" err="1" smtClean="0">
                <a:ln>
                  <a:noFill/>
                </a:ln>
                <a:solidFill>
                  <a:schemeClr val="bg1"/>
                </a:solidFill>
                <a:effectLst/>
                <a:uLnTx/>
                <a:uFillTx/>
                <a:latin typeface="+mn-lt"/>
                <a:ea typeface="+mn-ea"/>
                <a:cs typeface="+mn-cs"/>
              </a:rPr>
              <a:t>printf</a:t>
            </a:r>
            <a:r>
              <a:rPr kumimoji="0" lang="en-IE" sz="2400" b="0" i="0" u="none" strike="noStrike" kern="1200" cap="none" spc="0" normalizeH="0" baseline="0" noProof="0" dirty="0" smtClean="0">
                <a:ln>
                  <a:noFill/>
                </a:ln>
                <a:solidFill>
                  <a:schemeClr val="bg1"/>
                </a:solidFill>
                <a:effectLst/>
                <a:uLnTx/>
                <a:uFillTx/>
                <a:latin typeface="+mn-lt"/>
                <a:ea typeface="+mn-ea"/>
                <a:cs typeface="+mn-cs"/>
              </a:rPr>
              <a:t>(</a:t>
            </a:r>
            <a:r>
              <a:rPr lang="en-IE" sz="2400" dirty="0" smtClean="0">
                <a:solidFill>
                  <a:schemeClr val="bg1"/>
                </a:solidFill>
              </a:rPr>
              <a:t>"</a:t>
            </a:r>
            <a:r>
              <a:rPr kumimoji="0" lang="en-IE" sz="2400" b="0" i="0" u="none" strike="noStrike" kern="1200" cap="none" spc="0" normalizeH="0" baseline="0" noProof="0" dirty="0" smtClean="0">
                <a:ln>
                  <a:noFill/>
                </a:ln>
                <a:solidFill>
                  <a:schemeClr val="bg1"/>
                </a:solidFill>
                <a:effectLst/>
                <a:uLnTx/>
                <a:uFillTx/>
                <a:latin typeface="+mn-lt"/>
                <a:ea typeface="+mn-ea"/>
                <a:cs typeface="+mn-cs"/>
              </a:rPr>
              <a:t>This will always be printed</a:t>
            </a:r>
            <a:r>
              <a:rPr lang="en-IE" sz="2400" dirty="0" smtClean="0">
                <a:solidFill>
                  <a:schemeClr val="bg1"/>
                </a:solidFill>
              </a:rPr>
              <a:t>"</a:t>
            </a:r>
            <a:r>
              <a:rPr kumimoji="0" lang="en-IE" sz="2400" b="0" i="0" u="none" strike="noStrike" kern="1200" cap="none" spc="0" normalizeH="0" baseline="0" noProof="0" dirty="0" smtClean="0">
                <a:ln>
                  <a:noFill/>
                </a:ln>
                <a:solidFill>
                  <a:schemeClr val="bg1"/>
                </a:solidFill>
                <a:effectLst/>
                <a:uLnTx/>
                <a:uFillTx/>
                <a:latin typeface="+mn-lt"/>
                <a:ea typeface="+mn-ea"/>
                <a:cs typeface="+mn-cs"/>
              </a:rPr>
              <a:t>); // outside of if statement</a:t>
            </a: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return 0;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if statement exercise</a:t>
            </a:r>
            <a:endParaRPr lang="en-US" dirty="0">
              <a:solidFill>
                <a:schemeClr val="bg1"/>
              </a:solidFill>
            </a:endParaRPr>
          </a:p>
        </p:txBody>
      </p:sp>
      <p:sp>
        <p:nvSpPr>
          <p:cNvPr id="3" name="Content Placeholder 2"/>
          <p:cNvSpPr>
            <a:spLocks noGrp="1"/>
          </p:cNvSpPr>
          <p:nvPr>
            <p:ph idx="1"/>
          </p:nvPr>
        </p:nvSpPr>
        <p:spPr>
          <a:xfrm>
            <a:off x="457200" y="1600200"/>
            <a:ext cx="8229600" cy="1972816"/>
          </a:xfrm>
        </p:spPr>
        <p:txBody>
          <a:bodyPr>
            <a:normAutofit/>
          </a:bodyPr>
          <a:lstStyle/>
          <a:p>
            <a:pPr marL="342900" lvl="1" indent="-342900">
              <a:buFont typeface="Arial" pitchFamily="34" charset="0"/>
              <a:buChar char="•"/>
            </a:pPr>
            <a:r>
              <a:rPr lang="en-IE" dirty="0" smtClean="0">
                <a:solidFill>
                  <a:schemeClr val="bg1"/>
                </a:solidFill>
              </a:rPr>
              <a:t>Write a grading program that will output “You got an A” if the tested variable is greater than 90.</a:t>
            </a:r>
          </a:p>
        </p:txBody>
      </p:sp>
      <p:sp>
        <p:nvSpPr>
          <p:cNvPr id="4" name="Content Placeholder 2"/>
          <p:cNvSpPr txBox="1">
            <a:spLocks/>
          </p:cNvSpPr>
          <p:nvPr/>
        </p:nvSpPr>
        <p:spPr>
          <a:xfrm>
            <a:off x="467544" y="2924944"/>
            <a:ext cx="822960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if statement exercise solution</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lvl="0">
              <a:spcBef>
                <a:spcPts val="0"/>
              </a:spcBef>
              <a:buNone/>
              <a:defRPr/>
            </a:pPr>
            <a:r>
              <a:rPr lang="en-IE" sz="2400" dirty="0" smtClean="0">
                <a:solidFill>
                  <a:schemeClr val="bg1"/>
                </a:solidFill>
              </a:rPr>
              <a:t>#include &lt;</a:t>
            </a:r>
            <a:r>
              <a:rPr lang="en-IE" sz="2400" dirty="0" err="1" smtClean="0">
                <a:solidFill>
                  <a:schemeClr val="bg1"/>
                </a:solidFill>
              </a:rPr>
              <a:t>stdio.h</a:t>
            </a:r>
            <a:r>
              <a:rPr lang="en-IE" sz="2400" dirty="0" smtClean="0">
                <a:solidFill>
                  <a:schemeClr val="bg1"/>
                </a:solidFill>
              </a:rPr>
              <a:t>&gt;</a:t>
            </a:r>
          </a:p>
          <a:p>
            <a:pPr lvl="0">
              <a:spcBef>
                <a:spcPts val="0"/>
              </a:spcBef>
              <a:buNone/>
              <a:defRPr/>
            </a:pPr>
            <a:r>
              <a:rPr lang="en-IE" sz="2400" dirty="0" err="1" smtClean="0">
                <a:solidFill>
                  <a:schemeClr val="bg1"/>
                </a:solidFill>
              </a:rPr>
              <a:t>int</a:t>
            </a:r>
            <a:r>
              <a:rPr lang="en-IE"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91; </a:t>
            </a:r>
          </a:p>
          <a:p>
            <a:pPr lvl="0">
              <a:spcBef>
                <a:spcPts val="0"/>
              </a:spcBef>
              <a:buNone/>
              <a:defRPr/>
            </a:pPr>
            <a:r>
              <a:rPr lang="en-IE" sz="2400" dirty="0" smtClean="0">
                <a:solidFill>
                  <a:schemeClr val="bg1"/>
                </a:solidFill>
              </a:rPr>
              <a:t>    if (a &gt; 90) { </a:t>
            </a:r>
          </a:p>
          <a:p>
            <a:pPr lvl="0">
              <a:spcBef>
                <a:spcPts val="0"/>
              </a:spcBef>
              <a:buNone/>
              <a:defRPr/>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("You got an A"); </a:t>
            </a:r>
          </a:p>
          <a:p>
            <a:pPr lvl="0">
              <a:spcBef>
                <a:spcPts val="0"/>
              </a:spcBef>
              <a:buNone/>
              <a:defRPr/>
            </a:pPr>
            <a:r>
              <a:rPr lang="en-IE" sz="2400" dirty="0" smtClean="0">
                <a:solidFill>
                  <a:schemeClr val="bg1"/>
                </a:solidFill>
              </a:rPr>
              <a:t>    }</a:t>
            </a:r>
          </a:p>
          <a:p>
            <a:pPr lvl="0">
              <a:spcBef>
                <a:spcPts val="0"/>
              </a:spcBef>
              <a:buNone/>
              <a:defRPr/>
            </a:pPr>
            <a:r>
              <a:rPr lang="en-IE" sz="2400" dirty="0" smtClean="0">
                <a:solidFill>
                  <a:schemeClr val="bg1"/>
                </a:solidFill>
              </a:rPr>
              <a:t>    return 0; </a:t>
            </a:r>
          </a:p>
          <a:p>
            <a:pPr lvl="0">
              <a:spcBef>
                <a:spcPts val="0"/>
              </a:spcBef>
              <a:buNone/>
              <a:defRPr/>
            </a:pPr>
            <a:r>
              <a:rPr lang="en-IE" sz="2400" dirty="0" smtClean="0">
                <a:solidFill>
                  <a:schemeClr val="bg1"/>
                </a:solidFill>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a:t>
            </a:r>
            <a:endParaRPr lang="en-US" dirty="0">
              <a:solidFill>
                <a:schemeClr val="bg1"/>
              </a:solidFill>
            </a:endParaRPr>
          </a:p>
        </p:txBody>
      </p:sp>
      <p:sp>
        <p:nvSpPr>
          <p:cNvPr id="3" name="Content Placeholder 2"/>
          <p:cNvSpPr>
            <a:spLocks noGrp="1"/>
          </p:cNvSpPr>
          <p:nvPr>
            <p:ph idx="1"/>
          </p:nvPr>
        </p:nvSpPr>
        <p:spPr>
          <a:xfrm>
            <a:off x="457200" y="1600200"/>
            <a:ext cx="8229600" cy="3340968"/>
          </a:xfrm>
        </p:spPr>
        <p:txBody>
          <a:bodyPr>
            <a:normAutofit/>
          </a:bodyPr>
          <a:lstStyle/>
          <a:p>
            <a:pPr marL="342900" lvl="1" indent="-342900">
              <a:buFont typeface="Arial" pitchFamily="34" charset="0"/>
              <a:buChar char="•"/>
            </a:pPr>
            <a:r>
              <a:rPr lang="en-IE" dirty="0" smtClean="0">
                <a:solidFill>
                  <a:schemeClr val="bg1"/>
                </a:solidFill>
              </a:rPr>
              <a:t>else if statements allow a chain of if statement to be checked in sequence</a:t>
            </a:r>
          </a:p>
          <a:p>
            <a:pPr marL="342900" lvl="1" indent="-342900">
              <a:buFont typeface="Arial" pitchFamily="34" charset="0"/>
              <a:buChar char="•"/>
            </a:pPr>
            <a:r>
              <a:rPr lang="en-IE" dirty="0" smtClean="0">
                <a:solidFill>
                  <a:schemeClr val="bg1"/>
                </a:solidFill>
              </a:rPr>
              <a:t>if the first if statement isn’t true, check the second. If that isn’t true, check the third. If the third is true, don’t check any of the any else if statements</a:t>
            </a:r>
          </a:p>
        </p:txBody>
      </p:sp>
      <p:sp>
        <p:nvSpPr>
          <p:cNvPr id="4" name="Content Placeholder 2"/>
          <p:cNvSpPr txBox="1">
            <a:spLocks/>
          </p:cNvSpPr>
          <p:nvPr/>
        </p:nvSpPr>
        <p:spPr>
          <a:xfrm>
            <a:off x="467544" y="2924944"/>
            <a:ext cx="822960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 pseudo-code</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lvl="1">
              <a:spcBef>
                <a:spcPts val="0"/>
              </a:spcBef>
              <a:buNone/>
              <a:defRPr/>
            </a:pPr>
            <a:r>
              <a:rPr lang="en-IE" sz="2400" dirty="0" smtClean="0">
                <a:solidFill>
                  <a:schemeClr val="bg1"/>
                </a:solidFill>
              </a:rPr>
              <a:t>if (</a:t>
            </a:r>
            <a:r>
              <a:rPr lang="en-IE" sz="2400" dirty="0" err="1" smtClean="0">
                <a:solidFill>
                  <a:schemeClr val="bg1"/>
                </a:solidFill>
              </a:rPr>
              <a:t>condition_a</a:t>
            </a:r>
            <a:r>
              <a:rPr lang="en-IE" sz="2400" dirty="0" smtClean="0">
                <a:solidFill>
                  <a:schemeClr val="bg1"/>
                </a:solidFill>
              </a:rPr>
              <a:t>) { </a:t>
            </a:r>
          </a:p>
          <a:p>
            <a:pPr lvl="1">
              <a:spcBef>
                <a:spcPts val="0"/>
              </a:spcBef>
              <a:buNone/>
            </a:pPr>
            <a:r>
              <a:rPr lang="en-IE" sz="2400" dirty="0" smtClean="0">
                <a:solidFill>
                  <a:schemeClr val="bg1"/>
                </a:solidFill>
              </a:rPr>
              <a:t>	code executed if condition a is true</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t>
            </a:r>
            <a:r>
              <a:rPr lang="en-IE" sz="2400" dirty="0" err="1" smtClean="0">
                <a:solidFill>
                  <a:schemeClr val="bg1"/>
                </a:solidFill>
              </a:rPr>
              <a:t>condition_b</a:t>
            </a:r>
            <a:r>
              <a:rPr lang="en-IE" sz="2400" dirty="0" smtClean="0">
                <a:solidFill>
                  <a:schemeClr val="bg1"/>
                </a:solidFill>
              </a:rPr>
              <a:t>) {</a:t>
            </a:r>
          </a:p>
          <a:p>
            <a:pPr lvl="1">
              <a:spcBef>
                <a:spcPts val="0"/>
              </a:spcBef>
              <a:buNone/>
            </a:pPr>
            <a:r>
              <a:rPr lang="en-IE" sz="2400" dirty="0" smtClean="0">
                <a:solidFill>
                  <a:schemeClr val="bg1"/>
                </a:solidFill>
              </a:rPr>
              <a:t>	code executed if condition a was false and b is true</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t>
            </a:r>
            <a:r>
              <a:rPr lang="en-IE" sz="2400" dirty="0" err="1" smtClean="0">
                <a:solidFill>
                  <a:schemeClr val="bg1"/>
                </a:solidFill>
              </a:rPr>
              <a:t>condition_c</a:t>
            </a:r>
            <a:r>
              <a:rPr lang="en-IE" sz="2400" dirty="0" smtClean="0">
                <a:solidFill>
                  <a:schemeClr val="bg1"/>
                </a:solidFill>
              </a:rPr>
              <a:t>) { </a:t>
            </a:r>
          </a:p>
          <a:p>
            <a:pPr lvl="1">
              <a:spcBef>
                <a:spcPts val="0"/>
              </a:spcBef>
              <a:buNone/>
            </a:pPr>
            <a:r>
              <a:rPr lang="en-IE" sz="2400" dirty="0" smtClean="0">
                <a:solidFill>
                  <a:schemeClr val="bg1"/>
                </a:solidFill>
              </a:rPr>
              <a:t>	code executed if conditions a and b were false but c is true</a:t>
            </a:r>
          </a:p>
          <a:p>
            <a:pPr lvl="1">
              <a:spcBef>
                <a:spcPts val="0"/>
              </a:spcBef>
              <a:buNone/>
              <a:defRPr/>
            </a:pPr>
            <a:r>
              <a:rPr lang="en-IE" sz="2400" dirty="0" smtClean="0">
                <a:solidFill>
                  <a:schemeClr val="bg1"/>
                </a:solidFill>
              </a:rPr>
              <a:t>}</a:t>
            </a:r>
            <a:endParaRPr lang="en-US" sz="2400" dirty="0" smtClean="0">
              <a:solidFill>
                <a:schemeClr val="bg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a:t>
            </a:r>
            <a:endParaRPr lang="en-US" sz="2400" dirty="0" smtClean="0">
              <a:solidFill>
                <a:schemeClr val="bg1"/>
              </a:solidFill>
            </a:endParaRPr>
          </a:p>
          <a:p>
            <a:pPr lvl="1">
              <a:spcBef>
                <a:spcPts val="0"/>
              </a:spcBef>
              <a:buNone/>
              <a:defRPr/>
            </a:pPr>
            <a:r>
              <a:rPr lang="en-IE" sz="2400" dirty="0" smtClean="0">
                <a:solidFill>
                  <a:schemeClr val="bg1"/>
                </a:solidFill>
              </a:rPr>
              <a:t>if (a &lt; 10) { // if a is less than 10</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 // if a equals 10</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 else if a is greater than or equal to 13</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endParaRPr lang="en-US" sz="2400" dirty="0" smtClean="0">
              <a:solidFill>
                <a:schemeClr val="bg1"/>
              </a:solidFill>
            </a:endParaRPr>
          </a:p>
          <a:p>
            <a:pPr lvl="1">
              <a:spcBef>
                <a:spcPts val="0"/>
              </a:spcBef>
              <a:buNone/>
              <a:defRPr/>
            </a:pPr>
            <a:r>
              <a:rPr lang="en-US" sz="2400" dirty="0" smtClean="0">
                <a:solidFill>
                  <a:schemeClr val="bg1"/>
                </a:solidFill>
              </a:rPr>
              <a:t>return 0; </a:t>
            </a:r>
          </a:p>
          <a:p>
            <a:pPr lvl="0">
              <a:spcBef>
                <a:spcPts val="0"/>
              </a:spcBef>
              <a:buNone/>
              <a:defRPr/>
            </a:pPr>
            <a:r>
              <a:rPr lang="en-US" sz="2400" dirty="0" smtClean="0">
                <a:solidFill>
                  <a:schemeClr val="bg1"/>
                </a:solidFill>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a:t>
            </a:r>
            <a:endParaRPr lang="en-US" sz="2400" dirty="0" smtClean="0">
              <a:solidFill>
                <a:schemeClr val="bg1"/>
              </a:solidFill>
            </a:endParaRPr>
          </a:p>
          <a:p>
            <a:pPr lvl="1">
              <a:spcBef>
                <a:spcPts val="0"/>
              </a:spcBef>
              <a:buNone/>
              <a:defRPr/>
            </a:pPr>
            <a:r>
              <a:rPr lang="en-IE" sz="2400" dirty="0" smtClean="0">
                <a:solidFill>
                  <a:schemeClr val="bg1"/>
                </a:solidFill>
              </a:rPr>
              <a:t>if (a &lt;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endParaRPr lang="en-US" sz="2400" dirty="0" smtClean="0">
              <a:solidFill>
                <a:schemeClr val="bg1"/>
              </a:solidFill>
            </a:endParaRPr>
          </a:p>
          <a:p>
            <a:pPr lvl="1">
              <a:spcBef>
                <a:spcPts val="0"/>
              </a:spcBef>
              <a:buNone/>
              <a:defRPr/>
            </a:pPr>
            <a:r>
              <a:rPr lang="en-US" sz="2400" dirty="0" smtClean="0">
                <a:solidFill>
                  <a:schemeClr val="bg1"/>
                </a:solidFill>
              </a:rPr>
              <a:t>return 0; </a:t>
            </a:r>
          </a:p>
          <a:p>
            <a:pPr lvl="0">
              <a:spcBef>
                <a:spcPts val="0"/>
              </a:spcBef>
              <a:buNone/>
              <a:defRPr/>
            </a:pPr>
            <a:r>
              <a:rPr lang="en-US" sz="2400" dirty="0" smtClean="0">
                <a:solidFill>
                  <a:schemeClr val="bg1"/>
                </a:solidFill>
              </a:rPr>
              <a:t>}</a:t>
            </a:r>
          </a:p>
        </p:txBody>
      </p:sp>
      <p:sp>
        <p:nvSpPr>
          <p:cNvPr id="4" name="TextBox 3"/>
          <p:cNvSpPr txBox="1"/>
          <p:nvPr/>
        </p:nvSpPr>
        <p:spPr>
          <a:xfrm>
            <a:off x="3923928" y="2492896"/>
            <a:ext cx="3488134" cy="461665"/>
          </a:xfrm>
          <a:prstGeom prst="rect">
            <a:avLst/>
          </a:prstGeom>
          <a:noFill/>
        </p:spPr>
        <p:txBody>
          <a:bodyPr wrap="none" rtlCol="0">
            <a:spAutoFit/>
          </a:bodyPr>
          <a:lstStyle/>
          <a:p>
            <a:r>
              <a:rPr lang="en-IE" sz="2400" dirty="0" smtClean="0">
                <a:solidFill>
                  <a:srgbClr val="FF0000"/>
                </a:solidFill>
              </a:rPr>
              <a:t>if this condition is satisfied</a:t>
            </a:r>
            <a:endParaRPr lang="en-IE" sz="2400" dirty="0">
              <a:solidFill>
                <a:srgbClr val="FF0000"/>
              </a:solidFill>
            </a:endParaRPr>
          </a:p>
        </p:txBody>
      </p:sp>
      <p:cxnSp>
        <p:nvCxnSpPr>
          <p:cNvPr id="6" name="Straight Arrow Connector 5"/>
          <p:cNvCxnSpPr/>
          <p:nvPr/>
        </p:nvCxnSpPr>
        <p:spPr>
          <a:xfrm flipH="1">
            <a:off x="2411760" y="2708920"/>
            <a:ext cx="136815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a:t>
            </a:r>
            <a:endParaRPr lang="en-US" sz="2400" dirty="0" smtClean="0">
              <a:solidFill>
                <a:schemeClr val="bg1"/>
              </a:solidFill>
            </a:endParaRPr>
          </a:p>
          <a:p>
            <a:pPr lvl="1">
              <a:spcBef>
                <a:spcPts val="0"/>
              </a:spcBef>
              <a:buNone/>
              <a:defRPr/>
            </a:pPr>
            <a:r>
              <a:rPr lang="en-IE" sz="2400" dirty="0" smtClean="0">
                <a:solidFill>
                  <a:schemeClr val="bg1"/>
                </a:solidFill>
              </a:rPr>
              <a:t>if (a &lt;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endParaRPr lang="en-US" sz="2400" dirty="0" smtClean="0">
              <a:solidFill>
                <a:schemeClr val="bg1"/>
              </a:solidFill>
            </a:endParaRPr>
          </a:p>
          <a:p>
            <a:pPr lvl="1">
              <a:spcBef>
                <a:spcPts val="0"/>
              </a:spcBef>
              <a:buNone/>
              <a:defRPr/>
            </a:pPr>
            <a:r>
              <a:rPr lang="en-US" sz="2400" dirty="0" smtClean="0">
                <a:solidFill>
                  <a:schemeClr val="bg1"/>
                </a:solidFill>
              </a:rPr>
              <a:t>return 0; </a:t>
            </a:r>
          </a:p>
          <a:p>
            <a:pPr lvl="0">
              <a:spcBef>
                <a:spcPts val="0"/>
              </a:spcBef>
              <a:buNone/>
              <a:defRPr/>
            </a:pPr>
            <a:r>
              <a:rPr lang="en-US" sz="2400" dirty="0" smtClean="0">
                <a:solidFill>
                  <a:schemeClr val="bg1"/>
                </a:solidFill>
              </a:rPr>
              <a:t>}</a:t>
            </a:r>
          </a:p>
        </p:txBody>
      </p:sp>
      <p:sp>
        <p:nvSpPr>
          <p:cNvPr id="4" name="TextBox 3"/>
          <p:cNvSpPr txBox="1"/>
          <p:nvPr/>
        </p:nvSpPr>
        <p:spPr>
          <a:xfrm>
            <a:off x="6156176" y="2852936"/>
            <a:ext cx="1681742" cy="461665"/>
          </a:xfrm>
          <a:prstGeom prst="rect">
            <a:avLst/>
          </a:prstGeom>
          <a:noFill/>
        </p:spPr>
        <p:txBody>
          <a:bodyPr wrap="none" rtlCol="0">
            <a:spAutoFit/>
          </a:bodyPr>
          <a:lstStyle/>
          <a:p>
            <a:r>
              <a:rPr lang="en-IE" sz="2400" dirty="0" smtClean="0">
                <a:solidFill>
                  <a:srgbClr val="FF0000"/>
                </a:solidFill>
              </a:rPr>
              <a:t>execute this</a:t>
            </a:r>
            <a:endParaRPr lang="en-IE" sz="2400" dirty="0">
              <a:solidFill>
                <a:srgbClr val="FF0000"/>
              </a:solidFill>
            </a:endParaRPr>
          </a:p>
        </p:txBody>
      </p:sp>
      <p:cxnSp>
        <p:nvCxnSpPr>
          <p:cNvPr id="6" name="Straight Arrow Connector 5"/>
          <p:cNvCxnSpPr/>
          <p:nvPr/>
        </p:nvCxnSpPr>
        <p:spPr>
          <a:xfrm flipH="1">
            <a:off x="5004048" y="3068960"/>
            <a:ext cx="10081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a:t>
            </a:r>
            <a:endParaRPr lang="en-US" sz="2400" dirty="0" smtClean="0">
              <a:solidFill>
                <a:schemeClr val="bg1"/>
              </a:solidFill>
            </a:endParaRPr>
          </a:p>
          <a:p>
            <a:pPr lvl="1">
              <a:spcBef>
                <a:spcPts val="0"/>
              </a:spcBef>
              <a:buNone/>
              <a:defRPr/>
            </a:pPr>
            <a:r>
              <a:rPr lang="en-IE" sz="2400" dirty="0" smtClean="0">
                <a:solidFill>
                  <a:schemeClr val="bg1"/>
                </a:solidFill>
              </a:rPr>
              <a:t>if (a &lt;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endParaRPr lang="en-US" sz="2400" dirty="0" smtClean="0">
              <a:solidFill>
                <a:schemeClr val="bg1"/>
              </a:solidFill>
            </a:endParaRPr>
          </a:p>
          <a:p>
            <a:pPr lvl="1">
              <a:spcBef>
                <a:spcPts val="0"/>
              </a:spcBef>
              <a:buNone/>
              <a:defRPr/>
            </a:pPr>
            <a:r>
              <a:rPr lang="en-US" sz="2400" dirty="0" smtClean="0">
                <a:solidFill>
                  <a:schemeClr val="bg1"/>
                </a:solidFill>
              </a:rPr>
              <a:t>return 0; </a:t>
            </a:r>
          </a:p>
          <a:p>
            <a:pPr lvl="0">
              <a:spcBef>
                <a:spcPts val="0"/>
              </a:spcBef>
              <a:buNone/>
              <a:defRPr/>
            </a:pPr>
            <a:r>
              <a:rPr lang="en-US" sz="2400" dirty="0" smtClean="0">
                <a:solidFill>
                  <a:schemeClr val="bg1"/>
                </a:solidFill>
              </a:rPr>
              <a:t>}</a:t>
            </a:r>
          </a:p>
        </p:txBody>
      </p:sp>
      <p:sp>
        <p:nvSpPr>
          <p:cNvPr id="4" name="TextBox 3"/>
          <p:cNvSpPr txBox="1"/>
          <p:nvPr/>
        </p:nvSpPr>
        <p:spPr>
          <a:xfrm>
            <a:off x="6156176" y="2852936"/>
            <a:ext cx="1438279" cy="461665"/>
          </a:xfrm>
          <a:prstGeom prst="rect">
            <a:avLst/>
          </a:prstGeom>
          <a:noFill/>
        </p:spPr>
        <p:txBody>
          <a:bodyPr wrap="none" rtlCol="0">
            <a:spAutoFit/>
          </a:bodyPr>
          <a:lstStyle/>
          <a:p>
            <a:r>
              <a:rPr lang="en-IE" sz="2400" dirty="0" smtClean="0">
                <a:solidFill>
                  <a:srgbClr val="FF0000"/>
                </a:solidFill>
              </a:rPr>
              <a:t>otherwise</a:t>
            </a:r>
            <a:endParaRPr lang="en-IE" sz="2400"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a:t>
            </a:r>
            <a:endParaRPr lang="en-US" sz="2400" dirty="0" smtClean="0">
              <a:solidFill>
                <a:schemeClr val="bg1"/>
              </a:solidFill>
            </a:endParaRPr>
          </a:p>
          <a:p>
            <a:pPr lvl="1">
              <a:spcBef>
                <a:spcPts val="0"/>
              </a:spcBef>
              <a:buNone/>
              <a:defRPr/>
            </a:pPr>
            <a:r>
              <a:rPr lang="en-IE" sz="2400" dirty="0" smtClean="0">
                <a:solidFill>
                  <a:schemeClr val="bg1"/>
                </a:solidFill>
              </a:rPr>
              <a:t>if (a &lt;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endParaRPr lang="en-US" sz="2400" dirty="0" smtClean="0">
              <a:solidFill>
                <a:schemeClr val="bg1"/>
              </a:solidFill>
            </a:endParaRPr>
          </a:p>
          <a:p>
            <a:pPr lvl="1">
              <a:spcBef>
                <a:spcPts val="0"/>
              </a:spcBef>
              <a:buNone/>
              <a:defRPr/>
            </a:pPr>
            <a:r>
              <a:rPr lang="en-US" sz="2400" dirty="0" smtClean="0">
                <a:solidFill>
                  <a:schemeClr val="bg1"/>
                </a:solidFill>
              </a:rPr>
              <a:t>return 0; </a:t>
            </a:r>
          </a:p>
          <a:p>
            <a:pPr lvl="0">
              <a:spcBef>
                <a:spcPts val="0"/>
              </a:spcBef>
              <a:buNone/>
              <a:defRPr/>
            </a:pPr>
            <a:r>
              <a:rPr lang="en-US" sz="2400" dirty="0" smtClean="0">
                <a:solidFill>
                  <a:schemeClr val="bg1"/>
                </a:solidFill>
              </a:rPr>
              <a:t>}</a:t>
            </a:r>
          </a:p>
        </p:txBody>
      </p:sp>
      <p:sp>
        <p:nvSpPr>
          <p:cNvPr id="4" name="TextBox 3"/>
          <p:cNvSpPr txBox="1"/>
          <p:nvPr/>
        </p:nvSpPr>
        <p:spPr>
          <a:xfrm>
            <a:off x="4283968" y="3429000"/>
            <a:ext cx="2977738" cy="461665"/>
          </a:xfrm>
          <a:prstGeom prst="rect">
            <a:avLst/>
          </a:prstGeom>
          <a:noFill/>
        </p:spPr>
        <p:txBody>
          <a:bodyPr wrap="none" rtlCol="0">
            <a:spAutoFit/>
          </a:bodyPr>
          <a:lstStyle/>
          <a:p>
            <a:r>
              <a:rPr lang="en-IE" sz="2400" dirty="0" smtClean="0">
                <a:solidFill>
                  <a:srgbClr val="FF0000"/>
                </a:solidFill>
              </a:rPr>
              <a:t>if this condition is true</a:t>
            </a:r>
            <a:endParaRPr lang="en-IE" sz="2400" dirty="0">
              <a:solidFill>
                <a:srgbClr val="FF0000"/>
              </a:solidFill>
            </a:endParaRPr>
          </a:p>
        </p:txBody>
      </p:sp>
      <p:cxnSp>
        <p:nvCxnSpPr>
          <p:cNvPr id="6" name="Straight Arrow Connector 5"/>
          <p:cNvCxnSpPr/>
          <p:nvPr/>
        </p:nvCxnSpPr>
        <p:spPr>
          <a:xfrm flipH="1">
            <a:off x="3203848" y="3717032"/>
            <a:ext cx="10081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a:xfrm>
            <a:off x="457200" y="1600201"/>
            <a:ext cx="8229600" cy="2260848"/>
          </a:xfrm>
        </p:spPr>
        <p:txBody>
          <a:bodyPr>
            <a:normAutofit/>
          </a:bodyPr>
          <a:lstStyle/>
          <a:p>
            <a:r>
              <a:rPr lang="en-IE" dirty="0" smtClean="0">
                <a:solidFill>
                  <a:schemeClr val="bg1"/>
                </a:solidFill>
              </a:rPr>
              <a:t>Third generation language features</a:t>
            </a:r>
          </a:p>
          <a:p>
            <a:pPr lvl="1"/>
            <a:r>
              <a:rPr lang="en-IE" dirty="0" smtClean="0">
                <a:solidFill>
                  <a:schemeClr val="bg1"/>
                </a:solidFill>
              </a:rPr>
              <a:t>high-level languages</a:t>
            </a:r>
          </a:p>
          <a:p>
            <a:pPr lvl="1"/>
            <a:r>
              <a:rPr lang="en-IE" dirty="0" smtClean="0">
                <a:solidFill>
                  <a:schemeClr val="bg1"/>
                </a:solidFill>
              </a:rPr>
              <a:t>functions, </a:t>
            </a:r>
            <a:r>
              <a:rPr lang="en-IE" dirty="0" smtClean="0">
                <a:solidFill>
                  <a:schemeClr val="bg1"/>
                </a:solidFill>
              </a:rPr>
              <a:t>named variables</a:t>
            </a:r>
            <a:r>
              <a:rPr lang="en-IE" dirty="0" smtClean="0">
                <a:solidFill>
                  <a:schemeClr val="bg1"/>
                </a:solidFill>
              </a:rPr>
              <a:t>, structures</a:t>
            </a:r>
          </a:p>
          <a:p>
            <a:pPr lvl="1"/>
            <a:r>
              <a:rPr lang="en-IE" dirty="0" smtClean="0">
                <a:solidFill>
                  <a:schemeClr val="bg1"/>
                </a:solidFill>
              </a:rPr>
              <a:t>C, C++, Java</a:t>
            </a:r>
          </a:p>
        </p:txBody>
      </p:sp>
      <p:pic>
        <p:nvPicPr>
          <p:cNvPr id="20482" name="Picture 2"/>
          <p:cNvPicPr>
            <a:picLocks noChangeAspect="1" noChangeArrowheads="1"/>
          </p:cNvPicPr>
          <p:nvPr/>
        </p:nvPicPr>
        <p:blipFill>
          <a:blip r:embed="rId2" cstate="print"/>
          <a:srcRect/>
          <a:stretch>
            <a:fillRect/>
          </a:stretch>
        </p:blipFill>
        <p:spPr bwMode="auto">
          <a:xfrm>
            <a:off x="2540753" y="3976514"/>
            <a:ext cx="4132642" cy="2260798"/>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a:t>
            </a:r>
            <a:endParaRPr lang="en-US" sz="2400" dirty="0" smtClean="0">
              <a:solidFill>
                <a:schemeClr val="bg1"/>
              </a:solidFill>
            </a:endParaRPr>
          </a:p>
          <a:p>
            <a:pPr lvl="1">
              <a:spcBef>
                <a:spcPts val="0"/>
              </a:spcBef>
              <a:buNone/>
              <a:defRPr/>
            </a:pPr>
            <a:r>
              <a:rPr lang="en-IE" sz="2400" dirty="0" smtClean="0">
                <a:solidFill>
                  <a:schemeClr val="bg1"/>
                </a:solidFill>
              </a:rPr>
              <a:t>if (a &lt;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endParaRPr lang="en-US" sz="2400" dirty="0" smtClean="0">
              <a:solidFill>
                <a:schemeClr val="bg1"/>
              </a:solidFill>
            </a:endParaRPr>
          </a:p>
          <a:p>
            <a:pPr lvl="1">
              <a:spcBef>
                <a:spcPts val="0"/>
              </a:spcBef>
              <a:buNone/>
              <a:defRPr/>
            </a:pPr>
            <a:r>
              <a:rPr lang="en-US" sz="2400" dirty="0" smtClean="0">
                <a:solidFill>
                  <a:schemeClr val="bg1"/>
                </a:solidFill>
              </a:rPr>
              <a:t>return 0; </a:t>
            </a:r>
          </a:p>
          <a:p>
            <a:pPr lvl="0">
              <a:spcBef>
                <a:spcPts val="0"/>
              </a:spcBef>
              <a:buNone/>
              <a:defRPr/>
            </a:pPr>
            <a:r>
              <a:rPr lang="en-US" sz="2400" dirty="0" smtClean="0">
                <a:solidFill>
                  <a:schemeClr val="bg1"/>
                </a:solidFill>
              </a:rPr>
              <a:t>}</a:t>
            </a:r>
          </a:p>
        </p:txBody>
      </p:sp>
      <p:sp>
        <p:nvSpPr>
          <p:cNvPr id="4" name="TextBox 3"/>
          <p:cNvSpPr txBox="1"/>
          <p:nvPr/>
        </p:nvSpPr>
        <p:spPr>
          <a:xfrm>
            <a:off x="5364088" y="3789040"/>
            <a:ext cx="2355645" cy="461665"/>
          </a:xfrm>
          <a:prstGeom prst="rect">
            <a:avLst/>
          </a:prstGeom>
          <a:noFill/>
        </p:spPr>
        <p:txBody>
          <a:bodyPr wrap="none" rtlCol="0">
            <a:spAutoFit/>
          </a:bodyPr>
          <a:lstStyle/>
          <a:p>
            <a:r>
              <a:rPr lang="en-IE" sz="2400" dirty="0" smtClean="0">
                <a:solidFill>
                  <a:srgbClr val="FF0000"/>
                </a:solidFill>
              </a:rPr>
              <a:t>execute this code</a:t>
            </a:r>
            <a:endParaRPr lang="en-IE" sz="2400" dirty="0">
              <a:solidFill>
                <a:srgbClr val="FF0000"/>
              </a:solidFill>
            </a:endParaRPr>
          </a:p>
        </p:txBody>
      </p:sp>
      <p:cxnSp>
        <p:nvCxnSpPr>
          <p:cNvPr id="6" name="Straight Arrow Connector 5"/>
          <p:cNvCxnSpPr/>
          <p:nvPr/>
        </p:nvCxnSpPr>
        <p:spPr>
          <a:xfrm flipH="1">
            <a:off x="4283968" y="4077072"/>
            <a:ext cx="10081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a:t>
            </a:r>
            <a:endParaRPr lang="en-US" sz="2400" dirty="0" smtClean="0">
              <a:solidFill>
                <a:schemeClr val="bg1"/>
              </a:solidFill>
            </a:endParaRPr>
          </a:p>
          <a:p>
            <a:pPr lvl="1">
              <a:spcBef>
                <a:spcPts val="0"/>
              </a:spcBef>
              <a:buNone/>
              <a:defRPr/>
            </a:pPr>
            <a:r>
              <a:rPr lang="en-IE" sz="2400" dirty="0" smtClean="0">
                <a:solidFill>
                  <a:schemeClr val="bg1"/>
                </a:solidFill>
              </a:rPr>
              <a:t>if (a &lt;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endParaRPr lang="en-US" sz="2400" dirty="0" smtClean="0">
              <a:solidFill>
                <a:schemeClr val="bg1"/>
              </a:solidFill>
            </a:endParaRPr>
          </a:p>
          <a:p>
            <a:pPr lvl="1">
              <a:spcBef>
                <a:spcPts val="0"/>
              </a:spcBef>
              <a:buNone/>
              <a:defRPr/>
            </a:pPr>
            <a:r>
              <a:rPr lang="en-US" sz="2400" dirty="0" smtClean="0">
                <a:solidFill>
                  <a:schemeClr val="bg1"/>
                </a:solidFill>
              </a:rPr>
              <a:t>return 0; </a:t>
            </a:r>
          </a:p>
          <a:p>
            <a:pPr lvl="0">
              <a:spcBef>
                <a:spcPts val="0"/>
              </a:spcBef>
              <a:buNone/>
              <a:defRPr/>
            </a:pPr>
            <a:r>
              <a:rPr lang="en-US" sz="2400" dirty="0" smtClean="0">
                <a:solidFill>
                  <a:schemeClr val="bg1"/>
                </a:solidFill>
              </a:rPr>
              <a:t>}</a:t>
            </a:r>
          </a:p>
        </p:txBody>
      </p:sp>
      <p:sp>
        <p:nvSpPr>
          <p:cNvPr id="4" name="TextBox 3"/>
          <p:cNvSpPr txBox="1"/>
          <p:nvPr/>
        </p:nvSpPr>
        <p:spPr>
          <a:xfrm>
            <a:off x="5364088" y="3789040"/>
            <a:ext cx="3798476" cy="461665"/>
          </a:xfrm>
          <a:prstGeom prst="rect">
            <a:avLst/>
          </a:prstGeom>
          <a:noFill/>
        </p:spPr>
        <p:txBody>
          <a:bodyPr wrap="none" rtlCol="0">
            <a:spAutoFit/>
          </a:bodyPr>
          <a:lstStyle/>
          <a:p>
            <a:r>
              <a:rPr lang="en-IE" sz="2400" dirty="0" smtClean="0">
                <a:solidFill>
                  <a:srgbClr val="FF0000"/>
                </a:solidFill>
              </a:rPr>
              <a:t>but if this is also not satisfied</a:t>
            </a:r>
            <a:endParaRPr lang="en-IE" sz="2400" dirty="0">
              <a:solidFill>
                <a:srgbClr val="FF0000"/>
              </a:solidFill>
            </a:endParaRPr>
          </a:p>
        </p:txBody>
      </p:sp>
      <p:cxnSp>
        <p:nvCxnSpPr>
          <p:cNvPr id="6" name="Straight Arrow Connector 5"/>
          <p:cNvCxnSpPr/>
          <p:nvPr/>
        </p:nvCxnSpPr>
        <p:spPr>
          <a:xfrm flipH="1" flipV="1">
            <a:off x="3131840" y="3717032"/>
            <a:ext cx="2160240" cy="36004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lnSpcReduction="1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a:t>
            </a:r>
            <a:endParaRPr lang="en-US" sz="2400" dirty="0" smtClean="0">
              <a:solidFill>
                <a:schemeClr val="bg1"/>
              </a:solidFill>
            </a:endParaRPr>
          </a:p>
          <a:p>
            <a:pPr lvl="1">
              <a:spcBef>
                <a:spcPts val="0"/>
              </a:spcBef>
              <a:buNone/>
              <a:defRPr/>
            </a:pPr>
            <a:r>
              <a:rPr lang="en-IE" sz="2400" dirty="0" smtClean="0">
                <a:solidFill>
                  <a:schemeClr val="bg1"/>
                </a:solidFill>
              </a:rPr>
              <a:t>if (a &lt;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endParaRPr lang="en-US" sz="2400" dirty="0" smtClean="0">
              <a:solidFill>
                <a:schemeClr val="bg1"/>
              </a:solidFill>
            </a:endParaRPr>
          </a:p>
          <a:p>
            <a:pPr lvl="1">
              <a:spcBef>
                <a:spcPts val="0"/>
              </a:spcBef>
              <a:buNone/>
              <a:defRPr/>
            </a:pPr>
            <a:r>
              <a:rPr lang="en-US" sz="2400" dirty="0" smtClean="0">
                <a:solidFill>
                  <a:schemeClr val="bg1"/>
                </a:solidFill>
              </a:rPr>
              <a:t>return 0; </a:t>
            </a:r>
          </a:p>
          <a:p>
            <a:pPr lvl="0">
              <a:spcBef>
                <a:spcPts val="0"/>
              </a:spcBef>
              <a:buNone/>
              <a:defRPr/>
            </a:pPr>
            <a:r>
              <a:rPr lang="en-US" sz="2400" dirty="0" smtClean="0">
                <a:solidFill>
                  <a:schemeClr val="bg1"/>
                </a:solidFill>
              </a:rPr>
              <a:t>}</a:t>
            </a:r>
          </a:p>
        </p:txBody>
      </p:sp>
      <p:sp>
        <p:nvSpPr>
          <p:cNvPr id="4" name="TextBox 3"/>
          <p:cNvSpPr txBox="1"/>
          <p:nvPr/>
        </p:nvSpPr>
        <p:spPr>
          <a:xfrm>
            <a:off x="4211960" y="4437112"/>
            <a:ext cx="4089004" cy="461665"/>
          </a:xfrm>
          <a:prstGeom prst="rect">
            <a:avLst/>
          </a:prstGeom>
          <a:noFill/>
        </p:spPr>
        <p:txBody>
          <a:bodyPr wrap="none" rtlCol="0">
            <a:spAutoFit/>
          </a:bodyPr>
          <a:lstStyle/>
          <a:p>
            <a:r>
              <a:rPr lang="en-IE" sz="2400" dirty="0" smtClean="0">
                <a:solidFill>
                  <a:srgbClr val="FF0000"/>
                </a:solidFill>
              </a:rPr>
              <a:t>check the next else if and so on</a:t>
            </a:r>
            <a:endParaRPr lang="en-IE" sz="2400" dirty="0">
              <a:solidFill>
                <a:srgbClr val="FF0000"/>
              </a:solidFill>
            </a:endParaRPr>
          </a:p>
        </p:txBody>
      </p:sp>
      <p:cxnSp>
        <p:nvCxnSpPr>
          <p:cNvPr id="6" name="Straight Arrow Connector 5"/>
          <p:cNvCxnSpPr/>
          <p:nvPr/>
        </p:nvCxnSpPr>
        <p:spPr>
          <a:xfrm flipH="1">
            <a:off x="3131840" y="4725144"/>
            <a:ext cx="100811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 exercise</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marL="342900" lvl="1" indent="-342900">
              <a:buFont typeface="Arial" pitchFamily="34" charset="0"/>
              <a:buChar char="•"/>
            </a:pPr>
            <a:r>
              <a:rPr lang="en-IE" dirty="0" smtClean="0">
                <a:solidFill>
                  <a:schemeClr val="bg1"/>
                </a:solidFill>
              </a:rPr>
              <a:t>write a grading program that will output a grade for each of the following situations:</a:t>
            </a:r>
          </a:p>
          <a:p>
            <a:pPr marL="742950" lvl="2" indent="-342900"/>
            <a:r>
              <a:rPr lang="en-IE" dirty="0" smtClean="0">
                <a:solidFill>
                  <a:schemeClr val="bg1"/>
                </a:solidFill>
              </a:rPr>
              <a:t>“You got an A” - grade greater than 90</a:t>
            </a:r>
          </a:p>
          <a:p>
            <a:pPr marL="742950" lvl="2" indent="-342900"/>
            <a:r>
              <a:rPr lang="en-IE" dirty="0" smtClean="0">
                <a:solidFill>
                  <a:schemeClr val="bg1"/>
                </a:solidFill>
              </a:rPr>
              <a:t>“You got an B” - grade from 80 to 89</a:t>
            </a:r>
          </a:p>
          <a:p>
            <a:pPr marL="742950" lvl="2" indent="-342900"/>
            <a:r>
              <a:rPr lang="en-IE" dirty="0" smtClean="0">
                <a:solidFill>
                  <a:schemeClr val="bg1"/>
                </a:solidFill>
              </a:rPr>
              <a:t>“You got an C” - grade from 70 to 79</a:t>
            </a:r>
          </a:p>
          <a:p>
            <a:pPr marL="742950" lvl="2" indent="-342900"/>
            <a:r>
              <a:rPr lang="en-IE" dirty="0" smtClean="0">
                <a:solidFill>
                  <a:schemeClr val="bg1"/>
                </a:solidFill>
              </a:rPr>
              <a:t>“You got an D” - grade from 60 to 69</a:t>
            </a:r>
          </a:p>
          <a:p>
            <a:pPr marL="742950" lvl="2" indent="-342900"/>
            <a:r>
              <a:rPr lang="en-IE" dirty="0" smtClean="0">
                <a:solidFill>
                  <a:schemeClr val="bg1"/>
                </a:solidFill>
              </a:rPr>
              <a:t>“You got an F” - grade less than 60</a:t>
            </a:r>
          </a:p>
          <a:p>
            <a:pPr marL="742950" lvl="2" indent="-342900"/>
            <a:endParaRPr lang="en-IE" dirty="0" smtClean="0">
              <a:solidFill>
                <a:schemeClr val="bg1"/>
              </a:solidFill>
            </a:endParaRPr>
          </a:p>
        </p:txBody>
      </p:sp>
      <p:sp>
        <p:nvSpPr>
          <p:cNvPr id="4" name="Content Placeholder 2"/>
          <p:cNvSpPr txBox="1">
            <a:spLocks/>
          </p:cNvSpPr>
          <p:nvPr/>
        </p:nvSpPr>
        <p:spPr>
          <a:xfrm>
            <a:off x="467544" y="2924944"/>
            <a:ext cx="822960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if statements exercise solution</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fontScale="70000" lnSpcReduction="2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smtClean="0">
                <a:solidFill>
                  <a:schemeClr val="bg1"/>
                </a:solidFill>
              </a:rPr>
              <a:t>#include &lt;</a:t>
            </a:r>
            <a:r>
              <a:rPr lang="en-US" sz="2400" dirty="0" err="1" smtClean="0">
                <a:solidFill>
                  <a:schemeClr val="bg1"/>
                </a:solidFill>
              </a:rPr>
              <a:t>stdlib.h</a:t>
            </a:r>
            <a:r>
              <a:rPr lang="en-US" sz="2400" dirty="0" smtClean="0">
                <a:solidFill>
                  <a:schemeClr val="bg1"/>
                </a:solidFill>
              </a:rPr>
              <a:t>&gt;</a:t>
            </a:r>
          </a:p>
          <a:p>
            <a:pPr lvl="0">
              <a:spcBef>
                <a:spcPts val="0"/>
              </a:spcBef>
              <a:buNone/>
              <a:defRPr/>
            </a:pPr>
            <a:endParaRPr lang="en-US" sz="2400" dirty="0" smtClean="0">
              <a:solidFill>
                <a:schemeClr val="bg1"/>
              </a:solidFill>
            </a:endParaRPr>
          </a:p>
          <a:p>
            <a:pPr lvl="0">
              <a:spcBef>
                <a:spcPts val="0"/>
              </a:spcBef>
              <a:buNone/>
              <a:defRPr/>
            </a:pPr>
            <a:r>
              <a:rPr lang="en-US" sz="2400" dirty="0" err="1" smtClean="0">
                <a:solidFill>
                  <a:schemeClr val="bg1"/>
                </a:solidFill>
              </a:rPr>
              <a:t>int</a:t>
            </a:r>
            <a:r>
              <a:rPr lang="en-US" sz="2400" dirty="0" smtClean="0">
                <a:solidFill>
                  <a:schemeClr val="bg1"/>
                </a:solidFill>
              </a:rPr>
              <a:t> main()</a:t>
            </a:r>
          </a:p>
          <a:p>
            <a:pPr lvl="0">
              <a:spcBef>
                <a:spcPts val="0"/>
              </a:spcBef>
              <a:buNone/>
              <a:defRPr/>
            </a:pPr>
            <a:r>
              <a:rPr lang="en-US" sz="2400" dirty="0" smtClean="0">
                <a:solidFill>
                  <a:schemeClr val="bg1"/>
                </a:solidFill>
              </a:rPr>
              <a:t>{</a:t>
            </a:r>
          </a:p>
          <a:p>
            <a:pPr lvl="0">
              <a:spcBef>
                <a:spcPts val="0"/>
              </a:spcBef>
              <a:buNone/>
              <a:defRPr/>
            </a:pPr>
            <a:r>
              <a:rPr lang="en-US" sz="2400" dirty="0" smtClean="0">
                <a:solidFill>
                  <a:schemeClr val="bg1"/>
                </a:solidFill>
              </a:rPr>
              <a:t>    </a:t>
            </a:r>
            <a:r>
              <a:rPr lang="en-US" sz="2400" dirty="0" err="1" smtClean="0">
                <a:solidFill>
                  <a:schemeClr val="bg1"/>
                </a:solidFill>
              </a:rPr>
              <a:t>int</a:t>
            </a:r>
            <a:r>
              <a:rPr lang="en-US" sz="2400" dirty="0" smtClean="0">
                <a:solidFill>
                  <a:schemeClr val="bg1"/>
                </a:solidFill>
              </a:rPr>
              <a:t> grade = 60;</a:t>
            </a:r>
          </a:p>
          <a:p>
            <a:pPr lvl="0">
              <a:spcBef>
                <a:spcPts val="0"/>
              </a:spcBef>
              <a:buNone/>
              <a:defRPr/>
            </a:pPr>
            <a:r>
              <a:rPr lang="en-US" sz="2400" dirty="0" smtClean="0">
                <a:solidFill>
                  <a:schemeClr val="bg1"/>
                </a:solidFill>
              </a:rPr>
              <a:t>    if (grade &gt;= 90) {</a:t>
            </a:r>
          </a:p>
          <a:p>
            <a:pPr lvl="0">
              <a:spcBef>
                <a:spcPts val="0"/>
              </a:spcBef>
              <a:buNone/>
              <a:defRPr/>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("You got an A");</a:t>
            </a:r>
          </a:p>
          <a:p>
            <a:pPr lvl="0">
              <a:spcBef>
                <a:spcPts val="0"/>
              </a:spcBef>
              <a:buNone/>
              <a:defRPr/>
            </a:pPr>
            <a:r>
              <a:rPr lang="en-US" sz="2400" dirty="0" smtClean="0">
                <a:solidFill>
                  <a:schemeClr val="bg1"/>
                </a:solidFill>
              </a:rPr>
              <a:t>    }</a:t>
            </a:r>
          </a:p>
          <a:p>
            <a:pPr lvl="0">
              <a:spcBef>
                <a:spcPts val="0"/>
              </a:spcBef>
              <a:buNone/>
              <a:defRPr/>
            </a:pPr>
            <a:r>
              <a:rPr lang="en-US" sz="2400" dirty="0" smtClean="0">
                <a:solidFill>
                  <a:schemeClr val="bg1"/>
                </a:solidFill>
              </a:rPr>
              <a:t>    else if (grade &gt;= 80) {</a:t>
            </a:r>
          </a:p>
          <a:p>
            <a:pPr lvl="0">
              <a:spcBef>
                <a:spcPts val="0"/>
              </a:spcBef>
              <a:buNone/>
              <a:defRPr/>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("You got an B");</a:t>
            </a:r>
          </a:p>
          <a:p>
            <a:pPr lvl="0">
              <a:spcBef>
                <a:spcPts val="0"/>
              </a:spcBef>
              <a:buNone/>
              <a:defRPr/>
            </a:pPr>
            <a:r>
              <a:rPr lang="en-US" sz="2400" dirty="0" smtClean="0">
                <a:solidFill>
                  <a:schemeClr val="bg1"/>
                </a:solidFill>
              </a:rPr>
              <a:t>    }</a:t>
            </a:r>
          </a:p>
          <a:p>
            <a:pPr lvl="0">
              <a:spcBef>
                <a:spcPts val="0"/>
              </a:spcBef>
              <a:buNone/>
              <a:defRPr/>
            </a:pPr>
            <a:r>
              <a:rPr lang="en-US" sz="2400" dirty="0" smtClean="0">
                <a:solidFill>
                  <a:schemeClr val="bg1"/>
                </a:solidFill>
              </a:rPr>
              <a:t>    else if (grade &gt;= 70) {</a:t>
            </a:r>
          </a:p>
          <a:p>
            <a:pPr lvl="0">
              <a:spcBef>
                <a:spcPts val="0"/>
              </a:spcBef>
              <a:buNone/>
              <a:defRPr/>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("You got an C");</a:t>
            </a:r>
          </a:p>
          <a:p>
            <a:pPr lvl="0">
              <a:spcBef>
                <a:spcPts val="0"/>
              </a:spcBef>
              <a:buNone/>
              <a:defRPr/>
            </a:pPr>
            <a:r>
              <a:rPr lang="en-US" sz="2400" dirty="0" smtClean="0">
                <a:solidFill>
                  <a:schemeClr val="bg1"/>
                </a:solidFill>
              </a:rPr>
              <a:t>    }</a:t>
            </a:r>
          </a:p>
          <a:p>
            <a:pPr lvl="0">
              <a:spcBef>
                <a:spcPts val="0"/>
              </a:spcBef>
              <a:buNone/>
              <a:defRPr/>
            </a:pPr>
            <a:r>
              <a:rPr lang="en-US" sz="2400" dirty="0" smtClean="0">
                <a:solidFill>
                  <a:schemeClr val="bg1"/>
                </a:solidFill>
              </a:rPr>
              <a:t>    else if (grade &gt;= 60) {</a:t>
            </a:r>
          </a:p>
          <a:p>
            <a:pPr lvl="0">
              <a:spcBef>
                <a:spcPts val="0"/>
              </a:spcBef>
              <a:buNone/>
              <a:defRPr/>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("You got an D");</a:t>
            </a:r>
          </a:p>
          <a:p>
            <a:pPr lvl="0">
              <a:spcBef>
                <a:spcPts val="0"/>
              </a:spcBef>
              <a:buNone/>
              <a:defRPr/>
            </a:pPr>
            <a:r>
              <a:rPr lang="en-US" sz="2400" dirty="0" smtClean="0">
                <a:solidFill>
                  <a:schemeClr val="bg1"/>
                </a:solidFill>
              </a:rPr>
              <a:t>    }</a:t>
            </a:r>
          </a:p>
          <a:p>
            <a:pPr lvl="0">
              <a:spcBef>
                <a:spcPts val="0"/>
              </a:spcBef>
              <a:buNone/>
              <a:defRPr/>
            </a:pPr>
            <a:r>
              <a:rPr lang="en-US" sz="2400" dirty="0" smtClean="0">
                <a:solidFill>
                  <a:schemeClr val="bg1"/>
                </a:solidFill>
              </a:rPr>
              <a:t>    else if (grade &lt; 60) {</a:t>
            </a:r>
          </a:p>
          <a:p>
            <a:pPr lvl="0">
              <a:spcBef>
                <a:spcPts val="0"/>
              </a:spcBef>
              <a:buNone/>
              <a:defRPr/>
            </a:pPr>
            <a:r>
              <a:rPr lang="en-US" sz="2400" dirty="0" smtClean="0">
                <a:solidFill>
                  <a:schemeClr val="bg1"/>
                </a:solidFill>
              </a:rPr>
              <a:t>        </a:t>
            </a:r>
            <a:r>
              <a:rPr lang="en-US" sz="2400" dirty="0" err="1" smtClean="0">
                <a:solidFill>
                  <a:schemeClr val="bg1"/>
                </a:solidFill>
              </a:rPr>
              <a:t>printf</a:t>
            </a:r>
            <a:r>
              <a:rPr lang="en-US" sz="2400" dirty="0" smtClean="0">
                <a:solidFill>
                  <a:schemeClr val="bg1"/>
                </a:solidFill>
              </a:rPr>
              <a:t>("You got an F");</a:t>
            </a:r>
          </a:p>
          <a:p>
            <a:pPr lvl="0">
              <a:spcBef>
                <a:spcPts val="0"/>
              </a:spcBef>
              <a:buNone/>
              <a:defRPr/>
            </a:pPr>
            <a:r>
              <a:rPr lang="en-US" sz="2400" dirty="0" smtClean="0">
                <a:solidFill>
                  <a:schemeClr val="bg1"/>
                </a:solidFill>
              </a:rPr>
              <a:t>    }</a:t>
            </a:r>
          </a:p>
          <a:p>
            <a:pPr lvl="0">
              <a:spcBef>
                <a:spcPts val="0"/>
              </a:spcBef>
              <a:buNone/>
              <a:defRPr/>
            </a:pPr>
            <a:r>
              <a:rPr lang="en-US" sz="2400" dirty="0" smtClean="0">
                <a:solidFill>
                  <a:schemeClr val="bg1"/>
                </a:solidFill>
              </a:rPr>
              <a:t>    return 0;</a:t>
            </a:r>
          </a:p>
          <a:p>
            <a:pPr lvl="0">
              <a:spcBef>
                <a:spcPts val="0"/>
              </a:spcBef>
              <a:buNone/>
              <a:defRPr/>
            </a:pPr>
            <a:r>
              <a:rPr lang="en-US" sz="2400" dirty="0" smtClean="0">
                <a:solidFill>
                  <a:schemeClr val="bg1"/>
                </a:solidFill>
              </a:rPr>
              <a: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indentation</a:t>
            </a:r>
            <a:endParaRPr lang="en-US" dirty="0">
              <a:solidFill>
                <a:schemeClr val="bg1"/>
              </a:solidFill>
            </a:endParaRPr>
          </a:p>
        </p:txBody>
      </p:sp>
      <p:sp>
        <p:nvSpPr>
          <p:cNvPr id="5" name="Content Placeholder 2"/>
          <p:cNvSpPr txBox="1">
            <a:spLocks/>
          </p:cNvSpPr>
          <p:nvPr/>
        </p:nvSpPr>
        <p:spPr>
          <a:xfrm>
            <a:off x="467544" y="1412776"/>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starting a line of text further from the margin than the enclosing structures line of text</a:t>
            </a:r>
          </a:p>
          <a:p>
            <a:pPr marL="342900" lvl="0" indent="-342900">
              <a:spcBef>
                <a:spcPct val="20000"/>
              </a:spcBef>
              <a:buFont typeface="Arial" pitchFamily="34" charset="0"/>
              <a:buChar char="•"/>
            </a:pPr>
            <a:r>
              <a:rPr kumimoji="0" lang="en-IE" sz="3200" b="0" i="0" u="none" strike="noStrike" kern="1200" cap="none" spc="0" normalizeH="0" noProof="0" dirty="0" smtClean="0">
                <a:ln>
                  <a:noFill/>
                </a:ln>
                <a:solidFill>
                  <a:schemeClr val="bg1"/>
                </a:solidFill>
                <a:effectLst/>
                <a:uLnTx/>
                <a:uFillTx/>
                <a:latin typeface="+mn-lt"/>
                <a:ea typeface="+mn-ea"/>
                <a:cs typeface="+mn-cs"/>
              </a:rPr>
              <a:t>opening brace ,{, means indentation should begin</a:t>
            </a:r>
          </a:p>
          <a:p>
            <a:pPr marL="342900" lvl="0" indent="-342900">
              <a:spcBef>
                <a:spcPct val="20000"/>
              </a:spcBef>
              <a:buFont typeface="Arial" pitchFamily="34" charset="0"/>
              <a:buChar char="•"/>
            </a:pPr>
            <a:r>
              <a:rPr lang="en-IE" sz="3200" dirty="0" smtClean="0">
                <a:solidFill>
                  <a:schemeClr val="bg1"/>
                </a:solidFill>
              </a:rPr>
              <a:t>closing brace, }, means indentation should end</a:t>
            </a:r>
          </a:p>
          <a:p>
            <a:pPr marL="342900" lvl="0" indent="-342900">
              <a:spcBef>
                <a:spcPct val="20000"/>
              </a:spcBef>
              <a:buFont typeface="Arial" pitchFamily="34" charset="0"/>
              <a:buChar cha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the line of text of the enclosing structure should line up with its closing brace</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indentation</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marL="0" lvl="0" indent="0">
              <a:spcBef>
                <a:spcPts val="0"/>
              </a:spcBef>
              <a:buNone/>
              <a:tabLst>
                <a:tab pos="355600" algn="l"/>
                <a:tab pos="722313" algn="l"/>
              </a:tabLst>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marL="0" lvl="0" indent="0">
              <a:spcBef>
                <a:spcPts val="0"/>
              </a:spcBef>
              <a:buNone/>
              <a:tabLst>
                <a:tab pos="355600" algn="l"/>
                <a:tab pos="722313" algn="l"/>
              </a:tabLst>
              <a:defRPr/>
            </a:pPr>
            <a:r>
              <a:rPr lang="en-US" sz="2400" dirty="0" err="1" smtClean="0">
                <a:solidFill>
                  <a:schemeClr val="bg1"/>
                </a:solidFill>
              </a:rPr>
              <a:t>int</a:t>
            </a:r>
            <a:r>
              <a:rPr lang="en-US" sz="2400" dirty="0" smtClean="0">
                <a:solidFill>
                  <a:schemeClr val="bg1"/>
                </a:solidFill>
              </a:rPr>
              <a:t> main() </a:t>
            </a:r>
            <a:r>
              <a:rPr lang="en-US" sz="2400" dirty="0" smtClean="0">
                <a:solidFill>
                  <a:srgbClr val="FFFF00"/>
                </a:solidFill>
              </a:rPr>
              <a:t>{</a:t>
            </a:r>
            <a:r>
              <a:rPr lang="en-US" sz="2400" dirty="0" smtClean="0">
                <a:solidFill>
                  <a:schemeClr val="bg1"/>
                </a:solidFill>
              </a:rPr>
              <a:t> </a:t>
            </a:r>
            <a:r>
              <a:rPr lang="en-IE" sz="2400" dirty="0" smtClean="0">
                <a:solidFill>
                  <a:schemeClr val="bg1"/>
                </a:solidFill>
              </a:rPr>
              <a:t>// opening braces means we should indent</a:t>
            </a:r>
            <a:endParaRPr lang="en-US" sz="2400" dirty="0" smtClean="0">
              <a:solidFill>
                <a:schemeClr val="bg1"/>
              </a:solidFill>
            </a:endParaRPr>
          </a:p>
          <a:p>
            <a:pPr marL="0" lvl="0" indent="0">
              <a:spcBef>
                <a:spcPts val="0"/>
              </a:spcBef>
              <a:buNone/>
              <a:tabLst>
                <a:tab pos="355600" algn="l"/>
                <a:tab pos="722313" algn="l"/>
              </a:tabLst>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 create an integer variable</a:t>
            </a:r>
          </a:p>
          <a:p>
            <a:pPr marL="0" lvl="0" indent="0">
              <a:spcBef>
                <a:spcPts val="0"/>
              </a:spcBef>
              <a:buNone/>
              <a:tabLst>
                <a:tab pos="355600" algn="l"/>
                <a:tab pos="722313" algn="l"/>
              </a:tabLst>
              <a:defRPr/>
            </a:pPr>
            <a:r>
              <a:rPr lang="en-IE" sz="2400" dirty="0" smtClean="0">
                <a:solidFill>
                  <a:schemeClr val="bg1"/>
                </a:solidFill>
              </a:rPr>
              <a:t>	if (a &lt; 10) </a:t>
            </a:r>
            <a:r>
              <a:rPr lang="en-IE" sz="2400" dirty="0" smtClean="0">
                <a:solidFill>
                  <a:srgbClr val="FFFF00"/>
                </a:solidFill>
              </a:rPr>
              <a:t>{</a:t>
            </a:r>
            <a:r>
              <a:rPr lang="en-IE" sz="2400" dirty="0" smtClean="0">
                <a:solidFill>
                  <a:schemeClr val="bg1"/>
                </a:solidFill>
              </a:rPr>
              <a:t> // opening braces means we should indent</a:t>
            </a:r>
          </a:p>
          <a:p>
            <a:pPr marL="0" indent="0">
              <a:spcBef>
                <a:spcPts val="0"/>
              </a:spcBef>
              <a:buNone/>
              <a:tabLst>
                <a:tab pos="355600" algn="l"/>
                <a:tab pos="722313" algn="l"/>
              </a:tabLst>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("print something");</a:t>
            </a:r>
          </a:p>
          <a:p>
            <a:pPr marL="0" indent="0">
              <a:spcBef>
                <a:spcPts val="0"/>
              </a:spcBef>
              <a:buNone/>
              <a:tabLst>
                <a:tab pos="355600" algn="l"/>
                <a:tab pos="722313" algn="l"/>
              </a:tabLst>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("print something");</a:t>
            </a:r>
          </a:p>
          <a:p>
            <a:pPr marL="0" indent="0">
              <a:spcBef>
                <a:spcPts val="0"/>
              </a:spcBef>
              <a:buNone/>
              <a:tabLst>
                <a:tab pos="355600" algn="l"/>
                <a:tab pos="722313" algn="l"/>
              </a:tabLst>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("print something");</a:t>
            </a:r>
          </a:p>
          <a:p>
            <a:pPr marL="0" indent="0">
              <a:spcBef>
                <a:spcPts val="0"/>
              </a:spcBef>
              <a:buNone/>
              <a:tabLst>
                <a:tab pos="355600" algn="l"/>
                <a:tab pos="722313" algn="l"/>
              </a:tabLst>
            </a:pPr>
            <a:r>
              <a:rPr lang="en-IE" sz="2400" dirty="0" smtClean="0">
                <a:solidFill>
                  <a:schemeClr val="bg1"/>
                </a:solidFill>
              </a:rPr>
              <a:t>	</a:t>
            </a:r>
            <a:r>
              <a:rPr lang="en-IE" sz="2400" dirty="0" smtClean="0">
                <a:solidFill>
                  <a:srgbClr val="FFFF00"/>
                </a:solidFill>
              </a:rPr>
              <a:t>}</a:t>
            </a:r>
            <a:r>
              <a:rPr lang="en-IE" sz="2400" dirty="0" smtClean="0">
                <a:solidFill>
                  <a:schemeClr val="bg1"/>
                </a:solidFill>
              </a:rPr>
              <a:t> // closing brace means we should reduce indention</a:t>
            </a:r>
          </a:p>
          <a:p>
            <a:pPr marL="0" indent="0">
              <a:spcBef>
                <a:spcPts val="0"/>
              </a:spcBef>
              <a:buNone/>
              <a:tabLst>
                <a:tab pos="355600" algn="l"/>
                <a:tab pos="722313" algn="l"/>
              </a:tabLst>
            </a:pPr>
            <a:r>
              <a:rPr lang="en-IE" sz="2400" dirty="0" smtClean="0">
                <a:solidFill>
                  <a:schemeClr val="bg1"/>
                </a:solidFill>
              </a:rPr>
              <a:t>	else if (a &gt;= 13) </a:t>
            </a:r>
            <a:r>
              <a:rPr lang="en-IE" sz="2400" dirty="0" smtClean="0">
                <a:solidFill>
                  <a:srgbClr val="FFFF00"/>
                </a:solidFill>
              </a:rPr>
              <a:t>{</a:t>
            </a:r>
          </a:p>
          <a:p>
            <a:pPr marL="0" indent="0">
              <a:spcBef>
                <a:spcPts val="0"/>
              </a:spcBef>
              <a:buNone/>
              <a:tabLst>
                <a:tab pos="355600" algn="l"/>
                <a:tab pos="722313" algn="l"/>
              </a:tabLst>
            </a:pPr>
            <a:r>
              <a:rPr lang="en-IE" sz="2400" dirty="0" smtClean="0">
                <a:solidFill>
                  <a:schemeClr val="bg1"/>
                </a:solidFill>
              </a:rPr>
              <a:t>		print("something else");</a:t>
            </a:r>
          </a:p>
          <a:p>
            <a:pPr marL="0" indent="0">
              <a:spcBef>
                <a:spcPts val="0"/>
              </a:spcBef>
              <a:buNone/>
              <a:tabLst>
                <a:tab pos="355600" algn="l"/>
                <a:tab pos="722313" algn="l"/>
              </a:tabLst>
            </a:pPr>
            <a:r>
              <a:rPr lang="en-IE" sz="2400" dirty="0" smtClean="0">
                <a:solidFill>
                  <a:schemeClr val="bg1"/>
                </a:solidFill>
              </a:rPr>
              <a:t>	</a:t>
            </a:r>
            <a:r>
              <a:rPr lang="en-IE" sz="2400" dirty="0" smtClean="0">
                <a:solidFill>
                  <a:srgbClr val="FFFF00"/>
                </a:solidFill>
              </a:rPr>
              <a:t>}</a:t>
            </a:r>
          </a:p>
          <a:p>
            <a:pPr marL="0" indent="0">
              <a:spcBef>
                <a:spcPts val="0"/>
              </a:spcBef>
              <a:buNone/>
              <a:tabLst>
                <a:tab pos="355600" algn="l"/>
                <a:tab pos="722313" algn="l"/>
              </a:tabLst>
              <a:defRPr/>
            </a:pPr>
            <a:r>
              <a:rPr lang="en-US" sz="2400" dirty="0" smtClean="0">
                <a:solidFill>
                  <a:schemeClr val="bg1"/>
                </a:solidFill>
              </a:rPr>
              <a:t>	return 0; //return a value</a:t>
            </a:r>
          </a:p>
          <a:p>
            <a:pPr marL="0" lvl="0" indent="0">
              <a:spcBef>
                <a:spcPts val="0"/>
              </a:spcBef>
              <a:buNone/>
              <a:tabLst>
                <a:tab pos="355600" algn="l"/>
                <a:tab pos="722313" algn="l"/>
              </a:tabLst>
              <a:defRPr/>
            </a:pPr>
            <a:r>
              <a:rPr lang="en-US" sz="2400" dirty="0" smtClean="0">
                <a:solidFill>
                  <a:srgbClr val="FFFF00"/>
                </a:solidFill>
              </a:rPr>
              <a:t>}</a:t>
            </a:r>
            <a:r>
              <a:rPr lang="en-US" sz="2400" dirty="0" smtClean="0">
                <a:solidFill>
                  <a:schemeClr val="bg1"/>
                </a:solidFill>
              </a:rPr>
              <a:t> // reduce indentation</a:t>
            </a:r>
          </a:p>
        </p:txBody>
      </p:sp>
      <p:cxnSp>
        <p:nvCxnSpPr>
          <p:cNvPr id="5" name="Straight Arrow Connector 4"/>
          <p:cNvCxnSpPr/>
          <p:nvPr/>
        </p:nvCxnSpPr>
        <p:spPr>
          <a:xfrm>
            <a:off x="539552" y="292494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899592" y="364502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9592" y="400506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9552" y="256490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99592" y="328498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39552" y="328498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9552" y="364502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39552" y="400506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9552" y="436510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9552" y="472514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99592" y="508518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39552" y="472514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39552" y="508518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39552" y="544522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9552" y="544522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39552" y="5805264"/>
            <a:ext cx="28803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style</a:t>
            </a:r>
            <a:endParaRPr lang="en-US" dirty="0">
              <a:solidFill>
                <a:schemeClr val="bg1"/>
              </a:solidFill>
            </a:endParaRPr>
          </a:p>
        </p:txBody>
      </p:sp>
      <p:sp>
        <p:nvSpPr>
          <p:cNvPr id="4" name="Content Placeholder 2"/>
          <p:cNvSpPr txBox="1">
            <a:spLocks/>
          </p:cNvSpPr>
          <p:nvPr/>
        </p:nvSpPr>
        <p:spPr>
          <a:xfrm>
            <a:off x="539552" y="1268760"/>
            <a:ext cx="8229600" cy="5589240"/>
          </a:xfrm>
          <a:prstGeom prst="rect">
            <a:avLst/>
          </a:prstGeom>
        </p:spPr>
        <p:txBody>
          <a:bodyPr vert="horz" lIns="91440" tIns="45720" rIns="91440" bIns="45720" rtlCol="0">
            <a:normAutofit fontScale="92500" lnSpcReduction="10000"/>
          </a:bodyPr>
          <a:lstStyle/>
          <a:p>
            <a:pPr marL="342900" lvl="0" indent="-342900">
              <a:spcBef>
                <a:spcPct val="20000"/>
              </a:spcBef>
              <a:buFont typeface="Arial" pitchFamily="34" charset="0"/>
              <a:buChar char="•"/>
            </a:pPr>
            <a:r>
              <a:rPr lang="en-IE" sz="3200" dirty="0" smtClean="0">
                <a:solidFill>
                  <a:schemeClr val="bg1"/>
                </a:solidFill>
              </a:rPr>
              <a:t>we’ll follow these conventions</a:t>
            </a:r>
            <a:endParaRPr lang="en-IE" sz="2800" baseline="0" dirty="0" smtClean="0">
              <a:solidFill>
                <a:schemeClr val="bg1"/>
              </a:solidFil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2800" noProof="0" dirty="0" smtClean="0">
                <a:solidFill>
                  <a:schemeClr val="bg1"/>
                </a:solidFill>
              </a:rPr>
              <a:t>declare variables at the beginning of a function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2800" noProof="0" dirty="0" smtClean="0">
                <a:solidFill>
                  <a:schemeClr val="bg1"/>
                </a:solidFill>
              </a:rPr>
              <a:t>variable names will underscore to separate words e.g. </a:t>
            </a:r>
            <a:r>
              <a:rPr lang="en-IE" sz="2800" noProof="0" dirty="0" err="1" smtClean="0">
                <a:solidFill>
                  <a:schemeClr val="bg1"/>
                </a:solidFill>
              </a:rPr>
              <a:t>my_integer_a</a:t>
            </a:r>
            <a:endParaRPr lang="en-IE" sz="2800" noProof="0" dirty="0" smtClean="0">
              <a:solidFill>
                <a:schemeClr val="bg1"/>
              </a:solidFil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2800" b="0" i="0" u="none" strike="noStrike" kern="1200" cap="none" spc="0" normalizeH="0" dirty="0" smtClean="0">
                <a:ln>
                  <a:noFill/>
                </a:ln>
                <a:solidFill>
                  <a:schemeClr val="bg1"/>
                </a:solidFill>
                <a:effectLst/>
                <a:uLnTx/>
                <a:uFillTx/>
                <a:latin typeface="+mn-lt"/>
                <a:ea typeface="+mn-ea"/>
                <a:cs typeface="+mn-cs"/>
              </a:rPr>
              <a:t>same for functions e.g. </a:t>
            </a:r>
            <a:r>
              <a:rPr kumimoji="0" lang="en-IE" sz="2800" b="0" i="0" u="none" strike="noStrike" kern="1200" cap="none" spc="0" normalizeH="0" dirty="0" err="1" smtClean="0">
                <a:ln>
                  <a:noFill/>
                </a:ln>
                <a:solidFill>
                  <a:schemeClr val="bg1"/>
                </a:solidFill>
                <a:effectLst/>
                <a:uLnTx/>
                <a:uFillTx/>
                <a:latin typeface="+mn-lt"/>
                <a:ea typeface="+mn-ea"/>
                <a:cs typeface="+mn-cs"/>
              </a:rPr>
              <a:t>my_function_x</a:t>
            </a:r>
            <a:endParaRPr kumimoji="0" lang="en-IE" sz="2800" b="0" i="0" u="none" strike="noStrike" kern="1200" cap="none" spc="0" normalizeH="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2800" noProof="0" dirty="0" smtClean="0">
                <a:solidFill>
                  <a:schemeClr val="bg1"/>
                </a:solidFill>
              </a:rPr>
              <a:t>no spaces before or after parentheses e.g. (first, second, third), not ( first, second, third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2800" b="0" i="0" u="none" strike="noStrike" kern="1200" cap="none" spc="0" normalizeH="0" dirty="0" smtClean="0">
                <a:ln>
                  <a:noFill/>
                </a:ln>
                <a:solidFill>
                  <a:schemeClr val="bg1"/>
                </a:solidFill>
                <a:effectLst/>
                <a:uLnTx/>
                <a:uFillTx/>
                <a:latin typeface="+mn-lt"/>
                <a:ea typeface="+mn-ea"/>
                <a:cs typeface="+mn-cs"/>
              </a:rPr>
              <a:t>one space to separate parameters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2800" dirty="0" smtClean="0">
                <a:solidFill>
                  <a:schemeClr val="bg1"/>
                </a:solidFill>
              </a:rPr>
              <a:t>one space between operators and operands e.g. a &lt; b</a:t>
            </a:r>
            <a:endParaRPr kumimoji="0" lang="en-IE" sz="2800" b="0" i="0" u="none" strike="noStrike" kern="1200" cap="none" spc="0" normalizeH="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2800" noProof="0" dirty="0" smtClean="0">
                <a:solidFill>
                  <a:schemeClr val="bg1"/>
                </a:solidFill>
              </a:rPr>
              <a:t>every control structure, e.g. if and while, must use curly braces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E" sz="2800" dirty="0" smtClean="0">
                <a:solidFill>
                  <a:schemeClr val="bg1"/>
                </a:solidFill>
              </a:rPr>
              <a:t>curly braces are on the same line as their structure</a:t>
            </a:r>
            <a:endParaRPr lang="en-IE" sz="2800" noProof="0" dirty="0" smtClean="0">
              <a:solidFill>
                <a:schemeClr val="bg1"/>
              </a:solidFil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E" sz="2800" b="0" i="0" u="none" strike="noStrike" kern="1200" cap="none" spc="0" normalizeH="0" dirty="0" smtClean="0">
                <a:ln>
                  <a:noFill/>
                </a:ln>
                <a:solidFill>
                  <a:schemeClr val="bg1"/>
                </a:solidFill>
                <a:effectLst/>
                <a:uLnTx/>
                <a:uFillTx/>
                <a:latin typeface="+mn-lt"/>
                <a:ea typeface="+mn-ea"/>
                <a:cs typeface="+mn-cs"/>
              </a:rPr>
              <a:t>only have one statement on each line</a:t>
            </a:r>
            <a:endParaRPr kumimoji="0" lang="en-IE" sz="2800" b="0" i="0" u="none" strike="noStrike" kern="1200" cap="none" spc="0" normalizeH="0" noProof="0" dirty="0" smtClean="0">
              <a:ln>
                <a:noFill/>
              </a:ln>
              <a:solidFill>
                <a:schemeClr val="bg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a:t>
            </a:r>
            <a:endParaRPr lang="en-US" dirty="0">
              <a:solidFill>
                <a:schemeClr val="bg1"/>
              </a:solidFill>
            </a:endParaRPr>
          </a:p>
        </p:txBody>
      </p:sp>
      <p:sp>
        <p:nvSpPr>
          <p:cNvPr id="3" name="Content Placeholder 2"/>
          <p:cNvSpPr>
            <a:spLocks noGrp="1"/>
          </p:cNvSpPr>
          <p:nvPr>
            <p:ph idx="1"/>
          </p:nvPr>
        </p:nvSpPr>
        <p:spPr>
          <a:xfrm>
            <a:off x="457200" y="1600200"/>
            <a:ext cx="8229600" cy="3340968"/>
          </a:xfrm>
        </p:spPr>
        <p:txBody>
          <a:bodyPr>
            <a:normAutofit/>
          </a:bodyPr>
          <a:lstStyle/>
          <a:p>
            <a:pPr marL="342900" lvl="1" indent="-342900">
              <a:buFont typeface="Arial" pitchFamily="34" charset="0"/>
              <a:buChar char="•"/>
            </a:pPr>
            <a:r>
              <a:rPr lang="en-IE" dirty="0" smtClean="0">
                <a:solidFill>
                  <a:schemeClr val="bg1"/>
                </a:solidFill>
              </a:rPr>
              <a:t>if neither the if statement not the else if conditions were satisfied, execute some particular code</a:t>
            </a:r>
          </a:p>
          <a:p>
            <a:pPr marL="342900" lvl="1" indent="-342900">
              <a:buFont typeface="Arial" pitchFamily="34" charset="0"/>
              <a:buChar char="•"/>
            </a:pPr>
            <a:r>
              <a:rPr lang="en-IE" dirty="0" smtClean="0">
                <a:solidFill>
                  <a:schemeClr val="bg1"/>
                </a:solidFill>
              </a:rPr>
              <a:t>no parentheses because it has no condition to satisfy</a:t>
            </a:r>
          </a:p>
          <a:p>
            <a:pPr marL="342900" lvl="1" indent="-342900">
              <a:buFont typeface="Arial" pitchFamily="34" charset="0"/>
              <a:buChar char="•"/>
            </a:pPr>
            <a:r>
              <a:rPr lang="en-IE" dirty="0" smtClean="0">
                <a:solidFill>
                  <a:schemeClr val="bg1"/>
                </a:solidFill>
              </a:rPr>
              <a:t>just as with the if statement, braces {} define its scope</a:t>
            </a:r>
          </a:p>
        </p:txBody>
      </p:sp>
      <p:sp>
        <p:nvSpPr>
          <p:cNvPr id="4" name="Content Placeholder 2"/>
          <p:cNvSpPr txBox="1">
            <a:spLocks/>
          </p:cNvSpPr>
          <p:nvPr/>
        </p:nvSpPr>
        <p:spPr>
          <a:xfrm>
            <a:off x="467544" y="2924944"/>
            <a:ext cx="8229600" cy="36724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pseudo-code 1</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lvl="1">
              <a:spcBef>
                <a:spcPts val="0"/>
              </a:spcBef>
              <a:buNone/>
              <a:defRPr/>
            </a:pPr>
            <a:r>
              <a:rPr lang="en-IE" sz="2400" dirty="0" smtClean="0">
                <a:solidFill>
                  <a:schemeClr val="bg1"/>
                </a:solidFill>
              </a:rPr>
              <a:t>if (</a:t>
            </a:r>
            <a:r>
              <a:rPr lang="en-IE" sz="2400" dirty="0" err="1" smtClean="0">
                <a:solidFill>
                  <a:schemeClr val="bg1"/>
                </a:solidFill>
              </a:rPr>
              <a:t>condition_a</a:t>
            </a:r>
            <a:r>
              <a:rPr lang="en-IE" sz="2400" dirty="0" smtClean="0">
                <a:solidFill>
                  <a:schemeClr val="bg1"/>
                </a:solidFill>
              </a:rPr>
              <a:t>) { </a:t>
            </a:r>
          </a:p>
          <a:p>
            <a:pPr lvl="1">
              <a:spcBef>
                <a:spcPts val="0"/>
              </a:spcBef>
              <a:buNone/>
            </a:pPr>
            <a:r>
              <a:rPr lang="en-IE" sz="2400" dirty="0" smtClean="0">
                <a:solidFill>
                  <a:schemeClr val="bg1"/>
                </a:solidFill>
              </a:rPr>
              <a:t>	code executed if condition a is true</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a:t>
            </a:r>
          </a:p>
          <a:p>
            <a:pPr lvl="1">
              <a:spcBef>
                <a:spcPts val="0"/>
              </a:spcBef>
              <a:buNone/>
            </a:pPr>
            <a:r>
              <a:rPr lang="en-IE" sz="2400" dirty="0" smtClean="0">
                <a:solidFill>
                  <a:schemeClr val="bg1"/>
                </a:solidFill>
              </a:rPr>
              <a:t>	code executed if condition a is false</a:t>
            </a:r>
          </a:p>
          <a:p>
            <a:pPr lvl="1">
              <a:spcBef>
                <a:spcPts val="0"/>
              </a:spcBef>
              <a:buNone/>
            </a:pPr>
            <a:r>
              <a:rPr lang="en-IE" sz="2400" dirty="0" smtClean="0">
                <a:solidFill>
                  <a:schemeClr val="bg1"/>
                </a:solidFill>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a:xfrm>
            <a:off x="457200" y="1600201"/>
            <a:ext cx="8229600" cy="2260848"/>
          </a:xfrm>
        </p:spPr>
        <p:txBody>
          <a:bodyPr>
            <a:normAutofit/>
          </a:bodyPr>
          <a:lstStyle/>
          <a:p>
            <a:r>
              <a:rPr lang="en-IE" dirty="0" smtClean="0">
                <a:solidFill>
                  <a:schemeClr val="bg1"/>
                </a:solidFill>
              </a:rPr>
              <a:t>Fourth generation language features</a:t>
            </a:r>
          </a:p>
          <a:p>
            <a:pPr lvl="1"/>
            <a:r>
              <a:rPr lang="en-IE" dirty="0" smtClean="0">
                <a:solidFill>
                  <a:schemeClr val="bg1"/>
                </a:solidFill>
              </a:rPr>
              <a:t>designed with a particular domain in mind</a:t>
            </a:r>
          </a:p>
          <a:p>
            <a:pPr lvl="1"/>
            <a:r>
              <a:rPr lang="en-IE" dirty="0" smtClean="0">
                <a:solidFill>
                  <a:schemeClr val="bg1"/>
                </a:solidFill>
              </a:rPr>
              <a:t>can be closer to human language</a:t>
            </a:r>
          </a:p>
          <a:p>
            <a:pPr lvl="1"/>
            <a:r>
              <a:rPr lang="en-IE" dirty="0" smtClean="0">
                <a:solidFill>
                  <a:schemeClr val="bg1"/>
                </a:solidFill>
              </a:rPr>
              <a:t>SQL, </a:t>
            </a:r>
            <a:r>
              <a:rPr lang="en-IE" dirty="0" err="1" smtClean="0">
                <a:solidFill>
                  <a:schemeClr val="bg1"/>
                </a:solidFill>
              </a:rPr>
              <a:t>LabView</a:t>
            </a:r>
            <a:r>
              <a:rPr lang="en-IE" dirty="0" smtClean="0">
                <a:solidFill>
                  <a:schemeClr val="bg1"/>
                </a:solidFill>
              </a:rPr>
              <a:t>, R</a:t>
            </a:r>
          </a:p>
        </p:txBody>
      </p:sp>
      <p:pic>
        <p:nvPicPr>
          <p:cNvPr id="21506" name="Picture 2" descr="http://allenbrowne.com/graphics/Sql2Vba.png"/>
          <p:cNvPicPr>
            <a:picLocks noChangeAspect="1" noChangeArrowheads="1"/>
          </p:cNvPicPr>
          <p:nvPr/>
        </p:nvPicPr>
        <p:blipFill>
          <a:blip r:embed="rId2" cstate="print"/>
          <a:srcRect l="3444" t="27000" r="13896" b="6729"/>
          <a:stretch>
            <a:fillRect/>
          </a:stretch>
        </p:blipFill>
        <p:spPr bwMode="auto">
          <a:xfrm>
            <a:off x="2411760" y="4077072"/>
            <a:ext cx="4224468" cy="2376264"/>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pseudo-code 2</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a:bodyPr>
          <a:lstStyle/>
          <a:p>
            <a:pPr lvl="1">
              <a:spcBef>
                <a:spcPts val="0"/>
              </a:spcBef>
              <a:buNone/>
              <a:defRPr/>
            </a:pPr>
            <a:r>
              <a:rPr lang="en-IE" sz="2400" dirty="0" smtClean="0">
                <a:solidFill>
                  <a:schemeClr val="bg1"/>
                </a:solidFill>
              </a:rPr>
              <a:t>if (</a:t>
            </a:r>
            <a:r>
              <a:rPr lang="en-IE" sz="2400" dirty="0" err="1" smtClean="0">
                <a:solidFill>
                  <a:schemeClr val="bg1"/>
                </a:solidFill>
              </a:rPr>
              <a:t>condition_a</a:t>
            </a:r>
            <a:r>
              <a:rPr lang="en-IE" sz="2400" dirty="0" smtClean="0">
                <a:solidFill>
                  <a:schemeClr val="bg1"/>
                </a:solidFill>
              </a:rPr>
              <a:t>) { </a:t>
            </a:r>
          </a:p>
          <a:p>
            <a:pPr lvl="1">
              <a:spcBef>
                <a:spcPts val="0"/>
              </a:spcBef>
              <a:buNone/>
            </a:pPr>
            <a:r>
              <a:rPr lang="en-IE" sz="2400" dirty="0" smtClean="0">
                <a:solidFill>
                  <a:schemeClr val="bg1"/>
                </a:solidFill>
              </a:rPr>
              <a:t>	code executed if condition a is true</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t>
            </a:r>
            <a:r>
              <a:rPr lang="en-IE" sz="2400" dirty="0" err="1" smtClean="0">
                <a:solidFill>
                  <a:schemeClr val="bg1"/>
                </a:solidFill>
              </a:rPr>
              <a:t>condition_b</a:t>
            </a:r>
            <a:r>
              <a:rPr lang="en-IE" sz="2400" dirty="0" smtClean="0">
                <a:solidFill>
                  <a:schemeClr val="bg1"/>
                </a:solidFill>
              </a:rPr>
              <a:t>) {</a:t>
            </a:r>
          </a:p>
          <a:p>
            <a:pPr lvl="1">
              <a:spcBef>
                <a:spcPts val="0"/>
              </a:spcBef>
              <a:buNone/>
            </a:pPr>
            <a:r>
              <a:rPr lang="en-IE" sz="2400" dirty="0" smtClean="0">
                <a:solidFill>
                  <a:schemeClr val="bg1"/>
                </a:solidFill>
              </a:rPr>
              <a:t>	code executed if condition a is false and b is true</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 </a:t>
            </a:r>
          </a:p>
          <a:p>
            <a:pPr lvl="1">
              <a:spcBef>
                <a:spcPts val="0"/>
              </a:spcBef>
              <a:buNone/>
            </a:pPr>
            <a:r>
              <a:rPr lang="en-IE" sz="2400" dirty="0" smtClean="0">
                <a:solidFill>
                  <a:schemeClr val="bg1"/>
                </a:solidFill>
              </a:rPr>
              <a:t>	code executed if conditions a and b were false</a:t>
            </a:r>
          </a:p>
          <a:p>
            <a:pPr lvl="1">
              <a:spcBef>
                <a:spcPts val="0"/>
              </a:spcBef>
              <a:buNone/>
              <a:defRPr/>
            </a:pPr>
            <a:r>
              <a:rPr lang="en-IE" sz="2400" dirty="0" smtClean="0">
                <a:solidFill>
                  <a:schemeClr val="bg1"/>
                </a:solidFill>
              </a:rPr>
              <a:t>}</a:t>
            </a:r>
            <a:endParaRPr lang="en-US" sz="2400" dirty="0" smtClean="0">
              <a:solidFill>
                <a:schemeClr val="bg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fontScale="92500" lnSpcReduction="2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 create an integer variable</a:t>
            </a:r>
            <a:endParaRPr lang="en-US" sz="2400" dirty="0" smtClean="0">
              <a:solidFill>
                <a:schemeClr val="bg1"/>
              </a:solidFill>
            </a:endParaRPr>
          </a:p>
          <a:p>
            <a:pPr lvl="1">
              <a:spcBef>
                <a:spcPts val="0"/>
              </a:spcBef>
              <a:buNone/>
              <a:defRPr/>
            </a:pPr>
            <a:r>
              <a:rPr lang="en-IE" sz="2400" dirty="0" smtClean="0">
                <a:solidFill>
                  <a:schemeClr val="bg1"/>
                </a:solidFill>
              </a:rPr>
              <a:t>if (a &lt; 10) { // if a is less than 10</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 else if a is greater than or equal to 13</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p>
          <a:p>
            <a:pPr lvl="1">
              <a:spcBef>
                <a:spcPts val="0"/>
              </a:spcBef>
              <a:buNone/>
              <a:defRPr/>
            </a:pPr>
            <a:r>
              <a:rPr lang="en-IE" sz="2400" dirty="0" smtClean="0">
                <a:solidFill>
                  <a:schemeClr val="bg1"/>
                </a:solidFill>
              </a:rPr>
              <a:t>else { // for all other situations</a:t>
            </a:r>
          </a:p>
          <a:p>
            <a:pPr lvl="1">
              <a:spcBef>
                <a:spcPts val="0"/>
              </a:spcBef>
              <a:buNone/>
              <a:defRPr/>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a value from 10 to 12", a);</a:t>
            </a:r>
          </a:p>
          <a:p>
            <a:pPr lvl="1">
              <a:spcBef>
                <a:spcPts val="0"/>
              </a:spcBef>
              <a:buNone/>
              <a:defRPr/>
            </a:pPr>
            <a:r>
              <a:rPr lang="en-IE" sz="2400" dirty="0" smtClean="0">
                <a:solidFill>
                  <a:schemeClr val="bg1"/>
                </a:solidFill>
              </a:rPr>
              <a:t>}</a:t>
            </a:r>
          </a:p>
          <a:p>
            <a:pPr lvl="1">
              <a:spcBef>
                <a:spcPts val="0"/>
              </a:spcBef>
              <a:buNone/>
              <a:defRPr/>
            </a:pPr>
            <a:r>
              <a:rPr lang="en-US" sz="2400" dirty="0" smtClean="0">
                <a:solidFill>
                  <a:schemeClr val="bg1"/>
                </a:solidFill>
              </a:rPr>
              <a:t>return 0; //return a value</a:t>
            </a:r>
          </a:p>
          <a:p>
            <a:pPr lvl="0">
              <a:spcBef>
                <a:spcPts val="0"/>
              </a:spcBef>
              <a:buNone/>
              <a:defRPr/>
            </a:pPr>
            <a:r>
              <a:rPr lang="en-US" sz="2400" dirty="0" smtClean="0">
                <a:solidFill>
                  <a:schemeClr val="bg1"/>
                </a:solidFill>
              </a:rPr>
              <a:t>} // end the function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statements</a:t>
            </a:r>
            <a:endParaRPr lang="en-US" dirty="0">
              <a:solidFill>
                <a:schemeClr val="bg1"/>
              </a:solidFill>
            </a:endParaRPr>
          </a:p>
        </p:txBody>
      </p:sp>
      <p:sp>
        <p:nvSpPr>
          <p:cNvPr id="3" name="Content Placeholder 2"/>
          <p:cNvSpPr>
            <a:spLocks noGrp="1"/>
          </p:cNvSpPr>
          <p:nvPr>
            <p:ph idx="1"/>
          </p:nvPr>
        </p:nvSpPr>
        <p:spPr>
          <a:xfrm>
            <a:off x="457200" y="1556792"/>
            <a:ext cx="8229600" cy="4925144"/>
          </a:xfrm>
        </p:spPr>
        <p:txBody>
          <a:bodyPr>
            <a:normAutofit fontScale="92500" lnSpcReduction="20000"/>
          </a:bodyPr>
          <a:lstStyle/>
          <a:p>
            <a:pPr lvl="0">
              <a:spcBef>
                <a:spcPts val="0"/>
              </a:spcBef>
              <a:buNone/>
              <a:defRPr/>
            </a:pPr>
            <a:r>
              <a:rPr lang="en-US" sz="2400" dirty="0" smtClean="0">
                <a:solidFill>
                  <a:schemeClr val="bg1"/>
                </a:solidFill>
              </a:rPr>
              <a:t>#include &lt;</a:t>
            </a:r>
            <a:r>
              <a:rPr lang="en-US" sz="2400" dirty="0" err="1" smtClean="0">
                <a:solidFill>
                  <a:schemeClr val="bg1"/>
                </a:solidFill>
              </a:rPr>
              <a:t>stdio.h</a:t>
            </a:r>
            <a:r>
              <a:rPr lang="en-US" sz="2400" dirty="0" smtClean="0">
                <a:solidFill>
                  <a:schemeClr val="bg1"/>
                </a:solidFill>
              </a:rPr>
              <a:t>&gt;</a:t>
            </a:r>
          </a:p>
          <a:p>
            <a:pPr lvl="0">
              <a:spcBef>
                <a:spcPts val="0"/>
              </a:spcBef>
              <a:buNone/>
              <a:defRPr/>
            </a:pPr>
            <a:r>
              <a:rPr lang="en-US" sz="2400" dirty="0" err="1" smtClean="0">
                <a:solidFill>
                  <a:schemeClr val="bg1"/>
                </a:solidFill>
              </a:rPr>
              <a:t>int</a:t>
            </a:r>
            <a:r>
              <a:rPr lang="en-US" sz="2400" dirty="0" smtClean="0">
                <a:solidFill>
                  <a:schemeClr val="bg1"/>
                </a:solidFill>
              </a:rPr>
              <a:t> main() {</a:t>
            </a:r>
          </a:p>
          <a:p>
            <a:pPr lvl="0">
              <a:spcBef>
                <a:spcPts val="0"/>
              </a:spcBef>
              <a:buNone/>
              <a:defRPr/>
            </a:pPr>
            <a:r>
              <a:rPr lang="en-IE" sz="2400" dirty="0" smtClean="0">
                <a:solidFill>
                  <a:schemeClr val="bg1"/>
                </a:solidFill>
              </a:rPr>
              <a:t>	  </a:t>
            </a:r>
            <a:r>
              <a:rPr lang="en-IE" sz="2400" dirty="0" err="1" smtClean="0">
                <a:solidFill>
                  <a:schemeClr val="bg1"/>
                </a:solidFill>
              </a:rPr>
              <a:t>int</a:t>
            </a:r>
            <a:r>
              <a:rPr lang="en-IE" sz="2400" dirty="0" smtClean="0">
                <a:solidFill>
                  <a:schemeClr val="bg1"/>
                </a:solidFill>
              </a:rPr>
              <a:t> a = 7; // create an integer variable</a:t>
            </a:r>
            <a:endParaRPr lang="en-US" sz="2400" dirty="0" smtClean="0">
              <a:solidFill>
                <a:schemeClr val="bg1"/>
              </a:solidFill>
            </a:endParaRPr>
          </a:p>
          <a:p>
            <a:pPr lvl="1">
              <a:spcBef>
                <a:spcPts val="0"/>
              </a:spcBef>
              <a:buNone/>
              <a:defRPr/>
            </a:pPr>
            <a:r>
              <a:rPr lang="en-IE" sz="2400" dirty="0" smtClean="0">
                <a:solidFill>
                  <a:schemeClr val="bg1"/>
                </a:solidFill>
              </a:rPr>
              <a:t>if (a &lt; 10) { // if a is less than 10</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less than 10", a);</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 10) {</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("a is exactly 10");</a:t>
            </a:r>
          </a:p>
          <a:p>
            <a:pPr lvl="1">
              <a:spcBef>
                <a:spcPts val="0"/>
              </a:spcBef>
              <a:buNone/>
            </a:pPr>
            <a:r>
              <a:rPr lang="en-IE" sz="2400" dirty="0" smtClean="0">
                <a:solidFill>
                  <a:schemeClr val="bg1"/>
                </a:solidFill>
              </a:rPr>
              <a:t>}</a:t>
            </a:r>
          </a:p>
          <a:p>
            <a:pPr lvl="1">
              <a:spcBef>
                <a:spcPts val="0"/>
              </a:spcBef>
              <a:buNone/>
            </a:pPr>
            <a:r>
              <a:rPr lang="en-IE" sz="2400" dirty="0" smtClean="0">
                <a:solidFill>
                  <a:schemeClr val="bg1"/>
                </a:solidFill>
              </a:rPr>
              <a:t>else if (a &gt;= 13) { // else if a is greater than or equal to 13</a:t>
            </a:r>
          </a:p>
          <a:p>
            <a:pPr lvl="1">
              <a:spcBef>
                <a:spcPts val="0"/>
              </a:spcBef>
              <a:buNone/>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greater than or equal to 13", a);</a:t>
            </a:r>
          </a:p>
          <a:p>
            <a:pPr lvl="1">
              <a:spcBef>
                <a:spcPts val="0"/>
              </a:spcBef>
              <a:buNone/>
              <a:defRPr/>
            </a:pPr>
            <a:r>
              <a:rPr lang="en-IE" sz="2400" dirty="0" smtClean="0">
                <a:solidFill>
                  <a:schemeClr val="bg1"/>
                </a:solidFill>
              </a:rPr>
              <a:t>}</a:t>
            </a:r>
          </a:p>
          <a:p>
            <a:pPr lvl="1">
              <a:spcBef>
                <a:spcPts val="0"/>
              </a:spcBef>
              <a:buNone/>
              <a:defRPr/>
            </a:pPr>
            <a:r>
              <a:rPr lang="en-IE" sz="2400" dirty="0" smtClean="0">
                <a:solidFill>
                  <a:schemeClr val="bg1"/>
                </a:solidFill>
              </a:rPr>
              <a:t>else { // for all other situations</a:t>
            </a:r>
          </a:p>
          <a:p>
            <a:pPr lvl="1">
              <a:spcBef>
                <a:spcPts val="0"/>
              </a:spcBef>
              <a:buNone/>
              <a:defRPr/>
            </a:pPr>
            <a:r>
              <a:rPr lang="en-IE" sz="2400" dirty="0" smtClean="0">
                <a:solidFill>
                  <a:schemeClr val="bg1"/>
                </a:solidFill>
              </a:rPr>
              <a:t>	</a:t>
            </a:r>
            <a:r>
              <a:rPr lang="en-IE" sz="2400" dirty="0" err="1" smtClean="0">
                <a:solidFill>
                  <a:schemeClr val="bg1"/>
                </a:solidFill>
              </a:rPr>
              <a:t>printf</a:t>
            </a:r>
            <a:r>
              <a:rPr lang="en-IE" sz="2400" dirty="0" smtClean="0">
                <a:solidFill>
                  <a:schemeClr val="bg1"/>
                </a:solidFill>
              </a:rPr>
              <a:t>("%d is a value from 10 to 12", a);</a:t>
            </a:r>
          </a:p>
          <a:p>
            <a:pPr lvl="1">
              <a:spcBef>
                <a:spcPts val="0"/>
              </a:spcBef>
              <a:buNone/>
              <a:defRPr/>
            </a:pPr>
            <a:r>
              <a:rPr lang="en-IE" sz="2400" dirty="0" smtClean="0">
                <a:solidFill>
                  <a:schemeClr val="bg1"/>
                </a:solidFill>
              </a:rPr>
              <a:t>}</a:t>
            </a:r>
          </a:p>
          <a:p>
            <a:pPr lvl="1">
              <a:spcBef>
                <a:spcPts val="0"/>
              </a:spcBef>
              <a:buNone/>
              <a:defRPr/>
            </a:pPr>
            <a:r>
              <a:rPr lang="en-US" sz="2400" dirty="0" smtClean="0">
                <a:solidFill>
                  <a:schemeClr val="bg1"/>
                </a:solidFill>
              </a:rPr>
              <a:t>return 0; //return a value</a:t>
            </a:r>
          </a:p>
          <a:p>
            <a:pPr lvl="0">
              <a:spcBef>
                <a:spcPts val="0"/>
              </a:spcBef>
              <a:buNone/>
              <a:defRPr/>
            </a:pPr>
            <a:r>
              <a:rPr lang="en-US" sz="2400" dirty="0" smtClean="0">
                <a:solidFill>
                  <a:schemeClr val="bg1"/>
                </a:solidFill>
              </a:rPr>
              <a:t>} // end the function</a:t>
            </a:r>
          </a:p>
        </p:txBody>
      </p:sp>
      <p:sp>
        <p:nvSpPr>
          <p:cNvPr id="4" name="TextBox 3"/>
          <p:cNvSpPr txBox="1"/>
          <p:nvPr/>
        </p:nvSpPr>
        <p:spPr>
          <a:xfrm>
            <a:off x="4644008" y="3068960"/>
            <a:ext cx="3979423" cy="461665"/>
          </a:xfrm>
          <a:prstGeom prst="rect">
            <a:avLst/>
          </a:prstGeom>
          <a:noFill/>
        </p:spPr>
        <p:txBody>
          <a:bodyPr wrap="none" rtlCol="0">
            <a:spAutoFit/>
          </a:bodyPr>
          <a:lstStyle/>
          <a:p>
            <a:r>
              <a:rPr lang="en-IE" sz="2400" dirty="0" smtClean="0">
                <a:solidFill>
                  <a:srgbClr val="FF0000"/>
                </a:solidFill>
              </a:rPr>
              <a:t>if all conditions are unsatisfied</a:t>
            </a:r>
            <a:endParaRPr lang="en-IE" sz="2400" dirty="0">
              <a:solidFill>
                <a:srgbClr val="FF0000"/>
              </a:solidFill>
            </a:endParaRPr>
          </a:p>
        </p:txBody>
      </p:sp>
      <p:sp>
        <p:nvSpPr>
          <p:cNvPr id="5" name="TextBox 4"/>
          <p:cNvSpPr txBox="1"/>
          <p:nvPr/>
        </p:nvSpPr>
        <p:spPr>
          <a:xfrm>
            <a:off x="6588224" y="4941168"/>
            <a:ext cx="2689069" cy="830997"/>
          </a:xfrm>
          <a:prstGeom prst="rect">
            <a:avLst/>
          </a:prstGeom>
          <a:noFill/>
        </p:spPr>
        <p:txBody>
          <a:bodyPr wrap="none" rtlCol="0">
            <a:spAutoFit/>
          </a:bodyPr>
          <a:lstStyle/>
          <a:p>
            <a:r>
              <a:rPr lang="en-IE" sz="2400" dirty="0" smtClean="0">
                <a:solidFill>
                  <a:srgbClr val="FF0000"/>
                </a:solidFill>
              </a:rPr>
              <a:t>execute code in the </a:t>
            </a:r>
          </a:p>
          <a:p>
            <a:r>
              <a:rPr lang="en-IE" sz="2400" dirty="0" smtClean="0">
                <a:solidFill>
                  <a:srgbClr val="FF0000"/>
                </a:solidFill>
              </a:rPr>
              <a:t>else scope</a:t>
            </a:r>
            <a:endParaRPr lang="en-IE" sz="2400" dirty="0">
              <a:solidFill>
                <a:srgbClr val="FF0000"/>
              </a:solidFill>
            </a:endParaRPr>
          </a:p>
        </p:txBody>
      </p:sp>
      <p:cxnSp>
        <p:nvCxnSpPr>
          <p:cNvPr id="6" name="Straight Arrow Connector 5"/>
          <p:cNvCxnSpPr/>
          <p:nvPr/>
        </p:nvCxnSpPr>
        <p:spPr>
          <a:xfrm flipH="1">
            <a:off x="5868144" y="5229200"/>
            <a:ext cx="648072"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27584" y="2276872"/>
            <a:ext cx="1584176"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899592" y="3068960"/>
            <a:ext cx="201622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Oval 10"/>
          <p:cNvSpPr/>
          <p:nvPr/>
        </p:nvSpPr>
        <p:spPr>
          <a:xfrm>
            <a:off x="827584" y="3933056"/>
            <a:ext cx="201622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12" name="Straight Arrow Connector 11"/>
          <p:cNvCxnSpPr/>
          <p:nvPr/>
        </p:nvCxnSpPr>
        <p:spPr>
          <a:xfrm flipH="1" flipV="1">
            <a:off x="2555776" y="2636912"/>
            <a:ext cx="2088232" cy="576064"/>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87824" y="3429000"/>
            <a:ext cx="1728192" cy="72008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059832" y="3356992"/>
            <a:ext cx="1512168"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else statement exercise</a:t>
            </a:r>
            <a:endParaRPr lang="en-US" dirty="0">
              <a:solidFill>
                <a:schemeClr val="bg1"/>
              </a:solidFill>
            </a:endParaRPr>
          </a:p>
        </p:txBody>
      </p:sp>
      <p:sp>
        <p:nvSpPr>
          <p:cNvPr id="4"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Write a program that will print out “The integer value is greater than 100” if an integer variable has a value greater than 100. Otherwise, print “The integer value is not greater than 100”.</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endParaRPr lang="en-US" dirty="0">
              <a:solidFill>
                <a:schemeClr val="bg1"/>
              </a:solidFill>
            </a:endParaRPr>
          </a:p>
        </p:txBody>
      </p:sp>
      <p:sp>
        <p:nvSpPr>
          <p:cNvPr id="4"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allows formatted input to be taken from the user</a:t>
            </a:r>
          </a:p>
          <a:p>
            <a:pPr marL="342900" lvl="0" indent="-342900">
              <a:spcBef>
                <a:spcPct val="20000"/>
              </a:spcBef>
              <a:buFont typeface="Arial" pitchFamily="34" charset="0"/>
              <a:buChar char="•"/>
            </a:pPr>
            <a:r>
              <a:rPr lang="en-IE" sz="3200" baseline="0" dirty="0" smtClean="0">
                <a:solidFill>
                  <a:schemeClr val="bg1"/>
                </a:solidFill>
              </a:rPr>
              <a:t>uses the same tokens as </a:t>
            </a:r>
            <a:r>
              <a:rPr lang="en-IE" sz="3200" baseline="0" dirty="0" err="1" smtClean="0">
                <a:solidFill>
                  <a:schemeClr val="bg1"/>
                </a:solidFill>
              </a:rPr>
              <a:t>printf</a:t>
            </a:r>
            <a:r>
              <a:rPr lang="en-IE" sz="3200" baseline="0" dirty="0" smtClean="0">
                <a:solidFill>
                  <a:schemeClr val="bg1"/>
                </a:solidFill>
              </a:rPr>
              <a:t> e.g. %d for integers, %f for floats etc.</a:t>
            </a:r>
            <a:endParaRPr lang="en-IE" sz="3200" dirty="0" smtClean="0">
              <a:solidFill>
                <a:schemeClr val="bg1"/>
              </a:solidFill>
            </a:endParaRPr>
          </a:p>
          <a:p>
            <a:pPr marL="342900" lvl="0" indent="-342900">
              <a:spcBef>
                <a:spcPct val="20000"/>
              </a:spcBef>
              <a:buFont typeface="Arial" pitchFamily="34" charset="0"/>
              <a:buChar char="•"/>
            </a:pPr>
            <a:r>
              <a:rPr lang="en-IE" sz="3200" dirty="0" smtClean="0">
                <a:solidFill>
                  <a:schemeClr val="bg1"/>
                </a:solidFill>
              </a:rPr>
              <a:t>requires at least two parameters</a:t>
            </a:r>
            <a:endParaRPr lang="en-IE" sz="2800" dirty="0" smtClean="0">
              <a:solidFill>
                <a:schemeClr val="bg1"/>
              </a:solidFill>
            </a:endParaRPr>
          </a:p>
          <a:p>
            <a:pPr marL="742950" lvl="1" indent="-285750">
              <a:spcBef>
                <a:spcPct val="20000"/>
              </a:spcBef>
              <a:buFont typeface="Arial" pitchFamily="34" charset="0"/>
              <a:buChar char="–"/>
              <a:defRPr/>
            </a:pPr>
            <a:r>
              <a:rPr lang="en-IE" sz="2800" dirty="0" smtClean="0">
                <a:solidFill>
                  <a:schemeClr val="bg1"/>
                </a:solidFill>
              </a:rPr>
              <a:t>the format string</a:t>
            </a:r>
          </a:p>
          <a:p>
            <a:pPr marL="742950" lvl="1" indent="-285750">
              <a:spcBef>
                <a:spcPct val="20000"/>
              </a:spcBef>
              <a:buFont typeface="Arial" pitchFamily="34" charset="0"/>
              <a:buChar char="–"/>
              <a:defRPr/>
            </a:pPr>
            <a:r>
              <a:rPr lang="en-IE" sz="2800" dirty="0" smtClean="0">
                <a:solidFill>
                  <a:schemeClr val="bg1"/>
                </a:solidFill>
              </a:rPr>
              <a:t>the variable to give the formatted value to</a:t>
            </a:r>
            <a:endParaRPr lang="en-IE" sz="3200" baseline="0" dirty="0" smtClean="0">
              <a:solidFill>
                <a:schemeClr val="bg1"/>
              </a:solidFill>
            </a:endParaRPr>
          </a:p>
          <a:p>
            <a:pPr marL="342900" lvl="0" indent="-342900">
              <a:spcBef>
                <a:spcPct val="20000"/>
              </a:spcBef>
              <a:buFont typeface="Arial" pitchFamily="34" charset="0"/>
              <a:buChar char="•"/>
            </a:pPr>
            <a:r>
              <a:rPr lang="en-IE" sz="3200" dirty="0" smtClean="0">
                <a:solidFill>
                  <a:schemeClr val="bg1"/>
                </a:solidFill>
              </a:rPr>
              <a:t>unlike </a:t>
            </a:r>
            <a:r>
              <a:rPr lang="en-IE" sz="3200" dirty="0" err="1" smtClean="0">
                <a:solidFill>
                  <a:schemeClr val="bg1"/>
                </a:solidFill>
              </a:rPr>
              <a:t>printf</a:t>
            </a:r>
            <a:r>
              <a:rPr lang="en-IE" sz="3200" dirty="0" smtClean="0">
                <a:solidFill>
                  <a:schemeClr val="bg1"/>
                </a:solidFill>
              </a:rPr>
              <a:t>, </a:t>
            </a:r>
            <a:r>
              <a:rPr lang="en-IE" sz="3200" dirty="0" err="1" smtClean="0">
                <a:solidFill>
                  <a:schemeClr val="bg1"/>
                </a:solidFill>
              </a:rPr>
              <a:t>scanf</a:t>
            </a:r>
            <a:r>
              <a:rPr lang="en-IE" sz="3200" dirty="0" smtClean="0">
                <a:solidFill>
                  <a:schemeClr val="bg1"/>
                </a:solidFill>
              </a:rPr>
              <a:t> requires ampersand (&amp;) before variable being given a value</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to take user input</a:t>
            </a:r>
            <a:endParaRPr lang="en-US" dirty="0">
              <a:solidFill>
                <a:schemeClr val="bg1"/>
              </a:solidFill>
            </a:endParaRPr>
          </a:p>
        </p:txBody>
      </p:sp>
      <p:sp>
        <p:nvSpPr>
          <p:cNvPr id="3" name="Content Placeholder 2"/>
          <p:cNvSpPr>
            <a:spLocks noGrp="1"/>
          </p:cNvSpPr>
          <p:nvPr>
            <p:ph idx="1"/>
          </p:nvPr>
        </p:nvSpPr>
        <p:spPr>
          <a:xfrm>
            <a:off x="457200" y="1600200"/>
            <a:ext cx="8229600" cy="4925144"/>
          </a:xfrm>
        </p:spPr>
        <p:txBody>
          <a:bodyPr>
            <a:normAutofit/>
          </a:bodyPr>
          <a:lstStyle/>
          <a:p>
            <a:pPr>
              <a:buNone/>
            </a:pPr>
            <a:r>
              <a:rPr lang="en-US" sz="2600" dirty="0" smtClean="0">
                <a:solidFill>
                  <a:schemeClr val="bg1"/>
                </a:solidFill>
              </a:rPr>
              <a:t>#include &lt;</a:t>
            </a:r>
            <a:r>
              <a:rPr lang="en-US" sz="2600" dirty="0" err="1" smtClean="0">
                <a:solidFill>
                  <a:schemeClr val="bg1"/>
                </a:solidFill>
              </a:rPr>
              <a:t>stdio.h</a:t>
            </a:r>
            <a:r>
              <a:rPr lang="en-US" sz="2600" dirty="0" smtClean="0">
                <a:solidFill>
                  <a:schemeClr val="bg1"/>
                </a:solidFill>
              </a:rPr>
              <a:t>&gt;</a:t>
            </a:r>
          </a:p>
          <a:p>
            <a:pPr>
              <a:buNone/>
            </a:pPr>
            <a:r>
              <a:rPr lang="en-US" sz="2600" dirty="0" err="1" smtClean="0">
                <a:solidFill>
                  <a:schemeClr val="bg1"/>
                </a:solidFill>
              </a:rPr>
              <a:t>int</a:t>
            </a:r>
            <a:r>
              <a:rPr lang="en-US" sz="2600" dirty="0" smtClean="0">
                <a:solidFill>
                  <a:schemeClr val="bg1"/>
                </a:solidFill>
              </a:rPr>
              <a:t> main() {  </a:t>
            </a:r>
          </a:p>
          <a:p>
            <a:pPr>
              <a:buNone/>
            </a:pPr>
            <a:r>
              <a:rPr lang="en-IE" sz="2600" dirty="0" smtClean="0">
                <a:solidFill>
                  <a:schemeClr val="bg1"/>
                </a:solidFill>
              </a:rPr>
              <a:t>	  </a:t>
            </a:r>
            <a:r>
              <a:rPr lang="en-IE" sz="2600" dirty="0" err="1" smtClean="0">
                <a:solidFill>
                  <a:schemeClr val="bg1"/>
                </a:solidFill>
              </a:rPr>
              <a:t>int</a:t>
            </a:r>
            <a:r>
              <a:rPr lang="en-IE" sz="2600" dirty="0" smtClean="0">
                <a:solidFill>
                  <a:schemeClr val="bg1"/>
                </a:solidFill>
              </a:rPr>
              <a:t> </a:t>
            </a:r>
            <a:r>
              <a:rPr lang="en-IE" sz="2600" dirty="0" err="1" smtClean="0">
                <a:solidFill>
                  <a:schemeClr val="bg1"/>
                </a:solidFill>
              </a:rPr>
              <a:t>my_integer</a:t>
            </a:r>
            <a:r>
              <a:rPr lang="en-IE" sz="2600" dirty="0" smtClean="0">
                <a:solidFill>
                  <a:schemeClr val="bg1"/>
                </a:solidFill>
              </a:rPr>
              <a:t>; </a:t>
            </a:r>
            <a:endParaRPr lang="en-US" sz="2600" dirty="0" smtClean="0">
              <a:solidFill>
                <a:schemeClr val="bg1"/>
              </a:solidFill>
            </a:endParaRPr>
          </a:p>
          <a:p>
            <a:pPr lvl="1">
              <a:buNone/>
            </a:pPr>
            <a:r>
              <a:rPr lang="en-US" sz="2600" dirty="0" err="1" smtClean="0">
                <a:solidFill>
                  <a:schemeClr val="bg1"/>
                </a:solidFill>
              </a:rPr>
              <a:t>printf</a:t>
            </a:r>
            <a:r>
              <a:rPr lang="en-US" sz="2600" dirty="0" smtClean="0">
                <a:solidFill>
                  <a:schemeClr val="bg1"/>
                </a:solidFill>
              </a:rPr>
              <a:t>(</a:t>
            </a:r>
            <a:r>
              <a:rPr lang="en-IE" sz="2600" dirty="0" smtClean="0">
                <a:solidFill>
                  <a:schemeClr val="bg1"/>
                </a:solidFill>
              </a:rPr>
              <a:t>"</a:t>
            </a:r>
            <a:r>
              <a:rPr lang="en-US" sz="2600" dirty="0" smtClean="0">
                <a:solidFill>
                  <a:schemeClr val="bg1"/>
                </a:solidFill>
              </a:rPr>
              <a:t>Input a number: </a:t>
            </a:r>
            <a:r>
              <a:rPr lang="en-IE" sz="2600" dirty="0" smtClean="0">
                <a:solidFill>
                  <a:schemeClr val="bg1"/>
                </a:solidFill>
              </a:rPr>
              <a:t>"</a:t>
            </a:r>
            <a:r>
              <a:rPr lang="en-US" sz="2600" dirty="0" smtClean="0">
                <a:solidFill>
                  <a:schemeClr val="bg1"/>
                </a:solidFill>
              </a:rPr>
              <a:t>); // tell the user what to do</a:t>
            </a:r>
          </a:p>
          <a:p>
            <a:pPr lvl="1">
              <a:buNone/>
            </a:pPr>
            <a:r>
              <a:rPr lang="en-IE" sz="2600" dirty="0" err="1" smtClean="0">
                <a:solidFill>
                  <a:schemeClr val="bg1"/>
                </a:solidFill>
              </a:rPr>
              <a:t>scanf</a:t>
            </a:r>
            <a:r>
              <a:rPr lang="en-IE" sz="2600" dirty="0" smtClean="0">
                <a:solidFill>
                  <a:schemeClr val="bg1"/>
                </a:solidFill>
              </a:rPr>
              <a:t>("%d", &amp;</a:t>
            </a:r>
            <a:r>
              <a:rPr lang="en-IE" sz="2600" dirty="0" err="1" smtClean="0">
                <a:solidFill>
                  <a:schemeClr val="bg1"/>
                </a:solidFill>
              </a:rPr>
              <a:t>my_integer</a:t>
            </a:r>
            <a:r>
              <a:rPr lang="en-IE" sz="2600" dirty="0" smtClean="0">
                <a:solidFill>
                  <a:schemeClr val="bg1"/>
                </a:solidFill>
              </a:rPr>
              <a:t>);</a:t>
            </a:r>
          </a:p>
          <a:p>
            <a:pPr lvl="1">
              <a:buNone/>
            </a:pPr>
            <a:r>
              <a:rPr lang="en-IE" sz="2600" dirty="0" err="1" smtClean="0">
                <a:solidFill>
                  <a:schemeClr val="bg1"/>
                </a:solidFill>
              </a:rPr>
              <a:t>printf</a:t>
            </a:r>
            <a:r>
              <a:rPr lang="en-IE" sz="2600" dirty="0" smtClean="0">
                <a:solidFill>
                  <a:schemeClr val="bg1"/>
                </a:solidFill>
              </a:rPr>
              <a:t>("You entered the number %d", </a:t>
            </a:r>
            <a:r>
              <a:rPr lang="en-IE" sz="2600" dirty="0" err="1" smtClean="0">
                <a:solidFill>
                  <a:schemeClr val="bg1"/>
                </a:solidFill>
              </a:rPr>
              <a:t>my_integer</a:t>
            </a:r>
            <a:r>
              <a:rPr lang="en-IE" sz="2600" dirty="0" smtClean="0">
                <a:solidFill>
                  <a:schemeClr val="bg1"/>
                </a:solidFill>
              </a:rPr>
              <a:t>);</a:t>
            </a:r>
            <a:endParaRPr lang="en-US" sz="2600" dirty="0" smtClean="0">
              <a:solidFill>
                <a:schemeClr val="bg1"/>
              </a:solidFill>
            </a:endParaRPr>
          </a:p>
          <a:p>
            <a:pPr lvl="1">
              <a:buNone/>
            </a:pPr>
            <a:r>
              <a:rPr lang="en-US" sz="2600" dirty="0" smtClean="0">
                <a:solidFill>
                  <a:schemeClr val="bg1"/>
                </a:solidFill>
              </a:rPr>
              <a:t>return 0; </a:t>
            </a:r>
          </a:p>
          <a:p>
            <a:pPr>
              <a:buNone/>
            </a:pPr>
            <a:r>
              <a:rPr lang="en-US" sz="2600" dirty="0" smtClean="0">
                <a:solidFill>
                  <a:schemeClr val="bg1"/>
                </a:solidFill>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1</a:t>
            </a:r>
            <a:endParaRPr lang="en-US" dirty="0">
              <a:solidFill>
                <a:schemeClr val="bg1"/>
              </a:solidFill>
            </a:endParaRPr>
          </a:p>
        </p:txBody>
      </p:sp>
      <p:sp>
        <p:nvSpPr>
          <p:cNvPr id="4"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Take an integer from the user. Output the value of their input plus 10.</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1 solution</a:t>
            </a:r>
            <a:endParaRPr lang="en-US" dirty="0">
              <a:solidFill>
                <a:schemeClr val="bg1"/>
              </a:solidFill>
            </a:endParaRPr>
          </a:p>
        </p:txBody>
      </p:sp>
      <p:sp>
        <p:nvSpPr>
          <p:cNvPr id="5" name="Content Placeholder 2"/>
          <p:cNvSpPr>
            <a:spLocks noGrp="1"/>
          </p:cNvSpPr>
          <p:nvPr>
            <p:ph idx="1"/>
          </p:nvPr>
        </p:nvSpPr>
        <p:spPr>
          <a:xfrm>
            <a:off x="457200" y="1600200"/>
            <a:ext cx="8229600" cy="4925144"/>
          </a:xfrm>
        </p:spPr>
        <p:txBody>
          <a:bodyPr>
            <a:normAutofit/>
          </a:bodyPr>
          <a:lstStyle/>
          <a:p>
            <a:pPr>
              <a:buNone/>
            </a:pPr>
            <a:r>
              <a:rPr lang="en-US" sz="2600" dirty="0" smtClean="0">
                <a:solidFill>
                  <a:schemeClr val="bg1"/>
                </a:solidFill>
              </a:rPr>
              <a:t>#include &lt;</a:t>
            </a:r>
            <a:r>
              <a:rPr lang="en-US" sz="2600" dirty="0" err="1" smtClean="0">
                <a:solidFill>
                  <a:schemeClr val="bg1"/>
                </a:solidFill>
              </a:rPr>
              <a:t>stdio.h</a:t>
            </a:r>
            <a:r>
              <a:rPr lang="en-US" sz="2600" dirty="0" smtClean="0">
                <a:solidFill>
                  <a:schemeClr val="bg1"/>
                </a:solidFill>
              </a:rPr>
              <a:t>&gt;</a:t>
            </a:r>
          </a:p>
          <a:p>
            <a:pPr>
              <a:buNone/>
            </a:pPr>
            <a:r>
              <a:rPr lang="en-US" sz="2600" dirty="0" err="1" smtClean="0">
                <a:solidFill>
                  <a:schemeClr val="bg1"/>
                </a:solidFill>
              </a:rPr>
              <a:t>int</a:t>
            </a:r>
            <a:r>
              <a:rPr lang="en-US" sz="2600" dirty="0" smtClean="0">
                <a:solidFill>
                  <a:schemeClr val="bg1"/>
                </a:solidFill>
              </a:rPr>
              <a:t> main() {</a:t>
            </a:r>
          </a:p>
          <a:p>
            <a:pPr>
              <a:buNone/>
            </a:pPr>
            <a:r>
              <a:rPr lang="en-US" sz="2600" dirty="0" smtClean="0">
                <a:solidFill>
                  <a:schemeClr val="bg1"/>
                </a:solidFill>
              </a:rPr>
              <a:t>    </a:t>
            </a:r>
            <a:r>
              <a:rPr lang="en-US" sz="2600" dirty="0" err="1" smtClean="0">
                <a:solidFill>
                  <a:schemeClr val="bg1"/>
                </a:solidFill>
              </a:rPr>
              <a:t>int</a:t>
            </a:r>
            <a:r>
              <a:rPr lang="en-US" sz="2600" dirty="0" smtClean="0">
                <a:solidFill>
                  <a:schemeClr val="bg1"/>
                </a:solidFill>
              </a:rPr>
              <a:t> </a:t>
            </a:r>
            <a:r>
              <a:rPr lang="en-US" sz="2600" dirty="0" err="1" smtClean="0">
                <a:solidFill>
                  <a:schemeClr val="bg1"/>
                </a:solidFill>
              </a:rPr>
              <a:t>user_integer</a:t>
            </a:r>
            <a:r>
              <a:rPr lang="en-US" sz="2600" dirty="0" smtClean="0">
                <a:solidFill>
                  <a:schemeClr val="bg1"/>
                </a:solidFill>
              </a:rPr>
              <a:t>;</a:t>
            </a:r>
          </a:p>
          <a:p>
            <a:pPr>
              <a:buNone/>
            </a:pPr>
            <a:r>
              <a:rPr lang="en-US" sz="2600" dirty="0" smtClean="0">
                <a:solidFill>
                  <a:schemeClr val="bg1"/>
                </a:solidFill>
              </a:rPr>
              <a:t>    </a:t>
            </a:r>
            <a:r>
              <a:rPr lang="en-US" sz="2600" dirty="0" err="1" smtClean="0">
                <a:solidFill>
                  <a:schemeClr val="bg1"/>
                </a:solidFill>
              </a:rPr>
              <a:t>int</a:t>
            </a:r>
            <a:r>
              <a:rPr lang="en-US" sz="2600" dirty="0" smtClean="0">
                <a:solidFill>
                  <a:schemeClr val="bg1"/>
                </a:solidFill>
              </a:rPr>
              <a:t> final;</a:t>
            </a:r>
          </a:p>
          <a:p>
            <a:pPr>
              <a:buNone/>
            </a:pPr>
            <a:r>
              <a:rPr lang="en-US" sz="2600" dirty="0" smtClean="0">
                <a:solidFill>
                  <a:schemeClr val="bg1"/>
                </a:solidFill>
              </a:rPr>
              <a:t>    </a:t>
            </a:r>
            <a:r>
              <a:rPr lang="en-US" sz="2600" dirty="0" err="1" smtClean="0">
                <a:solidFill>
                  <a:schemeClr val="bg1"/>
                </a:solidFill>
              </a:rPr>
              <a:t>printf</a:t>
            </a:r>
            <a:r>
              <a:rPr lang="en-US" sz="2600" dirty="0" smtClean="0">
                <a:solidFill>
                  <a:schemeClr val="bg1"/>
                </a:solidFill>
              </a:rPr>
              <a:t>("Input an integer: "); // tell the user what to do</a:t>
            </a:r>
          </a:p>
          <a:p>
            <a:pPr>
              <a:buNone/>
            </a:pPr>
            <a:r>
              <a:rPr lang="en-US" sz="2600" dirty="0" smtClean="0">
                <a:solidFill>
                  <a:schemeClr val="bg1"/>
                </a:solidFill>
              </a:rPr>
              <a:t>    </a:t>
            </a:r>
            <a:r>
              <a:rPr lang="en-US" sz="2600" dirty="0" err="1" smtClean="0">
                <a:solidFill>
                  <a:schemeClr val="bg1"/>
                </a:solidFill>
              </a:rPr>
              <a:t>scanf</a:t>
            </a:r>
            <a:r>
              <a:rPr lang="en-US" sz="2600" dirty="0" smtClean="0">
                <a:solidFill>
                  <a:schemeClr val="bg1"/>
                </a:solidFill>
              </a:rPr>
              <a:t>("%d", &amp;</a:t>
            </a:r>
            <a:r>
              <a:rPr lang="en-US" sz="2600" dirty="0" err="1" smtClean="0">
                <a:solidFill>
                  <a:schemeClr val="bg1"/>
                </a:solidFill>
              </a:rPr>
              <a:t>user_integer</a:t>
            </a:r>
            <a:r>
              <a:rPr lang="en-US" sz="2600" dirty="0" smtClean="0">
                <a:solidFill>
                  <a:schemeClr val="bg1"/>
                </a:solidFill>
              </a:rPr>
              <a:t>);</a:t>
            </a:r>
          </a:p>
          <a:p>
            <a:pPr>
              <a:buNone/>
            </a:pPr>
            <a:r>
              <a:rPr lang="en-US" sz="2600" dirty="0" smtClean="0">
                <a:solidFill>
                  <a:schemeClr val="bg1"/>
                </a:solidFill>
              </a:rPr>
              <a:t>    final = </a:t>
            </a:r>
            <a:r>
              <a:rPr lang="en-US" sz="2600" dirty="0" err="1" smtClean="0">
                <a:solidFill>
                  <a:schemeClr val="bg1"/>
                </a:solidFill>
              </a:rPr>
              <a:t>user_integer</a:t>
            </a:r>
            <a:r>
              <a:rPr lang="en-US" sz="2600" dirty="0" smtClean="0">
                <a:solidFill>
                  <a:schemeClr val="bg1"/>
                </a:solidFill>
              </a:rPr>
              <a:t> + 10;</a:t>
            </a:r>
          </a:p>
          <a:p>
            <a:pPr>
              <a:buNone/>
            </a:pPr>
            <a:r>
              <a:rPr lang="en-US" sz="2600" dirty="0" smtClean="0">
                <a:solidFill>
                  <a:schemeClr val="bg1"/>
                </a:solidFill>
              </a:rPr>
              <a:t>    </a:t>
            </a:r>
            <a:r>
              <a:rPr lang="en-US" sz="2600" dirty="0" err="1" smtClean="0">
                <a:solidFill>
                  <a:schemeClr val="bg1"/>
                </a:solidFill>
              </a:rPr>
              <a:t>printf</a:t>
            </a:r>
            <a:r>
              <a:rPr lang="en-US" sz="2600" dirty="0" smtClean="0">
                <a:solidFill>
                  <a:schemeClr val="bg1"/>
                </a:solidFill>
              </a:rPr>
              <a:t>("The final number is %d", final);</a:t>
            </a:r>
          </a:p>
          <a:p>
            <a:pPr>
              <a:buNone/>
            </a:pPr>
            <a:r>
              <a:rPr lang="en-US" sz="2600" dirty="0" smtClean="0">
                <a:solidFill>
                  <a:schemeClr val="bg1"/>
                </a:solidFill>
              </a:rPr>
              <a:t>    return 0;</a:t>
            </a:r>
          </a:p>
          <a:p>
            <a:pPr>
              <a:buNone/>
            </a:pPr>
            <a:r>
              <a:rPr lang="en-US" sz="2600" dirty="0" smtClean="0">
                <a:solidFill>
                  <a:schemeClr val="bg1"/>
                </a:solidFill>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2</a:t>
            </a:r>
            <a:endParaRPr lang="en-US" dirty="0">
              <a:solidFill>
                <a:schemeClr val="bg1"/>
              </a:solidFill>
            </a:endParaRPr>
          </a:p>
        </p:txBody>
      </p:sp>
      <p:sp>
        <p:nvSpPr>
          <p:cNvPr id="4"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Take two integers from the user. Output the value of these two numbers multiplied by each other.</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2 solution</a:t>
            </a:r>
            <a:endParaRPr lang="en-US" dirty="0">
              <a:solidFill>
                <a:schemeClr val="bg1"/>
              </a:solidFill>
            </a:endParaRPr>
          </a:p>
        </p:txBody>
      </p:sp>
      <p:sp>
        <p:nvSpPr>
          <p:cNvPr id="5" name="Content Placeholder 2"/>
          <p:cNvSpPr>
            <a:spLocks noGrp="1"/>
          </p:cNvSpPr>
          <p:nvPr>
            <p:ph idx="1"/>
          </p:nvPr>
        </p:nvSpPr>
        <p:spPr>
          <a:xfrm>
            <a:off x="457200" y="1600200"/>
            <a:ext cx="8229600" cy="4925144"/>
          </a:xfrm>
        </p:spPr>
        <p:txBody>
          <a:bodyPr>
            <a:normAutofit fontScale="85000" lnSpcReduction="10000"/>
          </a:bodyPr>
          <a:lstStyle/>
          <a:p>
            <a:pPr>
              <a:buNone/>
            </a:pPr>
            <a:r>
              <a:rPr lang="en-IE" sz="2600" dirty="0" smtClean="0">
                <a:solidFill>
                  <a:schemeClr val="bg1"/>
                </a:solidFill>
              </a:rPr>
              <a:t>#include &lt;</a:t>
            </a:r>
            <a:r>
              <a:rPr lang="en-IE" sz="2600" dirty="0" err="1" smtClean="0">
                <a:solidFill>
                  <a:schemeClr val="bg1"/>
                </a:solidFill>
              </a:rPr>
              <a:t>stdio.h</a:t>
            </a:r>
            <a:r>
              <a:rPr lang="en-IE" sz="2600" dirty="0" smtClean="0">
                <a:solidFill>
                  <a:schemeClr val="bg1"/>
                </a:solidFill>
              </a:rPr>
              <a:t>&gt;</a:t>
            </a:r>
          </a:p>
          <a:p>
            <a:pPr>
              <a:buNone/>
            </a:pPr>
            <a:r>
              <a:rPr lang="en-IE" sz="2600" dirty="0" err="1" smtClean="0">
                <a:solidFill>
                  <a:schemeClr val="bg1"/>
                </a:solidFill>
              </a:rPr>
              <a:t>int</a:t>
            </a:r>
            <a:r>
              <a:rPr lang="en-IE" sz="2600" dirty="0" smtClean="0">
                <a:solidFill>
                  <a:schemeClr val="bg1"/>
                </a:solidFill>
              </a:rPr>
              <a:t> main() {</a:t>
            </a:r>
          </a:p>
          <a:p>
            <a:pPr>
              <a:buNone/>
            </a:pPr>
            <a:r>
              <a:rPr lang="en-IE" sz="2600" dirty="0" smtClean="0">
                <a:solidFill>
                  <a:schemeClr val="bg1"/>
                </a:solidFill>
              </a:rPr>
              <a:t>    </a:t>
            </a:r>
            <a:r>
              <a:rPr lang="en-IE" sz="2600" dirty="0" err="1" smtClean="0">
                <a:solidFill>
                  <a:schemeClr val="bg1"/>
                </a:solidFill>
              </a:rPr>
              <a:t>int</a:t>
            </a:r>
            <a:r>
              <a:rPr lang="en-IE" sz="2600" dirty="0" smtClean="0">
                <a:solidFill>
                  <a:schemeClr val="bg1"/>
                </a:solidFill>
              </a:rPr>
              <a:t> factor1;</a:t>
            </a:r>
          </a:p>
          <a:p>
            <a:pPr>
              <a:buNone/>
            </a:pPr>
            <a:r>
              <a:rPr lang="en-IE" sz="2600" dirty="0" smtClean="0">
                <a:solidFill>
                  <a:schemeClr val="bg1"/>
                </a:solidFill>
              </a:rPr>
              <a:t>    </a:t>
            </a:r>
            <a:r>
              <a:rPr lang="en-IE" sz="2600" dirty="0" err="1" smtClean="0">
                <a:solidFill>
                  <a:schemeClr val="bg1"/>
                </a:solidFill>
              </a:rPr>
              <a:t>int</a:t>
            </a:r>
            <a:r>
              <a:rPr lang="en-IE" sz="2600" dirty="0" smtClean="0">
                <a:solidFill>
                  <a:schemeClr val="bg1"/>
                </a:solidFill>
              </a:rPr>
              <a:t> factor2;</a:t>
            </a:r>
          </a:p>
          <a:p>
            <a:pPr>
              <a:buNone/>
            </a:pPr>
            <a:r>
              <a:rPr lang="en-IE" sz="2600" dirty="0" smtClean="0">
                <a:solidFill>
                  <a:schemeClr val="bg1"/>
                </a:solidFill>
              </a:rPr>
              <a:t>    </a:t>
            </a:r>
            <a:r>
              <a:rPr lang="en-IE" sz="2600" dirty="0" err="1" smtClean="0">
                <a:solidFill>
                  <a:schemeClr val="bg1"/>
                </a:solidFill>
              </a:rPr>
              <a:t>int</a:t>
            </a:r>
            <a:r>
              <a:rPr lang="en-IE" sz="2600" dirty="0" smtClean="0">
                <a:solidFill>
                  <a:schemeClr val="bg1"/>
                </a:solidFill>
              </a:rPr>
              <a:t> product;</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("Input the first integer factor: ");</a:t>
            </a:r>
          </a:p>
          <a:p>
            <a:pPr>
              <a:buNone/>
            </a:pPr>
            <a:r>
              <a:rPr lang="en-IE" sz="2600" dirty="0" smtClean="0">
                <a:solidFill>
                  <a:schemeClr val="bg1"/>
                </a:solidFill>
              </a:rPr>
              <a:t>    </a:t>
            </a:r>
            <a:r>
              <a:rPr lang="en-IE" sz="2600" dirty="0" err="1" smtClean="0">
                <a:solidFill>
                  <a:schemeClr val="bg1"/>
                </a:solidFill>
              </a:rPr>
              <a:t>scanf</a:t>
            </a:r>
            <a:r>
              <a:rPr lang="en-IE" sz="2600" dirty="0" smtClean="0">
                <a:solidFill>
                  <a:schemeClr val="bg1"/>
                </a:solidFill>
              </a:rPr>
              <a:t>("%d", &amp;factor1);</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("Input the second integer factor: ");</a:t>
            </a:r>
          </a:p>
          <a:p>
            <a:pPr>
              <a:buNone/>
            </a:pPr>
            <a:r>
              <a:rPr lang="en-IE" sz="2600" dirty="0" smtClean="0">
                <a:solidFill>
                  <a:schemeClr val="bg1"/>
                </a:solidFill>
              </a:rPr>
              <a:t>    </a:t>
            </a:r>
            <a:r>
              <a:rPr lang="en-IE" sz="2600" dirty="0" err="1" smtClean="0">
                <a:solidFill>
                  <a:schemeClr val="bg1"/>
                </a:solidFill>
              </a:rPr>
              <a:t>scanf</a:t>
            </a:r>
            <a:r>
              <a:rPr lang="en-IE" sz="2600" dirty="0" smtClean="0">
                <a:solidFill>
                  <a:schemeClr val="bg1"/>
                </a:solidFill>
              </a:rPr>
              <a:t>("%d", &amp;factor2);</a:t>
            </a:r>
          </a:p>
          <a:p>
            <a:pPr>
              <a:buNone/>
            </a:pPr>
            <a:r>
              <a:rPr lang="en-IE" sz="2600" dirty="0" smtClean="0">
                <a:solidFill>
                  <a:schemeClr val="bg1"/>
                </a:solidFill>
              </a:rPr>
              <a:t>    product = factor1 * factor2;</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("The product of %d and %d is %d", factor1, factor2, product);</a:t>
            </a:r>
          </a:p>
          <a:p>
            <a:pPr>
              <a:buNone/>
            </a:pPr>
            <a:r>
              <a:rPr lang="en-IE" sz="2600" dirty="0" smtClean="0">
                <a:solidFill>
                  <a:schemeClr val="bg1"/>
                </a:solidFill>
              </a:rPr>
              <a:t>    return 0;</a:t>
            </a:r>
          </a:p>
          <a:p>
            <a:pPr>
              <a:buNone/>
            </a:pPr>
            <a:r>
              <a:rPr lang="en-IE" sz="2600" dirty="0" smtClean="0">
                <a:solidFill>
                  <a:schemeClr val="bg1"/>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solidFill>
                  <a:schemeClr val="bg1"/>
                </a:solidFill>
              </a:rPr>
              <a:t>Programming language generations</a:t>
            </a:r>
            <a:endParaRPr lang="en-US" dirty="0">
              <a:solidFill>
                <a:schemeClr val="bg1"/>
              </a:solidFill>
            </a:endParaRPr>
          </a:p>
        </p:txBody>
      </p:sp>
      <p:sp>
        <p:nvSpPr>
          <p:cNvPr id="3" name="Content Placeholder 2"/>
          <p:cNvSpPr>
            <a:spLocks noGrp="1"/>
          </p:cNvSpPr>
          <p:nvPr>
            <p:ph idx="1"/>
          </p:nvPr>
        </p:nvSpPr>
        <p:spPr>
          <a:xfrm>
            <a:off x="457200" y="1600200"/>
            <a:ext cx="8229600" cy="2692895"/>
          </a:xfrm>
        </p:spPr>
        <p:txBody>
          <a:bodyPr>
            <a:normAutofit/>
          </a:bodyPr>
          <a:lstStyle/>
          <a:p>
            <a:r>
              <a:rPr lang="en-IE" dirty="0" smtClean="0">
                <a:solidFill>
                  <a:schemeClr val="bg1"/>
                </a:solidFill>
              </a:rPr>
              <a:t>Fifth generation language features</a:t>
            </a:r>
          </a:p>
          <a:p>
            <a:pPr lvl="1"/>
            <a:r>
              <a:rPr lang="en-IE" dirty="0" smtClean="0">
                <a:solidFill>
                  <a:schemeClr val="bg1"/>
                </a:solidFill>
              </a:rPr>
              <a:t>constraint-based</a:t>
            </a:r>
          </a:p>
          <a:p>
            <a:pPr lvl="1"/>
            <a:r>
              <a:rPr lang="en-IE" dirty="0" smtClean="0">
                <a:solidFill>
                  <a:schemeClr val="bg1"/>
                </a:solidFill>
              </a:rPr>
              <a:t>solve problems without programmers</a:t>
            </a:r>
          </a:p>
          <a:p>
            <a:pPr lvl="1"/>
            <a:r>
              <a:rPr lang="en-IE" dirty="0" smtClean="0">
                <a:solidFill>
                  <a:schemeClr val="bg1"/>
                </a:solidFill>
              </a:rPr>
              <a:t>more for research than practical purposes</a:t>
            </a:r>
          </a:p>
          <a:p>
            <a:pPr lvl="1"/>
            <a:r>
              <a:rPr lang="en-IE" dirty="0" err="1" smtClean="0">
                <a:solidFill>
                  <a:schemeClr val="bg1"/>
                </a:solidFill>
              </a:rPr>
              <a:t>Prolog</a:t>
            </a:r>
            <a:r>
              <a:rPr lang="en-IE" dirty="0" smtClean="0">
                <a:solidFill>
                  <a:schemeClr val="bg1"/>
                </a:solidFill>
              </a:rPr>
              <a:t>, Mercury</a:t>
            </a:r>
          </a:p>
        </p:txBody>
      </p:sp>
      <p:pic>
        <p:nvPicPr>
          <p:cNvPr id="22530" name="Picture 2" descr="http://wiki.visual-prolog.com/images/d/d2/Fundamental_Prolog_2_fig1.jpg"/>
          <p:cNvPicPr>
            <a:picLocks noChangeAspect="1" noChangeArrowheads="1"/>
          </p:cNvPicPr>
          <p:nvPr/>
        </p:nvPicPr>
        <p:blipFill>
          <a:blip r:embed="rId2" cstate="print"/>
          <a:srcRect t="17182" r="6729" b="8365"/>
          <a:stretch>
            <a:fillRect/>
          </a:stretch>
        </p:blipFill>
        <p:spPr bwMode="auto">
          <a:xfrm>
            <a:off x="1835696" y="4437112"/>
            <a:ext cx="5051638" cy="2304256"/>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3</a:t>
            </a:r>
            <a:endParaRPr lang="en-US" dirty="0">
              <a:solidFill>
                <a:schemeClr val="bg1"/>
              </a:solidFill>
            </a:endParaRPr>
          </a:p>
        </p:txBody>
      </p:sp>
      <p:sp>
        <p:nvSpPr>
          <p:cNvPr id="4"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Take two floats from the user. Output their average value.</a:t>
            </a:r>
          </a:p>
          <a:p>
            <a:pPr marL="342900" lvl="0" indent="-342900">
              <a:spcBef>
                <a:spcPct val="20000"/>
              </a:spcBef>
              <a:buFont typeface="Arial" pitchFamily="34" charset="0"/>
              <a:buChar char="•"/>
            </a:pPr>
            <a:r>
              <a:rPr kumimoji="0" lang="en-IE" sz="3200" b="0" i="0" u="none" strike="noStrike" kern="1200" cap="none" spc="0" normalizeH="0" baseline="0" noProof="0" dirty="0" smtClean="0">
                <a:ln>
                  <a:noFill/>
                </a:ln>
                <a:solidFill>
                  <a:schemeClr val="bg1"/>
                </a:solidFill>
                <a:effectLst/>
                <a:uLnTx/>
                <a:uFillTx/>
                <a:latin typeface="+mn-lt"/>
                <a:ea typeface="+mn-ea"/>
                <a:cs typeface="+mn-cs"/>
              </a:rPr>
              <a:t>Hint: their average will also be a float.</a:t>
            </a:r>
          </a:p>
          <a:p>
            <a:pPr marL="342900" lvl="0" indent="-342900">
              <a:spcBef>
                <a:spcPct val="20000"/>
              </a:spcBef>
              <a:buFont typeface="Arial" pitchFamily="34" charset="0"/>
              <a:buChar char="•"/>
            </a:pPr>
            <a:r>
              <a:rPr lang="en-IE" sz="3200" dirty="0" smtClean="0">
                <a:solidFill>
                  <a:schemeClr val="bg1"/>
                </a:solidFill>
              </a:rPr>
              <a:t>Hint: get the average of two numbers by dividing their sum by two.</a:t>
            </a:r>
          </a:p>
          <a:p>
            <a:pPr marL="342900" lvl="0" indent="-342900">
              <a:spcBef>
                <a:spcPct val="20000"/>
              </a:spcBef>
              <a:buFont typeface="Arial" pitchFamily="34" charset="0"/>
              <a:buChar char="•"/>
            </a:pPr>
            <a:r>
              <a:rPr lang="en-IE" sz="3200" dirty="0" smtClean="0">
                <a:solidFill>
                  <a:schemeClr val="bg1"/>
                </a:solidFill>
              </a:rPr>
              <a:t>Hint: use %f for floats</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3 solution</a:t>
            </a:r>
            <a:endParaRPr lang="en-US" dirty="0">
              <a:solidFill>
                <a:schemeClr val="bg1"/>
              </a:solidFill>
            </a:endParaRPr>
          </a:p>
        </p:txBody>
      </p:sp>
      <p:sp>
        <p:nvSpPr>
          <p:cNvPr id="5" name="Content Placeholder 2"/>
          <p:cNvSpPr>
            <a:spLocks noGrp="1"/>
          </p:cNvSpPr>
          <p:nvPr>
            <p:ph idx="1"/>
          </p:nvPr>
        </p:nvSpPr>
        <p:spPr>
          <a:xfrm>
            <a:off x="457200" y="1600200"/>
            <a:ext cx="8229600" cy="4925144"/>
          </a:xfrm>
        </p:spPr>
        <p:txBody>
          <a:bodyPr>
            <a:normAutofit fontScale="77500" lnSpcReduction="20000"/>
          </a:bodyPr>
          <a:lstStyle/>
          <a:p>
            <a:pPr>
              <a:buNone/>
            </a:pPr>
            <a:r>
              <a:rPr lang="en-IE" sz="2600" dirty="0" smtClean="0">
                <a:solidFill>
                  <a:schemeClr val="bg1"/>
                </a:solidFill>
              </a:rPr>
              <a:t>#include &lt;</a:t>
            </a:r>
            <a:r>
              <a:rPr lang="en-IE" sz="2600" dirty="0" err="1" smtClean="0">
                <a:solidFill>
                  <a:schemeClr val="bg1"/>
                </a:solidFill>
              </a:rPr>
              <a:t>stdio.h</a:t>
            </a:r>
            <a:r>
              <a:rPr lang="en-IE" sz="2600" dirty="0" smtClean="0">
                <a:solidFill>
                  <a:schemeClr val="bg1"/>
                </a:solidFill>
              </a:rPr>
              <a:t>&gt;</a:t>
            </a:r>
          </a:p>
          <a:p>
            <a:pPr>
              <a:buNone/>
            </a:pPr>
            <a:r>
              <a:rPr lang="en-IE" sz="2600" dirty="0" err="1" smtClean="0">
                <a:solidFill>
                  <a:schemeClr val="bg1"/>
                </a:solidFill>
              </a:rPr>
              <a:t>int</a:t>
            </a:r>
            <a:r>
              <a:rPr lang="en-IE" sz="2600" dirty="0" smtClean="0">
                <a:solidFill>
                  <a:schemeClr val="bg1"/>
                </a:solidFill>
              </a:rPr>
              <a:t> main() {</a:t>
            </a:r>
          </a:p>
          <a:p>
            <a:pPr>
              <a:buNone/>
            </a:pPr>
            <a:r>
              <a:rPr lang="en-IE" sz="2600" dirty="0" smtClean="0">
                <a:solidFill>
                  <a:schemeClr val="bg1"/>
                </a:solidFill>
              </a:rPr>
              <a:t>    float user_input1;</a:t>
            </a:r>
          </a:p>
          <a:p>
            <a:pPr>
              <a:buNone/>
            </a:pPr>
            <a:r>
              <a:rPr lang="en-IE" sz="2600" dirty="0" smtClean="0">
                <a:solidFill>
                  <a:schemeClr val="bg1"/>
                </a:solidFill>
              </a:rPr>
              <a:t>    float user_input2;</a:t>
            </a:r>
          </a:p>
          <a:p>
            <a:pPr>
              <a:buNone/>
            </a:pPr>
            <a:r>
              <a:rPr lang="en-IE" sz="2600" dirty="0" smtClean="0">
                <a:solidFill>
                  <a:schemeClr val="bg1"/>
                </a:solidFill>
              </a:rPr>
              <a:t>    float average;</a:t>
            </a:r>
          </a:p>
          <a:p>
            <a:pPr>
              <a:buNone/>
            </a:pPr>
            <a:endParaRPr lang="en-IE" sz="2600" dirty="0" smtClean="0">
              <a:solidFill>
                <a:schemeClr val="bg1"/>
              </a:solidFill>
            </a:endParaRP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("Input the first float: ");</a:t>
            </a:r>
          </a:p>
          <a:p>
            <a:pPr>
              <a:buNone/>
            </a:pPr>
            <a:r>
              <a:rPr lang="en-IE" sz="2600" dirty="0" smtClean="0">
                <a:solidFill>
                  <a:schemeClr val="bg1"/>
                </a:solidFill>
              </a:rPr>
              <a:t>    </a:t>
            </a:r>
            <a:r>
              <a:rPr lang="en-IE" sz="2600" dirty="0" err="1" smtClean="0">
                <a:solidFill>
                  <a:schemeClr val="bg1"/>
                </a:solidFill>
              </a:rPr>
              <a:t>scanf</a:t>
            </a:r>
            <a:r>
              <a:rPr lang="en-IE" sz="2600" dirty="0" smtClean="0">
                <a:solidFill>
                  <a:schemeClr val="bg1"/>
                </a:solidFill>
              </a:rPr>
              <a:t>("%f", &amp;user_input1);</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("Input the second float: ");</a:t>
            </a:r>
          </a:p>
          <a:p>
            <a:pPr>
              <a:buNone/>
            </a:pPr>
            <a:r>
              <a:rPr lang="en-IE" sz="2600" dirty="0" smtClean="0">
                <a:solidFill>
                  <a:schemeClr val="bg1"/>
                </a:solidFill>
              </a:rPr>
              <a:t>    </a:t>
            </a:r>
            <a:r>
              <a:rPr lang="en-IE" sz="2600" dirty="0" err="1" smtClean="0">
                <a:solidFill>
                  <a:schemeClr val="bg1"/>
                </a:solidFill>
              </a:rPr>
              <a:t>scanf</a:t>
            </a:r>
            <a:r>
              <a:rPr lang="en-IE" sz="2600" dirty="0" smtClean="0">
                <a:solidFill>
                  <a:schemeClr val="bg1"/>
                </a:solidFill>
              </a:rPr>
              <a:t>("%f", &amp;user_input2);</a:t>
            </a:r>
          </a:p>
          <a:p>
            <a:pPr>
              <a:buNone/>
            </a:pPr>
            <a:endParaRPr lang="en-IE" sz="2600" dirty="0" smtClean="0">
              <a:solidFill>
                <a:schemeClr val="bg1"/>
              </a:solidFill>
            </a:endParaRPr>
          </a:p>
          <a:p>
            <a:pPr>
              <a:buNone/>
            </a:pPr>
            <a:r>
              <a:rPr lang="en-IE" sz="2600" dirty="0" smtClean="0">
                <a:solidFill>
                  <a:schemeClr val="bg1"/>
                </a:solidFill>
              </a:rPr>
              <a:t>    average = (user_input1 + user_input2) / 2;</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("The average of %f and %f is %f", user_input1, user_input2, average);</a:t>
            </a:r>
          </a:p>
          <a:p>
            <a:pPr>
              <a:buNone/>
            </a:pPr>
            <a:r>
              <a:rPr lang="en-IE" sz="2600" dirty="0" smtClean="0">
                <a:solidFill>
                  <a:schemeClr val="bg1"/>
                </a:solidFill>
              </a:rPr>
              <a:t>    return 0;</a:t>
            </a:r>
          </a:p>
          <a:p>
            <a:pPr>
              <a:buNone/>
            </a:pPr>
            <a:r>
              <a:rPr lang="en-IE" sz="2600" dirty="0" smtClean="0">
                <a:solidFill>
                  <a:schemeClr val="bg1"/>
                </a:solidFill>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4</a:t>
            </a:r>
            <a:endParaRPr lang="en-US" dirty="0">
              <a:solidFill>
                <a:schemeClr val="bg1"/>
              </a:solidFill>
            </a:endParaRPr>
          </a:p>
        </p:txBody>
      </p:sp>
      <p:sp>
        <p:nvSpPr>
          <p:cNvPr id="4"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Take two floats from the user. Output their average value. Also output a message saying whether or not the average is greater than 50.</a:t>
            </a:r>
            <a:endParaRPr kumimoji="0" lang="en-IE" sz="2800" b="0" i="0" u="none" strike="noStrike" kern="1200" cap="none" spc="0" normalizeH="0" baseline="0" noProof="0" dirty="0" smtClean="0">
              <a:ln>
                <a:noFill/>
              </a:ln>
              <a:solidFill>
                <a:schemeClr val="bg1"/>
              </a:solidFill>
              <a:effectLst/>
              <a:uLnTx/>
              <a:uFillTx/>
              <a:latin typeface="+mn-lt"/>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4 solution</a:t>
            </a:r>
            <a:endParaRPr lang="en-US" dirty="0">
              <a:solidFill>
                <a:schemeClr val="bg1"/>
              </a:solidFill>
            </a:endParaRPr>
          </a:p>
        </p:txBody>
      </p:sp>
      <p:sp>
        <p:nvSpPr>
          <p:cNvPr id="5" name="Content Placeholder 2"/>
          <p:cNvSpPr>
            <a:spLocks noGrp="1"/>
          </p:cNvSpPr>
          <p:nvPr>
            <p:ph idx="1"/>
          </p:nvPr>
        </p:nvSpPr>
        <p:spPr>
          <a:xfrm>
            <a:off x="457200" y="1600200"/>
            <a:ext cx="8229600" cy="4925144"/>
          </a:xfrm>
        </p:spPr>
        <p:txBody>
          <a:bodyPr>
            <a:normAutofit fontScale="62500" lnSpcReduction="20000"/>
          </a:bodyPr>
          <a:lstStyle/>
          <a:p>
            <a:pPr>
              <a:buNone/>
            </a:pPr>
            <a:r>
              <a:rPr lang="en-IE" sz="2600" dirty="0" smtClean="0">
                <a:solidFill>
                  <a:schemeClr val="bg1"/>
                </a:solidFill>
              </a:rPr>
              <a:t>#include &lt;</a:t>
            </a:r>
            <a:r>
              <a:rPr lang="en-IE" sz="2600" dirty="0" err="1" smtClean="0">
                <a:solidFill>
                  <a:schemeClr val="bg1"/>
                </a:solidFill>
              </a:rPr>
              <a:t>stdio.h</a:t>
            </a:r>
            <a:r>
              <a:rPr lang="en-IE" sz="2600" dirty="0" smtClean="0">
                <a:solidFill>
                  <a:schemeClr val="bg1"/>
                </a:solidFill>
              </a:rPr>
              <a:t>&gt;</a:t>
            </a:r>
          </a:p>
          <a:p>
            <a:pPr>
              <a:buNone/>
            </a:pPr>
            <a:r>
              <a:rPr lang="en-IE" sz="2600" dirty="0" err="1" smtClean="0">
                <a:solidFill>
                  <a:schemeClr val="bg1"/>
                </a:solidFill>
              </a:rPr>
              <a:t>int</a:t>
            </a:r>
            <a:r>
              <a:rPr lang="en-IE" sz="2600" dirty="0" smtClean="0">
                <a:solidFill>
                  <a:schemeClr val="bg1"/>
                </a:solidFill>
              </a:rPr>
              <a:t> main() {</a:t>
            </a:r>
          </a:p>
          <a:p>
            <a:pPr>
              <a:buNone/>
            </a:pPr>
            <a:r>
              <a:rPr lang="en-IE" sz="2600" dirty="0" smtClean="0">
                <a:solidFill>
                  <a:schemeClr val="bg1"/>
                </a:solidFill>
              </a:rPr>
              <a:t>    float user_input1;</a:t>
            </a:r>
          </a:p>
          <a:p>
            <a:pPr>
              <a:buNone/>
            </a:pPr>
            <a:r>
              <a:rPr lang="en-IE" sz="2600" dirty="0" smtClean="0">
                <a:solidFill>
                  <a:schemeClr val="bg1"/>
                </a:solidFill>
              </a:rPr>
              <a:t>    float user_input2;</a:t>
            </a:r>
          </a:p>
          <a:p>
            <a:pPr>
              <a:buNone/>
            </a:pPr>
            <a:r>
              <a:rPr lang="en-IE" sz="2600" dirty="0" smtClean="0">
                <a:solidFill>
                  <a:schemeClr val="bg1"/>
                </a:solidFill>
              </a:rPr>
              <a:t>    float average;</a:t>
            </a:r>
          </a:p>
          <a:p>
            <a:pPr>
              <a:buNone/>
            </a:pPr>
            <a:r>
              <a:rPr lang="en-IE" sz="2600" dirty="0" smtClean="0">
                <a:solidFill>
                  <a:schemeClr val="bg1"/>
                </a:solidFill>
              </a:rPr>
              <a:t>    </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("Input the first float: ");</a:t>
            </a:r>
          </a:p>
          <a:p>
            <a:pPr>
              <a:buNone/>
            </a:pPr>
            <a:r>
              <a:rPr lang="en-IE" sz="2600" dirty="0" smtClean="0">
                <a:solidFill>
                  <a:schemeClr val="bg1"/>
                </a:solidFill>
              </a:rPr>
              <a:t>    </a:t>
            </a:r>
            <a:r>
              <a:rPr lang="en-IE" sz="2600" dirty="0" err="1" smtClean="0">
                <a:solidFill>
                  <a:schemeClr val="bg1"/>
                </a:solidFill>
              </a:rPr>
              <a:t>scanf</a:t>
            </a:r>
            <a:r>
              <a:rPr lang="en-IE" sz="2600" dirty="0" smtClean="0">
                <a:solidFill>
                  <a:schemeClr val="bg1"/>
                </a:solidFill>
              </a:rPr>
              <a:t>("%f", &amp;user_input1);</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("Input the second float: ");</a:t>
            </a:r>
          </a:p>
          <a:p>
            <a:pPr>
              <a:buNone/>
            </a:pPr>
            <a:r>
              <a:rPr lang="en-IE" sz="2600" dirty="0" smtClean="0">
                <a:solidFill>
                  <a:schemeClr val="bg1"/>
                </a:solidFill>
              </a:rPr>
              <a:t>    </a:t>
            </a:r>
            <a:r>
              <a:rPr lang="en-IE" sz="2600" dirty="0" err="1" smtClean="0">
                <a:solidFill>
                  <a:schemeClr val="bg1"/>
                </a:solidFill>
              </a:rPr>
              <a:t>scanf</a:t>
            </a:r>
            <a:r>
              <a:rPr lang="en-IE" sz="2600" dirty="0" smtClean="0">
                <a:solidFill>
                  <a:schemeClr val="bg1"/>
                </a:solidFill>
              </a:rPr>
              <a:t>("%f", &amp;user_input2);</a:t>
            </a:r>
          </a:p>
          <a:p>
            <a:pPr>
              <a:buNone/>
            </a:pPr>
            <a:r>
              <a:rPr lang="en-IE" sz="2600" dirty="0" smtClean="0">
                <a:solidFill>
                  <a:schemeClr val="bg1"/>
                </a:solidFill>
              </a:rPr>
              <a:t>    </a:t>
            </a:r>
          </a:p>
          <a:p>
            <a:pPr>
              <a:buNone/>
            </a:pPr>
            <a:r>
              <a:rPr lang="en-IE" sz="2600" dirty="0" smtClean="0">
                <a:solidFill>
                  <a:schemeClr val="bg1"/>
                </a:solidFill>
              </a:rPr>
              <a:t>    average = (user_input1 + user_input2) / 2;</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("The average of %f and %f is %f", user_input1, user_input2, average);</a:t>
            </a:r>
          </a:p>
          <a:p>
            <a:pPr>
              <a:buNone/>
            </a:pPr>
            <a:r>
              <a:rPr lang="en-IE" sz="2600" dirty="0" smtClean="0">
                <a:solidFill>
                  <a:schemeClr val="bg1"/>
                </a:solidFill>
              </a:rPr>
              <a:t>    </a:t>
            </a:r>
          </a:p>
          <a:p>
            <a:pPr>
              <a:buNone/>
            </a:pPr>
            <a:r>
              <a:rPr lang="en-IE" sz="2600" dirty="0" smtClean="0">
                <a:solidFill>
                  <a:schemeClr val="bg1"/>
                </a:solidFill>
              </a:rPr>
              <a:t>    if (average &gt; 50) {</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("The average is greater than 50");</a:t>
            </a:r>
          </a:p>
          <a:p>
            <a:pPr>
              <a:buNone/>
            </a:pPr>
            <a:r>
              <a:rPr lang="en-IE" sz="2600" dirty="0" smtClean="0">
                <a:solidFill>
                  <a:schemeClr val="bg1"/>
                </a:solidFill>
              </a:rPr>
              <a:t>    }</a:t>
            </a:r>
          </a:p>
          <a:p>
            <a:pPr>
              <a:buNone/>
            </a:pPr>
            <a:r>
              <a:rPr lang="en-IE" sz="2600" dirty="0" smtClean="0">
                <a:solidFill>
                  <a:schemeClr val="bg1"/>
                </a:solidFill>
              </a:rPr>
              <a:t>    return 0;</a:t>
            </a:r>
          </a:p>
          <a:p>
            <a:pPr>
              <a:buNone/>
            </a:pPr>
            <a:r>
              <a:rPr lang="en-IE" sz="2600" dirty="0" smtClean="0">
                <a:solidFill>
                  <a:schemeClr val="bg1"/>
                </a:solidFill>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5</a:t>
            </a:r>
            <a:endParaRPr lang="en-US" dirty="0">
              <a:solidFill>
                <a:schemeClr val="bg1"/>
              </a:solidFill>
            </a:endParaRPr>
          </a:p>
        </p:txBody>
      </p:sp>
      <p:sp>
        <p:nvSpPr>
          <p:cNvPr id="4" name="Content Placeholder 2"/>
          <p:cNvSpPr txBox="1">
            <a:spLocks/>
          </p:cNvSpPr>
          <p:nvPr/>
        </p:nvSpPr>
        <p:spPr>
          <a:xfrm>
            <a:off x="539552" y="1268760"/>
            <a:ext cx="8229600" cy="5069160"/>
          </a:xfrm>
          <a:prstGeom prst="rect">
            <a:avLst/>
          </a:prstGeom>
        </p:spPr>
        <p:txBody>
          <a:bodyPr vert="horz" lIns="91440" tIns="45720" rIns="91440" bIns="45720" rtlCol="0">
            <a:normAutofit/>
          </a:bodyPr>
          <a:lstStyle/>
          <a:p>
            <a:pPr marL="342900" lvl="0" indent="-342900">
              <a:spcBef>
                <a:spcPct val="20000"/>
              </a:spcBef>
              <a:buFont typeface="Arial" pitchFamily="34" charset="0"/>
              <a:buChar char="•"/>
            </a:pPr>
            <a:r>
              <a:rPr lang="en-IE" sz="3200" dirty="0" smtClean="0">
                <a:solidFill>
                  <a:schemeClr val="bg1"/>
                </a:solidFill>
              </a:rPr>
              <a:t>Take the height and weight of a user. Find which BMI</a:t>
            </a:r>
            <a:r>
              <a:rPr lang="en-IE" sz="2800" dirty="0" smtClean="0">
                <a:solidFill>
                  <a:schemeClr val="bg1"/>
                </a:solidFill>
              </a:rPr>
              <a:t> using information found online to perform the calculation. Output the user’s BMI and which BMI category they fit into.</a:t>
            </a:r>
          </a:p>
          <a:p>
            <a:pPr marL="342900" lvl="0" indent="-342900">
              <a:spcBef>
                <a:spcPct val="20000"/>
              </a:spcBef>
              <a:buFont typeface="Arial" pitchFamily="34" charset="0"/>
              <a:buChar char="•"/>
            </a:pPr>
            <a:r>
              <a:rPr kumimoji="0" lang="en-IE" sz="2800" b="0" i="0" u="none" strike="noStrike" kern="1200" cap="none" spc="0" normalizeH="0" baseline="0" noProof="0" dirty="0" smtClean="0">
                <a:ln>
                  <a:noFill/>
                </a:ln>
                <a:solidFill>
                  <a:schemeClr val="bg1"/>
                </a:solidFill>
                <a:effectLst/>
                <a:uLnTx/>
                <a:uFillTx/>
                <a:latin typeface="+mn-lt"/>
                <a:ea typeface="+mn-ea"/>
                <a:cs typeface="+mn-cs"/>
              </a:rPr>
              <a:t>Hint: use floats for all variables.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err="1" smtClean="0">
                <a:solidFill>
                  <a:schemeClr val="bg1"/>
                </a:solidFill>
              </a:rPr>
              <a:t>scanf</a:t>
            </a:r>
            <a:r>
              <a:rPr lang="en-IE" dirty="0" smtClean="0">
                <a:solidFill>
                  <a:schemeClr val="bg1"/>
                </a:solidFill>
              </a:rPr>
              <a:t> exercise 5 solution</a:t>
            </a:r>
            <a:endParaRPr lang="en-US" dirty="0">
              <a:solidFill>
                <a:schemeClr val="bg1"/>
              </a:solidFill>
            </a:endParaRPr>
          </a:p>
        </p:txBody>
      </p:sp>
      <p:sp>
        <p:nvSpPr>
          <p:cNvPr id="5" name="Content Placeholder 2"/>
          <p:cNvSpPr>
            <a:spLocks noGrp="1"/>
          </p:cNvSpPr>
          <p:nvPr>
            <p:ph idx="1"/>
          </p:nvPr>
        </p:nvSpPr>
        <p:spPr>
          <a:xfrm>
            <a:off x="457200" y="1124744"/>
            <a:ext cx="8229600" cy="5616624"/>
          </a:xfrm>
        </p:spPr>
        <p:txBody>
          <a:bodyPr>
            <a:normAutofit fontScale="47500" lnSpcReduction="20000"/>
          </a:bodyPr>
          <a:lstStyle/>
          <a:p>
            <a:pPr>
              <a:buNone/>
            </a:pPr>
            <a:r>
              <a:rPr lang="en-IE" sz="2600" dirty="0" smtClean="0">
                <a:solidFill>
                  <a:schemeClr val="bg1"/>
                </a:solidFill>
              </a:rPr>
              <a:t>#include &lt;</a:t>
            </a:r>
            <a:r>
              <a:rPr lang="en-IE" sz="2600" dirty="0" err="1" smtClean="0">
                <a:solidFill>
                  <a:schemeClr val="bg1"/>
                </a:solidFill>
              </a:rPr>
              <a:t>stdio.h</a:t>
            </a:r>
            <a:r>
              <a:rPr lang="en-IE" sz="2600" dirty="0" smtClean="0">
                <a:solidFill>
                  <a:schemeClr val="bg1"/>
                </a:solidFill>
              </a:rPr>
              <a:t>&gt;</a:t>
            </a:r>
          </a:p>
          <a:p>
            <a:pPr>
              <a:buNone/>
            </a:pPr>
            <a:r>
              <a:rPr lang="en-IE" sz="2600" dirty="0" err="1" smtClean="0">
                <a:solidFill>
                  <a:schemeClr val="bg1"/>
                </a:solidFill>
              </a:rPr>
              <a:t>int</a:t>
            </a:r>
            <a:r>
              <a:rPr lang="en-IE" sz="2600" dirty="0" smtClean="0">
                <a:solidFill>
                  <a:schemeClr val="bg1"/>
                </a:solidFill>
              </a:rPr>
              <a:t> main() {</a:t>
            </a:r>
          </a:p>
          <a:p>
            <a:pPr>
              <a:buNone/>
            </a:pPr>
            <a:r>
              <a:rPr lang="en-IE" sz="2600" dirty="0" smtClean="0">
                <a:solidFill>
                  <a:schemeClr val="bg1"/>
                </a:solidFill>
              </a:rPr>
              <a:t>    float </a:t>
            </a:r>
            <a:r>
              <a:rPr lang="en-IE" sz="2600" dirty="0" err="1" smtClean="0">
                <a:solidFill>
                  <a:schemeClr val="bg1"/>
                </a:solidFill>
              </a:rPr>
              <a:t>mass_kg</a:t>
            </a:r>
            <a:r>
              <a:rPr lang="en-IE" sz="2600" dirty="0" smtClean="0">
                <a:solidFill>
                  <a:schemeClr val="bg1"/>
                </a:solidFill>
              </a:rPr>
              <a:t>;</a:t>
            </a:r>
          </a:p>
          <a:p>
            <a:pPr>
              <a:buNone/>
            </a:pPr>
            <a:r>
              <a:rPr lang="en-IE" sz="2600" dirty="0" smtClean="0">
                <a:solidFill>
                  <a:schemeClr val="bg1"/>
                </a:solidFill>
              </a:rPr>
              <a:t>    float </a:t>
            </a:r>
            <a:r>
              <a:rPr lang="en-IE" sz="2600" dirty="0" err="1" smtClean="0">
                <a:solidFill>
                  <a:schemeClr val="bg1"/>
                </a:solidFill>
              </a:rPr>
              <a:t>height_m</a:t>
            </a:r>
            <a:r>
              <a:rPr lang="en-IE" sz="2600" dirty="0" smtClean="0">
                <a:solidFill>
                  <a:schemeClr val="bg1"/>
                </a:solidFill>
              </a:rPr>
              <a:t>;</a:t>
            </a:r>
          </a:p>
          <a:p>
            <a:pPr>
              <a:buNone/>
            </a:pPr>
            <a:r>
              <a:rPr lang="en-IE" sz="2600" dirty="0" smtClean="0">
                <a:solidFill>
                  <a:schemeClr val="bg1"/>
                </a:solidFill>
              </a:rPr>
              <a:t>    float </a:t>
            </a:r>
            <a:r>
              <a:rPr lang="en-IE" sz="2600" dirty="0" err="1" smtClean="0">
                <a:solidFill>
                  <a:schemeClr val="bg1"/>
                </a:solidFill>
              </a:rPr>
              <a:t>bmi</a:t>
            </a:r>
            <a:r>
              <a:rPr lang="en-IE" sz="2600" dirty="0" smtClean="0">
                <a:solidFill>
                  <a:schemeClr val="bg1"/>
                </a:solidFill>
              </a:rPr>
              <a:t>;</a:t>
            </a:r>
          </a:p>
          <a:p>
            <a:pPr>
              <a:buNone/>
            </a:pPr>
            <a:endParaRPr lang="en-IE" sz="2600" dirty="0" smtClean="0">
              <a:solidFill>
                <a:schemeClr val="bg1"/>
              </a:solidFill>
            </a:endParaRP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("Input your weight in kilograms: ");</a:t>
            </a:r>
          </a:p>
          <a:p>
            <a:pPr>
              <a:buNone/>
            </a:pPr>
            <a:r>
              <a:rPr lang="en-IE" sz="2600" dirty="0" smtClean="0">
                <a:solidFill>
                  <a:schemeClr val="bg1"/>
                </a:solidFill>
              </a:rPr>
              <a:t>    </a:t>
            </a:r>
            <a:r>
              <a:rPr lang="en-IE" sz="2600" dirty="0" err="1" smtClean="0">
                <a:solidFill>
                  <a:schemeClr val="bg1"/>
                </a:solidFill>
              </a:rPr>
              <a:t>scanf</a:t>
            </a:r>
            <a:r>
              <a:rPr lang="en-IE" sz="2600" dirty="0" smtClean="0">
                <a:solidFill>
                  <a:schemeClr val="bg1"/>
                </a:solidFill>
              </a:rPr>
              <a:t>("%f", &amp;</a:t>
            </a:r>
            <a:r>
              <a:rPr lang="en-IE" sz="2600" dirty="0" err="1" smtClean="0">
                <a:solidFill>
                  <a:schemeClr val="bg1"/>
                </a:solidFill>
              </a:rPr>
              <a:t>mass_kg</a:t>
            </a:r>
            <a:r>
              <a:rPr lang="en-IE" sz="2600" dirty="0" smtClean="0">
                <a:solidFill>
                  <a:schemeClr val="bg1"/>
                </a:solidFill>
              </a:rPr>
              <a:t>);</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("Input the height in meters: ");</a:t>
            </a:r>
          </a:p>
          <a:p>
            <a:pPr>
              <a:buNone/>
            </a:pPr>
            <a:r>
              <a:rPr lang="en-IE" sz="2600" dirty="0" smtClean="0">
                <a:solidFill>
                  <a:schemeClr val="bg1"/>
                </a:solidFill>
              </a:rPr>
              <a:t>    </a:t>
            </a:r>
            <a:r>
              <a:rPr lang="en-IE" sz="2600" dirty="0" err="1" smtClean="0">
                <a:solidFill>
                  <a:schemeClr val="bg1"/>
                </a:solidFill>
              </a:rPr>
              <a:t>scanf</a:t>
            </a:r>
            <a:r>
              <a:rPr lang="en-IE" sz="2600" dirty="0" smtClean="0">
                <a:solidFill>
                  <a:schemeClr val="bg1"/>
                </a:solidFill>
              </a:rPr>
              <a:t>("%f", &amp;</a:t>
            </a:r>
            <a:r>
              <a:rPr lang="en-IE" sz="2600" dirty="0" err="1" smtClean="0">
                <a:solidFill>
                  <a:schemeClr val="bg1"/>
                </a:solidFill>
              </a:rPr>
              <a:t>height_m</a:t>
            </a:r>
            <a:r>
              <a:rPr lang="en-IE" sz="2600" dirty="0" smtClean="0">
                <a:solidFill>
                  <a:schemeClr val="bg1"/>
                </a:solidFill>
              </a:rPr>
              <a:t>);</a:t>
            </a:r>
          </a:p>
          <a:p>
            <a:pPr>
              <a:buNone/>
            </a:pPr>
            <a:endParaRPr lang="en-IE" sz="2600" dirty="0" smtClean="0">
              <a:solidFill>
                <a:schemeClr val="bg1"/>
              </a:solidFill>
            </a:endParaRPr>
          </a:p>
          <a:p>
            <a:pPr>
              <a:buNone/>
            </a:pPr>
            <a:r>
              <a:rPr lang="en-IE" sz="2600" dirty="0" smtClean="0">
                <a:solidFill>
                  <a:schemeClr val="bg1"/>
                </a:solidFill>
              </a:rPr>
              <a:t>    </a:t>
            </a:r>
            <a:r>
              <a:rPr lang="en-IE" sz="2600" dirty="0" err="1" smtClean="0">
                <a:solidFill>
                  <a:schemeClr val="bg1"/>
                </a:solidFill>
              </a:rPr>
              <a:t>bmi</a:t>
            </a:r>
            <a:r>
              <a:rPr lang="en-IE" sz="2600" dirty="0" smtClean="0">
                <a:solidFill>
                  <a:schemeClr val="bg1"/>
                </a:solidFill>
              </a:rPr>
              <a:t> = </a:t>
            </a:r>
            <a:r>
              <a:rPr lang="en-IE" sz="2600" dirty="0" err="1" smtClean="0">
                <a:solidFill>
                  <a:schemeClr val="bg1"/>
                </a:solidFill>
              </a:rPr>
              <a:t>mass_kg</a:t>
            </a:r>
            <a:r>
              <a:rPr lang="en-IE" sz="2600" dirty="0" smtClean="0">
                <a:solidFill>
                  <a:schemeClr val="bg1"/>
                </a:solidFill>
              </a:rPr>
              <a:t> / (</a:t>
            </a:r>
            <a:r>
              <a:rPr lang="en-IE" sz="2600" dirty="0" err="1" smtClean="0">
                <a:solidFill>
                  <a:schemeClr val="bg1"/>
                </a:solidFill>
              </a:rPr>
              <a:t>height_m</a:t>
            </a:r>
            <a:r>
              <a:rPr lang="en-IE" sz="2600" dirty="0" smtClean="0">
                <a:solidFill>
                  <a:schemeClr val="bg1"/>
                </a:solidFill>
              </a:rPr>
              <a:t> * </a:t>
            </a:r>
            <a:r>
              <a:rPr lang="en-IE" sz="2600" dirty="0" err="1" smtClean="0">
                <a:solidFill>
                  <a:schemeClr val="bg1"/>
                </a:solidFill>
              </a:rPr>
              <a:t>height_m</a:t>
            </a:r>
            <a:r>
              <a:rPr lang="en-IE" sz="2600" dirty="0" smtClean="0">
                <a:solidFill>
                  <a:schemeClr val="bg1"/>
                </a:solidFill>
              </a:rPr>
              <a:t>);</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("Your BMI is %f \n", </a:t>
            </a:r>
            <a:r>
              <a:rPr lang="en-IE" sz="2600" dirty="0" err="1" smtClean="0">
                <a:solidFill>
                  <a:schemeClr val="bg1"/>
                </a:solidFill>
              </a:rPr>
              <a:t>bmi</a:t>
            </a:r>
            <a:r>
              <a:rPr lang="en-IE" sz="2600" dirty="0" smtClean="0">
                <a:solidFill>
                  <a:schemeClr val="bg1"/>
                </a:solidFill>
              </a:rPr>
              <a:t>);</a:t>
            </a:r>
          </a:p>
          <a:p>
            <a:pPr>
              <a:buNone/>
            </a:pPr>
            <a:endParaRPr lang="en-IE" sz="2600" dirty="0" smtClean="0">
              <a:solidFill>
                <a:schemeClr val="bg1"/>
              </a:solidFill>
            </a:endParaRPr>
          </a:p>
          <a:p>
            <a:pPr>
              <a:buNone/>
            </a:pPr>
            <a:r>
              <a:rPr lang="en-IE" sz="2600" dirty="0" smtClean="0">
                <a:solidFill>
                  <a:schemeClr val="bg1"/>
                </a:solidFill>
              </a:rPr>
              <a:t>    if (</a:t>
            </a:r>
            <a:r>
              <a:rPr lang="en-IE" sz="2600" dirty="0" err="1" smtClean="0">
                <a:solidFill>
                  <a:schemeClr val="bg1"/>
                </a:solidFill>
              </a:rPr>
              <a:t>bmi</a:t>
            </a:r>
            <a:r>
              <a:rPr lang="en-IE" sz="2600" dirty="0" smtClean="0">
                <a:solidFill>
                  <a:schemeClr val="bg1"/>
                </a:solidFill>
              </a:rPr>
              <a:t> &lt; 18.5) {</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("You are in the underweight category");</a:t>
            </a:r>
          </a:p>
          <a:p>
            <a:pPr>
              <a:buNone/>
            </a:pPr>
            <a:r>
              <a:rPr lang="en-IE" sz="2600" dirty="0" smtClean="0">
                <a:solidFill>
                  <a:schemeClr val="bg1"/>
                </a:solidFill>
              </a:rPr>
              <a:t>    }</a:t>
            </a:r>
          </a:p>
          <a:p>
            <a:pPr>
              <a:buNone/>
            </a:pPr>
            <a:r>
              <a:rPr lang="en-IE" sz="2600" dirty="0" smtClean="0">
                <a:solidFill>
                  <a:schemeClr val="bg1"/>
                </a:solidFill>
              </a:rPr>
              <a:t>    else if (</a:t>
            </a:r>
            <a:r>
              <a:rPr lang="en-IE" sz="2600" dirty="0" err="1" smtClean="0">
                <a:solidFill>
                  <a:schemeClr val="bg1"/>
                </a:solidFill>
              </a:rPr>
              <a:t>bmi</a:t>
            </a:r>
            <a:r>
              <a:rPr lang="en-IE" sz="2600" dirty="0" smtClean="0">
                <a:solidFill>
                  <a:schemeClr val="bg1"/>
                </a:solidFill>
              </a:rPr>
              <a:t> &lt; 25) {</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("You are in the normal weight category");</a:t>
            </a:r>
          </a:p>
          <a:p>
            <a:pPr>
              <a:buNone/>
            </a:pPr>
            <a:r>
              <a:rPr lang="en-IE" sz="2600" dirty="0" smtClean="0">
                <a:solidFill>
                  <a:schemeClr val="bg1"/>
                </a:solidFill>
              </a:rPr>
              <a:t>    }</a:t>
            </a:r>
          </a:p>
          <a:p>
            <a:pPr>
              <a:buNone/>
            </a:pPr>
            <a:r>
              <a:rPr lang="en-IE" sz="2600" dirty="0" smtClean="0">
                <a:solidFill>
                  <a:schemeClr val="bg1"/>
                </a:solidFill>
              </a:rPr>
              <a:t>    else if (</a:t>
            </a:r>
            <a:r>
              <a:rPr lang="en-IE" sz="2600" dirty="0" err="1" smtClean="0">
                <a:solidFill>
                  <a:schemeClr val="bg1"/>
                </a:solidFill>
              </a:rPr>
              <a:t>bmi</a:t>
            </a:r>
            <a:r>
              <a:rPr lang="en-IE" sz="2600" dirty="0" smtClean="0">
                <a:solidFill>
                  <a:schemeClr val="bg1"/>
                </a:solidFill>
              </a:rPr>
              <a:t> &lt; 30) {</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("You are in the overweight category");</a:t>
            </a:r>
          </a:p>
          <a:p>
            <a:pPr>
              <a:buNone/>
            </a:pPr>
            <a:r>
              <a:rPr lang="en-IE" sz="2600" dirty="0" smtClean="0">
                <a:solidFill>
                  <a:schemeClr val="bg1"/>
                </a:solidFill>
              </a:rPr>
              <a:t>    }</a:t>
            </a:r>
          </a:p>
          <a:p>
            <a:pPr>
              <a:buNone/>
            </a:pPr>
            <a:r>
              <a:rPr lang="en-IE" sz="2600" dirty="0" smtClean="0">
                <a:solidFill>
                  <a:schemeClr val="bg1"/>
                </a:solidFill>
              </a:rPr>
              <a:t>    else {</a:t>
            </a:r>
          </a:p>
          <a:p>
            <a:pPr>
              <a:buNone/>
            </a:pPr>
            <a:r>
              <a:rPr lang="en-IE" sz="2600" dirty="0" smtClean="0">
                <a:solidFill>
                  <a:schemeClr val="bg1"/>
                </a:solidFill>
              </a:rPr>
              <a:t>        </a:t>
            </a:r>
            <a:r>
              <a:rPr lang="en-IE" sz="2600" dirty="0" err="1" smtClean="0">
                <a:solidFill>
                  <a:schemeClr val="bg1"/>
                </a:solidFill>
              </a:rPr>
              <a:t>printf</a:t>
            </a:r>
            <a:r>
              <a:rPr lang="en-IE" sz="2600" dirty="0" smtClean="0">
                <a:solidFill>
                  <a:schemeClr val="bg1"/>
                </a:solidFill>
              </a:rPr>
              <a:t>("You are in the obese category");</a:t>
            </a:r>
          </a:p>
          <a:p>
            <a:pPr>
              <a:buNone/>
            </a:pPr>
            <a:r>
              <a:rPr lang="en-IE" sz="2600" dirty="0" smtClean="0">
                <a:solidFill>
                  <a:schemeClr val="bg1"/>
                </a:solidFill>
              </a:rPr>
              <a:t>    }</a:t>
            </a:r>
          </a:p>
          <a:p>
            <a:pPr>
              <a:buNone/>
            </a:pPr>
            <a:r>
              <a:rPr lang="en-IE" sz="2600" dirty="0" smtClean="0">
                <a:solidFill>
                  <a:schemeClr val="bg1"/>
                </a:solidFill>
              </a:rPr>
              <a:t>    return 0;</a:t>
            </a:r>
          </a:p>
          <a:p>
            <a:pPr>
              <a:buNone/>
            </a:pPr>
            <a:r>
              <a:rPr lang="en-IE" sz="2600" dirty="0" smtClean="0">
                <a:solidFill>
                  <a:schemeClr val="bg1"/>
                </a:solidFill>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debugging</a:t>
            </a:r>
            <a:endParaRPr lang="en-US" dirty="0">
              <a:solidFill>
                <a:schemeClr val="bg1"/>
              </a:solidFill>
            </a:endParaRPr>
          </a:p>
        </p:txBody>
      </p:sp>
      <p:sp>
        <p:nvSpPr>
          <p:cNvPr id="3" name="Content Placeholder 2"/>
          <p:cNvSpPr>
            <a:spLocks noGrp="1"/>
          </p:cNvSpPr>
          <p:nvPr>
            <p:ph idx="1"/>
          </p:nvPr>
        </p:nvSpPr>
        <p:spPr>
          <a:xfrm>
            <a:off x="457200" y="1600200"/>
            <a:ext cx="8229600" cy="4781128"/>
          </a:xfrm>
        </p:spPr>
        <p:txBody>
          <a:bodyPr>
            <a:normAutofit/>
          </a:bodyPr>
          <a:lstStyle/>
          <a:p>
            <a:r>
              <a:rPr lang="en-IE" dirty="0" smtClean="0">
                <a:solidFill>
                  <a:schemeClr val="bg1"/>
                </a:solidFill>
              </a:rPr>
              <a:t>“Identify and remove errors from (computer hardware or software)”.</a:t>
            </a:r>
          </a:p>
          <a:p>
            <a:pPr lvl="1"/>
            <a:r>
              <a:rPr lang="en-IE" dirty="0" smtClean="0">
                <a:solidFill>
                  <a:schemeClr val="bg1"/>
                </a:solidFill>
              </a:rPr>
              <a:t>Oxford Dictionary</a:t>
            </a:r>
          </a:p>
          <a:p>
            <a:r>
              <a:rPr lang="en-IE" dirty="0" smtClean="0">
                <a:solidFill>
                  <a:schemeClr val="bg1"/>
                </a:solidFill>
              </a:rPr>
              <a:t>a debugger will let a user step through a program to view code execution line by line</a:t>
            </a:r>
          </a:p>
          <a:p>
            <a:r>
              <a:rPr lang="en-IE" dirty="0" err="1" smtClean="0">
                <a:solidFill>
                  <a:schemeClr val="bg1"/>
                </a:solidFill>
              </a:rPr>
              <a:t>CodeBlocks</a:t>
            </a:r>
            <a:r>
              <a:rPr lang="en-IE" dirty="0" smtClean="0">
                <a:solidFill>
                  <a:schemeClr val="bg1"/>
                </a:solidFill>
              </a:rPr>
              <a:t> has a built in debugger</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debugging</a:t>
            </a:r>
            <a:endParaRPr lang="en-US" dirty="0">
              <a:solidFill>
                <a:schemeClr val="bg1"/>
              </a:solidFill>
            </a:endParaRPr>
          </a:p>
        </p:txBody>
      </p:sp>
      <p:sp>
        <p:nvSpPr>
          <p:cNvPr id="3" name="Content Placeholder 2"/>
          <p:cNvSpPr>
            <a:spLocks noGrp="1"/>
          </p:cNvSpPr>
          <p:nvPr>
            <p:ph idx="1"/>
          </p:nvPr>
        </p:nvSpPr>
        <p:spPr>
          <a:xfrm>
            <a:off x="457200" y="1600200"/>
            <a:ext cx="8229600" cy="2764904"/>
          </a:xfrm>
        </p:spPr>
        <p:txBody>
          <a:bodyPr>
            <a:normAutofit/>
          </a:bodyPr>
          <a:lstStyle/>
          <a:p>
            <a:r>
              <a:rPr lang="en-IE" dirty="0" smtClean="0">
                <a:solidFill>
                  <a:schemeClr val="bg1"/>
                </a:solidFill>
              </a:rPr>
              <a:t>insert a break point – the position the program will pause execution</a:t>
            </a:r>
          </a:p>
          <a:p>
            <a:r>
              <a:rPr lang="en-IE" dirty="0" smtClean="0">
                <a:solidFill>
                  <a:schemeClr val="bg1"/>
                </a:solidFill>
              </a:rPr>
              <a:t>left-click to the right of the line number at which you want to pause execution</a:t>
            </a:r>
          </a:p>
          <a:p>
            <a:r>
              <a:rPr lang="en-IE" dirty="0" smtClean="0">
                <a:solidFill>
                  <a:schemeClr val="bg1"/>
                </a:solidFill>
              </a:rPr>
              <a:t>a red circle should appear</a:t>
            </a:r>
          </a:p>
          <a:p>
            <a:endParaRPr lang="en-IE" dirty="0" smtClean="0">
              <a:solidFill>
                <a:schemeClr val="bg1"/>
              </a:solidFill>
            </a:endParaRPr>
          </a:p>
        </p:txBody>
      </p:sp>
      <p:pic>
        <p:nvPicPr>
          <p:cNvPr id="7170" name="Picture 2"/>
          <p:cNvPicPr>
            <a:picLocks noChangeAspect="1" noChangeArrowheads="1"/>
          </p:cNvPicPr>
          <p:nvPr/>
        </p:nvPicPr>
        <p:blipFill>
          <a:blip r:embed="rId2" cstate="print"/>
          <a:srcRect/>
          <a:stretch>
            <a:fillRect/>
          </a:stretch>
        </p:blipFill>
        <p:spPr bwMode="auto">
          <a:xfrm>
            <a:off x="2411760" y="4365104"/>
            <a:ext cx="4048125" cy="2286000"/>
          </a:xfrm>
          <a:prstGeom prst="rect">
            <a:avLst/>
          </a:prstGeom>
          <a:noFill/>
          <a:ln w="9525">
            <a:noFill/>
            <a:miter lim="800000"/>
            <a:headEnd/>
            <a:tailEnd/>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debugging</a:t>
            </a:r>
            <a:endParaRPr lang="en-US" dirty="0">
              <a:solidFill>
                <a:schemeClr val="bg1"/>
              </a:solidFill>
            </a:endParaRPr>
          </a:p>
        </p:txBody>
      </p:sp>
      <p:sp>
        <p:nvSpPr>
          <p:cNvPr id="3" name="Content Placeholder 2"/>
          <p:cNvSpPr>
            <a:spLocks noGrp="1"/>
          </p:cNvSpPr>
          <p:nvPr>
            <p:ph idx="1"/>
          </p:nvPr>
        </p:nvSpPr>
        <p:spPr>
          <a:xfrm>
            <a:off x="457200" y="1600200"/>
            <a:ext cx="8229600" cy="2764904"/>
          </a:xfrm>
        </p:spPr>
        <p:txBody>
          <a:bodyPr>
            <a:normAutofit/>
          </a:bodyPr>
          <a:lstStyle/>
          <a:p>
            <a:r>
              <a:rPr lang="en-IE" dirty="0" smtClean="0">
                <a:solidFill>
                  <a:schemeClr val="bg1"/>
                </a:solidFill>
              </a:rPr>
              <a:t>make the debug watcher window visible</a:t>
            </a:r>
          </a:p>
          <a:p>
            <a:endParaRPr lang="en-IE" dirty="0" smtClean="0">
              <a:solidFill>
                <a:schemeClr val="bg1"/>
              </a:solidFill>
            </a:endParaRPr>
          </a:p>
        </p:txBody>
      </p:sp>
      <p:pic>
        <p:nvPicPr>
          <p:cNvPr id="8194" name="Picture 2"/>
          <p:cNvPicPr>
            <a:picLocks noChangeAspect="1" noChangeArrowheads="1"/>
          </p:cNvPicPr>
          <p:nvPr/>
        </p:nvPicPr>
        <p:blipFill>
          <a:blip r:embed="rId2" cstate="print"/>
          <a:srcRect/>
          <a:stretch>
            <a:fillRect/>
          </a:stretch>
        </p:blipFill>
        <p:spPr bwMode="auto">
          <a:xfrm>
            <a:off x="1043608" y="2204864"/>
            <a:ext cx="6950968" cy="4490691"/>
          </a:xfrm>
          <a:prstGeom prst="rect">
            <a:avLst/>
          </a:prstGeom>
          <a:noFill/>
          <a:ln w="9525">
            <a:noFill/>
            <a:miter lim="800000"/>
            <a:headEnd/>
            <a:tailEnd/>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solidFill>
                  <a:schemeClr val="bg1"/>
                </a:solidFill>
              </a:rPr>
              <a:t>debugging</a:t>
            </a:r>
            <a:endParaRPr lang="en-US" dirty="0">
              <a:solidFill>
                <a:schemeClr val="bg1"/>
              </a:solidFill>
            </a:endParaRPr>
          </a:p>
        </p:txBody>
      </p:sp>
      <p:sp>
        <p:nvSpPr>
          <p:cNvPr id="3" name="Content Placeholder 2"/>
          <p:cNvSpPr>
            <a:spLocks noGrp="1"/>
          </p:cNvSpPr>
          <p:nvPr>
            <p:ph idx="1"/>
          </p:nvPr>
        </p:nvSpPr>
        <p:spPr>
          <a:xfrm>
            <a:off x="457200" y="1600200"/>
            <a:ext cx="8229600" cy="2764904"/>
          </a:xfrm>
        </p:spPr>
        <p:txBody>
          <a:bodyPr>
            <a:normAutofit/>
          </a:bodyPr>
          <a:lstStyle/>
          <a:p>
            <a:r>
              <a:rPr lang="en-IE" dirty="0" smtClean="0">
                <a:solidFill>
                  <a:schemeClr val="bg1"/>
                </a:solidFill>
              </a:rPr>
              <a:t>run the program either by selecting “Start” from the “Debug” menu or by using the F8 keyboard shortcut</a:t>
            </a:r>
          </a:p>
          <a:p>
            <a:endParaRPr lang="en-IE" dirty="0" smtClean="0">
              <a:solidFill>
                <a:schemeClr val="bg1"/>
              </a:solidFill>
            </a:endParaRPr>
          </a:p>
        </p:txBody>
      </p:sp>
      <p:pic>
        <p:nvPicPr>
          <p:cNvPr id="9218" name="Picture 2"/>
          <p:cNvPicPr>
            <a:picLocks noChangeAspect="1" noChangeArrowheads="1"/>
          </p:cNvPicPr>
          <p:nvPr/>
        </p:nvPicPr>
        <p:blipFill>
          <a:blip r:embed="rId2" cstate="print"/>
          <a:srcRect/>
          <a:stretch>
            <a:fillRect/>
          </a:stretch>
        </p:blipFill>
        <p:spPr bwMode="auto">
          <a:xfrm>
            <a:off x="683568" y="3573016"/>
            <a:ext cx="7915275" cy="31051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6079</TotalTime>
  <Words>20912</Words>
  <Application>Microsoft Office PowerPoint</Application>
  <PresentationFormat>On-screen Show (4:3)</PresentationFormat>
  <Paragraphs>3737</Paragraphs>
  <Slides>324</Slides>
  <Notes>0</Notes>
  <HiddenSlides>0</HiddenSlides>
  <MMClips>0</MMClips>
  <ScaleCrop>false</ScaleCrop>
  <HeadingPairs>
    <vt:vector size="4" baseType="variant">
      <vt:variant>
        <vt:lpstr>Theme</vt:lpstr>
      </vt:variant>
      <vt:variant>
        <vt:i4>1</vt:i4>
      </vt:variant>
      <vt:variant>
        <vt:lpstr>Slide Titles</vt:lpstr>
      </vt:variant>
      <vt:variant>
        <vt:i4>324</vt:i4>
      </vt:variant>
    </vt:vector>
  </HeadingPairs>
  <TitlesOfParts>
    <vt:vector size="325" baseType="lpstr">
      <vt:lpstr>Office Theme</vt:lpstr>
      <vt:lpstr>Computer Programming in C</vt:lpstr>
      <vt:lpstr>Analogy – Teaching kids how to cook</vt:lpstr>
      <vt:lpstr>What is a program?</vt:lpstr>
      <vt:lpstr>What is a programming language?</vt:lpstr>
      <vt:lpstr>Programming language generations</vt:lpstr>
      <vt:lpstr>Programming language generations</vt:lpstr>
      <vt:lpstr>Programming language generations</vt:lpstr>
      <vt:lpstr>Programming language generations</vt:lpstr>
      <vt:lpstr>Programming language generations</vt:lpstr>
      <vt:lpstr>Programming language generations</vt:lpstr>
      <vt:lpstr>Programming language generations</vt:lpstr>
      <vt:lpstr>Programming language generations</vt:lpstr>
      <vt:lpstr>Programming language generations</vt:lpstr>
      <vt:lpstr>Programming language generations</vt:lpstr>
      <vt:lpstr>The C programming language</vt:lpstr>
      <vt:lpstr>System Software</vt:lpstr>
      <vt:lpstr>Application Software</vt:lpstr>
      <vt:lpstr>Uses of an Integrated Development Environment (IDE)</vt:lpstr>
      <vt:lpstr>Integrated Development Environment (IDE) with a compiler</vt:lpstr>
      <vt:lpstr>Create a new project</vt:lpstr>
      <vt:lpstr>Console Application</vt:lpstr>
      <vt:lpstr>C</vt:lpstr>
      <vt:lpstr>Hello World project</vt:lpstr>
      <vt:lpstr>GNU GCC</vt:lpstr>
      <vt:lpstr>Open source code file</vt:lpstr>
      <vt:lpstr>How to compile and run a program</vt:lpstr>
      <vt:lpstr>Exercises</vt:lpstr>
      <vt:lpstr>compiler and interpreter</vt:lpstr>
      <vt:lpstr>before we start coding</vt:lpstr>
      <vt:lpstr>before we start coding</vt:lpstr>
      <vt:lpstr>a word of caution</vt:lpstr>
      <vt:lpstr>the main function</vt:lpstr>
      <vt:lpstr>the main function</vt:lpstr>
      <vt:lpstr>the main function (with comments)</vt:lpstr>
      <vt:lpstr>What is a variable?</vt:lpstr>
      <vt:lpstr>variable declaration</vt:lpstr>
      <vt:lpstr>assignment operator</vt:lpstr>
      <vt:lpstr>declare and assign</vt:lpstr>
      <vt:lpstr>printf</vt:lpstr>
      <vt:lpstr>printf</vt:lpstr>
      <vt:lpstr>printf with line breaks</vt:lpstr>
      <vt:lpstr>multiple printf calls</vt:lpstr>
      <vt:lpstr>printf with variables</vt:lpstr>
      <vt:lpstr>printf with variables</vt:lpstr>
      <vt:lpstr>printf with variables</vt:lpstr>
      <vt:lpstr>printf with variables</vt:lpstr>
      <vt:lpstr>printf with variables</vt:lpstr>
      <vt:lpstr>addition operator</vt:lpstr>
      <vt:lpstr>subtract operator</vt:lpstr>
      <vt:lpstr>add and subtract exercise</vt:lpstr>
      <vt:lpstr>add and subtract exercise solution</vt:lpstr>
      <vt:lpstr>multiply</vt:lpstr>
      <vt:lpstr>division</vt:lpstr>
      <vt:lpstr>integer division can be strange</vt:lpstr>
      <vt:lpstr>floating point division</vt:lpstr>
      <vt:lpstr>floating point decimal places</vt:lpstr>
      <vt:lpstr>booleans and relational operators</vt:lpstr>
      <vt:lpstr>if statements</vt:lpstr>
      <vt:lpstr>if statement pseudo-code</vt:lpstr>
      <vt:lpstr>if statements</vt:lpstr>
      <vt:lpstr>if statement exercise</vt:lpstr>
      <vt:lpstr>if statement exercise solution</vt:lpstr>
      <vt:lpstr>else if statement</vt:lpstr>
      <vt:lpstr>else if statement pseudo-code</vt:lpstr>
      <vt:lpstr>else if statements</vt:lpstr>
      <vt:lpstr>else if statements</vt:lpstr>
      <vt:lpstr>else if statements</vt:lpstr>
      <vt:lpstr>else if statements</vt:lpstr>
      <vt:lpstr>else if statements</vt:lpstr>
      <vt:lpstr>else if statements</vt:lpstr>
      <vt:lpstr>else if statements</vt:lpstr>
      <vt:lpstr>else if statements</vt:lpstr>
      <vt:lpstr>else if statement exercise</vt:lpstr>
      <vt:lpstr>else if statements exercise solution</vt:lpstr>
      <vt:lpstr>indentation</vt:lpstr>
      <vt:lpstr>indentation</vt:lpstr>
      <vt:lpstr>style</vt:lpstr>
      <vt:lpstr>else</vt:lpstr>
      <vt:lpstr>else pseudo-code 1</vt:lpstr>
      <vt:lpstr>else pseudo-code 2</vt:lpstr>
      <vt:lpstr>else statements</vt:lpstr>
      <vt:lpstr>else statements</vt:lpstr>
      <vt:lpstr>else statement exercise</vt:lpstr>
      <vt:lpstr>scanf</vt:lpstr>
      <vt:lpstr>scanf to take user input</vt:lpstr>
      <vt:lpstr>scanf exercise 1</vt:lpstr>
      <vt:lpstr>scanf exercise 1 solution</vt:lpstr>
      <vt:lpstr>scanf exercise 2</vt:lpstr>
      <vt:lpstr>scanf exercise 2 solution</vt:lpstr>
      <vt:lpstr>scanf exercise 3</vt:lpstr>
      <vt:lpstr>scanf exercise 3 solution</vt:lpstr>
      <vt:lpstr>scanf exercise 4</vt:lpstr>
      <vt:lpstr>scanf exercise 4 solution</vt:lpstr>
      <vt:lpstr>scanf exercise 5</vt:lpstr>
      <vt:lpstr>scanf exercise 5 solution</vt:lpstr>
      <vt:lpstr>debugging</vt:lpstr>
      <vt:lpstr>debugging</vt:lpstr>
      <vt:lpstr>debugging</vt:lpstr>
      <vt:lpstr>debugging</vt:lpstr>
      <vt:lpstr>debugging</vt:lpstr>
      <vt:lpstr>changing a variable value</vt:lpstr>
      <vt:lpstr>clearing screen and pausing (Windows)</vt:lpstr>
      <vt:lpstr>while loop</vt:lpstr>
      <vt:lpstr>while loop</vt:lpstr>
      <vt:lpstr>while loop</vt:lpstr>
      <vt:lpstr>sentinel value</vt:lpstr>
      <vt:lpstr>while loop exercise 1</vt:lpstr>
      <vt:lpstr>while loop exercise 1 solution</vt:lpstr>
      <vt:lpstr>while loop exercise 2</vt:lpstr>
      <vt:lpstr>while loop exercise 2 solution</vt:lpstr>
      <vt:lpstr>while loop exercise 3</vt:lpstr>
      <vt:lpstr>while loop exercise 3 solution</vt:lpstr>
      <vt:lpstr>while loop exercise 4</vt:lpstr>
      <vt:lpstr>while loop exercise 4 solution</vt:lpstr>
      <vt:lpstr>top-down development</vt:lpstr>
      <vt:lpstr>top-down example</vt:lpstr>
      <vt:lpstr>C standard boolean</vt:lpstr>
      <vt:lpstr>boolean operators</vt:lpstr>
      <vt:lpstr>compound boolean expressions</vt:lpstr>
      <vt:lpstr>compound boolean expressions</vt:lpstr>
      <vt:lpstr>truth tables</vt:lpstr>
      <vt:lpstr>truth tables</vt:lpstr>
      <vt:lpstr>truth table exercise</vt:lpstr>
      <vt:lpstr>mod operator</vt:lpstr>
      <vt:lpstr>mod operator</vt:lpstr>
      <vt:lpstr>mod operator</vt:lpstr>
      <vt:lpstr>mod exercise 1</vt:lpstr>
      <vt:lpstr>mod exercise 1 solution a</vt:lpstr>
      <vt:lpstr>mod exercise 1 solution b</vt:lpstr>
      <vt:lpstr>data validation</vt:lpstr>
      <vt:lpstr>data validation exercise</vt:lpstr>
      <vt:lpstr>data validation exercise solution</vt:lpstr>
      <vt:lpstr>for loop</vt:lpstr>
      <vt:lpstr>for loop</vt:lpstr>
      <vt:lpstr>why use for loops?</vt:lpstr>
      <vt:lpstr>for loop exercise 1</vt:lpstr>
      <vt:lpstr>for loop exercise 1 solution</vt:lpstr>
      <vt:lpstr>for loop exercise 2</vt:lpstr>
      <vt:lpstr>for loop exercise 2 solution</vt:lpstr>
      <vt:lpstr>Unit 1 completed</vt:lpstr>
      <vt:lpstr>Unit 2 – array processing</vt:lpstr>
      <vt:lpstr>array</vt:lpstr>
      <vt:lpstr>array example 1</vt:lpstr>
      <vt:lpstr>array example 2</vt:lpstr>
      <vt:lpstr>visualising an array</vt:lpstr>
      <vt:lpstr>array exercise 1</vt:lpstr>
      <vt:lpstr>array exercise 1 solution</vt:lpstr>
      <vt:lpstr>array exercise 2</vt:lpstr>
      <vt:lpstr>array exercise 2 solution</vt:lpstr>
      <vt:lpstr>array exercise 3</vt:lpstr>
      <vt:lpstr>array exercise 3 solution</vt:lpstr>
      <vt:lpstr>array exercise 4</vt:lpstr>
      <vt:lpstr>array exercise 4 solution</vt:lpstr>
      <vt:lpstr>array exercise 5</vt:lpstr>
      <vt:lpstr>array exercise 5 solution</vt:lpstr>
      <vt:lpstr>array exercise 6</vt:lpstr>
      <vt:lpstr>array exercise 6 solution</vt:lpstr>
      <vt:lpstr>array exercise 7</vt:lpstr>
      <vt:lpstr>array exercise 7 solution</vt:lpstr>
      <vt:lpstr>break</vt:lpstr>
      <vt:lpstr>break example</vt:lpstr>
      <vt:lpstr>continue</vt:lpstr>
      <vt:lpstr>continue example</vt:lpstr>
      <vt:lpstr>nested for loop</vt:lpstr>
      <vt:lpstr>nested for loop example</vt:lpstr>
      <vt:lpstr>random number generation</vt:lpstr>
      <vt:lpstr>random number generation</vt:lpstr>
      <vt:lpstr>random number generation</vt:lpstr>
      <vt:lpstr>random number generation exercise 1</vt:lpstr>
      <vt:lpstr>solution</vt:lpstr>
      <vt:lpstr>random number generation exercise 2</vt:lpstr>
      <vt:lpstr>solution</vt:lpstr>
      <vt:lpstr>random number generation exercise 3</vt:lpstr>
      <vt:lpstr>random number generation exercise 4</vt:lpstr>
      <vt:lpstr>random number generation exercise 5</vt:lpstr>
      <vt:lpstr>random number generation exercise 6</vt:lpstr>
      <vt:lpstr>Unit 3 – Character and String Processing</vt:lpstr>
      <vt:lpstr>character set</vt:lpstr>
      <vt:lpstr>US-ASCII</vt:lpstr>
      <vt:lpstr>US-ASCII table</vt:lpstr>
      <vt:lpstr>US-ASCII table</vt:lpstr>
      <vt:lpstr>control characters</vt:lpstr>
      <vt:lpstr>extended ASCII</vt:lpstr>
      <vt:lpstr>extended ASCII</vt:lpstr>
      <vt:lpstr>char</vt:lpstr>
      <vt:lpstr>char example 1</vt:lpstr>
      <vt:lpstr>char example 2</vt:lpstr>
      <vt:lpstr>char problem 1</vt:lpstr>
      <vt:lpstr>solution</vt:lpstr>
      <vt:lpstr>char problem 2</vt:lpstr>
      <vt:lpstr>solution</vt:lpstr>
      <vt:lpstr>char problem 3</vt:lpstr>
      <vt:lpstr>solution</vt:lpstr>
      <vt:lpstr>drawing graphical shapes</vt:lpstr>
      <vt:lpstr>character relational operators</vt:lpstr>
      <vt:lpstr>string definition</vt:lpstr>
      <vt:lpstr>c string (null terminated string)</vt:lpstr>
      <vt:lpstr>c string under the hood</vt:lpstr>
      <vt:lpstr>printing a c string</vt:lpstr>
      <vt:lpstr>c string initialization</vt:lpstr>
      <vt:lpstr>length, size and dimension of c string</vt:lpstr>
      <vt:lpstr>useful c string functions</vt:lpstr>
      <vt:lpstr>proving implicit null in c string</vt:lpstr>
      <vt:lpstr>c string problem 1</vt:lpstr>
      <vt:lpstr>solution</vt:lpstr>
      <vt:lpstr>c string problem 2</vt:lpstr>
      <vt:lpstr>solution</vt:lpstr>
      <vt:lpstr>c string problem 3</vt:lpstr>
      <vt:lpstr>solution</vt:lpstr>
      <vt:lpstr>c string problem 4</vt:lpstr>
      <vt:lpstr>solution</vt:lpstr>
      <vt:lpstr>c string problem 5</vt:lpstr>
      <vt:lpstr>solution</vt:lpstr>
      <vt:lpstr>c string problem 6</vt:lpstr>
      <vt:lpstr>solution</vt:lpstr>
      <vt:lpstr>c string problem 7</vt:lpstr>
      <vt:lpstr>solution</vt:lpstr>
      <vt:lpstr>combining two c strings 1</vt:lpstr>
      <vt:lpstr>combining two c strings 2</vt:lpstr>
      <vt:lpstr>print out file contents</vt:lpstr>
      <vt:lpstr>File</vt:lpstr>
      <vt:lpstr>fopen</vt:lpstr>
      <vt:lpstr>file error detection</vt:lpstr>
      <vt:lpstr>read and print file contents</vt:lpstr>
      <vt:lpstr>fclose</vt:lpstr>
      <vt:lpstr>print out file contents (cleaned up)</vt:lpstr>
      <vt:lpstr>animals.txt</vt:lpstr>
      <vt:lpstr>c string problem 9</vt:lpstr>
      <vt:lpstr>c string problem 10</vt:lpstr>
      <vt:lpstr>c string problem 11</vt:lpstr>
      <vt:lpstr>c string problem 12</vt:lpstr>
      <vt:lpstr>solution</vt:lpstr>
      <vt:lpstr>Project Rosalind</vt:lpstr>
      <vt:lpstr>unit 4 - procedures and functions</vt:lpstr>
      <vt:lpstr>procedures</vt:lpstr>
      <vt:lpstr>procedure pseudo-code</vt:lpstr>
      <vt:lpstr>procedure example 1</vt:lpstr>
      <vt:lpstr>procedure example 1</vt:lpstr>
      <vt:lpstr>procedure example 1</vt:lpstr>
      <vt:lpstr>procedure example 1</vt:lpstr>
      <vt:lpstr>procedure example 2</vt:lpstr>
      <vt:lpstr>parameterized procedure pseudo-code</vt:lpstr>
      <vt:lpstr>parameterized procedure example</vt:lpstr>
      <vt:lpstr>parameterized procedure example</vt:lpstr>
      <vt:lpstr>parameterized procedure example</vt:lpstr>
      <vt:lpstr>parameterized procedure example</vt:lpstr>
      <vt:lpstr>parameterized procedure example</vt:lpstr>
      <vt:lpstr>parameterized procedure example</vt:lpstr>
      <vt:lpstr>parameterized procedure exercise 1</vt:lpstr>
      <vt:lpstr>parameterized procedure solution 1</vt:lpstr>
      <vt:lpstr>parameterized procedure example</vt:lpstr>
      <vt:lpstr>parameterized procedure example</vt:lpstr>
      <vt:lpstr>parameterized procedure example</vt:lpstr>
      <vt:lpstr>parameterized procedure exercise 2</vt:lpstr>
      <vt:lpstr>parameterized procedure solution 2</vt:lpstr>
      <vt:lpstr>parameterized procedure exercise 3</vt:lpstr>
      <vt:lpstr>parameterized procedure solution 3</vt:lpstr>
      <vt:lpstr>parameterized procedure exercise 4</vt:lpstr>
      <vt:lpstr>parameterized procedure solution 4</vt:lpstr>
      <vt:lpstr>functions</vt:lpstr>
      <vt:lpstr>function example 1</vt:lpstr>
      <vt:lpstr>function example 1</vt:lpstr>
      <vt:lpstr>function example 1</vt:lpstr>
      <vt:lpstr>function example 1</vt:lpstr>
      <vt:lpstr>function example 1</vt:lpstr>
      <vt:lpstr>function example 1</vt:lpstr>
      <vt:lpstr>function example 1</vt:lpstr>
      <vt:lpstr>function example 1</vt:lpstr>
      <vt:lpstr>function example 2</vt:lpstr>
      <vt:lpstr>argument order matters</vt:lpstr>
      <vt:lpstr>function example 3</vt:lpstr>
      <vt:lpstr>user defined and standard functions</vt:lpstr>
      <vt:lpstr>scope of variables</vt:lpstr>
      <vt:lpstr>C function conventions</vt:lpstr>
      <vt:lpstr>function scope</vt:lpstr>
      <vt:lpstr>function scope</vt:lpstr>
      <vt:lpstr>block scope</vt:lpstr>
      <vt:lpstr>file scope</vt:lpstr>
      <vt:lpstr>file scope</vt:lpstr>
      <vt:lpstr>program/global scope</vt:lpstr>
      <vt:lpstr>program/global scope</vt:lpstr>
      <vt:lpstr>scope example</vt:lpstr>
      <vt:lpstr>call stack</vt:lpstr>
      <vt:lpstr>stack example</vt:lpstr>
      <vt:lpstr>stack example</vt:lpstr>
      <vt:lpstr>stack example</vt:lpstr>
      <vt:lpstr>stack example</vt:lpstr>
      <vt:lpstr>stack example</vt:lpstr>
      <vt:lpstr>stack example</vt:lpstr>
      <vt:lpstr>stack example</vt:lpstr>
      <vt:lpstr>stack example</vt:lpstr>
      <vt:lpstr>stack example</vt:lpstr>
      <vt:lpstr>stack example</vt:lpstr>
      <vt:lpstr>stack example</vt:lpstr>
      <vt:lpstr>function exercise 1</vt:lpstr>
      <vt:lpstr>function exercise 2</vt:lpstr>
      <vt:lpstr>function exercise 3</vt:lpstr>
      <vt:lpstr>function exercise 4</vt:lpstr>
      <vt:lpstr>function exercise 5</vt:lpstr>
      <vt:lpstr>function exercise 7</vt:lpstr>
      <vt:lpstr>prototypes</vt:lpstr>
      <vt:lpstr>prototype example</vt:lpstr>
      <vt:lpstr>passing arrays to a function</vt:lpstr>
      <vt:lpstr>passing an array into a function 1</vt:lpstr>
      <vt:lpstr>passing an array into a function 2</vt:lpstr>
      <vt:lpstr>function exercise 5</vt:lpstr>
      <vt:lpstr>receiving arrays from a function</vt:lpstr>
      <vt:lpstr>pass-by-value</vt:lpstr>
      <vt:lpstr>pass-by-reference</vt:lpstr>
      <vt:lpstr>transforming an array using a function</vt:lpstr>
      <vt:lpstr>transforming an array using a function</vt:lpstr>
      <vt:lpstr>function exercise 6</vt:lpstr>
      <vt:lpstr>function exercise 7</vt:lpstr>
      <vt:lpstr>function exercise 8</vt:lpstr>
      <vt:lpstr>function exercise 9</vt:lpstr>
      <vt:lpstr>const</vt:lpstr>
      <vt:lpstr>const</vt:lpstr>
      <vt:lpstr>const</vt:lpstr>
      <vt:lpstr>when to use const</vt:lpstr>
      <vt:lpstr>const example 1</vt:lpstr>
      <vt:lpstr>const example 2</vt:lpstr>
      <vt:lpstr>const example 3</vt:lpstr>
      <vt:lpstr>const exercise</vt:lpstr>
      <vt:lpstr>Project Euler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Programming</dc:title>
  <dc:creator>Colm</dc:creator>
  <cp:lastModifiedBy>Colm</cp:lastModifiedBy>
  <cp:revision>376</cp:revision>
  <dcterms:created xsi:type="dcterms:W3CDTF">2012-09-13T23:52:50Z</dcterms:created>
  <dcterms:modified xsi:type="dcterms:W3CDTF">2013-04-13T16:02:15Z</dcterms:modified>
</cp:coreProperties>
</file>