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8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300" r:id="rId29"/>
    <p:sldId id="286" r:id="rId30"/>
    <p:sldId id="287" r:id="rId31"/>
    <p:sldId id="288" r:id="rId32"/>
    <p:sldId id="299" r:id="rId33"/>
    <p:sldId id="301" r:id="rId34"/>
    <p:sldId id="289" r:id="rId35"/>
    <p:sldId id="290" r:id="rId36"/>
    <p:sldId id="291" r:id="rId37"/>
    <p:sldId id="292" r:id="rId38"/>
    <p:sldId id="293" r:id="rId39"/>
    <p:sldId id="302" r:id="rId40"/>
    <p:sldId id="294" r:id="rId41"/>
    <p:sldId id="295" r:id="rId42"/>
    <p:sldId id="296" r:id="rId43"/>
    <p:sldId id="297" r:id="rId44"/>
    <p:sldId id="298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0B8B9-6C8F-497D-A9A8-3065A58E0ED9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7F807-F125-4709-943F-C3E674B2D2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97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7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9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6F20-BFF9-4F0E-9BCF-2EFA9242782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705B24-6802-4196-B355-453A43F0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olasala/SqlChickenTes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0108-742D-4149-9CBE-1E753B4A3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F12-E550-4924-BA38-1FDC449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Combinación entre tablas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A262-0C83-4CFD-A1E3-48B5CAEB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de las características principales de una tabla son sus </a:t>
            </a:r>
            <a:r>
              <a:rPr lang="es-ES" dirty="0" err="1"/>
              <a:t>key</a:t>
            </a:r>
            <a:r>
              <a:rPr lang="es-ES" dirty="0"/>
              <a:t>(llave o clave), estas </a:t>
            </a:r>
            <a:r>
              <a:rPr lang="es-ES" dirty="0" err="1"/>
              <a:t>keys</a:t>
            </a:r>
            <a:r>
              <a:rPr lang="es-ES" dirty="0"/>
              <a:t> pueden ser: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Primarias : es un campo o un grupo de campos que identifican de forma única a cada registro de una tabla. No puede haber dos registros en una tabla que tengan la misma clave primaria.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Foráneas :  una clave foránea es un campo o conjunto de campos que contienen valores que coinciden con la clave primaria de otra tabla. Las claves foráneas se utilizan para unir tablas.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7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778-0BB6-4985-9FF2-054F0D84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05" y="544270"/>
            <a:ext cx="9620552" cy="63137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dirty="0"/>
              <a:t>En este caso tenemos una </a:t>
            </a:r>
            <a:r>
              <a:rPr lang="es-ES" b="1" dirty="0"/>
              <a:t>tabla1</a:t>
            </a:r>
            <a:r>
              <a:rPr lang="es-ES" dirty="0"/>
              <a:t> donde </a:t>
            </a:r>
            <a:r>
              <a:rPr lang="es-ES" u="sng" dirty="0" err="1"/>
              <a:t>Nro</a:t>
            </a:r>
            <a:r>
              <a:rPr lang="es-ES" u="sng" dirty="0"/>
              <a:t>-facultad</a:t>
            </a:r>
            <a:r>
              <a:rPr lang="es-ES" dirty="0"/>
              <a:t> es nuestra clave primaria y asociada a cada clave una </a:t>
            </a:r>
            <a:r>
              <a:rPr lang="es-ES" dirty="0" err="1"/>
              <a:t>deteminada</a:t>
            </a:r>
            <a:r>
              <a:rPr lang="es-ES" dirty="0"/>
              <a:t> facultad.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Y una </a:t>
            </a:r>
            <a:r>
              <a:rPr lang="es-ES" b="1" dirty="0"/>
              <a:t>tabla2</a:t>
            </a:r>
            <a:r>
              <a:rPr lang="es-ES" dirty="0"/>
              <a:t> donde </a:t>
            </a:r>
            <a:r>
              <a:rPr lang="es-ES" u="sng" dirty="0"/>
              <a:t>Id-alumno</a:t>
            </a:r>
            <a:r>
              <a:rPr lang="es-ES" dirty="0"/>
              <a:t> es la clave primaria de cada alumno y la columna llamada </a:t>
            </a:r>
            <a:r>
              <a:rPr lang="es-ES" u="sng" dirty="0"/>
              <a:t>Facultad</a:t>
            </a:r>
            <a:r>
              <a:rPr lang="es-ES" dirty="0"/>
              <a:t> seria la clave foránea.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De esta manera estamos diciendo por ejemplo, que el alumno </a:t>
            </a:r>
            <a:r>
              <a:rPr lang="es-ES" b="1" dirty="0"/>
              <a:t>Pepe Argento </a:t>
            </a:r>
            <a:r>
              <a:rPr lang="es-ES" dirty="0"/>
              <a:t>tiene una </a:t>
            </a:r>
            <a:r>
              <a:rPr lang="es-ES" b="1" dirty="0"/>
              <a:t>clave foránea 3 </a:t>
            </a:r>
            <a:r>
              <a:rPr lang="es-ES" dirty="0"/>
              <a:t>que coincide con el tercer campo de la columna </a:t>
            </a:r>
            <a:r>
              <a:rPr lang="es-ES" b="1" dirty="0" err="1"/>
              <a:t>Nro</a:t>
            </a:r>
            <a:r>
              <a:rPr lang="es-ES" b="1" dirty="0"/>
              <a:t>-facultad</a:t>
            </a:r>
            <a:r>
              <a:rPr lang="es-ES" dirty="0"/>
              <a:t> indicando que este alumno que </a:t>
            </a:r>
            <a:r>
              <a:rPr lang="es-ES" b="1" dirty="0"/>
              <a:t>pertenece a la facultad de Arte.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2F0DA-86EF-4486-93F5-47B4B0AA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23320"/>
              </p:ext>
            </p:extLst>
          </p:nvPr>
        </p:nvGraphicFramePr>
        <p:xfrm>
          <a:off x="2555158" y="1245828"/>
          <a:ext cx="4809066" cy="1394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715186217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3034796838"/>
                    </a:ext>
                  </a:extLst>
                </a:gridCol>
              </a:tblGrid>
              <a:tr h="348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Nro</a:t>
                      </a:r>
                      <a:r>
                        <a:rPr lang="es-ES" sz="1600" dirty="0">
                          <a:effectLst/>
                        </a:rPr>
                        <a:t>-facultad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Nombre- facultad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extLst>
                  <a:ext uri="{0D108BD9-81ED-4DB2-BD59-A6C34878D82A}">
                    <a16:rowId xmlns:a16="http://schemas.microsoft.com/office/drawing/2014/main" val="988910638"/>
                  </a:ext>
                </a:extLst>
              </a:tr>
              <a:tr h="348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Medicina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extLst>
                  <a:ext uri="{0D108BD9-81ED-4DB2-BD59-A6C34878D82A}">
                    <a16:rowId xmlns:a16="http://schemas.microsoft.com/office/drawing/2014/main" val="3632922347"/>
                  </a:ext>
                </a:extLst>
              </a:tr>
              <a:tr h="348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Ingenieria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extLst>
                  <a:ext uri="{0D108BD9-81ED-4DB2-BD59-A6C34878D82A}">
                    <a16:rowId xmlns:a16="http://schemas.microsoft.com/office/drawing/2014/main" val="1453522238"/>
                  </a:ext>
                </a:extLst>
              </a:tr>
              <a:tr h="348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Arte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43" marR="39043" marT="0" marB="0"/>
                </a:tc>
                <a:extLst>
                  <a:ext uri="{0D108BD9-81ED-4DB2-BD59-A6C34878D82A}">
                    <a16:rowId xmlns:a16="http://schemas.microsoft.com/office/drawing/2014/main" val="3789197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B2707C-1F40-44C2-A141-9FCA353A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17114"/>
              </p:ext>
            </p:extLst>
          </p:nvPr>
        </p:nvGraphicFramePr>
        <p:xfrm>
          <a:off x="1319968" y="3582081"/>
          <a:ext cx="7921626" cy="1674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983">
                  <a:extLst>
                    <a:ext uri="{9D8B030D-6E8A-4147-A177-3AD203B41FA5}">
                      <a16:colId xmlns:a16="http://schemas.microsoft.com/office/drawing/2014/main" val="2663575994"/>
                    </a:ext>
                  </a:extLst>
                </a:gridCol>
                <a:gridCol w="1979983">
                  <a:extLst>
                    <a:ext uri="{9D8B030D-6E8A-4147-A177-3AD203B41FA5}">
                      <a16:colId xmlns:a16="http://schemas.microsoft.com/office/drawing/2014/main" val="4031339361"/>
                    </a:ext>
                  </a:extLst>
                </a:gridCol>
                <a:gridCol w="1980830">
                  <a:extLst>
                    <a:ext uri="{9D8B030D-6E8A-4147-A177-3AD203B41FA5}">
                      <a16:colId xmlns:a16="http://schemas.microsoft.com/office/drawing/2014/main" val="2528253769"/>
                    </a:ext>
                  </a:extLst>
                </a:gridCol>
                <a:gridCol w="1980830">
                  <a:extLst>
                    <a:ext uri="{9D8B030D-6E8A-4147-A177-3AD203B41FA5}">
                      <a16:colId xmlns:a16="http://schemas.microsoft.com/office/drawing/2014/main" val="70123295"/>
                    </a:ext>
                  </a:extLst>
                </a:gridCol>
              </a:tblGrid>
              <a:tr h="33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Id-alumno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Apellido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Facultad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48472"/>
                  </a:ext>
                </a:extLst>
              </a:tr>
              <a:tr h="33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Argento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990165"/>
                  </a:ext>
                </a:extLst>
              </a:tr>
              <a:tr h="33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Luciano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Lasala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119391"/>
                  </a:ext>
                </a:extLst>
              </a:tr>
              <a:tr h="33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Jose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Perez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343242"/>
                  </a:ext>
                </a:extLst>
              </a:tr>
              <a:tr h="334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Martin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Gonzalez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7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34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DE3C-CF0B-4667-9D05-CA6EA7E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E685-B909-45B8-B75B-E504C7BE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1854200"/>
            <a:ext cx="95987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Nosotros podemos realizar una combinación entre las dos tablas utilizando las claves que se relacionan entre ellas. Para ello usamos comando el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que combina registros de dos tablas siempre que haya concordancia de valores entre campos.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Vamos a ver como se visualiza esto en SQL server realizando una </a:t>
            </a:r>
            <a:r>
              <a:rPr lang="es-ES" dirty="0" err="1"/>
              <a:t>query</a:t>
            </a:r>
            <a:r>
              <a:rPr lang="es-ES" dirty="0"/>
              <a:t> (consulta):</a:t>
            </a:r>
            <a:endParaRPr lang="en-US" dirty="0"/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*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tabla1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inner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join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tabla2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tabla1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Nro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-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facultad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tabla2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Facultad;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De esta manera estamos diciendo que quiero que seleccione todos los campos de la tabla1 unida con tabla2 donde la relación es a través de los campos que son iguales.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88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37B-0670-4D21-9FAF-1203598C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2" y="84341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cs typeface="Calibri" panose="020F0502020204030204" pitchFamily="34" charset="0"/>
              </a:rPr>
              <a:t>La tabla resultante seria una combinación de las dos tablas: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ECFCF7-402A-4D5D-8F73-F2C704EF0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52" y="1564603"/>
          <a:ext cx="8703105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16">
                  <a:extLst>
                    <a:ext uri="{9D8B030D-6E8A-4147-A177-3AD203B41FA5}">
                      <a16:colId xmlns:a16="http://schemas.microsoft.com/office/drawing/2014/main" val="1867327613"/>
                    </a:ext>
                  </a:extLst>
                </a:gridCol>
                <a:gridCol w="1487440">
                  <a:extLst>
                    <a:ext uri="{9D8B030D-6E8A-4147-A177-3AD203B41FA5}">
                      <a16:colId xmlns:a16="http://schemas.microsoft.com/office/drawing/2014/main" val="4108287697"/>
                    </a:ext>
                  </a:extLst>
                </a:gridCol>
                <a:gridCol w="1471615">
                  <a:extLst>
                    <a:ext uri="{9D8B030D-6E8A-4147-A177-3AD203B41FA5}">
                      <a16:colId xmlns:a16="http://schemas.microsoft.com/office/drawing/2014/main" val="2440275594"/>
                    </a:ext>
                  </a:extLst>
                </a:gridCol>
                <a:gridCol w="1487440">
                  <a:extLst>
                    <a:ext uri="{9D8B030D-6E8A-4147-A177-3AD203B41FA5}">
                      <a16:colId xmlns:a16="http://schemas.microsoft.com/office/drawing/2014/main" val="3245094536"/>
                    </a:ext>
                  </a:extLst>
                </a:gridCol>
                <a:gridCol w="1487440">
                  <a:extLst>
                    <a:ext uri="{9D8B030D-6E8A-4147-A177-3AD203B41FA5}">
                      <a16:colId xmlns:a16="http://schemas.microsoft.com/office/drawing/2014/main" val="2929786449"/>
                    </a:ext>
                  </a:extLst>
                </a:gridCol>
                <a:gridCol w="1285454">
                  <a:extLst>
                    <a:ext uri="{9D8B030D-6E8A-4147-A177-3AD203B41FA5}">
                      <a16:colId xmlns:a16="http://schemas.microsoft.com/office/drawing/2014/main" val="154374206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Nro</a:t>
                      </a:r>
                      <a:r>
                        <a:rPr lang="es-ES" sz="1800" dirty="0">
                          <a:effectLst/>
                        </a:rPr>
                        <a:t>-facultad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Nombre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Id-alumno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Nombre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Apellido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Facultad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6267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Argento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49727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Luciano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Lasala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7413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Medicina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Jose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Perez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6513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7DE81F-BFB8-4A1B-8FBD-CC3A91F89BAE}"/>
              </a:ext>
            </a:extLst>
          </p:cNvPr>
          <p:cNvSpPr/>
          <p:nvPr/>
        </p:nvSpPr>
        <p:spPr>
          <a:xfrm>
            <a:off x="625952" y="4465542"/>
            <a:ext cx="9187543" cy="1655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Podemos verificar como es el orden, en la primer y  ultima columna se puede ver como concuerdan los valores entre la </a:t>
            </a:r>
            <a:r>
              <a:rPr lang="es-ES" u="sng" dirty="0">
                <a:ea typeface="Calibri" panose="020F0502020204030204" pitchFamily="34" charset="0"/>
                <a:cs typeface="Times New Roman" panose="02020603050405020304" pitchFamily="18" charset="0"/>
              </a:rPr>
              <a:t>clave primaria de la tabla1 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y la </a:t>
            </a:r>
            <a:r>
              <a:rPr lang="es-ES" u="sng" dirty="0">
                <a:ea typeface="Calibri" panose="020F0502020204030204" pitchFamily="34" charset="0"/>
                <a:cs typeface="Times New Roman" panose="02020603050405020304" pitchFamily="18" charset="0"/>
              </a:rPr>
              <a:t>clave foránea de la tabla 2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Nótese que el alumno 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Martin </a:t>
            </a:r>
            <a:r>
              <a:rPr lang="es-E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Gonzalez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no se encuentra en la tabla debido a que no tiene concordancia de valores.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70BA-B0E0-46DC-BAAC-2F45E09B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E4FD-AC9F-4AC8-ADAE-1F61CE16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283095" cy="388077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dirty="0">
                <a:cs typeface="Calibri" panose="020F0502020204030204" pitchFamily="34" charset="0"/>
              </a:rPr>
              <a:t>Podemos usar </a:t>
            </a:r>
            <a:r>
              <a:rPr lang="es-ES" dirty="0" err="1">
                <a:cs typeface="Calibri" panose="020F0502020204030204" pitchFamily="34" charset="0"/>
              </a:rPr>
              <a:t>right</a:t>
            </a:r>
            <a:r>
              <a:rPr lang="es-ES" dirty="0">
                <a:cs typeface="Calibri" panose="020F0502020204030204" pitchFamily="34" charset="0"/>
              </a:rPr>
              <a:t> </a:t>
            </a:r>
            <a:r>
              <a:rPr lang="es-ES" dirty="0" err="1">
                <a:cs typeface="Calibri" panose="020F0502020204030204" pitchFamily="34" charset="0"/>
              </a:rPr>
              <a:t>join</a:t>
            </a:r>
            <a:r>
              <a:rPr lang="es-ES" dirty="0">
                <a:cs typeface="Calibri" panose="020F0502020204030204" pitchFamily="34" charset="0"/>
              </a:rPr>
              <a:t> en donde muestra las filas de la </a:t>
            </a:r>
            <a:r>
              <a:rPr lang="es-ES" b="1" dirty="0">
                <a:cs typeface="Calibri" panose="020F0502020204030204" pitchFamily="34" charset="0"/>
              </a:rPr>
              <a:t>tabla2</a:t>
            </a:r>
            <a:r>
              <a:rPr lang="es-ES" dirty="0">
                <a:cs typeface="Calibri" panose="020F0502020204030204" pitchFamily="34" charset="0"/>
              </a:rPr>
              <a:t> que no se corresponden con la </a:t>
            </a:r>
            <a:r>
              <a:rPr lang="es-ES" b="1" dirty="0">
                <a:cs typeface="Calibri" panose="020F0502020204030204" pitchFamily="34" charset="0"/>
              </a:rPr>
              <a:t>tabla1</a:t>
            </a:r>
            <a:r>
              <a:rPr lang="es-ES" dirty="0"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cs typeface="Calibri" panose="020F0502020204030204" pitchFamily="34" charset="0"/>
              </a:rPr>
              <a:t>Entonces usando la sentencia </a:t>
            </a:r>
            <a:r>
              <a:rPr lang="es-ES" dirty="0" err="1">
                <a:cs typeface="Calibri" panose="020F0502020204030204" pitchFamily="34" charset="0"/>
              </a:rPr>
              <a:t>Sql</a:t>
            </a:r>
            <a:r>
              <a:rPr lang="es-ES" dirty="0">
                <a:cs typeface="Calibri" panose="020F0502020204030204" pitchFamily="34" charset="0"/>
              </a:rPr>
              <a:t>: </a:t>
            </a:r>
            <a:endParaRPr lang="en-US" sz="1600" dirty="0"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facultad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tabla2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Facultad;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cs typeface="Calibri" panose="020F0502020204030204" pitchFamily="34" charset="0"/>
              </a:rPr>
              <a:t>Obtenemos la siguiente tabla:</a:t>
            </a:r>
            <a:endParaRPr lang="en-US" dirty="0"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105FE-B7D9-4DCD-9A88-4CA1ECB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334" y="3920968"/>
          <a:ext cx="9067532" cy="1719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843">
                  <a:extLst>
                    <a:ext uri="{9D8B030D-6E8A-4147-A177-3AD203B41FA5}">
                      <a16:colId xmlns:a16="http://schemas.microsoft.com/office/drawing/2014/main" val="3034949332"/>
                    </a:ext>
                  </a:extLst>
                </a:gridCol>
                <a:gridCol w="1549724">
                  <a:extLst>
                    <a:ext uri="{9D8B030D-6E8A-4147-A177-3AD203B41FA5}">
                      <a16:colId xmlns:a16="http://schemas.microsoft.com/office/drawing/2014/main" val="2040303375"/>
                    </a:ext>
                  </a:extLst>
                </a:gridCol>
                <a:gridCol w="1533238">
                  <a:extLst>
                    <a:ext uri="{9D8B030D-6E8A-4147-A177-3AD203B41FA5}">
                      <a16:colId xmlns:a16="http://schemas.microsoft.com/office/drawing/2014/main" val="2399516219"/>
                    </a:ext>
                  </a:extLst>
                </a:gridCol>
                <a:gridCol w="1549724">
                  <a:extLst>
                    <a:ext uri="{9D8B030D-6E8A-4147-A177-3AD203B41FA5}">
                      <a16:colId xmlns:a16="http://schemas.microsoft.com/office/drawing/2014/main" val="1856122536"/>
                    </a:ext>
                  </a:extLst>
                </a:gridCol>
                <a:gridCol w="1549724">
                  <a:extLst>
                    <a:ext uri="{9D8B030D-6E8A-4147-A177-3AD203B41FA5}">
                      <a16:colId xmlns:a16="http://schemas.microsoft.com/office/drawing/2014/main" val="3719699408"/>
                    </a:ext>
                  </a:extLst>
                </a:gridCol>
                <a:gridCol w="1339279">
                  <a:extLst>
                    <a:ext uri="{9D8B030D-6E8A-4147-A177-3AD203B41FA5}">
                      <a16:colId xmlns:a16="http://schemas.microsoft.com/office/drawing/2014/main" val="3968602713"/>
                    </a:ext>
                  </a:extLst>
                </a:gridCol>
              </a:tblGrid>
              <a:tr h="34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Nro</a:t>
                      </a:r>
                      <a:r>
                        <a:rPr lang="es-ES" sz="1800" dirty="0">
                          <a:effectLst/>
                        </a:rPr>
                        <a:t>-facultad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Nombre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Id-alumno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Nombre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Apellido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Facultad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22906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Argento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741711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Luciano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Lasala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304252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Medicina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Jose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Perez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47755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Martin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Gonzalez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6513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EA89D7-A9E3-44FE-8623-FBDA7866924C}"/>
              </a:ext>
            </a:extLst>
          </p:cNvPr>
          <p:cNvSpPr/>
          <p:nvPr/>
        </p:nvSpPr>
        <p:spPr>
          <a:xfrm>
            <a:off x="677334" y="5912441"/>
            <a:ext cx="7239000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Debido a que no tenemos una facultad que se relación con el alumno 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Martin González 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nos muestra NULL en esos campos.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3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B095-C214-4DB0-940C-238064D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Left</a:t>
            </a:r>
            <a:r>
              <a:rPr lang="es-ES" sz="4400" dirty="0"/>
              <a:t> </a:t>
            </a:r>
            <a:r>
              <a:rPr lang="es-ES" sz="4400" dirty="0" err="1"/>
              <a:t>join</a:t>
            </a:r>
            <a:endParaRPr lang="es-E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CA7F-3E74-4151-9669-7CF51D61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48" y="1930400"/>
            <a:ext cx="9664096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otra manera usando un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muestra las filas de la tabla1 que no se corresponden con la tabla2:</a:t>
            </a:r>
            <a:endParaRPr lang="en-US" dirty="0"/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tabla2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facultad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tabla2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Facultad;</a:t>
            </a:r>
          </a:p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0F5EFE-9867-4665-B446-8A120FD04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22503"/>
              </p:ext>
            </p:extLst>
          </p:nvPr>
        </p:nvGraphicFramePr>
        <p:xfrm>
          <a:off x="989973" y="3675743"/>
          <a:ext cx="8730343" cy="2370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360">
                  <a:extLst>
                    <a:ext uri="{9D8B030D-6E8A-4147-A177-3AD203B41FA5}">
                      <a16:colId xmlns:a16="http://schemas.microsoft.com/office/drawing/2014/main" val="494906264"/>
                    </a:ext>
                  </a:extLst>
                </a:gridCol>
                <a:gridCol w="1492095">
                  <a:extLst>
                    <a:ext uri="{9D8B030D-6E8A-4147-A177-3AD203B41FA5}">
                      <a16:colId xmlns:a16="http://schemas.microsoft.com/office/drawing/2014/main" val="2866596444"/>
                    </a:ext>
                  </a:extLst>
                </a:gridCol>
                <a:gridCol w="1476221">
                  <a:extLst>
                    <a:ext uri="{9D8B030D-6E8A-4147-A177-3AD203B41FA5}">
                      <a16:colId xmlns:a16="http://schemas.microsoft.com/office/drawing/2014/main" val="1575085733"/>
                    </a:ext>
                  </a:extLst>
                </a:gridCol>
                <a:gridCol w="1492095">
                  <a:extLst>
                    <a:ext uri="{9D8B030D-6E8A-4147-A177-3AD203B41FA5}">
                      <a16:colId xmlns:a16="http://schemas.microsoft.com/office/drawing/2014/main" val="1441085590"/>
                    </a:ext>
                  </a:extLst>
                </a:gridCol>
                <a:gridCol w="1492095">
                  <a:extLst>
                    <a:ext uri="{9D8B030D-6E8A-4147-A177-3AD203B41FA5}">
                      <a16:colId xmlns:a16="http://schemas.microsoft.com/office/drawing/2014/main" val="841682461"/>
                    </a:ext>
                  </a:extLst>
                </a:gridCol>
                <a:gridCol w="1289477">
                  <a:extLst>
                    <a:ext uri="{9D8B030D-6E8A-4147-A177-3AD203B41FA5}">
                      <a16:colId xmlns:a16="http://schemas.microsoft.com/office/drawing/2014/main" val="3802226694"/>
                    </a:ext>
                  </a:extLst>
                </a:gridCol>
              </a:tblGrid>
              <a:tr h="474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Nro-facultad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Nombre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Id-alumno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Nombre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Apellido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Facultad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316654"/>
                  </a:ext>
                </a:extLst>
              </a:tr>
              <a:tr h="474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Medicina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Argento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522730"/>
                  </a:ext>
                </a:extLst>
              </a:tr>
              <a:tr h="474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Ingenieria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830587"/>
                  </a:ext>
                </a:extLst>
              </a:tr>
              <a:tr h="474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Jose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Perez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769738"/>
                  </a:ext>
                </a:extLst>
              </a:tr>
              <a:tr h="474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Arte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Luciano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Lasala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8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3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0C9D-E8A2-4A94-9CA1-D74C7852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Multiples inners joins</a:t>
            </a:r>
            <a:br>
              <a:rPr lang="en-US" sz="4400" dirty="0"/>
            </a:br>
            <a:endParaRPr lang="es-E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EA94-71DA-4623-9BA3-3988C41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También podemos unir mas de dos tablas en una misma </a:t>
            </a:r>
            <a:r>
              <a:rPr lang="es-ES" dirty="0" err="1"/>
              <a:t>query</a:t>
            </a:r>
            <a:r>
              <a:rPr lang="es-ES" dirty="0"/>
              <a:t> para poder visualizar la información deseada.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Esto es posible mediante la utilización de múltiples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joins</a:t>
            </a:r>
            <a:r>
              <a:rPr lang="es-ES" dirty="0"/>
              <a:t> 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17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EEF6-2886-4A0C-B71B-512310D9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5" y="543846"/>
            <a:ext cx="9239553" cy="606378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Siguiendo el mismo ejemplo, agregamos una tercera tabla llamada </a:t>
            </a:r>
            <a:r>
              <a:rPr lang="es-ES" b="1" dirty="0"/>
              <a:t>tabla3</a:t>
            </a:r>
            <a:r>
              <a:rPr lang="es-ES" dirty="0"/>
              <a:t> de la siguiente forma:</a:t>
            </a:r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Cuya columna </a:t>
            </a:r>
            <a:r>
              <a:rPr lang="es-ES" b="1" dirty="0" err="1"/>
              <a:t>Nro</a:t>
            </a:r>
            <a:r>
              <a:rPr lang="es-ES" b="1" dirty="0"/>
              <a:t>-materia</a:t>
            </a:r>
            <a:r>
              <a:rPr lang="es-ES" dirty="0"/>
              <a:t> actúa como clave primaria.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Y creamos una tabla intermedia entre la tabla de alumnos y la tabla materias de la siguiente manera: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Esta tabla tiene dos claves foráneas en donde permite la relación de un determinado alumno con una determinada materia.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183B30-8E9D-42FD-ADE4-2BA15FA2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27113"/>
              </p:ext>
            </p:extLst>
          </p:nvPr>
        </p:nvGraphicFramePr>
        <p:xfrm>
          <a:off x="2876247" y="1276110"/>
          <a:ext cx="4123268" cy="1455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634">
                  <a:extLst>
                    <a:ext uri="{9D8B030D-6E8A-4147-A177-3AD203B41FA5}">
                      <a16:colId xmlns:a16="http://schemas.microsoft.com/office/drawing/2014/main" val="819233326"/>
                    </a:ext>
                  </a:extLst>
                </a:gridCol>
                <a:gridCol w="2061634">
                  <a:extLst>
                    <a:ext uri="{9D8B030D-6E8A-4147-A177-3AD203B41FA5}">
                      <a16:colId xmlns:a16="http://schemas.microsoft.com/office/drawing/2014/main" val="3815649960"/>
                    </a:ext>
                  </a:extLst>
                </a:gridCol>
              </a:tblGrid>
              <a:tr h="363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Nro</a:t>
                      </a:r>
                      <a:r>
                        <a:rPr lang="es-ES" sz="1800" dirty="0">
                          <a:effectLst/>
                        </a:rPr>
                        <a:t>-materia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Nombre-materia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extLst>
                  <a:ext uri="{0D108BD9-81ED-4DB2-BD59-A6C34878D82A}">
                    <a16:rowId xmlns:a16="http://schemas.microsoft.com/office/drawing/2014/main" val="3279163195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Literatura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extLst>
                  <a:ext uri="{0D108BD9-81ED-4DB2-BD59-A6C34878D82A}">
                    <a16:rowId xmlns:a16="http://schemas.microsoft.com/office/drawing/2014/main" val="740271179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Matemática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extLst>
                  <a:ext uri="{0D108BD9-81ED-4DB2-BD59-A6C34878D82A}">
                    <a16:rowId xmlns:a16="http://schemas.microsoft.com/office/drawing/2014/main" val="3222138175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Historia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79" marR="43679" marT="0" marB="0"/>
                </a:tc>
                <a:extLst>
                  <a:ext uri="{0D108BD9-81ED-4DB2-BD59-A6C34878D82A}">
                    <a16:rowId xmlns:a16="http://schemas.microsoft.com/office/drawing/2014/main" val="29677633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FEE87-C0CD-4EAF-B1A5-CD5275D9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81985"/>
              </p:ext>
            </p:extLst>
          </p:nvPr>
        </p:nvGraphicFramePr>
        <p:xfrm>
          <a:off x="2728079" y="4309612"/>
          <a:ext cx="4767944" cy="1509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3972">
                  <a:extLst>
                    <a:ext uri="{9D8B030D-6E8A-4147-A177-3AD203B41FA5}">
                      <a16:colId xmlns:a16="http://schemas.microsoft.com/office/drawing/2014/main" val="2018779792"/>
                    </a:ext>
                  </a:extLst>
                </a:gridCol>
                <a:gridCol w="2383972">
                  <a:extLst>
                    <a:ext uri="{9D8B030D-6E8A-4147-A177-3AD203B41FA5}">
                      <a16:colId xmlns:a16="http://schemas.microsoft.com/office/drawing/2014/main" val="2793356695"/>
                    </a:ext>
                  </a:extLst>
                </a:gridCol>
              </a:tblGrid>
              <a:tr h="301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Id-alumno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Id-materia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extLst>
                  <a:ext uri="{0D108BD9-81ED-4DB2-BD59-A6C34878D82A}">
                    <a16:rowId xmlns:a16="http://schemas.microsoft.com/office/drawing/2014/main" val="761741309"/>
                  </a:ext>
                </a:extLst>
              </a:tr>
              <a:tr h="301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extLst>
                  <a:ext uri="{0D108BD9-81ED-4DB2-BD59-A6C34878D82A}">
                    <a16:rowId xmlns:a16="http://schemas.microsoft.com/office/drawing/2014/main" val="669886074"/>
                  </a:ext>
                </a:extLst>
              </a:tr>
              <a:tr h="301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extLst>
                  <a:ext uri="{0D108BD9-81ED-4DB2-BD59-A6C34878D82A}">
                    <a16:rowId xmlns:a16="http://schemas.microsoft.com/office/drawing/2014/main" val="3206751802"/>
                  </a:ext>
                </a:extLst>
              </a:tr>
              <a:tr h="301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extLst>
                  <a:ext uri="{0D108BD9-81ED-4DB2-BD59-A6C34878D82A}">
                    <a16:rowId xmlns:a16="http://schemas.microsoft.com/office/drawing/2014/main" val="248407693"/>
                  </a:ext>
                </a:extLst>
              </a:tr>
              <a:tr h="301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1" marR="43851" marT="0" marB="0"/>
                </a:tc>
                <a:extLst>
                  <a:ext uri="{0D108BD9-81ED-4DB2-BD59-A6C34878D82A}">
                    <a16:rowId xmlns:a16="http://schemas.microsoft.com/office/drawing/2014/main" val="132305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A1E4-448F-457F-A1E7-5DB61FD6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63" y="669246"/>
            <a:ext cx="9435494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Ahora queremos visualizar la relación entre las tres tablas, tabla1(de alumnos ), tabla3(de materias) y la tabla intermedia.</a:t>
            </a:r>
          </a:p>
          <a:p>
            <a:pPr marL="0" indent="0">
              <a:buNone/>
            </a:pPr>
            <a:r>
              <a:rPr lang="es-ES" dirty="0"/>
              <a:t>La consulta SQL seria :</a:t>
            </a:r>
            <a:endParaRPr lang="en-US" dirty="0"/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tabla-int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ermedia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alumno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tabla-intermedia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alumno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tabla3 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tabla3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nro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 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tabla-intermedia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materia;</a:t>
            </a:r>
            <a:endParaRPr lang="en-US" sz="1800" dirty="0"/>
          </a:p>
          <a:p>
            <a:pPr marL="0" indent="0">
              <a:buNone/>
            </a:pPr>
            <a:r>
              <a:rPr lang="es-ES" dirty="0"/>
              <a:t>Y la tabla resultante seria una unión entre las tres tablas :</a:t>
            </a:r>
          </a:p>
          <a:p>
            <a:pPr marL="0" indent="0">
              <a:buNone/>
            </a:pPr>
            <a:endParaRPr lang="en-US" dirty="0"/>
          </a:p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052570-BEA3-47A0-80D4-4E39AE5A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693"/>
              </p:ext>
            </p:extLst>
          </p:nvPr>
        </p:nvGraphicFramePr>
        <p:xfrm>
          <a:off x="503163" y="3581992"/>
          <a:ext cx="9925352" cy="2367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879">
                  <a:extLst>
                    <a:ext uri="{9D8B030D-6E8A-4147-A177-3AD203B41FA5}">
                      <a16:colId xmlns:a16="http://schemas.microsoft.com/office/drawing/2014/main" val="3966729637"/>
                    </a:ext>
                  </a:extLst>
                </a:gridCol>
                <a:gridCol w="1054974">
                  <a:extLst>
                    <a:ext uri="{9D8B030D-6E8A-4147-A177-3AD203B41FA5}">
                      <a16:colId xmlns:a16="http://schemas.microsoft.com/office/drawing/2014/main" val="489966027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327511931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063887910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267853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485809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19797778"/>
                    </a:ext>
                  </a:extLst>
                </a:gridCol>
                <a:gridCol w="1716585">
                  <a:extLst>
                    <a:ext uri="{9D8B030D-6E8A-4147-A177-3AD203B41FA5}">
                      <a16:colId xmlns:a16="http://schemas.microsoft.com/office/drawing/2014/main" val="491583258"/>
                    </a:ext>
                  </a:extLst>
                </a:gridCol>
              </a:tblGrid>
              <a:tr h="801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Id-alumno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Apellido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Facultad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Id-alumno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Id-materia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Nro</a:t>
                      </a:r>
                      <a:r>
                        <a:rPr lang="es-ES" sz="1600" dirty="0">
                          <a:effectLst/>
                        </a:rPr>
                        <a:t>-materia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Nombre-materia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588878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Argento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Matematica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85990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Argento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Historia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772855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Luciano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Lasala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Literatura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915481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Jose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Perez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Literatura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31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8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6B33-512B-4CA3-B8E4-72F2793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791" y="3178628"/>
            <a:ext cx="8596668" cy="1320800"/>
          </a:xfrm>
        </p:spPr>
        <p:txBody>
          <a:bodyPr>
            <a:normAutofit/>
          </a:bodyPr>
          <a:lstStyle/>
          <a:p>
            <a:r>
              <a:rPr lang="es-ES" sz="5400" dirty="0" err="1"/>
              <a:t>Stored</a:t>
            </a:r>
            <a:r>
              <a:rPr lang="es-ES" sz="5400" dirty="0"/>
              <a:t> </a:t>
            </a:r>
            <a:r>
              <a:rPr lang="es-ES" sz="5400" dirty="0" err="1"/>
              <a:t>procedures</a:t>
            </a:r>
            <a:r>
              <a:rPr lang="es-E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3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FCE5-7A8E-47A3-9418-82BDFBB8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ES" dirty="0"/>
              <a:t>Qué</a:t>
            </a:r>
            <a:r>
              <a:rPr lang="en-US" dirty="0"/>
              <a:t> </a:t>
            </a:r>
            <a:r>
              <a:rPr lang="es-AR" dirty="0"/>
              <a:t>es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92A9-A22A-4A10-8095-2A1C7418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AR" dirty="0"/>
              <a:t>Es</a:t>
            </a:r>
            <a:r>
              <a:rPr lang="en-US" dirty="0"/>
              <a:t> un conjunto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y </a:t>
            </a:r>
            <a:r>
              <a:rPr lang="es-ES" dirty="0"/>
              <a:t>estructurada</a:t>
            </a:r>
            <a:r>
              <a:rPr lang="en-US" dirty="0"/>
              <a:t>.</a:t>
            </a:r>
          </a:p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formada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tablas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11B-DBD7-498C-AD56-066A33BB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838"/>
            <a:ext cx="8596668" cy="786063"/>
          </a:xfrm>
        </p:spPr>
        <p:txBody>
          <a:bodyPr/>
          <a:lstStyle/>
          <a:p>
            <a:r>
              <a:rPr lang="es-ES" dirty="0"/>
              <a:t>Que 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839-D576-4D94-93E2-A5611DB9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9529"/>
            <a:ext cx="8957554" cy="51495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900" dirty="0"/>
              <a:t>Conjunto de sentencias almacenadas en el servidor y nos permite realizar tareas repetitivas de forma más sencilla. No pueden contener:</a:t>
            </a:r>
          </a:p>
          <a:p>
            <a:pPr marL="0" indent="0">
              <a:buNone/>
            </a:pPr>
            <a:endParaRPr lang="en-US" sz="1900" dirty="0"/>
          </a:p>
          <a:p>
            <a:pPr lvl="0"/>
            <a:r>
              <a:rPr lang="es-ES" sz="1900" dirty="0" err="1"/>
              <a:t>Create</a:t>
            </a:r>
            <a:r>
              <a:rPr lang="es-ES" sz="1900" dirty="0"/>
              <a:t> </a:t>
            </a:r>
            <a:r>
              <a:rPr lang="es-ES" sz="1900" dirty="0" err="1"/>
              <a:t>procedure</a:t>
            </a:r>
            <a:endParaRPr lang="en-US" sz="1900" dirty="0"/>
          </a:p>
          <a:p>
            <a:pPr lvl="0"/>
            <a:r>
              <a:rPr lang="es-ES" sz="1900" dirty="0" err="1"/>
              <a:t>Create</a:t>
            </a:r>
            <a:r>
              <a:rPr lang="es-ES" sz="1900" dirty="0"/>
              <a:t> default</a:t>
            </a:r>
            <a:endParaRPr lang="en-US" sz="1900" dirty="0"/>
          </a:p>
          <a:p>
            <a:pPr lvl="0"/>
            <a:r>
              <a:rPr lang="es-ES" sz="1900" dirty="0"/>
              <a:t>Rule</a:t>
            </a:r>
            <a:endParaRPr lang="en-US" sz="1900" dirty="0"/>
          </a:p>
          <a:p>
            <a:pPr lvl="0"/>
            <a:r>
              <a:rPr lang="es-ES" sz="1900" dirty="0" err="1"/>
              <a:t>Triggers</a:t>
            </a:r>
            <a:endParaRPr lang="en-US" sz="1900" dirty="0"/>
          </a:p>
          <a:p>
            <a:pPr lvl="0"/>
            <a:r>
              <a:rPr lang="es-ES" sz="1900" dirty="0" err="1"/>
              <a:t>Views</a:t>
            </a:r>
            <a:endParaRPr lang="es-ES" sz="1900" dirty="0"/>
          </a:p>
          <a:p>
            <a:pPr lvl="0"/>
            <a:endParaRPr lang="en-US" sz="1900" dirty="0"/>
          </a:p>
          <a:p>
            <a:pPr marL="0" indent="0">
              <a:buNone/>
            </a:pPr>
            <a:r>
              <a:rPr lang="es-ES" sz="1900" dirty="0">
                <a:solidFill>
                  <a:schemeClr val="accent1">
                    <a:lumMod val="75000"/>
                  </a:schemeClr>
                </a:solidFill>
              </a:rPr>
              <a:t>Tipos</a:t>
            </a:r>
            <a:r>
              <a:rPr lang="es-ES" sz="1900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endParaRPr lang="en-US" sz="1900" dirty="0">
              <a:solidFill>
                <a:schemeClr val="accent2"/>
              </a:solidFill>
            </a:endParaRPr>
          </a:p>
          <a:p>
            <a:pPr lvl="0"/>
            <a:r>
              <a:rPr lang="es-ES" sz="1900" dirty="0"/>
              <a:t>Del sistema; </a:t>
            </a:r>
          </a:p>
          <a:p>
            <a:pPr lvl="0"/>
            <a:r>
              <a:rPr lang="es-ES" sz="1900" dirty="0"/>
              <a:t>Locales;</a:t>
            </a:r>
            <a:endParaRPr lang="en-US" sz="1900" dirty="0"/>
          </a:p>
          <a:p>
            <a:pPr lvl="0"/>
            <a:r>
              <a:rPr lang="es-ES" sz="1900" dirty="0"/>
              <a:t>Temporales;</a:t>
            </a:r>
            <a:endParaRPr lang="en-US" sz="1900" dirty="0"/>
          </a:p>
          <a:p>
            <a:pPr lvl="0"/>
            <a:r>
              <a:rPr lang="es-ES" sz="1900" dirty="0"/>
              <a:t>Extendidos.</a:t>
            </a:r>
            <a:endParaRPr lang="en-U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88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D81-A992-4E7F-8527-1837A8D7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14964"/>
            <a:ext cx="8596668" cy="699436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de Creación:</a:t>
            </a:r>
            <a:br>
              <a:rPr lang="en-U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488D-9BF6-4B3A-81F6-70FCB404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54" y="931244"/>
            <a:ext cx="9150061" cy="499551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crear un Procedimiento, las instrucciones que contiene se analizan para que no haya errores, de no tenerlos, SQL guarda el nombre del Procedimiento en la tabla de "</a:t>
            </a:r>
            <a:r>
              <a:rPr lang="es-ES" dirty="0" err="1"/>
              <a:t>Sysobject</a:t>
            </a:r>
            <a:r>
              <a:rPr lang="es-ES" dirty="0"/>
              <a:t>" y su contenido en "</a:t>
            </a:r>
            <a:r>
              <a:rPr lang="es-ES" dirty="0" err="1"/>
              <a:t>Syscomment</a:t>
            </a:r>
            <a:r>
              <a:rPr lang="es-ES" dirty="0"/>
              <a:t>" en la base de datos activa. Si se encuentran errores el Procedimiento no se crea.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92D050"/>
                </a:solidFill>
              </a:rPr>
              <a:t>Ventajas: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lvl="0"/>
            <a:r>
              <a:rPr lang="es-ES" dirty="0"/>
              <a:t>Comparte la lógica de aplicación con las otras aplicaciones, por lo que la modificación de datos se puede hacer desde un solo sitio;</a:t>
            </a:r>
            <a:endParaRPr lang="en-US" dirty="0"/>
          </a:p>
          <a:p>
            <a:pPr lvl="0"/>
            <a:r>
              <a:rPr lang="es-ES" dirty="0"/>
              <a:t>Permite realizar las operaciones que el usuario necesita, evitando que tengan acceso directo a las tablas;</a:t>
            </a:r>
            <a:endParaRPr lang="en-US" dirty="0"/>
          </a:p>
          <a:p>
            <a:pPr lvl="0"/>
            <a:r>
              <a:rPr lang="es-ES" dirty="0"/>
              <a:t>Reducción del tráfico de red.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79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3EA6-4789-4DB9-A513-014F5547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24618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Como ejemplo creamos primero un tabla Alumnos de la siguiente forma: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TABLE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/>
              <a:t>	Id </a:t>
            </a:r>
            <a:r>
              <a:rPr lang="en-US" dirty="0">
                <a:solidFill>
                  <a:srgbClr val="0070C0"/>
                </a:solidFill>
              </a:rPr>
              <a:t>INT NOT NULL UNIQUE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Legajo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VARCHAR(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Apellido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VARCHAR(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Facultad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VARCHAR(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PK_Alumno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PRIMARY KEY (</a:t>
            </a:r>
            <a:r>
              <a:rPr lang="en-US" dirty="0"/>
              <a:t>ID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GO</a:t>
            </a: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360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E206-D46E-47C1-8C08-8CEE233A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61" y="174176"/>
            <a:ext cx="8596723" cy="6520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Luego creamos un procedimiento que nos permite ingresar datos a esa tabla: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CREATE PROC</a:t>
            </a:r>
            <a:r>
              <a:rPr lang="es-ES" dirty="0"/>
              <a:t> </a:t>
            </a:r>
            <a:r>
              <a:rPr lang="es-ES" dirty="0" err="1"/>
              <a:t>InsertData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@Id </a:t>
            </a:r>
            <a:r>
              <a:rPr lang="es-ES" dirty="0">
                <a:solidFill>
                  <a:srgbClr val="0070C0"/>
                </a:solidFill>
              </a:rPr>
              <a:t>INT</a:t>
            </a:r>
            <a:r>
              <a:rPr lang="es-ES" dirty="0"/>
              <a:t>,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	@Legajo </a:t>
            </a:r>
            <a:r>
              <a:rPr lang="es-ES" dirty="0">
                <a:solidFill>
                  <a:srgbClr val="0070C0"/>
                </a:solidFill>
              </a:rPr>
              <a:t>INT</a:t>
            </a:r>
            <a:r>
              <a:rPr lang="es-ES" dirty="0"/>
              <a:t>,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	@Nombre </a:t>
            </a:r>
            <a:r>
              <a:rPr lang="es-ES" dirty="0">
                <a:solidFill>
                  <a:srgbClr val="0070C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70C0"/>
                </a:solidFill>
              </a:rPr>
              <a:t>)</a:t>
            </a:r>
            <a:r>
              <a:rPr lang="es-ES" dirty="0"/>
              <a:t>,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	@Apellido </a:t>
            </a:r>
            <a:r>
              <a:rPr lang="es-ES" dirty="0">
                <a:solidFill>
                  <a:srgbClr val="0070C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/>
              <a:t>),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	@Facultad </a:t>
            </a:r>
            <a:r>
              <a:rPr lang="es-ES" dirty="0">
                <a:solidFill>
                  <a:srgbClr val="0070C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AS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70C0"/>
                </a:solidFill>
              </a:rPr>
              <a:t>INSERT INTO</a:t>
            </a:r>
            <a:r>
              <a:rPr lang="es-ES" dirty="0"/>
              <a:t> Alumnos </a:t>
            </a:r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/>
              <a:t>Id, Legajo, Nombre, Apellido, Facultad</a:t>
            </a:r>
            <a:r>
              <a:rPr lang="es-ES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n-US" dirty="0">
                <a:solidFill>
                  <a:srgbClr val="0070C0"/>
                </a:solidFill>
              </a:rPr>
              <a:t>VALUES (</a:t>
            </a:r>
            <a:r>
              <a:rPr lang="en-US" dirty="0"/>
              <a:t>@Id, @</a:t>
            </a:r>
            <a:r>
              <a:rPr lang="en-US" dirty="0" err="1"/>
              <a:t>Legajo</a:t>
            </a:r>
            <a:r>
              <a:rPr lang="en-US" dirty="0"/>
              <a:t>, @</a:t>
            </a:r>
            <a:r>
              <a:rPr lang="en-US" dirty="0" err="1"/>
              <a:t>Nombre</a:t>
            </a:r>
            <a:r>
              <a:rPr lang="en-US" dirty="0"/>
              <a:t>, @</a:t>
            </a:r>
            <a:r>
              <a:rPr lang="en-US" dirty="0" err="1"/>
              <a:t>Apellido</a:t>
            </a:r>
            <a:r>
              <a:rPr lang="en-US" dirty="0"/>
              <a:t>, @</a:t>
            </a:r>
            <a:r>
              <a:rPr lang="en-US" dirty="0" err="1"/>
              <a:t>Facultad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Ejecutamos: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EXEC</a:t>
            </a:r>
            <a:r>
              <a:rPr lang="es-ES" dirty="0"/>
              <a:t> </a:t>
            </a:r>
            <a:r>
              <a:rPr lang="es-ES" dirty="0" err="1"/>
              <a:t>InsertData</a:t>
            </a:r>
            <a:r>
              <a:rPr lang="es-ES" dirty="0"/>
              <a:t> 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/>
              <a:t>,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1234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'Pedro'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Gonzalez</a:t>
            </a:r>
            <a:r>
              <a:rPr lang="es-ES" dirty="0"/>
              <a:t>',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'Arquitectura'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GO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17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02FA-F27E-489E-A8F1-35D36004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7" y="544284"/>
            <a:ext cx="9017483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puede condicionar el resultado de un Procedimiento agregándole “Parámetros de Entrada”, la sintaxis es: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CREATE PROCEDURE</a:t>
            </a:r>
            <a:r>
              <a:rPr lang="es-ES" dirty="0"/>
              <a:t> </a:t>
            </a:r>
            <a:r>
              <a:rPr lang="es-ES" dirty="0" err="1"/>
              <a:t>SelectAllAlumnos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@Apellido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	@Facultad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Apellido</a:t>
            </a:r>
            <a:r>
              <a:rPr lang="en-US" dirty="0"/>
              <a:t> = @</a:t>
            </a:r>
            <a:r>
              <a:rPr lang="en-US" dirty="0" err="1"/>
              <a:t>Apellido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Facultad</a:t>
            </a:r>
            <a:r>
              <a:rPr lang="en-US" dirty="0"/>
              <a:t> = @</a:t>
            </a:r>
            <a:r>
              <a:rPr lang="en-US" dirty="0" err="1"/>
              <a:t>Facultad</a:t>
            </a: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Ejecutamos: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EXEC</a:t>
            </a:r>
            <a:r>
              <a:rPr lang="es-ES" dirty="0"/>
              <a:t> </a:t>
            </a:r>
            <a:r>
              <a:rPr lang="es-ES" dirty="0" err="1"/>
              <a:t>SelectAllAlumnos</a:t>
            </a:r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Gonzalez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'Arquitectura’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8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C8FE-84BD-4257-B732-C562E7D4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78" y="529389"/>
            <a:ext cx="8962138" cy="5948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También se le pueden asignar valores por defecto junto a los parámetros, al momento de la ejecución , de no pasarle ningún parámetro toma los valores que se asignaron al momento de la creación: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CREATE PROCEDURE</a:t>
            </a:r>
            <a:r>
              <a:rPr lang="es-ES" dirty="0"/>
              <a:t> </a:t>
            </a:r>
            <a:r>
              <a:rPr lang="es-ES" dirty="0" err="1"/>
              <a:t>SelectAlumnos</a:t>
            </a:r>
            <a:r>
              <a:rPr lang="es-ES" dirty="0"/>
              <a:t> @Nombre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/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 =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'Juan'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/>
              <a:t>*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@</a:t>
            </a:r>
            <a:r>
              <a:rPr lang="en-US" dirty="0" err="1"/>
              <a:t>Nombre</a:t>
            </a: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Al ejecutarlo nos devuelve una variable junto con el resultado 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EXEC</a:t>
            </a:r>
            <a:r>
              <a:rPr lang="es-ES" dirty="0"/>
              <a:t> </a:t>
            </a:r>
            <a:r>
              <a:rPr lang="es-ES" dirty="0" err="1"/>
              <a:t>SelectAlumnos</a:t>
            </a: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605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0FE8-2180-4D5F-8A11-2B716A13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63" y="233475"/>
            <a:ext cx="8907595" cy="6244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Se pueden crear procedimientos con “Parámetros de Entrada y Salida”, juntos: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PROCEDURE</a:t>
            </a:r>
            <a:r>
              <a:rPr lang="en-US" dirty="0"/>
              <a:t> SelectAllAlumnos2 @</a:t>
            </a:r>
            <a:r>
              <a:rPr lang="en-US" dirty="0" err="1"/>
              <a:t>Apellido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VARCHAR(</a:t>
            </a:r>
            <a:r>
              <a:rPr lang="en-US" dirty="0"/>
              <a:t>20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 @</a:t>
            </a:r>
            <a:r>
              <a:rPr lang="en-US" dirty="0" err="1"/>
              <a:t>Facultad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VARCHAR(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 @Count </a:t>
            </a:r>
            <a:r>
              <a:rPr lang="en-US" dirty="0">
                <a:solidFill>
                  <a:srgbClr val="0070C0"/>
                </a:solidFill>
              </a:rPr>
              <a:t>INT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SET</a:t>
            </a:r>
            <a:r>
              <a:rPr lang="en-US" dirty="0"/>
              <a:t> @Count = </a:t>
            </a:r>
            <a:r>
              <a:rPr lang="en-US" dirty="0">
                <a:solidFill>
                  <a:srgbClr val="0070C0"/>
                </a:solidFill>
              </a:rPr>
              <a:t>(SELECT</a:t>
            </a:r>
            <a:r>
              <a:rPr lang="en-US" dirty="0"/>
              <a:t> count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@</a:t>
            </a:r>
            <a:r>
              <a:rPr lang="en-US" dirty="0" err="1"/>
              <a:t>Apellido</a:t>
            </a:r>
            <a:r>
              <a:rPr lang="en-US" dirty="0">
                <a:solidFill>
                  <a:srgbClr val="0070C0"/>
                </a:solidFill>
              </a:rPr>
              <a:t>) FROM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Apellido</a:t>
            </a:r>
            <a:r>
              <a:rPr lang="en-US" dirty="0"/>
              <a:t> = @</a:t>
            </a:r>
            <a:r>
              <a:rPr lang="en-US" dirty="0" err="1"/>
              <a:t>Apellido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Facultad</a:t>
            </a:r>
            <a:r>
              <a:rPr lang="en-US" dirty="0"/>
              <a:t> = @</a:t>
            </a:r>
            <a:r>
              <a:rPr lang="en-US" dirty="0" err="1"/>
              <a:t>Facultad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GO</a:t>
            </a:r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Para ejecutarlo declaramos una variable nueva: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DECLARE</a:t>
            </a:r>
            <a:r>
              <a:rPr lang="en-US" dirty="0"/>
              <a:t> @Total </a:t>
            </a:r>
            <a:r>
              <a:rPr lang="en-US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EXEC</a:t>
            </a:r>
            <a:r>
              <a:rPr lang="en-US" dirty="0"/>
              <a:t> SelectAllAlumnos2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'Gonzalez'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Arquitectura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n-US" dirty="0"/>
              <a:t>, @Total </a:t>
            </a:r>
            <a:r>
              <a:rPr lang="en-US" dirty="0">
                <a:solidFill>
                  <a:srgbClr val="0070C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@Total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GO</a:t>
            </a:r>
          </a:p>
          <a:p>
            <a:pPr marL="0" indent="0">
              <a:buNone/>
            </a:pPr>
            <a:r>
              <a:rPr lang="es-ES" dirty="0"/>
              <a:t>De no colocar "</a:t>
            </a:r>
            <a:r>
              <a:rPr lang="es-ES" dirty="0">
                <a:solidFill>
                  <a:srgbClr val="0070C0"/>
                </a:solidFill>
              </a:rPr>
              <a:t>OUTPUT</a:t>
            </a:r>
            <a:r>
              <a:rPr lang="es-ES" dirty="0"/>
              <a:t>" la variable total nos devuelve "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/>
              <a:t>".</a:t>
            </a:r>
            <a:endParaRPr lang="en-US" dirty="0"/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48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EA3-89C8-4032-B7D9-8848661A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4214"/>
            <a:ext cx="8596668" cy="718686"/>
          </a:xfrm>
        </p:spPr>
        <p:txBody>
          <a:bodyPr/>
          <a:lstStyle/>
          <a:p>
            <a:r>
              <a:rPr lang="es-ES" dirty="0" err="1"/>
              <a:t>Return</a:t>
            </a:r>
            <a:r>
              <a:rPr lang="es-E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CA54-3079-4203-9844-31000CCB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2900"/>
            <a:ext cx="9101934" cy="509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 Al ejecutarlo cuando llegar a la línea donde está "</a:t>
            </a:r>
            <a:r>
              <a:rPr lang="es-ES" dirty="0">
                <a:solidFill>
                  <a:srgbClr val="00B0F0"/>
                </a:solidFill>
              </a:rPr>
              <a:t>RETURN</a:t>
            </a:r>
            <a:r>
              <a:rPr lang="es-ES" dirty="0"/>
              <a:t>" automáticamente ignora todas las líneas que vienen adelante. En la sintaxis puede o no contener “Parámetros de Entrada o Salida”, así como puede tener estructuras de control, dependiendo de las circunstancias que deseamos evaluar: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CREATE PROCEDURE</a:t>
            </a:r>
            <a:r>
              <a:rPr lang="es-ES" dirty="0"/>
              <a:t> SelectAllAlumnos3 @Apellido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, @Facultad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@</a:t>
            </a:r>
            <a:r>
              <a:rPr lang="en-US" dirty="0" err="1"/>
              <a:t>Apellido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is null) AND (</a:t>
            </a:r>
            <a:r>
              <a:rPr lang="en-US" dirty="0"/>
              <a:t>@</a:t>
            </a:r>
            <a:r>
              <a:rPr lang="en-US" dirty="0" err="1"/>
              <a:t>Facultad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is null)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s-ES" dirty="0">
                <a:solidFill>
                  <a:srgbClr val="00B0F0"/>
                </a:solidFill>
              </a:rPr>
              <a:t>RETURN</a:t>
            </a:r>
            <a:r>
              <a:rPr lang="es-ES" dirty="0"/>
              <a:t>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F0"/>
                </a:solidFill>
              </a:rPr>
              <a:t>ELSE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rgbClr val="00B0F0"/>
                </a:solidFill>
              </a:rPr>
              <a:t>RETURN</a:t>
            </a:r>
            <a:r>
              <a:rPr lang="es-ES" dirty="0"/>
              <a:t>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01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9367-61DE-4F64-95E3-005870D7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36" y="1045133"/>
            <a:ext cx="8861303" cy="476773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ejecutar declaramos la variable que queremos ver en el resultado, luego, la sintaxis cambia en lo siguiente: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DECLARE</a:t>
            </a:r>
            <a:r>
              <a:rPr lang="es-ES" dirty="0"/>
              <a:t> @Retorno </a:t>
            </a:r>
            <a:r>
              <a:rPr lang="es-ES" dirty="0">
                <a:solidFill>
                  <a:srgbClr val="00B0F0"/>
                </a:solidFill>
              </a:rPr>
              <a:t>INT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EXEC</a:t>
            </a:r>
            <a:r>
              <a:rPr lang="es-ES" dirty="0"/>
              <a:t> @Retorno = SelectAllAlumnos3 </a:t>
            </a:r>
            <a:r>
              <a:rPr lang="es-ES" dirty="0" err="1">
                <a:solidFill>
                  <a:srgbClr val="00B0F0"/>
                </a:solidFill>
              </a:rPr>
              <a:t>null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null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</a:t>
            </a:r>
            <a:r>
              <a:rPr lang="es-ES" dirty="0"/>
              <a:t> @Retorno</a:t>
            </a: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824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517-04BC-4952-AEB4-98C1C123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s-ES" dirty="0"/>
              <a:t>Excepciones: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F1FB-266F-48D6-BB89-C8DFC586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919053" cy="5790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PROC</a:t>
            </a:r>
            <a:r>
              <a:rPr lang="en-US" dirty="0"/>
              <a:t> </a:t>
            </a:r>
            <a:r>
              <a:rPr lang="en-US" dirty="0" err="1"/>
              <a:t>InsertNewData</a:t>
            </a:r>
            <a:r>
              <a:rPr lang="en-US" dirty="0"/>
              <a:t> @Id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, </a:t>
            </a:r>
            <a:r>
              <a:rPr lang="es-ES" dirty="0"/>
              <a:t>@Legajo </a:t>
            </a:r>
            <a:r>
              <a:rPr lang="es-ES" dirty="0">
                <a:solidFill>
                  <a:srgbClr val="00B0F0"/>
                </a:solidFill>
              </a:rPr>
              <a:t>INT</a:t>
            </a:r>
            <a:r>
              <a:rPr lang="es-ES" dirty="0"/>
              <a:t>, @Nombre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, @Apellido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, @Facultad </a:t>
            </a:r>
            <a:r>
              <a:rPr lang="es-ES" dirty="0">
                <a:solidFill>
                  <a:srgbClr val="00B0F0"/>
                </a:solidFill>
              </a:rPr>
              <a:t>VARCHAR(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</a:t>
            </a:r>
            <a:r>
              <a:rPr lang="es-E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AS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F0"/>
                </a:solidFill>
              </a:rPr>
              <a:t>BEGIN TRY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rgbClr val="00B0F0"/>
                </a:solidFill>
              </a:rPr>
              <a:t>INSERT INTO</a:t>
            </a:r>
            <a:r>
              <a:rPr lang="es-ES" dirty="0"/>
              <a:t> Alumnos</a:t>
            </a:r>
            <a:r>
              <a:rPr lang="es-ES" dirty="0">
                <a:solidFill>
                  <a:srgbClr val="00B0F0"/>
                </a:solidFill>
              </a:rPr>
              <a:t>(</a:t>
            </a:r>
            <a:r>
              <a:rPr lang="es-ES" dirty="0"/>
              <a:t>Id, Legajo, Nombre, Apellido, Facultad</a:t>
            </a:r>
            <a:r>
              <a:rPr lang="es-E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		VALUES (</a:t>
            </a:r>
            <a:r>
              <a:rPr lang="es-ES" dirty="0"/>
              <a:t>@Id, @Legajo, @Nombre, @Apellido, @Facultad</a:t>
            </a:r>
            <a:r>
              <a:rPr lang="es-E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	END TRY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 </a:t>
            </a:r>
            <a:r>
              <a:rPr lang="es-ES" dirty="0">
                <a:solidFill>
                  <a:srgbClr val="00B0F0"/>
                </a:solidFill>
              </a:rPr>
              <a:t>	BEGIN CATCH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olidFill>
                  <a:srgbClr val="00B0F0"/>
                </a:solidFill>
              </a:rPr>
              <a:t>PRINT</a:t>
            </a:r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'No se puede ingresar mas alumnos'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	END CATCH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Para ejecutarlo: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EXEC</a:t>
            </a:r>
            <a:r>
              <a:rPr lang="es-ES" dirty="0"/>
              <a:t> </a:t>
            </a:r>
            <a:r>
              <a:rPr lang="es-ES" dirty="0" err="1"/>
              <a:t>InsertNewData</a:t>
            </a:r>
            <a:r>
              <a:rPr lang="es-ES" dirty="0"/>
              <a:t>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/>
              <a:t>,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7890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'Douglas'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Douglin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es-ES" dirty="0"/>
              <a:t>,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'Derecho'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8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6B5-DF83-40D8-AC34-08247D6B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CA37-7BA5-4049-BFB2-98A0667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Es un contenedor de información organizado y esquematizado.</a:t>
            </a:r>
          </a:p>
          <a:p>
            <a:r>
              <a:rPr lang="es-ES" dirty="0"/>
              <a:t>Esta formada por registros, los cuales están formados por diferentes campos.</a:t>
            </a:r>
          </a:p>
          <a:p>
            <a:r>
              <a:rPr lang="es-ES" dirty="0"/>
              <a:t>Son los objetos de almacenamiento de datos que podrán ser manipulados a través de distintas aplicaciones.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54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61BC-062C-40F6-8B7B-233AB09D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s-ES" dirty="0"/>
              <a:t>Anidación: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F998-DA9E-490B-A7D4-19C17A35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389687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ejecuta un Procedimiento dentro de otro, primero se crea uno, para luego llamarlo desde otro ya almacenado: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PROCEDURE</a:t>
            </a:r>
            <a:r>
              <a:rPr lang="en-US" dirty="0"/>
              <a:t> Total @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SET </a:t>
            </a:r>
            <a:r>
              <a:rPr lang="en-US" dirty="0"/>
              <a:t>@</a:t>
            </a:r>
            <a:r>
              <a:rPr lang="en-US" dirty="0" err="1"/>
              <a:t>Resultado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(SELECT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 err="1"/>
              <a:t>Nombre</a:t>
            </a:r>
            <a:r>
              <a:rPr lang="en-US" dirty="0">
                <a:solidFill>
                  <a:srgbClr val="00B0F0"/>
                </a:solidFill>
              </a:rPr>
              <a:t>) FROM </a:t>
            </a:r>
            <a:r>
              <a:rPr lang="en-US" dirty="0" err="1"/>
              <a:t>Alumnos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432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CC89-DAF1-41B2-95EF-20D19303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2013"/>
            <a:ext cx="8832426" cy="5948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900" dirty="0"/>
              <a:t>Creamos el segundo procedimiento que llama al primero: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PROCEDURE</a:t>
            </a:r>
            <a:r>
              <a:rPr lang="en-US" dirty="0"/>
              <a:t> </a:t>
            </a:r>
            <a:r>
              <a:rPr lang="en-US" dirty="0" err="1"/>
              <a:t>TotalFinal</a:t>
            </a:r>
            <a:r>
              <a:rPr lang="en-US" dirty="0"/>
              <a:t> @Total </a:t>
            </a:r>
            <a:r>
              <a:rPr lang="en-US" dirty="0">
                <a:solidFill>
                  <a:srgbClr val="00B0F0"/>
                </a:solidFill>
              </a:rPr>
              <a:t>INT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DECLARE</a:t>
            </a:r>
            <a:r>
              <a:rPr lang="en-US" dirty="0"/>
              <a:t> @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EXEC </a:t>
            </a:r>
            <a:r>
              <a:rPr lang="en-US" dirty="0"/>
              <a:t>Total @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s-ES" dirty="0">
                <a:solidFill>
                  <a:srgbClr val="00B0F0"/>
                </a:solidFill>
              </a:rPr>
              <a:t>SET</a:t>
            </a:r>
            <a:r>
              <a:rPr lang="es-ES" dirty="0"/>
              <a:t> @Total = @Numero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Para ejecutarlo: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DECLARE</a:t>
            </a:r>
            <a:r>
              <a:rPr lang="es-ES" dirty="0"/>
              <a:t> @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INT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EXEC</a:t>
            </a:r>
            <a:r>
              <a:rPr lang="es-ES" dirty="0"/>
              <a:t> </a:t>
            </a:r>
            <a:r>
              <a:rPr lang="es-ES" dirty="0" err="1"/>
              <a:t>TotalFinal</a:t>
            </a:r>
            <a:r>
              <a:rPr lang="es-ES" dirty="0"/>
              <a:t> @</a:t>
            </a:r>
            <a:r>
              <a:rPr lang="es-ES" dirty="0" err="1"/>
              <a:t>Num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OUTPUT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@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08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C49-527B-4090-8006-D11ABF25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939"/>
          </a:xfrm>
        </p:spPr>
        <p:txBody>
          <a:bodyPr/>
          <a:lstStyle/>
          <a:p>
            <a:r>
              <a:rPr lang="es-ES" dirty="0"/>
              <a:t>Eliminar Procedimientos: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A2B4-CFCA-406C-A8AD-5A27E9E2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23"/>
            <a:ext cx="9005681" cy="3880773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DROP PROCEDURE </a:t>
            </a:r>
            <a:r>
              <a:rPr lang="es-ES" dirty="0" err="1"/>
              <a:t>InsertData</a:t>
            </a: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GO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DROP PROCEDURE IF EXISTS </a:t>
            </a:r>
            <a:r>
              <a:rPr lang="en-US" dirty="0" err="1"/>
              <a:t>InsertData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GO</a:t>
            </a:r>
          </a:p>
          <a:p>
            <a:r>
              <a:rPr lang="es-ES" dirty="0"/>
              <a:t>Directamente desde la carpeta de procedimientos en la base de datos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47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F18E-9925-4BBA-9B59-149537E8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506" y="3211286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Triggers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72042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F3C8-C566-4A49-932F-74AAF3A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son?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3EA4-587F-46E4-9324-724AF43C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Tipo de Proceso Almacenado que se activa cuando se producen eventos en las TABLAS.</a:t>
            </a:r>
          </a:p>
          <a:p>
            <a:endParaRPr lang="es-ES" dirty="0"/>
          </a:p>
          <a:p>
            <a:r>
              <a:rPr lang="es-ES" dirty="0"/>
              <a:t>Siempre están asociados a una tabla.</a:t>
            </a:r>
          </a:p>
          <a:p>
            <a:r>
              <a:rPr lang="es-ES" dirty="0"/>
              <a:t>No reciben ni retornan parámetros.</a:t>
            </a:r>
          </a:p>
          <a:p>
            <a:r>
              <a:rPr lang="es-ES" dirty="0"/>
              <a:t>A diferencia de los Procesos Almacenados se ejecutan automáticamente cuando se realiza la instrucción a la que está asociado y no pueden ser llamados.</a:t>
            </a:r>
          </a:p>
          <a:p>
            <a:r>
              <a:rPr lang="es-ES" dirty="0"/>
              <a:t>Suelen ser utilizados para tareas de mantenimiento o administración de las BBDD.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992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9FA5-1AA1-4102-AD5D-599E39B3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/>
              <a:t>TRIGGERS en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07CC-1ED7-46A2-8CD3-88AB1C7A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30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Existen dos tipos de </a:t>
            </a:r>
            <a:r>
              <a:rPr lang="es-ES" dirty="0" err="1"/>
              <a:t>triggers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DML: Data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- asociados a INSERT, UPDATE O DELETE </a:t>
            </a:r>
            <a:r>
              <a:rPr lang="es-ES" dirty="0">
                <a:solidFill>
                  <a:schemeClr val="accent1"/>
                </a:solidFill>
              </a:rPr>
              <a:t>– NOSOTROS VAMOS A VER ESTOS</a:t>
            </a:r>
          </a:p>
          <a:p>
            <a:endParaRPr lang="en-US" dirty="0"/>
          </a:p>
          <a:p>
            <a:r>
              <a:rPr lang="es-ES" dirty="0"/>
              <a:t>DDL: Data </a:t>
            </a:r>
            <a:r>
              <a:rPr lang="es-ES" dirty="0" err="1"/>
              <a:t>Defenition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– asociados a CREATE, ALTER y DROP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5CF1-BD71-4FC6-8002-6EBA0B9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TRIGGERS del tipo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8F21-B1F0-4FA2-A295-1188E42A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estos TRIGGERS tenemos dos tablas temporales que se crean cuando son activados: INSERTED y DELETED, y su estructura es igual a la de la tabla a la que está asociada el TRIGGER.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INSERTED – funciona con INSERT y UPDATE, se utilizan para acceder a la información después.</a:t>
            </a:r>
          </a:p>
          <a:p>
            <a:endParaRPr lang="es-ES" dirty="0"/>
          </a:p>
          <a:p>
            <a:r>
              <a:rPr lang="es-ES" dirty="0"/>
              <a:t>DELETED – funciona con UPDATE Y DELETE, se utilizan para acceder a la información antes de ser modificada o eliminada.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370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97D6-C7A9-4E33-860F-57E57FB7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76EE-C1C8-4399-B293-DEDA4E8C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9853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triggerName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tableName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|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AFTER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|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INSTEAD OF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s-ES" dirty="0">
              <a:solidFill>
                <a:srgbClr val="FF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s-ES" dirty="0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CONDITIONS]  or [STATEMENTS]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E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[FOR|AFTER|INSTEAD]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–función del </a:t>
            </a:r>
            <a:r>
              <a:rPr lang="es-E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[INSERT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UPDATE] </a:t>
            </a:r>
            <a:r>
              <a:rPr lang="es-ES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</a:t>
            </a:r>
            <a:r>
              <a:rPr lang="es-E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evento sobre el que se ejecuta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–a partir de aquí ponemos las condiciones o acciones que realizara el </a:t>
            </a:r>
            <a:r>
              <a:rPr lang="es-E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F59E1-8199-49E4-8355-20F449CF9DE6}"/>
              </a:ext>
            </a:extLst>
          </p:cNvPr>
          <p:cNvSpPr/>
          <p:nvPr/>
        </p:nvSpPr>
        <p:spPr>
          <a:xfrm>
            <a:off x="806439" y="5242458"/>
            <a:ext cx="833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-- FOR y AFTER: pueden crearse muchos por acción y no tienen restricciones.</a:t>
            </a:r>
          </a:p>
          <a:p>
            <a:endParaRPr lang="es-ES" dirty="0"/>
          </a:p>
          <a:p>
            <a:r>
              <a:rPr lang="es-ES" dirty="0"/>
              <a:t>-- INSTEAD OF: pueden crearse uno por acción y no están permitidos en </a:t>
            </a:r>
          </a:p>
          <a:p>
            <a:r>
              <a:rPr lang="es-ES" dirty="0"/>
              <a:t>   tablas que son objetivo de FK con tipo cascada.</a:t>
            </a:r>
          </a:p>
        </p:txBody>
      </p:sp>
    </p:spTree>
    <p:extLst>
      <p:ext uri="{BB962C8B-B14F-4D97-AF65-F5344CB8AC3E}">
        <p14:creationId xmlns:p14="http://schemas.microsoft.com/office/powerpoint/2010/main" val="291984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2154-8F2A-42F4-A353-AA101B09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63" y="1300618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a typeface="Times New Roman" panose="02020603050405020304" pitchFamily="18" charset="0"/>
              </a:rPr>
              <a:t>Acciones sobre TRIGGERS:</a:t>
            </a:r>
          </a:p>
          <a:p>
            <a:pPr marL="0" indent="0">
              <a:buNone/>
            </a:pPr>
            <a:endParaRPr lang="es-ES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ea typeface="Times New Roman" panose="02020603050405020304" pitchFamily="18" charset="0"/>
              </a:rPr>
              <a:t>Habilitarlos o deshabilitarlos: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ENABLE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trAlumnosUpdate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Talumnos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DISABLE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trAlumnosUpdate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Talumnos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ea typeface="Times New Roman" panose="02020603050405020304" pitchFamily="18" charset="0"/>
              </a:rPr>
              <a:t>E</a:t>
            </a:r>
            <a:r>
              <a:rPr lang="en-US" dirty="0" err="1">
                <a:ea typeface="Times New Roman" panose="02020603050405020304" pitchFamily="18" charset="0"/>
              </a:rPr>
              <a:t>liminarlos</a:t>
            </a:r>
            <a:r>
              <a:rPr lang="en-US" dirty="0">
                <a:ea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TRIGGER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EXISTS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trAlumnosUpdate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7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433C-1F0A-4C9C-8A0E-C8AE203C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05" y="1970314"/>
            <a:ext cx="8596668" cy="1320800"/>
          </a:xfrm>
        </p:spPr>
        <p:txBody>
          <a:bodyPr>
            <a:normAutofit/>
          </a:bodyPr>
          <a:lstStyle/>
          <a:p>
            <a:r>
              <a:rPr lang="es-ES" sz="54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9160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BE21-5266-486D-B94C-0C501A76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4030-1239-4F2E-AC8F-5DD2FB65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Structured</a:t>
            </a:r>
            <a:r>
              <a:rPr lang="es-ES" b="1" dirty="0"/>
              <a:t>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endParaRPr lang="es-ES" b="1" dirty="0"/>
          </a:p>
          <a:p>
            <a:r>
              <a:rPr lang="es-ES" dirty="0"/>
              <a:t>Utilizado para definir , consultar, y actualizar bases de datos.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321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C897-8A80-44C6-883E-F92E5A6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7D8D-E90A-4E42-84E4-AE1E17B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75" y="1270000"/>
            <a:ext cx="8875895" cy="4140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21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Suponiendo</a:t>
            </a:r>
            <a:r>
              <a:rPr lang="es-E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tenemos una tabla de alumnos </a:t>
            </a:r>
            <a:r>
              <a:rPr lang="es-ES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Talumno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s-E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s-E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s-ES" sz="19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s-ES" sz="19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s-ES" sz="21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Creamos la tabla donde registraremos todo tipo de modificaciones, INSERT, UPDATE o DELETE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alumnosHistorial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registroNro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idAlumno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dni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nombre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apellido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mail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direccion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facultad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descripcion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usuario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fechaModif</a:t>
            </a:r>
            <a:r>
              <a:rPr lang="es-E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s-E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03F7-781A-4586-B425-67367ED9994B}"/>
              </a:ext>
            </a:extLst>
          </p:cNvPr>
          <p:cNvPicPr/>
          <p:nvPr/>
        </p:nvPicPr>
        <p:blipFill rotWithShape="1">
          <a:blip r:embed="rId2"/>
          <a:srcRect l="26464" t="57869" r="29907" b="31029"/>
          <a:stretch/>
        </p:blipFill>
        <p:spPr bwMode="auto">
          <a:xfrm>
            <a:off x="677333" y="2012970"/>
            <a:ext cx="8431353" cy="1206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96E2A-C53E-4C4E-A68A-FF267A705114}"/>
              </a:ext>
            </a:extLst>
          </p:cNvPr>
          <p:cNvPicPr/>
          <p:nvPr/>
        </p:nvPicPr>
        <p:blipFill rotWithShape="1">
          <a:blip r:embed="rId3"/>
          <a:srcRect l="26389" t="71935" r="22685" b="24729"/>
          <a:stretch/>
        </p:blipFill>
        <p:spPr bwMode="auto">
          <a:xfrm>
            <a:off x="594676" y="5716243"/>
            <a:ext cx="10048416" cy="370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6016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B4F7-C482-4D20-B665-E351C58E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72886"/>
            <a:ext cx="9500809" cy="587828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b="1" dirty="0" err="1">
                <a:solidFill>
                  <a:schemeClr val="tx1"/>
                </a:solidFill>
                <a:highlight>
                  <a:srgbClr val="FFFFFF"/>
                </a:highlight>
              </a:rPr>
              <a:t>Trigger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</a:rPr>
              <a:t> de actualización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</a:rPr>
              <a:t>Creamos el </a:t>
            </a:r>
            <a:r>
              <a:rPr lang="es-ES" dirty="0" err="1">
                <a:solidFill>
                  <a:schemeClr val="tx1"/>
                </a:solidFill>
                <a:highlight>
                  <a:srgbClr val="FFFFFF"/>
                </a:highlight>
              </a:rPr>
              <a:t>trigger</a:t>
            </a: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</a:p>
          <a:p>
            <a:pPr>
              <a:spcBef>
                <a:spcPts val="0"/>
              </a:spcBef>
            </a:pP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trAlumnosUpdate</a:t>
            </a:r>
            <a:endParaRPr lang="en-US" sz="16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Talumno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endParaRPr lang="en-US" sz="16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alumnosHistorial</a:t>
            </a:r>
            <a:r>
              <a:rPr lang="en-US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dni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nombre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apellido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mail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direccion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facultad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descripcion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usuario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fechaModif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SELECT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dni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nombre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apellido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mail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direccion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facultad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'Alumno 	actualizado'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E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CURRENT_USER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deleted</a:t>
            </a:r>
            <a:endParaRPr lang="en-US" dirty="0">
              <a:solidFill>
                <a:srgbClr val="00B0F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Luego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ejecutamos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la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acción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: </a:t>
            </a:r>
          </a:p>
          <a:p>
            <a:pPr>
              <a:spcBef>
                <a:spcPts val="0"/>
              </a:spcBef>
            </a:pPr>
            <a:endParaRPr lang="es-ES" sz="1600" dirty="0">
              <a:highlight>
                <a:srgbClr val="FFFFFF"/>
              </a:highlight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E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Talumno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telefono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1524500716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idAlumno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167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5095-E7C0-43FA-9329-E09CE4CB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63" y="1208314"/>
            <a:ext cx="8596668" cy="401814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Verificamos que funciona bien: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Talumno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alumnosHistorial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087A2-592E-4F8D-BF00-65CFFEFDB4DA}"/>
              </a:ext>
            </a:extLst>
          </p:cNvPr>
          <p:cNvPicPr/>
          <p:nvPr/>
        </p:nvPicPr>
        <p:blipFill rotWithShape="1">
          <a:blip r:embed="rId2"/>
          <a:srcRect l="26204" t="57613" r="30463" b="36515"/>
          <a:stretch/>
        </p:blipFill>
        <p:spPr bwMode="auto">
          <a:xfrm>
            <a:off x="949137" y="3223206"/>
            <a:ext cx="7922720" cy="530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E6CBF-BB57-4FF3-88E7-9563011A3BDB}"/>
              </a:ext>
            </a:extLst>
          </p:cNvPr>
          <p:cNvPicPr/>
          <p:nvPr/>
        </p:nvPicPr>
        <p:blipFill rotWithShape="1">
          <a:blip r:embed="rId2"/>
          <a:srcRect l="26298" t="72263" r="7838" b="22140"/>
          <a:stretch/>
        </p:blipFill>
        <p:spPr bwMode="auto">
          <a:xfrm>
            <a:off x="228026" y="4420756"/>
            <a:ext cx="10653902" cy="512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327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9DA7-152F-4127-A06B-B5BEAF766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57694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b="1" dirty="0">
                <a:highlight>
                  <a:srgbClr val="FFFFFF"/>
                </a:highlight>
              </a:rPr>
              <a:t>TRIGGER de ELIMINACION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600" b="1" dirty="0"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dirty="0">
                <a:highlight>
                  <a:srgbClr val="FFFFFF"/>
                </a:highlight>
              </a:rPr>
              <a:t>Creamos el </a:t>
            </a:r>
            <a:r>
              <a:rPr lang="es-ES" sz="1900" dirty="0" err="1">
                <a:highlight>
                  <a:srgbClr val="FFFFFF"/>
                </a:highlight>
              </a:rPr>
              <a:t>trigger</a:t>
            </a:r>
            <a:r>
              <a:rPr lang="es-ES" sz="1900" dirty="0">
                <a:highlight>
                  <a:srgbClr val="FFFFFF"/>
                </a:highlight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trAlumnosDeleteIF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Talumno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alumnosHistorial</a:t>
            </a: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dni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nombre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apellido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</a:t>
            </a:r>
            <a:r>
              <a:rPr lang="es-E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telefono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direccion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facultad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usuario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fechaModif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dni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nombre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apellido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mail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telefono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direccion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facultad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'Alumno eliminado’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CURRENT_USER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 EXISTE EL ALUMNO'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</a:rPr>
              <a:t>Luego realizamos la </a:t>
            </a:r>
            <a:r>
              <a:rPr lang="es-E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</a:rPr>
              <a:t> del </a:t>
            </a:r>
            <a:r>
              <a:rPr lang="es-E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delete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Talumno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endParaRPr lang="es-ES" b="1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517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2046-D829-4B5D-9C80-0076D498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20" y="1153886"/>
            <a:ext cx="8596668" cy="43771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Verificamos que funciona bien:</a:t>
            </a:r>
          </a:p>
          <a:p>
            <a:pPr marL="0" indent="0">
              <a:buNone/>
            </a:pPr>
            <a:endParaRPr lang="es-E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Talumno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alumnosHistorial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idAlumno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2B20F-1B0A-454D-BE86-A4FD62E77DD0}"/>
              </a:ext>
            </a:extLst>
          </p:cNvPr>
          <p:cNvPicPr/>
          <p:nvPr/>
        </p:nvPicPr>
        <p:blipFill rotWithShape="1">
          <a:blip r:embed="rId2"/>
          <a:srcRect l="23334" t="59259" r="45648" b="36461"/>
          <a:stretch/>
        </p:blipFill>
        <p:spPr bwMode="auto">
          <a:xfrm>
            <a:off x="2311558" y="3366292"/>
            <a:ext cx="5782666" cy="448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497E5-E289-452B-A2B2-98E85BEF4592}"/>
              </a:ext>
            </a:extLst>
          </p:cNvPr>
          <p:cNvPicPr/>
          <p:nvPr/>
        </p:nvPicPr>
        <p:blipFill rotWithShape="1">
          <a:blip r:embed="rId2"/>
          <a:srcRect l="23334" t="67983" r="11297" b="24115"/>
          <a:stretch/>
        </p:blipFill>
        <p:spPr bwMode="auto">
          <a:xfrm>
            <a:off x="330356" y="4273162"/>
            <a:ext cx="10446501" cy="715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27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5EAE-A3C1-456B-BBF9-4DEF11C2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20" y="1153886"/>
            <a:ext cx="8596668" cy="4377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al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https://github.com/cololasala/SqlChickenTest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1577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4ABA-6D93-4A06-BC77-1AFC2E36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64" y="2852057"/>
            <a:ext cx="8596668" cy="1320800"/>
          </a:xfrm>
        </p:spPr>
        <p:txBody>
          <a:bodyPr>
            <a:normAutofit/>
          </a:bodyPr>
          <a:lstStyle/>
          <a:p>
            <a:r>
              <a:rPr lang="es-ES" sz="54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82141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6F8C-6215-4847-804C-89D7CB9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65E5-10A0-44D2-8AA1-975A02AA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SQL es un lenguaje de definición de datos(DDL) y de manipulación de datos(DML).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4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AAD2-D6BA-442E-8FE4-2EE8FD28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0F06-3CA3-4A08-915C-41E8556E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DDL:</a:t>
            </a:r>
          </a:p>
          <a:p>
            <a:pPr marL="0" indent="0">
              <a:buNone/>
            </a:pPr>
            <a:r>
              <a:rPr lang="es-ES" dirty="0"/>
              <a:t>	Comprende los comandos necesarios para:</a:t>
            </a:r>
          </a:p>
          <a:p>
            <a:pPr lvl="1"/>
            <a:r>
              <a:rPr lang="es-ES" sz="1800" dirty="0"/>
              <a:t>Crear nuevas tablas</a:t>
            </a:r>
          </a:p>
          <a:p>
            <a:pPr lvl="1"/>
            <a:r>
              <a:rPr lang="es-ES" sz="1800" dirty="0"/>
              <a:t>Modificar tablas</a:t>
            </a:r>
          </a:p>
          <a:p>
            <a:pPr lvl="1"/>
            <a:r>
              <a:rPr lang="es-ES" sz="1800" dirty="0"/>
              <a:t>Eliminar tablas e índices</a:t>
            </a:r>
          </a:p>
          <a:p>
            <a:pPr marL="457200" lvl="1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dirty="0"/>
              <a:t>	Comandos mas utilizados:</a:t>
            </a:r>
          </a:p>
          <a:p>
            <a:pPr lvl="1"/>
            <a:r>
              <a:rPr lang="es-ES" sz="1800" dirty="0"/>
              <a:t>CREATE</a:t>
            </a:r>
          </a:p>
          <a:p>
            <a:pPr lvl="1"/>
            <a:r>
              <a:rPr lang="es-ES" sz="1800" dirty="0"/>
              <a:t>ALTER</a:t>
            </a:r>
          </a:p>
          <a:p>
            <a:pPr lvl="1"/>
            <a:r>
              <a:rPr lang="es-ES" sz="1800" dirty="0"/>
              <a:t>DROP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32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3B5B-BA53-4164-85C1-613E483A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61E0-A218-477A-A225-1E91808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218"/>
            <a:ext cx="8596668" cy="488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DML:</a:t>
            </a:r>
          </a:p>
          <a:p>
            <a:pPr marL="457200" lvl="1" indent="0">
              <a:buNone/>
            </a:pPr>
            <a:r>
              <a:rPr lang="es-ES" sz="1800" dirty="0"/>
              <a:t>Comprende los comandos necesarios para:</a:t>
            </a:r>
          </a:p>
          <a:p>
            <a:pPr lvl="1"/>
            <a:r>
              <a:rPr lang="es-ES" sz="1800" dirty="0"/>
              <a:t>Realizar consultas</a:t>
            </a:r>
          </a:p>
          <a:p>
            <a:pPr lvl="1"/>
            <a:r>
              <a:rPr lang="es-ES" sz="1800" dirty="0"/>
              <a:t>Insertar</a:t>
            </a:r>
          </a:p>
          <a:p>
            <a:pPr lvl="1"/>
            <a:r>
              <a:rPr lang="es-ES" sz="1800" dirty="0"/>
              <a:t>Modificar</a:t>
            </a:r>
          </a:p>
          <a:p>
            <a:pPr lvl="1"/>
            <a:r>
              <a:rPr lang="es-ES" sz="1800" dirty="0"/>
              <a:t>Eliminar</a:t>
            </a:r>
          </a:p>
          <a:p>
            <a:pPr marL="457200" lvl="1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dirty="0"/>
              <a:t>	Comandos más utilizados:</a:t>
            </a:r>
          </a:p>
          <a:p>
            <a:pPr lvl="1"/>
            <a:r>
              <a:rPr lang="es-ES" sz="1800" dirty="0"/>
              <a:t>SELECT</a:t>
            </a:r>
          </a:p>
          <a:p>
            <a:pPr lvl="1"/>
            <a:r>
              <a:rPr lang="es-ES" sz="1800" dirty="0"/>
              <a:t>INSERT</a:t>
            </a:r>
          </a:p>
          <a:p>
            <a:pPr lvl="1"/>
            <a:r>
              <a:rPr lang="es-ES" sz="1800" dirty="0"/>
              <a:t>UPDATE</a:t>
            </a:r>
          </a:p>
          <a:p>
            <a:pPr lvl="1"/>
            <a:r>
              <a:rPr lang="es-ES" sz="1800" dirty="0"/>
              <a:t>DELETE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29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13FD-9F7D-4133-AD01-4B7BF6ED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2DD9-1B77-4663-B74A-B5926D8B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7571"/>
            <a:ext cx="93810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Sentencia o conjunto de sentencias para realizar acciones en una Base de Datos.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dividen en:</a:t>
            </a:r>
          </a:p>
          <a:p>
            <a:pPr lvl="1"/>
            <a:r>
              <a:rPr lang="es-ES" sz="1800" b="1" dirty="0"/>
              <a:t>“</a:t>
            </a:r>
            <a:r>
              <a:rPr lang="es-ES" sz="1800" b="1" dirty="0" err="1"/>
              <a:t>SelectQuerys</a:t>
            </a:r>
            <a:r>
              <a:rPr lang="es-ES" sz="1800" b="1" dirty="0"/>
              <a:t>” </a:t>
            </a:r>
            <a:r>
              <a:rPr lang="es-ES" sz="1800" dirty="0"/>
              <a:t>o Consulta de Selección –Devuelve información que se encuentra en la Base de Datos </a:t>
            </a:r>
          </a:p>
          <a:p>
            <a:pPr marL="457200" lvl="1" indent="0">
              <a:buNone/>
            </a:pPr>
            <a:endParaRPr lang="es-ES" sz="1800" dirty="0"/>
          </a:p>
          <a:p>
            <a:pPr lvl="1"/>
            <a:r>
              <a:rPr lang="es-ES" sz="1800" b="1" dirty="0"/>
              <a:t>“</a:t>
            </a:r>
            <a:r>
              <a:rPr lang="es-ES" sz="1800" b="1" dirty="0" err="1"/>
              <a:t>ActionQuerys</a:t>
            </a:r>
            <a:r>
              <a:rPr lang="es-ES" sz="1800" b="1" dirty="0"/>
              <a:t>” </a:t>
            </a:r>
            <a:r>
              <a:rPr lang="es-ES" sz="1800" dirty="0"/>
              <a:t>o Consultas de Acción -Realiza una acción sobre la Base de Datos, EJ: Crear tablas, crear, modificar o eliminar registros de una tabla,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60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BD8-D0B0-4DE9-85D4-A2716AB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 </a:t>
            </a:r>
            <a:r>
              <a:rPr lang="es-ES" dirty="0" err="1"/>
              <a:t>querys</a:t>
            </a:r>
            <a:r>
              <a:rPr lang="es-ES" dirty="0"/>
              <a:t> </a:t>
            </a:r>
            <a:r>
              <a:rPr lang="es-ES" dirty="0" err="1"/>
              <a:t>basicas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1D8D-FC6D-42CB-BB84-09F87446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413723" cy="388077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SELECT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campo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campo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INSERT</a:t>
            </a:r>
          </a:p>
          <a:p>
            <a:pPr lvl="1"/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tabla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columna1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columna2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valor1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valor2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UPDATE</a:t>
            </a: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DELETE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3510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</TotalTime>
  <Words>2054</Words>
  <Application>Microsoft Office PowerPoint</Application>
  <PresentationFormat>Widescreen</PresentationFormat>
  <Paragraphs>554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Base de datos </vt:lpstr>
      <vt:lpstr>¿Qué es ?</vt:lpstr>
      <vt:lpstr>Tablas</vt:lpstr>
      <vt:lpstr>SQL</vt:lpstr>
      <vt:lpstr>Estructura del lenguaje</vt:lpstr>
      <vt:lpstr>Estructura del lenguaje</vt:lpstr>
      <vt:lpstr>Estructura del lenguaje</vt:lpstr>
      <vt:lpstr>Query</vt:lpstr>
      <vt:lpstr>Sintaxis querys basicas</vt:lpstr>
      <vt:lpstr>Combinación entre tablas </vt:lpstr>
      <vt:lpstr>PowerPoint Presentation</vt:lpstr>
      <vt:lpstr>Inner join</vt:lpstr>
      <vt:lpstr>PowerPoint Presentation</vt:lpstr>
      <vt:lpstr>Right join</vt:lpstr>
      <vt:lpstr>Left join</vt:lpstr>
      <vt:lpstr>Multiples inners joins </vt:lpstr>
      <vt:lpstr>PowerPoint Presentation</vt:lpstr>
      <vt:lpstr>PowerPoint Presentation</vt:lpstr>
      <vt:lpstr>Stored procedures </vt:lpstr>
      <vt:lpstr>Que son ?</vt:lpstr>
      <vt:lpstr>Proceso de Creación: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Return:</vt:lpstr>
      <vt:lpstr>PowerPoint Presentation</vt:lpstr>
      <vt:lpstr>Excepciones:</vt:lpstr>
      <vt:lpstr>Anidación:</vt:lpstr>
      <vt:lpstr>PowerPoint Presentation</vt:lpstr>
      <vt:lpstr>Eliminar Procedimientos:</vt:lpstr>
      <vt:lpstr>Triggers</vt:lpstr>
      <vt:lpstr> ¿Qué son?</vt:lpstr>
      <vt:lpstr> TRIGGERS en SQL server</vt:lpstr>
      <vt:lpstr>TRIGGERS del tipo DML</vt:lpstr>
      <vt:lpstr>Sintaxis</vt:lpstr>
      <vt:lpstr>PowerPoint Presentation</vt:lpstr>
      <vt:lpstr>Ejemplo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Lasala, Luciano</dc:creator>
  <cp:lastModifiedBy>Lasala, Luciano</cp:lastModifiedBy>
  <cp:revision>84</cp:revision>
  <dcterms:created xsi:type="dcterms:W3CDTF">2018-08-22T18:36:38Z</dcterms:created>
  <dcterms:modified xsi:type="dcterms:W3CDTF">2018-08-27T18:54:23Z</dcterms:modified>
</cp:coreProperties>
</file>