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Dosis"/>
      <p:regular r:id="rId52"/>
      <p:bold r:id="rId53"/>
    </p:embeddedFont>
    <p:embeddedFont>
      <p:font typeface="Titillium Web"/>
      <p:regular r:id="rId54"/>
      <p:bold r:id="rId55"/>
      <p:italic r:id="rId56"/>
      <p:boldItalic r:id="rId57"/>
    </p:embeddedFont>
    <p:embeddedFont>
      <p:font typeface="Dosis ExtraLight"/>
      <p:regular r:id="rId58"/>
      <p:bold r:id="rId59"/>
    </p:embeddedFont>
    <p:embeddedFont>
      <p:font typeface="Titillium Web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TitilliumWebLight-italic.fntdata"/><Relationship Id="rId61" Type="http://schemas.openxmlformats.org/officeDocument/2006/relationships/font" Target="fonts/TitilliumWebLight-bold.fntdata"/><Relationship Id="rId20" Type="http://schemas.openxmlformats.org/officeDocument/2006/relationships/slide" Target="slides/slide16.xml"/><Relationship Id="rId63" Type="http://schemas.openxmlformats.org/officeDocument/2006/relationships/font" Target="fonts/TitilliumWebLight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TitilliumWebLight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Dosis-bold.fntdata"/><Relationship Id="rId52" Type="http://schemas.openxmlformats.org/officeDocument/2006/relationships/font" Target="fonts/Dosis-regular.fntdata"/><Relationship Id="rId11" Type="http://schemas.openxmlformats.org/officeDocument/2006/relationships/slide" Target="slides/slide7.xml"/><Relationship Id="rId55" Type="http://schemas.openxmlformats.org/officeDocument/2006/relationships/font" Target="fonts/TitilliumWeb-bold.fntdata"/><Relationship Id="rId10" Type="http://schemas.openxmlformats.org/officeDocument/2006/relationships/slide" Target="slides/slide6.xml"/><Relationship Id="rId54" Type="http://schemas.openxmlformats.org/officeDocument/2006/relationships/font" Target="fonts/TitilliumWeb-regular.fntdata"/><Relationship Id="rId13" Type="http://schemas.openxmlformats.org/officeDocument/2006/relationships/slide" Target="slides/slide9.xml"/><Relationship Id="rId57" Type="http://schemas.openxmlformats.org/officeDocument/2006/relationships/font" Target="fonts/TitilliumWeb-boldItalic.fntdata"/><Relationship Id="rId12" Type="http://schemas.openxmlformats.org/officeDocument/2006/relationships/slide" Target="slides/slide8.xml"/><Relationship Id="rId56" Type="http://schemas.openxmlformats.org/officeDocument/2006/relationships/font" Target="fonts/TitilliumWeb-italic.fntdata"/><Relationship Id="rId15" Type="http://schemas.openxmlformats.org/officeDocument/2006/relationships/slide" Target="slides/slide11.xml"/><Relationship Id="rId59" Type="http://schemas.openxmlformats.org/officeDocument/2006/relationships/font" Target="fonts/DosisExtraLight-bold.fntdata"/><Relationship Id="rId14" Type="http://schemas.openxmlformats.org/officeDocument/2006/relationships/slide" Target="slides/slide10.xml"/><Relationship Id="rId58" Type="http://schemas.openxmlformats.org/officeDocument/2006/relationships/font" Target="fonts/DosisExtra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64183a90fe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64183a90f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g63d5b97027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5" name="Google Shape;3905;g63d5b970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63e5cef71d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63e5cef71d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5" name="Shape 3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6" name="Google Shape;3916;g63e5cef71d_1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7" name="Google Shape;3917;g63e5cef7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1" name="Shape 3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2" name="Google Shape;3922;g63e5cef71d_1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3" name="Google Shape;3923;g63e5cef71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7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63e5cef71d_1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63e5cef71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g63e5cef71d_1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5" name="Google Shape;3935;g63e5cef71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9" name="Shape 3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0" name="Google Shape;3940;g63e5cef71d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1" name="Google Shape;3941;g63e5cef71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5" name="Shape 3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3946;g63e5cef71d_1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7" name="Google Shape;3947;g63e5cef71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1" name="Shape 3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" name="Google Shape;3952;g5dedfd864a_1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3" name="Google Shape;3953;g5dedfd864a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Desmentir o fato de que todos os valores precisam estar entre 0 e 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8" name="Shape 3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9" name="Google Shape;3839;g63d4817144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0" name="Google Shape;3840;g63d481714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7" name="Shape 3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8" name="Google Shape;3958;g63d4817144_0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9" name="Google Shape;3959;g63d48171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3" name="Shape 3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4" name="Google Shape;3964;g6407eac455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5" name="Google Shape;3965;g6407eac45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9" name="Shape 3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0" name="Google Shape;3970;g6407eac455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1" name="Google Shape;3971;g6407eac45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5" name="Shape 3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6" name="Google Shape;3976;g64183a91f8_2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7" name="Google Shape;3977;g64183a91f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1" name="Shape 3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2" name="Google Shape;3982;g6407eac455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3" name="Google Shape;3983;g6407eac4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7" name="Shape 3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8" name="Google Shape;3988;g6407eac455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9" name="Google Shape;3989;g6407eac4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3" name="Shape 3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" name="Google Shape;3994;g6407eac455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5" name="Google Shape;3995;g6407eac4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9" name="Shape 3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0" name="Google Shape;4000;g63fc3afbf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1" name="Google Shape;4001;g63fc3afb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5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63fc3afbf2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63fc3afb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1" name="Shape 4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2" name="Google Shape;4012;g63fc3afbf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3" name="Google Shape;4013;g63fc3af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4" name="Shape 3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5" name="Google Shape;3845;g63e5cef71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6" name="Google Shape;3846;g63e5cef7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g63fc3afbf2_0_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9" name="Google Shape;4019;g63fc3afb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3" name="Shape 4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" name="Google Shape;4024;g6401e3f5e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5" name="Google Shape;4025;g6401e3f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9" name="Shape 4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0" name="Google Shape;4030;g6401e3f5e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1" name="Google Shape;4031;g6401e3f5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5" name="Shape 4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6" name="Google Shape;4036;g6407772b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7" name="Google Shape;4037;g6407772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4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g6407772bf3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6" name="Google Shape;4056;g6407772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0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g6407772e95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2" name="Google Shape;4062;g6407772e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6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g6407772e9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8" name="Google Shape;4068;g6407772e9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2" name="Shape 4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3" name="Google Shape;4073;g6407772e95_2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4" name="Google Shape;4074;g6407772e95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8" name="Shape 4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9" name="Google Shape;4079;g6407772e95_3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0" name="Google Shape;4080;g6407772e9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6" name="Shape 4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7" name="Google Shape;4087;g6407772e95_3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8" name="Google Shape;4088;g6407772e95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0" name="Shape 3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1" name="Google Shape;3851;g63d4817144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2" name="Google Shape;3852;g63d48171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2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6407772e95_3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6407772e95_3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7" name="Shape 4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4098;g6407772e95_3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9" name="Google Shape;4099;g6407772e9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6" name="Shape 4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Google Shape;4117;g6407772e95_3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8" name="Google Shape;4118;g6407772e95_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g6412b85ab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4" name="Google Shape;4124;g6412b85a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7" name="Shape 4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Google Shape;4128;g6407772e95_3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9" name="Google Shape;4129;g6407772e95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3" name="Shape 4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Google Shape;4134;g6407772e95_3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5" name="Google Shape;4135;g6407772e95_3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8" name="Shape 4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9" name="Google Shape;4139;g6407772e95_3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0" name="Google Shape;4140;g6407772e95_3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2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g6407772e95_3_1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4" name="Google Shape;4154;g6407772e95_3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6" name="Shape 3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7" name="Google Shape;3857;g7069f5a87f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8" name="Google Shape;3858;g7069f5a8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2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63d5b9702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63d5b97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g63e5cef71d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0" name="Google Shape;3870;g63e5cef7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4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63e5cef71d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63e5cef7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63e5cef71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63e5cef7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oursera.org/specializations/deep-learning" TargetMode="External"/><Relationship Id="rId10" Type="http://schemas.openxmlformats.org/officeDocument/2006/relationships/hyperlink" Target="https://www.kaggle.com/datasets" TargetMode="External"/><Relationship Id="rId13" Type="http://schemas.openxmlformats.org/officeDocument/2006/relationships/hyperlink" Target="https://towardsdatascience.com/" TargetMode="External"/><Relationship Id="rId12" Type="http://schemas.openxmlformats.org/officeDocument/2006/relationships/hyperlink" Target="https://www.coursera.org/specializations/tensorflow-in-practice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youtube.com/playlist?list=PLZHQObOWTQDNU6R1_67000Dx_ZCJB-3pi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23.jpg"/><Relationship Id="rId8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5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762000" y="303147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Uma introdução prática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22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HANDS ON!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3889" name="Google Shape;3889;p22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Entendendo TensorFlow e implementando uma rede neural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3890" name="Google Shape;3890;p22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1" name="Google Shape;3891;p22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92" name="Google Shape;3892;p22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22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4" name="Google Shape;3894;p22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95" name="Google Shape;3895;p22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22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22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22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99" name="Google Shape;3899;p22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22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22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22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6" name="Shape 3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7" name="Google Shape;3907;p23"/>
          <p:cNvSpPr txBox="1"/>
          <p:nvPr>
            <p:ph idx="4294967295" type="ctrTitle"/>
          </p:nvPr>
        </p:nvSpPr>
        <p:spPr>
          <a:xfrm>
            <a:off x="685800" y="1355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Grafo sem input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08" name="Google Shape;39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523950"/>
            <a:ext cx="560070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4"/>
          <p:cNvSpPr txBox="1"/>
          <p:nvPr>
            <p:ph idx="4294967295" type="ctrTitle"/>
          </p:nvPr>
        </p:nvSpPr>
        <p:spPr>
          <a:xfrm>
            <a:off x="685800" y="135550"/>
            <a:ext cx="4863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Grafo sem input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14" name="Google Shape;39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00" y="1517950"/>
            <a:ext cx="5443650" cy="24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8" name="Shape 3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9" name="Google Shape;3919;p25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.close() automático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20" name="Google Shape;39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25" y="1843750"/>
            <a:ext cx="5362801" cy="19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4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p26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Tensors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26" name="Google Shape;39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75" y="1423988"/>
            <a:ext cx="60864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7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Variables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32" name="Google Shape;39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750"/>
            <a:ext cx="8839198" cy="2943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6" name="Shape 3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7" name="Google Shape;3937;p28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Rodando o grafo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38" name="Google Shape;39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7750"/>
            <a:ext cx="762952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2" name="Shape 3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3" name="Google Shape;3943;p29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Placeholders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44" name="Google Shape;39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47750"/>
            <a:ext cx="6529080" cy="35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8" name="Shape 3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30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Placeholders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50" name="Google Shape;39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371550"/>
            <a:ext cx="6733969" cy="3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4" name="Shape 3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5" name="Google Shape;39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175" y="152400"/>
            <a:ext cx="6210591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3956" name="Google Shape;3956;p31"/>
          <p:cNvSpPr/>
          <p:nvPr/>
        </p:nvSpPr>
        <p:spPr>
          <a:xfrm>
            <a:off x="179725" y="3021800"/>
            <a:ext cx="775200" cy="3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1" name="Shape 3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2" name="Google Shape;3842;p1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TensorFlow</a:t>
            </a:r>
            <a:endParaRPr/>
          </a:p>
        </p:txBody>
      </p:sp>
      <p:sp>
        <p:nvSpPr>
          <p:cNvPr id="3843" name="Google Shape;3843;p1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artificiais na prática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0" name="Shape 3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1" name="Google Shape;3961;p32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PyTorch</a:t>
            </a:r>
            <a:endParaRPr/>
          </a:p>
        </p:txBody>
      </p:sp>
      <p:sp>
        <p:nvSpPr>
          <p:cNvPr id="3962" name="Google Shape;3962;p32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neurais artificiais na prática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6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33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PyTorch?</a:t>
            </a:r>
            <a:endParaRPr/>
          </a:p>
        </p:txBody>
      </p:sp>
      <p:sp>
        <p:nvSpPr>
          <p:cNvPr id="3968" name="Google Shape;3968;p33"/>
          <p:cNvSpPr txBox="1"/>
          <p:nvPr>
            <p:ph idx="1" type="body"/>
          </p:nvPr>
        </p:nvSpPr>
        <p:spPr>
          <a:xfrm>
            <a:off x="718300" y="1733550"/>
            <a:ext cx="718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Biblioteca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open source </a:t>
            </a:r>
            <a:r>
              <a:rPr lang="en"/>
              <a:t>desenvolvida pelo Facebook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Python</a:t>
            </a:r>
            <a:r>
              <a:rPr lang="en"/>
              <a:t> e C++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Também baseada em datalfow graphs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2" name="Shape 3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" name="Google Shape;3973;p3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Diferenças do TensorFlow</a:t>
            </a:r>
            <a:endParaRPr/>
          </a:p>
        </p:txBody>
      </p:sp>
      <p:sp>
        <p:nvSpPr>
          <p:cNvPr id="3974" name="Google Shape;3974;p34"/>
          <p:cNvSpPr txBox="1"/>
          <p:nvPr>
            <p:ph idx="1" type="body"/>
          </p:nvPr>
        </p:nvSpPr>
        <p:spPr>
          <a:xfrm>
            <a:off x="718300" y="1733550"/>
            <a:ext cx="718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Modelos podem ser definidos </a:t>
            </a:r>
            <a:r>
              <a:rPr lang="en"/>
              <a:t>dinamicamente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Mais indicado para fins de pesquisa em que não há intenção de desenvolver para produção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Pythonico - curva de aprendizado menor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8" name="Shape 3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9" name="Google Shape;3979;p35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Carregando dados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80" name="Google Shape;39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38475"/>
            <a:ext cx="6004494" cy="3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4" name="Shape 3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5" name="Google Shape;3985;p36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Definição da rede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86" name="Google Shape;39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49500"/>
            <a:ext cx="5664123" cy="3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0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p37"/>
          <p:cNvSpPr txBox="1"/>
          <p:nvPr>
            <p:ph idx="4294967295" type="ctrTitle"/>
          </p:nvPr>
        </p:nvSpPr>
        <p:spPr>
          <a:xfrm>
            <a:off x="685800" y="1355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Definições</a:t>
            </a:r>
            <a:endParaRPr sz="6000">
              <a:solidFill>
                <a:srgbClr val="80BFB7"/>
              </a:solidFill>
            </a:endParaRPr>
          </a:p>
        </p:txBody>
      </p:sp>
      <p:pic>
        <p:nvPicPr>
          <p:cNvPr id="3992" name="Google Shape;39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03800"/>
            <a:ext cx="66198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6" name="Shape 3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7" name="Google Shape;3997;p38"/>
          <p:cNvSpPr txBox="1"/>
          <p:nvPr>
            <p:ph idx="4294967295" type="ctrTitle"/>
          </p:nvPr>
        </p:nvSpPr>
        <p:spPr>
          <a:xfrm>
            <a:off x="685800" y="287950"/>
            <a:ext cx="6276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80BFB7"/>
                </a:solidFill>
              </a:rPr>
              <a:t>Usando o modelo e realizando o backpropagation</a:t>
            </a:r>
            <a:endParaRPr sz="4000">
              <a:solidFill>
                <a:srgbClr val="80BFB7"/>
              </a:solidFill>
            </a:endParaRPr>
          </a:p>
        </p:txBody>
      </p:sp>
      <p:pic>
        <p:nvPicPr>
          <p:cNvPr id="3998" name="Google Shape;39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447750"/>
            <a:ext cx="4006125" cy="35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2" name="Shape 4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" name="Google Shape;4003;p39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r>
              <a:rPr lang="en"/>
              <a:t>. Overfitting</a:t>
            </a:r>
            <a:endParaRPr/>
          </a:p>
        </p:txBody>
      </p:sp>
      <p:sp>
        <p:nvSpPr>
          <p:cNvPr id="4004" name="Google Shape;4004;p39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detectar e evitar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8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40"/>
          <p:cNvSpPr txBox="1"/>
          <p:nvPr>
            <p:ph type="title"/>
          </p:nvPr>
        </p:nvSpPr>
        <p:spPr>
          <a:xfrm>
            <a:off x="296700" y="233450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em problemas de regressão</a:t>
            </a:r>
            <a:endParaRPr/>
          </a:p>
        </p:txBody>
      </p:sp>
      <p:pic>
        <p:nvPicPr>
          <p:cNvPr id="4010" name="Google Shape;40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" y="1538375"/>
            <a:ext cx="8839201" cy="307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4" name="Shape 4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5" name="Google Shape;4015;p4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para evitar o overfitting</a:t>
            </a:r>
            <a:endParaRPr/>
          </a:p>
        </p:txBody>
      </p:sp>
      <p:sp>
        <p:nvSpPr>
          <p:cNvPr id="4016" name="Google Shape;4016;p4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Diminuição da complexidade do modelo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Dropout (para ANNs)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Early Stopping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Feature Selection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7" name="Shape 3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Google Shape;3848;p1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TensorFlow?</a:t>
            </a:r>
            <a:endParaRPr/>
          </a:p>
        </p:txBody>
      </p:sp>
      <p:sp>
        <p:nvSpPr>
          <p:cNvPr id="3849" name="Google Shape;3849;p15"/>
          <p:cNvSpPr txBox="1"/>
          <p:nvPr>
            <p:ph idx="1" type="body"/>
          </p:nvPr>
        </p:nvSpPr>
        <p:spPr>
          <a:xfrm>
            <a:off x="718300" y="1733550"/>
            <a:ext cx="718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Biblioteca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open source </a:t>
            </a:r>
            <a:r>
              <a:rPr lang="en"/>
              <a:t>da Google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Cálculos numéricos computacionais pesados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Back-end em C/C++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Front API para Python, JS, Julia*,  Go, Swift**,  Java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Baseado em dataflow graphs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0" name="Shape 4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1" name="Google Shape;4021;p42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Cross-Validation</a:t>
            </a:r>
            <a:endParaRPr/>
          </a:p>
        </p:txBody>
      </p:sp>
      <p:sp>
        <p:nvSpPr>
          <p:cNvPr id="4022" name="Google Shape;4022;p42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validação cruzada é principalmente utilizada para: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Estimar um bom número de epochs para o early stopping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Avaliar a efetividade de certos hiperparâmetros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Funções de ativação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Número de neurônios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Número de camadas, etc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Avaliar modelo de maneira mais confiável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6" name="Shape 4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7" name="Google Shape;4027;p43"/>
          <p:cNvSpPr txBox="1"/>
          <p:nvPr>
            <p:ph type="title"/>
          </p:nvPr>
        </p:nvSpPr>
        <p:spPr>
          <a:xfrm>
            <a:off x="271275" y="87000"/>
            <a:ext cx="8131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funciona 	(treino, validação, teste)</a:t>
            </a:r>
            <a:endParaRPr/>
          </a:p>
        </p:txBody>
      </p:sp>
      <p:pic>
        <p:nvPicPr>
          <p:cNvPr id="4028" name="Google Shape;40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325" y="1025575"/>
            <a:ext cx="4251850" cy="39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2" name="Shape 4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3" name="Google Shape;4033;p44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após os k resultados?</a:t>
            </a:r>
            <a:endParaRPr/>
          </a:p>
        </p:txBody>
      </p:sp>
      <p:sp>
        <p:nvSpPr>
          <p:cNvPr id="4034" name="Google Shape;4034;p44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Pegar o modelo com melhor score (caso o treino considerou diferentes modelos)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Analisar presença de </a:t>
            </a:r>
            <a:r>
              <a:rPr lang="en"/>
              <a:t>outliers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Analisar performance média de um mesmo </a:t>
            </a:r>
            <a:r>
              <a:rPr lang="en"/>
              <a:t>modelo sob a perturbação de dados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Juntar diferentes modelos treinados num ensemble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8" name="Shape 4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9" name="Google Shape;4039;p45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HANDS ON!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4040" name="Google Shape;4040;p45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Implementação da validação cruzada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4041" name="Google Shape;4041;p45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2" name="Google Shape;4042;p45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4043" name="Google Shape;4043;p4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5" name="Google Shape;4045;p45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4046" name="Google Shape;4046;p45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5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5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50" name="Google Shape;4050;p45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45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45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45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7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4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r>
              <a:rPr lang="en"/>
              <a:t>. Métricas de classificação</a:t>
            </a:r>
            <a:endParaRPr/>
          </a:p>
        </p:txBody>
      </p:sp>
      <p:sp>
        <p:nvSpPr>
          <p:cNvPr id="4059" name="Google Shape;4059;p4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métricas mais informativas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3" name="Shape 4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4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Imaginemos um modelo para detecção de doenças</a:t>
            </a:r>
            <a:endParaRPr/>
          </a:p>
        </p:txBody>
      </p:sp>
      <p:sp>
        <p:nvSpPr>
          <p:cNvPr id="4065" name="Google Shape;4065;p47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Label 0: paciente saudável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Label 1: paciente doente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Só accuracy é o suficiente para avaliarmos a performance do modelo?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Quais as consequências de classificar um paciente doente como saudável?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9" name="Shape 4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0" name="Google Shape;4070;p4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4071" name="Google Shape;40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438" y="1662525"/>
            <a:ext cx="5680825" cy="324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5" name="Shape 4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6" name="Google Shape;4076;p4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da confusion matrix</a:t>
            </a:r>
            <a:endParaRPr/>
          </a:p>
        </p:txBody>
      </p:sp>
      <p:sp>
        <p:nvSpPr>
          <p:cNvPr id="4077" name="Google Shape;4077;p4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Sensitivity (mesmo que Recall): fração de pessoas com a doença que tiveram o resultado positivo (segundo o modelo)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Precision: fração de pessoas com resultado positivo (segundo o modelo) que realmente têm a doença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1-Specifity: fração de pessoas sem a doença cujo resultado deu positivo (segundo o modelo)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1" name="Shape 4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2" name="Google Shape;4082;p50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Fórmulas</a:t>
            </a:r>
            <a:endParaRPr/>
          </a:p>
        </p:txBody>
      </p:sp>
      <p:pic>
        <p:nvPicPr>
          <p:cNvPr id="4083" name="Google Shape;4083;p50"/>
          <p:cNvPicPr preferRelativeResize="0"/>
          <p:nvPr/>
        </p:nvPicPr>
        <p:blipFill rotWithShape="1">
          <a:blip r:embed="rId3">
            <a:alphaModFix/>
          </a:blip>
          <a:srcRect b="73630" l="23071" r="23720" t="0"/>
          <a:stretch/>
        </p:blipFill>
        <p:spPr>
          <a:xfrm>
            <a:off x="1103975" y="4099075"/>
            <a:ext cx="2082500" cy="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4" name="Google Shape;4084;p50"/>
          <p:cNvPicPr preferRelativeResize="0"/>
          <p:nvPr/>
        </p:nvPicPr>
        <p:blipFill rotWithShape="1">
          <a:blip r:embed="rId3">
            <a:alphaModFix/>
          </a:blip>
          <a:srcRect b="0" l="19868" r="17946" t="73630"/>
          <a:stretch/>
        </p:blipFill>
        <p:spPr>
          <a:xfrm>
            <a:off x="3688275" y="4099075"/>
            <a:ext cx="2433775" cy="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5" name="Google Shape;408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600" y="1790900"/>
            <a:ext cx="50863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9" name="Shape 4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0" name="Google Shape;4090;p5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e AUC</a:t>
            </a:r>
            <a:endParaRPr/>
          </a:p>
        </p:txBody>
      </p:sp>
      <p:sp>
        <p:nvSpPr>
          <p:cNvPr id="4091" name="Google Shape;4091;p5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Curva ROC: </a:t>
            </a:r>
            <a:r>
              <a:rPr lang="en"/>
              <a:t>Um plot de sensitivity (eixo y) por 1-specificity (eixo x)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AUC: área abaixo da curva ROC (útil para comparação entre curvas ROC)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Quanto maior a AUC, melhor a performance do modelo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3" name="Shape 3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4" name="Google Shape;3854;p1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em relação ao</a:t>
            </a:r>
            <a:r>
              <a:rPr lang="en"/>
              <a:t> Keras</a:t>
            </a:r>
            <a:endParaRPr/>
          </a:p>
        </p:txBody>
      </p:sp>
      <p:sp>
        <p:nvSpPr>
          <p:cNvPr id="3855" name="Google Shape;3855;p16"/>
          <p:cNvSpPr txBox="1"/>
          <p:nvPr>
            <p:ph idx="1" type="body"/>
          </p:nvPr>
        </p:nvSpPr>
        <p:spPr>
          <a:xfrm>
            <a:off x="718300" y="1504950"/>
            <a:ext cx="718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Velocidade levemente maior (se você sabe o que está fazendo)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Mais flexibilidade/controle - experimentação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Funcionalidades - operações avançadas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Filas e threads - computação de alto desempenho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Debugger especializado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Keras: modelos de rápida implementação sem propósito científico/de pesquisa.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5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" name="Google Shape;409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925" y="651250"/>
            <a:ext cx="5819025" cy="41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p53"/>
          <p:cNvSpPr txBox="1"/>
          <p:nvPr>
            <p:ph idx="4294967295" type="ctrTitle"/>
          </p:nvPr>
        </p:nvSpPr>
        <p:spPr>
          <a:xfrm>
            <a:off x="685800" y="2650150"/>
            <a:ext cx="5495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D3EBD5"/>
                </a:solidFill>
              </a:rPr>
              <a:t>HANDS ON!</a:t>
            </a:r>
            <a:endParaRPr sz="7200">
              <a:solidFill>
                <a:srgbClr val="D3EBD5"/>
              </a:solidFill>
            </a:endParaRPr>
          </a:p>
        </p:txBody>
      </p:sp>
      <p:sp>
        <p:nvSpPr>
          <p:cNvPr id="4102" name="Google Shape;4102;p53"/>
          <p:cNvSpPr txBox="1"/>
          <p:nvPr>
            <p:ph idx="4294967295" type="subTitle"/>
          </p:nvPr>
        </p:nvSpPr>
        <p:spPr>
          <a:xfrm>
            <a:off x="685800" y="3487750"/>
            <a:ext cx="5495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BFB7"/>
                </a:solidFill>
              </a:rPr>
              <a:t>Demo de ROC/AUC em um dataset de pacientes com câncer de mama</a:t>
            </a:r>
            <a:endParaRPr>
              <a:solidFill>
                <a:srgbClr val="80BFB7"/>
              </a:solidFill>
            </a:endParaRPr>
          </a:p>
        </p:txBody>
      </p:sp>
      <p:sp>
        <p:nvSpPr>
          <p:cNvPr id="4103" name="Google Shape;4103;p53"/>
          <p:cNvSpPr/>
          <p:nvPr/>
        </p:nvSpPr>
        <p:spPr>
          <a:xfrm>
            <a:off x="2347313" y="2155769"/>
            <a:ext cx="270850" cy="25861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4" name="Google Shape;4104;p53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4105" name="Google Shape;4105;p53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53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7" name="Google Shape;4107;p53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4108" name="Google Shape;4108;p53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53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53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53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2" name="Google Shape;4112;p53"/>
          <p:cNvSpPr/>
          <p:nvPr/>
        </p:nvSpPr>
        <p:spPr>
          <a:xfrm rot="2466991">
            <a:off x="978868" y="928441"/>
            <a:ext cx="376301" cy="3593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3" name="Google Shape;4113;p53"/>
          <p:cNvSpPr/>
          <p:nvPr/>
        </p:nvSpPr>
        <p:spPr>
          <a:xfrm rot="-1609377">
            <a:off x="1529232" y="1154513"/>
            <a:ext cx="270839" cy="25860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4" name="Google Shape;4114;p53"/>
          <p:cNvSpPr/>
          <p:nvPr/>
        </p:nvSpPr>
        <p:spPr>
          <a:xfrm rot="2925705">
            <a:off x="3171263" y="1359369"/>
            <a:ext cx="202799" cy="19364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5" name="Google Shape;4115;p53"/>
          <p:cNvSpPr/>
          <p:nvPr/>
        </p:nvSpPr>
        <p:spPr>
          <a:xfrm rot="-1609197">
            <a:off x="2135091" y="394613"/>
            <a:ext cx="182676" cy="17442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p54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11. Projetos de implementação</a:t>
            </a:r>
            <a:endParaRPr/>
          </a:p>
        </p:txBody>
      </p:sp>
      <p:sp>
        <p:nvSpPr>
          <p:cNvPr id="4121" name="Google Shape;4121;p54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Dois projetos para exercitar os conceitos aprendidos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5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p55"/>
          <p:cNvSpPr txBox="1"/>
          <p:nvPr>
            <p:ph idx="4294967295" type="ctrTitle"/>
          </p:nvPr>
        </p:nvSpPr>
        <p:spPr>
          <a:xfrm>
            <a:off x="66100" y="100650"/>
            <a:ext cx="7729800" cy="4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BFB7"/>
                </a:solidFill>
              </a:rPr>
              <a:t>from </a:t>
            </a:r>
            <a:r>
              <a:rPr lang="en" sz="2400">
                <a:solidFill>
                  <a:srgbClr val="FF0000"/>
                </a:solidFill>
              </a:rPr>
              <a:t>sklearn </a:t>
            </a:r>
            <a:r>
              <a:rPr lang="en" sz="2400">
                <a:solidFill>
                  <a:srgbClr val="80BFB7"/>
                </a:solidFill>
              </a:rPr>
              <a:t>import </a:t>
            </a:r>
            <a:r>
              <a:rPr lang="en" sz="2400">
                <a:solidFill>
                  <a:srgbClr val="FF0000"/>
                </a:solidFill>
              </a:rPr>
              <a:t>datasets </a:t>
            </a:r>
            <a:r>
              <a:rPr lang="en" sz="2400">
                <a:solidFill>
                  <a:srgbClr val="80BFB7"/>
                </a:solidFill>
              </a:rPr>
              <a:t>as </a:t>
            </a:r>
            <a:r>
              <a:rPr lang="en" sz="2400">
                <a:solidFill>
                  <a:srgbClr val="FF0000"/>
                </a:solidFill>
              </a:rPr>
              <a:t>ds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PREDIÇÃO DE CÂNCER DE MAMA </a:t>
            </a:r>
            <a:endParaRPr b="1" sz="2400">
              <a:solidFill>
                <a:srgbClr val="80BFB7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x</a:t>
            </a:r>
            <a:r>
              <a:rPr lang="en" sz="2400">
                <a:solidFill>
                  <a:srgbClr val="80BFB7"/>
                </a:solidFill>
              </a:rPr>
              <a:t>, </a:t>
            </a:r>
            <a:r>
              <a:rPr lang="en" sz="2400">
                <a:solidFill>
                  <a:srgbClr val="00FFFF"/>
                </a:solidFill>
              </a:rPr>
              <a:t>y </a:t>
            </a:r>
            <a:r>
              <a:rPr lang="en" sz="2400">
                <a:solidFill>
                  <a:srgbClr val="80BFB7"/>
                </a:solidFill>
              </a:rPr>
              <a:t>= </a:t>
            </a:r>
            <a:r>
              <a:rPr lang="en" sz="2400">
                <a:solidFill>
                  <a:srgbClr val="FF0000"/>
                </a:solidFill>
              </a:rPr>
              <a:t>ds</a:t>
            </a:r>
            <a:r>
              <a:rPr lang="en" sz="2400">
                <a:solidFill>
                  <a:srgbClr val="80BFB7"/>
                </a:solidFill>
              </a:rPr>
              <a:t>.</a:t>
            </a:r>
            <a:r>
              <a:rPr lang="en" sz="2400">
                <a:solidFill>
                  <a:srgbClr val="00FF00"/>
                </a:solidFill>
              </a:rPr>
              <a:t>load_breast_cancer</a:t>
            </a:r>
            <a:r>
              <a:rPr lang="en" sz="2400">
                <a:solidFill>
                  <a:srgbClr val="80BFB7"/>
                </a:solidFill>
              </a:rPr>
              <a:t>(return_X_y=</a:t>
            </a:r>
            <a:r>
              <a:rPr lang="en" sz="2400">
                <a:solidFill>
                  <a:srgbClr val="FF0000"/>
                </a:solidFill>
              </a:rPr>
              <a:t>True</a:t>
            </a:r>
            <a:r>
              <a:rPr lang="en" sz="2400">
                <a:solidFill>
                  <a:srgbClr val="80BFB7"/>
                </a:solidFill>
              </a:rPr>
              <a:t>)</a:t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BFB7"/>
                </a:solidFill>
              </a:rPr>
              <a:t># informações sobre o dataset:</a:t>
            </a:r>
            <a:endParaRPr sz="1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BFB7"/>
                </a:solidFill>
              </a:rPr>
              <a:t>https://scikit-learn.org/stable/datasets/index.html#breast-cancer-dataset </a:t>
            </a:r>
            <a:endParaRPr sz="1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80BFB7"/>
                </a:solidFill>
                <a:latin typeface="Dosis"/>
                <a:ea typeface="Dosis"/>
                <a:cs typeface="Dosis"/>
                <a:sym typeface="Dosis"/>
              </a:rPr>
              <a:t>PREDIÇÃO DE PREÇOS DE IMÓVEIS EM BOSTON</a:t>
            </a:r>
            <a:endParaRPr b="1" sz="2400">
              <a:solidFill>
                <a:srgbClr val="80BFB7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FFFF"/>
                </a:solidFill>
              </a:rPr>
              <a:t>x2</a:t>
            </a:r>
            <a:r>
              <a:rPr lang="en" sz="2400">
                <a:solidFill>
                  <a:srgbClr val="80BFB7"/>
                </a:solidFill>
              </a:rPr>
              <a:t>, </a:t>
            </a:r>
            <a:r>
              <a:rPr lang="en" sz="2400">
                <a:solidFill>
                  <a:srgbClr val="00FFFF"/>
                </a:solidFill>
              </a:rPr>
              <a:t>y2 </a:t>
            </a:r>
            <a:r>
              <a:rPr lang="en" sz="2400">
                <a:solidFill>
                  <a:srgbClr val="80BFB7"/>
                </a:solidFill>
              </a:rPr>
              <a:t>= </a:t>
            </a:r>
            <a:r>
              <a:rPr lang="en" sz="2400">
                <a:solidFill>
                  <a:srgbClr val="FF0000"/>
                </a:solidFill>
              </a:rPr>
              <a:t>ds</a:t>
            </a:r>
            <a:r>
              <a:rPr lang="en" sz="2400">
                <a:solidFill>
                  <a:srgbClr val="80BFB7"/>
                </a:solidFill>
              </a:rPr>
              <a:t>.</a:t>
            </a:r>
            <a:r>
              <a:rPr lang="en" sz="2400">
                <a:solidFill>
                  <a:srgbClr val="00FF00"/>
                </a:solidFill>
              </a:rPr>
              <a:t>load_boston</a:t>
            </a:r>
            <a:r>
              <a:rPr lang="en" sz="2400">
                <a:solidFill>
                  <a:srgbClr val="80BFB7"/>
                </a:solidFill>
              </a:rPr>
              <a:t>(return_X_y=</a:t>
            </a:r>
            <a:r>
              <a:rPr lang="en" sz="2400">
                <a:solidFill>
                  <a:srgbClr val="FF0000"/>
                </a:solidFill>
              </a:rPr>
              <a:t>True</a:t>
            </a:r>
            <a:r>
              <a:rPr lang="en" sz="2400">
                <a:solidFill>
                  <a:srgbClr val="80BFB7"/>
                </a:solidFill>
              </a:rPr>
              <a:t>)</a:t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0BFB7"/>
                </a:solidFill>
              </a:rPr>
              <a:t># informações sobre o dataset:</a:t>
            </a:r>
            <a:endParaRPr sz="2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0BFB7"/>
                </a:solidFill>
              </a:rPr>
              <a:t>https://scikit-learn.org/stable/datasets/index.html#boston-dataset</a:t>
            </a:r>
            <a:endParaRPr sz="1400">
              <a:solidFill>
                <a:srgbClr val="80BF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0BFB7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0" name="Shape 4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1" name="Google Shape;4131;p56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12. What’s next?</a:t>
            </a:r>
            <a:endParaRPr/>
          </a:p>
        </p:txBody>
      </p:sp>
      <p:sp>
        <p:nvSpPr>
          <p:cNvPr id="4132" name="Google Shape;4132;p56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estudar daqui pra frente?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6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57"/>
          <p:cNvSpPr txBox="1"/>
          <p:nvPr>
            <p:ph idx="1" type="body"/>
          </p:nvPr>
        </p:nvSpPr>
        <p:spPr>
          <a:xfrm>
            <a:off x="326175" y="238350"/>
            <a:ext cx="7153200" cy="44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Aprofundamento teórico em MLPs (como o gradiente é calculado?)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Convolution neural networks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Outros algoritmos de machine learning, como SVM, Decision Trees/Random Forests, Naive Bayes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Regressão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Métodos para evitar overfitting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Aprendizado não-supervisionado: k-means, k-neararest neighbors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Seleção de atributos (feature selection)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Ensemble Classifiers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Reinforcement learning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1" name="Shape 4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2" name="Google Shape;4142;p58"/>
          <p:cNvSpPr txBox="1"/>
          <p:nvPr>
            <p:ph idx="1" type="body"/>
          </p:nvPr>
        </p:nvSpPr>
        <p:spPr>
          <a:xfrm>
            <a:off x="351275" y="301075"/>
            <a:ext cx="36228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3blue1brown </a:t>
            </a:r>
            <a:endParaRPr/>
          </a:p>
        </p:txBody>
      </p:sp>
      <p:pic>
        <p:nvPicPr>
          <p:cNvPr id="4143" name="Google Shape;414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25" y="175600"/>
            <a:ext cx="939450" cy="9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4" name="Google Shape;414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6350" y="630054"/>
            <a:ext cx="2021199" cy="780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5" name="Google Shape;414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124975"/>
            <a:ext cx="1179250" cy="11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6" name="Google Shape;4146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78863" y="3205775"/>
            <a:ext cx="1017648" cy="101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7" name="Google Shape;4147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56425" y="3170156"/>
            <a:ext cx="1017650" cy="1088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8" name="Google Shape;4148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17725" y="3170150"/>
            <a:ext cx="1088900" cy="10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9" name="Google Shape;4149;p58"/>
          <p:cNvSpPr txBox="1"/>
          <p:nvPr/>
        </p:nvSpPr>
        <p:spPr>
          <a:xfrm>
            <a:off x="5256400" y="175600"/>
            <a:ext cx="20211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</a:pPr>
            <a:r>
              <a:rPr lang="en" sz="24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10"/>
              </a:rPr>
              <a:t>Kaggle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50" name="Google Shape;4150;p58"/>
          <p:cNvSpPr txBox="1"/>
          <p:nvPr/>
        </p:nvSpPr>
        <p:spPr>
          <a:xfrm>
            <a:off x="351275" y="2221763"/>
            <a:ext cx="36228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</a:pPr>
            <a:r>
              <a:rPr lang="en" sz="24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11"/>
              </a:rPr>
              <a:t>DeepLearning.ai</a:t>
            </a:r>
            <a:endParaRPr sz="240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</a:pPr>
            <a:r>
              <a:rPr lang="en" sz="24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12"/>
              </a:rPr>
              <a:t>TensorFlow in practice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4151" name="Google Shape;4151;p58"/>
          <p:cNvSpPr txBox="1"/>
          <p:nvPr/>
        </p:nvSpPr>
        <p:spPr>
          <a:xfrm>
            <a:off x="4473775" y="2422375"/>
            <a:ext cx="3976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</a:pPr>
            <a:r>
              <a:rPr lang="en" sz="2400" u="sng">
                <a:solidFill>
                  <a:schemeClr val="hlink"/>
                </a:solidFill>
                <a:latin typeface="Titillium Web Light"/>
                <a:ea typeface="Titillium Web Light"/>
                <a:cs typeface="Titillium Web Light"/>
                <a:sym typeface="Titillium Web Light"/>
                <a:hlinkClick r:id="rId13"/>
              </a:rPr>
              <a:t>Towards Data Science</a:t>
            </a:r>
            <a:endParaRPr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5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Google Shape;4156;p59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Agradecimentos</a:t>
            </a:r>
            <a:endParaRPr/>
          </a:p>
        </p:txBody>
      </p:sp>
      <p:sp>
        <p:nvSpPr>
          <p:cNvPr id="4157" name="Google Shape;4157;p59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Especialmente à nossa mentora, Rosália Schneider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Às professoras Érika</a:t>
            </a:r>
            <a:r>
              <a:rPr lang="en"/>
              <a:t> Cota</a:t>
            </a:r>
            <a:r>
              <a:rPr lang="en"/>
              <a:t>, </a:t>
            </a:r>
            <a:r>
              <a:rPr lang="en"/>
              <a:t>Mariana Recamonde Mendoza e </a:t>
            </a:r>
            <a:r>
              <a:rPr lang="en"/>
              <a:t>Renata Galante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Grant Sanderson do canal 3blue1brown, pelas maravilhosas animações open source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Ao Clebinho, pelas discussões e opiniões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9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1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 em relação ao PyTorch</a:t>
            </a:r>
            <a:endParaRPr/>
          </a:p>
        </p:txBody>
      </p:sp>
      <p:sp>
        <p:nvSpPr>
          <p:cNvPr id="3861" name="Google Shape;3861;p17"/>
          <p:cNvSpPr txBox="1"/>
          <p:nvPr>
            <p:ph idx="1" type="body"/>
          </p:nvPr>
        </p:nvSpPr>
        <p:spPr>
          <a:xfrm>
            <a:off x="718300" y="1504950"/>
            <a:ext cx="7187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Comunidade maior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TensorBoard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p1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Estruturas de dados</a:t>
            </a:r>
            <a:endParaRPr/>
          </a:p>
        </p:txBody>
      </p:sp>
      <p:sp>
        <p:nvSpPr>
          <p:cNvPr id="3867" name="Google Shape;3867;p18"/>
          <p:cNvSpPr txBox="1"/>
          <p:nvPr>
            <p:ph idx="1" type="body"/>
          </p:nvPr>
        </p:nvSpPr>
        <p:spPr>
          <a:xfrm>
            <a:off x="718300" y="1352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Grafo</a:t>
            </a:r>
            <a:r>
              <a:rPr lang="en"/>
              <a:t> </a:t>
            </a:r>
            <a:r>
              <a:rPr lang="en"/>
              <a:t>- onde nó representa uma operação computacional a ser feita e os arcos, o fluxo de inputs e outputs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Tensor</a:t>
            </a:r>
            <a:r>
              <a:rPr lang="en"/>
              <a:t> </a:t>
            </a:r>
            <a:r>
              <a:rPr lang="en"/>
              <a:t>- estrutura de dados que contém valores primitivos e estão em um array n-dimensional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Session</a:t>
            </a:r>
            <a:r>
              <a:rPr lang="en"/>
              <a:t> - conexão entre o cliente (Python, aqui) e o runtime (C++). Permite a execução de grafos alocando recursos e mantendo valores de resultados intermediários e variáveis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19"/>
          <p:cNvSpPr txBox="1"/>
          <p:nvPr>
            <p:ph idx="1" type="body"/>
          </p:nvPr>
        </p:nvSpPr>
        <p:spPr>
          <a:xfrm>
            <a:off x="352900" y="356325"/>
            <a:ext cx="4172100" cy="46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Uso comum: primeiro se constrói o grafo, depois o executa através de uma session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nosso caso: interactive sessions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Depois de construir o grafo: loop interno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Inputs são alimentados através de nodos do tipo “Placeholder”</a:t>
            </a:r>
            <a:endParaRPr/>
          </a:p>
        </p:txBody>
      </p:sp>
      <p:pic>
        <p:nvPicPr>
          <p:cNvPr id="3873" name="Google Shape;38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475" y="438150"/>
            <a:ext cx="24003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7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8" name="Google Shape;38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99" y="491875"/>
            <a:ext cx="7234351" cy="41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3" name="Google Shape;3883;p21"/>
          <p:cNvPicPr preferRelativeResize="0"/>
          <p:nvPr/>
        </p:nvPicPr>
        <p:blipFill rotWithShape="1">
          <a:blip r:embed="rId3">
            <a:alphaModFix/>
          </a:blip>
          <a:srcRect b="19276" l="0" r="38567" t="0"/>
          <a:stretch/>
        </p:blipFill>
        <p:spPr>
          <a:xfrm>
            <a:off x="-49882" y="0"/>
            <a:ext cx="924376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