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5"/>
    <p:restoredTop sz="94689"/>
  </p:normalViewPr>
  <p:slideViewPr>
    <p:cSldViewPr snapToGrid="0" snapToObjects="1">
      <p:cViewPr varScale="1">
        <p:scale>
          <a:sx n="68" d="100"/>
          <a:sy n="68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1D321-64BB-CA45-9FA1-1603F9A004E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2AB05-26E0-A147-8A8F-DBD3F587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2 members of the group were no where to be found after the first class when we were split into the groups.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AB05-26E0-A147-8A8F-DBD3F5878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1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AB05-26E0-A147-8A8F-DBD3F5878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7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AB05-26E0-A147-8A8F-DBD3F5878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AB05-26E0-A147-8A8F-DBD3F5878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AB05-26E0-A147-8A8F-DBD3F5878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AB05-26E0-A147-8A8F-DBD3F5878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3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6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21FCD3-FB12-6A46-B81F-3DFC413D0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ABAF-BAAF-CC4C-B26B-C0790F28F5D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8911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CFDF-F367-FB46-B839-C6095B20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829" y="2294720"/>
            <a:ext cx="6018045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Investment Strategy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7972A-5D84-F74D-9B5C-3EC34A21F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962500"/>
            <a:ext cx="5357600" cy="1160213"/>
          </a:xfrm>
        </p:spPr>
        <p:txBody>
          <a:bodyPr/>
          <a:lstStyle/>
          <a:p>
            <a:r>
              <a:rPr lang="en-US" dirty="0"/>
              <a:t>Financial Bootcamp – Project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1F1E7-D0A8-0743-AED9-211311F27046}"/>
              </a:ext>
            </a:extLst>
          </p:cNvPr>
          <p:cNvSpPr txBox="1"/>
          <p:nvPr/>
        </p:nvSpPr>
        <p:spPr>
          <a:xfrm>
            <a:off x="4444121" y="4563279"/>
            <a:ext cx="4339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Andrew Unruh, Ahudiya Osiri, Diego </a:t>
            </a:r>
          </a:p>
          <a:p>
            <a:r>
              <a:rPr lang="en-US" dirty="0"/>
              <a:t>				 &amp; Andrew Lim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	     July 8, 2021</a:t>
            </a:r>
          </a:p>
        </p:txBody>
      </p:sp>
    </p:spTree>
    <p:extLst>
      <p:ext uri="{BB962C8B-B14F-4D97-AF65-F5344CB8AC3E}">
        <p14:creationId xmlns:p14="http://schemas.microsoft.com/office/powerpoint/2010/main" val="315229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51830-6728-4937-8E90-84B31453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386" y="1298925"/>
            <a:ext cx="9124007" cy="1661048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375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6798-26CC-7A48-9C58-FD0E10F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2690-2328-C444-BE79-40984B36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wanted to look at how different investment strategies have performed over time, relative to each other</a:t>
            </a:r>
          </a:p>
          <a:p>
            <a:r>
              <a:rPr lang="en-US" dirty="0"/>
              <a:t>We decided the best way to look at that was by using an ETF that was designed to track these strategies </a:t>
            </a:r>
          </a:p>
          <a:p>
            <a:r>
              <a:rPr lang="en-US" dirty="0"/>
              <a:t>In order to get a better picture of the overall strategy we decided to look at the historical data from 4 different ETF providers for each strategy, giving each member of the group 12 to analyze.  The analysis included:</a:t>
            </a:r>
          </a:p>
          <a:p>
            <a:pPr lvl="1"/>
            <a:r>
              <a:rPr lang="en-US" dirty="0"/>
              <a:t>Look at the correlation of the returns for each strategy </a:t>
            </a:r>
          </a:p>
          <a:p>
            <a:pPr lvl="1"/>
            <a:r>
              <a:rPr lang="en-US" dirty="0"/>
              <a:t>Calculate and compare the historical returns, the daily returns, the standard deviation, the </a:t>
            </a:r>
            <a:r>
              <a:rPr lang="en-US" dirty="0" err="1"/>
              <a:t>sharpe</a:t>
            </a:r>
            <a:r>
              <a:rPr lang="en-US" dirty="0"/>
              <a:t> ratios &amp; the volume traded </a:t>
            </a:r>
          </a:p>
        </p:txBody>
      </p:sp>
    </p:spTree>
    <p:extLst>
      <p:ext uri="{BB962C8B-B14F-4D97-AF65-F5344CB8AC3E}">
        <p14:creationId xmlns:p14="http://schemas.microsoft.com/office/powerpoint/2010/main" val="89265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6EE5-341C-FC48-B1A9-6383783E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703" y="808056"/>
            <a:ext cx="7958331" cy="1077229"/>
          </a:xfrm>
        </p:spPr>
        <p:txBody>
          <a:bodyPr/>
          <a:lstStyle/>
          <a:p>
            <a:r>
              <a:rPr lang="en-US" dirty="0"/>
              <a:t>Questions Asked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7282-D9E3-D341-8995-DE164BB2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66" y="808056"/>
            <a:ext cx="7796540" cy="3997828"/>
          </a:xfrm>
        </p:spPr>
        <p:txBody>
          <a:bodyPr>
            <a:normAutofit/>
          </a:bodyPr>
          <a:lstStyle/>
          <a:p>
            <a:r>
              <a:rPr lang="en-US" dirty="0"/>
              <a:t>How have the returns for each of the ETFs compared to each other?  </a:t>
            </a:r>
          </a:p>
          <a:p>
            <a:r>
              <a:rPr lang="en-US" dirty="0"/>
              <a:t>Which has the best return over the past 5 years? And the worst?</a:t>
            </a:r>
          </a:p>
          <a:p>
            <a:r>
              <a:rPr lang="en-US" dirty="0"/>
              <a:t>How risky is each strategy?</a:t>
            </a:r>
          </a:p>
          <a:p>
            <a:r>
              <a:rPr lang="en-US" dirty="0"/>
              <a:t>How does the risk compare to the returns?</a:t>
            </a:r>
          </a:p>
          <a:p>
            <a:r>
              <a:rPr lang="en-US" dirty="0"/>
              <a:t>What portfolios are outperforming the index?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F6540-BA0D-49FF-805F-5175CA76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94" y="4476896"/>
            <a:ext cx="629690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99B6-4914-1D44-8643-3B1D9051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9F2A-563B-A845-B925-AB8BF49A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784128"/>
            <a:ext cx="7796540" cy="2887540"/>
          </a:xfrm>
        </p:spPr>
        <p:txBody>
          <a:bodyPr>
            <a:normAutofit/>
          </a:bodyPr>
          <a:lstStyle/>
          <a:p>
            <a:r>
              <a:rPr lang="en-US" sz="1600" dirty="0"/>
              <a:t>For the analysis, we downloaded the 5-year historical data for each of our ETFs from the NASDAQ site as .csv files and imported them.</a:t>
            </a:r>
          </a:p>
          <a:p>
            <a:r>
              <a:rPr lang="en-US" sz="1600" dirty="0"/>
              <a:t>After importing data frames were created for each ETF </a:t>
            </a:r>
          </a:p>
          <a:p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2016B8-5769-C94B-9B28-41782406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2477"/>
              </p:ext>
            </p:extLst>
          </p:nvPr>
        </p:nvGraphicFramePr>
        <p:xfrm>
          <a:off x="3539416" y="3105443"/>
          <a:ext cx="6264906" cy="3287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7626">
                  <a:extLst>
                    <a:ext uri="{9D8B030D-6E8A-4147-A177-3AD203B41FA5}">
                      <a16:colId xmlns:a16="http://schemas.microsoft.com/office/drawing/2014/main" val="309980199"/>
                    </a:ext>
                  </a:extLst>
                </a:gridCol>
                <a:gridCol w="1262514">
                  <a:extLst>
                    <a:ext uri="{9D8B030D-6E8A-4147-A177-3AD203B41FA5}">
                      <a16:colId xmlns:a16="http://schemas.microsoft.com/office/drawing/2014/main" val="68707654"/>
                    </a:ext>
                  </a:extLst>
                </a:gridCol>
                <a:gridCol w="1090911">
                  <a:extLst>
                    <a:ext uri="{9D8B030D-6E8A-4147-A177-3AD203B41FA5}">
                      <a16:colId xmlns:a16="http://schemas.microsoft.com/office/drawing/2014/main" val="3441756562"/>
                    </a:ext>
                  </a:extLst>
                </a:gridCol>
                <a:gridCol w="1360574">
                  <a:extLst>
                    <a:ext uri="{9D8B030D-6E8A-4147-A177-3AD203B41FA5}">
                      <a16:colId xmlns:a16="http://schemas.microsoft.com/office/drawing/2014/main" val="1578378151"/>
                    </a:ext>
                  </a:extLst>
                </a:gridCol>
                <a:gridCol w="1013281">
                  <a:extLst>
                    <a:ext uri="{9D8B030D-6E8A-4147-A177-3AD203B41FA5}">
                      <a16:colId xmlns:a16="http://schemas.microsoft.com/office/drawing/2014/main" val="201559166"/>
                    </a:ext>
                  </a:extLst>
                </a:gridCol>
              </a:tblGrid>
              <a:tr h="321639">
                <a:tc>
                  <a:txBody>
                    <a:bodyPr/>
                    <a:lstStyle/>
                    <a:p>
                      <a:r>
                        <a:rPr lang="en-US" sz="1400"/>
                        <a:t>Growth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IUSG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65658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r>
                        <a:rPr lang="en-US" sz="1400" dirty="0"/>
                        <a:t>Emerging Markets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40438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r>
                        <a:rPr lang="en-US" sz="1400" dirty="0"/>
                        <a:t>20 Year Treasury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TBF -</a:t>
                      </a:r>
                    </a:p>
                    <a:p>
                      <a:r>
                        <a:rPr lang="en-US" sz="1400" dirty="0"/>
                        <a:t>(Inverse)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72582"/>
                  </a:ext>
                </a:extLst>
              </a:tr>
              <a:tr h="321639"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SPYV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91790"/>
                  </a:ext>
                </a:extLst>
              </a:tr>
              <a:tr h="321639">
                <a:tc>
                  <a:txBody>
                    <a:bodyPr/>
                    <a:lstStyle/>
                    <a:p>
                      <a:r>
                        <a:rPr lang="en-US" sz="1400" dirty="0"/>
                        <a:t>Alts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QVOPX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VASFX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11484"/>
                  </a:ext>
                </a:extLst>
              </a:tr>
              <a:tr h="321639">
                <a:tc>
                  <a:txBody>
                    <a:bodyPr/>
                    <a:lstStyle/>
                    <a:p>
                      <a:r>
                        <a:rPr lang="en-US" sz="1400" dirty="0"/>
                        <a:t>Municipal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VTEB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22842"/>
                  </a:ext>
                </a:extLst>
              </a:tr>
              <a:tr h="321639">
                <a:tc>
                  <a:txBody>
                    <a:bodyPr/>
                    <a:lstStyle/>
                    <a:p>
                      <a:r>
                        <a:rPr lang="en-US" sz="1400" dirty="0"/>
                        <a:t>Small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74315"/>
                  </a:ext>
                </a:extLst>
              </a:tr>
              <a:tr h="321639">
                <a:tc>
                  <a:txBody>
                    <a:bodyPr/>
                    <a:lstStyle/>
                    <a:p>
                      <a:r>
                        <a:rPr lang="en-US" sz="1400" dirty="0"/>
                        <a:t>Low Volatility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0591"/>
                  </a:ext>
                </a:extLst>
              </a:tr>
              <a:tr h="321639">
                <a:tc>
                  <a:txBody>
                    <a:bodyPr/>
                    <a:lstStyle/>
                    <a:p>
                      <a:r>
                        <a:rPr lang="en-US" sz="1400" dirty="0"/>
                        <a:t>Treasury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FBND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VGLT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0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DFBB-FAE4-6E4A-A252-1D2BDB73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73DF-877D-8247-A03F-2A032059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974888"/>
            <a:ext cx="7796540" cy="3997828"/>
          </a:xfrm>
        </p:spPr>
        <p:txBody>
          <a:bodyPr/>
          <a:lstStyle/>
          <a:p>
            <a:r>
              <a:rPr lang="en-US" dirty="0"/>
              <a:t>Show &amp; explain </a:t>
            </a:r>
            <a:r>
              <a:rPr lang="en-US" dirty="0" err="1"/>
              <a:t>Jupyter</a:t>
            </a:r>
            <a:r>
              <a:rPr lang="en-US" dirty="0"/>
              <a:t> Notebook for one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257582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2924-7A68-9C43-A94F-BC97FDE7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76AF-340A-474A-B383-17478829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60" y="1189093"/>
            <a:ext cx="6338755" cy="3783623"/>
          </a:xfrm>
        </p:spPr>
        <p:txBody>
          <a:bodyPr/>
          <a:lstStyle/>
          <a:p>
            <a:r>
              <a:rPr lang="en-US" dirty="0"/>
              <a:t>each strategy reflected the age old saying "the higher the risk, the higher the return“</a:t>
            </a:r>
          </a:p>
          <a:p>
            <a:r>
              <a:rPr lang="en-US" dirty="0"/>
              <a:t>Best return cumulatively can be seen from the small cap, and high volatility and high growth. Lowest return was seen in treasury ETFs</a:t>
            </a:r>
          </a:p>
          <a:p>
            <a:r>
              <a:rPr lang="en-US" dirty="0"/>
              <a:t>How risky? ---standard deviation numbers</a:t>
            </a:r>
          </a:p>
          <a:p>
            <a:r>
              <a:rPr lang="en-US" dirty="0"/>
              <a:t>Risk vs return – Sharpe ratio numbers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DBC57-7D51-4612-BD1F-AC6B9F92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847" y="1346670"/>
            <a:ext cx="332468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1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2AE98D-412C-415D-9B58-A211DB87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82" y="595405"/>
            <a:ext cx="5110595" cy="2190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5E7529-A66D-44C5-BBF2-A8315A3D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95405"/>
            <a:ext cx="4945061" cy="2253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21B6B-B0FB-4BED-B743-B9ECBD301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479" y="3333989"/>
            <a:ext cx="5110596" cy="22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6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51830-6728-4937-8E90-84B31453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626" y="75036"/>
            <a:ext cx="9124007" cy="1661048"/>
          </a:xfrm>
        </p:spPr>
        <p:txBody>
          <a:bodyPr/>
          <a:lstStyle/>
          <a:p>
            <a:r>
              <a:rPr lang="en-US" dirty="0"/>
              <a:t>How have the returns for each of the ETFs compared to each other?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22D08-1A4A-4AE8-9FA7-18BFBF3C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77" y="1714821"/>
            <a:ext cx="3512937" cy="258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04E18-559B-47F9-91A0-FEA26F101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436" y="1714821"/>
            <a:ext cx="3512937" cy="2496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169BEF-E9E6-4A82-BFE2-00B9A706F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943" y="4210855"/>
            <a:ext cx="357237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9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51830-6728-4937-8E90-84B31453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386" y="1298925"/>
            <a:ext cx="9124007" cy="1661048"/>
          </a:xfrm>
        </p:spPr>
        <p:txBody>
          <a:bodyPr>
            <a:normAutofit/>
          </a:bodyPr>
          <a:lstStyle/>
          <a:p>
            <a:r>
              <a:rPr lang="en-US" dirty="0"/>
              <a:t>How have the returns for each of the ETFs compared to benchmarks?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{38B57805-0BCF-6649-9BC6-7FF64022B7E5}tf16401378</Template>
  <TotalTime>1304</TotalTime>
  <Words>426</Words>
  <Application>Microsoft Office PowerPoint</Application>
  <PresentationFormat>Widescreen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Investment Strategy Analysis</vt:lpstr>
      <vt:lpstr>Summary</vt:lpstr>
      <vt:lpstr>Questions Asked </vt:lpstr>
      <vt:lpstr>The Data</vt:lpstr>
      <vt:lpstr>The Analysis</vt:lpstr>
      <vt:lpstr>Our Conclusions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Strategy Analysis</dc:title>
  <dc:creator>Andrew Unruh</dc:creator>
  <cp:lastModifiedBy>Ahudiya Osiri</cp:lastModifiedBy>
  <cp:revision>20</cp:revision>
  <dcterms:created xsi:type="dcterms:W3CDTF">2021-07-06T17:38:27Z</dcterms:created>
  <dcterms:modified xsi:type="dcterms:W3CDTF">2021-07-08T23:41:46Z</dcterms:modified>
</cp:coreProperties>
</file>