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smtClean="0"/>
              <a:t>MỤC LỤC</a:t>
            </a:r>
            <a:endParaRPr lang="en-US"/>
          </a:p>
        </p:txBody>
      </p:sp>
      <p:sp>
        <p:nvSpPr>
          <p:cNvPr id="3" name="Subtitle 2"/>
          <p:cNvSpPr>
            <a:spLocks noGrp="1"/>
          </p:cNvSpPr>
          <p:nvPr>
            <p:ph type="subTitle" idx="1"/>
          </p:nvPr>
        </p:nvSpPr>
        <p:spPr>
          <a:xfrm>
            <a:off x="609600" y="2133600"/>
            <a:ext cx="8077200" cy="3962400"/>
          </a:xfrm>
        </p:spPr>
        <p:txBody>
          <a:bodyPr>
            <a:normAutofit/>
          </a:bodyPr>
          <a:lstStyle/>
          <a:p>
            <a:pPr algn="l"/>
            <a:r>
              <a:rPr lang="en-US" smtClean="0">
                <a:solidFill>
                  <a:schemeClr val="tx1"/>
                </a:solidFill>
                <a:latin typeface="Times New Roman" pitchFamily="18" charset="0"/>
                <a:ea typeface="Roboto" pitchFamily="2" charset="0"/>
                <a:cs typeface="Times New Roman" pitchFamily="18" charset="0"/>
              </a:rPr>
              <a:t>1.Sơ lược về UI – UX </a:t>
            </a:r>
          </a:p>
          <a:p>
            <a:pPr algn="l"/>
            <a:r>
              <a:rPr lang="en-US" smtClean="0">
                <a:solidFill>
                  <a:schemeClr val="tx1"/>
                </a:solidFill>
                <a:latin typeface="Times New Roman" pitchFamily="18" charset="0"/>
                <a:ea typeface="Roboto" pitchFamily="2" charset="0"/>
                <a:cs typeface="Times New Roman" pitchFamily="18" charset="0"/>
              </a:rPr>
              <a:t>2.Tìm hiểu về UX trong website thương mại điện tử của doanh nghiệp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smtClean="0"/>
              <a:t>3. Tạo niềm tin của khách hàng</a:t>
            </a:r>
          </a:p>
          <a:p>
            <a:pPr>
              <a:buNone/>
            </a:pPr>
            <a:r>
              <a:rPr lang="en-US" smtClean="0"/>
              <a:t> - Làm cho khách hàng biết bạn là tổ chức uy tín và đủ tin tưởng</a:t>
            </a:r>
          </a:p>
          <a:p>
            <a:pPr>
              <a:buNone/>
            </a:pPr>
            <a:r>
              <a:rPr lang="en-US" smtClean="0"/>
              <a:t>	+ thông qua hình ảnh uy tín</a:t>
            </a:r>
          </a:p>
          <a:p>
            <a:pPr>
              <a:buNone/>
            </a:pPr>
            <a:r>
              <a:rPr lang="en-US" smtClean="0"/>
              <a:t>		=&gt; hình ảnh văn phòng or giao dịch của cty</a:t>
            </a:r>
          </a:p>
          <a:p>
            <a:pPr>
              <a:buNone/>
            </a:pPr>
            <a:r>
              <a:rPr lang="en-US" smtClean="0"/>
              <a:t>		=&gt; hình ảnh đội ngũ chủ chốt tạo nên website kèm thông tin tin cậy</a:t>
            </a:r>
          </a:p>
          <a:p>
            <a:pPr>
              <a:buNone/>
            </a:pPr>
            <a:r>
              <a:rPr lang="en-US" smtClean="0"/>
              <a:t>		=&gt; Yếu tố tin cậy từ con người đó</a:t>
            </a:r>
          </a:p>
          <a:p>
            <a:pPr>
              <a:buNone/>
            </a:pPr>
            <a:r>
              <a:rPr lang="en-US" smtClean="0"/>
              <a:t> - Sử dụng hình ảnh chân thực</a:t>
            </a:r>
          </a:p>
          <a:p>
            <a:pPr>
              <a:buNone/>
            </a:pPr>
            <a:r>
              <a:rPr lang="en-US" smtClean="0"/>
              <a:t>	+ Hình ảnh thật từ công ty bạn</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buFontTx/>
              <a:buChar char="-"/>
            </a:pPr>
            <a:r>
              <a:rPr lang="en-US" smtClean="0"/>
              <a:t>Hiển thị chứng chỉ , bằng cấp , giải thưởng doanh nghiệp đạt được	</a:t>
            </a:r>
          </a:p>
          <a:p>
            <a:pPr>
              <a:buNone/>
            </a:pPr>
            <a:r>
              <a:rPr lang="en-US" smtClean="0"/>
              <a:t>   +  Trade and industry group</a:t>
            </a:r>
          </a:p>
          <a:p>
            <a:pPr>
              <a:buNone/>
            </a:pPr>
            <a:r>
              <a:rPr lang="en-US" smtClean="0"/>
              <a:t>		=&gt; doanh nghiệp của bạn có nằm trong tổ chức thương mại nào không</a:t>
            </a:r>
          </a:p>
          <a:p>
            <a:pPr>
              <a:buNone/>
            </a:pPr>
            <a:r>
              <a:rPr lang="en-US" smtClean="0"/>
              <a:t>	+ Better Business  Bureau</a:t>
            </a:r>
          </a:p>
          <a:p>
            <a:pPr>
              <a:buNone/>
            </a:pPr>
            <a:r>
              <a:rPr lang="en-US" smtClean="0"/>
              <a:t>		=&gt; Liên kết với chủ đầu tư nào không</a:t>
            </a:r>
          </a:p>
          <a:p>
            <a:pPr>
              <a:buNone/>
            </a:pPr>
            <a:r>
              <a:rPr lang="en-US" smtClean="0"/>
              <a:t>	+ Product warranty or guarantee </a:t>
            </a:r>
          </a:p>
          <a:p>
            <a:pPr>
              <a:buNone/>
            </a:pPr>
            <a:r>
              <a:rPr lang="en-US" smtClean="0"/>
              <a:t>		=&gt; Cung cấp 1 số giấy tờ liên quan </a:t>
            </a:r>
          </a:p>
          <a:p>
            <a:pPr>
              <a:buNone/>
            </a:pPr>
            <a:r>
              <a:rPr lang="en-US" smtClean="0"/>
              <a:t>	+ Testimonials </a:t>
            </a:r>
          </a:p>
          <a:p>
            <a:pPr>
              <a:buNone/>
            </a:pPr>
            <a:r>
              <a:rPr lang="en-US" smtClean="0"/>
              <a:t>		=&gt; cung câp thông tin người bình luận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lnSpcReduction="10000"/>
          </a:bodyPr>
          <a:lstStyle/>
          <a:p>
            <a:pPr>
              <a:buNone/>
            </a:pPr>
            <a:r>
              <a:rPr lang="en-US" smtClean="0"/>
              <a:t>4. Về sản phẩm dịch vụ bạn cung cấp</a:t>
            </a:r>
          </a:p>
          <a:p>
            <a:pPr>
              <a:buNone/>
            </a:pPr>
            <a:r>
              <a:rPr lang="en-US" smtClean="0"/>
              <a:t>  	 -  Cần mô tả sản phẩm rõ ràng</a:t>
            </a:r>
          </a:p>
          <a:p>
            <a:pPr lvl="1">
              <a:buNone/>
            </a:pPr>
            <a:r>
              <a:rPr lang="en-US" smtClean="0"/>
              <a:t>	+ Học từ các trang thương mại điện tử về cách trình bày sản phẩm và thông tin sản phẩm</a:t>
            </a:r>
          </a:p>
          <a:p>
            <a:pPr lvl="1">
              <a:buNone/>
            </a:pPr>
            <a:r>
              <a:rPr lang="en-US" smtClean="0"/>
              <a:t>	+ Thông tin thực tế về sản phẩm</a:t>
            </a:r>
          </a:p>
          <a:p>
            <a:pPr lvl="1">
              <a:buNone/>
            </a:pPr>
            <a:r>
              <a:rPr lang="en-US" smtClean="0"/>
              <a:t>	+ Những lời chào hàng vụng về sẽ không đạt được hiệu qủa</a:t>
            </a:r>
          </a:p>
          <a:p>
            <a:pPr lvl="1">
              <a:buFontTx/>
              <a:buChar char="-"/>
            </a:pPr>
            <a:r>
              <a:rPr lang="en-US" smtClean="0"/>
              <a:t>Tìm hiểu thông tin mà khách hàng quan tâm</a:t>
            </a:r>
          </a:p>
          <a:p>
            <a:pPr lvl="1">
              <a:buNone/>
            </a:pPr>
            <a:r>
              <a:rPr lang="en-US" smtClean="0"/>
              <a:t>    + Đưa ra danh sách sản phẩm dịch vụ liên quan kèm với đường link trích dẫn</a:t>
            </a:r>
          </a:p>
          <a:p>
            <a:pPr lvl="1">
              <a:buNone/>
            </a:pPr>
            <a:r>
              <a:rPr lang="en-US" smtClean="0"/>
              <a:t>	+ Không để danh sách quá dài </a:t>
            </a:r>
          </a:p>
          <a:p>
            <a:pPr lvl="1">
              <a:buNone/>
            </a:pPr>
            <a:r>
              <a:rPr lang="en-US" smtClean="0"/>
              <a:t>	+ cung cấp chứng nhận thông tin chi tiết hơn về sản phẩm</a:t>
            </a:r>
          </a:p>
          <a:p>
            <a:pPr lvl="1">
              <a:buNone/>
            </a:pP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77500" lnSpcReduction="20000"/>
          </a:bodyPr>
          <a:lstStyle/>
          <a:p>
            <a:pPr>
              <a:lnSpc>
                <a:spcPct val="120000"/>
              </a:lnSpc>
              <a:buNone/>
            </a:pPr>
            <a:r>
              <a:rPr lang="en-US" smtClean="0"/>
              <a:t>  + Chất lượng hình ảnh là quan trọng</a:t>
            </a:r>
          </a:p>
          <a:p>
            <a:pPr>
              <a:lnSpc>
                <a:spcPct val="120000"/>
              </a:lnSpc>
              <a:buNone/>
            </a:pPr>
            <a:r>
              <a:rPr lang="en-US" smtClean="0"/>
              <a:t>		=&gt; Detail in high resolution: Ảnh chi tiết luôn ở chất lượng cao</a:t>
            </a:r>
          </a:p>
          <a:p>
            <a:pPr>
              <a:lnSpc>
                <a:spcPct val="120000"/>
              </a:lnSpc>
              <a:buNone/>
            </a:pPr>
            <a:r>
              <a:rPr lang="en-US" smtClean="0"/>
              <a:t>		=&gt; Show size and scale : KÍch cỡ và tỉ lệ của sản phẩm</a:t>
            </a:r>
          </a:p>
          <a:p>
            <a:pPr>
              <a:lnSpc>
                <a:spcPct val="120000"/>
              </a:lnSpc>
              <a:buNone/>
            </a:pPr>
            <a:r>
              <a:rPr lang="en-US" smtClean="0"/>
              <a:t>		=&gt; Demonstrate a concept and show example layouts: Hình ảnh của sản phẩm có thể  chỉ là mô phỏng dưới dạng 3D nhưng bạn cần cả 1 góc phong để chứa nó</a:t>
            </a:r>
          </a:p>
          <a:p>
            <a:pPr>
              <a:lnSpc>
                <a:spcPct val="120000"/>
              </a:lnSpc>
              <a:buNone/>
            </a:pPr>
            <a:r>
              <a:rPr lang="en-US" smtClean="0"/>
              <a:t>		=&gt; Show output items or outcome of using a process : Cảnh báo nếu sản phẩm có kích thước quá lớn</a:t>
            </a:r>
          </a:p>
          <a:p>
            <a:pPr>
              <a:lnSpc>
                <a:spcPct val="120000"/>
              </a:lnSpc>
              <a:buNone/>
            </a:pPr>
            <a:r>
              <a:rPr lang="en-US" smtClean="0"/>
              <a:t>		=&gt; Show intended uses for product: Hướng dẫn bằng lời sẽ chi tiết hơn</a:t>
            </a:r>
          </a:p>
          <a:p>
            <a:pPr>
              <a:lnSpc>
                <a:spcPct val="120000"/>
              </a:lnSpc>
              <a:buNone/>
            </a:pPr>
            <a:r>
              <a:rPr lang="en-US" smtClean="0"/>
              <a:t>		=&gt; Give visual instruction for setup user : hướng dẫn bằng hình ảnh cụ thể</a:t>
            </a:r>
          </a:p>
          <a:p>
            <a:pPr>
              <a:lnSpc>
                <a:spcPct val="120000"/>
              </a:lnSpc>
              <a:buNone/>
            </a:pPr>
            <a:r>
              <a:rPr lang="en-US" smtClean="0"/>
              <a:t>		=&gt;  Show parts diagrams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lstStyle/>
          <a:p>
            <a:pPr>
              <a:buFontTx/>
              <a:buChar char="-"/>
            </a:pPr>
            <a:r>
              <a:rPr lang="en-US" smtClean="0"/>
              <a:t>Thứ khách hàng thích thú:</a:t>
            </a:r>
          </a:p>
          <a:p>
            <a:pPr>
              <a:buNone/>
            </a:pPr>
            <a:r>
              <a:rPr lang="en-US" smtClean="0"/>
              <a:t>	+ part and accessories</a:t>
            </a:r>
          </a:p>
          <a:p>
            <a:pPr>
              <a:buNone/>
            </a:pPr>
            <a:r>
              <a:rPr lang="en-US" smtClean="0"/>
              <a:t>		=&gt; tạo phân mục rõ ràng</a:t>
            </a:r>
          </a:p>
          <a:p>
            <a:pPr>
              <a:buNone/>
            </a:pPr>
            <a:r>
              <a:rPr lang="en-US" smtClean="0"/>
              <a:t>	+ Product support</a:t>
            </a:r>
          </a:p>
          <a:p>
            <a:pPr>
              <a:buNone/>
            </a:pPr>
            <a:r>
              <a:rPr lang="en-US" smtClean="0"/>
              <a:t>	+ Manuals</a:t>
            </a:r>
          </a:p>
          <a:p>
            <a:pPr>
              <a:buNone/>
            </a:pPr>
            <a:r>
              <a:rPr lang="en-US" smtClean="0"/>
              <a:t>		=&gt; hướng dẫn cụ thể (càng cụ thể càng tốt)</a:t>
            </a:r>
          </a:p>
          <a:p>
            <a:pPr>
              <a:buNone/>
            </a:pPr>
            <a:r>
              <a:rPr lang="en-US" smtClean="0"/>
              <a:t>	+ Update</a:t>
            </a:r>
          </a:p>
          <a:p>
            <a:pPr>
              <a:buNone/>
            </a:pPr>
            <a:r>
              <a:rPr lang="en-US" smtClean="0"/>
              <a:t>	+ Thứ đi kèm với sản phẩm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lnSpcReduction="10000"/>
          </a:bodyPr>
          <a:lstStyle/>
          <a:p>
            <a:pPr>
              <a:buNone/>
            </a:pPr>
            <a:r>
              <a:rPr lang="en-US" smtClean="0"/>
              <a:t>5.Tạo niềm tin bằng cách chia sẻ những điều bạn am hiểu</a:t>
            </a:r>
          </a:p>
          <a:p>
            <a:pPr>
              <a:buFontTx/>
              <a:buChar char="-"/>
            </a:pPr>
            <a:r>
              <a:rPr lang="en-US" smtClean="0"/>
              <a:t>Chia sẻ kiến thức về mảng bạn đang kinh doanh</a:t>
            </a:r>
          </a:p>
          <a:p>
            <a:pPr lvl="1">
              <a:buNone/>
            </a:pPr>
            <a:r>
              <a:rPr lang="en-US" smtClean="0"/>
              <a:t>+ Khách hàng chỉ gọi khi có đủ thông tin cần thiết</a:t>
            </a:r>
          </a:p>
          <a:p>
            <a:pPr lvl="1">
              <a:buNone/>
            </a:pPr>
            <a:r>
              <a:rPr lang="en-US" smtClean="0"/>
              <a:t>+ Tạo nhiều trang thông tin khách nhau</a:t>
            </a:r>
          </a:p>
          <a:p>
            <a:pPr lvl="1">
              <a:buNone/>
            </a:pPr>
            <a:r>
              <a:rPr lang="en-US" smtClean="0"/>
              <a:t>+ Không chỉ thông tin sản phẩm mà còn cả thông tin dịch vụ</a:t>
            </a:r>
          </a:p>
          <a:p>
            <a:pPr lvl="1">
              <a:buNone/>
            </a:pPr>
            <a:r>
              <a:rPr lang="en-US" smtClean="0"/>
              <a:t>+ Chia sẻ mánh khóe dưới dạng blog</a:t>
            </a:r>
          </a:p>
          <a:p>
            <a:pPr lvl="1">
              <a:buNone/>
            </a:pPr>
            <a:r>
              <a:rPr lang="en-US" smtClean="0"/>
              <a:t>+ không cần đăng tất cả cùng 1 lúc</a:t>
            </a:r>
          </a:p>
          <a:p>
            <a:pPr lvl="1">
              <a:buNone/>
            </a:pPr>
            <a:r>
              <a:rPr lang="en-US" smtClean="0"/>
              <a:t>+ Khi dẫn nguồn đến trang web khác k/h sẽ coi trang của bạn thành nguồn</a:t>
            </a:r>
          </a:p>
          <a:p>
            <a:pPr lvl="1">
              <a:buNone/>
            </a:pPr>
            <a:r>
              <a:rPr lang="en-US" smtClean="0"/>
              <a:t>+ Thông tin cần phải hữu ích</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p>
            <a:pPr>
              <a:buFontTx/>
              <a:buChar char="-"/>
            </a:pPr>
            <a:r>
              <a:rPr lang="en-US" smtClean="0"/>
              <a:t>Xây dựng chuyên mục và các kênh truyền thông xã hội khác</a:t>
            </a:r>
          </a:p>
          <a:p>
            <a:pPr lvl="1">
              <a:buNone/>
            </a:pPr>
            <a:r>
              <a:rPr lang="en-US" smtClean="0"/>
              <a:t>+ Cung cấp bài viết từ mạng xã hội</a:t>
            </a:r>
          </a:p>
          <a:p>
            <a:pPr lvl="1">
              <a:buNone/>
            </a:pPr>
            <a:r>
              <a:rPr lang="en-US" smtClean="0"/>
              <a:t>+ Đôi khi sẽ gây ra bất lợi và tốn thêm thời gian</a:t>
            </a:r>
          </a:p>
          <a:p>
            <a:pPr lvl="1">
              <a:buNone/>
            </a:pP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pPr>
              <a:buNone/>
            </a:pPr>
            <a:r>
              <a:rPr lang="en-US" smtClean="0"/>
              <a:t>6. Hãy là khách hàng lấy khách hàng làm trung tâm</a:t>
            </a:r>
          </a:p>
          <a:p>
            <a:pPr>
              <a:buFontTx/>
              <a:buChar char="-"/>
            </a:pPr>
            <a:r>
              <a:rPr lang="en-US" smtClean="0"/>
              <a:t>Chú trọng phản hồi của khách hàng</a:t>
            </a:r>
          </a:p>
          <a:p>
            <a:pPr>
              <a:buFontTx/>
              <a:buChar char="-"/>
            </a:pPr>
            <a:r>
              <a:rPr lang="en-US" smtClean="0"/>
              <a:t>Thường xuyên test khả năng tiện lợi</a:t>
            </a:r>
          </a:p>
          <a:p>
            <a:pPr>
              <a:buFontTx/>
              <a:buChar char="-"/>
            </a:pPr>
            <a:r>
              <a:rPr lang="en-US" smtClean="0"/>
              <a:t>Tạo phản hồi liên tục</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b="1" smtClean="0"/>
              <a:t>UI là gì ?</a:t>
            </a:r>
            <a:endParaRPr lang="en-US" b="1"/>
          </a:p>
        </p:txBody>
      </p:sp>
      <p:sp>
        <p:nvSpPr>
          <p:cNvPr id="3" name="Subtitle 2"/>
          <p:cNvSpPr>
            <a:spLocks noGrp="1"/>
          </p:cNvSpPr>
          <p:nvPr>
            <p:ph type="subTitle" idx="1"/>
          </p:nvPr>
        </p:nvSpPr>
        <p:spPr>
          <a:xfrm>
            <a:off x="381000" y="1524000"/>
            <a:ext cx="8077200" cy="4953000"/>
          </a:xfrm>
        </p:spPr>
        <p:txBody>
          <a:bodyPr>
            <a:normAutofit/>
          </a:bodyPr>
          <a:lstStyle/>
          <a:p>
            <a:pPr algn="l"/>
            <a:r>
              <a:rPr lang="en-US" smtClean="0">
                <a:solidFill>
                  <a:schemeClr val="tx1"/>
                </a:solidFill>
                <a:latin typeface="Times New Roman" pitchFamily="18" charset="0"/>
                <a:ea typeface="Roboto" pitchFamily="2" charset="0"/>
                <a:cs typeface="Times New Roman" pitchFamily="18" charset="0"/>
              </a:rPr>
              <a:t>1.</a:t>
            </a:r>
            <a:r>
              <a:rPr lang="vi-VN" b="1" smtClean="0"/>
              <a:t> </a:t>
            </a:r>
            <a:r>
              <a:rPr lang="vi-VN" b="1" smtClean="0">
                <a:solidFill>
                  <a:schemeClr val="tx1"/>
                </a:solidFill>
                <a:latin typeface="+mj-lt"/>
              </a:rPr>
              <a:t>Giao diện người sử dụng - User interface (UI)</a:t>
            </a:r>
            <a:endParaRPr lang="en-US" smtClean="0">
              <a:solidFill>
                <a:schemeClr val="tx1"/>
              </a:solidFill>
              <a:latin typeface="+mj-lt"/>
              <a:ea typeface="Roboto" pitchFamily="2" charset="0"/>
              <a:cs typeface="Times New Roman" pitchFamily="18" charset="0"/>
            </a:endParaRPr>
          </a:p>
          <a:p>
            <a:pPr algn="l"/>
            <a:r>
              <a:rPr lang="vi-VN" smtClean="0">
                <a:solidFill>
                  <a:schemeClr val="tx1"/>
                </a:solidFill>
                <a:latin typeface="+mj-lt"/>
              </a:rPr>
              <a:t>UI trong lĩnh vực thiết kế được gọi là sự truyển tải thông điệp từ nhà thiết kế - từ người cung cấp dịch vụ (Or sản phẩm )</a:t>
            </a:r>
            <a:br>
              <a:rPr lang="vi-VN" smtClean="0">
                <a:solidFill>
                  <a:schemeClr val="tx1"/>
                </a:solidFill>
                <a:latin typeface="+mj-lt"/>
              </a:rPr>
            </a:br>
            <a:r>
              <a:rPr lang="vi-VN" smtClean="0">
                <a:solidFill>
                  <a:schemeClr val="tx1"/>
                </a:solidFill>
                <a:latin typeface="+mj-lt"/>
              </a:rPr>
              <a:t>tới người sử dụng . Ở đây nói đơn giản nhà thiết kế đóng vai trò như 1 lập trình viên hoặc nhà xây dựng để bất cứ ai cũng có thể hiểu và sử dụng được sản phẩm của họ </a:t>
            </a:r>
            <a:r>
              <a:rPr lang="vi-VN" smtClean="0"/>
              <a:t>.</a:t>
            </a:r>
            <a:endParaRPr lang="en-US" smtClean="0">
              <a:solidFill>
                <a:schemeClr val="tx1"/>
              </a:solidFill>
              <a:latin typeface="Times New Roman" pitchFamily="18" charset="0"/>
              <a:ea typeface="Roboto" pitchFamily="2" charset="0"/>
              <a:cs typeface="Times New Roman" pitchFamily="18" charset="0"/>
            </a:endParaRPr>
          </a:p>
        </p:txBody>
      </p:sp>
      <p:pic>
        <p:nvPicPr>
          <p:cNvPr id="3074" name="Picture 2" descr="NElzsg9."/>
          <p:cNvPicPr>
            <a:picLocks noChangeAspect="1" noChangeArrowheads="1"/>
          </p:cNvPicPr>
          <p:nvPr/>
        </p:nvPicPr>
        <p:blipFill>
          <a:blip r:embed="rId2"/>
          <a:srcRect/>
          <a:stretch>
            <a:fillRect/>
          </a:stretch>
        </p:blipFill>
        <p:spPr bwMode="auto">
          <a:xfrm>
            <a:off x="2819400" y="2514600"/>
            <a:ext cx="3105150" cy="2276475"/>
          </a:xfrm>
          <a:prstGeom prst="rect">
            <a:avLst/>
          </a:prstGeom>
          <a:noFill/>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074"/>
                                        </p:tgtEl>
                                        <p:attrNameLst>
                                          <p:attrName>style.visibility</p:attrName>
                                        </p:attrNameLst>
                                      </p:cBhvr>
                                      <p:to>
                                        <p:strVal val="visible"/>
                                      </p:to>
                                    </p:set>
                                    <p:animEffect transition="in" filter="diamond(in)">
                                      <p:cBhvr>
                                        <p:cTn id="2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229600" cy="6553200"/>
          </a:xfrm>
        </p:spPr>
        <p:txBody>
          <a:bodyPr>
            <a:normAutofit fontScale="92500" lnSpcReduction="10000"/>
          </a:bodyPr>
          <a:lstStyle/>
          <a:p>
            <a:r>
              <a:rPr lang="en-US" b="1" smtClean="0">
                <a:latin typeface="Times New Roman" pitchFamily="18" charset="0"/>
                <a:cs typeface="Times New Roman" pitchFamily="18" charset="0"/>
              </a:rPr>
              <a:t>Các phần của UI design:</a:t>
            </a:r>
          </a:p>
          <a:p>
            <a:pPr>
              <a:buNone/>
            </a:pPr>
            <a:r>
              <a:rPr lang="en-US" smtClean="0">
                <a:latin typeface="Times New Roman" pitchFamily="18" charset="0"/>
                <a:cs typeface="Times New Roman" pitchFamily="18" charset="0"/>
              </a:rPr>
              <a:t>	- </a:t>
            </a:r>
            <a:r>
              <a:rPr lang="vi-VN" sz="2400" b="1" smtClean="0"/>
              <a:t>Bố cục:</a:t>
            </a:r>
            <a:r>
              <a:rPr lang="vi-VN" sz="2400" smtClean="0"/>
              <a:t> Bố cục quy định cụ thể thành phần nào bạn sẽ có trên trang, chúng sẽ được đặt ở vị trí nào và như thế nào. Đây là yếu tố quyết định. Bố cục nên đơn giản, dễ dàng cho người dùng tìm được cái họ muốn tìm</a:t>
            </a:r>
            <a:r>
              <a:rPr lang="en-US" sz="2400" smtClean="0"/>
              <a:t>.</a:t>
            </a:r>
          </a:p>
          <a:p>
            <a:pPr>
              <a:buNone/>
            </a:pPr>
            <a:endParaRPr lang="en-US" sz="2400" smtClean="0"/>
          </a:p>
          <a:p>
            <a:pPr>
              <a:buNone/>
            </a:pPr>
            <a:r>
              <a:rPr lang="en-US" sz="2400" smtClean="0">
                <a:latin typeface="Times New Roman" pitchFamily="18" charset="0"/>
                <a:cs typeface="Times New Roman" pitchFamily="18" charset="0"/>
              </a:rPr>
              <a:t>     - </a:t>
            </a:r>
            <a:r>
              <a:rPr lang="vi-VN" sz="2400" b="1" smtClean="0"/>
              <a:t>Màu sắc: </a:t>
            </a:r>
            <a:r>
              <a:rPr lang="vi-VN" sz="2400" smtClean="0"/>
              <a:t>Chúng phải thể hiện được thương hiệu của công ty, và cũng gây được tiếng vang với người dùng.</a:t>
            </a:r>
            <a:endParaRPr lang="en-US" sz="2400" smtClean="0"/>
          </a:p>
          <a:p>
            <a:pPr>
              <a:buNone/>
            </a:pPr>
            <a:endParaRPr lang="en-US" sz="2400" smtClean="0"/>
          </a:p>
          <a:p>
            <a:pPr>
              <a:buNone/>
            </a:pPr>
            <a:r>
              <a:rPr lang="en-US" sz="2400" smtClean="0">
                <a:latin typeface="Times New Roman" pitchFamily="18" charset="0"/>
                <a:cs typeface="Times New Roman" pitchFamily="18" charset="0"/>
              </a:rPr>
              <a:t>	- </a:t>
            </a:r>
            <a:r>
              <a:rPr lang="vi-VN" sz="2400" b="1" smtClean="0"/>
              <a:t>Kiểu chữ: </a:t>
            </a:r>
            <a:r>
              <a:rPr lang="vi-VN" sz="2400" smtClean="0"/>
              <a:t>Nghệ thuật sắp chữ có thể khiến bạn thành công hoặc thất bại trong việc thiết kế giao diện người dùng. Dù nó có vẻ như là một dòng chữ, nhưng nó cần phải hấp dẫn thị giác.</a:t>
            </a:r>
            <a:endParaRPr lang="en-US" sz="2400" smtClean="0"/>
          </a:p>
          <a:p>
            <a:pPr>
              <a:buNone/>
            </a:pPr>
            <a:endParaRPr lang="en-US" sz="2400" smtClean="0"/>
          </a:p>
          <a:p>
            <a:pPr>
              <a:buNone/>
            </a:pPr>
            <a:r>
              <a:rPr lang="en-US" sz="2400" smtClean="0">
                <a:latin typeface="Times New Roman" pitchFamily="18" charset="0"/>
                <a:cs typeface="Times New Roman" pitchFamily="18" charset="0"/>
              </a:rPr>
              <a:t>	 - </a:t>
            </a:r>
            <a:r>
              <a:rPr lang="en-US" sz="2400" b="1" smtClean="0"/>
              <a:t>Đồ họa: </a:t>
            </a:r>
            <a:r>
              <a:rPr lang="vi-VN" sz="2400" smtClean="0"/>
              <a:t>Một thiết kế giao diện người dùng tốt là một thiết kế mà trong đó có sự kết hợp giữa những tính năng khác nhau, dòng thông tin tự do và các biểu tượng được đặt ở vị trí phù hợp cho tầm nhìn tốt hơn. </a:t>
            </a:r>
            <a:r>
              <a:rPr lang="en-US" sz="2400" smtClean="0">
                <a:latin typeface="Times New Roman" pitchFamily="18" charset="0"/>
                <a:cs typeface="Times New Roman" pitchFamily="18" charset="0"/>
              </a:rPr>
              <a:t> </a:t>
            </a:r>
            <a:endParaRPr lang="en-US"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amond(in)">
                                      <p:cBhvr>
                                        <p:cTn id="11" dur="1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amond(in)">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3" presetClass="entr" presetSubtype="16"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plus(in)">
                                      <p:cBhvr>
                                        <p:cTn id="21" dur="10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UX là gì??</a:t>
            </a:r>
            <a:endParaRPr lang="en-US" b="1"/>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vi-VN" b="1" smtClean="0">
                <a:latin typeface="Times New Roman" pitchFamily="18" charset="0"/>
                <a:cs typeface="Times New Roman" pitchFamily="18" charset="0"/>
              </a:rPr>
              <a:t>Trải nghiệm người dùng - User experience (UX)</a:t>
            </a:r>
            <a:endParaRPr lang="en-US" b="1" smtClean="0">
              <a:latin typeface="Times New Roman" pitchFamily="18" charset="0"/>
              <a:cs typeface="Times New Roman" pitchFamily="18" charset="0"/>
            </a:endParaRPr>
          </a:p>
          <a:p>
            <a:pPr marL="514350" indent="-514350">
              <a:buNone/>
            </a:pPr>
            <a:r>
              <a:rPr lang="en-US" smtClean="0">
                <a:latin typeface="+mj-lt"/>
              </a:rPr>
              <a:t>	</a:t>
            </a:r>
            <a:r>
              <a:rPr lang="vi-VN" smtClean="0">
                <a:latin typeface="+mj-lt"/>
              </a:rPr>
              <a:t>UX là cách mà người dùng cảm nhận về 1 sản phẩm cụ thể , người làm về UX goi là UX Designer . Họ là những người nghiên cứu và đánh giá về thói quen và cách mà 1 người khách hàng sử dụng và cảm nhận về 1 hệ thống (Sử dụng hệ thống thông qua UI) . Sử dụng và cảm nhận ở đây đơn giản là những vấn đề như tính dễ sử dụng , sự tiện ích , sự hiệu quả khi hệ thống hoạt động</a:t>
            </a:r>
            <a:endParaRPr lang="en-US">
              <a:latin typeface="+mj-lt"/>
              <a:cs typeface="Times New Roman" pitchFamily="18" charset="0"/>
            </a:endParaRPr>
          </a:p>
        </p:txBody>
      </p:sp>
      <p:pic>
        <p:nvPicPr>
          <p:cNvPr id="1026" name="Picture 2" descr="PlUT77V."/>
          <p:cNvPicPr>
            <a:picLocks noChangeAspect="1" noChangeArrowheads="1"/>
          </p:cNvPicPr>
          <p:nvPr/>
        </p:nvPicPr>
        <p:blipFill>
          <a:blip r:embed="rId2"/>
          <a:srcRect/>
          <a:stretch>
            <a:fillRect/>
          </a:stretch>
        </p:blipFill>
        <p:spPr bwMode="auto">
          <a:xfrm>
            <a:off x="2971800" y="2133600"/>
            <a:ext cx="3105150" cy="22764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heckerboard(across)">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heckerboard(across)">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3" presetClass="entr" presetSubtype="16"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plus(in)">
                                      <p:cBhvr>
                                        <p:cTn id="21"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smtClean="0"/>
              <a:t>2.Tìm hiểu UX trong website thương mại điện tử của doanh nghiệp</a:t>
            </a:r>
            <a:endParaRPr lang="en-US" b="1"/>
          </a:p>
        </p:txBody>
      </p:sp>
      <p:sp>
        <p:nvSpPr>
          <p:cNvPr id="3" name="Content Placeholder 2"/>
          <p:cNvSpPr>
            <a:spLocks noGrp="1"/>
          </p:cNvSpPr>
          <p:nvPr>
            <p:ph idx="1"/>
          </p:nvPr>
        </p:nvSpPr>
        <p:spPr>
          <a:xfrm>
            <a:off x="533400" y="1295400"/>
            <a:ext cx="8229600" cy="5562600"/>
          </a:xfrm>
        </p:spPr>
        <p:txBody>
          <a:bodyPr/>
          <a:lstStyle/>
          <a:p>
            <a:pPr>
              <a:buNone/>
            </a:pPr>
            <a:r>
              <a:rPr lang="en-US" smtClean="0">
                <a:latin typeface="Times New Roman" pitchFamily="18" charset="0"/>
                <a:cs typeface="Times New Roman" pitchFamily="18" charset="0"/>
              </a:rPr>
              <a:t>1 . Tìm hiểu hành vi của người dùng trực tuyến</a:t>
            </a:r>
          </a:p>
          <a:p>
            <a:pPr>
              <a:buFontTx/>
              <a:buChar char="-"/>
            </a:pPr>
            <a:r>
              <a:rPr lang="en-US" smtClean="0">
                <a:latin typeface="Times New Roman" pitchFamily="18" charset="0"/>
                <a:cs typeface="Times New Roman" pitchFamily="18" charset="0"/>
              </a:rPr>
              <a:t>Luôn đặt ra các câu hỏi cho sản phẩm:</a:t>
            </a:r>
          </a:p>
          <a:p>
            <a:pPr marL="514350" indent="-514350">
              <a:buNone/>
            </a:pPr>
            <a:r>
              <a:rPr lang="en-US" smtClean="0">
                <a:latin typeface="Times New Roman" pitchFamily="18" charset="0"/>
                <a:cs typeface="Times New Roman" pitchFamily="18" charset="0"/>
              </a:rPr>
              <a:t>   	+ Price: </a:t>
            </a:r>
            <a:r>
              <a:rPr lang="en-US" sz="2800" smtClean="0">
                <a:latin typeface="Times New Roman" pitchFamily="18" charset="0"/>
                <a:cs typeface="Times New Roman" pitchFamily="18" charset="0"/>
              </a:rPr>
              <a:t>Sản phẩm có phù hợp nhu cầu khách hàng không</a:t>
            </a:r>
          </a:p>
          <a:p>
            <a:pPr marL="514350" indent="-514350">
              <a:buNone/>
            </a:pPr>
            <a:r>
              <a:rPr lang="en-US" smtClean="0">
                <a:latin typeface="Times New Roman" pitchFamily="18" charset="0"/>
                <a:cs typeface="Times New Roman" pitchFamily="18" charset="0"/>
              </a:rPr>
              <a:t> 	+ Dimensions: </a:t>
            </a:r>
            <a:r>
              <a:rPr lang="en-US" sz="2800" smtClean="0">
                <a:latin typeface="Times New Roman" pitchFamily="18" charset="0"/>
                <a:cs typeface="Times New Roman" pitchFamily="18" charset="0"/>
              </a:rPr>
              <a:t>Kích cỡ , màu sắc ,khối lượng..</a:t>
            </a:r>
          </a:p>
          <a:p>
            <a:pPr marL="514350" indent="-514350">
              <a:buNone/>
            </a:pPr>
            <a:r>
              <a:rPr lang="en-US" smtClean="0">
                <a:latin typeface="Times New Roman" pitchFamily="18" charset="0"/>
                <a:cs typeface="Times New Roman" pitchFamily="18" charset="0"/>
              </a:rPr>
              <a:t>	+ Instruction: </a:t>
            </a:r>
            <a:r>
              <a:rPr lang="en-US" sz="2800" smtClean="0">
                <a:latin typeface="Times New Roman" pitchFamily="18" charset="0"/>
                <a:cs typeface="Times New Roman" pitchFamily="18" charset="0"/>
              </a:rPr>
              <a:t>hướng dẫn sử dụng sản phẩm</a:t>
            </a:r>
          </a:p>
          <a:p>
            <a:pPr marL="514350" indent="-514350">
              <a:buNone/>
            </a:pPr>
            <a:r>
              <a:rPr lang="en-US" sz="2800" smtClean="0">
                <a:latin typeface="Times New Roman" pitchFamily="18" charset="0"/>
                <a:cs typeface="Times New Roman" pitchFamily="18" charset="0"/>
              </a:rPr>
              <a:t>	+ Accessories : Các phụ kiện đi kèm.</a:t>
            </a:r>
          </a:p>
          <a:p>
            <a:pPr marL="514350" indent="-514350">
              <a:buNone/>
            </a:pPr>
            <a:r>
              <a:rPr lang="en-US" sz="2800" smtClean="0">
                <a:latin typeface="Times New Roman" pitchFamily="18" charset="0"/>
                <a:cs typeface="Times New Roman" pitchFamily="18" charset="0"/>
              </a:rPr>
              <a:t>	+ TrustWorthy : Sự tin cậy của công ty</a:t>
            </a:r>
          </a:p>
          <a:p>
            <a:pPr marL="514350" indent="-514350">
              <a:buNone/>
            </a:pPr>
            <a:r>
              <a:rPr lang="en-US" sz="2800" smtClean="0">
                <a:latin typeface="Times New Roman" pitchFamily="18" charset="0"/>
                <a:cs typeface="Times New Roman" pitchFamily="18" charset="0"/>
              </a:rPr>
              <a:t>	+ Easy to contact : Liên hệ đối với công ty đó.</a:t>
            </a:r>
          </a:p>
          <a:p>
            <a:pPr marL="514350" indent="-514350">
              <a:buNone/>
            </a:pPr>
            <a:r>
              <a:rPr lang="en-US" sz="2800" smtClean="0">
                <a:latin typeface="Times New Roman" pitchFamily="18" charset="0"/>
                <a:cs typeface="Times New Roman" pitchFamily="18" charset="0"/>
              </a:rPr>
              <a:t>	+ Gruaratee : Mức độ bảo hành của sản phẩm </a:t>
            </a:r>
          </a:p>
          <a:p>
            <a:pPr marL="514350" indent="-514350">
              <a:buNone/>
            </a:pPr>
            <a:endParaRPr lang="en-US" sz="28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1000"/>
                                        <p:tgtEl>
                                          <p:spTgt spid="3">
                                            <p:txEl>
                                              <p:pRg st="0" end="0"/>
                                            </p:txEl>
                                          </p:spTgt>
                                        </p:tgtEl>
                                      </p:cBhvr>
                                    </p:animEffect>
                                  </p:childTnLst>
                                </p:cTn>
                              </p:par>
                            </p:childTnLst>
                          </p:cTn>
                        </p:par>
                        <p:par>
                          <p:cTn id="13" fill="hold">
                            <p:stCondLst>
                              <p:cond delay="1000"/>
                            </p:stCondLst>
                            <p:childTnLst>
                              <p:par>
                                <p:cTn id="14" presetID="5"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heckerboard(across)">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1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1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pPr>
              <a:buNone/>
            </a:pPr>
            <a:r>
              <a:rPr lang="en-US" b="1" smtClean="0">
                <a:latin typeface="Times New Roman" pitchFamily="18" charset="0"/>
                <a:cs typeface="Times New Roman" pitchFamily="18" charset="0"/>
              </a:rPr>
              <a:t>Lưu ý đối với điều 1:</a:t>
            </a:r>
          </a:p>
          <a:p>
            <a:pPr>
              <a:buNone/>
            </a:pPr>
            <a:r>
              <a:rPr lang="en-US" smtClean="0">
                <a:latin typeface="Times New Roman" pitchFamily="18" charset="0"/>
                <a:cs typeface="Times New Roman" pitchFamily="18" charset="0"/>
              </a:rPr>
              <a:t> - website với video và hình động bắt mắt không đạt hiệu quả cao vì</a:t>
            </a:r>
          </a:p>
          <a:p>
            <a:pPr>
              <a:buNone/>
            </a:pPr>
            <a:r>
              <a:rPr lang="en-US" smtClean="0">
                <a:latin typeface="Times New Roman" pitchFamily="18" charset="0"/>
                <a:cs typeface="Times New Roman" pitchFamily="18" charset="0"/>
              </a:rPr>
              <a:t>    =&gt; Phân tán sự chú ý của người xem làm người xem khó chú ý được những thông tin cần thiết và dẫn đến mất view.</a:t>
            </a:r>
          </a:p>
          <a:p>
            <a:pPr>
              <a:buFontTx/>
              <a:buChar char="-"/>
            </a:pPr>
            <a:r>
              <a:rPr lang="en-US" smtClean="0">
                <a:latin typeface="Times New Roman" pitchFamily="18" charset="0"/>
                <a:cs typeface="Times New Roman" pitchFamily="18" charset="0"/>
              </a:rPr>
              <a:t>Không cung cấp những thông tin cần thiết hoặc quá tập trung vào quảng cáo dài dòng</a:t>
            </a:r>
          </a:p>
          <a:p>
            <a:pPr>
              <a:buFontTx/>
              <a:buChar char="-"/>
            </a:pPr>
            <a:r>
              <a:rPr lang="en-US" smtClean="0">
                <a:latin typeface="Times New Roman" pitchFamily="18" charset="0"/>
                <a:cs typeface="Times New Roman" pitchFamily="18" charset="0"/>
              </a:rPr>
              <a:t>Đôi khi những sáng tạo không đem lại hiệu quả bằng những thông tin có ích mà người dùng đang cần</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1000"/>
                                        <p:tgtEl>
                                          <p:spTgt spid="3">
                                            <p:txEl>
                                              <p:pRg st="1" end="1"/>
                                            </p:txEl>
                                          </p:spTgt>
                                        </p:tgtEl>
                                      </p:cBhvr>
                                    </p:animEffect>
                                  </p:childTnLst>
                                </p:cTn>
                              </p:par>
                            </p:childTnLst>
                          </p:cTn>
                        </p:par>
                        <p:par>
                          <p:cTn id="13" fill="hold">
                            <p:stCondLst>
                              <p:cond delay="1000"/>
                            </p:stCondLst>
                            <p:childTnLst>
                              <p:par>
                                <p:cTn id="14" presetID="4" presetClass="entr" presetSubtype="16"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ox(in)">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ox(in)">
                                      <p:cBhvr>
                                        <p:cTn id="21" dur="1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ox(in)">
                                      <p:cBhvr>
                                        <p:cTn id="26"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smtClean="0">
                <a:latin typeface="Times New Roman" pitchFamily="18" charset="0"/>
                <a:cs typeface="Times New Roman" pitchFamily="18" charset="0"/>
              </a:rPr>
              <a:t>2. Xây dựng websites hiệu quả ntn ?</a:t>
            </a:r>
          </a:p>
          <a:p>
            <a:pPr>
              <a:buFontTx/>
              <a:buChar char="-"/>
            </a:pPr>
            <a:r>
              <a:rPr lang="en-US" smtClean="0">
                <a:latin typeface="Times New Roman" pitchFamily="18" charset="0"/>
                <a:cs typeface="Times New Roman" pitchFamily="18" charset="0"/>
              </a:rPr>
              <a:t>Luôn đơn giản với người dùng</a:t>
            </a:r>
          </a:p>
          <a:p>
            <a:pPr>
              <a:buNone/>
            </a:pPr>
            <a:r>
              <a:rPr lang="en-US" smtClean="0">
                <a:latin typeface="Times New Roman" pitchFamily="18" charset="0"/>
                <a:cs typeface="Times New Roman" pitchFamily="18" charset="0"/>
              </a:rPr>
              <a:t>   + Tạo sơ đồ để người dùng dễ dàng biết được họ cần click vào đâu để tìm kiếm thông tin mình cần (homepage)</a:t>
            </a:r>
          </a:p>
          <a:p>
            <a:pPr>
              <a:buNone/>
            </a:pPr>
            <a:r>
              <a:rPr lang="en-US" smtClean="0">
                <a:latin typeface="Times New Roman" pitchFamily="18" charset="0"/>
                <a:cs typeface="Times New Roman" pitchFamily="18" charset="0"/>
              </a:rPr>
              <a:t>	+ Tổ chức trang web 1 cách gọn gàng , đừng cố đưa nhiều thông tin nhất thay vào đó hãy tóm tắt thông tin chính</a:t>
            </a:r>
          </a:p>
          <a:p>
            <a:pPr>
              <a:buNone/>
            </a:pPr>
            <a:r>
              <a:rPr lang="en-US" smtClean="0">
                <a:latin typeface="Times New Roman" pitchFamily="18" charset="0"/>
                <a:cs typeface="Times New Roman" pitchFamily="18" charset="0"/>
              </a:rPr>
              <a:t>	+ Tổ chức website trên 1 trang duy nhất </a:t>
            </a:r>
          </a:p>
          <a:p>
            <a:pPr>
              <a:buNone/>
            </a:pPr>
            <a:r>
              <a:rPr lang="en-US" smtClean="0">
                <a:latin typeface="Times New Roman" pitchFamily="18" charset="0"/>
                <a:cs typeface="Times New Roman" pitchFamily="18" charset="0"/>
              </a:rPr>
              <a:t>=&gt; có đủ các chỉ mục dẫn đến các trang khác</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1000"/>
                                        <p:tgtEl>
                                          <p:spTgt spid="3">
                                            <p:txEl>
                                              <p:pRg st="0" end="0"/>
                                            </p:txEl>
                                          </p:spTgt>
                                        </p:tgtEl>
                                      </p:cBhvr>
                                    </p:animEffect>
                                  </p:childTnLst>
                                </p:cTn>
                              </p:par>
                            </p:childTnLst>
                          </p:cTn>
                        </p:par>
                        <p:par>
                          <p:cTn id="8" fill="hold">
                            <p:stCondLst>
                              <p:cond delay="1000"/>
                            </p:stCondLst>
                            <p:childTnLst>
                              <p:par>
                                <p:cTn id="9" presetID="8" presetClass="entr" presetSubtype="16"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amond(in)">
                                      <p:cBhvr>
                                        <p:cTn id="11" dur="1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amond(in)">
                                      <p:cBhvr>
                                        <p:cTn id="16" dur="2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amond(in)">
                                      <p:cBhvr>
                                        <p:cTn id="21" dur="1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amond(in)">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amond(in)">
                                      <p:cBhvr>
                                        <p:cTn id="3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lstStyle/>
          <a:p>
            <a:pPr>
              <a:buFontTx/>
              <a:buChar char="-"/>
            </a:pPr>
            <a:r>
              <a:rPr lang="en-US" smtClean="0"/>
              <a:t>Trả lời câu hỏi lớn nhất cho khách hàng:</a:t>
            </a:r>
          </a:p>
          <a:p>
            <a:pPr>
              <a:buNone/>
            </a:pPr>
            <a:r>
              <a:rPr lang="en-US" smtClean="0"/>
              <a:t>	+ Luôn đặt vào địa vị của người dùng</a:t>
            </a:r>
          </a:p>
          <a:p>
            <a:pPr>
              <a:buNone/>
            </a:pPr>
            <a:r>
              <a:rPr lang="en-US" smtClean="0"/>
              <a:t>	+ Tự đưa ra vài câu hỏi đơn giản</a:t>
            </a:r>
          </a:p>
          <a:p>
            <a:pPr>
              <a:buNone/>
            </a:pPr>
            <a:r>
              <a:rPr lang="en-US" smtClean="0"/>
              <a:t>		=&gt; Bạn làm gì,bán gì</a:t>
            </a:r>
          </a:p>
          <a:p>
            <a:pPr>
              <a:buNone/>
            </a:pPr>
            <a:r>
              <a:rPr lang="en-US" smtClean="0"/>
              <a:t>		=&gt; Nêu ra vài sản phẩm hoặc dịch vụ chủ lực</a:t>
            </a:r>
          </a:p>
          <a:p>
            <a:pPr>
              <a:buNone/>
            </a:pPr>
            <a:r>
              <a:rPr lang="en-US" smtClean="0"/>
              <a:t>		=&gt; Phân chia danh mục ntn?</a:t>
            </a:r>
          </a:p>
          <a:p>
            <a:pPr>
              <a:buNone/>
            </a:pPr>
            <a:r>
              <a:rPr lang="en-US" smtClean="0"/>
              <a:t>		=&gt; Có sơ đồ rõ ràng những thứ cung cấp</a:t>
            </a:r>
          </a:p>
          <a:p>
            <a:pPr>
              <a:buNone/>
            </a:pPr>
            <a:r>
              <a:rPr lang="en-US" smtClean="0"/>
              <a:t>		=&gt; Điểm khác biệt của công ty bạn</a:t>
            </a:r>
          </a:p>
          <a:p>
            <a:pPr>
              <a:buNone/>
            </a:pPr>
            <a:r>
              <a:rPr lang="en-US" smtClean="0"/>
              <a:t>		=&gt; Bạn đang ở đâu / địa điểm của cty</a:t>
            </a:r>
          </a:p>
          <a:p>
            <a:pPr>
              <a:buNone/>
            </a:pPr>
            <a:r>
              <a:rPr lang="en-US" smtClean="0"/>
              <a:t>		=&gt; Thời gian mở cửa , liên hệ của cty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in)">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ox(in)">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ox(i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ox(in)">
                                      <p:cBhvr>
                                        <p:cTn id="52"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pPr>
              <a:buFontTx/>
              <a:buChar char="-"/>
            </a:pPr>
            <a:r>
              <a:rPr lang="en-US" smtClean="0"/>
              <a:t>Kết nối đến các website khác</a:t>
            </a:r>
          </a:p>
          <a:p>
            <a:pPr>
              <a:buNone/>
            </a:pPr>
            <a:r>
              <a:rPr lang="en-US" smtClean="0"/>
              <a:t>   + Làm cho khách hàng biết cách di chuyển qua từng trang</a:t>
            </a:r>
          </a:p>
          <a:p>
            <a:pPr>
              <a:buNone/>
            </a:pPr>
            <a:r>
              <a:rPr lang="en-US" smtClean="0"/>
              <a:t> 	 =&gt; thông qua các mục lục</a:t>
            </a:r>
          </a:p>
          <a:p>
            <a:pPr>
              <a:buNone/>
            </a:pPr>
            <a:r>
              <a:rPr lang="en-US" smtClean="0"/>
              <a:t>		=&gt; 1 sơ đồ rõ ràng về những phân mục chính mà khách hàng của bạn trông đợi</a:t>
            </a:r>
          </a:p>
          <a:p>
            <a:pPr>
              <a:buNone/>
            </a:pPr>
            <a:r>
              <a:rPr lang="en-US" smtClean="0"/>
              <a:t>		=&gt; đơn giản hết mức có thể</a:t>
            </a:r>
          </a:p>
          <a:p>
            <a:pPr>
              <a:buNone/>
            </a:pPr>
            <a:r>
              <a:rPr lang="en-US" smtClean="0"/>
              <a:t>		=&gt; tên phân mục rõ ràng</a:t>
            </a:r>
          </a:p>
          <a:p>
            <a:pPr>
              <a:buNone/>
            </a:pPr>
            <a:r>
              <a:rPr lang="en-US" smtClean="0"/>
              <a:t>		=&gt; Áp dụng từ mà khách hàng hiểu được</a:t>
            </a:r>
          </a:p>
          <a:p>
            <a:pPr>
              <a:buNone/>
            </a:pPr>
            <a:r>
              <a:rPr lang="en-US" smtClean="0"/>
              <a:t>		-&gt;vd: sản phẩm A có mã 001………</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509</Words>
  <Application>Microsoft Office PowerPoint</Application>
  <PresentationFormat>On-screen Show (4:3)</PresentationFormat>
  <Paragraphs>114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MỤC LỤC</vt:lpstr>
      <vt:lpstr>UI là gì ?</vt:lpstr>
      <vt:lpstr>Slide 3</vt:lpstr>
      <vt:lpstr>UX là gì??</vt:lpstr>
      <vt:lpstr>2.Tìm hiểu UX trong website thương mại điện tử của doanh nghiệp</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MỤC LỤC</dc:title>
  <dc:creator>Administrator</dc:creator>
  <cp:lastModifiedBy>Chuyên Laptop-Desktop</cp:lastModifiedBy>
  <cp:revision>20</cp:revision>
  <dcterms:created xsi:type="dcterms:W3CDTF">2006-08-16T00:00:00Z</dcterms:created>
  <dcterms:modified xsi:type="dcterms:W3CDTF">2017-12-26T10:36:45Z</dcterms:modified>
</cp:coreProperties>
</file>